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5" r:id="rId3"/>
    <p:sldId id="323" r:id="rId4"/>
    <p:sldId id="330" r:id="rId5"/>
    <p:sldId id="324" r:id="rId6"/>
    <p:sldId id="325" r:id="rId7"/>
    <p:sldId id="328" r:id="rId8"/>
    <p:sldId id="329" r:id="rId9"/>
    <p:sldId id="331" r:id="rId10"/>
    <p:sldId id="332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45" r:id="rId21"/>
    <p:sldId id="346" r:id="rId22"/>
  </p:sldIdLst>
  <p:sldSz cx="9144000" cy="6858000" type="screen4x3"/>
  <p:notesSz cx="6858000" cy="100139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1150E"/>
    <a:srgbClr val="AB0000"/>
    <a:srgbClr val="FFA7A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4" autoAdjust="0"/>
    <p:restoredTop sz="84048" autoAdjust="0"/>
  </p:normalViewPr>
  <p:slideViewPr>
    <p:cSldViewPr>
      <p:cViewPr varScale="1">
        <p:scale>
          <a:sx n="107" d="100"/>
          <a:sy n="107" d="100"/>
        </p:scale>
        <p:origin x="-2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t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t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557D4E2-3C6A-4AF6-A8F8-4D56FC30BA7E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 bwMode="auto">
          <a:xfrm>
            <a:off x="0" y="9510713"/>
            <a:ext cx="2971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b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 bwMode="auto">
          <a:xfrm>
            <a:off x="3884613" y="9510713"/>
            <a:ext cx="2971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5184006-B802-44D9-B43A-E2F24087124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t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t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66E30FC8-1DCA-49F6-8ED4-9BC3FEED06BE}" type="datetimeFigureOut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8562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757738"/>
            <a:ext cx="54864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510713"/>
            <a:ext cx="2971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b" anchorCtr="0" compatLnSpc="1">
            <a:prstTxWarp prst="textNoShape">
              <a:avLst/>
            </a:prstTxWarp>
          </a:bodyPr>
          <a:lstStyle>
            <a:lvl1pPr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9510713"/>
            <a:ext cx="29718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97" tIns="48199" rIns="96397" bIns="48199" numCol="1" anchor="b" anchorCtr="0" compatLnSpc="1">
            <a:prstTxWarp prst="textNoShape">
              <a:avLst/>
            </a:prstTxWarp>
          </a:bodyPr>
          <a:lstStyle>
            <a:lvl1pPr algn="r" defTabSz="912813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97D4304F-A0A6-456E-9ADC-A1D152C9BA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b="1" smtClean="0"/>
              <a:t>Introduction du SG</a:t>
            </a:r>
            <a:r>
              <a:rPr lang="fr-FR" smtClean="0"/>
              <a:t> :</a:t>
            </a:r>
          </a:p>
          <a:p>
            <a:pPr>
              <a:buFontTx/>
              <a:buChar char="-"/>
            </a:pPr>
            <a:r>
              <a:rPr lang="fr-FR" smtClean="0"/>
              <a:t>Cette rénovation est une chance pour la filière : il s’agit de rebondir et de se mobiliser pour lui redonner ses lettres de noblesse !</a:t>
            </a:r>
          </a:p>
          <a:p>
            <a:pPr>
              <a:buFontTx/>
              <a:buChar char="-"/>
            </a:pPr>
            <a:r>
              <a:rPr lang="fr-FR" smtClean="0"/>
              <a:t>L’académie</a:t>
            </a:r>
          </a:p>
          <a:p>
            <a:pPr marL="742950" lvl="1" indent="-285750">
              <a:buFontTx/>
              <a:buChar char="-"/>
            </a:pPr>
            <a:r>
              <a:rPr lang="fr-FR" smtClean="0"/>
              <a:t>maintient à R 2012 les capacités d’accueil de R 2011</a:t>
            </a:r>
          </a:p>
          <a:p>
            <a:pPr marL="742950" lvl="1" indent="-285750">
              <a:buFontTx/>
              <a:buChar char="-"/>
            </a:pPr>
            <a:r>
              <a:rPr lang="fr-FR" smtClean="0"/>
              <a:t>fera de la formation une de ses priorités</a:t>
            </a:r>
          </a:p>
          <a:p>
            <a:pPr>
              <a:buFontTx/>
              <a:buChar char="-"/>
            </a:pPr>
            <a:r>
              <a:rPr lang="fr-FR" smtClean="0"/>
              <a:t>Les Ets</a:t>
            </a:r>
          </a:p>
          <a:p>
            <a:pPr marL="742950" lvl="1" indent="-285750">
              <a:buFontTx/>
              <a:buChar char="-"/>
            </a:pPr>
            <a:r>
              <a:rPr lang="fr-FR" smtClean="0"/>
              <a:t>Doivent informer les collèges lors des JPO </a:t>
            </a:r>
          </a:p>
          <a:p>
            <a:pPr marL="742950" lvl="1" indent="-285750">
              <a:buFontTx/>
              <a:buChar char="-"/>
            </a:pPr>
            <a:r>
              <a:rPr lang="fr-FR" smtClean="0"/>
              <a:t>Mobiliser les équipes autour de l’innovation pédagogique pour que le bouche à oreille traduise rapidement un véritable changement dans ces formations</a:t>
            </a:r>
          </a:p>
          <a:p>
            <a:r>
              <a:rPr lang="fr-FR" smtClean="0"/>
              <a:t>La réussite est l’affaire de tous ! </a:t>
            </a:r>
          </a:p>
          <a:p>
            <a:pPr>
              <a:buFontTx/>
              <a:buChar char="-"/>
            </a:pPr>
            <a:r>
              <a:rPr lang="fr-FR" smtClean="0"/>
              <a:t>Des capacités d’accueil non atteintes ne sauraient être pérennes</a:t>
            </a:r>
          </a:p>
          <a:p>
            <a:pPr>
              <a:buFontTx/>
              <a:buChar char="-"/>
            </a:pPr>
            <a:endParaRPr lang="fr-FR" smtClean="0"/>
          </a:p>
          <a:p>
            <a:pPr marL="742950" lvl="1" indent="-285750">
              <a:buFontTx/>
              <a:buChar char="-"/>
            </a:pPr>
            <a:endParaRPr lang="fr-FR" smtClean="0"/>
          </a:p>
          <a:p>
            <a:endParaRPr lang="fr-FR" smtClean="0"/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9172D-8F36-47DD-8AF4-2D0AA864ED1D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F9915-2B72-4757-B337-63FCDC30C612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fr-FR" smtClean="0"/>
              <a:t>1/ Lien aisé entre l’activité professionnelle réalisée et les exigences certificatives du diplôme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2/ Le référentiel de certification est découpé en 4 pôles – 13 classes – 55 situations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Les compétences, les critères d’évaluation, la performance attendue et les savoirs associés apparaissent clairement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3/ Pour une même situation professionnelle, plusieurs niveaux de complexité et d’aléas d’où l’intérêt du GÉNÉRATEUR D’ACTIVITÉS lié au PGI (possibilité d’individualiser le travail)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4/ - Les </a:t>
            </a:r>
            <a:r>
              <a:rPr lang="fr-FR" b="1" smtClean="0"/>
              <a:t>savoirs de gestion et technologiques </a:t>
            </a:r>
            <a:r>
              <a:rPr lang="fr-FR" smtClean="0"/>
              <a:t>: savoirs relevant de la gestion, de la comptabilité, de la communication, de l’organisation, de l’informatique et de la bureautique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    - les </a:t>
            </a:r>
            <a:r>
              <a:rPr lang="fr-FR" b="1" smtClean="0"/>
              <a:t>savoirs juridiques et économiques</a:t>
            </a:r>
          </a:p>
          <a:p>
            <a:pPr eaLnBrk="1" hangingPunct="1">
              <a:spcBef>
                <a:spcPct val="0"/>
              </a:spcBef>
            </a:pPr>
            <a:r>
              <a:rPr lang="fr-FR" smtClean="0"/>
              <a:t>    - les </a:t>
            </a:r>
            <a:r>
              <a:rPr lang="fr-FR" b="1" smtClean="0"/>
              <a:t>savoirs rédactionnels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  <a:p>
            <a:pPr eaLnBrk="1" hangingPunct="1">
              <a:spcBef>
                <a:spcPct val="0"/>
              </a:spcBef>
            </a:pPr>
            <a:r>
              <a:rPr lang="fr-FR" smtClean="0"/>
              <a:t>5/ Le passeport professionnel est la trace visible des activités et des acquis des élèves.</a:t>
            </a:r>
          </a:p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D297A-9A2D-4EF7-B2C0-BEC73ED1E2FE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0CC1907-6004-4A26-8760-C3E616A3183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776437-A593-4AB4-A6D8-5D5A37BF4F74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6AE06-2B5D-424F-A4A2-4B10A4106BA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939E8-545E-4539-9179-EBFA1E1EC02C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D5C61-2338-4DBE-AAF3-20E3BB56819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AB1CA-12DB-4458-91FB-56ADEC7F7BC8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FCE5-550A-41B7-A444-EC270C3584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624E8-9B2C-4CE0-809D-5C5750A03095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3E3-2D05-4B96-8CBB-EA1199EC57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0B3CA-0A12-4645-B160-C4FD1DBCCBCB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9C191-A680-44B5-AC75-32BF3302F41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3F8C0-B9B7-40A6-B415-FCE2F76B8C12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8F61-CD25-4330-8B4E-FD0BC04D675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68309-1547-409C-B5B2-121327BE3534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85265-3CF6-45B7-A320-CD53F0E9CA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0B6F-363E-4502-9376-13A238A915A4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31925-E605-4C8D-BAE0-C03FB8D892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22CCB-6B4B-4F26-BB6A-96FB31A5D390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A9C9-21A7-4019-98C5-D028C7574F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57DAA-BB22-438B-BE8A-872A9FB7B406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913BB-3FB9-47EC-BD2A-3BE63EEC31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DC386-D4FD-406A-BFC2-E59103368E70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3202-7631-4A97-833E-4BFD50D35FE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D99F8-14DD-4F93-AAF0-6A2FD3242626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59958-1C58-44C6-B10A-B7092CF9F0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456DA7-809E-4529-BA92-8F81C40E3AB4}" type="datetime1">
              <a:rPr lang="fr-FR"/>
              <a:pPr>
                <a:defRPr/>
              </a:pPr>
              <a:t>13/02/2012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CR – DV - IEN - Rénovation du tertiaire administratif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75E777-AC1A-42A5-9EBA-9626FAF68B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3C536F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3C536F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3C536F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3C536F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3C536F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3C536F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3C536F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3C536F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3C536F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3C536F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ous-titre 2"/>
          <p:cNvSpPr>
            <a:spLocks noGrp="1"/>
          </p:cNvSpPr>
          <p:nvPr>
            <p:ph type="subTitle" idx="1"/>
          </p:nvPr>
        </p:nvSpPr>
        <p:spPr>
          <a:xfrm>
            <a:off x="1619250" y="6092825"/>
            <a:ext cx="7296150" cy="431800"/>
          </a:xfrm>
        </p:spPr>
        <p:txBody>
          <a:bodyPr>
            <a:normAutofit lnSpcReduction="10000"/>
          </a:bodyPr>
          <a:lstStyle/>
          <a:p>
            <a:pPr algn="r" eaLnBrk="1" hangingPunct="1">
              <a:defRPr/>
            </a:pPr>
            <a:r>
              <a:rPr lang="fr-FR" sz="2000" dirty="0" smtClean="0"/>
              <a:t>Rénovation de la filière du tertiaire administratif</a:t>
            </a:r>
          </a:p>
          <a:p>
            <a:pPr algn="r" eaLnBrk="1" hangingPunct="1">
              <a:defRPr/>
            </a:pPr>
            <a:endParaRPr lang="fr-FR" sz="2000" dirty="0" smtClean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988840"/>
            <a:ext cx="8352928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dirty="0" smtClean="0"/>
              <a:t>Le bac professionnel</a:t>
            </a:r>
            <a:br>
              <a:rPr lang="fr-FR" dirty="0" smtClean="0"/>
            </a:br>
            <a:r>
              <a:rPr lang="fr-FR" dirty="0" smtClean="0"/>
              <a:t>Gestion-Administration</a:t>
            </a:r>
            <a:endParaRPr lang="fr-FR" dirty="0"/>
          </a:p>
        </p:txBody>
      </p:sp>
      <p:pic>
        <p:nvPicPr>
          <p:cNvPr id="15363" name="Imag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33375"/>
            <a:ext cx="1466850" cy="106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214282" y="857232"/>
            <a:ext cx="892971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3">
                    <a:alphaModFix amt="59000"/>
                  </a:blip>
                  <a:tile tx="0" ty="0" sx="100000" sy="100000" flip="none" algn="ctr"/>
                </a:blipFill>
              </a:rPr>
              <a:t>Gestion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3">
                    <a:alphaModFix amt="59000"/>
                  </a:blip>
                  <a:tile tx="0" ty="0" sx="100000" sy="100000" flip="none" algn="ctr"/>
                </a:blipFill>
              </a:rPr>
              <a:t>administrative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3">
                    <a:alphaModFix amt="59000"/>
                  </a:blip>
                  <a:tile tx="0" ty="0" sx="100000" sy="100000" flip="none" algn="ctr"/>
                </a:blipFill>
              </a:rPr>
              <a:t>des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3">
                    <a:alphaModFix amt="59000"/>
                  </a:blip>
                  <a:tile tx="0" ty="0" sx="100000" sy="100000" flip="none" algn="ctr"/>
                </a:blipFill>
              </a:rPr>
              <a:t> relations avec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3">
                    <a:alphaModFix amt="59000"/>
                  </a:blip>
                  <a:tile tx="0" ty="0" sx="100000" sy="100000" flip="none" algn="ctr"/>
                </a:blipFill>
              </a:rPr>
              <a:t>le personnel </a:t>
            </a:r>
            <a:endParaRPr lang="fr-FR" sz="5400" dirty="0">
              <a:blipFill>
                <a:blip r:embed="rId3">
                  <a:alphaModFix amt="59000"/>
                </a:blip>
                <a:tile tx="0" ty="0" sx="100000" sy="100000" flip="none" algn="ctr"/>
              </a:blipFill>
            </a:endParaRPr>
          </a:p>
        </p:txBody>
      </p:sp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4960572" cy="446868"/>
          </a:xfrm>
        </p:spPr>
        <p:txBody>
          <a:bodyPr/>
          <a:lstStyle/>
          <a:p>
            <a:pPr algn="just" eaLnBrk="1" hangingPunct="1">
              <a:buNone/>
            </a:pPr>
            <a:r>
              <a:rPr lang="fr-FR" sz="1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2.1. Gestion administrative courante du personnel</a:t>
            </a:r>
            <a:endParaRPr lang="fr-FR" sz="18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315" name="Espace réservé du contenu 2"/>
          <p:cNvSpPr>
            <a:spLocks noGrp="1"/>
          </p:cNvSpPr>
          <p:nvPr>
            <p:ph idx="4294967295"/>
          </p:nvPr>
        </p:nvSpPr>
        <p:spPr>
          <a:xfrm>
            <a:off x="214282" y="1357298"/>
            <a:ext cx="7848872" cy="1000132"/>
          </a:xfrm>
          <a:prstGeom prst="rect">
            <a:avLst/>
          </a:prstGeom>
        </p:spPr>
        <p:txBody>
          <a:bodyPr/>
          <a:lstStyle/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Tenue et suivi des dossiers des salariés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Gestion administrative des temps de travail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Préparation et suivi des déplacements du personnel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Transmission d’informations à destination du personnel </a:t>
            </a:r>
          </a:p>
          <a:p>
            <a:pPr eaLnBrk="1" hangingPunct="1"/>
            <a:endParaRPr lang="fr-FR" sz="1400" dirty="0" smtClean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70000" lnSpcReduction="20000"/>
          </a:bodyPr>
          <a:lstStyle/>
          <a:p>
            <a:pPr>
              <a:defRPr/>
            </a:pPr>
            <a:fld id="{F58A8E69-89B9-4DC7-8E79-7044247944E6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  <p:grpSp>
        <p:nvGrpSpPr>
          <p:cNvPr id="2" name="Grouper 30"/>
          <p:cNvGrpSpPr>
            <a:grpSpLocks/>
          </p:cNvGrpSpPr>
          <p:nvPr/>
        </p:nvGrpSpPr>
        <p:grpSpPr bwMode="auto">
          <a:xfrm>
            <a:off x="1214414" y="214290"/>
            <a:ext cx="6396400" cy="655638"/>
            <a:chOff x="1831653" y="179100"/>
            <a:chExt cx="6396611" cy="655200"/>
          </a:xfrm>
        </p:grpSpPr>
        <p:sp>
          <p:nvSpPr>
            <p:cNvPr id="8" name="Larme 7"/>
            <p:cNvSpPr/>
            <p:nvPr/>
          </p:nvSpPr>
          <p:spPr>
            <a:xfrm>
              <a:off x="1831653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3053706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4275759" y="179100"/>
              <a:ext cx="1508400" cy="6552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2</a:t>
              </a: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5926212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2" name="Larme 11"/>
            <p:cNvSpPr/>
            <p:nvPr/>
          </p:nvSpPr>
          <p:spPr>
            <a:xfrm>
              <a:off x="7148264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3" name="Titre 1"/>
          <p:cNvSpPr txBox="1">
            <a:spLocks/>
          </p:cNvSpPr>
          <p:nvPr/>
        </p:nvSpPr>
        <p:spPr>
          <a:xfrm>
            <a:off x="857224" y="2357430"/>
            <a:ext cx="8072494" cy="4286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2.2. Gestion administrative des ressources humaines</a:t>
            </a:r>
            <a: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24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2400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Espace réservé du contenu 2"/>
          <p:cNvSpPr>
            <a:spLocks noGrp="1"/>
          </p:cNvSpPr>
          <p:nvPr>
            <p:ph idx="4294967295"/>
          </p:nvPr>
        </p:nvSpPr>
        <p:spPr>
          <a:xfrm>
            <a:off x="1000100" y="2714620"/>
            <a:ext cx="5357914" cy="101438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Participation au recrutement du personnel 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Participation à la mise en œuvre d'un programme d'accueil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Suivi administratif des carrières 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Préparation et suivi de la formation du personnel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85852" y="3786190"/>
            <a:ext cx="7639279" cy="37543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2.3. Gestion administrative des rémunérations et des budgets de  personnel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4294967295"/>
          </p:nvPr>
        </p:nvSpPr>
        <p:spPr>
          <a:xfrm>
            <a:off x="1000100" y="4143380"/>
            <a:ext cx="4857784" cy="940093"/>
          </a:xfrm>
          <a:prstGeom prst="rect">
            <a:avLst/>
          </a:prstGeom>
        </p:spPr>
        <p:txBody>
          <a:bodyPr/>
          <a:lstStyle/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Préparation des bulletins de salaire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Préparation des déclarations sociales</a:t>
            </a:r>
          </a:p>
          <a:p>
            <a:pPr lvl="2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Participation à la préparation et au suivi budgétaire </a:t>
            </a:r>
          </a:p>
          <a:p>
            <a:pPr lvl="3" eaLnBrk="1" hangingPunct="1">
              <a:lnSpc>
                <a:spcPct val="200000"/>
              </a:lnSpc>
            </a:pPr>
            <a:endParaRPr lang="fr-FR" sz="1400" dirty="0" smtClean="0">
              <a:latin typeface="Calibri" pitchFamily="34" charset="0"/>
            </a:endParaRPr>
          </a:p>
        </p:txBody>
      </p:sp>
      <p:sp>
        <p:nvSpPr>
          <p:cNvPr id="17" name="Titre 1"/>
          <p:cNvSpPr txBox="1">
            <a:spLocks/>
          </p:cNvSpPr>
          <p:nvPr/>
        </p:nvSpPr>
        <p:spPr>
          <a:xfrm>
            <a:off x="1714480" y="5072074"/>
            <a:ext cx="5112788" cy="37657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buFont typeface="Georgia" pitchFamily="18" charset="0"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2.4. Gestion administrative des relations sociales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Espace réservé du contenu 2"/>
          <p:cNvSpPr>
            <a:spLocks noGrp="1"/>
          </p:cNvSpPr>
          <p:nvPr>
            <p:ph idx="4294967295"/>
          </p:nvPr>
        </p:nvSpPr>
        <p:spPr>
          <a:xfrm>
            <a:off x="1857356" y="5429264"/>
            <a:ext cx="6572328" cy="101267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Suivi administratif des obligations liées aux instances représentatives du personnel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Préparation des tableaux de bord, des indicateurs sociaux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Participation à la mise en œuvre de procédures relevant de la santé et la sécurité </a:t>
            </a:r>
          </a:p>
          <a:p>
            <a:pPr marL="402336" lvl="2" indent="-164592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Participation à la mise en place d’activités sociales et culturelles</a:t>
            </a:r>
          </a:p>
          <a:p>
            <a:pPr marL="630936" lvl="3" indent="-164592"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1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  <p:bldP spid="13" grpId="0"/>
      <p:bldP spid="14" grpId="0" build="p"/>
      <p:bldP spid="15" grpId="0"/>
      <p:bldP spid="16" grpId="0" build="p"/>
      <p:bldP spid="17" grpId="0"/>
      <p:bldP spid="1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70000" lnSpcReduction="20000"/>
          </a:bodyPr>
          <a:lstStyle/>
          <a:p>
            <a:pPr>
              <a:defRPr/>
            </a:pPr>
            <a:fld id="{290F3ED1-27B1-44C3-99AB-8676BDD76868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9461" name="Rectangle 1"/>
          <p:cNvSpPr>
            <a:spLocks noChangeArrowheads="1"/>
          </p:cNvSpPr>
          <p:nvPr/>
        </p:nvSpPr>
        <p:spPr bwMode="auto">
          <a:xfrm>
            <a:off x="539552" y="1011505"/>
            <a:ext cx="78481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3770313" algn="l"/>
              </a:tabLst>
            </a:pPr>
            <a:r>
              <a:rPr lang="fr-FR" sz="1200" b="1" dirty="0">
                <a:ea typeface="Times New Roman" pitchFamily="18" charset="0"/>
                <a:cs typeface="Calibri" pitchFamily="34" charset="0"/>
              </a:rPr>
              <a:t>Classe 2.1. Gestion administrative courante du personnel</a:t>
            </a:r>
            <a:r>
              <a:rPr lang="fr-FR" sz="1200" b="1" dirty="0">
                <a:solidFill>
                  <a:srgbClr val="4F81BD"/>
                </a:solidFill>
                <a:ea typeface="Times New Roman" pitchFamily="18" charset="0"/>
                <a:cs typeface="Calibri" pitchFamily="34" charset="0"/>
              </a:rPr>
              <a:t>	</a:t>
            </a:r>
            <a:endParaRPr lang="fr-FR" sz="1200" b="1" dirty="0" smtClean="0">
              <a:solidFill>
                <a:srgbClr val="4F81BD"/>
              </a:solidFill>
              <a:ea typeface="Times New Roman" pitchFamily="18" charset="0"/>
              <a:cs typeface="Calibri" pitchFamily="34" charset="0"/>
            </a:endParaRPr>
          </a:p>
          <a:p>
            <a:pPr>
              <a:tabLst>
                <a:tab pos="3770313" algn="l"/>
              </a:tabLst>
            </a:pPr>
            <a:r>
              <a:rPr lang="fr-FR" sz="1200" b="1" dirty="0" smtClean="0">
                <a:solidFill>
                  <a:srgbClr val="4F81BD"/>
                </a:solidFill>
                <a:ea typeface="Times New Roman" pitchFamily="18" charset="0"/>
                <a:cs typeface="Calibri" pitchFamily="34" charset="0"/>
              </a:rPr>
              <a:t>	Situation </a:t>
            </a:r>
            <a:r>
              <a:rPr lang="fr-FR" sz="1200" b="1" dirty="0" smtClean="0">
                <a:solidFill>
                  <a:srgbClr val="3B81BD"/>
                </a:solidFill>
                <a:ea typeface="Times New Roman" pitchFamily="18" charset="0"/>
                <a:cs typeface="Arial Narrow" pitchFamily="34" charset="0"/>
              </a:rPr>
              <a:t>2.2.2 </a:t>
            </a:r>
            <a:r>
              <a:rPr lang="fr-FR" sz="1200" b="1" dirty="0">
                <a:solidFill>
                  <a:srgbClr val="3B81BD"/>
                </a:solidFill>
                <a:ea typeface="Times New Roman" pitchFamily="18" charset="0"/>
                <a:cs typeface="Arial Narrow" pitchFamily="34" charset="0"/>
              </a:rPr>
              <a:t>Tenue et suivi des dossiers salariés</a:t>
            </a:r>
            <a:endParaRPr lang="fr-FR" sz="1200" dirty="0"/>
          </a:p>
          <a:p>
            <a:pPr eaLnBrk="0" hangingPunct="0">
              <a:tabLst>
                <a:tab pos="4343400" algn="l"/>
              </a:tabLst>
            </a:pPr>
            <a:endParaRPr lang="fr-FR" sz="12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539552" y="1556792"/>
          <a:ext cx="8207375" cy="4464050"/>
        </p:xfrm>
        <a:graphic>
          <a:graphicData uri="http://schemas.openxmlformats.org/drawingml/2006/table">
            <a:tbl>
              <a:tblPr/>
              <a:tblGrid>
                <a:gridCol w="2616046"/>
                <a:gridCol w="2616046"/>
                <a:gridCol w="2975283"/>
              </a:tblGrid>
              <a:tr h="202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Données de la situation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Savoirs associés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Performance attendue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02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0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La documentation juridique et sociale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procédures réglementaires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extraits de conventions et accords collectifs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modèles de déclarations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formulaires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certificats, des attestations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</a:t>
                      </a: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es contrats de travail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consignes de tenue des dossiers dans l’entité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dossiers du personnel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 registre du personnel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règles en matière de confidentialité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Un environnement numérique de travail de type PGI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0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Savoirs de gestion et savoirs technologiques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La gestion opérationnelle du suivi de dossier :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La Gestion Électronique des Données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modes de classement et d’archivage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Savoirs juridiques et économiques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La législation du travail adaptée au secteur,</a:t>
                      </a:r>
                      <a:r>
                        <a:rPr lang="fr-FR" sz="1000" b="1" dirty="0">
                          <a:latin typeface="Arial"/>
                          <a:ea typeface="Times New Roman"/>
                          <a:cs typeface="Arial Narrow"/>
                        </a:rPr>
                        <a:t> </a:t>
                      </a: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branche, statut, métier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principaux types de contrats de travail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formes de rupture du contrat de travail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formalités légales et administratives liées à l’embauche, au suivi et au départ du salarié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obligations relatives à la médecine du travail et aux organismes sociaux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Les règles et procédures de confidentialité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1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Complexité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Avenants aux contrats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Missions temporaires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Travailleurs étrangers UE et hors UE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Télétravail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Congés spécifiques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Emplois protégés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Accident du travail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Décès d’un salarié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Préparation d’un contrôle administratif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455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0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Aléas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Information inexacte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Dossier déclassé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- Perte de documents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Compétences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Critère d’évaluation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1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Résultats attendus 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Times New Roman"/>
                        </a:rPr>
                        <a:t>Les dossiers des personnels sont mis à jour et les formalités administratives sont réalisées dans le respect de la législation du travail.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1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>
                          <a:latin typeface="Arial"/>
                          <a:ea typeface="Times New Roman"/>
                          <a:cs typeface="Times New Roman"/>
                        </a:rPr>
                        <a:t>Actualiser des dossiers de personnel dans le respect de la législation du travail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Arial Narrow"/>
                        </a:rPr>
                        <a:t>Fiabilité et exhaustivité des dossiers du personnel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5" marR="41615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uper 30"/>
          <p:cNvGrpSpPr>
            <a:grpSpLocks/>
          </p:cNvGrpSpPr>
          <p:nvPr/>
        </p:nvGrpSpPr>
        <p:grpSpPr bwMode="auto">
          <a:xfrm>
            <a:off x="1357290" y="214290"/>
            <a:ext cx="6396400" cy="655638"/>
            <a:chOff x="1831653" y="179100"/>
            <a:chExt cx="6396611" cy="655200"/>
          </a:xfrm>
        </p:grpSpPr>
        <p:sp>
          <p:nvSpPr>
            <p:cNvPr id="11" name="Larme 10"/>
            <p:cNvSpPr/>
            <p:nvPr/>
          </p:nvSpPr>
          <p:spPr>
            <a:xfrm>
              <a:off x="1831653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2" name="Larme 11"/>
            <p:cNvSpPr/>
            <p:nvPr/>
          </p:nvSpPr>
          <p:spPr>
            <a:xfrm>
              <a:off x="3053706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3" name="Larme 12"/>
            <p:cNvSpPr/>
            <p:nvPr/>
          </p:nvSpPr>
          <p:spPr>
            <a:xfrm>
              <a:off x="4275759" y="179100"/>
              <a:ext cx="1508400" cy="6552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2</a:t>
              </a:r>
              <a:endParaRPr lang="fr-FR" dirty="0"/>
            </a:p>
          </p:txBody>
        </p:sp>
        <p:sp>
          <p:nvSpPr>
            <p:cNvPr id="14" name="Larme 13"/>
            <p:cNvSpPr/>
            <p:nvPr/>
          </p:nvSpPr>
          <p:spPr>
            <a:xfrm>
              <a:off x="5926212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5" name="Larme 14"/>
            <p:cNvSpPr/>
            <p:nvPr/>
          </p:nvSpPr>
          <p:spPr>
            <a:xfrm>
              <a:off x="7148264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6" name="Bulle ronde 15"/>
          <p:cNvSpPr/>
          <p:nvPr/>
        </p:nvSpPr>
        <p:spPr>
          <a:xfrm>
            <a:off x="1331640" y="4293096"/>
            <a:ext cx="2000250" cy="720080"/>
          </a:xfrm>
          <a:prstGeom prst="wedgeEllipseCallout">
            <a:avLst>
              <a:gd name="adj1" fmla="val 43143"/>
              <a:gd name="adj2" fmla="val -234233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 smtClean="0">
                <a:solidFill>
                  <a:schemeClr val="tx1"/>
                </a:solidFill>
              </a:rPr>
              <a:t>fondements de l’activité professionnelle</a:t>
            </a:r>
            <a:endParaRPr lang="fr-FR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683568" y="1052737"/>
            <a:ext cx="7632700" cy="648072"/>
          </a:xfrm>
        </p:spPr>
        <p:txBody>
          <a:bodyPr/>
          <a:lstStyle/>
          <a:p>
            <a:pPr eaLnBrk="1" hangingPunct="1">
              <a:buNone/>
            </a:pPr>
            <a:r>
              <a:rPr lang="fr-FR" sz="26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Quelques caractéristiques de ce pôle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4294967295"/>
          </p:nvPr>
        </p:nvSpPr>
        <p:spPr>
          <a:xfrm>
            <a:off x="611560" y="2060848"/>
            <a:ext cx="8137525" cy="1512168"/>
          </a:xfrm>
          <a:prstGeom prst="rect">
            <a:avLst/>
          </a:prstGeom>
        </p:spPr>
        <p:txBody>
          <a:bodyPr/>
          <a:lstStyle/>
          <a:p>
            <a:pPr marL="0" eaLnBrk="1" hangingPunct="1">
              <a:buNone/>
            </a:pPr>
            <a:r>
              <a:rPr lang="fr-FR" sz="1400" b="0" dirty="0" smtClean="0"/>
              <a:t>Des situations liées à la taille et la structure de l'organisation, parfois rencontrées lors de PFMP. </a:t>
            </a:r>
          </a:p>
          <a:p>
            <a:pPr marL="0" eaLnBrk="1" hangingPunct="1">
              <a:buNone/>
            </a:pPr>
            <a:r>
              <a:rPr lang="fr-FR" sz="1400" b="0" dirty="0" smtClean="0"/>
              <a:t>Des situations à fort potentiel de développement installées dans un cadre juridique robuste.</a:t>
            </a:r>
          </a:p>
          <a:p>
            <a:pPr marL="0" eaLnBrk="1" hangingPunct="1"/>
            <a:endParaRPr lang="fr-FR" sz="1400" b="0" dirty="0" smtClean="0"/>
          </a:p>
          <a:p>
            <a:pPr marL="0" eaLnBrk="1" hangingPunct="1">
              <a:buNone/>
            </a:pPr>
            <a:r>
              <a:rPr lang="fr-FR" sz="1400" b="0" dirty="0" smtClean="0"/>
              <a:t>… donc, une évaluation en étude de cas. </a:t>
            </a:r>
          </a:p>
          <a:p>
            <a:pPr eaLnBrk="1" hangingPunct="1"/>
            <a:endParaRPr lang="fr-FR" sz="1400" b="0" dirty="0" smtClean="0"/>
          </a:p>
        </p:txBody>
      </p:sp>
      <p:grpSp>
        <p:nvGrpSpPr>
          <p:cNvPr id="2" name="Grouper 30"/>
          <p:cNvGrpSpPr>
            <a:grpSpLocks/>
          </p:cNvGrpSpPr>
          <p:nvPr/>
        </p:nvGrpSpPr>
        <p:grpSpPr bwMode="auto">
          <a:xfrm>
            <a:off x="1428728" y="214290"/>
            <a:ext cx="6396400" cy="655638"/>
            <a:chOff x="1831653" y="179100"/>
            <a:chExt cx="6396611" cy="655200"/>
          </a:xfrm>
        </p:grpSpPr>
        <p:sp>
          <p:nvSpPr>
            <p:cNvPr id="9" name="Larme 8"/>
            <p:cNvSpPr/>
            <p:nvPr/>
          </p:nvSpPr>
          <p:spPr>
            <a:xfrm>
              <a:off x="1831653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3053706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4275759" y="179100"/>
              <a:ext cx="1508400" cy="6552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2</a:t>
              </a:r>
              <a:endParaRPr lang="fr-FR" dirty="0"/>
            </a:p>
          </p:txBody>
        </p:sp>
        <p:sp>
          <p:nvSpPr>
            <p:cNvPr id="12" name="Larme 11"/>
            <p:cNvSpPr/>
            <p:nvPr/>
          </p:nvSpPr>
          <p:spPr>
            <a:xfrm>
              <a:off x="5926212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3" name="Larme 12"/>
            <p:cNvSpPr/>
            <p:nvPr/>
          </p:nvSpPr>
          <p:spPr>
            <a:xfrm>
              <a:off x="7148264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00034" y="2571744"/>
            <a:ext cx="7787882" cy="280076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alibri" pitchFamily="34" charset="0"/>
              </a:rPr>
              <a:t>Le gestionnaire administratif </a:t>
            </a:r>
            <a:r>
              <a:rPr lang="fr-FR" sz="1600" dirty="0">
                <a:latin typeface="Calibri" pitchFamily="34" charset="0"/>
              </a:rPr>
              <a:t>inscrit </a:t>
            </a:r>
            <a:r>
              <a:rPr lang="fr-FR" sz="1600" dirty="0" smtClean="0">
                <a:latin typeface="Calibri" pitchFamily="34" charset="0"/>
              </a:rPr>
              <a:t>son activité au cœur du système d’information de </a:t>
            </a:r>
            <a:r>
              <a:rPr lang="fr-FR" sz="1600" dirty="0">
                <a:latin typeface="Calibri" pitchFamily="34" charset="0"/>
              </a:rPr>
              <a:t>l’organisation. 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>
              <a:latin typeface="Calibri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latin typeface="Calibri" pitchFamily="34" charset="0"/>
              </a:rPr>
              <a:t>Il est en mesure </a:t>
            </a:r>
            <a:r>
              <a:rPr lang="fr-FR" sz="1600" dirty="0" smtClean="0">
                <a:latin typeface="Calibri" pitchFamily="34" charset="0"/>
              </a:rPr>
              <a:t>de produire et traiter les informations qualitatives et quantitatives en </a:t>
            </a:r>
            <a:r>
              <a:rPr lang="fr-FR" sz="1600" dirty="0">
                <a:latin typeface="Calibri" pitchFamily="34" charset="0"/>
              </a:rPr>
              <a:t>vue de les diffuser tant à l’interne qu’à l’externe et en s’adaptant aux divers modes de travail mis en place.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>
              <a:latin typeface="Calibri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alibri" pitchFamily="34" charset="0"/>
              </a:rPr>
              <a:t>Son rôle d’interface consiste </a:t>
            </a:r>
            <a:r>
              <a:rPr lang="fr-FR" sz="1600" dirty="0">
                <a:latin typeface="Calibri" pitchFamily="34" charset="0"/>
              </a:rPr>
              <a:t>à gérer </a:t>
            </a:r>
            <a:r>
              <a:rPr lang="fr-FR" sz="1600" dirty="0" smtClean="0">
                <a:latin typeface="Calibri" pitchFamily="34" charset="0"/>
              </a:rPr>
              <a:t>les </a:t>
            </a:r>
            <a:r>
              <a:rPr lang="fr-FR" sz="1600" dirty="0">
                <a:latin typeface="Calibri" pitchFamily="34" charset="0"/>
              </a:rPr>
              <a:t>espaces de travail et les ressources collectives.</a:t>
            </a: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600" dirty="0">
              <a:latin typeface="Calibri" pitchFamily="34" charset="0"/>
            </a:endParaRPr>
          </a:p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>
                <a:latin typeface="Calibri" pitchFamily="34" charset="0"/>
              </a:rPr>
              <a:t>Le gestionnaire administratif suit le rythme des activités internes de </a:t>
            </a:r>
            <a:r>
              <a:rPr lang="fr-FR" sz="1600" dirty="0">
                <a:latin typeface="Calibri" pitchFamily="34" charset="0"/>
              </a:rPr>
              <a:t>l’entité à travers la tenue des agendas, la planification et le suivi des tâches.</a:t>
            </a:r>
            <a:endParaRPr lang="en-US" sz="1600" dirty="0">
              <a:latin typeface="Calibri" pitchFamily="34" charset="0"/>
            </a:endParaRPr>
          </a:p>
        </p:txBody>
      </p:sp>
      <p:grpSp>
        <p:nvGrpSpPr>
          <p:cNvPr id="8" name="Grouper 10"/>
          <p:cNvGrpSpPr>
            <a:grpSpLocks/>
          </p:cNvGrpSpPr>
          <p:nvPr/>
        </p:nvGrpSpPr>
        <p:grpSpPr bwMode="auto">
          <a:xfrm>
            <a:off x="1142976" y="214290"/>
            <a:ext cx="6396400" cy="655638"/>
            <a:chOff x="1831653" y="274637"/>
            <a:chExt cx="6396611" cy="655200"/>
          </a:xfrm>
        </p:grpSpPr>
        <p:sp>
          <p:nvSpPr>
            <p:cNvPr id="10" name="Larme 9"/>
            <p:cNvSpPr/>
            <p:nvPr/>
          </p:nvSpPr>
          <p:spPr>
            <a:xfrm>
              <a:off x="1831653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3053706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2" name="Larme 11"/>
            <p:cNvSpPr/>
            <p:nvPr/>
          </p:nvSpPr>
          <p:spPr>
            <a:xfrm>
              <a:off x="4275759" y="465437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3" name="Larme 12"/>
            <p:cNvSpPr/>
            <p:nvPr/>
          </p:nvSpPr>
          <p:spPr>
            <a:xfrm>
              <a:off x="5497812" y="274637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3</a:t>
              </a:r>
              <a:endParaRPr lang="fr-FR" dirty="0"/>
            </a:p>
          </p:txBody>
        </p:sp>
        <p:sp>
          <p:nvSpPr>
            <p:cNvPr id="14" name="Larme 13"/>
            <p:cNvSpPr/>
            <p:nvPr/>
          </p:nvSpPr>
          <p:spPr>
            <a:xfrm>
              <a:off x="7148264" y="465712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971600" y="1052736"/>
            <a:ext cx="7521575" cy="648072"/>
          </a:xfrm>
        </p:spPr>
        <p:txBody>
          <a:bodyPr/>
          <a:lstStyle/>
          <a:p>
            <a:pPr algn="ctr">
              <a:buNone/>
            </a:pPr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GESTION ADMINISTRATIVE INTERNE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785786" y="1928802"/>
            <a:ext cx="7286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" pitchFamily="34" charset="0"/>
                <a:sym typeface="Wingdings 3"/>
              </a:rPr>
              <a:t> </a:t>
            </a:r>
            <a:r>
              <a:rPr lang="fr-FR" sz="2400" dirty="0" smtClean="0">
                <a:latin typeface="Calibri" pitchFamily="34" charset="0"/>
              </a:rPr>
              <a:t>Aptitude à améliorer la productivité administrative</a:t>
            </a:r>
            <a:endParaRPr lang="fr-F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neTexte 19"/>
          <p:cNvSpPr txBox="1"/>
          <p:nvPr/>
        </p:nvSpPr>
        <p:spPr>
          <a:xfrm>
            <a:off x="214282" y="1785926"/>
            <a:ext cx="8929718" cy="320087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Gestion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administrative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interne</a:t>
            </a:r>
            <a:endParaRPr lang="fr-FR" sz="5400" dirty="0">
              <a:blipFill>
                <a:blip r:embed="rId2">
                  <a:alphaModFix amt="59000"/>
                </a:blip>
                <a:tile tx="0" ty="0" sx="100000" sy="100000" flip="none" algn="ctr"/>
              </a:blipFill>
            </a:endParaRPr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>
          <a:xfrm>
            <a:off x="785786" y="1357298"/>
            <a:ext cx="3243779" cy="78581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Collecte et recherche d’informations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Production d’informations structurées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>
                  <a:lumMod val="75000"/>
                </a:schemeClr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Organisation et mise à disposition</a:t>
            </a:r>
          </a:p>
          <a:p>
            <a:pPr marL="228600" marR="0" lvl="0" indent="-1825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57159" y="928670"/>
            <a:ext cx="3571900" cy="500066"/>
          </a:xfrm>
        </p:spPr>
        <p:txBody>
          <a:bodyPr/>
          <a:lstStyle/>
          <a:p>
            <a:pPr algn="l">
              <a:buNone/>
            </a:pPr>
            <a:r>
              <a:rPr lang="fr-FR" sz="1800" b="1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3.1  Gestion des informations</a:t>
            </a:r>
          </a:p>
        </p:txBody>
      </p:sp>
      <p:grpSp>
        <p:nvGrpSpPr>
          <p:cNvPr id="8" name="Grouper 10"/>
          <p:cNvGrpSpPr>
            <a:grpSpLocks/>
          </p:cNvGrpSpPr>
          <p:nvPr/>
        </p:nvGrpSpPr>
        <p:grpSpPr bwMode="auto">
          <a:xfrm>
            <a:off x="1142976" y="214290"/>
            <a:ext cx="6396400" cy="655638"/>
            <a:chOff x="1831653" y="274637"/>
            <a:chExt cx="6396611" cy="655200"/>
          </a:xfrm>
        </p:grpSpPr>
        <p:sp>
          <p:nvSpPr>
            <p:cNvPr id="9" name="Larme 8"/>
            <p:cNvSpPr/>
            <p:nvPr/>
          </p:nvSpPr>
          <p:spPr>
            <a:xfrm>
              <a:off x="1831653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3053706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4275759" y="465437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2" name="Larme 11"/>
            <p:cNvSpPr/>
            <p:nvPr/>
          </p:nvSpPr>
          <p:spPr>
            <a:xfrm>
              <a:off x="5497812" y="274637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3</a:t>
              </a:r>
              <a:endParaRPr lang="fr-FR" dirty="0"/>
            </a:p>
          </p:txBody>
        </p:sp>
        <p:sp>
          <p:nvSpPr>
            <p:cNvPr id="13" name="Larme 12"/>
            <p:cNvSpPr/>
            <p:nvPr/>
          </p:nvSpPr>
          <p:spPr>
            <a:xfrm>
              <a:off x="7148264" y="465712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4" name="Espace réservé du texte 2"/>
          <p:cNvSpPr txBox="1">
            <a:spLocks/>
          </p:cNvSpPr>
          <p:nvPr/>
        </p:nvSpPr>
        <p:spPr>
          <a:xfrm>
            <a:off x="1214414" y="2714620"/>
            <a:ext cx="2928958" cy="107157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Organisation et suivi de réunions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des flux de courriers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des flux téléphoniques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d’espaces collaboratifs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857224" y="2285992"/>
            <a:ext cx="3643338" cy="4286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3.2  Gestion des modes de travail</a:t>
            </a:r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1285852" y="3786190"/>
            <a:ext cx="5072098" cy="4286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3.3 Gestion des espaces de travail et des ressources</a:t>
            </a:r>
          </a:p>
        </p:txBody>
      </p:sp>
      <p:sp>
        <p:nvSpPr>
          <p:cNvPr id="17" name="Espace réservé du texte 2"/>
          <p:cNvSpPr txBox="1">
            <a:spLocks/>
          </p:cNvSpPr>
          <p:nvPr/>
        </p:nvSpPr>
        <p:spPr>
          <a:xfrm>
            <a:off x="1643042" y="4214818"/>
            <a:ext cx="5715015" cy="1214446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Orientation et information des visiteurs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Maintien opérationnel des postes de travail et aménagement des espaces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des contrats de 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maintenance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, abonnements, licences informatiques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Participation au suivi du budget de fonctionnement du service</a:t>
            </a: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des fournitures, consommables et petits équipements de bureau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1785918" y="5500702"/>
            <a:ext cx="4643470" cy="51944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3.4 Gestion du temps</a:t>
            </a:r>
          </a:p>
        </p:txBody>
      </p:sp>
      <p:sp>
        <p:nvSpPr>
          <p:cNvPr id="19" name="Espace réservé du texte 2"/>
          <p:cNvSpPr txBox="1">
            <a:spLocks/>
          </p:cNvSpPr>
          <p:nvPr/>
        </p:nvSpPr>
        <p:spPr>
          <a:xfrm>
            <a:off x="2143108" y="5857892"/>
            <a:ext cx="2714644" cy="571504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Gestion des agendas</a:t>
            </a:r>
          </a:p>
          <a:p>
            <a:pPr marL="285750" marR="0" lvl="0" indent="-285750" algn="l" defTabSz="914400" rtl="0" eaLnBrk="0" fontAlgn="base" latinLnBrk="0" hangingPunct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Planification et suivi des activités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34" y="922337"/>
          <a:ext cx="8040744" cy="5966460"/>
        </p:xfrm>
        <a:graphic>
          <a:graphicData uri="http://schemas.openxmlformats.org/drawingml/2006/table">
            <a:tbl>
              <a:tblPr firstRow="1" firstCol="1" bandRow="1" bandCol="1">
                <a:effectLst/>
              </a:tblPr>
              <a:tblGrid>
                <a:gridCol w="2484381"/>
                <a:gridCol w="3125454"/>
                <a:gridCol w="2430909"/>
              </a:tblGrid>
              <a:tr h="46976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Données de la situation</a:t>
                      </a: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Savoirs </a:t>
                      </a:r>
                      <a:endParaRPr lang="fr-FR" sz="1100" b="1" kern="1200" cap="all" spc="400" baseline="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j-ea"/>
                        <a:cs typeface="Tunga" pitchFamily="2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associés</a:t>
                      </a:r>
                      <a:endParaRPr lang="fr-FR" sz="1100" b="1" kern="1200" cap="all" spc="400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j-ea"/>
                        <a:cs typeface="Tunga" pitchFamily="2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Performance</a:t>
                      </a:r>
                      <a:r>
                        <a:rPr lang="fr-FR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attendue</a:t>
                      </a: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7031">
                <a:tc rowSpan="2"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Les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caractéristiques de la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réunion</a:t>
                      </a:r>
                      <a:endParaRPr lang="fr-FR" sz="1000" b="1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La liste et le statut des participants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L’ordre du jour 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Un carnet d’adresses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Des annuaires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La signalétique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 plan du site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La procédure d’organisation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Les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équipements et supports d’affichage </a:t>
                      </a:r>
                      <a:endParaRPr lang="fr-FR" sz="1000" b="0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 et de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communication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Les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consignes de sécurité et de </a:t>
                      </a:r>
                      <a:endParaRPr lang="fr-FR" sz="1000" b="0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transmission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des comptes rendus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Un environnement technique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Un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environnement numérique de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  travail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Calibri"/>
                        </a:rPr>
                        <a:t>de type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PGI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100" b="1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Savoirs </a:t>
                      </a:r>
                      <a:r>
                        <a:rPr lang="fr-FR" sz="11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de gestion et savoirs technologiques</a:t>
                      </a:r>
                      <a:endParaRPr lang="fr-FR" sz="11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L’organisation logistique des réunions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outils de gestion du temps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L’accueil des groupes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phénomènes de groupe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moyens de transmission de l’information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 Les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règles et les enjeux de la </a:t>
                      </a:r>
                      <a:endParaRPr lang="fr-FR" sz="1000" b="0" dirty="0" smtClean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  communication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professionnelle </a:t>
                      </a:r>
                      <a:endParaRPr lang="fr-FR" sz="1000" b="0" dirty="0" smtClean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None/>
                      </a:pP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écrits professionnels liés à la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outils collaboratifs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fonctionnalités bureautiques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Les modes de présentation des documents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 </a:t>
                      </a: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Savoirs juridiques et économiques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Le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rôle des acteurs et des partenaires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dans l’organisation</a:t>
                      </a:r>
                      <a:endParaRPr lang="fr-FR" sz="1000" b="1" dirty="0">
                        <a:effectLst/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FR" sz="1000" b="0" dirty="0" smtClean="0">
                        <a:effectLst/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Savoirs </a:t>
                      </a: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rédactionnels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- Lecture et écriture d’un genre 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Le compte-rendu de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- Procédés d’écriture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4763" indent="0" algn="just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• La prise de notes, les abréviations, les schémas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4763" indent="0" algn="just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• La confrontation de plusieurs prises de </a:t>
                      </a:r>
                      <a:r>
                        <a:rPr lang="fr-FR" sz="1000" b="0" kern="150" dirty="0" smtClean="0">
                          <a:effectLst/>
                          <a:latin typeface="Arial"/>
                          <a:ea typeface="Times New Roman"/>
                          <a:cs typeface="Mangal"/>
                        </a:rPr>
                        <a:t>notes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4763" indent="0" algn="just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• La synthèse de documents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4763" indent="0" algn="just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• Les paroles rapportées, les dialogues, la citation</a:t>
                      </a:r>
                      <a:endParaRPr lang="fr-FR" sz="1000" b="1" kern="150" dirty="0">
                        <a:effectLst/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4763" indent="0" algn="just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effectLst/>
                          <a:latin typeface="Arial"/>
                          <a:ea typeface="Times New Roman"/>
                          <a:cs typeface="Mangal"/>
                        </a:rPr>
                        <a:t>• Les modes et temps des verbes : le présent de </a:t>
                      </a:r>
                      <a:r>
                        <a:rPr lang="fr-FR" sz="1000" b="0" kern="150" dirty="0" smtClean="0">
                          <a:effectLst/>
                          <a:latin typeface="Arial"/>
                          <a:ea typeface="Times New Roman"/>
                          <a:cs typeface="Mangal"/>
                        </a:rPr>
                        <a:t>l’indicatif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Complexité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Contraintes de dates et de lieux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Nombre important de participants 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Densité des échanges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Rédaction du compte-rendu de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Accueil de participants étrangers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Réunions à distance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260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11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Arial"/>
                        </a:rPr>
                        <a:t>Aléas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Modification </a:t>
                      </a: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ou annulation de la date de la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- Lieu indisponible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- Convocations erronées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- Défaillance de participants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- Défaillances matérielles et </a:t>
                      </a:r>
                      <a:r>
                        <a:rPr lang="fr-FR" sz="1000" b="0" dirty="0" smtClean="0">
                          <a:effectLst/>
                          <a:latin typeface="Arial"/>
                          <a:ea typeface="Times New Roman"/>
                          <a:cs typeface="Arial Narrow"/>
                        </a:rPr>
                        <a:t>logistiques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Compétences</a:t>
                      </a: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Critère</a:t>
                      </a:r>
                      <a:r>
                        <a:rPr lang="fr-FR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d’évaluation</a:t>
                      </a: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r>
                        <a:rPr lang="fr-FR" sz="1100" b="1" kern="1200" cap="all" spc="4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Résultats</a:t>
                      </a:r>
                      <a:r>
                        <a:rPr lang="fr-F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b="1" kern="1200" cap="all" spc="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j-ea"/>
                          <a:cs typeface="Tunga" pitchFamily="2"/>
                        </a:rPr>
                        <a:t>attendus</a:t>
                      </a:r>
                      <a:r>
                        <a:rPr lang="fr-F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La réunion se déroule dans les conditions attendues, avec les supports demandés, et les comptes rendus sont adressés.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/>
                          <a:ea typeface="Times New Roman"/>
                          <a:cs typeface="Calibri"/>
                        </a:rPr>
                        <a:t> 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3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Organiser la logistique administrative d’une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Efficacité dans l’organisation et le suivi de la réunion</a:t>
                      </a:r>
                      <a:endParaRPr lang="fr-FR" sz="1000" b="1" dirty="0">
                        <a:effectLst/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6026" marR="46026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57158" y="605145"/>
            <a:ext cx="828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ctr">
            <a:spAutoFit/>
          </a:bodyPr>
          <a:lstStyle/>
          <a:p>
            <a:pPr>
              <a:tabLst>
                <a:tab pos="3886200" algn="l"/>
              </a:tabLst>
              <a:defRPr/>
            </a:pPr>
            <a:r>
              <a:rPr lang="fr-FR" sz="1200" b="1" dirty="0" bmk="_Toc302398791">
                <a:latin typeface="Arial" pitchFamily="34" charset="0"/>
                <a:ea typeface="Times New Roman" pitchFamily="18" charset="0"/>
                <a:cs typeface="Calibri" pitchFamily="34" charset="0"/>
              </a:rPr>
              <a:t>Classe 3.2. Gestion des modes de travail</a:t>
            </a:r>
            <a:r>
              <a:rPr lang="fr-FR" sz="1200" b="1" dirty="0" bmk="_Toc302398791">
                <a:solidFill>
                  <a:srgbClr val="4F81BD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fr-FR" sz="1200" b="1" dirty="0" bmk="_Toc302398791">
                <a:solidFill>
                  <a:srgbClr val="3B81BD"/>
                </a:solidFill>
                <a:latin typeface="+mn-lt"/>
                <a:ea typeface="Times New Roman" pitchFamily="18" charset="0"/>
                <a:cs typeface="Arial Narrow" pitchFamily="34" charset="0"/>
              </a:rPr>
              <a:t>3.2.1. </a:t>
            </a:r>
            <a:r>
              <a:rPr lang="fr-FR" sz="1200" b="1" cap="small" spc="60" dirty="0" bmk="_Toc302398791">
                <a:solidFill>
                  <a:srgbClr val="3B81BD"/>
                </a:solidFill>
                <a:latin typeface="+mn-lt"/>
                <a:ea typeface="Times New Roman" pitchFamily="18" charset="0"/>
                <a:cs typeface="Arial Narrow" pitchFamily="34" charset="0"/>
              </a:rPr>
              <a:t>Organisation et suivi de réunions</a:t>
            </a:r>
            <a:endParaRPr lang="fr-FR" sz="1200" cap="small" spc="60" dirty="0">
              <a:latin typeface="+mn-lt"/>
              <a:cs typeface="Arial" pitchFamily="34" charset="0"/>
            </a:endParaRPr>
          </a:p>
          <a:p>
            <a:pPr eaLnBrk="0" hangingPunct="0">
              <a:tabLst>
                <a:tab pos="3886200" algn="l"/>
              </a:tabLst>
              <a:defRPr/>
            </a:pPr>
            <a:endParaRPr 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ulle ronde 5"/>
          <p:cNvSpPr/>
          <p:nvPr/>
        </p:nvSpPr>
        <p:spPr>
          <a:xfrm>
            <a:off x="571472" y="1357298"/>
            <a:ext cx="2000250" cy="714375"/>
          </a:xfrm>
          <a:prstGeom prst="wedgeEllipseCallout">
            <a:avLst>
              <a:gd name="adj1" fmla="val 69830"/>
              <a:gd name="adj2" fmla="val -11573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Savoirs nécessaires à l’action, savoirs pragmatiques </a:t>
            </a:r>
          </a:p>
        </p:txBody>
      </p:sp>
      <p:sp>
        <p:nvSpPr>
          <p:cNvPr id="7" name="Bulle ronde 6"/>
          <p:cNvSpPr/>
          <p:nvPr/>
        </p:nvSpPr>
        <p:spPr>
          <a:xfrm>
            <a:off x="5000628" y="1714488"/>
            <a:ext cx="1468480" cy="571500"/>
          </a:xfrm>
          <a:prstGeom prst="wedgeEllipseCallout">
            <a:avLst>
              <a:gd name="adj1" fmla="val -74809"/>
              <a:gd name="adj2" fmla="val 32002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Approche managériale</a:t>
            </a:r>
          </a:p>
        </p:txBody>
      </p:sp>
      <p:sp>
        <p:nvSpPr>
          <p:cNvPr id="8" name="Bulle ronde 7"/>
          <p:cNvSpPr/>
          <p:nvPr/>
        </p:nvSpPr>
        <p:spPr>
          <a:xfrm>
            <a:off x="4889470" y="4055428"/>
            <a:ext cx="2643188" cy="785812"/>
          </a:xfrm>
          <a:prstGeom prst="wedgeEllipseCallout">
            <a:avLst>
              <a:gd name="adj1" fmla="val -37615"/>
              <a:gd name="adj2" fmla="val -81111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fondements de l’activité professionnelle</a:t>
            </a:r>
          </a:p>
        </p:txBody>
      </p:sp>
      <p:sp>
        <p:nvSpPr>
          <p:cNvPr id="9" name="Bulle ronde 8"/>
          <p:cNvSpPr/>
          <p:nvPr/>
        </p:nvSpPr>
        <p:spPr>
          <a:xfrm>
            <a:off x="460345" y="4341178"/>
            <a:ext cx="2357438" cy="1143000"/>
          </a:xfrm>
          <a:prstGeom prst="wedgeEllipseCallout">
            <a:avLst>
              <a:gd name="adj1" fmla="val 58891"/>
              <a:gd name="adj2" fmla="val -38418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Maîtrise de la langue française, qualité de l’expression,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gage de réussite  sociale et professionnelle</a:t>
            </a:r>
          </a:p>
        </p:txBody>
      </p:sp>
      <p:grpSp>
        <p:nvGrpSpPr>
          <p:cNvPr id="10" name="Grouper 10"/>
          <p:cNvGrpSpPr>
            <a:grpSpLocks/>
          </p:cNvGrpSpPr>
          <p:nvPr/>
        </p:nvGrpSpPr>
        <p:grpSpPr bwMode="auto">
          <a:xfrm>
            <a:off x="1142976" y="0"/>
            <a:ext cx="6396400" cy="655638"/>
            <a:chOff x="1831653" y="274637"/>
            <a:chExt cx="6396611" cy="655200"/>
          </a:xfrm>
        </p:grpSpPr>
        <p:sp>
          <p:nvSpPr>
            <p:cNvPr id="11" name="Larme 10"/>
            <p:cNvSpPr/>
            <p:nvPr/>
          </p:nvSpPr>
          <p:spPr>
            <a:xfrm>
              <a:off x="1831653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2" name="Larme 11"/>
            <p:cNvSpPr/>
            <p:nvPr/>
          </p:nvSpPr>
          <p:spPr>
            <a:xfrm>
              <a:off x="3053706" y="465437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3" name="Larme 12"/>
            <p:cNvSpPr/>
            <p:nvPr/>
          </p:nvSpPr>
          <p:spPr>
            <a:xfrm>
              <a:off x="4275759" y="465437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4" name="Larme 13"/>
            <p:cNvSpPr/>
            <p:nvPr/>
          </p:nvSpPr>
          <p:spPr>
            <a:xfrm>
              <a:off x="5497812" y="274637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3</a:t>
              </a:r>
              <a:endParaRPr lang="fr-FR" dirty="0"/>
            </a:p>
          </p:txBody>
        </p:sp>
        <p:sp>
          <p:nvSpPr>
            <p:cNvPr id="15" name="Larme 14"/>
            <p:cNvSpPr/>
            <p:nvPr/>
          </p:nvSpPr>
          <p:spPr>
            <a:xfrm>
              <a:off x="7148264" y="465712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6" name="Larme 5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7" name="Larme 6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4</a:t>
              </a:r>
              <a:endParaRPr lang="fr-FR" dirty="0"/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6044" y="2799738"/>
            <a:ext cx="3733800" cy="612645"/>
          </a:xfrm>
          <a:prstGeom prst="rect">
            <a:avLst/>
          </a:prstGeom>
          <a:solidFill>
            <a:schemeClr val="bg1"/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wrap="square" tIns="90000" bIns="90000" anchor="ctr">
            <a:spAutoFit/>
          </a:bodyPr>
          <a:lstStyle/>
          <a:p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Se démarquent des opérations courantes car par essence, sont limités dans le temps.</a:t>
            </a:r>
          </a:p>
        </p:txBody>
      </p:sp>
      <p:sp>
        <p:nvSpPr>
          <p:cNvPr id="12" name="Flèche vers la droite 7"/>
          <p:cNvSpPr>
            <a:spLocks noChangeArrowheads="1"/>
          </p:cNvSpPr>
          <p:nvPr/>
        </p:nvSpPr>
        <p:spPr bwMode="auto">
          <a:xfrm>
            <a:off x="4229844" y="2966331"/>
            <a:ext cx="990600" cy="457200"/>
          </a:xfrm>
          <a:prstGeom prst="rightArrow">
            <a:avLst>
              <a:gd name="adj1" fmla="val 50000"/>
              <a:gd name="adj2" fmla="val 50004"/>
            </a:avLst>
          </a:prstGeom>
          <a:solidFill>
            <a:srgbClr val="91A7C4">
              <a:alpha val="59999"/>
            </a:srgbClr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fr-FR" sz="14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00034" y="3643314"/>
            <a:ext cx="3733800" cy="612645"/>
          </a:xfrm>
          <a:prstGeom prst="rect">
            <a:avLst/>
          </a:prstGeom>
          <a:solidFill>
            <a:schemeClr val="bg1"/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tIns="90000" bIns="90000" anchor="ctr">
            <a:spAutoFit/>
          </a:bodyPr>
          <a:lstStyle/>
          <a:p>
            <a:pPr marL="3175" indent="14288">
              <a:tabLst>
                <a:tab pos="268288" algn="l"/>
                <a:tab pos="357188" algn="l"/>
              </a:tabLst>
            </a:pPr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Sont d’envergure et de nature différentes selon la taille et la structure de l'organisation.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6044" y="4383914"/>
            <a:ext cx="3733800" cy="612645"/>
          </a:xfrm>
          <a:prstGeom prst="rect">
            <a:avLst/>
          </a:prstGeom>
          <a:solidFill>
            <a:schemeClr val="bg1"/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tIns="90000" bIns="90000" anchor="ctr">
            <a:spAutoFit/>
          </a:bodyPr>
          <a:lstStyle/>
          <a:p>
            <a:pPr marL="3175" indent="14288">
              <a:tabLst>
                <a:tab pos="268288" algn="l"/>
                <a:tab pos="357188" algn="l"/>
              </a:tabLst>
            </a:pPr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Conduisent les </a:t>
            </a:r>
            <a:r>
              <a:rPr lang="fr-FR" sz="1400" dirty="0" smtClean="0">
                <a:solidFill>
                  <a:srgbClr val="3C536F"/>
                </a:solidFill>
                <a:latin typeface="Franklin Gothic Book" pitchFamily="34" charset="0"/>
              </a:rPr>
              <a:t>acteurs </a:t>
            </a:r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d’un projet à travailler en équipe de manière transversale.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96044" y="5248010"/>
            <a:ext cx="3733800" cy="612645"/>
          </a:xfrm>
          <a:prstGeom prst="rect">
            <a:avLst/>
          </a:prstGeom>
          <a:solidFill>
            <a:schemeClr val="bg1"/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tIns="90000" bIns="90000" anchor="ctr">
            <a:spAutoFit/>
          </a:bodyPr>
          <a:lstStyle/>
          <a:p>
            <a:pPr marL="3175" indent="14288">
              <a:tabLst>
                <a:tab pos="268288" algn="l"/>
                <a:tab pos="357188" algn="l"/>
              </a:tabLst>
            </a:pPr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Sont soumis à des contraintes de coût, de temps et de qualité. </a:t>
            </a:r>
          </a:p>
        </p:txBody>
      </p:sp>
      <p:sp>
        <p:nvSpPr>
          <p:cNvPr id="16" name="ZoneTexte 19"/>
          <p:cNvSpPr txBox="1">
            <a:spLocks noChangeArrowheads="1"/>
          </p:cNvSpPr>
          <p:nvPr/>
        </p:nvSpPr>
        <p:spPr bwMode="auto">
          <a:xfrm>
            <a:off x="568052" y="2439698"/>
            <a:ext cx="3287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 dirty="0">
                <a:solidFill>
                  <a:srgbClr val="3C536F"/>
                </a:solidFill>
                <a:latin typeface="Franklin Gothic Book" pitchFamily="34" charset="0"/>
              </a:rPr>
              <a:t>Les projets dans l’organisation</a:t>
            </a:r>
          </a:p>
        </p:txBody>
      </p:sp>
      <p:sp>
        <p:nvSpPr>
          <p:cNvPr id="17" name="ZoneTexte 20"/>
          <p:cNvSpPr txBox="1">
            <a:spLocks noChangeArrowheads="1"/>
          </p:cNvSpPr>
          <p:nvPr/>
        </p:nvSpPr>
        <p:spPr bwMode="auto">
          <a:xfrm>
            <a:off x="5133900" y="2439698"/>
            <a:ext cx="35710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3C536F"/>
                </a:solidFill>
                <a:latin typeface="Franklin Gothic Book" pitchFamily="34" charset="0"/>
              </a:rPr>
              <a:t>Le rôle du gestionnaire administratif</a:t>
            </a:r>
          </a:p>
        </p:txBody>
      </p:sp>
      <p:sp>
        <p:nvSpPr>
          <p:cNvPr id="18" name="Flèche vers la droite 22"/>
          <p:cNvSpPr>
            <a:spLocks noChangeArrowheads="1"/>
          </p:cNvSpPr>
          <p:nvPr/>
        </p:nvSpPr>
        <p:spPr bwMode="auto">
          <a:xfrm>
            <a:off x="4247307" y="3720848"/>
            <a:ext cx="990600" cy="457200"/>
          </a:xfrm>
          <a:prstGeom prst="rightArrow">
            <a:avLst>
              <a:gd name="adj1" fmla="val 50000"/>
              <a:gd name="adj2" fmla="val 50004"/>
            </a:avLst>
          </a:prstGeom>
          <a:solidFill>
            <a:srgbClr val="91A7C4">
              <a:alpha val="59999"/>
            </a:srgbClr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fr-FR" sz="14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19" name="Flèche vers la droite 23"/>
          <p:cNvSpPr>
            <a:spLocks noChangeArrowheads="1"/>
          </p:cNvSpPr>
          <p:nvPr/>
        </p:nvSpPr>
        <p:spPr bwMode="auto">
          <a:xfrm>
            <a:off x="4229844" y="4506879"/>
            <a:ext cx="990600" cy="457200"/>
          </a:xfrm>
          <a:prstGeom prst="rightArrow">
            <a:avLst>
              <a:gd name="adj1" fmla="val 50000"/>
              <a:gd name="adj2" fmla="val 50004"/>
            </a:avLst>
          </a:prstGeom>
          <a:solidFill>
            <a:srgbClr val="91A7C4">
              <a:alpha val="59999"/>
            </a:srgbClr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fr-FR" sz="14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20" name="Flèche vers la droite 24"/>
          <p:cNvSpPr>
            <a:spLocks noChangeArrowheads="1"/>
          </p:cNvSpPr>
          <p:nvPr/>
        </p:nvSpPr>
        <p:spPr bwMode="auto">
          <a:xfrm>
            <a:off x="4229844" y="5357481"/>
            <a:ext cx="990600" cy="457200"/>
          </a:xfrm>
          <a:prstGeom prst="rightArrow">
            <a:avLst>
              <a:gd name="adj1" fmla="val 50000"/>
              <a:gd name="adj2" fmla="val 50004"/>
            </a:avLst>
          </a:prstGeom>
          <a:solidFill>
            <a:srgbClr val="91A7C4">
              <a:alpha val="59999"/>
            </a:srgbClr>
          </a:soli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fr-FR" sz="1400">
              <a:solidFill>
                <a:srgbClr val="FFFFFF"/>
              </a:solidFill>
              <a:latin typeface="Franklin Gothic Book" pitchFamily="34" charset="0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 bwMode="auto">
          <a:xfrm>
            <a:off x="1428728" y="1071546"/>
            <a:ext cx="642942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j-cs"/>
              </a:rPr>
              <a:t>GESTION ADMINISTRATIVE DES PROJETS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1714480" y="1714488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" pitchFamily="34" charset="0"/>
                <a:sym typeface="Wingdings 3"/>
              </a:rPr>
              <a:t> </a:t>
            </a:r>
            <a:r>
              <a:rPr lang="fr-FR" sz="2400" dirty="0" smtClean="0">
                <a:latin typeface="Calibri" pitchFamily="34" charset="0"/>
              </a:rPr>
              <a:t>Aptitude à accompagner des projets</a:t>
            </a:r>
            <a:endParaRPr lang="fr-FR" sz="2400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214942" y="2857496"/>
            <a:ext cx="3733800" cy="646331"/>
          </a:xfrm>
          <a:prstGeom prst="rect">
            <a:avLst/>
          </a:prstGeom>
          <a:gradFill rotWithShape="1">
            <a:gsLst>
              <a:gs pos="0">
                <a:srgbClr val="B2C4E3"/>
              </a:gs>
              <a:gs pos="35001">
                <a:srgbClr val="C9D5EA"/>
              </a:gs>
              <a:gs pos="100000">
                <a:srgbClr val="EAEFF8"/>
              </a:gs>
            </a:gsLst>
            <a:lin ang="16200000" scaled="1"/>
          </a:gradFill>
          <a:ln w="9525">
            <a:solidFill>
              <a:srgbClr val="4C6B92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tIns="0" bIns="0" anchor="ctr">
            <a:spAutoFit/>
          </a:bodyPr>
          <a:lstStyle/>
          <a:p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Supervisé par son responsable, il est appelé à intervenir dans la gestion administrative des projets.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214942" y="3643314"/>
            <a:ext cx="3733800" cy="612645"/>
          </a:xfrm>
          <a:prstGeom prst="rect">
            <a:avLst/>
          </a:prstGeom>
          <a:gradFill rotWithShape="1">
            <a:gsLst>
              <a:gs pos="0">
                <a:srgbClr val="C9CBCD"/>
              </a:gs>
              <a:gs pos="35001">
                <a:srgbClr val="D9DADC"/>
              </a:gs>
              <a:gs pos="100000">
                <a:srgbClr val="F0F1F2"/>
              </a:gs>
            </a:gsLst>
            <a:lin ang="16200000" scaled="1"/>
          </a:gradFill>
          <a:ln w="9525">
            <a:solidFill>
              <a:srgbClr val="76787B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tIns="90000" bIns="90000" anchor="ctr">
            <a:spAutoFit/>
          </a:bodyPr>
          <a:lstStyle/>
          <a:p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Il est partie prenante du descriptif du projet, du suivi du planning. Il organise les informations…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214942" y="4429132"/>
            <a:ext cx="3733800" cy="612645"/>
          </a:xfrm>
          <a:prstGeom prst="rect">
            <a:avLst/>
          </a:prstGeom>
          <a:gradFill rotWithShape="1">
            <a:gsLst>
              <a:gs pos="0">
                <a:srgbClr val="F6DEBE"/>
              </a:gs>
              <a:gs pos="35001">
                <a:srgbClr val="F8E7D1"/>
              </a:gs>
              <a:gs pos="100000">
                <a:srgbClr val="FDF6EC"/>
              </a:gs>
            </a:gsLst>
            <a:lin ang="16200000" scaled="1"/>
          </a:gradFill>
          <a:ln w="9525">
            <a:solidFill>
              <a:srgbClr val="BFA988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tIns="90000" bIns="90000" anchor="ctr">
            <a:spAutoFit/>
          </a:bodyPr>
          <a:lstStyle/>
          <a:p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Il assure l’interface administrative entre les acteurs du projet.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214942" y="5286388"/>
            <a:ext cx="3733800" cy="646331"/>
          </a:xfrm>
          <a:prstGeom prst="rect">
            <a:avLst/>
          </a:prstGeom>
          <a:gradFill rotWithShape="1">
            <a:gsLst>
              <a:gs pos="0">
                <a:srgbClr val="CEE6AF"/>
              </a:gs>
              <a:gs pos="35001">
                <a:srgbClr val="DCEDC7"/>
              </a:gs>
              <a:gs pos="100000">
                <a:srgbClr val="F2F9E9"/>
              </a:gs>
            </a:gsLst>
            <a:lin ang="16200000" scaled="1"/>
          </a:gradFill>
          <a:ln w="9525">
            <a:solidFill>
              <a:srgbClr val="7A9646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tIns="0" bIns="0" anchor="ctr">
            <a:spAutoFit/>
          </a:bodyPr>
          <a:lstStyle/>
          <a:p>
            <a:r>
              <a:rPr lang="fr-FR" sz="1400" dirty="0">
                <a:solidFill>
                  <a:srgbClr val="3C536F"/>
                </a:solidFill>
                <a:latin typeface="Franklin Gothic Book" pitchFamily="34" charset="0"/>
              </a:rPr>
              <a:t>Il est en mesure de renseigner  les indicateurs de gestion et produit les documents relatifs à l’évaluation.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  <p:bldP spid="20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827584" y="908720"/>
            <a:ext cx="7521575" cy="54927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Processus de projet </a:t>
            </a:r>
          </a:p>
        </p:txBody>
      </p:sp>
      <p:sp>
        <p:nvSpPr>
          <p:cNvPr id="5" name="Ellipse 4"/>
          <p:cNvSpPr>
            <a:spLocks noChangeArrowheads="1"/>
          </p:cNvSpPr>
          <p:nvPr/>
        </p:nvSpPr>
        <p:spPr bwMode="auto">
          <a:xfrm>
            <a:off x="971774" y="3213125"/>
            <a:ext cx="1511300" cy="1368425"/>
          </a:xfrm>
          <a:prstGeom prst="ellipse">
            <a:avLst/>
          </a:prstGeom>
          <a:gradFill rotWithShape="1">
            <a:gsLst>
              <a:gs pos="0">
                <a:srgbClr val="B2C4E3"/>
              </a:gs>
              <a:gs pos="35001">
                <a:srgbClr val="C9D5EA"/>
              </a:gs>
              <a:gs pos="100000">
                <a:srgbClr val="EAEFF8"/>
              </a:gs>
            </a:gsLst>
            <a:lin ang="16200000" scaled="1"/>
          </a:gradFill>
          <a:ln w="9525">
            <a:solidFill>
              <a:srgbClr val="4C6B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400">
                <a:solidFill>
                  <a:srgbClr val="000000"/>
                </a:solidFill>
                <a:latin typeface="Franklin Gothic Book" pitchFamily="34" charset="0"/>
              </a:rPr>
              <a:t>Démarrage du projet</a:t>
            </a:r>
          </a:p>
        </p:txBody>
      </p:sp>
      <p:sp>
        <p:nvSpPr>
          <p:cNvPr id="6" name="Ellipse 5"/>
          <p:cNvSpPr>
            <a:spLocks noChangeArrowheads="1"/>
          </p:cNvSpPr>
          <p:nvPr/>
        </p:nvSpPr>
        <p:spPr bwMode="auto">
          <a:xfrm>
            <a:off x="2195736" y="1628800"/>
            <a:ext cx="1584325" cy="1368425"/>
          </a:xfrm>
          <a:prstGeom prst="ellipse">
            <a:avLst/>
          </a:prstGeom>
          <a:gradFill rotWithShape="1">
            <a:gsLst>
              <a:gs pos="0">
                <a:srgbClr val="B2C4E3"/>
              </a:gs>
              <a:gs pos="35001">
                <a:srgbClr val="C9D5EA"/>
              </a:gs>
              <a:gs pos="100000">
                <a:srgbClr val="EAEFF8"/>
              </a:gs>
            </a:gsLst>
            <a:lin ang="16200000" scaled="1"/>
          </a:gradFill>
          <a:ln w="9525">
            <a:solidFill>
              <a:srgbClr val="4C6B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400">
                <a:solidFill>
                  <a:srgbClr val="000000"/>
                </a:solidFill>
                <a:latin typeface="Franklin Gothic Book" pitchFamily="34" charset="0"/>
              </a:rPr>
              <a:t>Planification du projet</a:t>
            </a:r>
          </a:p>
        </p:txBody>
      </p:sp>
      <p:sp>
        <p:nvSpPr>
          <p:cNvPr id="7" name="Ellipse 6"/>
          <p:cNvSpPr>
            <a:spLocks noChangeArrowheads="1"/>
          </p:cNvSpPr>
          <p:nvPr/>
        </p:nvSpPr>
        <p:spPr bwMode="auto">
          <a:xfrm>
            <a:off x="4313461" y="1601813"/>
            <a:ext cx="1728788" cy="1368425"/>
          </a:xfrm>
          <a:prstGeom prst="ellipse">
            <a:avLst/>
          </a:prstGeom>
          <a:gradFill rotWithShape="1">
            <a:gsLst>
              <a:gs pos="0">
                <a:srgbClr val="B2C4E3"/>
              </a:gs>
              <a:gs pos="35001">
                <a:srgbClr val="C9D5EA"/>
              </a:gs>
              <a:gs pos="100000">
                <a:srgbClr val="EAEFF8"/>
              </a:gs>
            </a:gsLst>
            <a:lin ang="16200000" scaled="1"/>
          </a:gradFill>
          <a:ln w="9525">
            <a:solidFill>
              <a:srgbClr val="4C6B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400">
                <a:solidFill>
                  <a:srgbClr val="000000"/>
                </a:solidFill>
                <a:latin typeface="Franklin Gothic Book" pitchFamily="34" charset="0"/>
              </a:rPr>
              <a:t>Exécution du projet</a:t>
            </a:r>
          </a:p>
        </p:txBody>
      </p:sp>
      <p:sp>
        <p:nvSpPr>
          <p:cNvPr id="8" name="Ellipse 7"/>
          <p:cNvSpPr>
            <a:spLocks noChangeArrowheads="1"/>
          </p:cNvSpPr>
          <p:nvPr/>
        </p:nvSpPr>
        <p:spPr bwMode="auto">
          <a:xfrm>
            <a:off x="6659786" y="1628800"/>
            <a:ext cx="1512888" cy="1368425"/>
          </a:xfrm>
          <a:prstGeom prst="ellipse">
            <a:avLst/>
          </a:prstGeom>
          <a:gradFill rotWithShape="1">
            <a:gsLst>
              <a:gs pos="0">
                <a:srgbClr val="B2C4E3"/>
              </a:gs>
              <a:gs pos="35001">
                <a:srgbClr val="C9D5EA"/>
              </a:gs>
              <a:gs pos="100000">
                <a:srgbClr val="EAEFF8"/>
              </a:gs>
            </a:gsLst>
            <a:lin ang="16200000" scaled="1"/>
          </a:gradFill>
          <a:ln w="9525">
            <a:solidFill>
              <a:srgbClr val="4C6B92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/>
            <a:r>
              <a:rPr lang="fr-FR" sz="1400">
                <a:solidFill>
                  <a:srgbClr val="000000"/>
                </a:solidFill>
                <a:latin typeface="Franklin Gothic Book" pitchFamily="34" charset="0"/>
              </a:rPr>
              <a:t>Clôture du projet</a:t>
            </a:r>
          </a:p>
        </p:txBody>
      </p:sp>
      <p:sp>
        <p:nvSpPr>
          <p:cNvPr id="9" name="Flèche droite rayée 8"/>
          <p:cNvSpPr/>
          <p:nvPr/>
        </p:nvSpPr>
        <p:spPr>
          <a:xfrm rot="18431658">
            <a:off x="2052068" y="2851968"/>
            <a:ext cx="431800" cy="360363"/>
          </a:xfrm>
          <a:prstGeom prst="stripedRightArrow">
            <a:avLst>
              <a:gd name="adj1" fmla="val 472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Flèche droite rayée 9"/>
          <p:cNvSpPr/>
          <p:nvPr/>
        </p:nvSpPr>
        <p:spPr>
          <a:xfrm>
            <a:off x="3872136" y="2106638"/>
            <a:ext cx="431800" cy="358775"/>
          </a:xfrm>
          <a:prstGeom prst="stripedRightArrow">
            <a:avLst>
              <a:gd name="adj1" fmla="val 472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Flèche droite rayée 10"/>
          <p:cNvSpPr/>
          <p:nvPr/>
        </p:nvSpPr>
        <p:spPr>
          <a:xfrm>
            <a:off x="6193061" y="2132038"/>
            <a:ext cx="431800" cy="360362"/>
          </a:xfrm>
          <a:prstGeom prst="stripedRightArrow">
            <a:avLst>
              <a:gd name="adj1" fmla="val 4725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5" descr="C:\Users\Simon\AppData\Local\Microsoft\Windows\Temporary Internet Files\Low\Content.IE5\3VALAR4E\MC900441457[1]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804149" y="3641401"/>
            <a:ext cx="1011388" cy="1011388"/>
          </a:xfrm>
          <a:prstGeom prst="rect">
            <a:avLst/>
          </a:prstGeom>
          <a:noFill/>
          <a:extLst/>
        </p:spPr>
      </p:pic>
      <p:pic>
        <p:nvPicPr>
          <p:cNvPr id="13" name="Picture 5" descr="C:\Users\Simon\AppData\Local\Microsoft\Windows\Temporary Internet Files\Low\Content.IE5\3VALAR4E\MC900441457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343485" y="3103228"/>
            <a:ext cx="1011388" cy="1011388"/>
          </a:xfrm>
          <a:prstGeom prst="rect">
            <a:avLst/>
          </a:prstGeom>
          <a:noFill/>
          <a:extLst/>
        </p:spPr>
      </p:pic>
      <p:pic>
        <p:nvPicPr>
          <p:cNvPr id="14" name="Picture 7" descr="C:\Users\Simon\AppData\Local\Microsoft\Windows\Temporary Internet Files\Low\Content.IE5\KKVIU60D\MC90044153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32336" y="3025800"/>
            <a:ext cx="9906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C:\Users\Simon\AppData\Local\Microsoft\Windows\Temporary Internet Files\Low\Content.IE5\Y9PSB1P4\MC90044153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46811" y="3684613"/>
            <a:ext cx="982663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" descr="C:\Users\Simon\AppData\Local\Microsoft\Windows\Temporary Internet Files\Low\Content.IE5\3VALAR4E\MC900441457[1]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229275" y="3391011"/>
            <a:ext cx="1011388" cy="1011388"/>
          </a:xfrm>
          <a:prstGeom prst="rect">
            <a:avLst/>
          </a:prstGeom>
          <a:noFill/>
          <a:extLst/>
        </p:spPr>
      </p:pic>
      <p:pic>
        <p:nvPicPr>
          <p:cNvPr id="17" name="Picture 6" descr="C:\Users\Simon\AppData\Local\Microsoft\Windows\Temporary Internet Files\Low\Content.IE5\LAT2J4FD\MC900441472[1]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478926" y="3908625"/>
            <a:ext cx="899911" cy="899911"/>
          </a:xfrm>
          <a:prstGeom prst="rect">
            <a:avLst/>
          </a:prstGeom>
          <a:noFill/>
          <a:extLst/>
        </p:spPr>
      </p:pic>
      <p:sp>
        <p:nvSpPr>
          <p:cNvPr id="18" name="ZoneTexte 26"/>
          <p:cNvSpPr txBox="1">
            <a:spLocks noChangeArrowheads="1"/>
          </p:cNvSpPr>
          <p:nvPr/>
        </p:nvSpPr>
        <p:spPr bwMode="auto">
          <a:xfrm>
            <a:off x="2845024" y="3768750"/>
            <a:ext cx="1152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Franklin Gothic Book" pitchFamily="34" charset="0"/>
              </a:rPr>
              <a:t>Supérieur hiérarchique</a:t>
            </a:r>
          </a:p>
        </p:txBody>
      </p:sp>
      <p:pic>
        <p:nvPicPr>
          <p:cNvPr id="19" name="Picture 6" descr="C:\Users\Simon\AppData\Local\Microsoft\Windows\Temporary Internet Files\Low\Content.IE5\LAT2J4FD\MC900441472[1]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6849179" y="3101175"/>
            <a:ext cx="899911" cy="899911"/>
          </a:xfrm>
          <a:prstGeom prst="rect">
            <a:avLst/>
          </a:prstGeom>
          <a:noFill/>
          <a:extLst/>
        </p:spPr>
      </p:pic>
      <p:sp>
        <p:nvSpPr>
          <p:cNvPr id="20" name="ZoneTexte 15"/>
          <p:cNvSpPr txBox="1">
            <a:spLocks noChangeArrowheads="1"/>
          </p:cNvSpPr>
          <p:nvPr/>
        </p:nvSpPr>
        <p:spPr bwMode="auto">
          <a:xfrm>
            <a:off x="4499199" y="4437088"/>
            <a:ext cx="11525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dirty="0">
                <a:latin typeface="Franklin Gothic Book" pitchFamily="34" charset="0"/>
              </a:rPr>
              <a:t>Gestionnaire administratif</a:t>
            </a:r>
          </a:p>
        </p:txBody>
      </p:sp>
      <p:pic>
        <p:nvPicPr>
          <p:cNvPr id="21" name="Picture 6" descr="C:\Users\Simon\AppData\Local\Microsoft\Windows\Temporary Internet Files\Low\Content.IE5\LAT2J4FD\MC900441472[1]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bg2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7027282" y="4388882"/>
            <a:ext cx="899911" cy="899911"/>
          </a:xfrm>
          <a:prstGeom prst="rect">
            <a:avLst/>
          </a:prstGeom>
          <a:noFill/>
          <a:extLst/>
        </p:spPr>
      </p:pic>
      <p:sp>
        <p:nvSpPr>
          <p:cNvPr id="22" name="ZoneTexte 29"/>
          <p:cNvSpPr txBox="1">
            <a:spLocks noChangeArrowheads="1"/>
          </p:cNvSpPr>
          <p:nvPr/>
        </p:nvSpPr>
        <p:spPr bwMode="auto">
          <a:xfrm>
            <a:off x="6588349" y="5084788"/>
            <a:ext cx="1584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latin typeface="Franklin Gothic Book" pitchFamily="34" charset="0"/>
              </a:rPr>
              <a:t>Acteurs du projet</a:t>
            </a:r>
          </a:p>
        </p:txBody>
      </p:sp>
      <p:sp>
        <p:nvSpPr>
          <p:cNvPr id="23" name="ZoneTexte 16"/>
          <p:cNvSpPr txBox="1">
            <a:spLocks noChangeArrowheads="1"/>
          </p:cNvSpPr>
          <p:nvPr/>
        </p:nvSpPr>
        <p:spPr bwMode="auto">
          <a:xfrm>
            <a:off x="755576" y="5517232"/>
            <a:ext cx="806489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fr-FR" sz="1400" dirty="0">
                <a:latin typeface="Franklin Gothic Book" pitchFamily="34" charset="0"/>
              </a:rPr>
              <a:t>Le gestionnaire administratif, supervisé par son responsable,  est appelé à intervenir dans la gestion administrative du projet à différents niveaux du processus.  Il se place dans une posture d’accompagnant et de facilitateur du projet</a:t>
            </a:r>
            <a:r>
              <a:rPr lang="fr-FR" sz="1400" dirty="0" smtClean="0">
                <a:latin typeface="Franklin Gothic Book" pitchFamily="34" charset="0"/>
              </a:rPr>
              <a:t>.</a:t>
            </a:r>
            <a:endParaRPr lang="fr-FR" sz="1400" dirty="0">
              <a:latin typeface="Franklin Gothic Book" pitchFamily="34" charset="0"/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 flipH="1">
            <a:off x="2411636" y="4402163"/>
            <a:ext cx="1901825" cy="0"/>
          </a:xfrm>
          <a:prstGeom prst="straightConnector1">
            <a:avLst/>
          </a:prstGeom>
          <a:ln w="1905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 flipV="1">
            <a:off x="3761011" y="2852763"/>
            <a:ext cx="811213" cy="9366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V="1">
            <a:off x="5004024" y="3003575"/>
            <a:ext cx="347662" cy="7858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5429474" y="2852763"/>
            <a:ext cx="1230312" cy="10556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>
            <a:off x="3922936" y="3789388"/>
            <a:ext cx="523875" cy="244475"/>
          </a:xfrm>
          <a:prstGeom prst="straightConnector1">
            <a:avLst/>
          </a:prstGeom>
          <a:ln w="1905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5673949" y="4168800"/>
            <a:ext cx="914400" cy="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5621561" y="3608413"/>
            <a:ext cx="889000" cy="42545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5673949" y="4360888"/>
            <a:ext cx="914400" cy="292100"/>
          </a:xfrm>
          <a:prstGeom prst="straightConnector1">
            <a:avLst/>
          </a:prstGeom>
          <a:ln w="1905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33" name="Larme 32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34" name="Larme 33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35" name="Larme 34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36" name="Larme 35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37" name="Larme 36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4</a:t>
              </a:r>
              <a:endParaRPr lang="fr-F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8" grpId="0"/>
      <p:bldP spid="20" grpId="0"/>
      <p:bldP spid="22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14282" y="1214422"/>
            <a:ext cx="8929718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Gestion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administrative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des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 projets</a:t>
            </a:r>
            <a:endParaRPr lang="fr-FR" sz="5400" dirty="0">
              <a:blipFill>
                <a:blip r:embed="rId2">
                  <a:alphaModFix amt="59000"/>
                </a:blip>
                <a:tile tx="0" ty="0" sx="100000" sy="100000" flip="none" algn="ctr"/>
              </a:blipFill>
            </a:endParaRPr>
          </a:p>
        </p:txBody>
      </p:sp>
      <p:grpSp>
        <p:nvGrpSpPr>
          <p:cNvPr id="4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5" name="Larme 4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6" name="Larme 5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7" name="Larme 6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4</a:t>
              </a:r>
              <a:endParaRPr lang="fr-FR" dirty="0"/>
            </a:p>
          </p:txBody>
        </p:sp>
      </p:grpSp>
      <p:sp>
        <p:nvSpPr>
          <p:cNvPr id="11" name="Titre 1"/>
          <p:cNvSpPr txBox="1">
            <a:spLocks/>
          </p:cNvSpPr>
          <p:nvPr/>
        </p:nvSpPr>
        <p:spPr>
          <a:xfrm>
            <a:off x="428596" y="1071546"/>
            <a:ext cx="4960572" cy="44686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64008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.1. Suivi opérationnel du projet</a:t>
            </a: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 bwMode="auto">
          <a:xfrm>
            <a:off x="1000100" y="1500174"/>
            <a:ext cx="784887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Réaliser un descriptif de projet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Constituer une base documentaire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Chiffrer et présenter des données budgétaires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Assurer les formalités liées à un projet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Suivre le déroulement d’un projet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Organiser la communication entre les acteurs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Positionner une réunion dans le déroulement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Organiser la mobilisation des moyens matériels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Respecter une procédure de traitement des dysfonctionnements</a:t>
            </a:r>
          </a:p>
        </p:txBody>
      </p:sp>
      <p:sp>
        <p:nvSpPr>
          <p:cNvPr id="13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70000" lnSpcReduction="20000"/>
          </a:bodyPr>
          <a:lstStyle/>
          <a:p>
            <a:pPr>
              <a:defRPr/>
            </a:pPr>
            <a:fld id="{F58A8E69-89B9-4DC7-8E79-7044247944E6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1071506" y="3857628"/>
            <a:ext cx="8072494" cy="42862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buFont typeface="Georgia" pitchFamily="18" charset="0"/>
              <a:buNone/>
              <a:tabLst/>
              <a:defRPr/>
            </a:pP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libri" pitchFamily="34" charset="0"/>
                <a:ea typeface="+mj-ea"/>
                <a:cs typeface="+mj-cs"/>
              </a:rPr>
              <a:t>4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.2. Évaluation</a:t>
            </a:r>
            <a:r>
              <a:rPr kumimoji="0" lang="fr-FR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du projet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fr-FR" b="1" i="0" u="none" strike="noStrike" kern="1200" cap="none" spc="0" normalizeH="0" baseline="0" noProof="0" dirty="0" smtClean="0">
              <a:ln>
                <a:noFill/>
              </a:ln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 bwMode="auto">
          <a:xfrm>
            <a:off x="1500166" y="4286256"/>
            <a:ext cx="5357914" cy="1014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Valoriser des éléments nécessaires à l’évaluation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Proposer des mesures correctives d’ordre administratif</a:t>
            </a: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Clr>
                <a:srgbClr val="A41D06"/>
              </a:buClr>
            </a:pPr>
            <a:r>
              <a:rPr lang="fr-FR" sz="140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Mettre en œuvre des opérations de clôture</a:t>
            </a:r>
          </a:p>
          <a:p>
            <a:pPr marL="228600" marR="0" lvl="0" indent="-1825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C536F"/>
              </a:buClr>
              <a:buSzPct val="130000"/>
              <a:buFont typeface="Arial" pitchFamily="34" charset="0"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5" name="Larme 4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6" name="Larme 5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7" name="Larme 6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4</a:t>
              </a:r>
              <a:endParaRPr lang="fr-FR" dirty="0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5720" y="1071546"/>
            <a:ext cx="8153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b="1" dirty="0">
                <a:solidFill>
                  <a:srgbClr val="28374A"/>
                </a:solidFill>
                <a:latin typeface="Franklin Gothic Book" pitchFamily="34" charset="0"/>
              </a:rPr>
              <a:t>41- Suivi opérationnel du projet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213712" y="1863634"/>
          <a:ext cx="8686800" cy="4320193"/>
        </p:xfrm>
        <a:graphic>
          <a:graphicData uri="http://schemas.openxmlformats.org/drawingml/2006/table">
            <a:tbl>
              <a:tblPr/>
              <a:tblGrid>
                <a:gridCol w="2895600"/>
                <a:gridCol w="2895600"/>
                <a:gridCol w="2895600"/>
              </a:tblGrid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8374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DONNÉES DE LA SITUATION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8374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SAVOIRS ASSOCIÉS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374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PERFORMANCE ATTENDUE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18859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 cahier des charges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objectifs et la structure de l’état budgétaire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 budget alloué au projet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L’état des recettes et des dépenses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 Le descriptif du projet et la liste des tâches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modalités de calcul des éléments budgétaires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charte graphique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modèles de présentation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Un environnement numérique de travail de type PGI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Savoirs de gestion et savoirs technologiques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budgétisation de projets 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détermination des coûts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gestion budgétaire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facturation des tâches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calculs et les analyses d’écarts budgétaires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conception de tableaux et de graphiques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La production et le suivi du budget à l’aide d’un PGI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Savoirs juridiques et économiques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administrations, leurs finalités et leurs champs d’intervention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Les subventions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Complexité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Absence de modèle de présentation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Complexité des calculs budgétaires 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Diversité des éléments à intégrer dans la présentation de l’état budgétaire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Mise en évidence d’écarts budgétaires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Projet pluriannuel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8374A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37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Aléas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Rééchelonnement des dépenses et des recettes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Erreurs de calculs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Invraisemblance d’éléments budgétaires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28374A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374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COMPÉTENCES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8374A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CRITÈRE D’ÉVALUATION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 Résultats attendus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Toutes les informations budgétaires relatives au projet sont collectées et reportées, les calculs sont réalisés.</a:t>
                      </a: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6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Chiffrer et présenter des données budgétaires 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8374A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Fiabilité de l’état budgétaire </a:t>
                      </a: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28374A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A7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861784" y="1431586"/>
            <a:ext cx="7920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600" dirty="0">
                <a:solidFill>
                  <a:srgbClr val="B31805"/>
                </a:solidFill>
                <a:latin typeface="Franklin Gothic Book" pitchFamily="34" charset="0"/>
              </a:rPr>
              <a:t>413 – Production d’états budgétaires liés au projet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1066800"/>
            <a:ext cx="8748464" cy="64807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sz="3200" dirty="0" smtClean="0">
                <a:solidFill>
                  <a:srgbClr val="C00000"/>
                </a:solidFill>
              </a:rPr>
              <a:t>Des objectifs spécifiques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5844" name="Espace réservé du contenu 2"/>
          <p:cNvSpPr txBox="1">
            <a:spLocks/>
          </p:cNvSpPr>
          <p:nvPr/>
        </p:nvSpPr>
        <p:spPr bwMode="auto">
          <a:xfrm>
            <a:off x="611188" y="2420938"/>
            <a:ext cx="834866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Une entrée par les situations de travail </a:t>
            </a: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mêlant des compétences de gestion et d’administration</a:t>
            </a: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  <p:sp>
        <p:nvSpPr>
          <p:cNvPr id="35845" name="Espace réservé du contenu 2"/>
          <p:cNvSpPr txBox="1">
            <a:spLocks/>
          </p:cNvSpPr>
          <p:nvPr/>
        </p:nvSpPr>
        <p:spPr bwMode="auto">
          <a:xfrm>
            <a:off x="611188" y="3141663"/>
            <a:ext cx="8348662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Une souplesse dans l’organisation des PFMP </a:t>
            </a: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: les dates sont librement choisies par l’établissement après harmonisation sur le territoire</a:t>
            </a:r>
          </a:p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 Un « </a:t>
            </a: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bon lieu de PFMP</a:t>
            </a: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 » est un lieu qui produit des situations professionnelles 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Toute organisation ayant une activité administrative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>
                <a:solidFill>
                  <a:srgbClr val="3C536F"/>
                </a:solidFill>
                <a:latin typeface="Trebuchet MS" pitchFamily="34" charset="0"/>
              </a:rPr>
              <a:t>Spécialisée ou non dans un contexte professionnel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endParaRPr lang="fr-FR" sz="160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  <p:grpSp>
        <p:nvGrpSpPr>
          <p:cNvPr id="25605" name="Grouper 35"/>
          <p:cNvGrpSpPr>
            <a:grpSpLocks/>
          </p:cNvGrpSpPr>
          <p:nvPr/>
        </p:nvGrpSpPr>
        <p:grpSpPr bwMode="auto">
          <a:xfrm>
            <a:off x="1331640" y="188640"/>
            <a:ext cx="6396400" cy="655637"/>
            <a:chOff x="1831653" y="0"/>
            <a:chExt cx="6396611" cy="655200"/>
          </a:xfrm>
        </p:grpSpPr>
        <p:sp>
          <p:nvSpPr>
            <p:cNvPr id="38" name="Larme 37"/>
            <p:cNvSpPr/>
            <p:nvPr/>
          </p:nvSpPr>
          <p:spPr>
            <a:xfrm>
              <a:off x="1831653" y="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Le Bac G-A</a:t>
              </a:r>
            </a:p>
          </p:txBody>
        </p:sp>
        <p:sp>
          <p:nvSpPr>
            <p:cNvPr id="39" name="Larme 38"/>
            <p:cNvSpPr/>
            <p:nvPr/>
          </p:nvSpPr>
          <p:spPr>
            <a:xfrm>
              <a:off x="3482106" y="191507"/>
              <a:ext cx="1080000" cy="272186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0" name="Larme 39"/>
            <p:cNvSpPr/>
            <p:nvPr/>
          </p:nvSpPr>
          <p:spPr>
            <a:xfrm>
              <a:off x="4704159" y="1915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1" name="Larme 40"/>
            <p:cNvSpPr/>
            <p:nvPr/>
          </p:nvSpPr>
          <p:spPr>
            <a:xfrm>
              <a:off x="5926212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2" name="Larme 41"/>
            <p:cNvSpPr/>
            <p:nvPr/>
          </p:nvSpPr>
          <p:spPr>
            <a:xfrm>
              <a:off x="7148264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5" name="Larme 4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6" name="Larme 5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7" name="Larme 6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4</a:t>
              </a:r>
              <a:endParaRPr lang="fr-FR" dirty="0"/>
            </a:p>
          </p:txBody>
        </p:sp>
      </p:grpSp>
      <p:sp>
        <p:nvSpPr>
          <p:cNvPr id="10" name="Rectangle 2"/>
          <p:cNvSpPr txBox="1">
            <a:spLocks/>
          </p:cNvSpPr>
          <p:nvPr/>
        </p:nvSpPr>
        <p:spPr>
          <a:xfrm>
            <a:off x="642910" y="1142984"/>
            <a:ext cx="7521575" cy="549275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Organisation pédagogique du pôle 4 </a:t>
            </a:r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>
            <a:off x="714918" y="1863064"/>
            <a:ext cx="777240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Qui ? 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Les professeurs des 2 spécialités peuvent/doivent intervenir sur le pôle 4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Quelle répartition ? 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Un travail en équipe est nécessaire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Les contenus de chaque situation sont à étudier (ne pas se limiter au titre)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Quand ?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une progressivité de la nature des projets peut être envisagée :</a:t>
            </a:r>
          </a:p>
          <a:p>
            <a:pPr marL="539750" marR="0" lvl="2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Char char="-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En 2</a:t>
            </a:r>
            <a:r>
              <a:rPr kumimoji="0" lang="fr-FR" sz="1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e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  pro : projets de l’EPLE</a:t>
            </a:r>
          </a:p>
          <a:p>
            <a:pPr marL="539750" marR="0" lvl="2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Char char="-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En 1</a:t>
            </a:r>
            <a:r>
              <a:rPr kumimoji="0" lang="fr-FR" sz="1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ère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 et t</a:t>
            </a:r>
            <a:r>
              <a:rPr kumimoji="0" lang="fr-FR" sz="14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ale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 pro : projets de l’EPLE et projets vécus durant les PFMP</a:t>
            </a:r>
          </a:p>
          <a:p>
            <a:pPr marL="539750" marR="0" lvl="2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Char char="-"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Quelle évaluation  ?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Le pôle 4 est évalué dans le cadre de l’épreuve E33 qui valide l’acquisition des compétences appartenant aux 2 classes de situations du pôle. 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L’évaluation porte sur la gestion administrative des projets et non sur le projet. 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C00000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 pitchFamily="34" charset="0"/>
              </a:rPr>
              <a:t>Le projet peut être abouti ou non.</a:t>
            </a: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300"/>
              </a:spcAft>
              <a:buClr>
                <a:srgbClr val="3C536F"/>
              </a:buClr>
              <a:buSzPct val="130000"/>
              <a:buFontTx/>
              <a:buChar char="-"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  <a:p>
            <a:pPr marL="228600" marR="0" lvl="0" indent="-182563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30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  <a:tabLst/>
              <a:defRPr/>
            </a:pPr>
            <a:endParaRPr kumimoji="0" lang="fr-FR" sz="14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r 22"/>
          <p:cNvGrpSpPr>
            <a:grpSpLocks/>
          </p:cNvGrpSpPr>
          <p:nvPr/>
        </p:nvGrpSpPr>
        <p:grpSpPr bwMode="auto">
          <a:xfrm>
            <a:off x="1142976" y="214290"/>
            <a:ext cx="6506889" cy="655638"/>
            <a:chOff x="1783080" y="304800"/>
            <a:chExt cx="6507120" cy="655200"/>
          </a:xfrm>
        </p:grpSpPr>
        <p:sp>
          <p:nvSpPr>
            <p:cNvPr id="7" name="Larme 6"/>
            <p:cNvSpPr/>
            <p:nvPr/>
          </p:nvSpPr>
          <p:spPr>
            <a:xfrm>
              <a:off x="178308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303276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4282440" y="495300"/>
              <a:ext cx="1080000" cy="2736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5532120" y="4953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6781800" y="3048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dirty="0" smtClean="0">
                  <a:latin typeface="Calibri" pitchFamily="34" charset="0"/>
                </a:rPr>
                <a:t>Pôle 4</a:t>
              </a:r>
              <a:endParaRPr lang="fr-FR" sz="2000" dirty="0">
                <a:latin typeface="Calibri" pitchFamily="34" charset="0"/>
              </a:endParaRPr>
            </a:p>
          </p:txBody>
        </p:sp>
      </p:grpSp>
      <p:sp>
        <p:nvSpPr>
          <p:cNvPr id="12" name="Larme 11"/>
          <p:cNvSpPr/>
          <p:nvPr/>
        </p:nvSpPr>
        <p:spPr bwMode="auto">
          <a:xfrm>
            <a:off x="4809014" y="214290"/>
            <a:ext cx="1508350" cy="655638"/>
          </a:xfrm>
          <a:prstGeom prst="teardrop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Calibri" pitchFamily="34" charset="0"/>
              </a:rPr>
              <a:t>Pôle 3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3" name="Larme 12"/>
          <p:cNvSpPr/>
          <p:nvPr/>
        </p:nvSpPr>
        <p:spPr bwMode="auto">
          <a:xfrm>
            <a:off x="3658439" y="214290"/>
            <a:ext cx="1508350" cy="655638"/>
          </a:xfrm>
          <a:prstGeom prst="teardrop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Calibri" pitchFamily="34" charset="0"/>
              </a:rPr>
              <a:t>Pôle 2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4" name="Larme 13"/>
          <p:cNvSpPr/>
          <p:nvPr/>
        </p:nvSpPr>
        <p:spPr bwMode="auto">
          <a:xfrm>
            <a:off x="2357422" y="214290"/>
            <a:ext cx="1508350" cy="654050"/>
          </a:xfrm>
          <a:prstGeom prst="teardrop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Calibri" pitchFamily="34" charset="0"/>
              </a:rPr>
              <a:t>Pôle 1</a:t>
            </a:r>
            <a:endParaRPr lang="fr-FR" sz="2000" dirty="0">
              <a:latin typeface="Calibri" pitchFamily="34" charset="0"/>
            </a:endParaRPr>
          </a:p>
        </p:txBody>
      </p:sp>
      <p:sp>
        <p:nvSpPr>
          <p:cNvPr id="15" name="Larme 14"/>
          <p:cNvSpPr/>
          <p:nvPr/>
        </p:nvSpPr>
        <p:spPr bwMode="auto">
          <a:xfrm>
            <a:off x="1142976" y="214290"/>
            <a:ext cx="1508350" cy="655637"/>
          </a:xfrm>
          <a:prstGeom prst="teardrop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>
                <a:latin typeface="Calibri" pitchFamily="34" charset="0"/>
              </a:rPr>
              <a:t>Le Bac G-A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285984" y="3143248"/>
            <a:ext cx="4714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MERCI DE VOTRE ATTENTION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</p:txBody>
      </p:sp>
      <p:sp>
        <p:nvSpPr>
          <p:cNvPr id="18" name="Sous-titre 2"/>
          <p:cNvSpPr txBox="1">
            <a:spLocks/>
          </p:cNvSpPr>
          <p:nvPr/>
        </p:nvSpPr>
        <p:spPr>
          <a:xfrm>
            <a:off x="1643042" y="6286520"/>
            <a:ext cx="7296150" cy="431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600" marR="0" lvl="0" indent="-182563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3C536F"/>
              </a:buClr>
              <a:buSzPct val="130000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Rénovation de la filière du tertiaire administratif</a:t>
            </a:r>
          </a:p>
          <a:p>
            <a:pPr marL="228600" marR="0" lvl="0" indent="-182563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  <a:tabLst/>
              <a:defRPr/>
            </a:pPr>
            <a:endParaRPr kumimoji="0" lang="fr-FR" sz="20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2400" y="1066800"/>
            <a:ext cx="8748464" cy="648072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sz="3200" dirty="0" smtClean="0">
                <a:solidFill>
                  <a:srgbClr val="C00000"/>
                </a:solidFill>
              </a:rPr>
              <a:t>Les clés de lecture du référentiel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5844" name="Espace réservé du contenu 2"/>
          <p:cNvSpPr txBox="1">
            <a:spLocks/>
          </p:cNvSpPr>
          <p:nvPr/>
        </p:nvSpPr>
        <p:spPr bwMode="auto">
          <a:xfrm>
            <a:off x="539750" y="2060575"/>
            <a:ext cx="83486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 dirty="0">
                <a:solidFill>
                  <a:srgbClr val="3C536F"/>
                </a:solidFill>
                <a:latin typeface="Trebuchet MS" pitchFamily="34" charset="0"/>
              </a:rPr>
              <a:t>Une structuration identique entre le référentiel d’activités professionnelles, le référentiel de certification et la définition des épreuves</a:t>
            </a:r>
            <a:endParaRPr lang="fr-FR" sz="1600" dirty="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Georgia" pitchFamily="18" charset="0"/>
              <a:buChar char="*"/>
            </a:pPr>
            <a:endParaRPr lang="fr-FR" dirty="0">
              <a:solidFill>
                <a:srgbClr val="3C536F"/>
              </a:solidFill>
              <a:latin typeface="Trebuchet MS" pitchFamily="34" charset="0"/>
            </a:endParaRPr>
          </a:p>
        </p:txBody>
      </p:sp>
      <p:sp>
        <p:nvSpPr>
          <p:cNvPr id="35845" name="Espace réservé du contenu 2"/>
          <p:cNvSpPr txBox="1">
            <a:spLocks/>
          </p:cNvSpPr>
          <p:nvPr/>
        </p:nvSpPr>
        <p:spPr bwMode="auto">
          <a:xfrm>
            <a:off x="539750" y="2924175"/>
            <a:ext cx="83486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Une définition des exigences du diplôme à partir de la description  des situations professionnelles</a:t>
            </a:r>
            <a:endParaRPr lang="fr-FR" sz="160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  <p:grpSp>
        <p:nvGrpSpPr>
          <p:cNvPr id="27653" name="Grouper 35"/>
          <p:cNvGrpSpPr>
            <a:grpSpLocks/>
          </p:cNvGrpSpPr>
          <p:nvPr/>
        </p:nvGrpSpPr>
        <p:grpSpPr bwMode="auto">
          <a:xfrm>
            <a:off x="1331640" y="116632"/>
            <a:ext cx="6396400" cy="655637"/>
            <a:chOff x="1831653" y="0"/>
            <a:chExt cx="6396611" cy="655200"/>
          </a:xfrm>
        </p:grpSpPr>
        <p:sp>
          <p:nvSpPr>
            <p:cNvPr id="38" name="Larme 37"/>
            <p:cNvSpPr/>
            <p:nvPr/>
          </p:nvSpPr>
          <p:spPr>
            <a:xfrm>
              <a:off x="1831653" y="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Le Bac G-A</a:t>
              </a:r>
            </a:p>
          </p:txBody>
        </p:sp>
        <p:sp>
          <p:nvSpPr>
            <p:cNvPr id="39" name="Larme 38"/>
            <p:cNvSpPr/>
            <p:nvPr/>
          </p:nvSpPr>
          <p:spPr>
            <a:xfrm>
              <a:off x="3482106" y="191507"/>
              <a:ext cx="1080000" cy="272186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0" name="Larme 39"/>
            <p:cNvSpPr/>
            <p:nvPr/>
          </p:nvSpPr>
          <p:spPr>
            <a:xfrm>
              <a:off x="4704159" y="1915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1" name="Larme 40"/>
            <p:cNvSpPr/>
            <p:nvPr/>
          </p:nvSpPr>
          <p:spPr>
            <a:xfrm>
              <a:off x="5926212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42" name="Larme 41"/>
            <p:cNvSpPr/>
            <p:nvPr/>
          </p:nvSpPr>
          <p:spPr>
            <a:xfrm>
              <a:off x="7148264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4" name="Espace réservé du contenu 2"/>
          <p:cNvSpPr txBox="1">
            <a:spLocks/>
          </p:cNvSpPr>
          <p:nvPr/>
        </p:nvSpPr>
        <p:spPr bwMode="auto">
          <a:xfrm>
            <a:off x="611188" y="3716338"/>
            <a:ext cx="83486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Une évaluation du niveau de compétence attendu du candidat</a:t>
            </a:r>
            <a:endParaRPr lang="fr-FR" sz="160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 bwMode="auto">
          <a:xfrm>
            <a:off x="611188" y="4365625"/>
            <a:ext cx="834866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3 champs distincts de savoirs associés rattachés à chaque situation</a:t>
            </a:r>
            <a:endParaRPr lang="fr-FR" sz="160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611188" y="4941888"/>
            <a:ext cx="83486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17500">
              <a:lnSpc>
                <a:spcPct val="120000"/>
              </a:lnSpc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  <a:buFont typeface="Arial" charset="0"/>
              <a:buChar char="•"/>
            </a:pPr>
            <a:r>
              <a:rPr lang="fr-FR" sz="1600" b="1">
                <a:solidFill>
                  <a:srgbClr val="3C536F"/>
                </a:solidFill>
                <a:latin typeface="Trebuchet MS" pitchFamily="34" charset="0"/>
              </a:rPr>
              <a:t>Le passeport professionnel</a:t>
            </a:r>
            <a:endParaRPr lang="fr-FR" sz="1600">
              <a:solidFill>
                <a:srgbClr val="3C536F"/>
              </a:solidFill>
              <a:latin typeface="Trebuchet MS" pitchFamily="34" charset="0"/>
            </a:endParaRPr>
          </a:p>
          <a:p>
            <a:pPr marL="363538" indent="-317500">
              <a:spcBef>
                <a:spcPct val="20000"/>
              </a:spcBef>
              <a:spcAft>
                <a:spcPts val="600"/>
              </a:spcAft>
              <a:buClr>
                <a:srgbClr val="3C536F"/>
              </a:buClr>
              <a:buSzPct val="130000"/>
            </a:pPr>
            <a:endParaRPr lang="fr-FR">
              <a:solidFill>
                <a:srgbClr val="3C536F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r 35"/>
          <p:cNvGrpSpPr>
            <a:grpSpLocks/>
          </p:cNvGrpSpPr>
          <p:nvPr/>
        </p:nvGrpSpPr>
        <p:grpSpPr bwMode="auto">
          <a:xfrm>
            <a:off x="1331640" y="116632"/>
            <a:ext cx="6396400" cy="655637"/>
            <a:chOff x="1831653" y="0"/>
            <a:chExt cx="6396611" cy="655200"/>
          </a:xfrm>
        </p:grpSpPr>
        <p:sp>
          <p:nvSpPr>
            <p:cNvPr id="7" name="Larme 6"/>
            <p:cNvSpPr/>
            <p:nvPr/>
          </p:nvSpPr>
          <p:spPr>
            <a:xfrm>
              <a:off x="1831653" y="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/>
                <a:t>Le Bac G-A</a:t>
              </a:r>
            </a:p>
          </p:txBody>
        </p:sp>
        <p:sp>
          <p:nvSpPr>
            <p:cNvPr id="8" name="Larme 7"/>
            <p:cNvSpPr/>
            <p:nvPr/>
          </p:nvSpPr>
          <p:spPr>
            <a:xfrm>
              <a:off x="3482106" y="191507"/>
              <a:ext cx="1080000" cy="272186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9" name="Larme 8"/>
            <p:cNvSpPr/>
            <p:nvPr/>
          </p:nvSpPr>
          <p:spPr>
            <a:xfrm>
              <a:off x="4704159" y="1915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0" name="Larme 9"/>
            <p:cNvSpPr/>
            <p:nvPr/>
          </p:nvSpPr>
          <p:spPr>
            <a:xfrm>
              <a:off x="5926212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1" name="Larme 10"/>
            <p:cNvSpPr/>
            <p:nvPr/>
          </p:nvSpPr>
          <p:spPr>
            <a:xfrm>
              <a:off x="7148264" y="1910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357554" y="2928934"/>
            <a:ext cx="1944216" cy="1584176"/>
            <a:chOff x="3275856" y="2636912"/>
            <a:chExt cx="1944216" cy="1800200"/>
          </a:xfrm>
        </p:grpSpPr>
        <p:sp>
          <p:nvSpPr>
            <p:cNvPr id="23" name="Flèche courbée vers le bas 22"/>
            <p:cNvSpPr/>
            <p:nvPr/>
          </p:nvSpPr>
          <p:spPr>
            <a:xfrm flipH="1">
              <a:off x="3275856" y="2636912"/>
              <a:ext cx="1872208" cy="86409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9" name="Flèche courbée vers le haut 18"/>
            <p:cNvSpPr/>
            <p:nvPr/>
          </p:nvSpPr>
          <p:spPr>
            <a:xfrm>
              <a:off x="3275856" y="3573016"/>
              <a:ext cx="1944216" cy="864096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500034" y="1928802"/>
            <a:ext cx="2736304" cy="12431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0" tIns="72000" rIns="0" bIns="72000" rtlCol="0">
            <a:spAutoFit/>
          </a:bodyPr>
          <a:lstStyle/>
          <a:p>
            <a:pPr algn="ctr"/>
            <a:r>
              <a:rPr lang="fr-FR" sz="1600" dirty="0" smtClean="0">
                <a:latin typeface="Calibri" pitchFamily="34" charset="0"/>
              </a:rPr>
              <a:t>PÔLE 1</a:t>
            </a:r>
          </a:p>
          <a:p>
            <a:pPr algn="ctr"/>
            <a:r>
              <a:rPr lang="fr-FR" sz="1600" dirty="0" smtClean="0">
                <a:latin typeface="Calibri" pitchFamily="34" charset="0"/>
              </a:rPr>
              <a:t>Gestion administrative des relations externes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715008" y="1928802"/>
            <a:ext cx="2736304" cy="13849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dirty="0" smtClean="0">
                <a:latin typeface="Calibri" pitchFamily="34" charset="0"/>
              </a:rPr>
              <a:t>PÔLE 2</a:t>
            </a:r>
          </a:p>
          <a:p>
            <a:pPr algn="ctr"/>
            <a:r>
              <a:rPr lang="fr-FR" sz="1600" dirty="0" smtClean="0">
                <a:latin typeface="Calibri" pitchFamily="34" charset="0"/>
              </a:rPr>
              <a:t>Gestion administrative des relations avec le personnel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714348" y="4572008"/>
            <a:ext cx="2736304" cy="12431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0" tIns="72000" rIns="0" bIns="72000" rtlCol="0">
            <a:spAutoFit/>
          </a:bodyPr>
          <a:lstStyle/>
          <a:p>
            <a:pPr algn="ctr"/>
            <a:r>
              <a:rPr lang="fr-FR" sz="1600" dirty="0" smtClean="0">
                <a:latin typeface="Calibri" pitchFamily="34" charset="0"/>
              </a:rPr>
              <a:t>PÔLE 4</a:t>
            </a:r>
          </a:p>
          <a:p>
            <a:pPr algn="ctr"/>
            <a:r>
              <a:rPr lang="fr-FR" sz="1600" dirty="0" smtClean="0">
                <a:latin typeface="Calibri" pitchFamily="34" charset="0"/>
              </a:rPr>
              <a:t>Gestion administrative des projets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715008" y="4643446"/>
            <a:ext cx="2736304" cy="12431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lIns="36000" tIns="72000" rIns="72000" bIns="72000" rtlCol="0">
            <a:spAutoFit/>
          </a:bodyPr>
          <a:lstStyle/>
          <a:p>
            <a:pPr algn="ctr"/>
            <a:r>
              <a:rPr lang="fr-FR" sz="1600" dirty="0" smtClean="0">
                <a:latin typeface="Calibri" pitchFamily="34" charset="0"/>
              </a:rPr>
              <a:t>PÔLE 3</a:t>
            </a:r>
          </a:p>
          <a:p>
            <a:pPr algn="ctr"/>
            <a:r>
              <a:rPr lang="fr-FR" sz="1600" dirty="0" smtClean="0">
                <a:latin typeface="Calibri" pitchFamily="34" charset="0"/>
              </a:rPr>
              <a:t>Gestion administrative interne</a:t>
            </a:r>
            <a:endParaRPr lang="fr-FR" sz="1600" dirty="0">
              <a:latin typeface="Calibri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39552" y="112474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Calibri" pitchFamily="34" charset="0"/>
              </a:rPr>
              <a:t>QUATRE PÔLES INTERDÉPENDANTS   –  UN TRAVAIL EN ÉQUIPE</a:t>
            </a:r>
            <a:endParaRPr lang="fr-FR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827584" y="2348880"/>
            <a:ext cx="7521575" cy="3528392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Le gestionnaire administratif facilite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relations externes de l’organisation.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600" b="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Il assure de manière fiable la gestion administrative des relations avec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fournisseurs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(prestataires compris) et les sous-traitants dans le cadre du processus achats. </a:t>
            </a: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600" b="0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Il veille au bon déroulement des relations administratives avec les prospects,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clients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les donneurs d’ordre dans le cadre des processus de vente de biens et de services marchands, mais aussi de mise à disposition de biens et de services non marchands.</a:t>
            </a: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600" b="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Par la prise en charge des activités de gestion administrative, il participe à la consolidation des relations avec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banques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,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administrations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 et les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partenaires-métiers</a:t>
            </a:r>
            <a:r>
              <a:rPr lang="fr-FR" sz="1600" b="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.</a:t>
            </a:r>
            <a:endParaRPr lang="fr-FR" sz="1600" b="0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" name="Grouper 27"/>
          <p:cNvGrpSpPr>
            <a:grpSpLocks/>
          </p:cNvGrpSpPr>
          <p:nvPr/>
        </p:nvGrpSpPr>
        <p:grpSpPr bwMode="auto">
          <a:xfrm>
            <a:off x="1187624" y="116632"/>
            <a:ext cx="6396400" cy="654050"/>
            <a:chOff x="1831653" y="129600"/>
            <a:chExt cx="6396611" cy="655200"/>
          </a:xfrm>
        </p:grpSpPr>
        <p:sp>
          <p:nvSpPr>
            <p:cNvPr id="7" name="Larme 6"/>
            <p:cNvSpPr/>
            <p:nvPr/>
          </p:nvSpPr>
          <p:spPr>
            <a:xfrm>
              <a:off x="1831653" y="3204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3053706" y="1296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dirty="0" smtClean="0">
                  <a:latin typeface="Calibri" pitchFamily="34" charset="0"/>
                </a:rPr>
                <a:t>Pôle 1</a:t>
              </a:r>
              <a:endParaRPr lang="fr-FR" sz="2000" dirty="0">
                <a:latin typeface="Calibri" pitchFamily="34" charset="0"/>
              </a:endParaRPr>
            </a:p>
          </p:txBody>
        </p:sp>
        <p:sp>
          <p:nvSpPr>
            <p:cNvPr id="9" name="Larme 8"/>
            <p:cNvSpPr/>
            <p:nvPr/>
          </p:nvSpPr>
          <p:spPr>
            <a:xfrm>
              <a:off x="4704159" y="3211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0" name="Larme 9"/>
            <p:cNvSpPr/>
            <p:nvPr/>
          </p:nvSpPr>
          <p:spPr>
            <a:xfrm>
              <a:off x="5926212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1" name="Larme 10"/>
            <p:cNvSpPr/>
            <p:nvPr/>
          </p:nvSpPr>
          <p:spPr>
            <a:xfrm>
              <a:off x="7148264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75852" cy="648072"/>
          </a:xfrm>
          <a:effectLst/>
        </p:spPr>
        <p:txBody>
          <a:bodyPr/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sz="2800" b="1" dirty="0" smtClean="0">
                <a:solidFill>
                  <a:schemeClr val="accent2"/>
                </a:solidFill>
                <a:latin typeface="Calibri" pitchFamily="34" charset="0"/>
              </a:rPr>
              <a:t>GESTION ADMINISTRATIVE DES RELATIONS EXTERNES</a:t>
            </a:r>
            <a:endParaRPr lang="fr-FR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59632" y="1628800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" pitchFamily="34" charset="0"/>
                <a:sym typeface="Wingdings 3"/>
              </a:rPr>
              <a:t> </a:t>
            </a:r>
            <a:r>
              <a:rPr lang="fr-FR" sz="2400" dirty="0" smtClean="0">
                <a:latin typeface="Calibri" pitchFamily="34" charset="0"/>
              </a:rPr>
              <a:t>Aptitude à maintenir la relation avec les tiers</a:t>
            </a:r>
            <a:endParaRPr lang="fr-F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/>
          <p:cNvSpPr txBox="1"/>
          <p:nvPr/>
        </p:nvSpPr>
        <p:spPr>
          <a:xfrm>
            <a:off x="214282" y="857232"/>
            <a:ext cx="8929718" cy="433965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Gestion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administrative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des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fr-FR" sz="5400" dirty="0" smtClean="0">
                <a:blipFill>
                  <a:blip r:embed="rId2">
                    <a:alphaModFix amt="59000"/>
                  </a:blip>
                  <a:tile tx="0" ty="0" sx="100000" sy="100000" flip="none" algn="ctr"/>
                </a:blipFill>
              </a:rPr>
              <a:t> relations externes </a:t>
            </a:r>
            <a:endParaRPr lang="fr-FR" sz="5400" dirty="0">
              <a:blipFill>
                <a:blip r:embed="rId2">
                  <a:alphaModFix amt="59000"/>
                </a:blip>
                <a:tile tx="0" ty="0" sx="100000" sy="100000" flip="none" algn="ctr"/>
              </a:blipFill>
            </a:endParaRPr>
          </a:p>
        </p:txBody>
      </p:sp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285720" y="1214422"/>
            <a:ext cx="6286544" cy="360040"/>
          </a:xfrm>
          <a:effectLst/>
        </p:spPr>
        <p:txBody>
          <a:bodyPr/>
          <a:lstStyle/>
          <a:p>
            <a:pPr algn="just">
              <a:buNone/>
            </a:pPr>
            <a:r>
              <a:rPr lang="fr-FR" sz="1800" dirty="0" smtClean="0">
                <a:solidFill>
                  <a:schemeClr val="accent2"/>
                </a:solidFill>
                <a:latin typeface="Calibri" pitchFamily="34" charset="0"/>
              </a:rPr>
              <a:t>1.1. Gestion administrative des relations avec les fournisseurs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500034" y="1643050"/>
            <a:ext cx="6000792" cy="114300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Tenue des dossiers fournisseurs et sous-traitants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Traitement des ordres d’achat, des commandes 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Traitement des livraisons, des factures et suivi des anomalies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Évaluation et suivi des stocks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Gestion des règlements et traitement des litiges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1785918" y="3071810"/>
            <a:ext cx="6858048" cy="36004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1.2. Gestion administrative des relations avec les clients et les usagers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4294967295"/>
          </p:nvPr>
        </p:nvSpPr>
        <p:spPr>
          <a:xfrm>
            <a:off x="2000232" y="3429000"/>
            <a:ext cx="5643602" cy="1224136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Participation à la gestion administrative de la prospection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Tenue des dossiers clients, donneurs d’ordre et usagers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Traitement des devis, des commandes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Traitement des livraisons et de la facturation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marL="402336" lvl="2" indent="-164592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Traitement des règlements et suivi des litiges</a:t>
            </a:r>
            <a:endParaRPr lang="fr-FR" sz="1400" b="1" dirty="0" smtClean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2571704" y="5072074"/>
            <a:ext cx="6572296" cy="43204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pPr marL="319088" marR="0" lvl="0" indent="-319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C536F"/>
              </a:buClr>
              <a:buSzPct val="128000"/>
              <a:tabLst/>
              <a:defRPr/>
            </a:pP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1.3. Gestion administrative des relations avec les autres partenaires</a:t>
            </a:r>
          </a:p>
        </p:txBody>
      </p:sp>
      <p:sp>
        <p:nvSpPr>
          <p:cNvPr id="16" name="Espace réservé du contenu 2"/>
          <p:cNvSpPr>
            <a:spLocks noGrp="1"/>
          </p:cNvSpPr>
          <p:nvPr>
            <p:ph idx="4294967295"/>
          </p:nvPr>
        </p:nvSpPr>
        <p:spPr>
          <a:xfrm>
            <a:off x="2428860" y="5429264"/>
            <a:ext cx="4857784" cy="1035496"/>
          </a:xfrm>
          <a:prstGeom prst="rect">
            <a:avLst/>
          </a:prstGeom>
        </p:spPr>
        <p:txBody>
          <a:bodyPr/>
          <a:lstStyle/>
          <a:p>
            <a:pPr lvl="2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Suivi de la trésorerie et des relations avec les banques</a:t>
            </a:r>
            <a:endParaRPr lang="fr-FR" sz="1400" b="1" dirty="0" smtClean="0">
              <a:latin typeface="Calibri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Préparation des déclarations fiscales</a:t>
            </a:r>
            <a:endParaRPr lang="fr-FR" sz="1400" b="1" dirty="0" smtClean="0">
              <a:latin typeface="Calibri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Traitement des formalités administratives</a:t>
            </a:r>
            <a:endParaRPr lang="fr-FR" sz="1400" b="1" dirty="0" smtClean="0">
              <a:latin typeface="Calibri" pitchFamily="34" charset="0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dirty="0" smtClean="0">
                <a:latin typeface="Calibri" pitchFamily="34" charset="0"/>
              </a:rPr>
              <a:t>Suivi des relations avec les partenaires-métiers</a:t>
            </a:r>
            <a:endParaRPr lang="fr-FR" sz="1400" b="1" dirty="0" smtClean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fr-FR" sz="1200" dirty="0" smtClean="0">
              <a:latin typeface="Calibri" pitchFamily="34" charset="0"/>
            </a:endParaRPr>
          </a:p>
        </p:txBody>
      </p:sp>
      <p:grpSp>
        <p:nvGrpSpPr>
          <p:cNvPr id="18" name="Grouper 27"/>
          <p:cNvGrpSpPr>
            <a:grpSpLocks/>
          </p:cNvGrpSpPr>
          <p:nvPr/>
        </p:nvGrpSpPr>
        <p:grpSpPr bwMode="auto">
          <a:xfrm>
            <a:off x="1187624" y="116632"/>
            <a:ext cx="6396400" cy="654050"/>
            <a:chOff x="1831653" y="129600"/>
            <a:chExt cx="6396611" cy="655200"/>
          </a:xfrm>
        </p:grpSpPr>
        <p:sp>
          <p:nvSpPr>
            <p:cNvPr id="19" name="Larme 18"/>
            <p:cNvSpPr/>
            <p:nvPr/>
          </p:nvSpPr>
          <p:spPr>
            <a:xfrm>
              <a:off x="1831653" y="3204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20" name="Larme 19"/>
            <p:cNvSpPr/>
            <p:nvPr/>
          </p:nvSpPr>
          <p:spPr>
            <a:xfrm>
              <a:off x="3053706" y="1296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dirty="0" smtClean="0">
                  <a:latin typeface="Calibri" pitchFamily="34" charset="0"/>
                </a:rPr>
                <a:t>Pôle 1</a:t>
              </a:r>
              <a:endParaRPr lang="fr-FR" sz="2000" dirty="0">
                <a:latin typeface="Calibri" pitchFamily="34" charset="0"/>
              </a:endParaRPr>
            </a:p>
          </p:txBody>
        </p:sp>
        <p:sp>
          <p:nvSpPr>
            <p:cNvPr id="21" name="Larme 20"/>
            <p:cNvSpPr/>
            <p:nvPr/>
          </p:nvSpPr>
          <p:spPr>
            <a:xfrm>
              <a:off x="4704159" y="3211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2" name="Larme 21"/>
            <p:cNvSpPr/>
            <p:nvPr/>
          </p:nvSpPr>
          <p:spPr>
            <a:xfrm>
              <a:off x="5926212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23" name="Larme 22"/>
            <p:cNvSpPr/>
            <p:nvPr/>
          </p:nvSpPr>
          <p:spPr>
            <a:xfrm>
              <a:off x="7148264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3" grpId="0" uiExpand="1" build="p"/>
      <p:bldP spid="13" grpId="0"/>
      <p:bldP spid="14" grpId="0" build="p"/>
      <p:bldP spid="15" grpId="0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9CDBB754-7130-4481-AABA-EAE8CF5BC0FF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83568" y="1340768"/>
          <a:ext cx="7560840" cy="5029200"/>
        </p:xfrm>
        <a:graphic>
          <a:graphicData uri="http://schemas.openxmlformats.org/drawingml/2006/table">
            <a:tbl>
              <a:tblPr/>
              <a:tblGrid>
                <a:gridCol w="2520280"/>
                <a:gridCol w="2520280"/>
                <a:gridCol w="2520280"/>
              </a:tblGrid>
              <a:tr h="148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Données de la situation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Savoirs associés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Performance attendue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18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0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données comptables et commerciales de l’organisation.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dossiers des fournisseurs et des donneurs d’ordres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échéanciers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informations émanant des établissements financiers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journaux de trésorerie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procédures de règlements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procédures de traitement des litiges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exigences, comportementales et relationnelles, fixées par l’entité vis-à-vis de ses fournisseurs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Cambria"/>
                          <a:cs typeface="Calibri"/>
                        </a:rPr>
                        <a:t>- Un environnement numérique de travail de type PGI</a:t>
                      </a:r>
                      <a:endParaRPr lang="fr-FR" sz="1000" b="1" dirty="0">
                        <a:latin typeface="Arial Narrow"/>
                        <a:ea typeface="Cambria"/>
                        <a:cs typeface="Times New Roman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Savoirs de gestion et savoirs technologiques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moyens et modes de règlement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Les contrôles de trésorerie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La conversion des devises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Le processus automatisé des règlements aux fournisseurs avec un PGI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Électronique des Documents (GED)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Savoirs juridiques et économiques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Les obligations et la responsabilité contractuelle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Calibri"/>
                        </a:rPr>
                        <a:t>Savoirs rédactionnels</a:t>
                      </a:r>
                      <a:endParaRPr lang="fr-FR" sz="1000" b="1" dirty="0">
                        <a:solidFill>
                          <a:srgbClr val="C00000"/>
                        </a:solidFill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- Lecture et écriture d’un genre 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Le courrier de réclamation à un fournisseur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- Procédés d’écriture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</a:t>
                      </a:r>
                      <a:r>
                        <a:rPr lang="fr-FR" sz="1000" b="1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L’interpellation du fournisseur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La présentation de l’objet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L’enchaînement des faits 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</a:t>
                      </a: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L’argumentation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La réfutation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Le lexique du constat, de la demande, du désaccord, de la preuve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Les temps et modes des verbes : le passé composé, le futur de l'indicatif, le conditionnel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  <a:p>
                      <a:pPr marL="132080">
                        <a:spcAft>
                          <a:spcPts val="0"/>
                        </a:spcAft>
                      </a:pPr>
                      <a:r>
                        <a:rPr lang="fr-FR" sz="1000" b="0" kern="150" dirty="0">
                          <a:solidFill>
                            <a:srgbClr val="C00000"/>
                          </a:solidFill>
                          <a:latin typeface="Arial"/>
                          <a:ea typeface="Times New Roman"/>
                          <a:cs typeface="Mangal"/>
                        </a:rPr>
                        <a:t>• La tournure impersonnelle et passive</a:t>
                      </a:r>
                      <a:endParaRPr lang="fr-FR" sz="1000" b="1" kern="150" dirty="0">
                        <a:solidFill>
                          <a:srgbClr val="C00000"/>
                        </a:solidFill>
                        <a:latin typeface="Arial Narrow"/>
                        <a:ea typeface="Times New Roman"/>
                        <a:cs typeface="Mangal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1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Complexité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Détection et rectification d’anomalies simples dans la tenue des comptes fournisseurs : saisie, imputation, codification 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Combinaison de différents modes de règlement : escompte au comptant, échelonnement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Réclamations de fournisseurs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Règlements en devises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4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1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Aléas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Échéances non respectées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Réclamation non fondée d’un fournisseur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Règlement erroné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- Trésorerie exigeant une demande de rééchelonnement des règlements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Compétences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  <a:cs typeface="Calibri"/>
                        </a:rPr>
                        <a:t>Critère d’évaluation</a:t>
                      </a:r>
                      <a:endParaRPr lang="fr-FR" sz="1000" b="1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000" b="1" dirty="0">
                        <a:latin typeface="Arial"/>
                        <a:ea typeface="Times New Roman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dirty="0">
                          <a:latin typeface="Arial"/>
                          <a:ea typeface="Times New Roman"/>
                          <a:cs typeface="Calibri"/>
                        </a:rPr>
                        <a:t>Résultats attendus 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Calibri"/>
                        </a:rPr>
                        <a:t>Les règlements aux fournisseurs sont suivis et les litiges sont traités dans la limite des responsabilités imparties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Times New Roman"/>
                        </a:rPr>
                        <a:t>Assurer des règlements à des fournisseurs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0" dirty="0">
                          <a:latin typeface="Arial"/>
                          <a:ea typeface="Times New Roman"/>
                          <a:cs typeface="Times New Roman"/>
                        </a:rPr>
                        <a:t>Conformité des règlements</a:t>
                      </a:r>
                      <a:endParaRPr lang="fr-FR" sz="1000" b="1" dirty="0">
                        <a:latin typeface="Arial"/>
                        <a:ea typeface="Times New Roman"/>
                        <a:cs typeface="Arial Narrow"/>
                      </a:endParaRPr>
                    </a:p>
                  </a:txBody>
                  <a:tcPr marL="41619" marR="41619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388" name="Rectangle 1"/>
          <p:cNvSpPr>
            <a:spLocks noChangeArrowheads="1"/>
          </p:cNvSpPr>
          <p:nvPr/>
        </p:nvSpPr>
        <p:spPr bwMode="auto">
          <a:xfrm>
            <a:off x="179512" y="764704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tabLst>
                <a:tab pos="4343400" algn="l"/>
              </a:tabLst>
            </a:pPr>
            <a:r>
              <a:rPr lang="fr-FR" sz="1200" b="1" dirty="0">
                <a:ea typeface="Times New Roman" pitchFamily="18" charset="0"/>
                <a:cs typeface="Calibri" pitchFamily="34" charset="0"/>
              </a:rPr>
              <a:t>Classe 1.1. Gestion administrative des relations avec les fournisseurs</a:t>
            </a:r>
            <a:r>
              <a:rPr lang="fr-FR" sz="1200" b="1" dirty="0">
                <a:solidFill>
                  <a:srgbClr val="4F81BD"/>
                </a:solidFill>
                <a:ea typeface="Times New Roman" pitchFamily="18" charset="0"/>
                <a:cs typeface="Calibri" pitchFamily="34" charset="0"/>
              </a:rPr>
              <a:t>	</a:t>
            </a:r>
            <a:endParaRPr lang="fr-FR" sz="1200" b="1" dirty="0" smtClean="0">
              <a:solidFill>
                <a:srgbClr val="4F81BD"/>
              </a:solidFill>
              <a:ea typeface="Times New Roman" pitchFamily="18" charset="0"/>
              <a:cs typeface="Calibri" pitchFamily="34" charset="0"/>
            </a:endParaRPr>
          </a:p>
          <a:p>
            <a:pPr>
              <a:tabLst>
                <a:tab pos="3227388" algn="l"/>
              </a:tabLst>
            </a:pPr>
            <a:r>
              <a:rPr lang="fr-FR" sz="1200" b="1" dirty="0" smtClean="0">
                <a:solidFill>
                  <a:srgbClr val="4F81BD"/>
                </a:solidFill>
                <a:ea typeface="Times New Roman" pitchFamily="18" charset="0"/>
                <a:cs typeface="Arial Narrow" pitchFamily="34" charset="0"/>
              </a:rPr>
              <a:t>	Situation : </a:t>
            </a:r>
            <a:r>
              <a:rPr lang="fr-FR" sz="1200" b="1" dirty="0" smtClean="0">
                <a:solidFill>
                  <a:srgbClr val="3B81BD"/>
                </a:solidFill>
                <a:ea typeface="Times New Roman" pitchFamily="18" charset="0"/>
                <a:cs typeface="Arial Narrow" pitchFamily="34" charset="0"/>
              </a:rPr>
              <a:t>1.1.5 </a:t>
            </a:r>
            <a:r>
              <a:rPr lang="fr-FR" sz="1200" b="1" dirty="0">
                <a:solidFill>
                  <a:srgbClr val="3B81BD"/>
                </a:solidFill>
                <a:ea typeface="Times New Roman" pitchFamily="18" charset="0"/>
                <a:cs typeface="Arial Narrow" pitchFamily="34" charset="0"/>
              </a:rPr>
              <a:t>Gestion des règlements et traitement des litiges</a:t>
            </a:r>
            <a:endParaRPr lang="fr-FR" sz="1200" dirty="0"/>
          </a:p>
          <a:p>
            <a:pPr eaLnBrk="0" hangingPunct="0">
              <a:tabLst>
                <a:tab pos="4343400" algn="l"/>
              </a:tabLst>
            </a:pPr>
            <a:endParaRPr lang="fr-FR" sz="1200" dirty="0"/>
          </a:p>
        </p:txBody>
      </p:sp>
      <p:sp>
        <p:nvSpPr>
          <p:cNvPr id="7" name="Bulle ronde 6"/>
          <p:cNvSpPr/>
          <p:nvPr/>
        </p:nvSpPr>
        <p:spPr>
          <a:xfrm>
            <a:off x="899592" y="1844824"/>
            <a:ext cx="2000250" cy="714375"/>
          </a:xfrm>
          <a:prstGeom prst="wedgeEllipseCallout">
            <a:avLst>
              <a:gd name="adj1" fmla="val 69137"/>
              <a:gd name="adj2" fmla="val -73634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Savoirs nécessaires à l’action, savoirs pragmatiques </a:t>
            </a:r>
          </a:p>
        </p:txBody>
      </p:sp>
      <p:sp>
        <p:nvSpPr>
          <p:cNvPr id="8" name="Bulle ronde 7"/>
          <p:cNvSpPr/>
          <p:nvPr/>
        </p:nvSpPr>
        <p:spPr>
          <a:xfrm>
            <a:off x="683568" y="4221088"/>
            <a:ext cx="2357438" cy="1143000"/>
          </a:xfrm>
          <a:prstGeom prst="wedgeEllipseCallout">
            <a:avLst>
              <a:gd name="adj1" fmla="val 56047"/>
              <a:gd name="adj2" fmla="val -127215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Maîtrise de la langue française, qualité de l’expression,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gage de réussite  sociale et professionnelle</a:t>
            </a:r>
          </a:p>
        </p:txBody>
      </p:sp>
      <p:sp>
        <p:nvSpPr>
          <p:cNvPr id="9" name="Bulle ronde 8"/>
          <p:cNvSpPr/>
          <p:nvPr/>
        </p:nvSpPr>
        <p:spPr>
          <a:xfrm>
            <a:off x="5796136" y="4437112"/>
            <a:ext cx="2643188" cy="785812"/>
          </a:xfrm>
          <a:prstGeom prst="wedgeEllipseCallout">
            <a:avLst>
              <a:gd name="adj1" fmla="val -84265"/>
              <a:gd name="adj2" fmla="val -259183"/>
            </a:avLst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100" b="1" dirty="0">
                <a:solidFill>
                  <a:schemeClr val="tx1"/>
                </a:solidFill>
              </a:rPr>
              <a:t>fondements de l’activité professionnelle</a:t>
            </a:r>
          </a:p>
        </p:txBody>
      </p:sp>
      <p:grpSp>
        <p:nvGrpSpPr>
          <p:cNvPr id="2" name="Grouper 27"/>
          <p:cNvGrpSpPr>
            <a:grpSpLocks/>
          </p:cNvGrpSpPr>
          <p:nvPr/>
        </p:nvGrpSpPr>
        <p:grpSpPr bwMode="auto">
          <a:xfrm>
            <a:off x="1475656" y="188640"/>
            <a:ext cx="6396400" cy="654050"/>
            <a:chOff x="1831653" y="129600"/>
            <a:chExt cx="6396611" cy="655200"/>
          </a:xfrm>
        </p:grpSpPr>
        <p:sp>
          <p:nvSpPr>
            <p:cNvPr id="12" name="Larme 11"/>
            <p:cNvSpPr/>
            <p:nvPr/>
          </p:nvSpPr>
          <p:spPr>
            <a:xfrm>
              <a:off x="1831653" y="3204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3" name="Larme 12"/>
            <p:cNvSpPr/>
            <p:nvPr/>
          </p:nvSpPr>
          <p:spPr>
            <a:xfrm>
              <a:off x="3053706" y="1296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1</a:t>
              </a:r>
              <a:endParaRPr lang="fr-FR" dirty="0"/>
            </a:p>
          </p:txBody>
        </p:sp>
        <p:sp>
          <p:nvSpPr>
            <p:cNvPr id="14" name="Larme 13"/>
            <p:cNvSpPr/>
            <p:nvPr/>
          </p:nvSpPr>
          <p:spPr>
            <a:xfrm>
              <a:off x="4704159" y="3211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5" name="Larme 14"/>
            <p:cNvSpPr/>
            <p:nvPr/>
          </p:nvSpPr>
          <p:spPr>
            <a:xfrm>
              <a:off x="5926212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6" name="Larme 15"/>
            <p:cNvSpPr/>
            <p:nvPr/>
          </p:nvSpPr>
          <p:spPr>
            <a:xfrm>
              <a:off x="7148264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8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521575" cy="549275"/>
          </a:xfrm>
        </p:spPr>
        <p:txBody>
          <a:bodyPr/>
          <a:lstStyle/>
          <a:p>
            <a:pPr>
              <a:buNone/>
            </a:pPr>
            <a:r>
              <a:rPr lang="fr-FR" sz="2800" b="1" dirty="0" smtClean="0">
                <a:solidFill>
                  <a:schemeClr val="accent2"/>
                </a:solidFill>
                <a:latin typeface="Calibri" pitchFamily="34" charset="0"/>
              </a:rPr>
              <a:t>Quelques caractéristiques de ce pôle</a:t>
            </a:r>
          </a:p>
        </p:txBody>
      </p:sp>
      <p:sp>
        <p:nvSpPr>
          <p:cNvPr id="16387" name="Espace réservé du contenu 2"/>
          <p:cNvSpPr>
            <a:spLocks noGrp="1"/>
          </p:cNvSpPr>
          <p:nvPr>
            <p:ph idx="4294967295"/>
          </p:nvPr>
        </p:nvSpPr>
        <p:spPr>
          <a:xfrm>
            <a:off x="683569" y="1988840"/>
            <a:ext cx="7776864" cy="2297416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fr-FR" sz="1600" b="0" dirty="0" smtClean="0">
                <a:latin typeface="Calibri" pitchFamily="34" charset="0"/>
              </a:rPr>
              <a:t>Très étroitement lié au contexte des organisations et aux relations qu’elles entretiennent avec leurs partenaires …</a:t>
            </a:r>
          </a:p>
          <a:p>
            <a:pPr>
              <a:buNone/>
            </a:pPr>
            <a:r>
              <a:rPr lang="fr-FR" sz="1600" b="0" dirty="0" smtClean="0">
                <a:latin typeface="Calibri" pitchFamily="34" charset="0"/>
              </a:rPr>
              <a:t>… et donc aux PFMP</a:t>
            </a:r>
          </a:p>
          <a:p>
            <a:pPr>
              <a:buNone/>
            </a:pPr>
            <a:r>
              <a:rPr lang="fr-FR" sz="1600" b="0" dirty="0" smtClean="0">
                <a:latin typeface="Calibri" pitchFamily="34" charset="0"/>
              </a:rPr>
              <a:t>… avec, très logiquement, une évaluation en CCF</a:t>
            </a:r>
          </a:p>
          <a:p>
            <a:endParaRPr lang="fr-FR" sz="1600" b="0" dirty="0" smtClean="0"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669C5EB7-88F3-4443-A49D-D74DBEEFDA02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  <p:grpSp>
        <p:nvGrpSpPr>
          <p:cNvPr id="2" name="Grouper 27"/>
          <p:cNvGrpSpPr>
            <a:grpSpLocks/>
          </p:cNvGrpSpPr>
          <p:nvPr/>
        </p:nvGrpSpPr>
        <p:grpSpPr bwMode="auto">
          <a:xfrm>
            <a:off x="1403648" y="188640"/>
            <a:ext cx="6396400" cy="654050"/>
            <a:chOff x="1831653" y="129600"/>
            <a:chExt cx="6396611" cy="655200"/>
          </a:xfrm>
        </p:grpSpPr>
        <p:sp>
          <p:nvSpPr>
            <p:cNvPr id="9" name="Larme 8"/>
            <p:cNvSpPr/>
            <p:nvPr/>
          </p:nvSpPr>
          <p:spPr>
            <a:xfrm>
              <a:off x="1831653" y="3204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3053706" y="129600"/>
              <a:ext cx="1508400" cy="6552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1</a:t>
              </a:r>
              <a:endParaRPr lang="fr-FR" dirty="0"/>
            </a:p>
          </p:txBody>
        </p:sp>
        <p:sp>
          <p:nvSpPr>
            <p:cNvPr id="11" name="Larme 10"/>
            <p:cNvSpPr/>
            <p:nvPr/>
          </p:nvSpPr>
          <p:spPr>
            <a:xfrm>
              <a:off x="4704159" y="321107"/>
              <a:ext cx="1080000" cy="272186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2" name="Larme 11"/>
            <p:cNvSpPr/>
            <p:nvPr/>
          </p:nvSpPr>
          <p:spPr>
            <a:xfrm>
              <a:off x="5926212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3" name="Larme 12"/>
            <p:cNvSpPr/>
            <p:nvPr/>
          </p:nvSpPr>
          <p:spPr>
            <a:xfrm>
              <a:off x="7148264" y="3206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/>
          <p:cNvSpPr>
            <a:spLocks noGrp="1"/>
          </p:cNvSpPr>
          <p:nvPr>
            <p:ph idx="4294967295"/>
          </p:nvPr>
        </p:nvSpPr>
        <p:spPr>
          <a:xfrm>
            <a:off x="571472" y="2924944"/>
            <a:ext cx="8143932" cy="2160240"/>
          </a:xfrm>
          <a:prstGeom prst="rect">
            <a:avLst/>
          </a:prstGeom>
        </p:spPr>
        <p:txBody>
          <a:bodyPr/>
          <a:lstStyle/>
          <a:p>
            <a:pPr marL="0" indent="0" algn="just" eaLnBrk="1" hangingPunct="1">
              <a:buNone/>
            </a:pPr>
            <a:r>
              <a:rPr lang="fr-FR" sz="1600" b="0" dirty="0" smtClean="0">
                <a:latin typeface="Calibri" pitchFamily="34" charset="0"/>
              </a:rPr>
              <a:t>Le gestionnaire administratif assure les activités nécessaires au bon déroulement de la gestion administrative des relations avec les salariés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1600" b="0" dirty="0" smtClean="0">
                <a:latin typeface="Calibri" pitchFamily="34" charset="0"/>
              </a:rPr>
              <a:t>Opérations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 courantes de gestion </a:t>
            </a:r>
            <a:r>
              <a:rPr lang="fr-FR" sz="1600" b="0" dirty="0" smtClean="0">
                <a:latin typeface="Calibri" pitchFamily="34" charset="0"/>
              </a:rPr>
              <a:t>du personnel pour tout type de contrat 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1600" b="0" dirty="0" smtClean="0">
                <a:latin typeface="Calibri" pitchFamily="34" charset="0"/>
              </a:rPr>
              <a:t>Opérations</a:t>
            </a:r>
            <a:r>
              <a:rPr lang="fr-FR" sz="1600" b="0" dirty="0" smtClean="0">
                <a:solidFill>
                  <a:srgbClr val="00B0F0"/>
                </a:solidFill>
                <a:latin typeface="Calibri" pitchFamily="34" charset="0"/>
              </a:rPr>
              <a:t>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ponctuelles</a:t>
            </a:r>
            <a:r>
              <a:rPr lang="fr-FR" sz="1600" b="0" dirty="0" smtClean="0">
                <a:latin typeface="Calibri" pitchFamily="34" charset="0"/>
              </a:rPr>
              <a:t> relatives aux mouvements de personnel, à leur carrière et à leur formation 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1600" b="0" dirty="0" smtClean="0">
                <a:latin typeface="Calibri" pitchFamily="34" charset="0"/>
              </a:rPr>
              <a:t>Activités de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suivi administratif financier </a:t>
            </a:r>
            <a:r>
              <a:rPr lang="fr-FR" sz="1600" b="0" dirty="0" smtClean="0">
                <a:latin typeface="Calibri" pitchFamily="34" charset="0"/>
              </a:rPr>
              <a:t>(préparation de la paie, budgets, indicateurs)</a:t>
            </a:r>
          </a:p>
          <a:p>
            <a:pPr algn="just" eaLnBrk="1" hangingPunct="1"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1600" b="0" dirty="0" smtClean="0">
                <a:latin typeface="Calibri" pitchFamily="34" charset="0"/>
              </a:rPr>
              <a:t>Activités de gestion </a:t>
            </a:r>
            <a:r>
              <a:rPr lang="fr-FR" sz="1600" b="0" dirty="0" smtClean="0">
                <a:latin typeface="Calibri" pitchFamily="34" charset="0"/>
              </a:rPr>
              <a:t>administrative des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fr-FR" sz="1600" b="0" dirty="0" smtClean="0">
                <a:solidFill>
                  <a:srgbClr val="FF0000"/>
                </a:solidFill>
                <a:latin typeface="Calibri" pitchFamily="34" charset="0"/>
              </a:rPr>
              <a:t>relations sociales</a:t>
            </a:r>
            <a:endParaRPr lang="fr-FR" sz="1600" b="0" dirty="0" smtClean="0">
              <a:latin typeface="Calibri" pitchFamily="34" charset="0"/>
            </a:endParaRPr>
          </a:p>
          <a:p>
            <a:pPr algn="ctr" eaLnBrk="1" hangingPunct="1"/>
            <a:endParaRPr lang="fr-FR" sz="1600" b="0" dirty="0" smtClean="0"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401050" y="6432550"/>
            <a:ext cx="438150" cy="349250"/>
          </a:xfrm>
          <a:prstGeom prst="ellipse">
            <a:avLst/>
          </a:prstGeom>
        </p:spPr>
        <p:txBody>
          <a:bodyPr>
            <a:normAutofit fontScale="92500" lnSpcReduction="10000"/>
          </a:bodyPr>
          <a:lstStyle/>
          <a:p>
            <a:pPr>
              <a:defRPr/>
            </a:pPr>
            <a:fld id="{78B01CB1-A0E0-43A2-BED1-4E256CA37F1F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  <p:grpSp>
        <p:nvGrpSpPr>
          <p:cNvPr id="2" name="Grouper 30"/>
          <p:cNvGrpSpPr>
            <a:grpSpLocks/>
          </p:cNvGrpSpPr>
          <p:nvPr/>
        </p:nvGrpSpPr>
        <p:grpSpPr bwMode="auto">
          <a:xfrm>
            <a:off x="1428728" y="285728"/>
            <a:ext cx="6396400" cy="655638"/>
            <a:chOff x="1831653" y="179100"/>
            <a:chExt cx="6396611" cy="655200"/>
          </a:xfrm>
        </p:grpSpPr>
        <p:sp>
          <p:nvSpPr>
            <p:cNvPr id="7" name="Larme 6"/>
            <p:cNvSpPr/>
            <p:nvPr/>
          </p:nvSpPr>
          <p:spPr>
            <a:xfrm>
              <a:off x="1831653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8" name="Larme 7"/>
            <p:cNvSpPr/>
            <p:nvPr/>
          </p:nvSpPr>
          <p:spPr>
            <a:xfrm>
              <a:off x="3053706" y="369900"/>
              <a:ext cx="1080000" cy="273600"/>
            </a:xfrm>
            <a:prstGeom prst="teardrop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dirty="0"/>
            </a:p>
          </p:txBody>
        </p:sp>
        <p:sp>
          <p:nvSpPr>
            <p:cNvPr id="9" name="Larme 8"/>
            <p:cNvSpPr/>
            <p:nvPr/>
          </p:nvSpPr>
          <p:spPr>
            <a:xfrm>
              <a:off x="4275759" y="179100"/>
              <a:ext cx="1508400" cy="655200"/>
            </a:xfrm>
            <a:prstGeom prst="teardrop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Pôle 2</a:t>
              </a:r>
              <a:endParaRPr lang="fr-FR" dirty="0"/>
            </a:p>
          </p:txBody>
        </p:sp>
        <p:sp>
          <p:nvSpPr>
            <p:cNvPr id="10" name="Larme 9"/>
            <p:cNvSpPr/>
            <p:nvPr/>
          </p:nvSpPr>
          <p:spPr>
            <a:xfrm>
              <a:off x="5926212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1" name="Larme 10"/>
            <p:cNvSpPr/>
            <p:nvPr/>
          </p:nvSpPr>
          <p:spPr>
            <a:xfrm>
              <a:off x="7148264" y="370175"/>
              <a:ext cx="1080000" cy="273050"/>
            </a:xfrm>
            <a:prstGeom prst="teardrop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0" y="1142984"/>
            <a:ext cx="9501254" cy="648072"/>
          </a:xfrm>
          <a:effectLst/>
        </p:spPr>
        <p:txBody>
          <a:bodyPr/>
          <a:lstStyle/>
          <a:p>
            <a:pPr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fr-FR" sz="27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GESTION ADMINISTATIVE DES RELATIONS AVEC LE PERSONNEL</a:t>
            </a:r>
            <a:endParaRPr lang="fr-FR" sz="27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475656" y="1844824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alibri" pitchFamily="34" charset="0"/>
                <a:sym typeface="Wingdings 3"/>
              </a:rPr>
              <a:t> </a:t>
            </a:r>
            <a:r>
              <a:rPr lang="fr-FR" sz="2400" dirty="0" smtClean="0">
                <a:latin typeface="Calibri" pitchFamily="34" charset="0"/>
              </a:rPr>
              <a:t>Aptitude à renforcer la cohésion sociale</a:t>
            </a:r>
            <a:endParaRPr lang="fr-FR" sz="2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llag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Sillage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illage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3900</TotalTime>
  <Words>2428</Words>
  <Application>Microsoft Office PowerPoint</Application>
  <PresentationFormat>Affichage à l'écran (4:3)</PresentationFormat>
  <Paragraphs>471</Paragraphs>
  <Slides>21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Sillage</vt:lpstr>
      <vt:lpstr>Le bac professionnel Gestion-Administration</vt:lpstr>
      <vt:lpstr>Des objectifs spécifiques</vt:lpstr>
      <vt:lpstr>Les clés de lecture du référentiel</vt:lpstr>
      <vt:lpstr>Diapositive 4</vt:lpstr>
      <vt:lpstr>GESTION ADMINISTRATIVE DES RELATIONS EXTERNES</vt:lpstr>
      <vt:lpstr>1.1. Gestion administrative des relations avec les fournisseurs</vt:lpstr>
      <vt:lpstr>Diapositive 7</vt:lpstr>
      <vt:lpstr>Quelques caractéristiques de ce pôle</vt:lpstr>
      <vt:lpstr>GESTION ADMINISTATIVE DES RELATIONS AVEC LE PERSONNEL</vt:lpstr>
      <vt:lpstr>2.1. Gestion administrative courante du personnel</vt:lpstr>
      <vt:lpstr>Diapositive 11</vt:lpstr>
      <vt:lpstr>Quelques caractéristiques de ce pôle</vt:lpstr>
      <vt:lpstr>GESTION ADMINISTRATIVE INTERNE</vt:lpstr>
      <vt:lpstr>3.1  Gestion des informations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nouveau bac pro Gestion-</dc:title>
  <dc:creator>Selliez Widhen</dc:creator>
  <cp:lastModifiedBy>widhen</cp:lastModifiedBy>
  <cp:revision>198</cp:revision>
  <cp:lastPrinted>2011-11-29T14:58:53Z</cp:lastPrinted>
  <dcterms:created xsi:type="dcterms:W3CDTF">2011-12-01T14:04:25Z</dcterms:created>
  <dcterms:modified xsi:type="dcterms:W3CDTF">2012-02-13T18:46:24Z</dcterms:modified>
</cp:coreProperties>
</file>