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1"/>
  </p:notesMasterIdLst>
  <p:sldIdLst>
    <p:sldId id="257" r:id="rId2"/>
    <p:sldId id="259" r:id="rId3"/>
    <p:sldId id="258" r:id="rId4"/>
    <p:sldId id="260" r:id="rId5"/>
    <p:sldId id="261" r:id="rId6"/>
    <p:sldId id="264" r:id="rId7"/>
    <p:sldId id="263" r:id="rId8"/>
    <p:sldId id="262" r:id="rId9"/>
    <p:sldId id="269" r:id="rId10"/>
    <p:sldId id="265" r:id="rId11"/>
    <p:sldId id="266" r:id="rId12"/>
    <p:sldId id="270" r:id="rId13"/>
    <p:sldId id="271" r:id="rId14"/>
    <p:sldId id="272" r:id="rId15"/>
    <p:sldId id="273" r:id="rId16"/>
    <p:sldId id="267" r:id="rId17"/>
    <p:sldId id="275" r:id="rId18"/>
    <p:sldId id="274" r:id="rId19"/>
    <p:sldId id="26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60" autoAdjust="0"/>
  </p:normalViewPr>
  <p:slideViewPr>
    <p:cSldViewPr>
      <p:cViewPr varScale="1">
        <p:scale>
          <a:sx n="101" d="100"/>
          <a:sy n="101" d="100"/>
        </p:scale>
        <p:origin x="-6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34B8336-70FC-43B3-86AD-13E857996608}" type="datetimeFigureOut">
              <a:rPr lang="fr-FR"/>
              <a:pPr>
                <a:defRPr/>
              </a:pPr>
              <a:t>14/03/2012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60849A7-1827-4B48-8F51-2481B034BD74}"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finfo.fr/aidegen/images/ToutBio2.p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Serveur de mail : </a:t>
            </a:r>
          </a:p>
          <a:p>
            <a:pPr>
              <a:spcBef>
                <a:spcPct val="0"/>
              </a:spcBef>
            </a:pPr>
            <a:r>
              <a:rPr lang="fr-FR" smtClean="0"/>
              <a:t>avantages : indépendance vis-à-vis du réseau de l’éts, plus besoin de G-Mail, connexion internet non indispensable</a:t>
            </a:r>
          </a:p>
          <a:p>
            <a:pPr>
              <a:spcBef>
                <a:spcPct val="0"/>
              </a:spcBef>
            </a:pPr>
            <a:r>
              <a:rPr lang="fr-FR" smtClean="0"/>
              <a:t>Fonctionnement : Les élèves se connectent au réseau de l’éts puis à son bureau avec ses propres identifiants.</a:t>
            </a:r>
          </a:p>
        </p:txBody>
      </p:sp>
      <p:sp>
        <p:nvSpPr>
          <p:cNvPr id="204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BE85D2-6A70-46ED-A6F1-9165B8C413D7}" type="slidenum">
              <a:rPr lang="fr-FR">
                <a:cs typeface="Arial" charset="0"/>
              </a:rPr>
              <a:pPr fontAlgn="base">
                <a:spcBef>
                  <a:spcPct val="0"/>
                </a:spcBef>
                <a:spcAft>
                  <a:spcPct val="0"/>
                </a:spcAft>
              </a:pPr>
              <a:t>6</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 Le </a:t>
            </a:r>
            <a:r>
              <a:rPr lang="fr-FR" smtClean="0">
                <a:hlinkClick r:id="rId3"/>
              </a:rPr>
              <a:t>BackOffice</a:t>
            </a:r>
            <a:r>
              <a:rPr lang="fr-FR" smtClean="0"/>
              <a:t> de chaque boutique peut être gérer par un employé/utilisateur. Un élève en charge de la gestion des ventes a un compte avec certains droits d'accès pour gérer les commandes clients et un autre élève, gestionnaire des achats, met à jour le catalogue des articles et contrôle l'état des stocks affichés.</a:t>
            </a:r>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7A4635-CA17-4947-99B8-2EED48E6B728}" type="slidenum">
              <a:rPr lang="fr-FR">
                <a:cs typeface="Arial" charset="0"/>
              </a:rPr>
              <a:pPr fontAlgn="base">
                <a:spcBef>
                  <a:spcPct val="0"/>
                </a:spcBef>
                <a:spcAft>
                  <a:spcPct val="0"/>
                </a:spcAft>
              </a:pPr>
              <a:t>10</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Les comptes bancaires sont mouvementés automatiquement lors les opérations réalisées avec Open ERP ou lors des achats en ligne.</a:t>
            </a:r>
          </a:p>
        </p:txBody>
      </p:sp>
      <p:sp>
        <p:nvSpPr>
          <p:cNvPr id="276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CC840-1D8D-47AC-9D1F-825D7F4F3A30}" type="slidenum">
              <a:rPr lang="fr-FR">
                <a:cs typeface="Arial" charset="0"/>
              </a:rPr>
              <a:pPr fontAlgn="base">
                <a:spcBef>
                  <a:spcPct val="0"/>
                </a:spcBef>
                <a:spcAft>
                  <a:spcPct val="0"/>
                </a:spcAft>
              </a:pPr>
              <a:t>11</a:t>
            </a:fld>
            <a:endParaRPr lang="fr-F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37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37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2FDCA5-7E5E-4574-8B65-0E42F4F3AC62}" type="slidenum">
              <a:rPr lang="fr-FR">
                <a:cs typeface="Arial" charset="0"/>
              </a:rPr>
              <a:pPr fontAlgn="base">
                <a:spcBef>
                  <a:spcPct val="0"/>
                </a:spcBef>
                <a:spcAft>
                  <a:spcPct val="0"/>
                </a:spcAft>
              </a:pPr>
              <a:t>16</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Date Placeholder 3"/>
          <p:cNvSpPr>
            <a:spLocks noGrp="1"/>
          </p:cNvSpPr>
          <p:nvPr>
            <p:ph type="dt" sz="half" idx="10"/>
          </p:nvPr>
        </p:nvSpPr>
        <p:spPr/>
        <p:txBody>
          <a:bodyPr/>
          <a:lstStyle>
            <a:lvl1pPr>
              <a:defRPr/>
            </a:lvl1pPr>
          </a:lstStyle>
          <a:p>
            <a:pPr>
              <a:defRPr/>
            </a:pPr>
            <a:fld id="{71B24B07-AA81-4008-B0DE-B9B9E967DA61}" type="datetimeFigureOut">
              <a:rPr lang="en-US"/>
              <a:pPr>
                <a:defRPr/>
              </a:pPr>
              <a:t>3/14/2012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3B9F4-F7DD-4F11-B363-583AA3602526}"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pPr>
              <a:defRPr/>
            </a:pPr>
            <a:fld id="{A0833A41-7D4D-41BE-A8AD-FB43FA1E4F98}" type="datetimeFigureOut">
              <a:rPr lang="en-US"/>
              <a:pPr>
                <a:defRPr/>
              </a:pPr>
              <a:t>3/14/2012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E7CFF5-AC9F-4BD2-875A-C32909FB26CE}"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F84EF9A6-4A45-468A-A091-4C1F20AB004C}" type="datetimeFigureOut">
              <a:rPr lang="en-US"/>
              <a:pPr>
                <a:defRPr/>
              </a:pPr>
              <a:t>3/14/2012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002965-34CE-4FFD-BF11-BDB89561580D}"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9"/>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22"/>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pPr>
              <a:defRPr/>
            </a:pPr>
            <a:fld id="{05DE0B9A-75BE-4A10-B83E-1D7F6FC21FD6}" type="datetimeFigureOut">
              <a:rPr lang="en-US"/>
              <a:pPr>
                <a:defRPr/>
              </a:pPr>
              <a:t>3/14/2012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7DC7A1-C982-4412-A7F5-DD2850F58229}"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EF5AF4B3-EF67-4622-BB3D-82DC1B12475A}" type="datetimeFigureOut">
              <a:rPr lang="en-US"/>
              <a:pPr>
                <a:defRPr/>
              </a:pPr>
              <a:t>3/14/2012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512AEE-3402-40F6-951F-EA99D6666469}"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8"/>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 name="Rectangle 9"/>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Date Placeholder 4"/>
          <p:cNvSpPr>
            <a:spLocks noGrp="1"/>
          </p:cNvSpPr>
          <p:nvPr>
            <p:ph type="dt" sz="half" idx="10"/>
          </p:nvPr>
        </p:nvSpPr>
        <p:spPr/>
        <p:txBody>
          <a:bodyPr/>
          <a:lstStyle>
            <a:lvl1pPr>
              <a:defRPr/>
            </a:lvl1pPr>
          </a:lstStyle>
          <a:p>
            <a:pPr>
              <a:defRPr/>
            </a:pPr>
            <a:fld id="{19C414A0-A73F-461E-AC25-2DB8F3A212AE}" type="datetimeFigureOut">
              <a:rPr lang="en-US"/>
              <a:pPr>
                <a:defRPr/>
              </a:pPr>
              <a:t>3/14/2012</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1BB5254-74E7-41D2-9E72-789E7631DC57}" type="slidenum">
              <a:rPr lang="en-US"/>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10"/>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Rectangle 11"/>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Date Placeholder 6"/>
          <p:cNvSpPr>
            <a:spLocks noGrp="1"/>
          </p:cNvSpPr>
          <p:nvPr>
            <p:ph type="dt" sz="half" idx="10"/>
          </p:nvPr>
        </p:nvSpPr>
        <p:spPr/>
        <p:txBody>
          <a:bodyPr/>
          <a:lstStyle>
            <a:lvl1pPr>
              <a:defRPr/>
            </a:lvl1pPr>
          </a:lstStyle>
          <a:p>
            <a:pPr>
              <a:defRPr/>
            </a:pPr>
            <a:fld id="{3E381129-64DD-4E26-92ED-929584E7DB21}" type="datetimeFigureOut">
              <a:rPr lang="en-US"/>
              <a:pPr>
                <a:defRPr/>
              </a:pPr>
              <a:t>3/14/2012</a:t>
            </a:fld>
            <a:endParaRPr lang="en-US" dirty="0"/>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FB706551-8E0F-4327-8CB8-E23B60446B85}" type="slidenum">
              <a:rPr lang="en-US"/>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6"/>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 name="Rectangle 7"/>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6" name="Date Placeholder 2"/>
          <p:cNvSpPr>
            <a:spLocks noGrp="1"/>
          </p:cNvSpPr>
          <p:nvPr>
            <p:ph type="dt" sz="half" idx="10"/>
          </p:nvPr>
        </p:nvSpPr>
        <p:spPr/>
        <p:txBody>
          <a:bodyPr/>
          <a:lstStyle>
            <a:lvl1pPr>
              <a:defRPr/>
            </a:lvl1pPr>
          </a:lstStyle>
          <a:p>
            <a:pPr>
              <a:defRPr/>
            </a:pPr>
            <a:fld id="{F701A795-BB79-4C21-B606-34EEA61172D0}" type="datetimeFigureOut">
              <a:rPr lang="en-US"/>
              <a:pPr>
                <a:defRPr/>
              </a:pPr>
              <a:t>3/14/2012</a:t>
            </a:fld>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6F424954-27C9-4027-8AA6-047F9BE38581}"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B07242-A0F9-458E-9EBC-070751A1E883}" type="datetimeFigureOut">
              <a:rPr lang="en-US"/>
              <a:pPr>
                <a:defRPr/>
              </a:pPr>
              <a:t>3/14/2012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ABD2C0-B68E-4E72-96F1-4CBCB7FD209F}"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0"/>
          </p:nvPr>
        </p:nvSpPr>
        <p:spPr/>
        <p:txBody>
          <a:bodyPr/>
          <a:lstStyle>
            <a:lvl1pPr>
              <a:defRPr/>
            </a:lvl1pPr>
          </a:lstStyle>
          <a:p>
            <a:pPr>
              <a:defRPr/>
            </a:pPr>
            <a:fld id="{9CD49E88-CBA9-4AA3-8F05-696091C77904}" type="datetimeFigureOut">
              <a:rPr lang="en-US"/>
              <a:pPr>
                <a:defRPr/>
              </a:pPr>
              <a:t>3/14/2012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C3523A-4F3C-4471-963B-0B568F0AAC65}" type="slidenum">
              <a:rPr lang="en-US"/>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endParaRPr lang="en-US" noProof="0" dirty="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pPr>
              <a:defRPr/>
            </a:pPr>
            <a:fld id="{16FB394E-891F-4C1D-B4C8-CCFB16A55685}" type="datetimeFigureOut">
              <a:rPr lang="en-US"/>
              <a:pPr>
                <a:defRPr/>
              </a:pPr>
              <a:t>3/14/2012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66E905A-BE7A-4478-87A7-E251BB10E97B}"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027" name="Group 17"/>
          <p:cNvGrpSpPr>
            <a:grpSpLocks/>
          </p:cNvGrpSpPr>
          <p:nvPr/>
        </p:nvGrpSpPr>
        <p:grpSpPr bwMode="auto">
          <a:xfrm>
            <a:off x="0" y="6570663"/>
            <a:ext cx="9144000" cy="287337"/>
            <a:chOff x="0" y="6353387"/>
            <a:chExt cx="9144000" cy="361763"/>
          </a:xfrm>
        </p:grpSpPr>
        <p:grpSp>
          <p:nvGrpSpPr>
            <p:cNvPr id="1033"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34"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fr-FR" smtClean="0"/>
              <a:t>Cliquez pour modifier le style du titre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cs typeface="+mn-cs"/>
              </a:defRPr>
            </a:lvl1pPr>
          </a:lstStyle>
          <a:p>
            <a:pPr>
              <a:defRPr/>
            </a:pPr>
            <a:fld id="{2F6166D4-4E0B-4E1B-8F94-628532986CF9}" type="datetimeFigureOut">
              <a:rPr lang="en-US"/>
              <a:pPr>
                <a:defRPr/>
              </a:pPr>
              <a:t>3/14/2012</a:t>
            </a:fld>
            <a:endParaRPr lang="en-US" dirty="0"/>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fontAlgn="auto" latinLnBrk="0" hangingPunct="1">
              <a:spcBef>
                <a:spcPts val="0"/>
              </a:spcBef>
              <a:spcAft>
                <a:spcPts val="0"/>
              </a:spcAft>
              <a:defRPr kumimoji="0" sz="1200" dirty="0">
                <a:solidFill>
                  <a:schemeClr val="tx1">
                    <a:tint val="8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fontAlgn="auto" latinLnBrk="0" hangingPunct="1">
              <a:spcBef>
                <a:spcPts val="0"/>
              </a:spcBef>
              <a:spcAft>
                <a:spcPts val="0"/>
              </a:spcAft>
              <a:defRPr kumimoji="0" sz="1200" smtClean="0">
                <a:solidFill>
                  <a:schemeClr val="tx1">
                    <a:tint val="95000"/>
                  </a:schemeClr>
                </a:solidFill>
                <a:latin typeface="+mn-lt"/>
                <a:cs typeface="+mn-cs"/>
              </a:defRPr>
            </a:lvl1pPr>
          </a:lstStyle>
          <a:p>
            <a:pPr>
              <a:defRPr/>
            </a:pPr>
            <a:fld id="{AD7D9D9F-AB48-4B26-8AC3-2BBB5430A3C0}"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44" r:id="rId7"/>
    <p:sldLayoutId id="2147483743" r:id="rId8"/>
    <p:sldLayoutId id="2147483751" r:id="rId9"/>
    <p:sldLayoutId id="2147483752" r:id="rId10"/>
    <p:sldLayoutId id="2147483742" r:id="rId11"/>
  </p:sldLayoutIdLst>
  <p:txStyles>
    <p:titleStyle>
      <a:lvl1pPr algn="ctr" rtl="0" fontAlgn="base">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fontAlgn="base">
        <a:spcBef>
          <a:spcPct val="0"/>
        </a:spcBef>
        <a:spcAft>
          <a:spcPct val="0"/>
        </a:spcAft>
        <a:defRPr sz="4400" b="1">
          <a:solidFill>
            <a:schemeClr val="tx1"/>
          </a:solidFill>
          <a:latin typeface="Book Antiqua" pitchFamily="18" charset="0"/>
        </a:defRPr>
      </a:lvl2pPr>
      <a:lvl3pPr algn="ctr" rtl="0" fontAlgn="base">
        <a:spcBef>
          <a:spcPct val="0"/>
        </a:spcBef>
        <a:spcAft>
          <a:spcPct val="0"/>
        </a:spcAft>
        <a:defRPr sz="4400" b="1">
          <a:solidFill>
            <a:schemeClr val="tx1"/>
          </a:solidFill>
          <a:latin typeface="Book Antiqua" pitchFamily="18" charset="0"/>
        </a:defRPr>
      </a:lvl3pPr>
      <a:lvl4pPr algn="ctr" rtl="0" fontAlgn="base">
        <a:spcBef>
          <a:spcPct val="0"/>
        </a:spcBef>
        <a:spcAft>
          <a:spcPct val="0"/>
        </a:spcAft>
        <a:defRPr sz="4400" b="1">
          <a:solidFill>
            <a:schemeClr val="tx1"/>
          </a:solidFill>
          <a:latin typeface="Book Antiqua" pitchFamily="18" charset="0"/>
        </a:defRPr>
      </a:lvl4pPr>
      <a:lvl5pPr algn="ctr" rtl="0" fontAlgn="base">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71472" y="428604"/>
            <a:ext cx="7772400" cy="1785950"/>
          </a:xfrm>
          <a:prstGeom prst="rect">
            <a:avLst/>
          </a:prstGeom>
        </p:spPr>
        <p:txBody>
          <a:bodyPr anchor="ctr">
            <a:scene3d>
              <a:camera prst="orthographicFront"/>
              <a:lightRig rig="threePt" dir="tl">
                <a:rot lat="0" lon="0" rev="7200000"/>
              </a:lightRig>
            </a:scene3d>
            <a:sp3d contourW="6350">
              <a:contourClr>
                <a:schemeClr val="accent1"/>
              </a:contourClr>
            </a:sp3d>
          </a:bodyPr>
          <a:lstStyle/>
          <a:p>
            <a:pPr algn="r" fontAlgn="auto">
              <a:spcAft>
                <a:spcPts val="0"/>
              </a:spcAft>
              <a:defRPr/>
            </a:pPr>
            <a:r>
              <a:rPr lang="fr-FR" altLang="en-US" sz="4000" b="1"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rPr>
              <a:t>Objectifs spécifiques du baccalauréat professionnel Gestion-Administration</a:t>
            </a:r>
            <a:endParaRPr lang="fr-FR" altLang="en-US" sz="4000" b="1"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endParaRPr>
          </a:p>
        </p:txBody>
      </p:sp>
      <p:sp>
        <p:nvSpPr>
          <p:cNvPr id="5" name="Sous-titre 2"/>
          <p:cNvSpPr txBox="1">
            <a:spLocks/>
          </p:cNvSpPr>
          <p:nvPr/>
        </p:nvSpPr>
        <p:spPr>
          <a:xfrm>
            <a:off x="785813" y="3071813"/>
            <a:ext cx="7715250" cy="2571750"/>
          </a:xfrm>
          <a:prstGeom prst="rect">
            <a:avLst/>
          </a:prstGeom>
        </p:spPr>
        <p:txBody>
          <a:bodyPr/>
          <a:lstStyle/>
          <a:p>
            <a:pPr indent="-342900" algn="just" fontAlgn="auto">
              <a:spcBef>
                <a:spcPct val="20000"/>
              </a:spcBef>
              <a:spcAft>
                <a:spcPts val="0"/>
              </a:spcAft>
              <a:buClr>
                <a:schemeClr val="tx2"/>
              </a:buClr>
              <a:buSzPct val="50000"/>
              <a:buFontTx/>
              <a:buChar char="-"/>
              <a:defRPr/>
            </a:pPr>
            <a:r>
              <a:rPr lang="fr-FR" sz="2800" dirty="0">
                <a:solidFill>
                  <a:schemeClr val="tx1">
                    <a:lumMod val="50000"/>
                    <a:lumOff val="50000"/>
                  </a:schemeClr>
                </a:solidFill>
                <a:latin typeface="+mn-lt"/>
                <a:cs typeface="+mn-cs"/>
              </a:rPr>
              <a:t>Une approche de la formation par les activités,</a:t>
            </a:r>
          </a:p>
          <a:p>
            <a:pPr indent="-342900" algn="just" fontAlgn="auto">
              <a:spcBef>
                <a:spcPct val="20000"/>
              </a:spcBef>
              <a:spcAft>
                <a:spcPts val="0"/>
              </a:spcAft>
              <a:buClr>
                <a:schemeClr val="tx2"/>
              </a:buClr>
              <a:buSzPct val="50000"/>
              <a:buFontTx/>
              <a:buChar char="-"/>
              <a:defRPr/>
            </a:pPr>
            <a:r>
              <a:rPr lang="fr-FR" sz="2800" dirty="0">
                <a:solidFill>
                  <a:schemeClr val="tx1">
                    <a:lumMod val="50000"/>
                    <a:lumOff val="50000"/>
                  </a:schemeClr>
                </a:solidFill>
                <a:latin typeface="+mn-lt"/>
                <a:cs typeface="+mn-cs"/>
              </a:rPr>
              <a:t>Une entrée par les situations de travail mêlant des compétences de gestion et d’administration,</a:t>
            </a:r>
          </a:p>
          <a:p>
            <a:pPr indent="-342900" algn="just" fontAlgn="auto">
              <a:spcBef>
                <a:spcPct val="20000"/>
              </a:spcBef>
              <a:spcAft>
                <a:spcPts val="0"/>
              </a:spcAft>
              <a:buClr>
                <a:schemeClr val="tx2"/>
              </a:buClr>
              <a:buSzPct val="50000"/>
              <a:buFontTx/>
              <a:buChar char="-"/>
              <a:defRPr/>
            </a:pPr>
            <a:r>
              <a:rPr lang="fr-FR" sz="2800" dirty="0">
                <a:solidFill>
                  <a:schemeClr val="tx1">
                    <a:lumMod val="50000"/>
                    <a:lumOff val="50000"/>
                  </a:schemeClr>
                </a:solidFill>
                <a:latin typeface="+mn-lt"/>
                <a:cs typeface="+mn-cs"/>
              </a:rPr>
              <a:t>L’utilisation des TICE et du P.G.I. est préconisée pour tous les enseignants.</a:t>
            </a:r>
            <a:endParaRPr lang="fr-FR" sz="2800" dirty="0">
              <a:solidFill>
                <a:schemeClr val="tx1">
                  <a:lumMod val="50000"/>
                  <a:lumOff val="50000"/>
                </a:schemeClr>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fontAlgn="auto">
              <a:spcAft>
                <a:spcPts val="0"/>
              </a:spcAft>
              <a:defRPr/>
            </a:pPr>
            <a:r>
              <a:rPr lang="fr-FR" sz="4000" smtClean="0"/>
              <a:t>Les magasins en ligne</a:t>
            </a:r>
            <a:endParaRPr lang="fr-FR" sz="4000"/>
          </a:p>
        </p:txBody>
      </p:sp>
      <p:pic>
        <p:nvPicPr>
          <p:cNvPr id="4098" name="Picture 2"/>
          <p:cNvPicPr>
            <a:picLocks noGrp="1" noChangeAspect="1" noChangeArrowheads="1"/>
          </p:cNvPicPr>
          <p:nvPr>
            <p:ph idx="1"/>
          </p:nvPr>
        </p:nvPicPr>
        <p:blipFill>
          <a:blip r:embed="rId3"/>
          <a:srcRect/>
          <a:stretch>
            <a:fillRect/>
          </a:stretch>
        </p:blipFill>
        <p:spPr>
          <a:xfrm>
            <a:off x="552450" y="1600200"/>
            <a:ext cx="8197850" cy="4614863"/>
          </a:xfrm>
        </p:spPr>
      </p:pic>
      <p:pic>
        <p:nvPicPr>
          <p:cNvPr id="4100" name="Picture 4"/>
          <p:cNvPicPr>
            <a:picLocks noChangeAspect="1" noChangeArrowheads="1"/>
          </p:cNvPicPr>
          <p:nvPr/>
        </p:nvPicPr>
        <p:blipFill>
          <a:blip r:embed="rId4"/>
          <a:srcRect/>
          <a:stretch>
            <a:fillRect/>
          </a:stretch>
        </p:blipFill>
        <p:spPr bwMode="auto">
          <a:xfrm>
            <a:off x="357188" y="1571625"/>
            <a:ext cx="8548687" cy="459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4098"/>
                                        </p:tgtEl>
                                      </p:cBhvr>
                                    </p:animEffect>
                                    <p:set>
                                      <p:cBhvr>
                                        <p:cTn id="11" dur="1" fill="hold">
                                          <p:stCondLst>
                                            <p:cond delay="1999"/>
                                          </p:stCondLst>
                                        </p:cTn>
                                        <p:tgtEl>
                                          <p:spTgt spid="409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4100"/>
                                        </p:tgtEl>
                                      </p:cBhvr>
                                    </p:animEffect>
                                    <p:set>
                                      <p:cBhvr>
                                        <p:cTn id="20" dur="1" fill="hold">
                                          <p:stCondLst>
                                            <p:cond delay="19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fontAlgn="auto">
              <a:spcAft>
                <a:spcPts val="0"/>
              </a:spcAft>
              <a:defRPr/>
            </a:pPr>
            <a:r>
              <a:rPr lang="fr-FR" sz="4000" smtClean="0"/>
              <a:t>Les banques en ligne</a:t>
            </a:r>
            <a:endParaRPr lang="fr-FR" sz="4000"/>
          </a:p>
        </p:txBody>
      </p:sp>
      <p:pic>
        <p:nvPicPr>
          <p:cNvPr id="5122" name="Picture 2"/>
          <p:cNvPicPr>
            <a:picLocks noGrp="1" noChangeAspect="1" noChangeArrowheads="1"/>
          </p:cNvPicPr>
          <p:nvPr>
            <p:ph idx="1"/>
          </p:nvPr>
        </p:nvPicPr>
        <p:blipFill>
          <a:blip r:embed="rId3"/>
          <a:srcRect/>
          <a:stretch>
            <a:fillRect/>
          </a:stretch>
        </p:blipFill>
        <p:spPr>
          <a:xfrm>
            <a:off x="428625" y="1500188"/>
            <a:ext cx="8247063" cy="3857625"/>
          </a:xfrm>
        </p:spPr>
      </p:pic>
      <p:pic>
        <p:nvPicPr>
          <p:cNvPr id="5123" name="Picture 3"/>
          <p:cNvPicPr>
            <a:picLocks noChangeAspect="1" noChangeArrowheads="1"/>
          </p:cNvPicPr>
          <p:nvPr/>
        </p:nvPicPr>
        <p:blipFill>
          <a:blip r:embed="rId4"/>
          <a:srcRect/>
          <a:stretch>
            <a:fillRect/>
          </a:stretch>
        </p:blipFill>
        <p:spPr bwMode="auto">
          <a:xfrm>
            <a:off x="785813" y="2500313"/>
            <a:ext cx="7418387" cy="2500312"/>
          </a:xfrm>
          <a:prstGeom prst="rect">
            <a:avLst/>
          </a:prstGeom>
          <a:noFill/>
          <a:ln w="9525">
            <a:noFill/>
            <a:miter lim="800000"/>
            <a:headEnd/>
            <a:tailEnd/>
          </a:ln>
        </p:spPr>
      </p:pic>
      <p:pic>
        <p:nvPicPr>
          <p:cNvPr id="5124" name="Picture 4"/>
          <p:cNvPicPr>
            <a:picLocks noChangeAspect="1" noChangeArrowheads="1"/>
          </p:cNvPicPr>
          <p:nvPr/>
        </p:nvPicPr>
        <p:blipFill>
          <a:blip r:embed="rId5"/>
          <a:srcRect/>
          <a:stretch>
            <a:fillRect/>
          </a:stretch>
        </p:blipFill>
        <p:spPr bwMode="auto">
          <a:xfrm>
            <a:off x="214313" y="1571625"/>
            <a:ext cx="8658225" cy="3716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5122"/>
                                        </p:tgtEl>
                                      </p:cBhvr>
                                    </p:animEffect>
                                    <p:set>
                                      <p:cBhvr>
                                        <p:cTn id="11" dur="1" fill="hold">
                                          <p:stCondLst>
                                            <p:cond delay="1999"/>
                                          </p:stCondLst>
                                        </p:cTn>
                                        <p:tgtEl>
                                          <p:spTgt spid="512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1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5123"/>
                                        </p:tgtEl>
                                      </p:cBhvr>
                                    </p:animEffect>
                                    <p:set>
                                      <p:cBhvr>
                                        <p:cTn id="20" dur="1" fill="hold">
                                          <p:stCondLst>
                                            <p:cond delay="1999"/>
                                          </p:stCondLst>
                                        </p:cTn>
                                        <p:tgtEl>
                                          <p:spTgt spid="51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5124"/>
                                        </p:tgtEl>
                                      </p:cBhvr>
                                    </p:animEffect>
                                    <p:set>
                                      <p:cBhvr>
                                        <p:cTn id="29" dur="1" fill="hold">
                                          <p:stCondLst>
                                            <p:cond delay="1999"/>
                                          </p:stCondLst>
                                        </p:cTn>
                                        <p:tgtEl>
                                          <p:spTgt spid="512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27584" y="260648"/>
            <a:ext cx="7772400" cy="1224136"/>
          </a:xfrm>
          <a:prstGeom prst="rect">
            <a:avLst/>
          </a:prstGeom>
        </p:spPr>
        <p:txBody>
          <a:bodyPr anchor="ctr">
            <a:normAutofit fontScale="92500" lnSpcReduction="10000"/>
            <a:scene3d>
              <a:camera prst="orthographicFront"/>
              <a:lightRig rig="threePt" dir="tl">
                <a:rot lat="0" lon="0" rev="7200000"/>
              </a:lightRig>
            </a:scene3d>
            <a:sp3d contourW="6350">
              <a:contourClr>
                <a:schemeClr val="accent1"/>
              </a:contourClr>
            </a:sp3d>
          </a:bodyPr>
          <a:lstStyle/>
          <a:p>
            <a:pPr algn="r" fontAlgn="auto">
              <a:spcAft>
                <a:spcPts val="0"/>
              </a:spcAft>
              <a:defRPr/>
            </a:pPr>
            <a:r>
              <a:rPr lang="fr-FR" altLang="en-US" sz="4400" b="1"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rPr>
              <a:t>Une plateforme </a:t>
            </a:r>
          </a:p>
          <a:p>
            <a:pPr algn="r" fontAlgn="auto">
              <a:spcAft>
                <a:spcPts val="0"/>
              </a:spcAft>
              <a:defRPr/>
            </a:pPr>
            <a:r>
              <a:rPr lang="fr-FR" altLang="en-US" sz="4400" b="1"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rPr>
              <a:t>collaborative en ligne</a:t>
            </a:r>
            <a:endParaRPr lang="fr-FR" altLang="en-US" sz="4400" b="1"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endParaRPr>
          </a:p>
        </p:txBody>
      </p:sp>
      <p:sp>
        <p:nvSpPr>
          <p:cNvPr id="7" name="ZoneTexte 6"/>
          <p:cNvSpPr txBox="1"/>
          <p:nvPr/>
        </p:nvSpPr>
        <p:spPr>
          <a:xfrm>
            <a:off x="4716463" y="1484313"/>
            <a:ext cx="3887787" cy="523875"/>
          </a:xfrm>
          <a:prstGeom prst="rect">
            <a:avLst/>
          </a:prstGeom>
          <a:noFill/>
        </p:spPr>
        <p:txBody>
          <a:bodyPr>
            <a:spAutoFit/>
          </a:bodyPr>
          <a:lstStyle/>
          <a:p>
            <a:pPr fontAlgn="auto">
              <a:spcBef>
                <a:spcPts val="0"/>
              </a:spcBef>
              <a:spcAft>
                <a:spcPts val="0"/>
              </a:spcAft>
              <a:defRPr/>
            </a:pPr>
            <a:r>
              <a:rPr lang="fr-FR" sz="2800" dirty="0">
                <a:solidFill>
                  <a:schemeClr val="tx1">
                    <a:lumMod val="50000"/>
                    <a:lumOff val="50000"/>
                  </a:schemeClr>
                </a:solidFill>
                <a:latin typeface="+mn-lt"/>
                <a:cs typeface="+mn-cs"/>
              </a:rPr>
              <a:t>www.online-agora.com</a:t>
            </a:r>
            <a:endParaRPr lang="fr-FR" sz="2800" dirty="0">
              <a:solidFill>
                <a:schemeClr val="tx1">
                  <a:lumMod val="50000"/>
                  <a:lumOff val="50000"/>
                </a:schemeClr>
              </a:solidFill>
              <a:latin typeface="+mn-lt"/>
              <a:cs typeface="+mn-cs"/>
            </a:endParaRPr>
          </a:p>
        </p:txBody>
      </p:sp>
      <p:pic>
        <p:nvPicPr>
          <p:cNvPr id="8" name="Picture 2"/>
          <p:cNvPicPr>
            <a:picLocks noGrp="1" noChangeAspect="1" noChangeArrowheads="1"/>
          </p:cNvPicPr>
          <p:nvPr>
            <p:ph idx="1"/>
          </p:nvPr>
        </p:nvPicPr>
        <p:blipFill>
          <a:blip r:embed="rId2"/>
          <a:srcRect/>
          <a:stretch>
            <a:fillRect/>
          </a:stretch>
        </p:blipFill>
        <p:spPr>
          <a:xfrm>
            <a:off x="539750" y="1979613"/>
            <a:ext cx="8194675" cy="46069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e 21"/>
          <p:cNvGrpSpPr>
            <a:grpSpLocks/>
          </p:cNvGrpSpPr>
          <p:nvPr/>
        </p:nvGrpSpPr>
        <p:grpSpPr bwMode="auto">
          <a:xfrm>
            <a:off x="250825" y="333375"/>
            <a:ext cx="8569325" cy="6048375"/>
            <a:chOff x="251520" y="332656"/>
            <a:chExt cx="8568952" cy="6048672"/>
          </a:xfrm>
        </p:grpSpPr>
        <p:pic>
          <p:nvPicPr>
            <p:cNvPr id="29698" name="Image 10"/>
            <p:cNvPicPr>
              <a:picLocks noChangeAspect="1" noChangeArrowheads="1"/>
            </p:cNvPicPr>
            <p:nvPr/>
          </p:nvPicPr>
          <p:blipFill>
            <a:blip r:embed="rId2"/>
            <a:srcRect b="5283"/>
            <a:stretch>
              <a:fillRect/>
            </a:stretch>
          </p:blipFill>
          <p:spPr bwMode="auto">
            <a:xfrm>
              <a:off x="325390" y="332656"/>
              <a:ext cx="8421211" cy="6048672"/>
            </a:xfrm>
            <a:prstGeom prst="rect">
              <a:avLst/>
            </a:prstGeom>
            <a:noFill/>
            <a:ln w="9525">
              <a:noFill/>
              <a:miter lim="800000"/>
              <a:headEnd/>
              <a:tailEnd/>
            </a:ln>
          </p:spPr>
        </p:pic>
        <p:sp>
          <p:nvSpPr>
            <p:cNvPr id="12" name="Rectangle à coins arrondis 11"/>
            <p:cNvSpPr/>
            <p:nvPr/>
          </p:nvSpPr>
          <p:spPr>
            <a:xfrm>
              <a:off x="251520" y="1634470"/>
              <a:ext cx="1108027" cy="4440456"/>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dirty="0"/>
            </a:p>
          </p:txBody>
        </p:sp>
        <p:cxnSp>
          <p:nvCxnSpPr>
            <p:cNvPr id="13" name="Connecteur droit avec flèche 12"/>
            <p:cNvCxnSpPr/>
            <p:nvPr/>
          </p:nvCxnSpPr>
          <p:spPr>
            <a:xfrm>
              <a:off x="1359547" y="5155718"/>
              <a:ext cx="1035005" cy="1539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1" name="ZoneTexte 13"/>
            <p:cNvSpPr txBox="1">
              <a:spLocks noChangeArrowheads="1"/>
            </p:cNvSpPr>
            <p:nvPr/>
          </p:nvSpPr>
          <p:spPr bwMode="auto">
            <a:xfrm>
              <a:off x="2411760" y="5085184"/>
              <a:ext cx="2540144" cy="707886"/>
            </a:xfrm>
            <a:prstGeom prst="rect">
              <a:avLst/>
            </a:prstGeom>
            <a:noFill/>
            <a:ln w="9525">
              <a:noFill/>
              <a:miter lim="800000"/>
              <a:headEnd/>
              <a:tailEnd/>
            </a:ln>
          </p:spPr>
          <p:txBody>
            <a:bodyPr>
              <a:spAutoFit/>
            </a:bodyPr>
            <a:lstStyle/>
            <a:p>
              <a:r>
                <a:rPr lang="fr-FR" sz="2000" b="1">
                  <a:latin typeface="Cambria" pitchFamily="18" charset="0"/>
                </a:rPr>
                <a:t>Gestion de l’espace personnel</a:t>
              </a:r>
            </a:p>
          </p:txBody>
        </p:sp>
        <p:sp>
          <p:nvSpPr>
            <p:cNvPr id="15" name="Rectangle à coins arrondis 14"/>
            <p:cNvSpPr/>
            <p:nvPr/>
          </p:nvSpPr>
          <p:spPr>
            <a:xfrm>
              <a:off x="7712445" y="1634470"/>
              <a:ext cx="1108027" cy="4594451"/>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dirty="0"/>
            </a:p>
          </p:txBody>
        </p:sp>
        <p:cxnSp>
          <p:nvCxnSpPr>
            <p:cNvPr id="16" name="Connecteur droit avec flèche 15"/>
            <p:cNvCxnSpPr/>
            <p:nvPr/>
          </p:nvCxnSpPr>
          <p:spPr>
            <a:xfrm flipH="1">
              <a:off x="7121921" y="3012488"/>
              <a:ext cx="590524" cy="1524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4" name="ZoneTexte 16"/>
            <p:cNvSpPr txBox="1">
              <a:spLocks noChangeArrowheads="1"/>
            </p:cNvSpPr>
            <p:nvPr/>
          </p:nvSpPr>
          <p:spPr bwMode="auto">
            <a:xfrm>
              <a:off x="4788024" y="2924944"/>
              <a:ext cx="2617118" cy="707886"/>
            </a:xfrm>
            <a:prstGeom prst="rect">
              <a:avLst/>
            </a:prstGeom>
            <a:noFill/>
            <a:ln w="9525">
              <a:noFill/>
              <a:miter lim="800000"/>
              <a:headEnd/>
              <a:tailEnd/>
            </a:ln>
          </p:spPr>
          <p:txBody>
            <a:bodyPr>
              <a:spAutoFit/>
            </a:bodyPr>
            <a:lstStyle/>
            <a:p>
              <a:r>
                <a:rPr lang="fr-FR" sz="2000" b="1">
                  <a:latin typeface="Cambria" pitchFamily="18" charset="0"/>
                </a:rPr>
                <a:t>Gestion de l’espace collaboratif</a:t>
              </a:r>
            </a:p>
          </p:txBody>
        </p:sp>
        <p:sp>
          <p:nvSpPr>
            <p:cNvPr id="20" name="Rectangle 19"/>
            <p:cNvSpPr/>
            <p:nvPr/>
          </p:nvSpPr>
          <p:spPr>
            <a:xfrm>
              <a:off x="3780379" y="1485238"/>
              <a:ext cx="647672" cy="142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ZoneTexte 18"/>
            <p:cNvSpPr txBox="1"/>
            <p:nvPr/>
          </p:nvSpPr>
          <p:spPr>
            <a:xfrm>
              <a:off x="3780379" y="1412209"/>
              <a:ext cx="2087471" cy="257188"/>
            </a:xfrm>
            <a:prstGeom prst="rect">
              <a:avLst/>
            </a:prstGeom>
            <a:noFill/>
          </p:spPr>
          <p:txBody>
            <a:bodyPr lIns="0" tIns="72000" anchor="ctr">
              <a:spAutoFit/>
            </a:bodyPr>
            <a:lstStyle/>
            <a:p>
              <a:pPr fontAlgn="auto">
                <a:spcBef>
                  <a:spcPts val="0"/>
                </a:spcBef>
                <a:spcAft>
                  <a:spcPts val="0"/>
                </a:spcAft>
                <a:defRPr/>
              </a:pPr>
              <a:r>
                <a:rPr lang="fr-FR" sz="900" dirty="0">
                  <a:solidFill>
                    <a:schemeClr val="tx1">
                      <a:lumMod val="85000"/>
                      <a:lumOff val="15000"/>
                    </a:schemeClr>
                  </a:solidFill>
                  <a:latin typeface="Calibri" pitchFamily="34" charset="0"/>
                  <a:ea typeface="Tahoma" pitchFamily="34" charset="0"/>
                  <a:cs typeface="Tahoma" pitchFamily="34" charset="0"/>
                </a:rPr>
                <a:t> Mairie d’Ablain-St-Nazaire</a:t>
              </a:r>
              <a:endParaRPr lang="fr-FR" sz="900" dirty="0">
                <a:solidFill>
                  <a:schemeClr val="tx1">
                    <a:lumMod val="85000"/>
                    <a:lumOff val="15000"/>
                  </a:schemeClr>
                </a:solidFill>
                <a:latin typeface="Calibri"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39952" y="274638"/>
            <a:ext cx="4546848" cy="922114"/>
          </a:xfrm>
        </p:spPr>
        <p:txBody>
          <a:bodyPr/>
          <a:lstStyle/>
          <a:p>
            <a:pPr algn="r" fontAlgn="auto">
              <a:spcAft>
                <a:spcPts val="0"/>
              </a:spcAft>
              <a:defRPr/>
            </a:pPr>
            <a:r>
              <a:rPr lang="fr-FR" sz="4000" smtClean="0"/>
              <a:t>L’agenda partagé</a:t>
            </a:r>
            <a:endParaRPr lang="fr-FR" sz="4000"/>
          </a:p>
        </p:txBody>
      </p:sp>
      <p:grpSp>
        <p:nvGrpSpPr>
          <p:cNvPr id="13" name="Groupe 12"/>
          <p:cNvGrpSpPr>
            <a:grpSpLocks/>
          </p:cNvGrpSpPr>
          <p:nvPr/>
        </p:nvGrpSpPr>
        <p:grpSpPr bwMode="auto">
          <a:xfrm>
            <a:off x="179388" y="1412875"/>
            <a:ext cx="8720137" cy="5038725"/>
            <a:chOff x="179512" y="1412776"/>
            <a:chExt cx="8719494" cy="5038819"/>
          </a:xfrm>
        </p:grpSpPr>
        <p:grpSp>
          <p:nvGrpSpPr>
            <p:cNvPr id="30723" name="Groupe 3"/>
            <p:cNvGrpSpPr>
              <a:grpSpLocks/>
            </p:cNvGrpSpPr>
            <p:nvPr/>
          </p:nvGrpSpPr>
          <p:grpSpPr bwMode="auto">
            <a:xfrm>
              <a:off x="179512" y="1412776"/>
              <a:ext cx="8719494" cy="5038819"/>
              <a:chOff x="179512" y="1340768"/>
              <a:chExt cx="8719494" cy="5038819"/>
            </a:xfrm>
          </p:grpSpPr>
          <p:pic>
            <p:nvPicPr>
              <p:cNvPr id="30726" name="Picture 2"/>
              <p:cNvPicPr>
                <a:picLocks noChangeAspect="1" noChangeArrowheads="1"/>
              </p:cNvPicPr>
              <p:nvPr/>
            </p:nvPicPr>
            <p:blipFill>
              <a:blip r:embed="rId2"/>
              <a:srcRect/>
              <a:stretch>
                <a:fillRect/>
              </a:stretch>
            </p:blipFill>
            <p:spPr bwMode="auto">
              <a:xfrm>
                <a:off x="179512" y="1340768"/>
                <a:ext cx="8719494" cy="4902322"/>
              </a:xfrm>
              <a:prstGeom prst="rect">
                <a:avLst/>
              </a:prstGeom>
              <a:noFill/>
              <a:ln w="9525">
                <a:noFill/>
                <a:miter lim="800000"/>
                <a:headEnd/>
                <a:tailEnd/>
              </a:ln>
            </p:spPr>
          </p:pic>
          <p:sp>
            <p:nvSpPr>
              <p:cNvPr id="30727" name="ZoneTexte 5"/>
              <p:cNvSpPr txBox="1">
                <a:spLocks noChangeArrowheads="1"/>
              </p:cNvSpPr>
              <p:nvPr/>
            </p:nvSpPr>
            <p:spPr bwMode="auto">
              <a:xfrm>
                <a:off x="1691680" y="4509120"/>
                <a:ext cx="3672408" cy="646331"/>
              </a:xfrm>
              <a:prstGeom prst="rect">
                <a:avLst/>
              </a:prstGeom>
              <a:noFill/>
              <a:ln w="9525">
                <a:noFill/>
                <a:miter lim="800000"/>
                <a:headEnd/>
                <a:tailEnd/>
              </a:ln>
            </p:spPr>
            <p:txBody>
              <a:bodyPr>
                <a:spAutoFit/>
              </a:bodyPr>
              <a:lstStyle/>
              <a:p>
                <a:r>
                  <a:rPr lang="fr-FR">
                    <a:latin typeface="Cambria" pitchFamily="18" charset="0"/>
                  </a:rPr>
                  <a:t>Les évènements communs sont indiqués.</a:t>
                </a:r>
              </a:p>
            </p:txBody>
          </p:sp>
          <p:cxnSp>
            <p:nvCxnSpPr>
              <p:cNvPr id="7" name="Connecteur droit avec flèche 6"/>
              <p:cNvCxnSpPr/>
              <p:nvPr/>
            </p:nvCxnSpPr>
            <p:spPr>
              <a:xfrm flipH="1" flipV="1">
                <a:off x="1979604" y="4365012"/>
                <a:ext cx="720672" cy="2159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à coins arrondis 7"/>
              <p:cNvSpPr/>
              <p:nvPr/>
            </p:nvSpPr>
            <p:spPr>
              <a:xfrm>
                <a:off x="5868692" y="5373093"/>
                <a:ext cx="1871524" cy="36037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0730" name="ZoneTexte 8"/>
              <p:cNvSpPr txBox="1">
                <a:spLocks noChangeArrowheads="1"/>
              </p:cNvSpPr>
              <p:nvPr/>
            </p:nvSpPr>
            <p:spPr bwMode="auto">
              <a:xfrm>
                <a:off x="3923928" y="5733256"/>
                <a:ext cx="1368152" cy="646331"/>
              </a:xfrm>
              <a:prstGeom prst="rect">
                <a:avLst/>
              </a:prstGeom>
              <a:noFill/>
              <a:ln w="9525">
                <a:noFill/>
                <a:miter lim="800000"/>
                <a:headEnd/>
                <a:tailEnd/>
              </a:ln>
            </p:spPr>
            <p:txBody>
              <a:bodyPr>
                <a:spAutoFit/>
              </a:bodyPr>
              <a:lstStyle/>
              <a:p>
                <a:r>
                  <a:rPr lang="fr-FR">
                    <a:latin typeface="Cambria" pitchFamily="18" charset="0"/>
                  </a:rPr>
                  <a:t>Ajout d’un évènement</a:t>
                </a:r>
              </a:p>
            </p:txBody>
          </p:sp>
          <p:cxnSp>
            <p:nvCxnSpPr>
              <p:cNvPr id="10" name="Connecteur droit avec flèche 9"/>
              <p:cNvCxnSpPr/>
              <p:nvPr/>
            </p:nvCxnSpPr>
            <p:spPr>
              <a:xfrm flipV="1">
                <a:off x="5076588" y="5588997"/>
                <a:ext cx="719085" cy="3603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3708264" y="1917610"/>
              <a:ext cx="647652" cy="142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ZoneTexte 10"/>
            <p:cNvSpPr txBox="1"/>
            <p:nvPr/>
          </p:nvSpPr>
          <p:spPr>
            <a:xfrm>
              <a:off x="3708264" y="1844584"/>
              <a:ext cx="2087409" cy="257180"/>
            </a:xfrm>
            <a:prstGeom prst="rect">
              <a:avLst/>
            </a:prstGeom>
            <a:noFill/>
          </p:spPr>
          <p:txBody>
            <a:bodyPr lIns="0" tIns="72000" anchor="ctr">
              <a:spAutoFit/>
            </a:bodyPr>
            <a:lstStyle/>
            <a:p>
              <a:pPr fontAlgn="auto">
                <a:spcBef>
                  <a:spcPts val="0"/>
                </a:spcBef>
                <a:spcAft>
                  <a:spcPts val="0"/>
                </a:spcAft>
                <a:defRPr/>
              </a:pPr>
              <a:r>
                <a:rPr lang="fr-FR" sz="900" dirty="0">
                  <a:solidFill>
                    <a:schemeClr val="tx1">
                      <a:lumMod val="85000"/>
                      <a:lumOff val="15000"/>
                    </a:schemeClr>
                  </a:solidFill>
                  <a:latin typeface="Calibri" pitchFamily="34" charset="0"/>
                  <a:ea typeface="Tahoma" pitchFamily="34" charset="0"/>
                  <a:cs typeface="Tahoma" pitchFamily="34" charset="0"/>
                </a:rPr>
                <a:t> Mairie d’Ablain-St-Nazaire</a:t>
              </a:r>
              <a:endParaRPr lang="fr-FR" sz="900" dirty="0">
                <a:solidFill>
                  <a:schemeClr val="tx1">
                    <a:lumMod val="85000"/>
                    <a:lumOff val="15000"/>
                  </a:schemeClr>
                </a:solidFill>
                <a:latin typeface="Calibri" pitchFamily="34" charset="0"/>
                <a:ea typeface="Tahoma" pitchFamily="34"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e 12"/>
          <p:cNvGrpSpPr>
            <a:grpSpLocks/>
          </p:cNvGrpSpPr>
          <p:nvPr/>
        </p:nvGrpSpPr>
        <p:grpSpPr bwMode="auto">
          <a:xfrm>
            <a:off x="323850" y="404813"/>
            <a:ext cx="8453438" cy="5891212"/>
            <a:chOff x="323528" y="404664"/>
            <a:chExt cx="8453064" cy="5891882"/>
          </a:xfrm>
        </p:grpSpPr>
        <p:grpSp>
          <p:nvGrpSpPr>
            <p:cNvPr id="31746" name="Groupe 3"/>
            <p:cNvGrpSpPr>
              <a:grpSpLocks/>
            </p:cNvGrpSpPr>
            <p:nvPr/>
          </p:nvGrpSpPr>
          <p:grpSpPr bwMode="auto">
            <a:xfrm>
              <a:off x="323528" y="404664"/>
              <a:ext cx="8453064" cy="5891882"/>
              <a:chOff x="323528" y="404664"/>
              <a:chExt cx="8453064" cy="5891882"/>
            </a:xfrm>
          </p:grpSpPr>
          <p:pic>
            <p:nvPicPr>
              <p:cNvPr id="31749" name="Picture 2"/>
              <p:cNvPicPr>
                <a:picLocks noChangeAspect="1" noChangeArrowheads="1"/>
              </p:cNvPicPr>
              <p:nvPr/>
            </p:nvPicPr>
            <p:blipFill>
              <a:blip r:embed="rId2"/>
              <a:srcRect/>
              <a:stretch>
                <a:fillRect/>
              </a:stretch>
            </p:blipFill>
            <p:spPr bwMode="auto">
              <a:xfrm>
                <a:off x="323528" y="404664"/>
                <a:ext cx="8453064" cy="4752528"/>
              </a:xfrm>
              <a:prstGeom prst="rect">
                <a:avLst/>
              </a:prstGeom>
              <a:noFill/>
              <a:ln w="9525">
                <a:noFill/>
                <a:miter lim="800000"/>
                <a:headEnd/>
                <a:tailEnd/>
              </a:ln>
            </p:spPr>
          </p:pic>
          <p:sp>
            <p:nvSpPr>
              <p:cNvPr id="31750" name="ZoneTexte 5"/>
              <p:cNvSpPr txBox="1">
                <a:spLocks noChangeArrowheads="1"/>
              </p:cNvSpPr>
              <p:nvPr/>
            </p:nvSpPr>
            <p:spPr bwMode="auto">
              <a:xfrm>
                <a:off x="1403648" y="5373216"/>
                <a:ext cx="6336704" cy="923330"/>
              </a:xfrm>
              <a:prstGeom prst="rect">
                <a:avLst/>
              </a:prstGeom>
              <a:noFill/>
              <a:ln w="9525">
                <a:noFill/>
                <a:miter lim="800000"/>
                <a:headEnd/>
                <a:tailEnd/>
              </a:ln>
            </p:spPr>
            <p:txBody>
              <a:bodyPr>
                <a:spAutoFit/>
              </a:bodyPr>
              <a:lstStyle/>
              <a:p>
                <a:pPr algn="just"/>
                <a:r>
                  <a:rPr lang="fr-FR">
                    <a:latin typeface="Cambria" pitchFamily="18" charset="0"/>
                  </a:rPr>
                  <a:t>Avant d’ajouter un évènement commun pour la communauté, il est possible de vérifier les disponibilités des membres, afin de choisir une date qui convient à tous.</a:t>
                </a:r>
              </a:p>
            </p:txBody>
          </p:sp>
          <p:cxnSp>
            <p:nvCxnSpPr>
              <p:cNvPr id="7" name="Connecteur droit avec flèche 6"/>
              <p:cNvCxnSpPr/>
              <p:nvPr/>
            </p:nvCxnSpPr>
            <p:spPr>
              <a:xfrm flipV="1">
                <a:off x="2484020" y="3861044"/>
                <a:ext cx="1368364" cy="15845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3779363" y="907958"/>
              <a:ext cx="649258" cy="144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ZoneTexte 8"/>
            <p:cNvSpPr txBox="1"/>
            <p:nvPr/>
          </p:nvSpPr>
          <p:spPr>
            <a:xfrm>
              <a:off x="3779363" y="746015"/>
              <a:ext cx="2089058" cy="293721"/>
            </a:xfrm>
            <a:prstGeom prst="rect">
              <a:avLst/>
            </a:prstGeom>
            <a:noFill/>
          </p:spPr>
          <p:txBody>
            <a:bodyPr lIns="0" tIns="108000" anchor="ctr">
              <a:spAutoFit/>
            </a:bodyPr>
            <a:lstStyle/>
            <a:p>
              <a:pPr fontAlgn="auto">
                <a:spcBef>
                  <a:spcPts val="0"/>
                </a:spcBef>
                <a:spcAft>
                  <a:spcPts val="0"/>
                </a:spcAft>
                <a:defRPr/>
              </a:pPr>
              <a:r>
                <a:rPr lang="fr-FR" sz="900" dirty="0">
                  <a:solidFill>
                    <a:schemeClr val="tx1">
                      <a:lumMod val="85000"/>
                      <a:lumOff val="15000"/>
                    </a:schemeClr>
                  </a:solidFill>
                  <a:latin typeface="Calibri" pitchFamily="34" charset="0"/>
                  <a:ea typeface="Tahoma" pitchFamily="34" charset="0"/>
                  <a:cs typeface="Tahoma" pitchFamily="34" charset="0"/>
                </a:rPr>
                <a:t> Mairie d’Ablain-St-Nazaire</a:t>
              </a:r>
              <a:endParaRPr lang="fr-FR" sz="900" dirty="0">
                <a:solidFill>
                  <a:schemeClr val="tx1">
                    <a:lumMod val="85000"/>
                    <a:lumOff val="15000"/>
                  </a:schemeClr>
                </a:solidFill>
                <a:latin typeface="Calibri"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fontAlgn="auto">
              <a:spcAft>
                <a:spcPts val="0"/>
              </a:spcAft>
              <a:defRPr/>
            </a:pPr>
            <a:r>
              <a:rPr lang="fr-FR" sz="4000" smtClean="0"/>
              <a:t>Les autres outils</a:t>
            </a:r>
            <a:endParaRPr lang="fr-FR" sz="4000"/>
          </a:p>
        </p:txBody>
      </p:sp>
      <p:sp>
        <p:nvSpPr>
          <p:cNvPr id="3" name="Espace réservé du contenu 2"/>
          <p:cNvSpPr>
            <a:spLocks noGrp="1"/>
          </p:cNvSpPr>
          <p:nvPr>
            <p:ph idx="1"/>
          </p:nvPr>
        </p:nvSpPr>
        <p:spPr>
          <a:xfrm>
            <a:off x="457200" y="1600200"/>
            <a:ext cx="8229600" cy="685800"/>
          </a:xfrm>
        </p:spPr>
        <p:txBody>
          <a:bodyPr rtlCol="0">
            <a:normAutofit/>
          </a:bodyPr>
          <a:lstStyle/>
          <a:p>
            <a:pPr fontAlgn="auto">
              <a:spcAft>
                <a:spcPts val="0"/>
              </a:spcAft>
              <a:buFont typeface="Wingdings 2"/>
              <a:buNone/>
              <a:defRPr/>
            </a:pPr>
            <a:r>
              <a:rPr lang="fr-FR" sz="2800" dirty="0" smtClean="0">
                <a:solidFill>
                  <a:schemeClr val="tx1">
                    <a:lumMod val="50000"/>
                    <a:lumOff val="50000"/>
                  </a:schemeClr>
                </a:solidFill>
              </a:rPr>
              <a:t>Pour les ateliers rédactionnels :</a:t>
            </a:r>
            <a:endParaRPr lang="fr-FR" sz="2800" dirty="0">
              <a:solidFill>
                <a:schemeClr val="tx1">
                  <a:lumMod val="50000"/>
                  <a:lumOff val="50000"/>
                </a:schemeClr>
              </a:solidFill>
            </a:endParaRPr>
          </a:p>
        </p:txBody>
      </p:sp>
      <p:pic>
        <p:nvPicPr>
          <p:cNvPr id="6149" name="Picture 5"/>
          <p:cNvPicPr>
            <a:picLocks noChangeAspect="1" noChangeArrowheads="1"/>
          </p:cNvPicPr>
          <p:nvPr/>
        </p:nvPicPr>
        <p:blipFill>
          <a:blip r:embed="rId3"/>
          <a:srcRect/>
          <a:stretch>
            <a:fillRect/>
          </a:stretch>
        </p:blipFill>
        <p:spPr bwMode="auto">
          <a:xfrm>
            <a:off x="571500" y="2214563"/>
            <a:ext cx="6429375" cy="2751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000"/>
                                        <p:tgtEl>
                                          <p:spTgt spid="3">
                                            <p:txEl>
                                              <p:pRg st="0" end="0"/>
                                            </p:txEl>
                                          </p:spTgt>
                                        </p:tgtEl>
                                      </p:cBhvr>
                                    </p:animEffect>
                                    <p:set>
                                      <p:cBhvr>
                                        <p:cTn id="13" dur="1" fill="hold">
                                          <p:stCondLst>
                                            <p:cond delay="1999"/>
                                          </p:stCondLst>
                                        </p:cTn>
                                        <p:tgtEl>
                                          <p:spTgt spid="3">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6149"/>
                                        </p:tgtEl>
                                      </p:cBhvr>
                                    </p:animEffect>
                                    <p:set>
                                      <p:cBhvr>
                                        <p:cTn id="16" dur="1" fill="hold">
                                          <p:stCondLst>
                                            <p:cond delay="1999"/>
                                          </p:stCondLst>
                                        </p:cTn>
                                        <p:tgtEl>
                                          <p:spTgt spid="614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ph type="body" idx="4294967295"/>
          </p:nvPr>
        </p:nvPicPr>
        <p:blipFill>
          <a:blip r:embed="rId2"/>
          <a:srcRect/>
          <a:stretch>
            <a:fillRect/>
          </a:stretch>
        </p:blipFill>
        <p:spPr>
          <a:xfrm>
            <a:off x="1528763" y="1600200"/>
            <a:ext cx="6086475" cy="4525963"/>
          </a:xfrm>
          <a:noFill/>
        </p:spPr>
      </p:pic>
      <p:sp>
        <p:nvSpPr>
          <p:cNvPr id="8" name="ZoneTexte 7"/>
          <p:cNvSpPr txBox="1">
            <a:spLocks noChangeArrowheads="1"/>
          </p:cNvSpPr>
          <p:nvPr>
            <p:ph type="title" idx="4294967295"/>
          </p:nvPr>
        </p:nvSpPr>
        <p:spPr bwMode="auto">
          <a:noFill/>
        </p:spPr>
        <p:txBody>
          <a:bodyPr wrap="square" lIns="91440" tIns="45720" rIns="91440" bIns="45720" numCol="1" anchorCtr="0" compatLnSpc="1">
            <a:prstTxWarp prst="textNoShape">
              <a:avLst/>
            </a:prstTxWarp>
          </a:bodyPr>
          <a:lstStyle/>
          <a:p>
            <a:pPr algn="l"/>
            <a:r>
              <a:rPr lang="fr-FR" b="0" smtClean="0">
                <a:ln>
                  <a:noFill/>
                </a:ln>
                <a:solidFill>
                  <a:schemeClr val="tx1"/>
                </a:solidFill>
                <a:effectLst/>
              </a:rPr>
              <a:t>Pour la gestion de projets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6151"/>
                                        </p:tgtEl>
                                      </p:cBhvr>
                                    </p:animEffect>
                                    <p:set>
                                      <p:cBhvr>
                                        <p:cTn id="11" dur="1" fill="hold">
                                          <p:stCondLst>
                                            <p:cond delay="1999"/>
                                          </p:stCondLst>
                                        </p:cTn>
                                        <p:tgtEl>
                                          <p:spTgt spid="615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fr-FR" smtClean="0">
              <a:ln>
                <a:noFill/>
              </a:ln>
              <a:solidFill>
                <a:schemeClr val="tx1"/>
              </a:solidFill>
              <a:effectLst/>
            </a:endParaRPr>
          </a:p>
        </p:txBody>
      </p:sp>
      <p:sp>
        <p:nvSpPr>
          <p:cNvPr id="11" name="ZoneTexte 10"/>
          <p:cNvSpPr txBox="1">
            <a:spLocks noChangeArrowheads="1"/>
          </p:cNvSpPr>
          <p:nvPr>
            <p:ph type="body" idx="4294967295"/>
          </p:nvPr>
        </p:nvSpPr>
        <p:spPr>
          <a:noFill/>
        </p:spPr>
        <p:txBody>
          <a:bodyPr/>
          <a:lstStyle/>
          <a:p>
            <a:pPr marL="0" indent="0">
              <a:spcBef>
                <a:spcPct val="0"/>
              </a:spcBef>
              <a:buClrTx/>
              <a:buSzTx/>
              <a:buFontTx/>
              <a:buNone/>
            </a:pPr>
            <a:r>
              <a:rPr lang="fr-FR" smtClean="0"/>
              <a:t>Possibilité d’initier les élèves aux  WIKIS. Un wiki est un outil de travail collaboratif. C'est un site web librement modifiable par ses visiteurs, sans difficulté technique, et qui permet la libre circulation de l'information au sein de l'entreprise.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11"/>
                                        </p:tgtEl>
                                      </p:cBhvr>
                                    </p:animEffect>
                                    <p:set>
                                      <p:cBhvr>
                                        <p:cTn id="11"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496"/>
            <a:ext cx="8229600" cy="1143000"/>
          </a:xfrm>
        </p:spPr>
        <p:txBody>
          <a:bodyPr/>
          <a:lstStyle/>
          <a:p>
            <a:pPr fontAlgn="auto">
              <a:spcAft>
                <a:spcPts val="0"/>
              </a:spcAft>
              <a:defRPr/>
            </a:pPr>
            <a:r>
              <a:rPr lang="fr-FR" smtClean="0"/>
              <a:t>Merci de votre attention</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975" cy="3989388"/>
          </a:xfrm>
        </p:spPr>
        <p:txBody>
          <a:bodyPr rtlCol="0">
            <a:noAutofit/>
          </a:bodyPr>
          <a:lstStyle/>
          <a:p>
            <a:pPr marL="0" fontAlgn="auto">
              <a:spcAft>
                <a:spcPts val="0"/>
              </a:spcAft>
              <a:buFont typeface="Wingdings 2"/>
              <a:buNone/>
              <a:defRPr/>
            </a:pPr>
            <a:r>
              <a:rPr lang="fr-FR" sz="2800" dirty="0" smtClean="0">
                <a:solidFill>
                  <a:schemeClr val="tx1">
                    <a:lumMod val="50000"/>
                    <a:lumOff val="50000"/>
                  </a:schemeClr>
                </a:solidFill>
              </a:rPr>
              <a:t>Le baccalauréat professionnel Gestion-Administration suppose des simulations basées sur des scénarii pédagogiques directement issus de situations réelles ou simulées.</a:t>
            </a:r>
          </a:p>
          <a:p>
            <a:pPr marL="0" fontAlgn="auto">
              <a:spcAft>
                <a:spcPts val="0"/>
              </a:spcAft>
              <a:buFont typeface="Wingdings 2"/>
              <a:buNone/>
              <a:defRPr/>
            </a:pPr>
            <a:r>
              <a:rPr lang="fr-FR" sz="2800" dirty="0" smtClean="0">
                <a:solidFill>
                  <a:schemeClr val="tx1">
                    <a:lumMod val="50000"/>
                    <a:lumOff val="50000"/>
                  </a:schemeClr>
                </a:solidFill>
              </a:rPr>
              <a:t>Des outils à l’aide de la pédagogie sont proposés au travers du N.A.S. (Network Attached Storage).</a:t>
            </a:r>
          </a:p>
          <a:p>
            <a:pPr marL="0" fontAlgn="auto">
              <a:spcAft>
                <a:spcPts val="0"/>
              </a:spcAft>
              <a:buFont typeface="Wingdings 2"/>
              <a:buNone/>
              <a:defRPr/>
            </a:pPr>
            <a:r>
              <a:rPr lang="fr-FR" sz="2800" dirty="0" smtClean="0">
                <a:solidFill>
                  <a:schemeClr val="tx1">
                    <a:lumMod val="50000"/>
                    <a:lumOff val="50000"/>
                  </a:schemeClr>
                </a:solidFill>
              </a:rPr>
              <a:t>Ce serveur de données est le fruit du travail d’un collègue de l’Académie de Bordeaux.</a:t>
            </a:r>
          </a:p>
          <a:p>
            <a:pPr marL="0" fontAlgn="auto">
              <a:spcAft>
                <a:spcPts val="0"/>
              </a:spcAft>
              <a:buFont typeface="Wingdings 2"/>
              <a:buNone/>
              <a:defRPr/>
            </a:pPr>
            <a:endParaRPr lang="fr-FR" sz="2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96974"/>
          </a:xfrm>
        </p:spPr>
        <p:txBody>
          <a:bodyPr>
            <a:noAutofit/>
          </a:bodyPr>
          <a:lstStyle/>
          <a:p>
            <a:pPr algn="r" fontAlgn="auto">
              <a:spcAft>
                <a:spcPts val="0"/>
              </a:spcAft>
              <a:defRPr/>
            </a:pPr>
            <a:r>
              <a:rPr lang="fr-FR" sz="4000" smtClean="0"/>
              <a:t>Environnement mis en place dans l’Académie de Bordeaux</a:t>
            </a:r>
            <a:endParaRPr lang="fr-FR" sz="4000"/>
          </a:p>
        </p:txBody>
      </p:sp>
      <p:pic>
        <p:nvPicPr>
          <p:cNvPr id="16386" name="Picture 2"/>
          <p:cNvPicPr>
            <a:picLocks noGrp="1" noChangeAspect="1" noChangeArrowheads="1"/>
          </p:cNvPicPr>
          <p:nvPr>
            <p:ph idx="1"/>
          </p:nvPr>
        </p:nvPicPr>
        <p:blipFill>
          <a:blip r:embed="rId2"/>
          <a:srcRect/>
          <a:stretch>
            <a:fillRect/>
          </a:stretch>
        </p:blipFill>
        <p:spPr>
          <a:xfrm>
            <a:off x="500063" y="1643063"/>
            <a:ext cx="8147050" cy="4525962"/>
          </a:xfrm>
        </p:spPr>
      </p:pic>
      <p:sp>
        <p:nvSpPr>
          <p:cNvPr id="4" name="ZoneTexte 3"/>
          <p:cNvSpPr txBox="1"/>
          <p:nvPr/>
        </p:nvSpPr>
        <p:spPr>
          <a:xfrm>
            <a:off x="6084888" y="6308725"/>
            <a:ext cx="2663825"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Issu de www.pfinfo.fr/aidegen/</a:t>
            </a:r>
            <a:endParaRPr lang="fr-FR" sz="1400" dirty="0">
              <a:solidFill>
                <a:schemeClr val="tx1">
                  <a:lumMod val="50000"/>
                  <a:lumOff val="50000"/>
                </a:schemeClr>
              </a:solidFill>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fontAlgn="auto">
              <a:spcAft>
                <a:spcPts val="0"/>
              </a:spcAft>
              <a:defRPr/>
            </a:pPr>
            <a:r>
              <a:rPr lang="fr-FR" sz="4000" smtClean="0"/>
              <a:t>Le générateur d’activités</a:t>
            </a:r>
            <a:endParaRPr lang="fr-FR" sz="4000"/>
          </a:p>
        </p:txBody>
      </p:sp>
      <p:sp>
        <p:nvSpPr>
          <p:cNvPr id="3" name="Espace réservé du contenu 2"/>
          <p:cNvSpPr>
            <a:spLocks noGrp="1"/>
          </p:cNvSpPr>
          <p:nvPr>
            <p:ph idx="1"/>
          </p:nvPr>
        </p:nvSpPr>
        <p:spPr>
          <a:xfrm>
            <a:off x="500063" y="1643063"/>
            <a:ext cx="8229600" cy="4471987"/>
          </a:xfrm>
        </p:spPr>
        <p:txBody>
          <a:bodyPr rtlCol="0">
            <a:noAutofit/>
          </a:bodyPr>
          <a:lstStyle/>
          <a:p>
            <a:pPr marL="0" fontAlgn="auto">
              <a:spcAft>
                <a:spcPts val="0"/>
              </a:spcAft>
              <a:buFont typeface="Wingdings 2"/>
              <a:buNone/>
              <a:defRPr/>
            </a:pPr>
            <a:r>
              <a:rPr lang="fr-FR" sz="2800" dirty="0" smtClean="0">
                <a:solidFill>
                  <a:schemeClr val="tx1">
                    <a:lumMod val="50000"/>
                    <a:lumOff val="50000"/>
                  </a:schemeClr>
                </a:solidFill>
              </a:rPr>
              <a:t>Il permet au professeur de proposer aux élèves des travaux individualisés. </a:t>
            </a:r>
          </a:p>
          <a:p>
            <a:pPr marL="0" fontAlgn="auto">
              <a:spcAft>
                <a:spcPts val="0"/>
              </a:spcAft>
              <a:buFont typeface="Wingdings 2"/>
              <a:buNone/>
              <a:defRPr/>
            </a:pPr>
            <a:r>
              <a:rPr lang="fr-FR" sz="2800" dirty="0" smtClean="0">
                <a:solidFill>
                  <a:schemeClr val="tx1">
                    <a:lumMod val="50000"/>
                    <a:lumOff val="50000"/>
                  </a:schemeClr>
                </a:solidFill>
              </a:rPr>
              <a:t>Pour chaque élève, il est ainsi possible de choisir le contenu de la situation professionnelle en adaptant : </a:t>
            </a:r>
            <a:br>
              <a:rPr lang="fr-FR" sz="2800" dirty="0" smtClean="0">
                <a:solidFill>
                  <a:schemeClr val="tx1">
                    <a:lumMod val="50000"/>
                    <a:lumOff val="50000"/>
                  </a:schemeClr>
                </a:solidFill>
              </a:rPr>
            </a:br>
            <a:r>
              <a:rPr lang="fr-FR" sz="2800" dirty="0" smtClean="0">
                <a:solidFill>
                  <a:schemeClr val="tx1">
                    <a:lumMod val="50000"/>
                    <a:lumOff val="50000"/>
                  </a:schemeClr>
                </a:solidFill>
              </a:rPr>
              <a:t>- la quantité d'informations à traiter,</a:t>
            </a:r>
            <a:br>
              <a:rPr lang="fr-FR" sz="2800" dirty="0" smtClean="0">
                <a:solidFill>
                  <a:schemeClr val="tx1">
                    <a:lumMod val="50000"/>
                    <a:lumOff val="50000"/>
                  </a:schemeClr>
                </a:solidFill>
              </a:rPr>
            </a:br>
            <a:r>
              <a:rPr lang="fr-FR" sz="2800" dirty="0" smtClean="0">
                <a:solidFill>
                  <a:schemeClr val="tx1">
                    <a:lumMod val="50000"/>
                    <a:lumOff val="50000"/>
                  </a:schemeClr>
                </a:solidFill>
              </a:rPr>
              <a:t>- le degré de complexité du travail à effectuer,</a:t>
            </a:r>
            <a:br>
              <a:rPr lang="fr-FR" sz="2800" dirty="0" smtClean="0">
                <a:solidFill>
                  <a:schemeClr val="tx1">
                    <a:lumMod val="50000"/>
                    <a:lumOff val="50000"/>
                  </a:schemeClr>
                </a:solidFill>
              </a:rPr>
            </a:br>
            <a:r>
              <a:rPr lang="fr-FR" sz="2800" dirty="0" smtClean="0">
                <a:solidFill>
                  <a:schemeClr val="tx1">
                    <a:lumMod val="50000"/>
                    <a:lumOff val="50000"/>
                  </a:schemeClr>
                </a:solidFill>
              </a:rPr>
              <a:t>- le type d'aléas éventuels.</a:t>
            </a:r>
            <a:br>
              <a:rPr lang="fr-FR" sz="2800" dirty="0" smtClean="0">
                <a:solidFill>
                  <a:schemeClr val="tx1">
                    <a:lumMod val="50000"/>
                    <a:lumOff val="50000"/>
                  </a:schemeClr>
                </a:solidFill>
              </a:rPr>
            </a:br>
            <a:r>
              <a:rPr lang="fr-FR" sz="2800" dirty="0" smtClean="0">
                <a:solidFill>
                  <a:schemeClr val="tx1">
                    <a:lumMod val="50000"/>
                    <a:lumOff val="50000"/>
                  </a:schemeClr>
                </a:solidFill>
              </a:rPr>
              <a:t>Il suffit, pour le professeur, de cocher les points du référentiel à aborder ainsi que les éléments de complexité et d'aléas.</a:t>
            </a:r>
            <a:r>
              <a:rPr lang="fr-FR" sz="2800" dirty="0" smtClean="0"/>
              <a:t/>
            </a:r>
            <a:br>
              <a:rPr lang="fr-FR" sz="2800" dirty="0" smtClean="0"/>
            </a:br>
            <a:endParaRPr lang="fr-FR"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Espace réservé du contenu 3"/>
          <p:cNvPicPr>
            <a:picLocks noGrp="1"/>
          </p:cNvPicPr>
          <p:nvPr>
            <p:ph idx="1"/>
          </p:nvPr>
        </p:nvPicPr>
        <p:blipFill>
          <a:blip r:embed="rId2"/>
          <a:srcRect/>
          <a:stretch>
            <a:fillRect/>
          </a:stretch>
        </p:blipFill>
        <p:spPr>
          <a:xfrm>
            <a:off x="214313" y="214313"/>
            <a:ext cx="8715375" cy="62150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fontAlgn="auto">
              <a:spcAft>
                <a:spcPts val="0"/>
              </a:spcAft>
              <a:defRPr/>
            </a:pPr>
            <a:r>
              <a:rPr lang="fr-FR" smtClean="0"/>
              <a:t>Le N.A.S. ou serveur de données</a:t>
            </a:r>
            <a:endParaRPr lang="fr-FR"/>
          </a:p>
        </p:txBody>
      </p:sp>
      <p:pic>
        <p:nvPicPr>
          <p:cNvPr id="19458" name="Picture 2"/>
          <p:cNvPicPr>
            <a:picLocks noGrp="1" noChangeAspect="1" noChangeArrowheads="1"/>
          </p:cNvPicPr>
          <p:nvPr>
            <p:ph idx="1"/>
          </p:nvPr>
        </p:nvPicPr>
        <p:blipFill>
          <a:blip r:embed="rId3"/>
          <a:srcRect/>
          <a:stretch>
            <a:fillRect/>
          </a:stretch>
        </p:blipFill>
        <p:spPr>
          <a:xfrm>
            <a:off x="785813" y="1357313"/>
            <a:ext cx="7762875" cy="4194175"/>
          </a:xfrm>
        </p:spPr>
      </p:pic>
      <p:sp>
        <p:nvSpPr>
          <p:cNvPr id="7" name="Légende encadrée 2 6"/>
          <p:cNvSpPr/>
          <p:nvPr/>
        </p:nvSpPr>
        <p:spPr>
          <a:xfrm>
            <a:off x="2000250" y="5643563"/>
            <a:ext cx="1643063" cy="857250"/>
          </a:xfrm>
          <a:prstGeom prst="borderCallout2">
            <a:avLst>
              <a:gd name="adj1" fmla="val 18750"/>
              <a:gd name="adj2" fmla="val -8333"/>
              <a:gd name="adj3" fmla="val 18750"/>
              <a:gd name="adj4" fmla="val -16667"/>
              <a:gd name="adj5" fmla="val -15176"/>
              <a:gd name="adj6" fmla="val -46330"/>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lumMod val="50000"/>
                    <a:lumOff val="50000"/>
                  </a:schemeClr>
                </a:solidFill>
              </a:rPr>
              <a:t>5 bases de données</a:t>
            </a:r>
            <a:endParaRPr lang="fr-FR" sz="2000" dirty="0">
              <a:solidFill>
                <a:schemeClr val="tx1">
                  <a:lumMod val="50000"/>
                  <a:lumOff val="50000"/>
                </a:schemeClr>
              </a:solidFill>
            </a:endParaRPr>
          </a:p>
        </p:txBody>
      </p:sp>
      <p:sp>
        <p:nvSpPr>
          <p:cNvPr id="10" name="Légende encadrée 2 9"/>
          <p:cNvSpPr/>
          <p:nvPr/>
        </p:nvSpPr>
        <p:spPr>
          <a:xfrm>
            <a:off x="3286125" y="5643563"/>
            <a:ext cx="1643063" cy="857250"/>
          </a:xfrm>
          <a:prstGeom prst="borderCallout2">
            <a:avLst>
              <a:gd name="adj1" fmla="val 18750"/>
              <a:gd name="adj2" fmla="val -8333"/>
              <a:gd name="adj3" fmla="val 18750"/>
              <a:gd name="adj4" fmla="val -16667"/>
              <a:gd name="adj5" fmla="val -15176"/>
              <a:gd name="adj6" fmla="val -46330"/>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lumMod val="50000"/>
                    <a:lumOff val="50000"/>
                  </a:schemeClr>
                </a:solidFill>
              </a:rPr>
              <a:t>P.G.I. libre et gratuit</a:t>
            </a:r>
            <a:endParaRPr lang="fr-FR" sz="2000" dirty="0">
              <a:solidFill>
                <a:schemeClr val="tx1">
                  <a:lumMod val="50000"/>
                  <a:lumOff val="50000"/>
                </a:schemeClr>
              </a:solidFill>
            </a:endParaRPr>
          </a:p>
        </p:txBody>
      </p:sp>
      <p:sp>
        <p:nvSpPr>
          <p:cNvPr id="11" name="Légende encadrée 2 10"/>
          <p:cNvSpPr/>
          <p:nvPr/>
        </p:nvSpPr>
        <p:spPr>
          <a:xfrm>
            <a:off x="4214813" y="5643563"/>
            <a:ext cx="1643062" cy="857250"/>
          </a:xfrm>
          <a:prstGeom prst="borderCallout2">
            <a:avLst>
              <a:gd name="adj1" fmla="val 18750"/>
              <a:gd name="adj2" fmla="val -8333"/>
              <a:gd name="adj3" fmla="val 18750"/>
              <a:gd name="adj4" fmla="val -16667"/>
              <a:gd name="adj5" fmla="val -15176"/>
              <a:gd name="adj6" fmla="val -46330"/>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lumMod val="50000"/>
                    <a:lumOff val="50000"/>
                  </a:schemeClr>
                </a:solidFill>
              </a:rPr>
              <a:t>3 magasins en ligne</a:t>
            </a:r>
            <a:endParaRPr lang="fr-FR" sz="2000" dirty="0">
              <a:solidFill>
                <a:schemeClr val="tx1">
                  <a:lumMod val="50000"/>
                  <a:lumOff val="50000"/>
                </a:schemeClr>
              </a:solidFill>
            </a:endParaRPr>
          </a:p>
        </p:txBody>
      </p:sp>
      <p:sp>
        <p:nvSpPr>
          <p:cNvPr id="12" name="Légende encadrée 2 11"/>
          <p:cNvSpPr/>
          <p:nvPr/>
        </p:nvSpPr>
        <p:spPr>
          <a:xfrm>
            <a:off x="5214938" y="5643563"/>
            <a:ext cx="1643062" cy="857250"/>
          </a:xfrm>
          <a:prstGeom prst="borderCallout2">
            <a:avLst>
              <a:gd name="adj1" fmla="val 18750"/>
              <a:gd name="adj2" fmla="val -8333"/>
              <a:gd name="adj3" fmla="val 18750"/>
              <a:gd name="adj4" fmla="val -16667"/>
              <a:gd name="adj5" fmla="val -15176"/>
              <a:gd name="adj6" fmla="val -46330"/>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lumMod val="50000"/>
                    <a:lumOff val="50000"/>
                  </a:schemeClr>
                </a:solidFill>
              </a:rPr>
              <a:t>Forum </a:t>
            </a:r>
            <a:r>
              <a:rPr lang="fr-FR" sz="1600" dirty="0">
                <a:solidFill>
                  <a:schemeClr val="tx1">
                    <a:lumMod val="50000"/>
                    <a:lumOff val="50000"/>
                  </a:schemeClr>
                </a:solidFill>
              </a:rPr>
              <a:t>(Ateliers rédactionnels)</a:t>
            </a:r>
            <a:endParaRPr lang="fr-FR" sz="1600" dirty="0">
              <a:solidFill>
                <a:schemeClr val="tx1">
                  <a:lumMod val="50000"/>
                  <a:lumOff val="50000"/>
                </a:schemeClr>
              </a:solidFill>
            </a:endParaRPr>
          </a:p>
        </p:txBody>
      </p:sp>
      <p:sp>
        <p:nvSpPr>
          <p:cNvPr id="13" name="Légende encadrée 2 12"/>
          <p:cNvSpPr/>
          <p:nvPr/>
        </p:nvSpPr>
        <p:spPr>
          <a:xfrm>
            <a:off x="6072188" y="5643563"/>
            <a:ext cx="1643062" cy="857250"/>
          </a:xfrm>
          <a:prstGeom prst="borderCallout2">
            <a:avLst>
              <a:gd name="adj1" fmla="val 18750"/>
              <a:gd name="adj2" fmla="val -8333"/>
              <a:gd name="adj3" fmla="val 18750"/>
              <a:gd name="adj4" fmla="val -16667"/>
              <a:gd name="adj5" fmla="val -15176"/>
              <a:gd name="adj6" fmla="val -46330"/>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lumMod val="50000"/>
                    <a:lumOff val="50000"/>
                  </a:schemeClr>
                </a:solidFill>
              </a:rPr>
              <a:t>Plateforme Agora </a:t>
            </a:r>
            <a:r>
              <a:rPr lang="fr-FR" sz="1600" dirty="0">
                <a:solidFill>
                  <a:schemeClr val="tx1">
                    <a:lumMod val="50000"/>
                    <a:lumOff val="50000"/>
                  </a:schemeClr>
                </a:solidFill>
              </a:rPr>
              <a:t>(Projet, GED, Planning)</a:t>
            </a:r>
            <a:endParaRPr lang="fr-FR" sz="1600" dirty="0">
              <a:solidFill>
                <a:schemeClr val="tx1">
                  <a:lumMod val="50000"/>
                  <a:lumOff val="50000"/>
                </a:schemeClr>
              </a:solidFill>
            </a:endParaRPr>
          </a:p>
        </p:txBody>
      </p:sp>
      <p:sp>
        <p:nvSpPr>
          <p:cNvPr id="14" name="Légende encadrée 2 13"/>
          <p:cNvSpPr/>
          <p:nvPr/>
        </p:nvSpPr>
        <p:spPr>
          <a:xfrm>
            <a:off x="7019925" y="5661025"/>
            <a:ext cx="1643063" cy="857250"/>
          </a:xfrm>
          <a:prstGeom prst="borderCallout2">
            <a:avLst>
              <a:gd name="adj1" fmla="val 18750"/>
              <a:gd name="adj2" fmla="val -8333"/>
              <a:gd name="adj3" fmla="val 18750"/>
              <a:gd name="adj4" fmla="val -16667"/>
              <a:gd name="adj5" fmla="val -15176"/>
              <a:gd name="adj6" fmla="val -46330"/>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lumMod val="50000"/>
                    <a:lumOff val="50000"/>
                  </a:schemeClr>
                </a:solidFill>
              </a:rPr>
              <a:t>Blog </a:t>
            </a:r>
            <a:r>
              <a:rPr lang="fr-FR" sz="1600" dirty="0">
                <a:solidFill>
                  <a:schemeClr val="tx1">
                    <a:lumMod val="50000"/>
                    <a:lumOff val="50000"/>
                  </a:schemeClr>
                </a:solidFill>
              </a:rPr>
              <a:t>(site de la classe)</a:t>
            </a:r>
            <a:endParaRPr lang="fr-FR" sz="2000" dirty="0">
              <a:solidFill>
                <a:schemeClr val="tx1">
                  <a:lumMod val="50000"/>
                  <a:lumOff val="50000"/>
                </a:schemeClr>
              </a:solidFill>
            </a:endParaRPr>
          </a:p>
        </p:txBody>
      </p:sp>
      <p:sp>
        <p:nvSpPr>
          <p:cNvPr id="16" name="Légende encadrée 2 15"/>
          <p:cNvSpPr/>
          <p:nvPr/>
        </p:nvSpPr>
        <p:spPr>
          <a:xfrm>
            <a:off x="7643813" y="3500438"/>
            <a:ext cx="1214437" cy="642937"/>
          </a:xfrm>
          <a:prstGeom prst="borderCallout2">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lumMod val="50000"/>
                    <a:lumOff val="50000"/>
                  </a:schemeClr>
                </a:solidFill>
              </a:rPr>
              <a:t>Serveur de mail </a:t>
            </a:r>
            <a:endParaRPr lang="fr-FR" dirty="0">
              <a:solidFill>
                <a:schemeClr val="tx1">
                  <a:lumMod val="50000"/>
                  <a:lumOff val="50000"/>
                </a:schemeClr>
              </a:solidFill>
            </a:endParaRPr>
          </a:p>
        </p:txBody>
      </p:sp>
      <p:cxnSp>
        <p:nvCxnSpPr>
          <p:cNvPr id="19" name="Connecteur droit 18"/>
          <p:cNvCxnSpPr/>
          <p:nvPr/>
        </p:nvCxnSpPr>
        <p:spPr>
          <a:xfrm rot="10800000" flipV="1">
            <a:off x="8072438" y="4143375"/>
            <a:ext cx="428625" cy="28575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1000"/>
                                        <p:tgtEl>
                                          <p:spTgt spid="7"/>
                                        </p:tgtEl>
                                      </p:cBhvr>
                                    </p:animEffect>
                                    <p:set>
                                      <p:cBhvr>
                                        <p:cTn id="11" dur="1" fill="hold">
                                          <p:stCondLst>
                                            <p:cond delay="9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10"/>
                                        </p:tgtEl>
                                      </p:cBhvr>
                                    </p:animEffect>
                                    <p:set>
                                      <p:cBhvr>
                                        <p:cTn id="20" dur="1" fill="hold">
                                          <p:stCondLst>
                                            <p:cond delay="9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12"/>
                                        </p:tgtEl>
                                      </p:cBhvr>
                                    </p:animEffect>
                                    <p:set>
                                      <p:cBhvr>
                                        <p:cTn id="38" dur="1" fill="hold">
                                          <p:stCondLst>
                                            <p:cond delay="9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1000"/>
                                        <p:tgtEl>
                                          <p:spTgt spid="13"/>
                                        </p:tgtEl>
                                      </p:cBhvr>
                                    </p:animEffect>
                                    <p:set>
                                      <p:cBhvr>
                                        <p:cTn id="47" dur="1" fill="hold">
                                          <p:stCondLst>
                                            <p:cond delay="9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1000"/>
                                        <p:tgtEl>
                                          <p:spTgt spid="14"/>
                                        </p:tgtEl>
                                      </p:cBhvr>
                                    </p:animEffect>
                                    <p:set>
                                      <p:cBhvr>
                                        <p:cTn id="56" dur="1" fill="hold">
                                          <p:stCondLst>
                                            <p:cond delay="9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1000"/>
                                        <p:tgtEl>
                                          <p:spTgt spid="16"/>
                                        </p:tgtEl>
                                      </p:cBhvr>
                                    </p:animEffect>
                                    <p:set>
                                      <p:cBhvr>
                                        <p:cTn id="67" dur="1" fill="hold">
                                          <p:stCondLst>
                                            <p:cond delay="999"/>
                                          </p:stCondLst>
                                        </p:cTn>
                                        <p:tgtEl>
                                          <p:spTgt spid="1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9"/>
                                        </p:tgtEl>
                                      </p:cBhvr>
                                    </p:animEffect>
                                    <p:set>
                                      <p:cBhvr>
                                        <p:cTn id="70"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fontAlgn="auto">
              <a:spcAft>
                <a:spcPts val="0"/>
              </a:spcAft>
              <a:defRPr/>
            </a:pPr>
            <a:r>
              <a:rPr lang="fr-FR" sz="4000" smtClean="0"/>
              <a:t>Le P.G.I. Open ERP</a:t>
            </a:r>
            <a:endParaRPr lang="fr-FR" sz="4000"/>
          </a:p>
        </p:txBody>
      </p:sp>
      <p:sp>
        <p:nvSpPr>
          <p:cNvPr id="3" name="Espace réservé du contenu 2"/>
          <p:cNvSpPr>
            <a:spLocks noGrp="1"/>
          </p:cNvSpPr>
          <p:nvPr>
            <p:ph idx="1"/>
          </p:nvPr>
        </p:nvSpPr>
        <p:spPr>
          <a:xfrm>
            <a:off x="468313" y="1773238"/>
            <a:ext cx="8229600" cy="4525962"/>
          </a:xfrm>
        </p:spPr>
        <p:txBody>
          <a:bodyPr rtlCol="0">
            <a:normAutofit lnSpcReduction="10000"/>
          </a:bodyPr>
          <a:lstStyle/>
          <a:p>
            <a:pPr marL="0" fontAlgn="auto">
              <a:spcAft>
                <a:spcPts val="0"/>
              </a:spcAft>
              <a:buFont typeface="Wingdings 2"/>
              <a:buNone/>
              <a:defRPr/>
            </a:pPr>
            <a:r>
              <a:rPr lang="fr-FR" sz="2800" dirty="0" smtClean="0">
                <a:solidFill>
                  <a:schemeClr val="tx1">
                    <a:lumMod val="50000"/>
                    <a:lumOff val="50000"/>
                  </a:schemeClr>
                </a:solidFill>
              </a:rPr>
              <a:t>Ce PGI contient des modules distincts qui donnent accès à une base de données unique dont les tables sont mises à jour automatiquement après la saisie des flux qui affectent le système d'information. </a:t>
            </a:r>
          </a:p>
          <a:p>
            <a:pPr marL="0" algn="just" fontAlgn="auto">
              <a:spcAft>
                <a:spcPts val="0"/>
              </a:spcAft>
              <a:buFont typeface="Wingdings 2"/>
              <a:buNone/>
              <a:defRPr/>
            </a:pPr>
            <a:r>
              <a:rPr lang="fr-FR" sz="2800" dirty="0" smtClean="0">
                <a:solidFill>
                  <a:schemeClr val="tx1">
                    <a:lumMod val="50000"/>
                    <a:lumOff val="50000"/>
                  </a:schemeClr>
                </a:solidFill>
              </a:rPr>
              <a:t>Ainsi, la création d'une facture génère de manière automatique et totalement transparente l'écriture comptable.</a:t>
            </a:r>
          </a:p>
          <a:p>
            <a:pPr marL="0" algn="just" fontAlgn="auto">
              <a:spcAft>
                <a:spcPts val="0"/>
              </a:spcAft>
              <a:buFont typeface="Wingdings 2"/>
              <a:buNone/>
              <a:defRPr/>
            </a:pPr>
            <a:r>
              <a:rPr lang="fr-FR" sz="2800" dirty="0" smtClean="0">
                <a:solidFill>
                  <a:schemeClr val="tx1">
                    <a:lumMod val="50000"/>
                    <a:lumOff val="50000"/>
                  </a:schemeClr>
                </a:solidFill>
              </a:rPr>
              <a:t>Les documents numériques pourront être échangés après validation et sous contrôle de mots de passe entre différents acteurs de l'entreprise.</a:t>
            </a:r>
            <a:endParaRPr lang="fr-FR" sz="2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2"/>
          <p:cNvSpPr>
            <a:spLocks noGrp="1"/>
          </p:cNvSpPr>
          <p:nvPr>
            <p:ph idx="1"/>
          </p:nvPr>
        </p:nvSpPr>
        <p:spPr/>
        <p:txBody>
          <a:bodyPr/>
          <a:lstStyle/>
          <a:p>
            <a:endParaRPr lang="fr-FR" smtClean="0"/>
          </a:p>
        </p:txBody>
      </p:sp>
      <p:pic>
        <p:nvPicPr>
          <p:cNvPr id="22530" name="Picture 3"/>
          <p:cNvPicPr>
            <a:picLocks noChangeAspect="1" noChangeArrowheads="1"/>
          </p:cNvPicPr>
          <p:nvPr/>
        </p:nvPicPr>
        <p:blipFill>
          <a:blip r:embed="rId2"/>
          <a:srcRect/>
          <a:stretch>
            <a:fillRect/>
          </a:stretch>
        </p:blipFill>
        <p:spPr bwMode="auto">
          <a:xfrm>
            <a:off x="395288" y="260350"/>
            <a:ext cx="8429625" cy="632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Grp="1" noChangeAspect="1" noChangeArrowheads="1"/>
          </p:cNvPicPr>
          <p:nvPr>
            <p:ph idx="1"/>
          </p:nvPr>
        </p:nvPicPr>
        <p:blipFill>
          <a:blip r:embed="rId2"/>
          <a:srcRect/>
          <a:stretch>
            <a:fillRect/>
          </a:stretch>
        </p:blipFill>
        <p:spPr>
          <a:xfrm>
            <a:off x="214313" y="857250"/>
            <a:ext cx="8485187" cy="52641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txDef>
      <a:spPr>
        <a:noFill/>
      </a:spPr>
      <a:bodyPr wrap="square" rtlCol="0">
        <a:spAutoFit/>
      </a:bodyPr>
      <a:lstStyle>
        <a:defPPr>
          <a:defRPr sz="900" dirty="0" smtClean="0">
            <a:solidFill>
              <a:schemeClr val="tx1">
                <a:lumMod val="85000"/>
                <a:lumOff val="15000"/>
              </a:schemeClr>
            </a:solidFill>
            <a:latin typeface="Calibri" pitchFamily="34" charset="0"/>
            <a:ea typeface="Tahoma" pitchFamily="34" charset="0"/>
            <a:cs typeface="Tahoma"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Template>
  <TotalTime>225</TotalTime>
  <Words>454</Words>
  <Application>Microsoft Office PowerPoint</Application>
  <PresentationFormat>Affichage à l'écran (4:3)</PresentationFormat>
  <Paragraphs>40</Paragraphs>
  <Slides>19</Slides>
  <Notes>4</Notes>
  <HiddenSlides>0</HiddenSlides>
  <MMClips>0</MMClips>
  <ScaleCrop>false</ScaleCrop>
  <HeadingPairs>
    <vt:vector size="6" baseType="variant">
      <vt:variant>
        <vt:lpstr>Polices utilisées</vt:lpstr>
      </vt:variant>
      <vt:variant>
        <vt:i4>7</vt:i4>
      </vt:variant>
      <vt:variant>
        <vt:lpstr>Modèle de conception</vt:lpstr>
      </vt:variant>
      <vt:variant>
        <vt:i4>9</vt:i4>
      </vt:variant>
      <vt:variant>
        <vt:lpstr>Titres des diapositives</vt:lpstr>
      </vt:variant>
      <vt:variant>
        <vt:i4>19</vt:i4>
      </vt:variant>
    </vt:vector>
  </HeadingPairs>
  <TitlesOfParts>
    <vt:vector size="35" baseType="lpstr">
      <vt:lpstr>Cambria</vt:lpstr>
      <vt:lpstr>Arial</vt:lpstr>
      <vt:lpstr>Book Antiqua</vt:lpstr>
      <vt:lpstr>Wingdings 2</vt:lpstr>
      <vt:lpstr>Calibri</vt:lpstr>
      <vt:lpstr>宋体</vt:lpstr>
      <vt:lpstr>Tahoma</vt:lpstr>
      <vt:lpstr>Welcome</vt:lpstr>
      <vt:lpstr>Welcome</vt:lpstr>
      <vt:lpstr>Welcome</vt:lpstr>
      <vt:lpstr>Welcome</vt:lpstr>
      <vt:lpstr>Welcome</vt:lpstr>
      <vt:lpstr>Welcome</vt:lpstr>
      <vt:lpstr>Welcome</vt:lpstr>
      <vt:lpstr>Welcome</vt:lpstr>
      <vt:lpstr>Welcome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Pour la gestion de projets :</vt:lpstr>
      <vt:lpstr>Diapositive 18</vt:lpstr>
      <vt:lpstr>Diapositive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outils à l’aide de la pédagogie</dc:title>
  <dc:creator>Widhen</dc:creator>
  <cp:lastModifiedBy>Maryvonne</cp:lastModifiedBy>
  <cp:revision>26</cp:revision>
  <dcterms:created xsi:type="dcterms:W3CDTF">2012-02-26T18:35:24Z</dcterms:created>
  <dcterms:modified xsi:type="dcterms:W3CDTF">2012-03-14T19:22:38Z</dcterms:modified>
</cp:coreProperties>
</file>