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81" r:id="rId4"/>
    <p:sldId id="259" r:id="rId5"/>
    <p:sldId id="261" r:id="rId6"/>
    <p:sldId id="262" r:id="rId7"/>
    <p:sldId id="263" r:id="rId8"/>
    <p:sldId id="264" r:id="rId9"/>
    <p:sldId id="267" r:id="rId10"/>
    <p:sldId id="269" r:id="rId11"/>
    <p:sldId id="270" r:id="rId12"/>
    <p:sldId id="273" r:id="rId13"/>
    <p:sldId id="277" r:id="rId14"/>
    <p:sldId id="278" r:id="rId15"/>
    <p:sldId id="279" r:id="rId16"/>
    <p:sldId id="280" r:id="rId1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6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956" autoAdjust="0"/>
  </p:normalViewPr>
  <p:slideViewPr>
    <p:cSldViewPr snapToGrid="0" snapToObjects="1">
      <p:cViewPr>
        <p:scale>
          <a:sx n="60" d="100"/>
          <a:sy n="60" d="100"/>
        </p:scale>
        <p:origin x="-15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A3EAA7-E230-A64A-A6E2-EC071BEA2A6F}"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fr-FR"/>
        </a:p>
      </dgm:t>
    </dgm:pt>
    <dgm:pt modelId="{EEE56EB9-1685-EE4A-9885-74F8FBDC2EE9}">
      <dgm:prSet phldrT="[Texte]" custT="1">
        <dgm:style>
          <a:lnRef idx="3">
            <a:schemeClr val="lt1"/>
          </a:lnRef>
          <a:fillRef idx="1">
            <a:schemeClr val="accent6"/>
          </a:fillRef>
          <a:effectRef idx="1">
            <a:schemeClr val="accent6"/>
          </a:effectRef>
          <a:fontRef idx="minor">
            <a:schemeClr val="lt1"/>
          </a:fontRef>
        </dgm:style>
      </dgm:prSet>
      <dgm:spPr/>
      <dgm:t>
        <a:bodyPr/>
        <a:lstStyle/>
        <a:p>
          <a:r>
            <a:rPr lang="fr-FR" sz="2800" dirty="0" smtClean="0">
              <a:latin typeface="Arial Narrow"/>
              <a:cs typeface="Arial Narrow"/>
            </a:rPr>
            <a:t>Temporalité</a:t>
          </a:r>
          <a:endParaRPr lang="fr-FR" sz="2800" dirty="0">
            <a:latin typeface="Arial Narrow"/>
            <a:cs typeface="Arial Narrow"/>
          </a:endParaRPr>
        </a:p>
      </dgm:t>
    </dgm:pt>
    <dgm:pt modelId="{8ECF20F4-3E4E-C747-8011-520116C5FC9B}" type="parTrans" cxnId="{8652D0C6-F1DE-4D4A-8839-1DDD51000E6F}">
      <dgm:prSet/>
      <dgm:spPr/>
      <dgm:t>
        <a:bodyPr/>
        <a:lstStyle/>
        <a:p>
          <a:endParaRPr lang="fr-FR"/>
        </a:p>
      </dgm:t>
    </dgm:pt>
    <dgm:pt modelId="{A44996F8-59D0-994E-95D4-D434738A6387}" type="sibTrans" cxnId="{8652D0C6-F1DE-4D4A-8839-1DDD51000E6F}">
      <dgm:prSet/>
      <dgm:spPr/>
      <dgm:t>
        <a:bodyPr/>
        <a:lstStyle/>
        <a:p>
          <a:endParaRPr lang="fr-FR"/>
        </a:p>
      </dgm:t>
    </dgm:pt>
    <dgm:pt modelId="{5957F502-2A17-2A42-BCFC-EC1F44F04175}">
      <dgm:prSet phldrT="[Texte]" custT="1">
        <dgm:style>
          <a:lnRef idx="3">
            <a:schemeClr val="lt1"/>
          </a:lnRef>
          <a:fillRef idx="1">
            <a:schemeClr val="accent5"/>
          </a:fillRef>
          <a:effectRef idx="1">
            <a:schemeClr val="accent5"/>
          </a:effectRef>
          <a:fontRef idx="minor">
            <a:schemeClr val="lt1"/>
          </a:fontRef>
        </dgm:style>
      </dgm:prSet>
      <dgm:spPr/>
      <dgm:t>
        <a:bodyPr/>
        <a:lstStyle/>
        <a:p>
          <a:r>
            <a:rPr lang="fr-FR" sz="2800" dirty="0" smtClean="0">
              <a:latin typeface="Arial Narrow"/>
              <a:cs typeface="Arial Narrow"/>
            </a:rPr>
            <a:t>« Jeu sérieux »</a:t>
          </a:r>
          <a:endParaRPr lang="fr-FR" sz="2800" dirty="0">
            <a:latin typeface="Arial Narrow"/>
            <a:cs typeface="Arial Narrow"/>
          </a:endParaRPr>
        </a:p>
      </dgm:t>
    </dgm:pt>
    <dgm:pt modelId="{6325C176-EDB7-FC41-B3BC-170AE0D4CA1A}" type="parTrans" cxnId="{6507CEE7-F453-764F-9168-2495DB70F83C}">
      <dgm:prSet/>
      <dgm:spPr/>
      <dgm:t>
        <a:bodyPr/>
        <a:lstStyle/>
        <a:p>
          <a:endParaRPr lang="fr-FR"/>
        </a:p>
      </dgm:t>
    </dgm:pt>
    <dgm:pt modelId="{68775B84-55D0-EB42-82C3-BD6D83C3C97D}" type="sibTrans" cxnId="{6507CEE7-F453-764F-9168-2495DB70F83C}">
      <dgm:prSet/>
      <dgm:spPr/>
      <dgm:t>
        <a:bodyPr/>
        <a:lstStyle/>
        <a:p>
          <a:endParaRPr lang="fr-FR"/>
        </a:p>
      </dgm:t>
    </dgm:pt>
    <dgm:pt modelId="{CC1A4E09-B00D-5E41-92F1-3BC7D845D527}">
      <dgm:prSet phldrT="[Texte]" custT="1">
        <dgm:style>
          <a:lnRef idx="3">
            <a:schemeClr val="lt1"/>
          </a:lnRef>
          <a:fillRef idx="1">
            <a:schemeClr val="accent2"/>
          </a:fillRef>
          <a:effectRef idx="1">
            <a:schemeClr val="accent2"/>
          </a:effectRef>
          <a:fontRef idx="minor">
            <a:schemeClr val="lt1"/>
          </a:fontRef>
        </dgm:style>
      </dgm:prSet>
      <dgm:spPr/>
      <dgm:t>
        <a:bodyPr/>
        <a:lstStyle/>
        <a:p>
          <a:r>
            <a:rPr lang="fr-FR" sz="2800" dirty="0" smtClean="0">
              <a:latin typeface="Arial Narrow"/>
              <a:cs typeface="Arial Narrow"/>
            </a:rPr>
            <a:t>Actions</a:t>
          </a:r>
          <a:endParaRPr lang="fr-FR" sz="2800" dirty="0">
            <a:latin typeface="Arial Narrow"/>
            <a:cs typeface="Arial Narrow"/>
          </a:endParaRPr>
        </a:p>
      </dgm:t>
    </dgm:pt>
    <dgm:pt modelId="{A43D6597-84E3-D24C-BF72-13F2963E7B30}" type="parTrans" cxnId="{FCE4C8AD-B07F-184F-98A8-E0B4B5CDCFAC}">
      <dgm:prSet/>
      <dgm:spPr/>
      <dgm:t>
        <a:bodyPr/>
        <a:lstStyle/>
        <a:p>
          <a:endParaRPr lang="fr-FR"/>
        </a:p>
      </dgm:t>
    </dgm:pt>
    <dgm:pt modelId="{2CEC669D-4E9D-604C-96C9-60CB41405DD3}" type="sibTrans" cxnId="{FCE4C8AD-B07F-184F-98A8-E0B4B5CDCFAC}">
      <dgm:prSet/>
      <dgm:spPr/>
      <dgm:t>
        <a:bodyPr/>
        <a:lstStyle/>
        <a:p>
          <a:endParaRPr lang="fr-FR"/>
        </a:p>
      </dgm:t>
    </dgm:pt>
    <dgm:pt modelId="{6FBDF4D8-AE2F-2E4E-A297-8898CAB753AE}">
      <dgm:prSet phldrT="[Texte]" custT="1">
        <dgm:style>
          <a:lnRef idx="3">
            <a:schemeClr val="lt1"/>
          </a:lnRef>
          <a:fillRef idx="1">
            <a:schemeClr val="accent3"/>
          </a:fillRef>
          <a:effectRef idx="1">
            <a:schemeClr val="accent3"/>
          </a:effectRef>
          <a:fontRef idx="minor">
            <a:schemeClr val="lt1"/>
          </a:fontRef>
        </dgm:style>
      </dgm:prSet>
      <dgm:spPr/>
      <dgm:t>
        <a:bodyPr/>
        <a:lstStyle/>
        <a:p>
          <a:r>
            <a:rPr lang="fr-FR" sz="2800" dirty="0" smtClean="0">
              <a:latin typeface="Arial Narrow"/>
              <a:cs typeface="Arial Narrow"/>
            </a:rPr>
            <a:t>Parcours</a:t>
          </a:r>
          <a:endParaRPr lang="fr-FR" sz="2800" dirty="0">
            <a:latin typeface="Arial Narrow"/>
            <a:cs typeface="Arial Narrow"/>
          </a:endParaRPr>
        </a:p>
      </dgm:t>
    </dgm:pt>
    <dgm:pt modelId="{5E87F064-6F3F-B948-A7E1-A983F327C489}" type="parTrans" cxnId="{1D7F6F12-9269-5448-B59F-167802190BCB}">
      <dgm:prSet/>
      <dgm:spPr/>
      <dgm:t>
        <a:bodyPr/>
        <a:lstStyle/>
        <a:p>
          <a:endParaRPr lang="fr-FR"/>
        </a:p>
      </dgm:t>
    </dgm:pt>
    <dgm:pt modelId="{E243D9BC-3912-124C-ACCB-7599218B6102}" type="sibTrans" cxnId="{1D7F6F12-9269-5448-B59F-167802190BCB}">
      <dgm:prSet/>
      <dgm:spPr/>
      <dgm:t>
        <a:bodyPr/>
        <a:lstStyle/>
        <a:p>
          <a:endParaRPr lang="fr-FR"/>
        </a:p>
      </dgm:t>
    </dgm:pt>
    <dgm:pt modelId="{899D4FF5-A228-7A46-A477-508155A14E3C}" type="pres">
      <dgm:prSet presAssocID="{59A3EAA7-E230-A64A-A6E2-EC071BEA2A6F}" presName="cycle" presStyleCnt="0">
        <dgm:presLayoutVars>
          <dgm:dir/>
          <dgm:resizeHandles val="exact"/>
        </dgm:presLayoutVars>
      </dgm:prSet>
      <dgm:spPr/>
      <dgm:t>
        <a:bodyPr/>
        <a:lstStyle/>
        <a:p>
          <a:endParaRPr lang="fr-FR"/>
        </a:p>
      </dgm:t>
    </dgm:pt>
    <dgm:pt modelId="{E9082D47-022A-9547-B01A-FC21895D5963}" type="pres">
      <dgm:prSet presAssocID="{EEE56EB9-1685-EE4A-9885-74F8FBDC2EE9}" presName="node" presStyleLbl="node1" presStyleIdx="0" presStyleCnt="4" custScaleX="167320">
        <dgm:presLayoutVars>
          <dgm:bulletEnabled val="1"/>
        </dgm:presLayoutVars>
      </dgm:prSet>
      <dgm:spPr/>
      <dgm:t>
        <a:bodyPr/>
        <a:lstStyle/>
        <a:p>
          <a:endParaRPr lang="fr-FR"/>
        </a:p>
      </dgm:t>
    </dgm:pt>
    <dgm:pt modelId="{B3E9D21E-548A-BB4A-BD46-6237F5EDF8B5}" type="pres">
      <dgm:prSet presAssocID="{A44996F8-59D0-994E-95D4-D434738A6387}" presName="sibTrans" presStyleLbl="sibTrans2D1" presStyleIdx="0" presStyleCnt="4"/>
      <dgm:spPr/>
      <dgm:t>
        <a:bodyPr/>
        <a:lstStyle/>
        <a:p>
          <a:endParaRPr lang="fr-FR"/>
        </a:p>
      </dgm:t>
    </dgm:pt>
    <dgm:pt modelId="{8C047110-89A8-C24D-9EE3-1FAB08E4794B}" type="pres">
      <dgm:prSet presAssocID="{A44996F8-59D0-994E-95D4-D434738A6387}" presName="connectorText" presStyleLbl="sibTrans2D1" presStyleIdx="0" presStyleCnt="4"/>
      <dgm:spPr/>
      <dgm:t>
        <a:bodyPr/>
        <a:lstStyle/>
        <a:p>
          <a:endParaRPr lang="fr-FR"/>
        </a:p>
      </dgm:t>
    </dgm:pt>
    <dgm:pt modelId="{A0DBE346-132D-0041-BD10-FB634C5E9B7D}" type="pres">
      <dgm:prSet presAssocID="{5957F502-2A17-2A42-BCFC-EC1F44F04175}" presName="node" presStyleLbl="node1" presStyleIdx="1" presStyleCnt="4" custScaleX="167320" custRadScaleRad="144073" custRadScaleInc="-811">
        <dgm:presLayoutVars>
          <dgm:bulletEnabled val="1"/>
        </dgm:presLayoutVars>
      </dgm:prSet>
      <dgm:spPr/>
      <dgm:t>
        <a:bodyPr/>
        <a:lstStyle/>
        <a:p>
          <a:endParaRPr lang="fr-FR"/>
        </a:p>
      </dgm:t>
    </dgm:pt>
    <dgm:pt modelId="{C121EA89-E6CA-0148-AD87-3DB000BE67F7}" type="pres">
      <dgm:prSet presAssocID="{68775B84-55D0-EB42-82C3-BD6D83C3C97D}" presName="sibTrans" presStyleLbl="sibTrans2D1" presStyleIdx="1" presStyleCnt="4"/>
      <dgm:spPr/>
      <dgm:t>
        <a:bodyPr/>
        <a:lstStyle/>
        <a:p>
          <a:endParaRPr lang="fr-FR"/>
        </a:p>
      </dgm:t>
    </dgm:pt>
    <dgm:pt modelId="{1AC54A57-7CCB-A24D-996A-E14076D5120D}" type="pres">
      <dgm:prSet presAssocID="{68775B84-55D0-EB42-82C3-BD6D83C3C97D}" presName="connectorText" presStyleLbl="sibTrans2D1" presStyleIdx="1" presStyleCnt="4"/>
      <dgm:spPr/>
      <dgm:t>
        <a:bodyPr/>
        <a:lstStyle/>
        <a:p>
          <a:endParaRPr lang="fr-FR"/>
        </a:p>
      </dgm:t>
    </dgm:pt>
    <dgm:pt modelId="{8C2BAC03-12BB-964B-B3DE-F05C06418F6B}" type="pres">
      <dgm:prSet presAssocID="{CC1A4E09-B00D-5E41-92F1-3BC7D845D527}" presName="node" presStyleLbl="node1" presStyleIdx="2" presStyleCnt="4" custScaleX="167320">
        <dgm:presLayoutVars>
          <dgm:bulletEnabled val="1"/>
        </dgm:presLayoutVars>
      </dgm:prSet>
      <dgm:spPr/>
      <dgm:t>
        <a:bodyPr/>
        <a:lstStyle/>
        <a:p>
          <a:endParaRPr lang="fr-FR"/>
        </a:p>
      </dgm:t>
    </dgm:pt>
    <dgm:pt modelId="{CBE4A618-BD9A-754A-9434-74AC80D13E45}" type="pres">
      <dgm:prSet presAssocID="{2CEC669D-4E9D-604C-96C9-60CB41405DD3}" presName="sibTrans" presStyleLbl="sibTrans2D1" presStyleIdx="2" presStyleCnt="4"/>
      <dgm:spPr/>
      <dgm:t>
        <a:bodyPr/>
        <a:lstStyle/>
        <a:p>
          <a:endParaRPr lang="fr-FR"/>
        </a:p>
      </dgm:t>
    </dgm:pt>
    <dgm:pt modelId="{2CE0133F-8E2E-0945-95F5-ACD83ECB7A43}" type="pres">
      <dgm:prSet presAssocID="{2CEC669D-4E9D-604C-96C9-60CB41405DD3}" presName="connectorText" presStyleLbl="sibTrans2D1" presStyleIdx="2" presStyleCnt="4"/>
      <dgm:spPr/>
      <dgm:t>
        <a:bodyPr/>
        <a:lstStyle/>
        <a:p>
          <a:endParaRPr lang="fr-FR"/>
        </a:p>
      </dgm:t>
    </dgm:pt>
    <dgm:pt modelId="{8580E00C-6CE1-5B48-B214-0B8D107DF6BA}" type="pres">
      <dgm:prSet presAssocID="{6FBDF4D8-AE2F-2E4E-A297-8898CAB753AE}" presName="node" presStyleLbl="node1" presStyleIdx="3" presStyleCnt="4" custScaleX="167320" custRadScaleRad="144081" custRadScaleInc="1623">
        <dgm:presLayoutVars>
          <dgm:bulletEnabled val="1"/>
        </dgm:presLayoutVars>
      </dgm:prSet>
      <dgm:spPr/>
      <dgm:t>
        <a:bodyPr/>
        <a:lstStyle/>
        <a:p>
          <a:endParaRPr lang="fr-FR"/>
        </a:p>
      </dgm:t>
    </dgm:pt>
    <dgm:pt modelId="{E5E31DC1-ADAB-3E4F-98B5-DD19AD6593A5}" type="pres">
      <dgm:prSet presAssocID="{E243D9BC-3912-124C-ACCB-7599218B6102}" presName="sibTrans" presStyleLbl="sibTrans2D1" presStyleIdx="3" presStyleCnt="4"/>
      <dgm:spPr/>
      <dgm:t>
        <a:bodyPr/>
        <a:lstStyle/>
        <a:p>
          <a:endParaRPr lang="fr-FR"/>
        </a:p>
      </dgm:t>
    </dgm:pt>
    <dgm:pt modelId="{D1A4AC15-5423-C149-BDAB-8E2701D8B0F8}" type="pres">
      <dgm:prSet presAssocID="{E243D9BC-3912-124C-ACCB-7599218B6102}" presName="connectorText" presStyleLbl="sibTrans2D1" presStyleIdx="3" presStyleCnt="4"/>
      <dgm:spPr/>
      <dgm:t>
        <a:bodyPr/>
        <a:lstStyle/>
        <a:p>
          <a:endParaRPr lang="fr-FR"/>
        </a:p>
      </dgm:t>
    </dgm:pt>
  </dgm:ptLst>
  <dgm:cxnLst>
    <dgm:cxn modelId="{467796AA-29DE-1849-A9FD-DB2EB29DCCDB}" type="presOf" srcId="{A44996F8-59D0-994E-95D4-D434738A6387}" destId="{8C047110-89A8-C24D-9EE3-1FAB08E4794B}" srcOrd="1" destOrd="0" presId="urn:microsoft.com/office/officeart/2005/8/layout/cycle2"/>
    <dgm:cxn modelId="{30CCC7B6-CDD5-144C-B9CF-60FBF4D68880}" type="presOf" srcId="{68775B84-55D0-EB42-82C3-BD6D83C3C97D}" destId="{1AC54A57-7CCB-A24D-996A-E14076D5120D}" srcOrd="1" destOrd="0" presId="urn:microsoft.com/office/officeart/2005/8/layout/cycle2"/>
    <dgm:cxn modelId="{DEE342B9-0E1C-4D4C-AB7D-373FADE452DB}" type="presOf" srcId="{CC1A4E09-B00D-5E41-92F1-3BC7D845D527}" destId="{8C2BAC03-12BB-964B-B3DE-F05C06418F6B}" srcOrd="0" destOrd="0" presId="urn:microsoft.com/office/officeart/2005/8/layout/cycle2"/>
    <dgm:cxn modelId="{FCE4C8AD-B07F-184F-98A8-E0B4B5CDCFAC}" srcId="{59A3EAA7-E230-A64A-A6E2-EC071BEA2A6F}" destId="{CC1A4E09-B00D-5E41-92F1-3BC7D845D527}" srcOrd="2" destOrd="0" parTransId="{A43D6597-84E3-D24C-BF72-13F2963E7B30}" sibTransId="{2CEC669D-4E9D-604C-96C9-60CB41405DD3}"/>
    <dgm:cxn modelId="{B02F7425-0A34-2F44-9AA7-86230870C767}" type="presOf" srcId="{2CEC669D-4E9D-604C-96C9-60CB41405DD3}" destId="{2CE0133F-8E2E-0945-95F5-ACD83ECB7A43}" srcOrd="1" destOrd="0" presId="urn:microsoft.com/office/officeart/2005/8/layout/cycle2"/>
    <dgm:cxn modelId="{695CFAA0-AF5D-7A4D-B015-56B8B8EBF826}" type="presOf" srcId="{6FBDF4D8-AE2F-2E4E-A297-8898CAB753AE}" destId="{8580E00C-6CE1-5B48-B214-0B8D107DF6BA}" srcOrd="0" destOrd="0" presId="urn:microsoft.com/office/officeart/2005/8/layout/cycle2"/>
    <dgm:cxn modelId="{0F86E4B4-4F8C-A740-931A-2BA499E75DE9}" type="presOf" srcId="{E243D9BC-3912-124C-ACCB-7599218B6102}" destId="{D1A4AC15-5423-C149-BDAB-8E2701D8B0F8}" srcOrd="1" destOrd="0" presId="urn:microsoft.com/office/officeart/2005/8/layout/cycle2"/>
    <dgm:cxn modelId="{0585D67F-2616-B143-8788-070654408044}" type="presOf" srcId="{2CEC669D-4E9D-604C-96C9-60CB41405DD3}" destId="{CBE4A618-BD9A-754A-9434-74AC80D13E45}" srcOrd="0" destOrd="0" presId="urn:microsoft.com/office/officeart/2005/8/layout/cycle2"/>
    <dgm:cxn modelId="{D4013740-93F5-414C-ABBB-2BFDD0857A17}" type="presOf" srcId="{A44996F8-59D0-994E-95D4-D434738A6387}" destId="{B3E9D21E-548A-BB4A-BD46-6237F5EDF8B5}" srcOrd="0" destOrd="0" presId="urn:microsoft.com/office/officeart/2005/8/layout/cycle2"/>
    <dgm:cxn modelId="{8652D0C6-F1DE-4D4A-8839-1DDD51000E6F}" srcId="{59A3EAA7-E230-A64A-A6E2-EC071BEA2A6F}" destId="{EEE56EB9-1685-EE4A-9885-74F8FBDC2EE9}" srcOrd="0" destOrd="0" parTransId="{8ECF20F4-3E4E-C747-8011-520116C5FC9B}" sibTransId="{A44996F8-59D0-994E-95D4-D434738A6387}"/>
    <dgm:cxn modelId="{6507CEE7-F453-764F-9168-2495DB70F83C}" srcId="{59A3EAA7-E230-A64A-A6E2-EC071BEA2A6F}" destId="{5957F502-2A17-2A42-BCFC-EC1F44F04175}" srcOrd="1" destOrd="0" parTransId="{6325C176-EDB7-FC41-B3BC-170AE0D4CA1A}" sibTransId="{68775B84-55D0-EB42-82C3-BD6D83C3C97D}"/>
    <dgm:cxn modelId="{1D7F6F12-9269-5448-B59F-167802190BCB}" srcId="{59A3EAA7-E230-A64A-A6E2-EC071BEA2A6F}" destId="{6FBDF4D8-AE2F-2E4E-A297-8898CAB753AE}" srcOrd="3" destOrd="0" parTransId="{5E87F064-6F3F-B948-A7E1-A983F327C489}" sibTransId="{E243D9BC-3912-124C-ACCB-7599218B6102}"/>
    <dgm:cxn modelId="{29BA8CC5-28F0-D343-A1B9-532E58EE2B7A}" type="presOf" srcId="{59A3EAA7-E230-A64A-A6E2-EC071BEA2A6F}" destId="{899D4FF5-A228-7A46-A477-508155A14E3C}" srcOrd="0" destOrd="0" presId="urn:microsoft.com/office/officeart/2005/8/layout/cycle2"/>
    <dgm:cxn modelId="{27293C81-23B9-9E4F-9B8F-C9C43925C099}" type="presOf" srcId="{5957F502-2A17-2A42-BCFC-EC1F44F04175}" destId="{A0DBE346-132D-0041-BD10-FB634C5E9B7D}" srcOrd="0" destOrd="0" presId="urn:microsoft.com/office/officeart/2005/8/layout/cycle2"/>
    <dgm:cxn modelId="{2C2F67EB-1B58-514F-A55F-A3D5A961F9B4}" type="presOf" srcId="{E243D9BC-3912-124C-ACCB-7599218B6102}" destId="{E5E31DC1-ADAB-3E4F-98B5-DD19AD6593A5}" srcOrd="0" destOrd="0" presId="urn:microsoft.com/office/officeart/2005/8/layout/cycle2"/>
    <dgm:cxn modelId="{804EE485-FD72-1243-9901-DE511D83E27C}" type="presOf" srcId="{EEE56EB9-1685-EE4A-9885-74F8FBDC2EE9}" destId="{E9082D47-022A-9547-B01A-FC21895D5963}" srcOrd="0" destOrd="0" presId="urn:microsoft.com/office/officeart/2005/8/layout/cycle2"/>
    <dgm:cxn modelId="{61F74EF3-F157-8B44-AE21-81B2476AF61A}" type="presOf" srcId="{68775B84-55D0-EB42-82C3-BD6D83C3C97D}" destId="{C121EA89-E6CA-0148-AD87-3DB000BE67F7}" srcOrd="0" destOrd="0" presId="urn:microsoft.com/office/officeart/2005/8/layout/cycle2"/>
    <dgm:cxn modelId="{CD1ED8A2-59FA-4F41-8DB6-690C2B134E75}" type="presParOf" srcId="{899D4FF5-A228-7A46-A477-508155A14E3C}" destId="{E9082D47-022A-9547-B01A-FC21895D5963}" srcOrd="0" destOrd="0" presId="urn:microsoft.com/office/officeart/2005/8/layout/cycle2"/>
    <dgm:cxn modelId="{F5336FCA-9CEF-864B-ABC2-A12BBF4F6319}" type="presParOf" srcId="{899D4FF5-A228-7A46-A477-508155A14E3C}" destId="{B3E9D21E-548A-BB4A-BD46-6237F5EDF8B5}" srcOrd="1" destOrd="0" presId="urn:microsoft.com/office/officeart/2005/8/layout/cycle2"/>
    <dgm:cxn modelId="{24BBBB90-6CBA-9544-A1EE-3A54BB1EA0CD}" type="presParOf" srcId="{B3E9D21E-548A-BB4A-BD46-6237F5EDF8B5}" destId="{8C047110-89A8-C24D-9EE3-1FAB08E4794B}" srcOrd="0" destOrd="0" presId="urn:microsoft.com/office/officeart/2005/8/layout/cycle2"/>
    <dgm:cxn modelId="{4DB5A478-5C02-9F4E-8BBE-4B8FC8BD0EBF}" type="presParOf" srcId="{899D4FF5-A228-7A46-A477-508155A14E3C}" destId="{A0DBE346-132D-0041-BD10-FB634C5E9B7D}" srcOrd="2" destOrd="0" presId="urn:microsoft.com/office/officeart/2005/8/layout/cycle2"/>
    <dgm:cxn modelId="{A86A4874-4553-7C43-8659-9E683585AE36}" type="presParOf" srcId="{899D4FF5-A228-7A46-A477-508155A14E3C}" destId="{C121EA89-E6CA-0148-AD87-3DB000BE67F7}" srcOrd="3" destOrd="0" presId="urn:microsoft.com/office/officeart/2005/8/layout/cycle2"/>
    <dgm:cxn modelId="{60ECD7C0-3781-C54D-BF55-7CD0C889E8E0}" type="presParOf" srcId="{C121EA89-E6CA-0148-AD87-3DB000BE67F7}" destId="{1AC54A57-7CCB-A24D-996A-E14076D5120D}" srcOrd="0" destOrd="0" presId="urn:microsoft.com/office/officeart/2005/8/layout/cycle2"/>
    <dgm:cxn modelId="{75D96BC5-5743-724A-8069-CCD3F42D2B9E}" type="presParOf" srcId="{899D4FF5-A228-7A46-A477-508155A14E3C}" destId="{8C2BAC03-12BB-964B-B3DE-F05C06418F6B}" srcOrd="4" destOrd="0" presId="urn:microsoft.com/office/officeart/2005/8/layout/cycle2"/>
    <dgm:cxn modelId="{67105B4D-8925-FD42-B87E-479D5E7D9B0E}" type="presParOf" srcId="{899D4FF5-A228-7A46-A477-508155A14E3C}" destId="{CBE4A618-BD9A-754A-9434-74AC80D13E45}" srcOrd="5" destOrd="0" presId="urn:microsoft.com/office/officeart/2005/8/layout/cycle2"/>
    <dgm:cxn modelId="{884D9678-F2E4-8E45-B089-3BE5952366B7}" type="presParOf" srcId="{CBE4A618-BD9A-754A-9434-74AC80D13E45}" destId="{2CE0133F-8E2E-0945-95F5-ACD83ECB7A43}" srcOrd="0" destOrd="0" presId="urn:microsoft.com/office/officeart/2005/8/layout/cycle2"/>
    <dgm:cxn modelId="{2EBD4C0A-DD57-FE40-892D-FEF3A133F0E3}" type="presParOf" srcId="{899D4FF5-A228-7A46-A477-508155A14E3C}" destId="{8580E00C-6CE1-5B48-B214-0B8D107DF6BA}" srcOrd="6" destOrd="0" presId="urn:microsoft.com/office/officeart/2005/8/layout/cycle2"/>
    <dgm:cxn modelId="{1FADDFA4-AE14-F54C-855D-BB0DBBDA53F1}" type="presParOf" srcId="{899D4FF5-A228-7A46-A477-508155A14E3C}" destId="{E5E31DC1-ADAB-3E4F-98B5-DD19AD6593A5}" srcOrd="7" destOrd="0" presId="urn:microsoft.com/office/officeart/2005/8/layout/cycle2"/>
    <dgm:cxn modelId="{8E13395B-9068-FA4F-9ED1-4621F5E456A2}" type="presParOf" srcId="{E5E31DC1-ADAB-3E4F-98B5-DD19AD6593A5}" destId="{D1A4AC15-5423-C149-BDAB-8E2701D8B0F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A3EAA7-E230-A64A-A6E2-EC071BEA2A6F}" type="doc">
      <dgm:prSet loTypeId="urn:microsoft.com/office/officeart/2005/8/layout/cycle2" loCatId="" qsTypeId="urn:microsoft.com/office/officeart/2005/8/quickstyle/simple4" qsCatId="simple" csTypeId="urn:microsoft.com/office/officeart/2005/8/colors/colorful5" csCatId="colorful" phldr="1"/>
      <dgm:spPr/>
      <dgm:t>
        <a:bodyPr/>
        <a:lstStyle/>
        <a:p>
          <a:endParaRPr lang="fr-FR"/>
        </a:p>
      </dgm:t>
    </dgm:pt>
    <dgm:pt modelId="{EEE56EB9-1685-EE4A-9885-74F8FBDC2EE9}">
      <dgm:prSet phldrT="[Texte]" custT="1">
        <dgm:style>
          <a:lnRef idx="3">
            <a:schemeClr val="lt1"/>
          </a:lnRef>
          <a:fillRef idx="1">
            <a:schemeClr val="accent6"/>
          </a:fillRef>
          <a:effectRef idx="1">
            <a:schemeClr val="accent6"/>
          </a:effectRef>
          <a:fontRef idx="minor">
            <a:schemeClr val="lt1"/>
          </a:fontRef>
        </dgm:style>
      </dgm:prSet>
      <dgm:spPr/>
      <dgm:t>
        <a:bodyPr/>
        <a:lstStyle/>
        <a:p>
          <a:r>
            <a:rPr lang="fr-FR" sz="2000" b="1" dirty="0" smtClean="0">
              <a:latin typeface="Arial Narrow"/>
              <a:cs typeface="Arial Narrow"/>
            </a:rPr>
            <a:t>Matériels technologiques</a:t>
          </a:r>
          <a:endParaRPr lang="fr-FR" sz="2000" b="1" dirty="0">
            <a:latin typeface="Arial Narrow"/>
            <a:cs typeface="Arial Narrow"/>
          </a:endParaRPr>
        </a:p>
      </dgm:t>
    </dgm:pt>
    <dgm:pt modelId="{8ECF20F4-3E4E-C747-8011-520116C5FC9B}" type="parTrans" cxnId="{8652D0C6-F1DE-4D4A-8839-1DDD51000E6F}">
      <dgm:prSet/>
      <dgm:spPr/>
      <dgm:t>
        <a:bodyPr/>
        <a:lstStyle/>
        <a:p>
          <a:endParaRPr lang="fr-FR"/>
        </a:p>
      </dgm:t>
    </dgm:pt>
    <dgm:pt modelId="{A44996F8-59D0-994E-95D4-D434738A6387}" type="sibTrans" cxnId="{8652D0C6-F1DE-4D4A-8839-1DDD51000E6F}">
      <dgm:prSet/>
      <dgm:spPr/>
      <dgm:t>
        <a:bodyPr/>
        <a:lstStyle/>
        <a:p>
          <a:endParaRPr lang="fr-FR"/>
        </a:p>
      </dgm:t>
    </dgm:pt>
    <dgm:pt modelId="{CC1A4E09-B00D-5E41-92F1-3BC7D845D527}">
      <dgm:prSet phldrT="[Texte]" custT="1">
        <dgm:style>
          <a:lnRef idx="3">
            <a:schemeClr val="lt1"/>
          </a:lnRef>
          <a:fillRef idx="1">
            <a:schemeClr val="accent2"/>
          </a:fillRef>
          <a:effectRef idx="1">
            <a:schemeClr val="accent2"/>
          </a:effectRef>
          <a:fontRef idx="minor">
            <a:schemeClr val="lt1"/>
          </a:fontRef>
        </dgm:style>
      </dgm:prSet>
      <dgm:spPr/>
      <dgm:t>
        <a:bodyPr/>
        <a:lstStyle/>
        <a:p>
          <a:r>
            <a:rPr lang="fr-FR" sz="2000" b="1" dirty="0" smtClean="0">
              <a:latin typeface="Arial Narrow"/>
              <a:cs typeface="Arial Narrow"/>
            </a:rPr>
            <a:t>Procédures</a:t>
          </a:r>
          <a:endParaRPr lang="fr-FR" sz="2000" b="1" dirty="0">
            <a:latin typeface="Arial Narrow"/>
            <a:cs typeface="Arial Narrow"/>
          </a:endParaRPr>
        </a:p>
      </dgm:t>
    </dgm:pt>
    <dgm:pt modelId="{A43D6597-84E3-D24C-BF72-13F2963E7B30}" type="parTrans" cxnId="{FCE4C8AD-B07F-184F-98A8-E0B4B5CDCFAC}">
      <dgm:prSet/>
      <dgm:spPr/>
      <dgm:t>
        <a:bodyPr/>
        <a:lstStyle/>
        <a:p>
          <a:endParaRPr lang="fr-FR"/>
        </a:p>
      </dgm:t>
    </dgm:pt>
    <dgm:pt modelId="{2CEC669D-4E9D-604C-96C9-60CB41405DD3}" type="sibTrans" cxnId="{FCE4C8AD-B07F-184F-98A8-E0B4B5CDCFAC}">
      <dgm:prSet/>
      <dgm:spPr/>
      <dgm:t>
        <a:bodyPr/>
        <a:lstStyle/>
        <a:p>
          <a:endParaRPr lang="fr-FR"/>
        </a:p>
      </dgm:t>
    </dgm:pt>
    <dgm:pt modelId="{6FBDF4D8-AE2F-2E4E-A297-8898CAB753AE}">
      <dgm:prSet phldrT="[Texte]" custT="1">
        <dgm:style>
          <a:lnRef idx="3">
            <a:schemeClr val="lt1"/>
          </a:lnRef>
          <a:fillRef idx="1">
            <a:schemeClr val="accent3"/>
          </a:fillRef>
          <a:effectRef idx="1">
            <a:schemeClr val="accent3"/>
          </a:effectRef>
          <a:fontRef idx="minor">
            <a:schemeClr val="lt1"/>
          </a:fontRef>
        </dgm:style>
      </dgm:prSet>
      <dgm:spPr/>
      <dgm:t>
        <a:bodyPr/>
        <a:lstStyle/>
        <a:p>
          <a:r>
            <a:rPr lang="fr-FR" sz="2000" b="1" dirty="0" smtClean="0">
              <a:latin typeface="Arial Narrow"/>
              <a:cs typeface="Arial Narrow"/>
            </a:rPr>
            <a:t>Applications</a:t>
          </a:r>
          <a:endParaRPr lang="fr-FR" sz="2000" b="1" dirty="0">
            <a:latin typeface="Arial Narrow"/>
            <a:cs typeface="Arial Narrow"/>
          </a:endParaRPr>
        </a:p>
      </dgm:t>
    </dgm:pt>
    <dgm:pt modelId="{5E87F064-6F3F-B948-A7E1-A983F327C489}" type="parTrans" cxnId="{1D7F6F12-9269-5448-B59F-167802190BCB}">
      <dgm:prSet/>
      <dgm:spPr/>
      <dgm:t>
        <a:bodyPr/>
        <a:lstStyle/>
        <a:p>
          <a:endParaRPr lang="fr-FR"/>
        </a:p>
      </dgm:t>
    </dgm:pt>
    <dgm:pt modelId="{E243D9BC-3912-124C-ACCB-7599218B6102}" type="sibTrans" cxnId="{1D7F6F12-9269-5448-B59F-167802190BCB}">
      <dgm:prSet/>
      <dgm:spPr/>
      <dgm:t>
        <a:bodyPr/>
        <a:lstStyle/>
        <a:p>
          <a:endParaRPr lang="fr-FR"/>
        </a:p>
      </dgm:t>
    </dgm:pt>
    <dgm:pt modelId="{472F7F33-0349-42C5-95A2-659A4B7B22FE}">
      <dgm:prSet phldrT="[Texte]" custT="1">
        <dgm:style>
          <a:lnRef idx="3">
            <a:schemeClr val="lt1"/>
          </a:lnRef>
          <a:fillRef idx="1">
            <a:schemeClr val="accent3"/>
          </a:fillRef>
          <a:effectRef idx="1">
            <a:schemeClr val="accent3"/>
          </a:effectRef>
          <a:fontRef idx="minor">
            <a:schemeClr val="lt1"/>
          </a:fontRef>
        </dgm:style>
      </dgm:prSet>
      <dgm:spPr>
        <a:solidFill>
          <a:schemeClr val="accent5">
            <a:lumMod val="60000"/>
            <a:lumOff val="40000"/>
          </a:schemeClr>
        </a:solidFill>
      </dgm:spPr>
      <dgm:t>
        <a:bodyPr/>
        <a:lstStyle/>
        <a:p>
          <a:r>
            <a:rPr lang="fr-FR" sz="2000" b="1" dirty="0" smtClean="0">
              <a:latin typeface="Arial Narrow"/>
              <a:cs typeface="Arial Narrow"/>
            </a:rPr>
            <a:t>Savoirs associés</a:t>
          </a:r>
          <a:endParaRPr lang="fr-FR" sz="2000" b="1" dirty="0">
            <a:latin typeface="Arial Narrow"/>
            <a:cs typeface="Arial Narrow"/>
          </a:endParaRPr>
        </a:p>
      </dgm:t>
    </dgm:pt>
    <dgm:pt modelId="{356404F5-7211-44C9-A2C6-79652659C9FC}" type="parTrans" cxnId="{C8EBB72C-373C-426B-B86E-117F82B4A7E6}">
      <dgm:prSet/>
      <dgm:spPr/>
      <dgm:t>
        <a:bodyPr/>
        <a:lstStyle/>
        <a:p>
          <a:endParaRPr lang="fr-FR"/>
        </a:p>
      </dgm:t>
    </dgm:pt>
    <dgm:pt modelId="{1AD94148-1AF5-47CC-8ABD-D58122B9E516}" type="sibTrans" cxnId="{C8EBB72C-373C-426B-B86E-117F82B4A7E6}">
      <dgm:prSet/>
      <dgm:spPr/>
      <dgm:t>
        <a:bodyPr/>
        <a:lstStyle/>
        <a:p>
          <a:endParaRPr lang="fr-FR"/>
        </a:p>
      </dgm:t>
    </dgm:pt>
    <dgm:pt modelId="{7D2057FA-67B2-4F31-8A99-20979B80D678}">
      <dgm:prSet phldrT="[Texte]" custT="1">
        <dgm:style>
          <a:lnRef idx="3">
            <a:schemeClr val="lt1"/>
          </a:lnRef>
          <a:fillRef idx="1">
            <a:schemeClr val="accent3"/>
          </a:fillRef>
          <a:effectRef idx="1">
            <a:schemeClr val="accent3"/>
          </a:effectRef>
          <a:fontRef idx="minor">
            <a:schemeClr val="lt1"/>
          </a:fontRef>
        </dgm:style>
      </dgm:prSet>
      <dgm:spPr>
        <a:solidFill>
          <a:schemeClr val="accent4">
            <a:lumMod val="40000"/>
            <a:lumOff val="60000"/>
          </a:schemeClr>
        </a:solidFill>
      </dgm:spPr>
      <dgm:t>
        <a:bodyPr/>
        <a:lstStyle/>
        <a:p>
          <a:r>
            <a:rPr lang="fr-FR" sz="2800" b="1" dirty="0" smtClean="0">
              <a:latin typeface="Arial Narrow"/>
              <a:cs typeface="Arial Narrow"/>
            </a:rPr>
            <a:t>…</a:t>
          </a:r>
          <a:endParaRPr lang="fr-FR" sz="2800" b="1" dirty="0">
            <a:latin typeface="Arial Narrow"/>
            <a:cs typeface="Arial Narrow"/>
          </a:endParaRPr>
        </a:p>
      </dgm:t>
    </dgm:pt>
    <dgm:pt modelId="{0D412412-62FE-4FAC-AF4F-C363ADE91820}" type="parTrans" cxnId="{D022914B-028A-44F8-B5F6-7F0AFEE6A17C}">
      <dgm:prSet/>
      <dgm:spPr/>
      <dgm:t>
        <a:bodyPr/>
        <a:lstStyle/>
        <a:p>
          <a:endParaRPr lang="fr-FR"/>
        </a:p>
      </dgm:t>
    </dgm:pt>
    <dgm:pt modelId="{4EFFBB1D-0808-473C-9498-0023FCFC2BE9}" type="sibTrans" cxnId="{D022914B-028A-44F8-B5F6-7F0AFEE6A17C}">
      <dgm:prSet/>
      <dgm:spPr/>
      <dgm:t>
        <a:bodyPr/>
        <a:lstStyle/>
        <a:p>
          <a:endParaRPr lang="fr-FR"/>
        </a:p>
      </dgm:t>
    </dgm:pt>
    <dgm:pt modelId="{899D4FF5-A228-7A46-A477-508155A14E3C}" type="pres">
      <dgm:prSet presAssocID="{59A3EAA7-E230-A64A-A6E2-EC071BEA2A6F}" presName="cycle" presStyleCnt="0">
        <dgm:presLayoutVars>
          <dgm:dir/>
          <dgm:resizeHandles val="exact"/>
        </dgm:presLayoutVars>
      </dgm:prSet>
      <dgm:spPr/>
      <dgm:t>
        <a:bodyPr/>
        <a:lstStyle/>
        <a:p>
          <a:endParaRPr lang="fr-FR"/>
        </a:p>
      </dgm:t>
    </dgm:pt>
    <dgm:pt modelId="{E9082D47-022A-9547-B01A-FC21895D5963}" type="pres">
      <dgm:prSet presAssocID="{EEE56EB9-1685-EE4A-9885-74F8FBDC2EE9}" presName="node" presStyleLbl="node1" presStyleIdx="0" presStyleCnt="5" custScaleX="167320">
        <dgm:presLayoutVars>
          <dgm:bulletEnabled val="1"/>
        </dgm:presLayoutVars>
      </dgm:prSet>
      <dgm:spPr/>
      <dgm:t>
        <a:bodyPr/>
        <a:lstStyle/>
        <a:p>
          <a:endParaRPr lang="fr-FR"/>
        </a:p>
      </dgm:t>
    </dgm:pt>
    <dgm:pt modelId="{B3E9D21E-548A-BB4A-BD46-6237F5EDF8B5}" type="pres">
      <dgm:prSet presAssocID="{A44996F8-59D0-994E-95D4-D434738A6387}" presName="sibTrans" presStyleLbl="sibTrans2D1" presStyleIdx="0" presStyleCnt="5"/>
      <dgm:spPr/>
      <dgm:t>
        <a:bodyPr/>
        <a:lstStyle/>
        <a:p>
          <a:endParaRPr lang="fr-FR"/>
        </a:p>
      </dgm:t>
    </dgm:pt>
    <dgm:pt modelId="{8C047110-89A8-C24D-9EE3-1FAB08E4794B}" type="pres">
      <dgm:prSet presAssocID="{A44996F8-59D0-994E-95D4-D434738A6387}" presName="connectorText" presStyleLbl="sibTrans2D1" presStyleIdx="0" presStyleCnt="5"/>
      <dgm:spPr/>
      <dgm:t>
        <a:bodyPr/>
        <a:lstStyle/>
        <a:p>
          <a:endParaRPr lang="fr-FR"/>
        </a:p>
      </dgm:t>
    </dgm:pt>
    <dgm:pt modelId="{8C2BAC03-12BB-964B-B3DE-F05C06418F6B}" type="pres">
      <dgm:prSet presAssocID="{CC1A4E09-B00D-5E41-92F1-3BC7D845D527}" presName="node" presStyleLbl="node1" presStyleIdx="1" presStyleCnt="5" custScaleX="167320" custRadScaleRad="156475" custRadScaleInc="21166">
        <dgm:presLayoutVars>
          <dgm:bulletEnabled val="1"/>
        </dgm:presLayoutVars>
      </dgm:prSet>
      <dgm:spPr/>
      <dgm:t>
        <a:bodyPr/>
        <a:lstStyle/>
        <a:p>
          <a:endParaRPr lang="fr-FR"/>
        </a:p>
      </dgm:t>
    </dgm:pt>
    <dgm:pt modelId="{CBE4A618-BD9A-754A-9434-74AC80D13E45}" type="pres">
      <dgm:prSet presAssocID="{2CEC669D-4E9D-604C-96C9-60CB41405DD3}" presName="sibTrans" presStyleLbl="sibTrans2D1" presStyleIdx="1" presStyleCnt="5"/>
      <dgm:spPr/>
      <dgm:t>
        <a:bodyPr/>
        <a:lstStyle/>
        <a:p>
          <a:endParaRPr lang="fr-FR"/>
        </a:p>
      </dgm:t>
    </dgm:pt>
    <dgm:pt modelId="{2CE0133F-8E2E-0945-95F5-ACD83ECB7A43}" type="pres">
      <dgm:prSet presAssocID="{2CEC669D-4E9D-604C-96C9-60CB41405DD3}" presName="connectorText" presStyleLbl="sibTrans2D1" presStyleIdx="1" presStyleCnt="5"/>
      <dgm:spPr/>
      <dgm:t>
        <a:bodyPr/>
        <a:lstStyle/>
        <a:p>
          <a:endParaRPr lang="fr-FR"/>
        </a:p>
      </dgm:t>
    </dgm:pt>
    <dgm:pt modelId="{8580E00C-6CE1-5B48-B214-0B8D107DF6BA}" type="pres">
      <dgm:prSet presAssocID="{6FBDF4D8-AE2F-2E4E-A297-8898CAB753AE}" presName="node" presStyleLbl="node1" presStyleIdx="2" presStyleCnt="5" custScaleX="167320" custRadScaleRad="115620" custRadScaleInc="-26638">
        <dgm:presLayoutVars>
          <dgm:bulletEnabled val="1"/>
        </dgm:presLayoutVars>
      </dgm:prSet>
      <dgm:spPr/>
      <dgm:t>
        <a:bodyPr/>
        <a:lstStyle/>
        <a:p>
          <a:endParaRPr lang="fr-FR"/>
        </a:p>
      </dgm:t>
    </dgm:pt>
    <dgm:pt modelId="{E5E31DC1-ADAB-3E4F-98B5-DD19AD6593A5}" type="pres">
      <dgm:prSet presAssocID="{E243D9BC-3912-124C-ACCB-7599218B6102}" presName="sibTrans" presStyleLbl="sibTrans2D1" presStyleIdx="2" presStyleCnt="5"/>
      <dgm:spPr/>
      <dgm:t>
        <a:bodyPr/>
        <a:lstStyle/>
        <a:p>
          <a:endParaRPr lang="fr-FR"/>
        </a:p>
      </dgm:t>
    </dgm:pt>
    <dgm:pt modelId="{D1A4AC15-5423-C149-BDAB-8E2701D8B0F8}" type="pres">
      <dgm:prSet presAssocID="{E243D9BC-3912-124C-ACCB-7599218B6102}" presName="connectorText" presStyleLbl="sibTrans2D1" presStyleIdx="2" presStyleCnt="5"/>
      <dgm:spPr/>
      <dgm:t>
        <a:bodyPr/>
        <a:lstStyle/>
        <a:p>
          <a:endParaRPr lang="fr-FR"/>
        </a:p>
      </dgm:t>
    </dgm:pt>
    <dgm:pt modelId="{6237FC4E-205D-49D4-B7C4-E589DB48DDB2}" type="pres">
      <dgm:prSet presAssocID="{472F7F33-0349-42C5-95A2-659A4B7B22FE}" presName="node" presStyleLbl="node1" presStyleIdx="3" presStyleCnt="5" custScaleX="181809" custRadScaleRad="126772" custRadScaleInc="39833">
        <dgm:presLayoutVars>
          <dgm:bulletEnabled val="1"/>
        </dgm:presLayoutVars>
      </dgm:prSet>
      <dgm:spPr/>
      <dgm:t>
        <a:bodyPr/>
        <a:lstStyle/>
        <a:p>
          <a:endParaRPr lang="fr-FR"/>
        </a:p>
      </dgm:t>
    </dgm:pt>
    <dgm:pt modelId="{B42064BD-34EA-457E-A44B-FF5C7F6516CA}" type="pres">
      <dgm:prSet presAssocID="{1AD94148-1AF5-47CC-8ABD-D58122B9E516}" presName="sibTrans" presStyleLbl="sibTrans2D1" presStyleIdx="3" presStyleCnt="5"/>
      <dgm:spPr/>
      <dgm:t>
        <a:bodyPr/>
        <a:lstStyle/>
        <a:p>
          <a:endParaRPr lang="fr-FR"/>
        </a:p>
      </dgm:t>
    </dgm:pt>
    <dgm:pt modelId="{EE1F0FAB-8F14-458A-91BB-07D14C23EE30}" type="pres">
      <dgm:prSet presAssocID="{1AD94148-1AF5-47CC-8ABD-D58122B9E516}" presName="connectorText" presStyleLbl="sibTrans2D1" presStyleIdx="3" presStyleCnt="5"/>
      <dgm:spPr/>
      <dgm:t>
        <a:bodyPr/>
        <a:lstStyle/>
        <a:p>
          <a:endParaRPr lang="fr-FR"/>
        </a:p>
      </dgm:t>
    </dgm:pt>
    <dgm:pt modelId="{EA6BB097-858E-4D35-8002-3A2C3A4A7E2D}" type="pres">
      <dgm:prSet presAssocID="{7D2057FA-67B2-4F31-8A99-20979B80D678}" presName="node" presStyleLbl="node1" presStyleIdx="4" presStyleCnt="5" custScaleX="160478" custRadScaleRad="154908" custRadScaleInc="-18983">
        <dgm:presLayoutVars>
          <dgm:bulletEnabled val="1"/>
        </dgm:presLayoutVars>
      </dgm:prSet>
      <dgm:spPr/>
      <dgm:t>
        <a:bodyPr/>
        <a:lstStyle/>
        <a:p>
          <a:endParaRPr lang="fr-FR"/>
        </a:p>
      </dgm:t>
    </dgm:pt>
    <dgm:pt modelId="{3F32D9D2-2BE0-45EB-BCCB-B00871E32253}" type="pres">
      <dgm:prSet presAssocID="{4EFFBB1D-0808-473C-9498-0023FCFC2BE9}" presName="sibTrans" presStyleLbl="sibTrans2D1" presStyleIdx="4" presStyleCnt="5"/>
      <dgm:spPr/>
      <dgm:t>
        <a:bodyPr/>
        <a:lstStyle/>
        <a:p>
          <a:endParaRPr lang="fr-FR"/>
        </a:p>
      </dgm:t>
    </dgm:pt>
    <dgm:pt modelId="{9EE9BC13-F846-4F05-A43D-655F8F5E59D8}" type="pres">
      <dgm:prSet presAssocID="{4EFFBB1D-0808-473C-9498-0023FCFC2BE9}" presName="connectorText" presStyleLbl="sibTrans2D1" presStyleIdx="4" presStyleCnt="5"/>
      <dgm:spPr/>
      <dgm:t>
        <a:bodyPr/>
        <a:lstStyle/>
        <a:p>
          <a:endParaRPr lang="fr-FR"/>
        </a:p>
      </dgm:t>
    </dgm:pt>
  </dgm:ptLst>
  <dgm:cxnLst>
    <dgm:cxn modelId="{FCE4C8AD-B07F-184F-98A8-E0B4B5CDCFAC}" srcId="{59A3EAA7-E230-A64A-A6E2-EC071BEA2A6F}" destId="{CC1A4E09-B00D-5E41-92F1-3BC7D845D527}" srcOrd="1" destOrd="0" parTransId="{A43D6597-84E3-D24C-BF72-13F2963E7B30}" sibTransId="{2CEC669D-4E9D-604C-96C9-60CB41405DD3}"/>
    <dgm:cxn modelId="{5420F07F-56E4-4A40-8FD9-86020D676DAF}" type="presOf" srcId="{1AD94148-1AF5-47CC-8ABD-D58122B9E516}" destId="{EE1F0FAB-8F14-458A-91BB-07D14C23EE30}" srcOrd="1" destOrd="0" presId="urn:microsoft.com/office/officeart/2005/8/layout/cycle2"/>
    <dgm:cxn modelId="{C8EBB72C-373C-426B-B86E-117F82B4A7E6}" srcId="{59A3EAA7-E230-A64A-A6E2-EC071BEA2A6F}" destId="{472F7F33-0349-42C5-95A2-659A4B7B22FE}" srcOrd="3" destOrd="0" parTransId="{356404F5-7211-44C9-A2C6-79652659C9FC}" sibTransId="{1AD94148-1AF5-47CC-8ABD-D58122B9E516}"/>
    <dgm:cxn modelId="{C66F82A1-161E-4D5D-B17C-EB92D40B22A1}" type="presOf" srcId="{4EFFBB1D-0808-473C-9498-0023FCFC2BE9}" destId="{3F32D9D2-2BE0-45EB-BCCB-B00871E32253}" srcOrd="0" destOrd="0" presId="urn:microsoft.com/office/officeart/2005/8/layout/cycle2"/>
    <dgm:cxn modelId="{420D4C27-4091-4031-8FC1-9B7C98845718}" type="presOf" srcId="{CC1A4E09-B00D-5E41-92F1-3BC7D845D527}" destId="{8C2BAC03-12BB-964B-B3DE-F05C06418F6B}" srcOrd="0" destOrd="0" presId="urn:microsoft.com/office/officeart/2005/8/layout/cycle2"/>
    <dgm:cxn modelId="{CA3C5003-AA9A-4EA8-A116-1B571F404F1B}" type="presOf" srcId="{E243D9BC-3912-124C-ACCB-7599218B6102}" destId="{E5E31DC1-ADAB-3E4F-98B5-DD19AD6593A5}" srcOrd="0" destOrd="0" presId="urn:microsoft.com/office/officeart/2005/8/layout/cycle2"/>
    <dgm:cxn modelId="{00A0016D-4C41-4485-A1C6-B0A8BBE1140E}" type="presOf" srcId="{6FBDF4D8-AE2F-2E4E-A297-8898CAB753AE}" destId="{8580E00C-6CE1-5B48-B214-0B8D107DF6BA}" srcOrd="0" destOrd="0" presId="urn:microsoft.com/office/officeart/2005/8/layout/cycle2"/>
    <dgm:cxn modelId="{340A0007-9291-41BD-9B88-93983BA49720}" type="presOf" srcId="{1AD94148-1AF5-47CC-8ABD-D58122B9E516}" destId="{B42064BD-34EA-457E-A44B-FF5C7F6516CA}" srcOrd="0" destOrd="0" presId="urn:microsoft.com/office/officeart/2005/8/layout/cycle2"/>
    <dgm:cxn modelId="{5833AEDE-5310-41C0-BC39-25143DC6C025}" type="presOf" srcId="{EEE56EB9-1685-EE4A-9885-74F8FBDC2EE9}" destId="{E9082D47-022A-9547-B01A-FC21895D5963}" srcOrd="0" destOrd="0" presId="urn:microsoft.com/office/officeart/2005/8/layout/cycle2"/>
    <dgm:cxn modelId="{F8259860-1C55-47A0-A827-CCB368DBA6AE}" type="presOf" srcId="{A44996F8-59D0-994E-95D4-D434738A6387}" destId="{B3E9D21E-548A-BB4A-BD46-6237F5EDF8B5}" srcOrd="0" destOrd="0" presId="urn:microsoft.com/office/officeart/2005/8/layout/cycle2"/>
    <dgm:cxn modelId="{D022914B-028A-44F8-B5F6-7F0AFEE6A17C}" srcId="{59A3EAA7-E230-A64A-A6E2-EC071BEA2A6F}" destId="{7D2057FA-67B2-4F31-8A99-20979B80D678}" srcOrd="4" destOrd="0" parTransId="{0D412412-62FE-4FAC-AF4F-C363ADE91820}" sibTransId="{4EFFBB1D-0808-473C-9498-0023FCFC2BE9}"/>
    <dgm:cxn modelId="{6D95C4AD-D137-47F8-80D5-C85B0525B44A}" type="presOf" srcId="{472F7F33-0349-42C5-95A2-659A4B7B22FE}" destId="{6237FC4E-205D-49D4-B7C4-E589DB48DDB2}" srcOrd="0" destOrd="0" presId="urn:microsoft.com/office/officeart/2005/8/layout/cycle2"/>
    <dgm:cxn modelId="{8652D0C6-F1DE-4D4A-8839-1DDD51000E6F}" srcId="{59A3EAA7-E230-A64A-A6E2-EC071BEA2A6F}" destId="{EEE56EB9-1685-EE4A-9885-74F8FBDC2EE9}" srcOrd="0" destOrd="0" parTransId="{8ECF20F4-3E4E-C747-8011-520116C5FC9B}" sibTransId="{A44996F8-59D0-994E-95D4-D434738A6387}"/>
    <dgm:cxn modelId="{1D7F6F12-9269-5448-B59F-167802190BCB}" srcId="{59A3EAA7-E230-A64A-A6E2-EC071BEA2A6F}" destId="{6FBDF4D8-AE2F-2E4E-A297-8898CAB753AE}" srcOrd="2" destOrd="0" parTransId="{5E87F064-6F3F-B948-A7E1-A983F327C489}" sibTransId="{E243D9BC-3912-124C-ACCB-7599218B6102}"/>
    <dgm:cxn modelId="{FE74AD61-D184-44D6-B4C7-6BC0C0C28999}" type="presOf" srcId="{E243D9BC-3912-124C-ACCB-7599218B6102}" destId="{D1A4AC15-5423-C149-BDAB-8E2701D8B0F8}" srcOrd="1" destOrd="0" presId="urn:microsoft.com/office/officeart/2005/8/layout/cycle2"/>
    <dgm:cxn modelId="{9969E88B-FC04-4390-BE38-A4CE6F0A73F0}" type="presOf" srcId="{59A3EAA7-E230-A64A-A6E2-EC071BEA2A6F}" destId="{899D4FF5-A228-7A46-A477-508155A14E3C}" srcOrd="0" destOrd="0" presId="urn:microsoft.com/office/officeart/2005/8/layout/cycle2"/>
    <dgm:cxn modelId="{7903FDA4-9971-4B9A-A5B7-34AD98BEF737}" type="presOf" srcId="{A44996F8-59D0-994E-95D4-D434738A6387}" destId="{8C047110-89A8-C24D-9EE3-1FAB08E4794B}" srcOrd="1" destOrd="0" presId="urn:microsoft.com/office/officeart/2005/8/layout/cycle2"/>
    <dgm:cxn modelId="{295B147D-C628-4E81-A63B-ED15CF0D8D39}" type="presOf" srcId="{4EFFBB1D-0808-473C-9498-0023FCFC2BE9}" destId="{9EE9BC13-F846-4F05-A43D-655F8F5E59D8}" srcOrd="1" destOrd="0" presId="urn:microsoft.com/office/officeart/2005/8/layout/cycle2"/>
    <dgm:cxn modelId="{0260A62C-2836-481E-A767-D26CC0DE7683}" type="presOf" srcId="{7D2057FA-67B2-4F31-8A99-20979B80D678}" destId="{EA6BB097-858E-4D35-8002-3A2C3A4A7E2D}" srcOrd="0" destOrd="0" presId="urn:microsoft.com/office/officeart/2005/8/layout/cycle2"/>
    <dgm:cxn modelId="{F7E04D1A-384B-4502-B84D-703DCA770042}" type="presOf" srcId="{2CEC669D-4E9D-604C-96C9-60CB41405DD3}" destId="{CBE4A618-BD9A-754A-9434-74AC80D13E45}" srcOrd="0" destOrd="0" presId="urn:microsoft.com/office/officeart/2005/8/layout/cycle2"/>
    <dgm:cxn modelId="{0F149A02-DBAE-4FEA-8E78-4277A7568AFB}" type="presOf" srcId="{2CEC669D-4E9D-604C-96C9-60CB41405DD3}" destId="{2CE0133F-8E2E-0945-95F5-ACD83ECB7A43}" srcOrd="1" destOrd="0" presId="urn:microsoft.com/office/officeart/2005/8/layout/cycle2"/>
    <dgm:cxn modelId="{60AFAE73-B08B-46AF-A3A2-13AA6B4E7780}" type="presParOf" srcId="{899D4FF5-A228-7A46-A477-508155A14E3C}" destId="{E9082D47-022A-9547-B01A-FC21895D5963}" srcOrd="0" destOrd="0" presId="urn:microsoft.com/office/officeart/2005/8/layout/cycle2"/>
    <dgm:cxn modelId="{C5755A6C-E6E7-47A5-97F3-84CF35489443}" type="presParOf" srcId="{899D4FF5-A228-7A46-A477-508155A14E3C}" destId="{B3E9D21E-548A-BB4A-BD46-6237F5EDF8B5}" srcOrd="1" destOrd="0" presId="urn:microsoft.com/office/officeart/2005/8/layout/cycle2"/>
    <dgm:cxn modelId="{44ADAB44-0B7D-48A4-8BE7-46ACC22E20C7}" type="presParOf" srcId="{B3E9D21E-548A-BB4A-BD46-6237F5EDF8B5}" destId="{8C047110-89A8-C24D-9EE3-1FAB08E4794B}" srcOrd="0" destOrd="0" presId="urn:microsoft.com/office/officeart/2005/8/layout/cycle2"/>
    <dgm:cxn modelId="{014A264B-B758-4EEC-AC99-DB9F1E4725DC}" type="presParOf" srcId="{899D4FF5-A228-7A46-A477-508155A14E3C}" destId="{8C2BAC03-12BB-964B-B3DE-F05C06418F6B}" srcOrd="2" destOrd="0" presId="urn:microsoft.com/office/officeart/2005/8/layout/cycle2"/>
    <dgm:cxn modelId="{A1D8B91F-7AAC-480C-82E1-AF2A60A00650}" type="presParOf" srcId="{899D4FF5-A228-7A46-A477-508155A14E3C}" destId="{CBE4A618-BD9A-754A-9434-74AC80D13E45}" srcOrd="3" destOrd="0" presId="urn:microsoft.com/office/officeart/2005/8/layout/cycle2"/>
    <dgm:cxn modelId="{D8477BF8-6D4F-43E4-A0A1-527CD3FEE98D}" type="presParOf" srcId="{CBE4A618-BD9A-754A-9434-74AC80D13E45}" destId="{2CE0133F-8E2E-0945-95F5-ACD83ECB7A43}" srcOrd="0" destOrd="0" presId="urn:microsoft.com/office/officeart/2005/8/layout/cycle2"/>
    <dgm:cxn modelId="{2A5995EF-3D1A-4329-ADC9-BB0612993E2A}" type="presParOf" srcId="{899D4FF5-A228-7A46-A477-508155A14E3C}" destId="{8580E00C-6CE1-5B48-B214-0B8D107DF6BA}" srcOrd="4" destOrd="0" presId="urn:microsoft.com/office/officeart/2005/8/layout/cycle2"/>
    <dgm:cxn modelId="{3E097660-192D-4BBB-A969-A5EC209AF434}" type="presParOf" srcId="{899D4FF5-A228-7A46-A477-508155A14E3C}" destId="{E5E31DC1-ADAB-3E4F-98B5-DD19AD6593A5}" srcOrd="5" destOrd="0" presId="urn:microsoft.com/office/officeart/2005/8/layout/cycle2"/>
    <dgm:cxn modelId="{40E6ACA5-9A00-41A4-AFB0-084EC7467428}" type="presParOf" srcId="{E5E31DC1-ADAB-3E4F-98B5-DD19AD6593A5}" destId="{D1A4AC15-5423-C149-BDAB-8E2701D8B0F8}" srcOrd="0" destOrd="0" presId="urn:microsoft.com/office/officeart/2005/8/layout/cycle2"/>
    <dgm:cxn modelId="{803ACFD8-64D8-4F77-8B09-D76DDDA55A1F}" type="presParOf" srcId="{899D4FF5-A228-7A46-A477-508155A14E3C}" destId="{6237FC4E-205D-49D4-B7C4-E589DB48DDB2}" srcOrd="6" destOrd="0" presId="urn:microsoft.com/office/officeart/2005/8/layout/cycle2"/>
    <dgm:cxn modelId="{5EE1D6C6-CC5E-4EA1-B15E-92CFF24BCBA3}" type="presParOf" srcId="{899D4FF5-A228-7A46-A477-508155A14E3C}" destId="{B42064BD-34EA-457E-A44B-FF5C7F6516CA}" srcOrd="7" destOrd="0" presId="urn:microsoft.com/office/officeart/2005/8/layout/cycle2"/>
    <dgm:cxn modelId="{94F193E0-FD70-47AD-B8F1-406AE3E40AA5}" type="presParOf" srcId="{B42064BD-34EA-457E-A44B-FF5C7F6516CA}" destId="{EE1F0FAB-8F14-458A-91BB-07D14C23EE30}" srcOrd="0" destOrd="0" presId="urn:microsoft.com/office/officeart/2005/8/layout/cycle2"/>
    <dgm:cxn modelId="{AC7F103D-4C56-42E6-B6DB-0F9789E195EB}" type="presParOf" srcId="{899D4FF5-A228-7A46-A477-508155A14E3C}" destId="{EA6BB097-858E-4D35-8002-3A2C3A4A7E2D}" srcOrd="8" destOrd="0" presId="urn:microsoft.com/office/officeart/2005/8/layout/cycle2"/>
    <dgm:cxn modelId="{4338212A-1339-46A3-8F1F-FDFCABBF9AB2}" type="presParOf" srcId="{899D4FF5-A228-7A46-A477-508155A14E3C}" destId="{3F32D9D2-2BE0-45EB-BCCB-B00871E32253}" srcOrd="9" destOrd="0" presId="urn:microsoft.com/office/officeart/2005/8/layout/cycle2"/>
    <dgm:cxn modelId="{9A018CF2-36E5-47ED-9631-E862FE135EAF}" type="presParOf" srcId="{3F32D9D2-2BE0-45EB-BCCB-B00871E32253}" destId="{9EE9BC13-F846-4F05-A43D-655F8F5E59D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82D47-022A-9547-B01A-FC21895D5963}">
      <dsp:nvSpPr>
        <dsp:cNvPr id="0" name=""/>
        <dsp:cNvSpPr/>
      </dsp:nvSpPr>
      <dsp:spPr>
        <a:xfrm>
          <a:off x="2902885" y="1712"/>
          <a:ext cx="2423828" cy="1448618"/>
        </a:xfrm>
        <a:prstGeom prst="ellipse">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latin typeface="Arial Narrow"/>
              <a:cs typeface="Arial Narrow"/>
            </a:rPr>
            <a:t>Temporalité</a:t>
          </a:r>
          <a:endParaRPr lang="fr-FR" sz="2800" kern="1200" dirty="0">
            <a:latin typeface="Arial Narrow"/>
            <a:cs typeface="Arial Narrow"/>
          </a:endParaRPr>
        </a:p>
      </dsp:txBody>
      <dsp:txXfrm>
        <a:off x="3257846" y="213857"/>
        <a:ext cx="1713906" cy="1024328"/>
      </dsp:txXfrm>
    </dsp:sp>
    <dsp:sp modelId="{B3E9D21E-548A-BB4A-BD46-6237F5EDF8B5}">
      <dsp:nvSpPr>
        <dsp:cNvPr id="0" name=""/>
        <dsp:cNvSpPr/>
      </dsp:nvSpPr>
      <dsp:spPr>
        <a:xfrm rot="2071065">
          <a:off x="5011762" y="1236553"/>
          <a:ext cx="401642" cy="488908"/>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5022368" y="1300196"/>
        <a:ext cx="281149" cy="293344"/>
      </dsp:txXfrm>
    </dsp:sp>
    <dsp:sp modelId="{A0DBE346-132D-0041-BD10-FB634C5E9B7D}">
      <dsp:nvSpPr>
        <dsp:cNvPr id="0" name=""/>
        <dsp:cNvSpPr/>
      </dsp:nvSpPr>
      <dsp:spPr>
        <a:xfrm>
          <a:off x="5117184" y="1524567"/>
          <a:ext cx="2423828" cy="1448618"/>
        </a:xfrm>
        <a:prstGeom prst="ellipse">
          <a:avLst/>
        </a:prstGeom>
        <a:solidFill>
          <a:schemeClr val="accent5"/>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latin typeface="Arial Narrow"/>
              <a:cs typeface="Arial Narrow"/>
            </a:rPr>
            <a:t>« Jeu sérieux »</a:t>
          </a:r>
          <a:endParaRPr lang="fr-FR" sz="2800" kern="1200" dirty="0">
            <a:latin typeface="Arial Narrow"/>
            <a:cs typeface="Arial Narrow"/>
          </a:endParaRPr>
        </a:p>
      </dsp:txBody>
      <dsp:txXfrm>
        <a:off x="5472145" y="1736712"/>
        <a:ext cx="1713906" cy="1024328"/>
      </dsp:txXfrm>
    </dsp:sp>
    <dsp:sp modelId="{C121EA89-E6CA-0148-AD87-3DB000BE67F7}">
      <dsp:nvSpPr>
        <dsp:cNvPr id="0" name=""/>
        <dsp:cNvSpPr/>
      </dsp:nvSpPr>
      <dsp:spPr>
        <a:xfrm rot="8699380">
          <a:off x="5024149" y="2773219"/>
          <a:ext cx="414832" cy="488908"/>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10800000">
        <a:off x="5137339" y="2835301"/>
        <a:ext cx="290382" cy="293344"/>
      </dsp:txXfrm>
    </dsp:sp>
    <dsp:sp modelId="{8C2BAC03-12BB-964B-B3DE-F05C06418F6B}">
      <dsp:nvSpPr>
        <dsp:cNvPr id="0" name=""/>
        <dsp:cNvSpPr/>
      </dsp:nvSpPr>
      <dsp:spPr>
        <a:xfrm>
          <a:off x="2902885" y="3075632"/>
          <a:ext cx="2423828" cy="1448618"/>
        </a:xfrm>
        <a:prstGeom prst="ellipse">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latin typeface="Arial Narrow"/>
              <a:cs typeface="Arial Narrow"/>
            </a:rPr>
            <a:t>Actions</a:t>
          </a:r>
          <a:endParaRPr lang="fr-FR" sz="2800" kern="1200" dirty="0">
            <a:latin typeface="Arial Narrow"/>
            <a:cs typeface="Arial Narrow"/>
          </a:endParaRPr>
        </a:p>
      </dsp:txBody>
      <dsp:txXfrm>
        <a:off x="3257846" y="3287777"/>
        <a:ext cx="1713906" cy="1024328"/>
      </dsp:txXfrm>
    </dsp:sp>
    <dsp:sp modelId="{CBE4A618-BD9A-754A-9434-74AC80D13E45}">
      <dsp:nvSpPr>
        <dsp:cNvPr id="0" name=""/>
        <dsp:cNvSpPr/>
      </dsp:nvSpPr>
      <dsp:spPr>
        <a:xfrm rot="12915293">
          <a:off x="2806677" y="2779778"/>
          <a:ext cx="421437" cy="488908"/>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rot="10800000">
        <a:off x="2921514" y="2914049"/>
        <a:ext cx="295006" cy="293344"/>
      </dsp:txXfrm>
    </dsp:sp>
    <dsp:sp modelId="{8580E00C-6CE1-5B48-B214-0B8D107DF6BA}">
      <dsp:nvSpPr>
        <dsp:cNvPr id="0" name=""/>
        <dsp:cNvSpPr/>
      </dsp:nvSpPr>
      <dsp:spPr>
        <a:xfrm>
          <a:off x="688598" y="1510445"/>
          <a:ext cx="2423828" cy="1448618"/>
        </a:xfrm>
        <a:prstGeom prst="ellipse">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latin typeface="Arial Narrow"/>
              <a:cs typeface="Arial Narrow"/>
            </a:rPr>
            <a:t>Parcours</a:t>
          </a:r>
          <a:endParaRPr lang="fr-FR" sz="2800" kern="1200" dirty="0">
            <a:latin typeface="Arial Narrow"/>
            <a:cs typeface="Arial Narrow"/>
          </a:endParaRPr>
        </a:p>
      </dsp:txBody>
      <dsp:txXfrm>
        <a:off x="1043559" y="1722590"/>
        <a:ext cx="1713906" cy="1024328"/>
      </dsp:txXfrm>
    </dsp:sp>
    <dsp:sp modelId="{E5E31DC1-ADAB-3E4F-98B5-DD19AD6593A5}">
      <dsp:nvSpPr>
        <dsp:cNvPr id="0" name=""/>
        <dsp:cNvSpPr/>
      </dsp:nvSpPr>
      <dsp:spPr>
        <a:xfrm rot="19543856">
          <a:off x="2800896" y="1242229"/>
          <a:ext cx="395040" cy="488908"/>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2811183" y="1373377"/>
        <a:ext cx="276528" cy="293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82D47-022A-9547-B01A-FC21895D5963}">
      <dsp:nvSpPr>
        <dsp:cNvPr id="0" name=""/>
        <dsp:cNvSpPr/>
      </dsp:nvSpPr>
      <dsp:spPr>
        <a:xfrm>
          <a:off x="2948432" y="143"/>
          <a:ext cx="2285996" cy="1366242"/>
        </a:xfrm>
        <a:prstGeom prst="ellipse">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smtClean="0">
              <a:latin typeface="Arial Narrow"/>
              <a:cs typeface="Arial Narrow"/>
            </a:rPr>
            <a:t>Matériels technologiques</a:t>
          </a:r>
          <a:endParaRPr lang="fr-FR" sz="2000" b="1" kern="1200" dirty="0">
            <a:latin typeface="Arial Narrow"/>
            <a:cs typeface="Arial Narrow"/>
          </a:endParaRPr>
        </a:p>
      </dsp:txBody>
      <dsp:txXfrm>
        <a:off x="3283208" y="200225"/>
        <a:ext cx="1616444" cy="966078"/>
      </dsp:txXfrm>
    </dsp:sp>
    <dsp:sp modelId="{B3E9D21E-548A-BB4A-BD46-6237F5EDF8B5}">
      <dsp:nvSpPr>
        <dsp:cNvPr id="0" name=""/>
        <dsp:cNvSpPr/>
      </dsp:nvSpPr>
      <dsp:spPr>
        <a:xfrm rot="1500643">
          <a:off x="5163069" y="1073556"/>
          <a:ext cx="518236" cy="461106"/>
        </a:xfrm>
        <a:prstGeom prst="rightArrow">
          <a:avLst>
            <a:gd name="adj1" fmla="val 60000"/>
            <a:gd name="adj2" fmla="val 50000"/>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a:off x="5169555" y="1136534"/>
        <a:ext cx="379904" cy="276664"/>
      </dsp:txXfrm>
    </dsp:sp>
    <dsp:sp modelId="{8C2BAC03-12BB-964B-B3DE-F05C06418F6B}">
      <dsp:nvSpPr>
        <dsp:cNvPr id="0" name=""/>
        <dsp:cNvSpPr/>
      </dsp:nvSpPr>
      <dsp:spPr>
        <a:xfrm>
          <a:off x="5636530" y="1254235"/>
          <a:ext cx="2285996" cy="1366242"/>
        </a:xfrm>
        <a:prstGeom prst="ellipse">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smtClean="0">
              <a:latin typeface="Arial Narrow"/>
              <a:cs typeface="Arial Narrow"/>
            </a:rPr>
            <a:t>Procédures</a:t>
          </a:r>
          <a:endParaRPr lang="fr-FR" sz="2000" b="1" kern="1200" dirty="0">
            <a:latin typeface="Arial Narrow"/>
            <a:cs typeface="Arial Narrow"/>
          </a:endParaRPr>
        </a:p>
      </dsp:txBody>
      <dsp:txXfrm>
        <a:off x="5971306" y="1454317"/>
        <a:ext cx="1616444" cy="966078"/>
      </dsp:txXfrm>
    </dsp:sp>
    <dsp:sp modelId="{CBE4A618-BD9A-754A-9434-74AC80D13E45}">
      <dsp:nvSpPr>
        <dsp:cNvPr id="0" name=""/>
        <dsp:cNvSpPr/>
      </dsp:nvSpPr>
      <dsp:spPr>
        <a:xfrm rot="7390366">
          <a:off x="5962543" y="2650052"/>
          <a:ext cx="400760" cy="461106"/>
        </a:xfrm>
        <a:prstGeom prst="rightArrow">
          <a:avLst>
            <a:gd name="adj1" fmla="val 60000"/>
            <a:gd name="adj2" fmla="val 50000"/>
          </a:avLst>
        </a:prstGeom>
        <a:gradFill rotWithShape="0">
          <a:gsLst>
            <a:gs pos="0">
              <a:schemeClr val="accent5">
                <a:hueOff val="-2483469"/>
                <a:satOff val="9953"/>
                <a:lumOff val="2157"/>
                <a:alphaOff val="0"/>
                <a:tint val="100000"/>
                <a:shade val="100000"/>
                <a:satMod val="130000"/>
              </a:schemeClr>
            </a:gs>
            <a:gs pos="100000">
              <a:schemeClr val="accent5">
                <a:hueOff val="-2483469"/>
                <a:satOff val="9953"/>
                <a:lumOff val="2157"/>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0800000">
        <a:off x="6055549" y="2691956"/>
        <a:ext cx="280532" cy="276664"/>
      </dsp:txXfrm>
    </dsp:sp>
    <dsp:sp modelId="{8580E00C-6CE1-5B48-B214-0B8D107DF6BA}">
      <dsp:nvSpPr>
        <dsp:cNvPr id="0" name=""/>
        <dsp:cNvSpPr/>
      </dsp:nvSpPr>
      <dsp:spPr>
        <a:xfrm>
          <a:off x="4390908" y="3159720"/>
          <a:ext cx="2285996" cy="1366242"/>
        </a:xfrm>
        <a:prstGeom prst="ellipse">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smtClean="0">
              <a:latin typeface="Arial Narrow"/>
              <a:cs typeface="Arial Narrow"/>
            </a:rPr>
            <a:t>Applications</a:t>
          </a:r>
          <a:endParaRPr lang="fr-FR" sz="2000" b="1" kern="1200" dirty="0">
            <a:latin typeface="Arial Narrow"/>
            <a:cs typeface="Arial Narrow"/>
          </a:endParaRPr>
        </a:p>
      </dsp:txBody>
      <dsp:txXfrm>
        <a:off x="4725684" y="3359802"/>
        <a:ext cx="1616444" cy="966078"/>
      </dsp:txXfrm>
    </dsp:sp>
    <dsp:sp modelId="{E5E31DC1-ADAB-3E4F-98B5-DD19AD6593A5}">
      <dsp:nvSpPr>
        <dsp:cNvPr id="0" name=""/>
        <dsp:cNvSpPr/>
      </dsp:nvSpPr>
      <dsp:spPr>
        <a:xfrm rot="10800000">
          <a:off x="3819419" y="3612288"/>
          <a:ext cx="403852" cy="461106"/>
        </a:xfrm>
        <a:prstGeom prst="rightArrow">
          <a:avLst>
            <a:gd name="adj1" fmla="val 60000"/>
            <a:gd name="adj2" fmla="val 50000"/>
          </a:avLst>
        </a:prstGeom>
        <a:gradFill rotWithShape="0">
          <a:gsLst>
            <a:gs pos="0">
              <a:schemeClr val="accent5">
                <a:hueOff val="-4966938"/>
                <a:satOff val="19906"/>
                <a:lumOff val="4314"/>
                <a:alphaOff val="0"/>
                <a:tint val="100000"/>
                <a:shade val="100000"/>
                <a:satMod val="130000"/>
              </a:schemeClr>
            </a:gs>
            <a:gs pos="100000">
              <a:schemeClr val="accent5">
                <a:hueOff val="-4966938"/>
                <a:satOff val="19906"/>
                <a:lumOff val="431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0800000">
        <a:off x="3940575" y="3704509"/>
        <a:ext cx="282696" cy="276664"/>
      </dsp:txXfrm>
    </dsp:sp>
    <dsp:sp modelId="{6237FC4E-205D-49D4-B7C4-E589DB48DDB2}">
      <dsp:nvSpPr>
        <dsp:cNvPr id="0" name=""/>
        <dsp:cNvSpPr/>
      </dsp:nvSpPr>
      <dsp:spPr>
        <a:xfrm>
          <a:off x="1144971" y="3159720"/>
          <a:ext cx="2483951" cy="1366242"/>
        </a:xfrm>
        <a:prstGeom prst="ellipse">
          <a:avLst/>
        </a:prstGeom>
        <a:solidFill>
          <a:schemeClr val="accent5">
            <a:lumMod val="60000"/>
            <a:lumOff val="4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smtClean="0">
              <a:latin typeface="Arial Narrow"/>
              <a:cs typeface="Arial Narrow"/>
            </a:rPr>
            <a:t>Savoirs associés</a:t>
          </a:r>
          <a:endParaRPr lang="fr-FR" sz="2000" b="1" kern="1200" dirty="0">
            <a:latin typeface="Arial Narrow"/>
            <a:cs typeface="Arial Narrow"/>
          </a:endParaRPr>
        </a:p>
      </dsp:txBody>
      <dsp:txXfrm>
        <a:off x="1508737" y="3359802"/>
        <a:ext cx="1756419" cy="966078"/>
      </dsp:txXfrm>
    </dsp:sp>
    <dsp:sp modelId="{B42064BD-34EA-457E-A44B-FF5C7F6516CA}">
      <dsp:nvSpPr>
        <dsp:cNvPr id="0" name=""/>
        <dsp:cNvSpPr/>
      </dsp:nvSpPr>
      <dsp:spPr>
        <a:xfrm rot="14632815">
          <a:off x="1730915" y="2650021"/>
          <a:ext cx="368421" cy="461106"/>
        </a:xfrm>
        <a:prstGeom prst="rightArrow">
          <a:avLst>
            <a:gd name="adj1" fmla="val 60000"/>
            <a:gd name="adj2" fmla="val 50000"/>
          </a:avLst>
        </a:prstGeom>
        <a:gradFill rotWithShape="0">
          <a:gsLst>
            <a:gs pos="0">
              <a:schemeClr val="accent5">
                <a:hueOff val="-7450407"/>
                <a:satOff val="29858"/>
                <a:lumOff val="6471"/>
                <a:alphaOff val="0"/>
                <a:tint val="100000"/>
                <a:shade val="100000"/>
                <a:satMod val="130000"/>
              </a:schemeClr>
            </a:gs>
            <a:gs pos="100000">
              <a:schemeClr val="accent5">
                <a:hueOff val="-7450407"/>
                <a:satOff val="29858"/>
                <a:lumOff val="647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0800000">
        <a:off x="1810507" y="2791861"/>
        <a:ext cx="257895" cy="276664"/>
      </dsp:txXfrm>
    </dsp:sp>
    <dsp:sp modelId="{EA6BB097-858E-4D35-8002-3A2C3A4A7E2D}">
      <dsp:nvSpPr>
        <dsp:cNvPr id="0" name=""/>
        <dsp:cNvSpPr/>
      </dsp:nvSpPr>
      <dsp:spPr>
        <a:xfrm>
          <a:off x="340929" y="1222712"/>
          <a:ext cx="2192518" cy="1366242"/>
        </a:xfrm>
        <a:prstGeom prst="ellipse">
          <a:avLst/>
        </a:prstGeom>
        <a:solidFill>
          <a:schemeClr val="accent4">
            <a:lumMod val="40000"/>
            <a:lumOff val="60000"/>
          </a:schemeClr>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b="1" kern="1200" dirty="0" smtClean="0">
              <a:latin typeface="Arial Narrow"/>
              <a:cs typeface="Arial Narrow"/>
            </a:rPr>
            <a:t>…</a:t>
          </a:r>
          <a:endParaRPr lang="fr-FR" sz="2800" b="1" kern="1200" dirty="0">
            <a:latin typeface="Arial Narrow"/>
            <a:cs typeface="Arial Narrow"/>
          </a:endParaRPr>
        </a:p>
      </dsp:txBody>
      <dsp:txXfrm>
        <a:off x="662016" y="1422794"/>
        <a:ext cx="1550344" cy="966078"/>
      </dsp:txXfrm>
    </dsp:sp>
    <dsp:sp modelId="{3F32D9D2-2BE0-45EB-BCCB-B00871E32253}">
      <dsp:nvSpPr>
        <dsp:cNvPr id="0" name=""/>
        <dsp:cNvSpPr/>
      </dsp:nvSpPr>
      <dsp:spPr>
        <a:xfrm rot="20116125">
          <a:off x="2486360" y="1075460"/>
          <a:ext cx="506115" cy="461106"/>
        </a:xfrm>
        <a:prstGeom prst="rightArrow">
          <a:avLst>
            <a:gd name="adj1" fmla="val 60000"/>
            <a:gd name="adj2" fmla="val 50000"/>
          </a:avLst>
        </a:prstGeom>
        <a:gradFill rotWithShape="0">
          <a:gsLst>
            <a:gs pos="0">
              <a:schemeClr val="accent5">
                <a:hueOff val="-9933876"/>
                <a:satOff val="39811"/>
                <a:lumOff val="8628"/>
                <a:alphaOff val="0"/>
                <a:tint val="100000"/>
                <a:shade val="100000"/>
                <a:satMod val="130000"/>
              </a:schemeClr>
            </a:gs>
            <a:gs pos="100000">
              <a:schemeClr val="accent5">
                <a:hueOff val="-9933876"/>
                <a:satOff val="39811"/>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a:off x="2492704" y="1196617"/>
        <a:ext cx="367783" cy="27666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06CFD-F4E5-407C-B096-97F728461CB0}" type="datetimeFigureOut">
              <a:rPr lang="fr-FR" smtClean="0"/>
              <a:pPr/>
              <a:t>19/05/2012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CF1653-A312-4947-B117-115A6B9AB8D9}" type="slidenum">
              <a:rPr lang="fr-FR" smtClean="0"/>
              <a:pPr/>
              <a:t>‹N°›</a:t>
            </a:fld>
            <a:endParaRPr lang="fr-FR"/>
          </a:p>
        </p:txBody>
      </p:sp>
    </p:spTree>
    <p:extLst>
      <p:ext uri="{BB962C8B-B14F-4D97-AF65-F5344CB8AC3E}">
        <p14:creationId xmlns:p14="http://schemas.microsoft.com/office/powerpoint/2010/main" val="3182839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fr-FR" dirty="0" smtClean="0"/>
              <a:t>Savoirs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fr-FR" dirty="0" smtClean="0"/>
              <a:t>Explicitation</a:t>
            </a:r>
            <a:r>
              <a:rPr lang="fr-FR" baseline="0" dirty="0" smtClean="0"/>
              <a:t> (repérage des invariants des situations vécues dans le scénario par petits groupes)</a:t>
            </a:r>
            <a:endParaRPr lang="fr-FR" dirty="0" smtClean="0"/>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fr-FR" dirty="0" smtClean="0"/>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fr-FR" dirty="0" smtClean="0"/>
              <a:t>Tout ce qui relève de la méthode est en général transversal. La programmation de l’apprentissage n’est pas spécifique à un scénario et peut être abordé en classe entière (Ex : prise de notes).</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2) Le recours à des logiciels, applications informatiques, matériels de communication… nécessite pour des raisons pratiques d’être abordé en effectif réduit. Ces techniques sont transversales à plusieurs scénarios (Ex : tableur).</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3) Le scénario pédagogique  se déroule naturellement entre ces deux apprentissages transversaux.</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4) Le scénario s’appuie sur des apports juridiques et économiques plutôt en classe entière. </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5) Le  scénario est expliqué, décodé à l’ensemble des élèves en classe entière (briefing). </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 6) L’action proprement dite est toujours faite avec du matériel et dans un environnement professionnel donc  en effectif réduit.</a:t>
            </a:r>
          </a:p>
          <a:p>
            <a:r>
              <a:rPr lang="fr-FR" dirty="0" smtClean="0"/>
              <a:t>7) Dans certains cas, un débriefing est réalisé en classe entière  par des élèves ayant expérimenté le scénario. C’est une étape formatrice pour l’entretien  d’explicitation et le remplissage du livret de compétence.</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8) Les phases suivantes du scénario sont abordées identiquement.</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1) Plusieurs scénarios peuvent être traités concomitamment.</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2) En liaison avec le professeur de français, des ateliers rédactionnels sont programmés (EGLS) selon la logique du scénario</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1) La répartition classe entière/classe à effectif réduit dépend aussi de l’établissement et des scénarii.</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2) Du temps doit être prévu pour les études d’économie droit, des contrôles, la vie de classe</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fr-FR" dirty="0" smtClean="0"/>
              <a:t>Travail sur les limites légales et conventionnelles à la liberté d’embaucher (1h).</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fr-FR" dirty="0" smtClean="0"/>
              <a:t>Travail sur la concision : dire et écrire l’essentiel en quelques mots (1h).</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3) Présentation générale du scénario puis travail sur l’offre d’emploi : analyse d’exemples et d’expériences de parents d’élèves, réflexion sur l’évolution des pratiques, exercices sur la rédaction d’annonces… (2h).</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4) Faire un site web très simplement grâce à Google sites (1h30).</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5) Insérer une vidéo dans un document WORD (1h30).</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6) Mise en expérimentation des élèves sur la base du scénario.</a:t>
            </a:r>
          </a:p>
          <a:p>
            <a:pPr algn="just"/>
            <a:r>
              <a:rPr lang="fr-FR" dirty="0" smtClean="0"/>
              <a:t>7) Équipe A : 4 élève sont choisis pour rédiger l’offre d’emploi, créer le petit site web sur GOOGLE et y déposer l’annonce.</a:t>
            </a:r>
          </a:p>
          <a:p>
            <a:pPr algn="just"/>
            <a:r>
              <a:rPr lang="fr-FR" dirty="0" smtClean="0"/>
              <a:t>Les instructions sont transmises par le mail du générateur d’activités et s’appuient sur les entreprises présentes dans le boitier.</a:t>
            </a:r>
          </a:p>
          <a:p>
            <a:pPr algn="just"/>
            <a:r>
              <a:rPr lang="fr-FR" dirty="0" smtClean="0"/>
              <a:t>Le travail peut être individuel ou collectif. (2H).</a:t>
            </a:r>
          </a:p>
          <a:p>
            <a:pPr algn="just"/>
            <a:r>
              <a:rPr lang="fr-FR" dirty="0" smtClean="0"/>
              <a:t>8) Équipe B : 6 binômes de 6 élèves sont désignés pour rédiger leur CV, tourner une petite vidéo et l’insérer dans leur document.</a:t>
            </a:r>
          </a:p>
          <a:p>
            <a:pPr algn="just"/>
            <a:r>
              <a:rPr lang="fr-FR" dirty="0" smtClean="0"/>
              <a:t>Les instructions sont transmises par le mail du générateur d’activité.</a:t>
            </a:r>
          </a:p>
          <a:p>
            <a:pPr algn="just"/>
            <a:r>
              <a:rPr lang="fr-FR" dirty="0" smtClean="0"/>
              <a:t>Les élèves sont supposés avoir déjà travaillé sur le CV. (2h).</a:t>
            </a:r>
          </a:p>
          <a:p>
            <a:pPr algn="just"/>
            <a:r>
              <a:rPr lang="fr-FR" dirty="0" smtClean="0"/>
              <a:t>9) Un débriefing de l’expérimentation réalisé par les 2 équipes est réalisée. Certains élèves explicitent les difficultés rencontrées, ce qui a bien marché… Des compléments sont apportés par l’enseignant et les élèves (1h).</a:t>
            </a:r>
          </a:p>
          <a:p>
            <a:pPr marL="0" marR="0" indent="0" algn="just" defTabSz="457200" rtl="0" eaLnBrk="1" fontAlgn="auto" latinLnBrk="0" hangingPunct="1">
              <a:lnSpc>
                <a:spcPct val="100000"/>
              </a:lnSpc>
              <a:spcBef>
                <a:spcPts val="0"/>
              </a:spcBef>
              <a:spcAft>
                <a:spcPts val="0"/>
              </a:spcAft>
              <a:buClrTx/>
              <a:buSzTx/>
              <a:buFontTx/>
              <a:buNone/>
              <a:tabLst/>
              <a:defRPr/>
            </a:pPr>
            <a:r>
              <a:rPr lang="fr-FR" dirty="0" smtClean="0"/>
              <a:t>10) Travail sur le rôle des acteurs et des partenaires dans l’organisation.</a:t>
            </a:r>
          </a:p>
          <a:p>
            <a:pPr marL="0" marR="0" indent="0" algn="just" defTabSz="457200" rtl="0" eaLnBrk="1" fontAlgn="auto" latinLnBrk="0" hangingPunct="1">
              <a:lnSpc>
                <a:spcPct val="100000"/>
              </a:lnSpc>
              <a:spcBef>
                <a:spcPts val="0"/>
              </a:spcBef>
              <a:spcAft>
                <a:spcPts val="0"/>
              </a:spcAft>
              <a:buClrTx/>
              <a:buSzTx/>
              <a:buFontTx/>
              <a:buNone/>
              <a:tabLst/>
              <a:defRPr/>
            </a:pPr>
            <a:r>
              <a:rPr lang="fr-FR" dirty="0" smtClean="0"/>
              <a:t>11) Du temps doit être prévu pour des activités extérieures au scénario.</a:t>
            </a:r>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Citer le travail déposé sur</a:t>
            </a:r>
            <a:r>
              <a:rPr lang="fr-FR" baseline="0" dirty="0" smtClean="0"/>
              <a:t> </a:t>
            </a:r>
            <a:r>
              <a:rPr lang="fr-FR" baseline="0" dirty="0" err="1" smtClean="0"/>
              <a:t>Pleiade</a:t>
            </a:r>
            <a:r>
              <a:rPr lang="fr-FR" baseline="0" dirty="0" smtClean="0"/>
              <a:t> (tableau </a:t>
            </a:r>
            <a:r>
              <a:rPr lang="fr-FR" baseline="0" dirty="0" err="1" smtClean="0"/>
              <a:t>excel</a:t>
            </a:r>
            <a:r>
              <a:rPr lang="fr-FR" baseline="0" dirty="0" smtClean="0"/>
              <a:t> qui permet de suivre les différentes tâches confiées aux élèves dans le scénario</a:t>
            </a:r>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14</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Clr>
                <a:srgbClr val="C00000"/>
              </a:buClr>
              <a:buFont typeface="Wingdings" pitchFamily="2" charset="2"/>
              <a:buNone/>
            </a:pPr>
            <a:r>
              <a:rPr lang="fr-FR" sz="2400" b="1" dirty="0" smtClean="0">
                <a:ea typeface="ＭＳ Ｐゴシック" charset="0"/>
                <a:cs typeface="Arial" charset="0"/>
              </a:rPr>
              <a:t> </a:t>
            </a:r>
            <a:r>
              <a:rPr lang="fr-FR" sz="1200" b="1" dirty="0" smtClean="0">
                <a:ea typeface="ＭＳ Ｐゴシック" charset="0"/>
                <a:cs typeface="Arial" charset="0"/>
              </a:rPr>
              <a:t>Introduction</a:t>
            </a:r>
          </a:p>
          <a:p>
            <a:pPr>
              <a:buClr>
                <a:srgbClr val="C00000"/>
              </a:buClr>
              <a:buFont typeface="Wingdings" pitchFamily="2" charset="2"/>
              <a:buNone/>
            </a:pPr>
            <a:endParaRPr lang="fr-FR" sz="1200" b="1" dirty="0" smtClean="0">
              <a:ea typeface="ＭＳ Ｐゴシック" charset="0"/>
              <a:cs typeface="Arial" charset="0"/>
            </a:endParaRPr>
          </a:p>
          <a:p>
            <a:pPr>
              <a:buClr>
                <a:srgbClr val="C00000"/>
              </a:buClr>
              <a:buFont typeface="Wingdings" pitchFamily="2" charset="2"/>
              <a:buChar char="n"/>
            </a:pPr>
            <a:r>
              <a:rPr lang="fr-FR" sz="1200" b="1" dirty="0" smtClean="0">
                <a:ea typeface="ＭＳ Ｐゴシック" charset="0"/>
                <a:cs typeface="Arial" charset="0"/>
              </a:rPr>
              <a:t>bouscule l’espace et le temps pédagogique</a:t>
            </a: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reconfigure l’</a:t>
            </a:r>
            <a:r>
              <a:rPr lang="fr-FR" altLang="ja-JP" sz="1200" dirty="0" smtClean="0">
                <a:cs typeface="Arial" charset="0"/>
              </a:rPr>
              <a:t>espace : de la salle de classe à l’espace professionnel. </a:t>
            </a:r>
            <a:r>
              <a:rPr lang="fr-FR" sz="1200" dirty="0" smtClean="0">
                <a:cs typeface="Arial" charset="0"/>
              </a:rPr>
              <a:t>Certains temps pédagogiques du scénario peuvent toutefois se dérouler dans une salle banalisée. </a:t>
            </a: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reconfigure le temps pédagogique. Un même thème sera abordé plusieurs fois en le complexifiant au fil du temps.</a:t>
            </a:r>
          </a:p>
          <a:p>
            <a:pPr>
              <a:buClr>
                <a:srgbClr val="C00000"/>
              </a:buClr>
              <a:buFont typeface="Wingdings" pitchFamily="2" charset="2"/>
              <a:buChar char="n"/>
            </a:pPr>
            <a:endParaRPr lang="fr-FR" sz="1200" b="1" dirty="0" smtClean="0">
              <a:ea typeface="ＭＳ Ｐゴシック" charset="0"/>
              <a:cs typeface="Arial" charset="0"/>
            </a:endParaRPr>
          </a:p>
          <a:p>
            <a:pPr>
              <a:buClr>
                <a:srgbClr val="C00000"/>
              </a:buClr>
              <a:buFont typeface="Wingdings" pitchFamily="2" charset="2"/>
              <a:buChar char="n"/>
            </a:pPr>
            <a:r>
              <a:rPr lang="fr-FR" sz="1200" b="1" dirty="0" smtClean="0">
                <a:ea typeface="ＭＳ Ｐゴシック" charset="0"/>
                <a:cs typeface="Arial" charset="0"/>
              </a:rPr>
              <a:t> Parcours : permet de proposer aux élèves un « parcours » dans une ou des situations professionnelles du référentiel de certification</a:t>
            </a: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est un fil rouge. </a:t>
            </a: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attribue des</a:t>
            </a:r>
            <a:r>
              <a:rPr lang="fr-FR" altLang="ja-JP" sz="1200" dirty="0" smtClean="0">
                <a:ea typeface="ＭＳ Ｐゴシック" charset="0"/>
                <a:cs typeface="ＭＳ Ｐゴシック" charset="0"/>
              </a:rPr>
              <a:t> rôles spécifiques à jouer comme dans la vie professionnelle.</a:t>
            </a:r>
            <a:endParaRPr lang="fr-FR" sz="1200" dirty="0" smtClean="0">
              <a:cs typeface="Arial" charset="0"/>
            </a:endParaRP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peut comporter des activités réelles et/ou simulées.</a:t>
            </a:r>
          </a:p>
          <a:p>
            <a:pPr marL="690563" lvl="1" indent="-342900" algn="just">
              <a:lnSpc>
                <a:spcPct val="80000"/>
              </a:lnSpc>
              <a:buClr>
                <a:schemeClr val="accent1">
                  <a:lumMod val="60000"/>
                  <a:lumOff val="40000"/>
                </a:schemeClr>
              </a:buClr>
              <a:buFont typeface="Wingdings 2" pitchFamily="18" charset="2"/>
              <a:buChar char=""/>
            </a:pPr>
            <a:r>
              <a:rPr lang="fr-FR" sz="1200" dirty="0" smtClean="0">
                <a:cs typeface="Arial" charset="0"/>
              </a:rPr>
              <a:t>Il peut permettre de travailler une compétence sur des objets différents</a:t>
            </a:r>
          </a:p>
          <a:p>
            <a:pPr marL="690563" lvl="1" indent="-342900" algn="just">
              <a:lnSpc>
                <a:spcPct val="80000"/>
              </a:lnSpc>
              <a:buClr>
                <a:schemeClr val="accent1">
                  <a:lumMod val="60000"/>
                  <a:lumOff val="40000"/>
                </a:schemeClr>
              </a:buClr>
              <a:buFont typeface="Wingdings 2" pitchFamily="18" charset="2"/>
              <a:buChar char=""/>
            </a:pPr>
            <a:endParaRPr lang="fr-FR" sz="1200" dirty="0" smtClean="0">
              <a:cs typeface="Arial" charset="0"/>
            </a:endParaRPr>
          </a:p>
          <a:p>
            <a:pPr>
              <a:buClr>
                <a:srgbClr val="C00000"/>
              </a:buClr>
              <a:buFont typeface="Wingdings" pitchFamily="2" charset="2"/>
              <a:buChar char="n"/>
            </a:pPr>
            <a:r>
              <a:rPr lang="fr-FR" sz="1200" b="1" baseline="0" dirty="0" smtClean="0">
                <a:ea typeface="ＭＳ Ｐゴシック" charset="0"/>
                <a:cs typeface="Arial" charset="0"/>
              </a:rPr>
              <a:t> Temporalité : l’unité de référence n’est pas l’heure de cours mais le temps de la mission confiée</a:t>
            </a:r>
          </a:p>
          <a:p>
            <a:pPr>
              <a:buClr>
                <a:srgbClr val="C00000"/>
              </a:buClr>
              <a:buFont typeface="Wingdings" pitchFamily="2" charset="2"/>
              <a:buChar char="n"/>
            </a:pPr>
            <a:endParaRPr lang="fr-FR" sz="1200" b="1" baseline="0" dirty="0" smtClean="0">
              <a:ea typeface="ＭＳ Ｐゴシック" charset="0"/>
              <a:cs typeface="Arial" charset="0"/>
            </a:endParaRPr>
          </a:p>
          <a:p>
            <a:pPr>
              <a:buClr>
                <a:srgbClr val="C00000"/>
              </a:buClr>
              <a:buFont typeface="Wingdings" pitchFamily="2" charset="2"/>
              <a:buChar char="n"/>
            </a:pPr>
            <a:r>
              <a:rPr lang="fr-FR" sz="1200" b="1" dirty="0" smtClean="0">
                <a:ea typeface="ＭＳ Ｐゴシック" charset="0"/>
                <a:cs typeface="Arial" charset="0"/>
              </a:rPr>
              <a:t> Jeu sérieux = accélérateur</a:t>
            </a:r>
            <a:r>
              <a:rPr lang="fr-FR" sz="1200" b="1" baseline="0" dirty="0" smtClean="0">
                <a:ea typeface="ＭＳ Ｐゴシック" charset="0"/>
                <a:cs typeface="Arial" charset="0"/>
              </a:rPr>
              <a:t> du réel</a:t>
            </a:r>
            <a:endParaRPr lang="fr-FR" sz="1200" b="1" dirty="0" smtClean="0">
              <a:ea typeface="ＭＳ Ｐゴシック" charset="0"/>
              <a:cs typeface="Arial" charset="0"/>
            </a:endParaRPr>
          </a:p>
          <a:p>
            <a:pPr>
              <a:buClr>
                <a:srgbClr val="C00000"/>
              </a:buClr>
              <a:buFont typeface="Wingdings" pitchFamily="2" charset="2"/>
              <a:buChar char="n"/>
            </a:pPr>
            <a:endParaRPr lang="fr-FR" sz="1200" b="1" dirty="0" smtClean="0">
              <a:ea typeface="ＭＳ Ｐゴシック" charset="0"/>
              <a:cs typeface="Arial" charset="0"/>
            </a:endParaRPr>
          </a:p>
          <a:p>
            <a:pPr marL="0" indent="0">
              <a:lnSpc>
                <a:spcPct val="80000"/>
              </a:lnSpc>
              <a:buClr>
                <a:schemeClr val="accent5"/>
              </a:buClr>
              <a:buFont typeface="Wingdings 2" pitchFamily="18" charset="2"/>
              <a:buChar char=""/>
            </a:pPr>
            <a:r>
              <a:rPr lang="fr-FR" sz="1200" b="1" kern="1200" dirty="0" smtClean="0">
                <a:solidFill>
                  <a:schemeClr val="tx1"/>
                </a:solidFill>
                <a:latin typeface="+mn-lt"/>
                <a:ea typeface="ＭＳ Ｐゴシック" charset="0"/>
                <a:cs typeface="Arial" charset="0"/>
              </a:rPr>
              <a:t>Actions : </a:t>
            </a:r>
            <a:r>
              <a:rPr lang="fr-FR" sz="1200" b="0" kern="1200" dirty="0" smtClean="0">
                <a:solidFill>
                  <a:schemeClr val="tx1"/>
                </a:solidFill>
                <a:latin typeface="+mn-lt"/>
                <a:ea typeface="ＭＳ Ｐゴシック" charset="0"/>
                <a:cs typeface="Arial" charset="0"/>
              </a:rPr>
              <a:t>Actions et interactions entre les acteurs</a:t>
            </a:r>
          </a:p>
          <a:p>
            <a:pPr marL="457200" lvl="1" indent="0">
              <a:lnSpc>
                <a:spcPct val="80000"/>
              </a:lnSpc>
              <a:buClr>
                <a:schemeClr val="accent5"/>
              </a:buClr>
              <a:buFont typeface="Wingdings 2" pitchFamily="18" charset="2"/>
              <a:buChar char=""/>
            </a:pPr>
            <a:r>
              <a:rPr lang="fr-FR" sz="1200" b="0" kern="1200" dirty="0" smtClean="0">
                <a:solidFill>
                  <a:schemeClr val="tx1"/>
                </a:solidFill>
                <a:latin typeface="+mn-lt"/>
                <a:ea typeface="ＭＳ Ｐゴシック" charset="0"/>
                <a:cs typeface="Arial" charset="0"/>
              </a:rPr>
              <a:t>Tâches</a:t>
            </a:r>
          </a:p>
          <a:p>
            <a:pPr marL="457200" lvl="1" indent="0">
              <a:lnSpc>
                <a:spcPct val="80000"/>
              </a:lnSpc>
              <a:buClr>
                <a:schemeClr val="accent5"/>
              </a:buClr>
              <a:buFont typeface="Wingdings 2" pitchFamily="18" charset="2"/>
              <a:buChar char=""/>
            </a:pPr>
            <a:r>
              <a:rPr lang="fr-FR" sz="1200" b="0" kern="1200" dirty="0" smtClean="0">
                <a:solidFill>
                  <a:schemeClr val="tx1"/>
                </a:solidFill>
                <a:latin typeface="+mn-lt"/>
                <a:ea typeface="ＭＳ Ｐゴシック" charset="0"/>
                <a:cs typeface="Arial" charset="0"/>
              </a:rPr>
              <a:t>Activités</a:t>
            </a:r>
          </a:p>
          <a:p>
            <a:pPr marL="0" indent="0">
              <a:lnSpc>
                <a:spcPct val="80000"/>
              </a:lnSpc>
              <a:buClr>
                <a:schemeClr val="accent5"/>
              </a:buClr>
              <a:buFont typeface="Wingdings 2" pitchFamily="18" charset="2"/>
              <a:buChar char=""/>
            </a:pPr>
            <a:endParaRPr lang="fr-FR" sz="2400" b="0" kern="1200" dirty="0" smtClean="0">
              <a:solidFill>
                <a:schemeClr val="tx1"/>
              </a:solidFill>
              <a:latin typeface="+mn-lt"/>
              <a:ea typeface="ＭＳ Ｐゴシック" charset="0"/>
              <a:cs typeface="Arial" charset="0"/>
            </a:endParaRPr>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3</a:t>
            </a:fld>
            <a:endParaRPr lang="fr-FR"/>
          </a:p>
        </p:txBody>
      </p:sp>
    </p:spTree>
    <p:extLst>
      <p:ext uri="{BB962C8B-B14F-4D97-AF65-F5344CB8AC3E}">
        <p14:creationId xmlns:p14="http://schemas.microsoft.com/office/powerpoint/2010/main" val="1731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élèves apprennent quand ils savent pourquoi</a:t>
            </a:r>
            <a:r>
              <a:rPr lang="fr-FR" baseline="0" dirty="0" smtClean="0"/>
              <a:t> ils le font (Anne Armand)</a:t>
            </a:r>
            <a:endParaRPr lang="fr-FR" dirty="0" smtClean="0"/>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rgbClr val="595959"/>
                </a:solidFill>
                <a:ea typeface="SimSun" charset="0"/>
                <a:cs typeface="SimSun" charset="0"/>
              </a:rPr>
              <a:t>Le scénario pédagogique est aussi un moyen d’inclure les TICE dans une approche pédagogique.</a:t>
            </a:r>
          </a:p>
          <a:p>
            <a:pPr>
              <a:buNone/>
            </a:pPr>
            <a:r>
              <a:rPr lang="fr-FR" sz="1200" b="1" dirty="0" smtClean="0">
                <a:ea typeface="ＭＳ Ｐゴシック" charset="0"/>
                <a:cs typeface="Arial" charset="0"/>
              </a:rPr>
              <a:t>Le scénario pédagogique :</a:t>
            </a:r>
          </a:p>
          <a:p>
            <a:pPr>
              <a:buNone/>
            </a:pPr>
            <a:endParaRPr lang="fr-FR" sz="1200" b="1" dirty="0" smtClean="0">
              <a:ea typeface="ＭＳ Ｐゴシック" charset="0"/>
              <a:cs typeface="Arial" charset="0"/>
            </a:endParaRPr>
          </a:p>
          <a:p>
            <a:pPr algn="just">
              <a:lnSpc>
                <a:spcPct val="80000"/>
              </a:lnSpc>
              <a:spcAft>
                <a:spcPts val="1200"/>
              </a:spcAft>
              <a:buClr>
                <a:srgbClr val="C00000"/>
              </a:buClr>
              <a:buFont typeface="Wingdings" pitchFamily="2" charset="2"/>
              <a:buChar char=""/>
            </a:pPr>
            <a:r>
              <a:rPr lang="fr-FR" sz="1200" dirty="0" smtClean="0">
                <a:solidFill>
                  <a:srgbClr val="595959"/>
                </a:solidFill>
                <a:ea typeface="SimSun" charset="0"/>
                <a:cs typeface="SimSun" charset="0"/>
              </a:rPr>
              <a:t>propose une entrée par les situations professionnelles,</a:t>
            </a:r>
          </a:p>
          <a:p>
            <a:pPr algn="just">
              <a:lnSpc>
                <a:spcPct val="80000"/>
              </a:lnSpc>
              <a:spcAft>
                <a:spcPts val="1200"/>
              </a:spcAft>
              <a:buClr>
                <a:srgbClr val="C00000"/>
              </a:buClr>
              <a:buFont typeface="Wingdings" pitchFamily="2" charset="2"/>
              <a:buChar char=""/>
            </a:pPr>
            <a:r>
              <a:rPr lang="fr-FR" sz="1200" dirty="0" smtClean="0">
                <a:solidFill>
                  <a:srgbClr val="595959"/>
                </a:solidFill>
                <a:ea typeface="SimSun" charset="0"/>
                <a:cs typeface="SimSun" charset="0"/>
              </a:rPr>
              <a:t>propose un enchaînement de situations à complexité variable,</a:t>
            </a:r>
          </a:p>
          <a:p>
            <a:pPr algn="just">
              <a:lnSpc>
                <a:spcPct val="80000"/>
              </a:lnSpc>
              <a:spcAft>
                <a:spcPts val="1200"/>
              </a:spcAft>
              <a:buClr>
                <a:srgbClr val="C00000"/>
              </a:buClr>
              <a:buFont typeface="Wingdings" pitchFamily="2" charset="2"/>
              <a:buChar char=""/>
            </a:pPr>
            <a:r>
              <a:rPr lang="fr-FR" sz="1200" dirty="0" smtClean="0">
                <a:solidFill>
                  <a:srgbClr val="595959"/>
                </a:solidFill>
                <a:ea typeface="SimSun" charset="0"/>
                <a:cs typeface="SimSun" charset="0"/>
              </a:rPr>
              <a:t>Facilite la conceptualisation.</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Enseignant</a:t>
            </a:r>
            <a:r>
              <a:rPr lang="fr-FR" baseline="0" dirty="0" smtClean="0"/>
              <a:t> = expert</a:t>
            </a:r>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4</a:t>
            </a:fld>
            <a:endParaRPr lang="fr-FR"/>
          </a:p>
        </p:txBody>
      </p:sp>
    </p:spTree>
    <p:extLst>
      <p:ext uri="{BB962C8B-B14F-4D97-AF65-F5344CB8AC3E}">
        <p14:creationId xmlns:p14="http://schemas.microsoft.com/office/powerpoint/2010/main" val="780228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Cette classification prend principalement en compte des scénarii intégrant des TICE.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réalité des Ets scolaires ne permet pas de considérer comme acquis</a:t>
            </a:r>
            <a:r>
              <a:rPr lang="fr-FR" baseline="0" dirty="0" smtClean="0"/>
              <a:t> les équipements technologiques pour toutes les heures de cours. Nous choisissons d’impulser la notion de scénario pédagogique de façon ouverte plus que contrainte  (pour libérer la créativité).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rgbClr val="595959"/>
                </a:solidFill>
                <a:ea typeface="ＭＳ Ｐゴシック" charset="0"/>
                <a:cs typeface="Arial" charset="0"/>
              </a:rPr>
              <a:t>À partir d’une réalité professionnelle dans une organisation, on identifie une activité et on recherche le lien avec le référentiel du diplôme.</a:t>
            </a:r>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6</a:t>
            </a:fld>
            <a:endParaRPr lang="fr-FR"/>
          </a:p>
        </p:txBody>
      </p:sp>
    </p:spTree>
    <p:extLst>
      <p:ext uri="{BB962C8B-B14F-4D97-AF65-F5344CB8AC3E}">
        <p14:creationId xmlns:p14="http://schemas.microsoft.com/office/powerpoint/2010/main" val="327371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indent="0">
              <a:lnSpc>
                <a:spcPct val="80000"/>
              </a:lnSpc>
              <a:buNone/>
            </a:pPr>
            <a:r>
              <a:rPr lang="fr-FR" sz="1200" b="0" dirty="0" smtClean="0">
                <a:solidFill>
                  <a:srgbClr val="595959"/>
                </a:solidFill>
                <a:ea typeface="ＭＳ Ｐゴシック" charset="0"/>
                <a:cs typeface="Arial" charset="0"/>
              </a:rPr>
              <a:t>Le scénario pédagogique part</a:t>
            </a:r>
            <a:r>
              <a:rPr lang="fr-FR" sz="1200" b="0" baseline="0" dirty="0" smtClean="0">
                <a:solidFill>
                  <a:srgbClr val="595959"/>
                </a:solidFill>
                <a:ea typeface="ＭＳ Ｐゴシック" charset="0"/>
                <a:cs typeface="Arial" charset="0"/>
              </a:rPr>
              <a:t> d’une histoire dans une organisation. Il </a:t>
            </a:r>
            <a:r>
              <a:rPr lang="fr-FR" sz="1200" b="0" dirty="0" smtClean="0">
                <a:solidFill>
                  <a:srgbClr val="595959"/>
                </a:solidFill>
                <a:ea typeface="ＭＳ Ｐゴシック" charset="0"/>
                <a:cs typeface="Arial" charset="0"/>
              </a:rPr>
              <a:t>mobilise différentes ressources : </a:t>
            </a:r>
          </a:p>
          <a:p>
            <a:pPr marL="0" indent="0">
              <a:lnSpc>
                <a:spcPct val="80000"/>
              </a:lnSpc>
              <a:buNone/>
            </a:pPr>
            <a:endParaRPr lang="fr-FR" sz="1200" dirty="0" smtClean="0">
              <a:solidFill>
                <a:srgbClr val="595959"/>
              </a:solidFill>
              <a:ea typeface="ＭＳ Ｐゴシック" charset="0"/>
              <a:cs typeface="Arial" charset="0"/>
            </a:endParaRPr>
          </a:p>
          <a:p>
            <a:pPr algn="just">
              <a:lnSpc>
                <a:spcPct val="80000"/>
              </a:lnSpc>
              <a:spcAft>
                <a:spcPts val="1000"/>
              </a:spcAft>
              <a:buFont typeface="Wingdings" pitchFamily="2" charset="2"/>
              <a:buChar char="§"/>
            </a:pPr>
            <a:r>
              <a:rPr lang="fr-FR" altLang="ja-JP" sz="1200" dirty="0" smtClean="0">
                <a:solidFill>
                  <a:srgbClr val="595959"/>
                </a:solidFill>
                <a:ea typeface="ＭＳ Ｐゴシック" charset="0"/>
                <a:cs typeface="Arial" charset="0"/>
              </a:rPr>
              <a:t>matériels technologiques, </a:t>
            </a:r>
          </a:p>
          <a:p>
            <a:pPr algn="just">
              <a:lnSpc>
                <a:spcPct val="80000"/>
              </a:lnSpc>
              <a:spcAft>
                <a:spcPts val="1000"/>
              </a:spcAft>
              <a:buFont typeface="Wingdings" pitchFamily="2" charset="2"/>
              <a:buChar char="§"/>
            </a:pPr>
            <a:r>
              <a:rPr lang="fr-FR" altLang="ja-JP" sz="1200" dirty="0" smtClean="0">
                <a:solidFill>
                  <a:srgbClr val="595959"/>
                </a:solidFill>
                <a:ea typeface="ＭＳ Ｐゴシック" charset="0"/>
                <a:cs typeface="Arial" charset="0"/>
              </a:rPr>
              <a:t>procédures, documentations, consignes, cahier des charges… ,</a:t>
            </a:r>
          </a:p>
          <a:p>
            <a:pPr marL="0" marR="0" indent="0" algn="just" defTabSz="914400" rtl="0" eaLnBrk="1" fontAlgn="auto" latinLnBrk="0" hangingPunct="1">
              <a:lnSpc>
                <a:spcPct val="80000"/>
              </a:lnSpc>
              <a:spcBef>
                <a:spcPts val="0"/>
              </a:spcBef>
              <a:spcAft>
                <a:spcPts val="1000"/>
              </a:spcAft>
              <a:buClrTx/>
              <a:buSzTx/>
              <a:buFont typeface="Wingdings" pitchFamily="2" charset="2"/>
              <a:buChar char="§"/>
              <a:tabLst/>
              <a:defRPr/>
            </a:pPr>
            <a:r>
              <a:rPr lang="fr-FR" altLang="ja-JP" sz="1200" dirty="0" smtClean="0">
                <a:solidFill>
                  <a:srgbClr val="FF0000"/>
                </a:solidFill>
                <a:ea typeface="ＭＳ Ｐゴシック" charset="0"/>
                <a:cs typeface="Arial" charset="0"/>
              </a:rPr>
              <a:t>applications </a:t>
            </a:r>
            <a:r>
              <a:rPr lang="fr-FR" altLang="ja-JP" sz="1200" smtClean="0">
                <a:solidFill>
                  <a:srgbClr val="FF0000"/>
                </a:solidFill>
                <a:ea typeface="ＭＳ Ｐゴシック" charset="0"/>
                <a:cs typeface="Arial" charset="0"/>
              </a:rPr>
              <a:t>informatiques,</a:t>
            </a:r>
            <a:endParaRPr lang="fr-FR" altLang="ja-JP" sz="1200" dirty="0" smtClean="0">
              <a:solidFill>
                <a:srgbClr val="595959"/>
              </a:solidFill>
              <a:ea typeface="ＭＳ Ｐゴシック" charset="0"/>
              <a:cs typeface="Arial" charset="0"/>
            </a:endParaRPr>
          </a:p>
          <a:p>
            <a:pPr algn="just">
              <a:lnSpc>
                <a:spcPct val="80000"/>
              </a:lnSpc>
              <a:spcAft>
                <a:spcPts val="1000"/>
              </a:spcAft>
              <a:buFont typeface="Wingdings" pitchFamily="2" charset="2"/>
              <a:buChar char="§"/>
            </a:pPr>
            <a:r>
              <a:rPr lang="fr-FR" altLang="ja-JP" sz="1200" dirty="0" smtClean="0">
                <a:solidFill>
                  <a:srgbClr val="595959"/>
                </a:solidFill>
                <a:ea typeface="ＭＳ Ｐゴシック" charset="0"/>
                <a:cs typeface="Arial" charset="0"/>
              </a:rPr>
              <a:t> savoirs associés,</a:t>
            </a:r>
          </a:p>
          <a:p>
            <a:pPr algn="just">
              <a:lnSpc>
                <a:spcPct val="80000"/>
              </a:lnSpc>
              <a:spcAft>
                <a:spcPts val="1000"/>
              </a:spcAft>
              <a:buFont typeface="Wingdings" pitchFamily="2" charset="2"/>
              <a:buChar char="§"/>
            </a:pPr>
            <a:r>
              <a:rPr lang="fr-FR" altLang="ja-JP" sz="1200" dirty="0" err="1" smtClean="0">
                <a:solidFill>
                  <a:srgbClr val="595959"/>
                </a:solidFill>
                <a:ea typeface="ＭＳ Ｐゴシック" charset="0"/>
                <a:cs typeface="Arial" charset="0"/>
              </a:rPr>
              <a:t>Etc</a:t>
            </a:r>
            <a:r>
              <a:rPr lang="fr-FR" altLang="ja-JP" sz="1200" dirty="0" smtClean="0">
                <a:solidFill>
                  <a:srgbClr val="595959"/>
                </a:solidFill>
                <a:ea typeface="ＭＳ Ｐゴシック" charset="0"/>
                <a:cs typeface="Arial" charset="0"/>
              </a:rPr>
              <a:t>… </a:t>
            </a:r>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scénario =</a:t>
            </a:r>
            <a:r>
              <a:rPr lang="fr-FR" baseline="0" dirty="0" smtClean="0"/>
              <a:t> date butoir </a:t>
            </a:r>
          </a:p>
          <a:p>
            <a:r>
              <a:rPr lang="fr-FR" baseline="0" dirty="0" smtClean="0"/>
              <a:t>Séquence traditionnelle = temps classe</a:t>
            </a:r>
          </a:p>
          <a:p>
            <a:endParaRPr lang="fr-FR" baseline="0" dirty="0" smtClean="0"/>
          </a:p>
          <a:p>
            <a:r>
              <a:rPr lang="fr-FR" baseline="0" dirty="0" smtClean="0"/>
              <a:t>Le scénario est différent d’une séance en terme de temporalité, c’est plusieurs séances </a:t>
            </a:r>
          </a:p>
          <a:p>
            <a:endParaRPr lang="fr-FR" baseline="0" dirty="0" smtClean="0"/>
          </a:p>
          <a:p>
            <a:r>
              <a:rPr lang="fr-FR" baseline="0" dirty="0" smtClean="0"/>
              <a:t>Nouvelle phrase proposée</a:t>
            </a:r>
          </a:p>
          <a:p>
            <a:r>
              <a:rPr lang="fr-FR" baseline="0" dirty="0" smtClean="0"/>
              <a:t>Le scénario a un temps autonome dans le temps de la classe</a:t>
            </a:r>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8</a:t>
            </a:fld>
            <a:endParaRPr lang="fr-FR"/>
          </a:p>
        </p:txBody>
      </p:sp>
    </p:spTree>
    <p:extLst>
      <p:ext uri="{BB962C8B-B14F-4D97-AF65-F5344CB8AC3E}">
        <p14:creationId xmlns:p14="http://schemas.microsoft.com/office/powerpoint/2010/main" val="46815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scénario n’est pas livré</a:t>
            </a:r>
            <a:r>
              <a:rPr lang="fr-FR" baseline="0" dirty="0" smtClean="0"/>
              <a:t> clé en main (pas de corrigé type)</a:t>
            </a:r>
          </a:p>
          <a:p>
            <a:r>
              <a:rPr lang="fr-FR" baseline="0" dirty="0" smtClean="0"/>
              <a:t>Un script qui peut et doit évoluer en fonction du contexte</a:t>
            </a:r>
          </a:p>
          <a:p>
            <a:endParaRPr lang="fr-FR" dirty="0" smtClean="0"/>
          </a:p>
          <a:p>
            <a:r>
              <a:rPr lang="fr-FR" dirty="0" smtClean="0"/>
              <a:t>Les autres metteurs</a:t>
            </a:r>
            <a:r>
              <a:rPr lang="fr-FR" baseline="0" dirty="0" smtClean="0"/>
              <a:t> en scène : partenaires (tuteur) retour d’expériences PFMP par exemple</a:t>
            </a:r>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0" hangingPunct="0">
              <a:buClr>
                <a:srgbClr val="C00000"/>
              </a:buClr>
              <a:buFont typeface="Wingdings" pitchFamily="2" charset="2"/>
              <a:buChar char="n"/>
            </a:pPr>
            <a:r>
              <a:rPr lang="fr-FR" b="1" i="1" dirty="0" smtClean="0"/>
              <a:t>Personnaliser</a:t>
            </a:r>
            <a:r>
              <a:rPr lang="fr-FR" dirty="0" smtClean="0">
                <a:solidFill>
                  <a:srgbClr val="595959"/>
                </a:solidFill>
              </a:rPr>
              <a:t/>
            </a:r>
            <a:br>
              <a:rPr lang="fr-FR" dirty="0" smtClean="0">
                <a:solidFill>
                  <a:srgbClr val="595959"/>
                </a:solidFill>
              </a:rPr>
            </a:br>
            <a:r>
              <a:rPr lang="fr-FR" dirty="0" smtClean="0"/>
              <a:t>Choix des participants de l</a:t>
            </a:r>
            <a:r>
              <a:rPr lang="ja-JP" altLang="fr-FR" dirty="0" smtClean="0"/>
              <a:t>’</a:t>
            </a:r>
            <a:r>
              <a:rPr lang="fr-FR" dirty="0" smtClean="0"/>
              <a:t>activité en fonction des critères établis par le scénario. Prise en compte des informations relatives à un apprenant ou à un profil d'apprenant. </a:t>
            </a:r>
          </a:p>
          <a:p>
            <a:pPr marL="1171575" indent="-457200" eaLnBrk="0" hangingPunct="0">
              <a:buClr>
                <a:srgbClr val="C00000"/>
              </a:buClr>
              <a:buFont typeface="Wingdings" pitchFamily="2" charset="2"/>
              <a:buChar char="n"/>
            </a:pPr>
            <a:r>
              <a:rPr lang="fr-FR" b="1" i="1" dirty="0" smtClean="0"/>
              <a:t>Affecter les rôles</a:t>
            </a:r>
            <a:r>
              <a:rPr lang="fr-FR" dirty="0" smtClean="0"/>
              <a:t/>
            </a:r>
            <a:br>
              <a:rPr lang="fr-FR" dirty="0" smtClean="0"/>
            </a:br>
            <a:r>
              <a:rPr lang="fr-FR" dirty="0" smtClean="0"/>
              <a:t>Affectation des acteurs réels aux rôles définis de façon abstraite. </a:t>
            </a:r>
          </a:p>
          <a:p>
            <a:pPr marL="1909763" indent="-457200" eaLnBrk="0" hangingPunct="0">
              <a:buClr>
                <a:srgbClr val="C00000"/>
              </a:buClr>
              <a:buFont typeface="Wingdings" pitchFamily="2" charset="2"/>
              <a:buChar char="n"/>
            </a:pPr>
            <a:r>
              <a:rPr lang="fr-FR" b="1" i="1" dirty="0" smtClean="0"/>
              <a:t>Médiatiser</a:t>
            </a:r>
            <a:r>
              <a:rPr lang="fr-FR" dirty="0" smtClean="0"/>
              <a:t/>
            </a:r>
            <a:br>
              <a:rPr lang="fr-FR" dirty="0" smtClean="0"/>
            </a:br>
            <a:r>
              <a:rPr lang="fr-FR" dirty="0" smtClean="0"/>
              <a:t>Définition précise de ressources pédagogiques qui seront utilisées. </a:t>
            </a:r>
          </a:p>
          <a:p>
            <a:pPr marL="2624138" indent="-457200" eaLnBrk="0" hangingPunct="0">
              <a:buClr>
                <a:srgbClr val="C00000"/>
              </a:buClr>
              <a:buFont typeface="Wingdings" pitchFamily="2" charset="2"/>
              <a:buChar char="n"/>
            </a:pPr>
            <a:r>
              <a:rPr lang="fr-FR" b="1" i="1" dirty="0" smtClean="0"/>
              <a:t>Instrumenter</a:t>
            </a:r>
            <a:r>
              <a:rPr lang="fr-FR" dirty="0" smtClean="0"/>
              <a:t/>
            </a:r>
            <a:br>
              <a:rPr lang="fr-FR" dirty="0" smtClean="0"/>
            </a:br>
            <a:r>
              <a:rPr lang="fr-FR" dirty="0" smtClean="0"/>
              <a:t>Définition des outils et services nécessaires (équipement, ressources logicielles et matérielles).</a:t>
            </a:r>
          </a:p>
          <a:p>
            <a:pPr marL="3440113" indent="-457200" eaLnBrk="0" hangingPunct="0">
              <a:buClr>
                <a:srgbClr val="C00000"/>
              </a:buClr>
              <a:buFont typeface="Wingdings" pitchFamily="2" charset="2"/>
              <a:buChar char="n"/>
              <a:tabLst>
                <a:tab pos="1792288" algn="l"/>
              </a:tabLst>
            </a:pPr>
            <a:r>
              <a:rPr lang="fr-FR" b="1" i="1" dirty="0" smtClean="0"/>
              <a:t>Planifier</a:t>
            </a:r>
            <a:r>
              <a:rPr lang="fr-FR" dirty="0" smtClean="0"/>
              <a:t/>
            </a:r>
            <a:br>
              <a:rPr lang="fr-FR" dirty="0" smtClean="0"/>
            </a:br>
            <a:r>
              <a:rPr lang="fr-FR" dirty="0" smtClean="0"/>
              <a:t>Organisation précise du déroulement des activités dans le temps.</a:t>
            </a:r>
          </a:p>
          <a:p>
            <a:endParaRPr lang="fr-FR" dirty="0"/>
          </a:p>
        </p:txBody>
      </p:sp>
      <p:sp>
        <p:nvSpPr>
          <p:cNvPr id="4" name="Espace réservé du numéro de diapositive 3"/>
          <p:cNvSpPr>
            <a:spLocks noGrp="1"/>
          </p:cNvSpPr>
          <p:nvPr>
            <p:ph type="sldNum" sz="quarter" idx="10"/>
          </p:nvPr>
        </p:nvSpPr>
        <p:spPr/>
        <p:txBody>
          <a:bodyPr/>
          <a:lstStyle/>
          <a:p>
            <a:fld id="{4CCF1653-A312-4947-B117-115A6B9AB8D9}" type="slidenum">
              <a:rPr lang="fr-FR" smtClean="0"/>
              <a:pPr/>
              <a:t>10</a:t>
            </a:fld>
            <a:endParaRPr lang="fr-FR"/>
          </a:p>
        </p:txBody>
      </p:sp>
    </p:spTree>
    <p:extLst>
      <p:ext uri="{BB962C8B-B14F-4D97-AF65-F5344CB8AC3E}">
        <p14:creationId xmlns:p14="http://schemas.microsoft.com/office/powerpoint/2010/main" val="697191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solidFill>
                  <a:schemeClr val="accent2"/>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lvl1pPr>
              <a:buClr>
                <a:schemeClr val="accent2"/>
              </a:buClr>
              <a:defRPr>
                <a:solidFill>
                  <a:srgbClr val="575D62"/>
                </a:solidFill>
              </a:defRPr>
            </a:lvl1pPr>
            <a:lvl2pPr>
              <a:defRPr>
                <a:solidFill>
                  <a:srgbClr val="575D62"/>
                </a:solidFill>
              </a:defRPr>
            </a:lvl2pPr>
            <a:lvl3pPr>
              <a:defRPr>
                <a:solidFill>
                  <a:srgbClr val="575D62"/>
                </a:solidFill>
              </a:defRPr>
            </a:lvl3pPr>
            <a:lvl4pPr>
              <a:defRPr>
                <a:solidFill>
                  <a:srgbClr val="575D62"/>
                </a:solidFill>
              </a:defRPr>
            </a:lvl4pPr>
            <a:lvl5pPr>
              <a:defRPr>
                <a:solidFill>
                  <a:srgbClr val="575D6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ZoneTexte 15"/>
          <p:cNvSpPr txBox="1"/>
          <p:nvPr userDrawn="1"/>
        </p:nvSpPr>
        <p:spPr>
          <a:xfrm>
            <a:off x="209821" y="6447399"/>
            <a:ext cx="8763631" cy="276999"/>
          </a:xfrm>
          <a:prstGeom prst="rect">
            <a:avLst/>
          </a:prstGeom>
          <a:noFill/>
        </p:spPr>
        <p:txBody>
          <a:bodyPr wrap="square" rtlCol="0">
            <a:spAutoFit/>
          </a:bodyPr>
          <a:lstStyle/>
          <a:p>
            <a:pPr>
              <a:tabLst>
                <a:tab pos="8250238" algn="l"/>
              </a:tabLst>
            </a:pPr>
            <a:r>
              <a:rPr lang="fr-FR" sz="1200" dirty="0" smtClean="0">
                <a:solidFill>
                  <a:srgbClr val="7D868D"/>
                </a:solidFill>
              </a:rPr>
              <a:t>PNP Bac Pro Gestion-Administration</a:t>
            </a:r>
            <a:r>
              <a:rPr lang="fr-FR" sz="1200" baseline="0" dirty="0" smtClean="0">
                <a:solidFill>
                  <a:srgbClr val="7D868D"/>
                </a:solidFill>
              </a:rPr>
              <a:t> – 10 et 11 mai 2012 – Lyon 	</a:t>
            </a:r>
            <a:fld id="{638C2F28-C5FF-814E-BFB0-5EFAF9F83B59}" type="slidenum">
              <a:rPr lang="fr-FR" sz="1200" b="1" baseline="0" smtClean="0">
                <a:solidFill>
                  <a:schemeClr val="accent2"/>
                </a:solidFill>
              </a:rPr>
              <a:pPr>
                <a:tabLst>
                  <a:tab pos="8250238" algn="l"/>
                </a:tabLst>
              </a:pPr>
              <a:t>‹N°›</a:t>
            </a:fld>
            <a:endParaRPr lang="fr-FR" sz="1200" b="1" dirty="0">
              <a:solidFill>
                <a:schemeClr val="accent2"/>
              </a:solidFill>
            </a:endParaRPr>
          </a:p>
        </p:txBody>
      </p:sp>
      <p:sp>
        <p:nvSpPr>
          <p:cNvPr id="17" name="Ellipse 16"/>
          <p:cNvSpPr/>
          <p:nvPr userDrawn="1"/>
        </p:nvSpPr>
        <p:spPr>
          <a:xfrm>
            <a:off x="8465489" y="6362701"/>
            <a:ext cx="388325" cy="416564"/>
          </a:xfrm>
          <a:prstGeom prst="ellipse">
            <a:avLst/>
          </a:prstGeom>
          <a:noFill/>
          <a:ln>
            <a:solidFill>
              <a:srgbClr val="7D868D"/>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grpSp>
        <p:nvGrpSpPr>
          <p:cNvPr id="18" name="Group 29"/>
          <p:cNvGrpSpPr>
            <a:grpSpLocks/>
          </p:cNvGrpSpPr>
          <p:nvPr userDrawn="1"/>
        </p:nvGrpSpPr>
        <p:grpSpPr bwMode="auto">
          <a:xfrm>
            <a:off x="0" y="260350"/>
            <a:ext cx="323850" cy="6408738"/>
            <a:chOff x="0" y="164"/>
            <a:chExt cx="204" cy="4037"/>
          </a:xfrm>
        </p:grpSpPr>
        <p:sp>
          <p:nvSpPr>
            <p:cNvPr id="19"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5"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6"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7"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8"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9"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0"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1"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2"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3"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4"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5"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6"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345439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780915" y="2130425"/>
            <a:ext cx="7119070" cy="1375329"/>
          </a:xfrm>
          <a:solidFill>
            <a:schemeClr val="accent2"/>
          </a:solidFill>
          <a:ln>
            <a:solidFill>
              <a:schemeClr val="accent2"/>
            </a:solidFill>
          </a:ln>
        </p:spPr>
        <p:txBody>
          <a:bodyPr>
            <a:normAutofit/>
          </a:bodyPr>
          <a:lstStyle>
            <a:lvl1pPr>
              <a:defRPr sz="3600">
                <a:solidFill>
                  <a:srgbClr val="FFFFFF"/>
                </a:solidFill>
              </a:defRPr>
            </a:lvl1pPr>
          </a:lstStyle>
          <a:p>
            <a:r>
              <a:rPr lang="fr-FR" dirty="0" smtClean="0"/>
              <a:t>Cliquez et modifiez le titre</a:t>
            </a:r>
            <a:endParaRPr lang="fr-FR" dirty="0"/>
          </a:p>
        </p:txBody>
      </p:sp>
      <p:sp>
        <p:nvSpPr>
          <p:cNvPr id="3" name="Sous-titre 2"/>
          <p:cNvSpPr>
            <a:spLocks noGrp="1"/>
          </p:cNvSpPr>
          <p:nvPr>
            <p:ph type="subTitle" idx="1" hasCustomPrompt="1"/>
          </p:nvPr>
        </p:nvSpPr>
        <p:spPr>
          <a:xfrm>
            <a:off x="2158745" y="3886200"/>
            <a:ext cx="6400800" cy="994565"/>
          </a:xfrm>
        </p:spPr>
        <p:txBody>
          <a:bodyPr>
            <a:normAutofit/>
          </a:bodyPr>
          <a:lstStyle>
            <a:lvl1pPr marL="0" indent="0" algn="ctr">
              <a:buNone/>
              <a:defRPr sz="28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Bac Professionnel Gestion-Administration</a:t>
            </a:r>
            <a:br>
              <a:rPr lang="fr-FR" dirty="0" smtClean="0"/>
            </a:br>
            <a:r>
              <a:rPr lang="fr-FR" dirty="0" smtClean="0"/>
              <a:t>Guide d’accompagnement pédagogique</a:t>
            </a:r>
          </a:p>
        </p:txBody>
      </p:sp>
      <p:pic>
        <p:nvPicPr>
          <p:cNvPr id="7" name="Image 6" descr="imgae.tif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659751" cy="6858000"/>
          </a:xfrm>
          <a:prstGeom prst="rect">
            <a:avLst/>
          </a:prstGeom>
        </p:spPr>
      </p:pic>
      <p:sp>
        <p:nvSpPr>
          <p:cNvPr id="8" name="Sous-titre 2"/>
          <p:cNvSpPr txBox="1">
            <a:spLocks/>
          </p:cNvSpPr>
          <p:nvPr userDrawn="1"/>
        </p:nvSpPr>
        <p:spPr>
          <a:xfrm>
            <a:off x="2158745" y="5073751"/>
            <a:ext cx="6400800" cy="856641"/>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2800" kern="1200" baseline="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fr-FR" sz="2000" dirty="0" smtClean="0"/>
              <a:t>Programme National de Pilotage</a:t>
            </a:r>
          </a:p>
          <a:p>
            <a:r>
              <a:rPr lang="fr-FR" sz="2000" dirty="0" smtClean="0"/>
              <a:t>Lyon – 10 &amp; 11 mai 2012</a:t>
            </a:r>
            <a:endParaRPr lang="fr-FR" sz="2000" dirty="0"/>
          </a:p>
        </p:txBody>
      </p:sp>
      <p:pic>
        <p:nvPicPr>
          <p:cNvPr id="9" name="Picture 2" descr="E:\Mes docs\DD_Paris\AL\2010_2011\BTS_SIO\MENJVA_LOGO_Q.gif"/>
          <p:cNvPicPr>
            <a:picLocks noChangeAspect="1" noChangeArrowheads="1"/>
          </p:cNvPicPr>
          <p:nvPr userDrawn="1"/>
        </p:nvPicPr>
        <p:blipFill>
          <a:blip r:embed="rId3"/>
          <a:srcRect/>
          <a:stretch>
            <a:fillRect/>
          </a:stretch>
        </p:blipFill>
        <p:spPr bwMode="auto">
          <a:xfrm>
            <a:off x="7651711" y="175931"/>
            <a:ext cx="1206423" cy="1115271"/>
          </a:xfrm>
          <a:prstGeom prst="rect">
            <a:avLst/>
          </a:prstGeom>
          <a:noFill/>
          <a:ln w="9525">
            <a:noFill/>
            <a:miter lim="800000"/>
            <a:headEnd/>
            <a:tailEnd/>
          </a:ln>
        </p:spPr>
      </p:pic>
    </p:spTree>
    <p:extLst>
      <p:ext uri="{BB962C8B-B14F-4D97-AF65-F5344CB8AC3E}">
        <p14:creationId xmlns:p14="http://schemas.microsoft.com/office/powerpoint/2010/main" val="80752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081116"/>
            <a:ext cx="8229600" cy="798358"/>
          </a:xfrm>
        </p:spPr>
        <p:txBody>
          <a:bodyPr>
            <a:normAutofit/>
          </a:bodyPr>
          <a:lstStyle>
            <a:lvl1pPr algn="l">
              <a:defRPr sz="3200">
                <a:solidFill>
                  <a:schemeClr val="accent2"/>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457200" y="1964227"/>
            <a:ext cx="8229600" cy="4525963"/>
          </a:xfrm>
        </p:spPr>
        <p:txBody>
          <a:bodyPr/>
          <a:lstStyle>
            <a:lvl1pPr>
              <a:buClr>
                <a:schemeClr val="accent2"/>
              </a:buClr>
              <a:defRPr sz="2800">
                <a:solidFill>
                  <a:srgbClr val="575D62"/>
                </a:solidFill>
              </a:defRPr>
            </a:lvl1pPr>
            <a:lvl2pPr>
              <a:defRPr>
                <a:solidFill>
                  <a:srgbClr val="575D62"/>
                </a:solidFill>
              </a:defRPr>
            </a:lvl2pPr>
            <a:lvl3pPr>
              <a:defRPr>
                <a:solidFill>
                  <a:srgbClr val="575D62"/>
                </a:solidFill>
              </a:defRPr>
            </a:lvl3pPr>
            <a:lvl4pPr>
              <a:defRPr>
                <a:solidFill>
                  <a:srgbClr val="575D62"/>
                </a:solidFill>
              </a:defRPr>
            </a:lvl4pPr>
            <a:lvl5pPr>
              <a:defRPr>
                <a:solidFill>
                  <a:srgbClr val="575D6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ZoneTexte 15"/>
          <p:cNvSpPr txBox="1"/>
          <p:nvPr userDrawn="1"/>
        </p:nvSpPr>
        <p:spPr>
          <a:xfrm>
            <a:off x="209821" y="6461047"/>
            <a:ext cx="8763631" cy="276999"/>
          </a:xfrm>
          <a:prstGeom prst="rect">
            <a:avLst/>
          </a:prstGeom>
          <a:noFill/>
        </p:spPr>
        <p:txBody>
          <a:bodyPr wrap="square" rtlCol="0">
            <a:spAutoFit/>
          </a:bodyPr>
          <a:lstStyle/>
          <a:p>
            <a:pPr>
              <a:tabLst>
                <a:tab pos="8250238" algn="l"/>
              </a:tabLst>
            </a:pPr>
            <a:r>
              <a:rPr lang="fr-FR" sz="1200" dirty="0" smtClean="0">
                <a:solidFill>
                  <a:srgbClr val="7D868D"/>
                </a:solidFill>
              </a:rPr>
              <a:t>PNP Bac Pro Gestion-Administration</a:t>
            </a:r>
            <a:r>
              <a:rPr lang="fr-FR" sz="1200" baseline="0" dirty="0" smtClean="0">
                <a:solidFill>
                  <a:srgbClr val="7D868D"/>
                </a:solidFill>
              </a:rPr>
              <a:t> – 10 et 11 mai 2012 – Lyon 	</a:t>
            </a:r>
            <a:fld id="{638C2F28-C5FF-814E-BFB0-5EFAF9F83B59}" type="slidenum">
              <a:rPr lang="fr-FR" sz="1200" b="1" baseline="0" smtClean="0">
                <a:solidFill>
                  <a:schemeClr val="accent2"/>
                </a:solidFill>
              </a:rPr>
              <a:pPr>
                <a:tabLst>
                  <a:tab pos="8250238" algn="l"/>
                </a:tabLst>
              </a:pPr>
              <a:t>‹N°›</a:t>
            </a:fld>
            <a:endParaRPr lang="fr-FR" sz="1200" b="1" dirty="0">
              <a:solidFill>
                <a:schemeClr val="accent2"/>
              </a:solidFill>
            </a:endParaRPr>
          </a:p>
        </p:txBody>
      </p:sp>
      <p:sp>
        <p:nvSpPr>
          <p:cNvPr id="17" name="Ellipse 16"/>
          <p:cNvSpPr/>
          <p:nvPr userDrawn="1"/>
        </p:nvSpPr>
        <p:spPr>
          <a:xfrm>
            <a:off x="8479137" y="6416675"/>
            <a:ext cx="388325" cy="376237"/>
          </a:xfrm>
          <a:prstGeom prst="ellipse">
            <a:avLst/>
          </a:prstGeom>
          <a:noFill/>
          <a:ln>
            <a:solidFill>
              <a:srgbClr val="7D868D"/>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grpSp>
        <p:nvGrpSpPr>
          <p:cNvPr id="18" name="Group 29"/>
          <p:cNvGrpSpPr>
            <a:grpSpLocks/>
          </p:cNvGrpSpPr>
          <p:nvPr userDrawn="1"/>
        </p:nvGrpSpPr>
        <p:grpSpPr bwMode="auto">
          <a:xfrm>
            <a:off x="0" y="260350"/>
            <a:ext cx="323850" cy="6408738"/>
            <a:chOff x="0" y="164"/>
            <a:chExt cx="204" cy="4037"/>
          </a:xfrm>
        </p:grpSpPr>
        <p:sp>
          <p:nvSpPr>
            <p:cNvPr id="19"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5"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6"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7"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8"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9"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0"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1"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2"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3"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4"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5"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6"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44264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solidFill>
                  <a:schemeClr val="accent2"/>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p:txBody>
          <a:bodyPr/>
          <a:lstStyle>
            <a:lvl1pPr>
              <a:buClr>
                <a:schemeClr val="accent2"/>
              </a:buClr>
              <a:defRPr>
                <a:solidFill>
                  <a:srgbClr val="575D62"/>
                </a:solidFill>
              </a:defRPr>
            </a:lvl1pPr>
            <a:lvl2pPr>
              <a:defRPr>
                <a:solidFill>
                  <a:srgbClr val="575D62"/>
                </a:solidFill>
              </a:defRPr>
            </a:lvl2pPr>
            <a:lvl3pPr>
              <a:defRPr>
                <a:solidFill>
                  <a:srgbClr val="575D62"/>
                </a:solidFill>
              </a:defRPr>
            </a:lvl3pPr>
            <a:lvl4pPr>
              <a:defRPr>
                <a:solidFill>
                  <a:srgbClr val="575D62"/>
                </a:solidFill>
              </a:defRPr>
            </a:lvl4pPr>
            <a:lvl5pPr>
              <a:defRPr>
                <a:solidFill>
                  <a:srgbClr val="575D6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ZoneTexte 15"/>
          <p:cNvSpPr txBox="1"/>
          <p:nvPr userDrawn="1"/>
        </p:nvSpPr>
        <p:spPr>
          <a:xfrm>
            <a:off x="209821" y="6461047"/>
            <a:ext cx="8763631" cy="276999"/>
          </a:xfrm>
          <a:prstGeom prst="rect">
            <a:avLst/>
          </a:prstGeom>
          <a:noFill/>
        </p:spPr>
        <p:txBody>
          <a:bodyPr wrap="square" rtlCol="0">
            <a:spAutoFit/>
          </a:bodyPr>
          <a:lstStyle/>
          <a:p>
            <a:pPr>
              <a:tabLst>
                <a:tab pos="8250238" algn="l"/>
              </a:tabLst>
            </a:pPr>
            <a:r>
              <a:rPr lang="fr-FR" sz="1200" dirty="0" smtClean="0">
                <a:solidFill>
                  <a:srgbClr val="7D868D"/>
                </a:solidFill>
              </a:rPr>
              <a:t>PNP Bac Pro Gestion-Administration</a:t>
            </a:r>
            <a:r>
              <a:rPr lang="fr-FR" sz="1200" baseline="0" dirty="0" smtClean="0">
                <a:solidFill>
                  <a:srgbClr val="7D868D"/>
                </a:solidFill>
              </a:rPr>
              <a:t> – 10 et 11 mai 2012 – Lyon 	</a:t>
            </a:r>
            <a:fld id="{638C2F28-C5FF-814E-BFB0-5EFAF9F83B59}" type="slidenum">
              <a:rPr lang="fr-FR" sz="1200" b="1" baseline="0" smtClean="0">
                <a:solidFill>
                  <a:schemeClr val="accent2"/>
                </a:solidFill>
              </a:rPr>
              <a:pPr>
                <a:tabLst>
                  <a:tab pos="8250238" algn="l"/>
                </a:tabLst>
              </a:pPr>
              <a:t>‹N°›</a:t>
            </a:fld>
            <a:endParaRPr lang="fr-FR" sz="1200" b="1" dirty="0">
              <a:solidFill>
                <a:schemeClr val="accent2"/>
              </a:solidFill>
            </a:endParaRPr>
          </a:p>
        </p:txBody>
      </p:sp>
      <p:sp>
        <p:nvSpPr>
          <p:cNvPr id="17" name="Ellipse 16"/>
          <p:cNvSpPr/>
          <p:nvPr userDrawn="1"/>
        </p:nvSpPr>
        <p:spPr>
          <a:xfrm>
            <a:off x="8479137" y="6416675"/>
            <a:ext cx="388325" cy="362589"/>
          </a:xfrm>
          <a:prstGeom prst="ellipse">
            <a:avLst/>
          </a:prstGeom>
          <a:noFill/>
          <a:ln>
            <a:solidFill>
              <a:srgbClr val="7D868D"/>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grpSp>
        <p:nvGrpSpPr>
          <p:cNvPr id="18" name="Group 29"/>
          <p:cNvGrpSpPr>
            <a:grpSpLocks/>
          </p:cNvGrpSpPr>
          <p:nvPr userDrawn="1"/>
        </p:nvGrpSpPr>
        <p:grpSpPr bwMode="auto">
          <a:xfrm>
            <a:off x="0" y="260350"/>
            <a:ext cx="323850" cy="6408738"/>
            <a:chOff x="0" y="164"/>
            <a:chExt cx="204" cy="4037"/>
          </a:xfrm>
        </p:grpSpPr>
        <p:sp>
          <p:nvSpPr>
            <p:cNvPr id="19"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5"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6"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7"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8"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9"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0"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1"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2"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3"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4"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5"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36"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415643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lgn="l">
              <a:defRPr sz="3200">
                <a:solidFill>
                  <a:schemeClr val="accent2"/>
                </a:solidFill>
              </a:defRPr>
            </a:lvl1pPr>
          </a:lstStyle>
          <a:p>
            <a:r>
              <a:rPr lang="fr-FR" dirty="0" smtClean="0"/>
              <a:t>Cliquez et modifiez le titre</a:t>
            </a:r>
            <a:endParaRPr lang="fr-FR" dirty="0"/>
          </a:p>
        </p:txBody>
      </p:sp>
      <p:sp>
        <p:nvSpPr>
          <p:cNvPr id="3" name="Espace réservé du contenu 2"/>
          <p:cNvSpPr>
            <a:spLocks noGrp="1"/>
          </p:cNvSpPr>
          <p:nvPr>
            <p:ph sz="half" idx="1"/>
          </p:nvPr>
        </p:nvSpPr>
        <p:spPr>
          <a:xfrm>
            <a:off x="457200" y="1600200"/>
            <a:ext cx="4038600" cy="4525963"/>
          </a:xfrm>
        </p:spPr>
        <p:txBody>
          <a:bodyPr/>
          <a:lstStyle>
            <a:lvl1pPr>
              <a:buClr>
                <a:schemeClr val="accent2"/>
              </a:buClr>
              <a:defRPr sz="2800">
                <a:solidFill>
                  <a:srgbClr val="5F606A"/>
                </a:solidFill>
              </a:defRPr>
            </a:lvl1pPr>
            <a:lvl2pPr>
              <a:buClr>
                <a:schemeClr val="accent2"/>
              </a:buClr>
              <a:defRPr sz="2400">
                <a:solidFill>
                  <a:srgbClr val="5F606A"/>
                </a:solidFill>
              </a:defRPr>
            </a:lvl2pPr>
            <a:lvl3pPr>
              <a:buClr>
                <a:schemeClr val="accent2"/>
              </a:buClr>
              <a:defRPr sz="2000">
                <a:solidFill>
                  <a:srgbClr val="5F606A"/>
                </a:solidFill>
              </a:defRPr>
            </a:lvl3pPr>
            <a:lvl4pPr>
              <a:buClr>
                <a:schemeClr val="accent2"/>
              </a:buClr>
              <a:defRPr sz="1800">
                <a:solidFill>
                  <a:srgbClr val="5F606A"/>
                </a:solidFill>
              </a:defRPr>
            </a:lvl4pPr>
            <a:lvl5pPr>
              <a:buClr>
                <a:schemeClr val="accent2"/>
              </a:buClr>
              <a:defRPr sz="1800">
                <a:solidFill>
                  <a:srgbClr val="5F606A"/>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0"/>
            <a:ext cx="4038600" cy="4525963"/>
          </a:xfrm>
        </p:spPr>
        <p:txBody>
          <a:bodyPr/>
          <a:lstStyle>
            <a:lvl1pPr>
              <a:buClr>
                <a:schemeClr val="accent2"/>
              </a:buClr>
              <a:defRPr sz="2800">
                <a:solidFill>
                  <a:srgbClr val="5F606A"/>
                </a:solidFill>
              </a:defRPr>
            </a:lvl1pPr>
            <a:lvl2pPr>
              <a:buClr>
                <a:schemeClr val="accent2"/>
              </a:buClr>
              <a:defRPr sz="2400">
                <a:solidFill>
                  <a:srgbClr val="5F606A"/>
                </a:solidFill>
              </a:defRPr>
            </a:lvl2pPr>
            <a:lvl3pPr>
              <a:buClr>
                <a:schemeClr val="accent2"/>
              </a:buClr>
              <a:defRPr sz="2000">
                <a:solidFill>
                  <a:srgbClr val="5F606A"/>
                </a:solidFill>
              </a:defRPr>
            </a:lvl3pPr>
            <a:lvl4pPr>
              <a:buClr>
                <a:schemeClr val="accent2"/>
              </a:buClr>
              <a:defRPr sz="1800">
                <a:solidFill>
                  <a:srgbClr val="5F606A"/>
                </a:solidFill>
              </a:defRPr>
            </a:lvl4pPr>
            <a:lvl5pPr>
              <a:buClr>
                <a:schemeClr val="accent2"/>
              </a:buClr>
              <a:defRPr sz="1800">
                <a:solidFill>
                  <a:srgbClr val="5F606A"/>
                </a:solidFill>
              </a:defRPr>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e la date 4"/>
          <p:cNvSpPr>
            <a:spLocks noGrp="1"/>
          </p:cNvSpPr>
          <p:nvPr>
            <p:ph type="dt" sz="half" idx="10"/>
          </p:nvPr>
        </p:nvSpPr>
        <p:spPr/>
        <p:txBody>
          <a:bodyPr/>
          <a:lstStyle/>
          <a:p>
            <a:fld id="{7C9CDBE1-E601-414A-B670-A106D9977459}" type="datetimeFigureOut">
              <a:rPr lang="fr-FR" smtClean="0"/>
              <a:pPr/>
              <a:t>19/05/2012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4738F-FD48-4342-B1B3-D146245F08F2}" type="slidenum">
              <a:rPr lang="fr-FR" smtClean="0"/>
              <a:pPr/>
              <a:t>‹N°›</a:t>
            </a:fld>
            <a:endParaRPr lang="fr-FR"/>
          </a:p>
        </p:txBody>
      </p:sp>
      <p:grpSp>
        <p:nvGrpSpPr>
          <p:cNvPr id="8" name="Group 29"/>
          <p:cNvGrpSpPr>
            <a:grpSpLocks/>
          </p:cNvGrpSpPr>
          <p:nvPr userDrawn="1"/>
        </p:nvGrpSpPr>
        <p:grpSpPr bwMode="auto">
          <a:xfrm>
            <a:off x="0" y="260350"/>
            <a:ext cx="323850" cy="6408738"/>
            <a:chOff x="0" y="164"/>
            <a:chExt cx="204" cy="4037"/>
          </a:xfrm>
        </p:grpSpPr>
        <p:sp>
          <p:nvSpPr>
            <p:cNvPr id="9"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0"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1"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2"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3"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4"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5"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6"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7"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8"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9"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5"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6"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305634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lgn="l">
              <a:defRPr sz="3200">
                <a:solidFill>
                  <a:schemeClr val="accent2"/>
                </a:solidFill>
              </a:defRPr>
            </a:lvl1p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solidFill>
                  <a:srgbClr val="5F606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solidFill>
                  <a:srgbClr val="5F606A"/>
                </a:solidFill>
              </a:defRPr>
            </a:lvl1pPr>
            <a:lvl2pPr>
              <a:defRPr sz="2000">
                <a:solidFill>
                  <a:srgbClr val="5F606A"/>
                </a:solidFill>
              </a:defRPr>
            </a:lvl2pPr>
            <a:lvl3pPr>
              <a:defRPr sz="1800">
                <a:solidFill>
                  <a:srgbClr val="5F606A"/>
                </a:solidFill>
              </a:defRPr>
            </a:lvl3pPr>
            <a:lvl4pPr>
              <a:defRPr sz="1600">
                <a:solidFill>
                  <a:srgbClr val="5F606A"/>
                </a:solidFill>
              </a:defRPr>
            </a:lvl4pPr>
            <a:lvl5pPr>
              <a:defRPr sz="1600">
                <a:solidFill>
                  <a:srgbClr val="5F606A"/>
                </a:solidFill>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solidFill>
                  <a:srgbClr val="5F606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solidFill>
                  <a:srgbClr val="5F606A"/>
                </a:solidFill>
              </a:defRPr>
            </a:lvl1pPr>
            <a:lvl2pPr>
              <a:defRPr sz="2000">
                <a:solidFill>
                  <a:srgbClr val="5F606A"/>
                </a:solidFill>
              </a:defRPr>
            </a:lvl2pPr>
            <a:lvl3pPr>
              <a:defRPr sz="1800">
                <a:solidFill>
                  <a:srgbClr val="5F606A"/>
                </a:solidFill>
              </a:defRPr>
            </a:lvl3pPr>
            <a:lvl4pPr>
              <a:defRPr sz="1600">
                <a:solidFill>
                  <a:srgbClr val="5F606A"/>
                </a:solidFill>
              </a:defRPr>
            </a:lvl4pPr>
            <a:lvl5pPr>
              <a:defRPr sz="1600">
                <a:solidFill>
                  <a:srgbClr val="5F606A"/>
                </a:solidFill>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e la date 6"/>
          <p:cNvSpPr>
            <a:spLocks noGrp="1"/>
          </p:cNvSpPr>
          <p:nvPr>
            <p:ph type="dt" sz="half" idx="10"/>
          </p:nvPr>
        </p:nvSpPr>
        <p:spPr/>
        <p:txBody>
          <a:bodyPr/>
          <a:lstStyle/>
          <a:p>
            <a:fld id="{7C9CDBE1-E601-414A-B670-A106D9977459}" type="datetimeFigureOut">
              <a:rPr lang="fr-FR" smtClean="0"/>
              <a:pPr/>
              <a:t>19/05/2012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24738F-FD48-4342-B1B3-D146245F08F2}" type="slidenum">
              <a:rPr lang="fr-FR" smtClean="0"/>
              <a:pPr/>
              <a:t>‹N°›</a:t>
            </a:fld>
            <a:endParaRPr lang="fr-FR"/>
          </a:p>
        </p:txBody>
      </p:sp>
      <p:grpSp>
        <p:nvGrpSpPr>
          <p:cNvPr id="10" name="Group 29"/>
          <p:cNvGrpSpPr>
            <a:grpSpLocks/>
          </p:cNvGrpSpPr>
          <p:nvPr userDrawn="1"/>
        </p:nvGrpSpPr>
        <p:grpSpPr bwMode="auto">
          <a:xfrm>
            <a:off x="0" y="260350"/>
            <a:ext cx="323850" cy="6408738"/>
            <a:chOff x="0" y="164"/>
            <a:chExt cx="204" cy="4037"/>
          </a:xfrm>
        </p:grpSpPr>
        <p:sp>
          <p:nvSpPr>
            <p:cNvPr id="11"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2"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3"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4"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5"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6"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7"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8"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9"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5"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6"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7"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8"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268932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lgn="l">
              <a:defRPr sz="3200">
                <a:solidFill>
                  <a:schemeClr val="accent2"/>
                </a:solidFill>
              </a:defRPr>
            </a:lvl1pPr>
          </a:lstStyle>
          <a:p>
            <a:r>
              <a:rPr lang="fr-FR" dirty="0" smtClean="0"/>
              <a:t>Cliquez et modifiez le titre</a:t>
            </a:r>
            <a:endParaRPr lang="fr-FR" dirty="0"/>
          </a:p>
        </p:txBody>
      </p:sp>
      <p:sp>
        <p:nvSpPr>
          <p:cNvPr id="3" name="Espace réservé de la date 2"/>
          <p:cNvSpPr>
            <a:spLocks noGrp="1"/>
          </p:cNvSpPr>
          <p:nvPr>
            <p:ph type="dt" sz="half" idx="10"/>
          </p:nvPr>
        </p:nvSpPr>
        <p:spPr/>
        <p:txBody>
          <a:bodyPr/>
          <a:lstStyle/>
          <a:p>
            <a:fld id="{7C9CDBE1-E601-414A-B670-A106D9977459}" type="datetimeFigureOut">
              <a:rPr lang="fr-FR" smtClean="0"/>
              <a:pPr/>
              <a:t>19/05/2012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24738F-FD48-4342-B1B3-D146245F08F2}" type="slidenum">
              <a:rPr lang="fr-FR" smtClean="0"/>
              <a:pPr/>
              <a:t>‹N°›</a:t>
            </a:fld>
            <a:endParaRPr lang="fr-FR"/>
          </a:p>
        </p:txBody>
      </p:sp>
      <p:grpSp>
        <p:nvGrpSpPr>
          <p:cNvPr id="6" name="Group 29"/>
          <p:cNvGrpSpPr>
            <a:grpSpLocks/>
          </p:cNvGrpSpPr>
          <p:nvPr userDrawn="1"/>
        </p:nvGrpSpPr>
        <p:grpSpPr bwMode="auto">
          <a:xfrm>
            <a:off x="0" y="260350"/>
            <a:ext cx="323850" cy="6408738"/>
            <a:chOff x="0" y="164"/>
            <a:chExt cx="204" cy="4037"/>
          </a:xfrm>
        </p:grpSpPr>
        <p:sp>
          <p:nvSpPr>
            <p:cNvPr id="7"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8"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9"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0"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1"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2"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3"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4"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5"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6"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7"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8"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9"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4"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45537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9CDBE1-E601-414A-B670-A106D9977459}" type="datetimeFigureOut">
              <a:rPr lang="fr-FR" smtClean="0"/>
              <a:pPr/>
              <a:t>19/05/2012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24738F-FD48-4342-B1B3-D146245F08F2}" type="slidenum">
              <a:rPr lang="fr-FR" smtClean="0"/>
              <a:pPr/>
              <a:t>‹N°›</a:t>
            </a:fld>
            <a:endParaRPr lang="fr-FR"/>
          </a:p>
        </p:txBody>
      </p:sp>
      <p:grpSp>
        <p:nvGrpSpPr>
          <p:cNvPr id="5" name="Group 29"/>
          <p:cNvGrpSpPr>
            <a:grpSpLocks/>
          </p:cNvGrpSpPr>
          <p:nvPr userDrawn="1"/>
        </p:nvGrpSpPr>
        <p:grpSpPr bwMode="auto">
          <a:xfrm>
            <a:off x="0" y="260350"/>
            <a:ext cx="323850" cy="6408738"/>
            <a:chOff x="0" y="164"/>
            <a:chExt cx="204" cy="4037"/>
          </a:xfrm>
        </p:grpSpPr>
        <p:sp>
          <p:nvSpPr>
            <p:cNvPr id="6" name="Rectangle 7"/>
            <p:cNvSpPr>
              <a:spLocks noChangeArrowheads="1"/>
            </p:cNvSpPr>
            <p:nvPr userDrawn="1"/>
          </p:nvSpPr>
          <p:spPr bwMode="auto">
            <a:xfrm flipH="1">
              <a:off x="45" y="3022"/>
              <a:ext cx="159" cy="159"/>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7" name="Rectangle 9"/>
            <p:cNvSpPr>
              <a:spLocks noChangeArrowheads="1"/>
            </p:cNvSpPr>
            <p:nvPr userDrawn="1"/>
          </p:nvSpPr>
          <p:spPr bwMode="auto">
            <a:xfrm flipH="1">
              <a:off x="68" y="663"/>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8" name="Rectangle 11"/>
            <p:cNvSpPr>
              <a:spLocks noChangeArrowheads="1"/>
            </p:cNvSpPr>
            <p:nvPr userDrawn="1"/>
          </p:nvSpPr>
          <p:spPr bwMode="auto">
            <a:xfrm flipH="1">
              <a:off x="0" y="572"/>
              <a:ext cx="68" cy="68"/>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9" name="Rectangle 11"/>
            <p:cNvSpPr>
              <a:spLocks noChangeArrowheads="1"/>
            </p:cNvSpPr>
            <p:nvPr userDrawn="1"/>
          </p:nvSpPr>
          <p:spPr bwMode="auto">
            <a:xfrm flipH="1">
              <a:off x="68" y="2160"/>
              <a:ext cx="91" cy="91"/>
            </a:xfrm>
            <a:prstGeom prst="rect">
              <a:avLst/>
            </a:prstGeom>
            <a:solidFill>
              <a:srgbClr val="DBE5F1">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0" name="Rectangle 16"/>
            <p:cNvSpPr>
              <a:spLocks noChangeArrowheads="1"/>
            </p:cNvSpPr>
            <p:nvPr userDrawn="1"/>
          </p:nvSpPr>
          <p:spPr bwMode="auto">
            <a:xfrm>
              <a:off x="0" y="3475"/>
              <a:ext cx="158" cy="146"/>
            </a:xfrm>
            <a:prstGeom prst="rect">
              <a:avLst/>
            </a:prstGeom>
            <a:solidFill>
              <a:srgbClr val="BFBFBF">
                <a:alpha val="50195"/>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1" name="Rectangle 17"/>
            <p:cNvSpPr>
              <a:spLocks noChangeArrowheads="1"/>
            </p:cNvSpPr>
            <p:nvPr userDrawn="1"/>
          </p:nvSpPr>
          <p:spPr bwMode="auto">
            <a:xfrm flipV="1">
              <a:off x="68" y="1888"/>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2" name="Rectangle 18"/>
            <p:cNvSpPr>
              <a:spLocks noChangeArrowheads="1"/>
            </p:cNvSpPr>
            <p:nvPr userDrawn="1"/>
          </p:nvSpPr>
          <p:spPr bwMode="auto">
            <a:xfrm flipV="1">
              <a:off x="68" y="103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3" name="Rectangle 18"/>
            <p:cNvSpPr>
              <a:spLocks noChangeArrowheads="1"/>
            </p:cNvSpPr>
            <p:nvPr userDrawn="1"/>
          </p:nvSpPr>
          <p:spPr bwMode="auto">
            <a:xfrm flipV="1">
              <a:off x="46" y="1570"/>
              <a:ext cx="125" cy="125"/>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4" name="Rectangle 16"/>
            <p:cNvSpPr>
              <a:spLocks noChangeArrowheads="1"/>
            </p:cNvSpPr>
            <p:nvPr userDrawn="1"/>
          </p:nvSpPr>
          <p:spPr bwMode="auto">
            <a:xfrm>
              <a:off x="68" y="346"/>
              <a:ext cx="136" cy="136"/>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5" name="Rectangle 18"/>
            <p:cNvSpPr>
              <a:spLocks noChangeArrowheads="1"/>
            </p:cNvSpPr>
            <p:nvPr userDrawn="1"/>
          </p:nvSpPr>
          <p:spPr bwMode="auto">
            <a:xfrm flipV="1">
              <a:off x="34" y="2353"/>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6" name="Rectangle 17"/>
            <p:cNvSpPr>
              <a:spLocks noChangeArrowheads="1"/>
            </p:cNvSpPr>
            <p:nvPr userDrawn="1"/>
          </p:nvSpPr>
          <p:spPr bwMode="auto">
            <a:xfrm flipV="1">
              <a:off x="22" y="2795"/>
              <a:ext cx="125" cy="12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7" name="Rectangle 17"/>
            <p:cNvSpPr>
              <a:spLocks noChangeArrowheads="1"/>
            </p:cNvSpPr>
            <p:nvPr userDrawn="1"/>
          </p:nvSpPr>
          <p:spPr bwMode="auto">
            <a:xfrm flipV="1">
              <a:off x="68" y="164"/>
              <a:ext cx="91" cy="91"/>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8" name="Rectangle 9"/>
            <p:cNvSpPr>
              <a:spLocks noChangeArrowheads="1"/>
            </p:cNvSpPr>
            <p:nvPr userDrawn="1"/>
          </p:nvSpPr>
          <p:spPr bwMode="auto">
            <a:xfrm flipH="1">
              <a:off x="113" y="129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19" name="Rectangle 9"/>
            <p:cNvSpPr>
              <a:spLocks noChangeArrowheads="1"/>
            </p:cNvSpPr>
            <p:nvPr userDrawn="1"/>
          </p:nvSpPr>
          <p:spPr bwMode="auto">
            <a:xfrm flipH="1">
              <a:off x="68" y="2568"/>
              <a:ext cx="102" cy="102"/>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0" name="Rectangle 18"/>
            <p:cNvSpPr>
              <a:spLocks noChangeArrowheads="1"/>
            </p:cNvSpPr>
            <p:nvPr userDrawn="1"/>
          </p:nvSpPr>
          <p:spPr bwMode="auto">
            <a:xfrm flipV="1">
              <a:off x="68" y="3748"/>
              <a:ext cx="79" cy="79"/>
            </a:xfrm>
            <a:prstGeom prst="rect">
              <a:avLst/>
            </a:prstGeom>
            <a:solidFill>
              <a:srgbClr val="BFBFBF">
                <a:alpha val="5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1" name="Rectangle 9"/>
            <p:cNvSpPr>
              <a:spLocks noChangeArrowheads="1"/>
            </p:cNvSpPr>
            <p:nvPr userDrawn="1"/>
          </p:nvSpPr>
          <p:spPr bwMode="auto">
            <a:xfrm flipH="1">
              <a:off x="113" y="4008"/>
              <a:ext cx="68" cy="68"/>
            </a:xfrm>
            <a:prstGeom prst="rect">
              <a:avLst/>
            </a:prstGeom>
            <a:solidFill>
              <a:srgbClr val="B8CCE4">
                <a:alpha val="80000"/>
              </a:srgbClr>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2" name="Rectangle 17"/>
            <p:cNvSpPr>
              <a:spLocks noChangeArrowheads="1"/>
            </p:cNvSpPr>
            <p:nvPr userDrawn="1"/>
          </p:nvSpPr>
          <p:spPr bwMode="auto">
            <a:xfrm flipV="1">
              <a:off x="68" y="4156"/>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sp>
          <p:nvSpPr>
            <p:cNvPr id="23" name="Rectangle 17"/>
            <p:cNvSpPr>
              <a:spLocks noChangeArrowheads="1"/>
            </p:cNvSpPr>
            <p:nvPr userDrawn="1"/>
          </p:nvSpPr>
          <p:spPr bwMode="auto">
            <a:xfrm flipV="1">
              <a:off x="68" y="890"/>
              <a:ext cx="45" cy="45"/>
            </a:xfrm>
            <a:prstGeom prst="rect">
              <a:avLst/>
            </a:prstGeom>
            <a:solidFill>
              <a:srgbClr val="C0504D"/>
            </a:solidFill>
            <a:ln w="12700">
              <a:solidFill>
                <a:srgbClr val="FFFFFF"/>
              </a:solidFill>
              <a:miter lim="800000"/>
              <a:headEnd/>
              <a:tailEnd/>
            </a:ln>
            <a:effectLst/>
            <a:extLst>
              <a:ext uri="{AF507438-7753-43E0-B8FC-AC1667EBCBE1}">
                <a14:hiddenEffects xmlns:a14="http://schemas.microsoft.com/office/drawing/2010/main">
                  <a:effectLst>
                    <a:outerShdw blurRad="63500" dist="53882" dir="2700000" algn="ctr" rotWithShape="0">
                      <a:srgbClr val="D8D8D8">
                        <a:alpha val="74998"/>
                      </a:srgbClr>
                    </a:outerShdw>
                  </a:effectLst>
                </a14:hiddenEffects>
              </a:ext>
            </a:extLst>
          </p:spPr>
          <p:txBody>
            <a:bodyPr anchor="ctr"/>
            <a:lstStyle/>
            <a:p>
              <a:endParaRPr lang="fr-FR"/>
            </a:p>
          </p:txBody>
        </p:sp>
      </p:grpSp>
    </p:spTree>
    <p:extLst>
      <p:ext uri="{BB962C8B-B14F-4D97-AF65-F5344CB8AC3E}">
        <p14:creationId xmlns:p14="http://schemas.microsoft.com/office/powerpoint/2010/main" val="1353837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CDBE1-E601-414A-B670-A106D9977459}" type="datetimeFigureOut">
              <a:rPr lang="fr-FR" smtClean="0"/>
              <a:pPr/>
              <a:t>19/05/2012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4738F-FD48-4342-B1B3-D146245F08F2}" type="slidenum">
              <a:rPr lang="fr-FR" smtClean="0"/>
              <a:pPr/>
              <a:t>‹N°›</a:t>
            </a:fld>
            <a:endParaRPr lang="fr-FR"/>
          </a:p>
        </p:txBody>
      </p:sp>
    </p:spTree>
    <p:extLst>
      <p:ext uri="{BB962C8B-B14F-4D97-AF65-F5344CB8AC3E}">
        <p14:creationId xmlns:p14="http://schemas.microsoft.com/office/powerpoint/2010/main" val="741735267"/>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62" r:id="rId4"/>
    <p:sldLayoutId id="2147483652" r:id="rId5"/>
    <p:sldLayoutId id="2147483653" r:id="rId6"/>
    <p:sldLayoutId id="2147483654" r:id="rId7"/>
    <p:sldLayoutId id="2147483655"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iki.univparis5.fr/wiki/Sc%C3%A9nario_p%C3%A9dagogiqu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54531" y="2130425"/>
            <a:ext cx="6711896" cy="1470025"/>
          </a:xfrm>
          <a:solidFill>
            <a:schemeClr val="accent2"/>
          </a:solidFill>
          <a:ln>
            <a:solidFill>
              <a:schemeClr val="accent2"/>
            </a:solidFill>
          </a:ln>
        </p:spPr>
        <p:txBody>
          <a:bodyPr/>
          <a:lstStyle/>
          <a:p>
            <a:r>
              <a:rPr lang="fr-FR" dirty="0" smtClean="0">
                <a:solidFill>
                  <a:srgbClr val="FFFFFF"/>
                </a:solidFill>
              </a:rPr>
              <a:t>Principe et intérêt des scénarii pédagogiques</a:t>
            </a:r>
            <a:endParaRPr lang="fr-FR" dirty="0">
              <a:solidFill>
                <a:srgbClr val="FFFFFF"/>
              </a:solidFill>
            </a:endParaRPr>
          </a:p>
        </p:txBody>
      </p:sp>
      <p:sp>
        <p:nvSpPr>
          <p:cNvPr id="3" name="Sous-titre 2"/>
          <p:cNvSpPr>
            <a:spLocks noGrp="1"/>
          </p:cNvSpPr>
          <p:nvPr>
            <p:ph type="subTitle" idx="1"/>
          </p:nvPr>
        </p:nvSpPr>
        <p:spPr>
          <a:xfrm>
            <a:off x="2154531" y="3795478"/>
            <a:ext cx="6622348" cy="1752600"/>
          </a:xfrm>
        </p:spPr>
        <p:txBody>
          <a:bodyPr>
            <a:normAutofit/>
          </a:bodyPr>
          <a:lstStyle/>
          <a:p>
            <a:r>
              <a:rPr lang="fr-FR" sz="2400" dirty="0" smtClean="0"/>
              <a:t>Bac Professionnel Gestion-Administration</a:t>
            </a:r>
            <a:br>
              <a:rPr lang="fr-FR" sz="2400" dirty="0" smtClean="0"/>
            </a:br>
            <a:r>
              <a:rPr lang="fr-FR" sz="2400" dirty="0" smtClean="0"/>
              <a:t>Guide d’accompagnement pédagogique</a:t>
            </a:r>
            <a:endParaRPr lang="fr-FR" sz="2400" dirty="0"/>
          </a:p>
        </p:txBody>
      </p:sp>
      <p:pic>
        <p:nvPicPr>
          <p:cNvPr id="5" name="Picture 2" descr="E:\Mes docs\DD_Paris\AL\2010_2011\BTS_SIO\MENJVA_LOGO_Q.gif"/>
          <p:cNvPicPr>
            <a:picLocks noChangeAspect="1" noChangeArrowheads="1"/>
          </p:cNvPicPr>
          <p:nvPr/>
        </p:nvPicPr>
        <p:blipFill>
          <a:blip r:embed="rId3"/>
          <a:srcRect/>
          <a:stretch>
            <a:fillRect/>
          </a:stretch>
        </p:blipFill>
        <p:spPr bwMode="auto">
          <a:xfrm>
            <a:off x="7651711" y="175931"/>
            <a:ext cx="1206423" cy="1115271"/>
          </a:xfrm>
          <a:prstGeom prst="rect">
            <a:avLst/>
          </a:prstGeom>
          <a:noFill/>
          <a:ln w="9525">
            <a:noFill/>
            <a:miter lim="800000"/>
            <a:headEnd/>
            <a:tailEnd/>
          </a:ln>
        </p:spPr>
      </p:pic>
    </p:spTree>
    <p:extLst>
      <p:ext uri="{BB962C8B-B14F-4D97-AF65-F5344CB8AC3E}">
        <p14:creationId xmlns:p14="http://schemas.microsoft.com/office/powerpoint/2010/main" val="1566422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marL="0" indent="0" eaLnBrk="0" hangingPunct="0">
              <a:buNone/>
            </a:pPr>
            <a:r>
              <a:rPr lang="fr-FR" sz="3600" b="1" dirty="0" smtClean="0"/>
              <a:t>La mise en œuvre consiste à : </a:t>
            </a:r>
          </a:p>
          <a:p>
            <a:pPr eaLnBrk="0" hangingPunct="0"/>
            <a:endParaRPr lang="fr-FR" dirty="0" smtClean="0"/>
          </a:p>
          <a:p>
            <a:pPr eaLnBrk="0" hangingPunct="0">
              <a:buClr>
                <a:srgbClr val="C00000"/>
              </a:buClr>
              <a:buFont typeface="Wingdings" pitchFamily="2" charset="2"/>
              <a:buChar char="n"/>
            </a:pPr>
            <a:r>
              <a:rPr lang="fr-FR" b="1" i="1" dirty="0" smtClean="0"/>
              <a:t>Personnaliser</a:t>
            </a:r>
            <a:r>
              <a:rPr lang="fr-FR" dirty="0" smtClean="0">
                <a:solidFill>
                  <a:srgbClr val="595959"/>
                </a:solidFill>
              </a:rPr>
              <a:t/>
            </a:r>
            <a:br>
              <a:rPr lang="fr-FR" dirty="0" smtClean="0">
                <a:solidFill>
                  <a:srgbClr val="595959"/>
                </a:solidFill>
              </a:rPr>
            </a:br>
            <a:r>
              <a:rPr lang="fr-FR" dirty="0" smtClean="0"/>
              <a:t> </a:t>
            </a:r>
          </a:p>
          <a:p>
            <a:pPr marL="1171575" indent="-457200" eaLnBrk="0" hangingPunct="0">
              <a:buClr>
                <a:srgbClr val="C00000"/>
              </a:buClr>
              <a:buFont typeface="Wingdings" pitchFamily="2" charset="2"/>
              <a:buChar char="n"/>
            </a:pPr>
            <a:r>
              <a:rPr lang="fr-FR" b="1" i="1" dirty="0" smtClean="0"/>
              <a:t>Affecter les rôles</a:t>
            </a:r>
            <a:r>
              <a:rPr lang="fr-FR" dirty="0" smtClean="0"/>
              <a:t/>
            </a:r>
            <a:br>
              <a:rPr lang="fr-FR" dirty="0" smtClean="0"/>
            </a:br>
            <a:endParaRPr lang="fr-FR" dirty="0" smtClean="0"/>
          </a:p>
          <a:p>
            <a:pPr marL="1909763" indent="-457200" eaLnBrk="0" hangingPunct="0">
              <a:buClr>
                <a:srgbClr val="C00000"/>
              </a:buClr>
              <a:buFont typeface="Wingdings" pitchFamily="2" charset="2"/>
              <a:buChar char="n"/>
            </a:pPr>
            <a:r>
              <a:rPr lang="fr-FR" b="1" i="1" dirty="0" smtClean="0"/>
              <a:t>Médiatiser</a:t>
            </a:r>
            <a:r>
              <a:rPr lang="fr-FR" dirty="0" smtClean="0"/>
              <a:t/>
            </a:r>
            <a:br>
              <a:rPr lang="fr-FR" dirty="0" smtClean="0"/>
            </a:br>
            <a:r>
              <a:rPr lang="fr-FR" dirty="0" smtClean="0"/>
              <a:t> </a:t>
            </a:r>
          </a:p>
          <a:p>
            <a:pPr marL="2624138" indent="-457200" eaLnBrk="0" hangingPunct="0">
              <a:buClr>
                <a:srgbClr val="C00000"/>
              </a:buClr>
              <a:buFont typeface="Wingdings" pitchFamily="2" charset="2"/>
              <a:buChar char="n"/>
            </a:pPr>
            <a:r>
              <a:rPr lang="fr-FR" b="1" i="1" dirty="0" smtClean="0"/>
              <a:t>Instrumenter</a:t>
            </a:r>
            <a:r>
              <a:rPr lang="fr-FR" dirty="0" smtClean="0"/>
              <a:t/>
            </a:r>
            <a:br>
              <a:rPr lang="fr-FR" dirty="0" smtClean="0"/>
            </a:br>
            <a:endParaRPr lang="fr-FR" dirty="0" smtClean="0"/>
          </a:p>
          <a:p>
            <a:pPr marL="3440113" indent="-457200" eaLnBrk="0" hangingPunct="0">
              <a:buClr>
                <a:srgbClr val="C00000"/>
              </a:buClr>
              <a:buFont typeface="Wingdings" pitchFamily="2" charset="2"/>
              <a:buChar char="n"/>
              <a:tabLst>
                <a:tab pos="1792288" algn="l"/>
              </a:tabLst>
            </a:pPr>
            <a:r>
              <a:rPr lang="fr-FR" b="1" i="1" dirty="0" smtClean="0"/>
              <a:t>Planifier</a:t>
            </a:r>
            <a:r>
              <a:rPr lang="fr-FR" dirty="0" smtClean="0"/>
              <a:t/>
            </a:r>
            <a:br>
              <a:rPr lang="fr-FR" dirty="0" smtClean="0"/>
            </a:br>
            <a:endParaRPr lang="fr-FR" dirty="0"/>
          </a:p>
        </p:txBody>
      </p:sp>
      <p:sp>
        <p:nvSpPr>
          <p:cNvPr id="5" name="Titre 1"/>
          <p:cNvSpPr>
            <a:spLocks noGrp="1"/>
          </p:cNvSpPr>
          <p:nvPr>
            <p:ph type="title"/>
          </p:nvPr>
        </p:nvSpPr>
        <p:spPr>
          <a:xfrm>
            <a:off x="457200" y="274638"/>
            <a:ext cx="8686800" cy="940013"/>
          </a:xfrm>
        </p:spPr>
        <p:txBody>
          <a:bodyPr>
            <a:normAutofit/>
          </a:bodyPr>
          <a:lstStyle/>
          <a:p>
            <a:r>
              <a:rPr lang="fr-FR" altLang="ja-JP" sz="3600" b="1" dirty="0" smtClean="0"/>
              <a:t>L’utilisation d’un scénario pédagogique</a:t>
            </a:r>
            <a:endParaRPr lang="fr-FR" sz="3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9" y="668197"/>
            <a:ext cx="8229600" cy="779604"/>
          </a:xfrm>
        </p:spPr>
        <p:txBody>
          <a:bodyPr>
            <a:noAutofit/>
          </a:bodyPr>
          <a:lstStyle/>
          <a:p>
            <a:pPr algn="r"/>
            <a:r>
              <a:rPr lang="fr-FR" sz="3600" b="1" dirty="0" smtClean="0"/>
              <a:t>Classe entière/Classe </a:t>
            </a:r>
            <a:r>
              <a:rPr lang="fr-FR" sz="3600" b="1" dirty="0"/>
              <a:t>à effectif réduit</a:t>
            </a:r>
          </a:p>
        </p:txBody>
      </p:sp>
      <p:graphicFrame>
        <p:nvGraphicFramePr>
          <p:cNvPr id="7" name="Espace réservé du contenu 3"/>
          <p:cNvGraphicFramePr>
            <a:graphicFrameLocks noGrp="1"/>
          </p:cNvGraphicFramePr>
          <p:nvPr>
            <p:ph idx="1"/>
          </p:nvPr>
        </p:nvGraphicFramePr>
        <p:xfrm>
          <a:off x="457200" y="1447801"/>
          <a:ext cx="7053946" cy="4703763"/>
        </p:xfrm>
        <a:graphic>
          <a:graphicData uri="http://schemas.openxmlformats.org/drawingml/2006/table">
            <a:tbl>
              <a:tblPr firstRow="1" bandRow="1">
                <a:tableStyleId>{5C22544A-7EE6-4342-B048-85BDC9FD1C3A}</a:tableStyleId>
              </a:tblPr>
              <a:tblGrid>
                <a:gridCol w="933062"/>
                <a:gridCol w="1929881"/>
                <a:gridCol w="794657"/>
                <a:gridCol w="816429"/>
                <a:gridCol w="1687285"/>
                <a:gridCol w="892632"/>
              </a:tblGrid>
              <a:tr h="461492">
                <a:tc gridSpan="2">
                  <a:txBody>
                    <a:bodyPr/>
                    <a:lstStyle/>
                    <a:p>
                      <a:pPr algn="ctr"/>
                      <a:r>
                        <a:rPr lang="fr-FR" dirty="0" smtClean="0"/>
                        <a:t>Classe entière</a:t>
                      </a:r>
                      <a:endParaRPr lang="fr-FR" dirty="0"/>
                    </a:p>
                  </a:txBody>
                  <a:tcPr marR="0"/>
                </a:tc>
                <a:tc hMerge="1">
                  <a:txBody>
                    <a:bodyPr/>
                    <a:lstStyle/>
                    <a:p>
                      <a:endParaRPr lang="fr-FR"/>
                    </a:p>
                  </a:txBody>
                  <a:tcPr/>
                </a:tc>
                <a:tc gridSpan="2">
                  <a:txBody>
                    <a:bodyPr/>
                    <a:lstStyle/>
                    <a:p>
                      <a:pPr algn="ctr"/>
                      <a:endParaRPr lang="fr-FR" dirty="0"/>
                    </a:p>
                  </a:txBody>
                  <a:tcPr marR="0"/>
                </a:tc>
                <a:tc hMerge="1">
                  <a:txBody>
                    <a:bodyPr/>
                    <a:lstStyle/>
                    <a:p>
                      <a:pPr algn="ctr"/>
                      <a:endParaRPr lang="fr-FR" dirty="0"/>
                    </a:p>
                  </a:txBody>
                  <a:tcPr marR="0"/>
                </a:tc>
                <a:tc gridSpan="2">
                  <a:txBody>
                    <a:bodyPr/>
                    <a:lstStyle/>
                    <a:p>
                      <a:pPr algn="ctr"/>
                      <a:r>
                        <a:rPr lang="fr-FR" dirty="0" smtClean="0"/>
                        <a:t>Classe à effectif réduit</a:t>
                      </a:r>
                      <a:endParaRPr lang="fr-FR" dirty="0"/>
                    </a:p>
                  </a:txBody>
                  <a:tcPr marR="0"/>
                </a:tc>
                <a:tc hMerge="1">
                  <a:txBody>
                    <a:bodyPr/>
                    <a:lstStyle/>
                    <a:p>
                      <a:endParaRPr lang="fr-FR"/>
                    </a:p>
                  </a:txBody>
                  <a:tcPr/>
                </a:tc>
              </a:tr>
              <a:tr h="881031">
                <a:tc rowSpan="6">
                  <a:txBody>
                    <a:bodyPr/>
                    <a:lstStyle/>
                    <a:p>
                      <a:pPr algn="ctr"/>
                      <a:r>
                        <a:rPr lang="fr-FR" sz="2400" dirty="0" smtClean="0"/>
                        <a:t>Apport de connaissances</a:t>
                      </a:r>
                      <a:endParaRPr lang="fr-FR" sz="2400" dirty="0"/>
                    </a:p>
                  </a:txBody>
                  <a:tcPr marR="0" vert="vert" anchor="ctr">
                    <a:solidFill>
                      <a:srgbClr val="FFFF00"/>
                    </a:solidFill>
                  </a:tcPr>
                </a:tc>
                <a:tc gridSpan="2">
                  <a:txBody>
                    <a:bodyPr/>
                    <a:lstStyle/>
                    <a:p>
                      <a:pPr algn="ctr"/>
                      <a:r>
                        <a:rPr lang="fr-FR" sz="1800" b="0" kern="1200" dirty="0" smtClean="0">
                          <a:solidFill>
                            <a:schemeClr val="dk1"/>
                          </a:solidFill>
                          <a:latin typeface="+mn-lt"/>
                          <a:ea typeface="+mn-ea"/>
                          <a:cs typeface="+mn-cs"/>
                        </a:rPr>
                        <a:t>Appui juridique et économique</a:t>
                      </a:r>
                    </a:p>
                  </a:txBody>
                  <a:tcPr marR="0"/>
                </a:tc>
                <a:tc hMerge="1">
                  <a:txBody>
                    <a:bodyPr/>
                    <a:lstStyle/>
                    <a:p>
                      <a:endParaRPr lang="fr-FR"/>
                    </a:p>
                  </a:txBody>
                  <a:tcPr/>
                </a:tc>
                <a:tc rowSpan="2" gridSpan="2">
                  <a:txBody>
                    <a:bodyPr/>
                    <a:lstStyle/>
                    <a:p>
                      <a:endParaRPr lang="fr-FR" dirty="0"/>
                    </a:p>
                  </a:txBody>
                  <a:tcPr marR="0">
                    <a:solidFill>
                      <a:schemeClr val="bg1"/>
                    </a:solidFill>
                  </a:tcPr>
                </a:tc>
                <a:tc rowSpan="2" hMerge="1">
                  <a:txBody>
                    <a:bodyPr/>
                    <a:lstStyle/>
                    <a:p>
                      <a:endParaRPr lang="fr-FR"/>
                    </a:p>
                  </a:txBody>
                  <a:tcPr/>
                </a:tc>
                <a:tc rowSpan="6">
                  <a:txBody>
                    <a:bodyPr/>
                    <a:lstStyle/>
                    <a:p>
                      <a:pPr algn="ctr"/>
                      <a:r>
                        <a:rPr lang="fr-FR" sz="2400" dirty="0" smtClean="0"/>
                        <a:t>Savoirs technologiques</a:t>
                      </a:r>
                    </a:p>
                  </a:txBody>
                  <a:tcPr marR="0" vert="vert" anchor="ctr">
                    <a:solidFill>
                      <a:srgbClr val="FFFF00"/>
                    </a:solidFill>
                  </a:tcPr>
                </a:tc>
              </a:tr>
              <a:tr h="616722">
                <a:tc vMerge="1">
                  <a:txBody>
                    <a:bodyPr/>
                    <a:lstStyle/>
                    <a:p>
                      <a:endParaRPr lang="fr-FR"/>
                    </a:p>
                  </a:txBody>
                  <a:tcPr/>
                </a:tc>
                <a:tc gridSpan="2">
                  <a:txBody>
                    <a:bodyPr/>
                    <a:lstStyle/>
                    <a:p>
                      <a:pPr algn="ctr"/>
                      <a:r>
                        <a:rPr lang="fr-FR" dirty="0" smtClean="0"/>
                        <a:t>Séance préparatoire </a:t>
                      </a:r>
                    </a:p>
                    <a:p>
                      <a:pPr algn="ctr"/>
                      <a:r>
                        <a:rPr lang="fr-FR" dirty="0" smtClean="0"/>
                        <a:t>à un scénario X</a:t>
                      </a:r>
                    </a:p>
                  </a:txBody>
                  <a:tcPr marR="0"/>
                </a:tc>
                <a:tc h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r>
              <a:tr h="599940">
                <a:tc vMerge="1">
                  <a:txBody>
                    <a:bodyPr/>
                    <a:lstStyle/>
                    <a:p>
                      <a:endParaRPr lang="fr-FR"/>
                    </a:p>
                  </a:txBody>
                  <a:tcPr/>
                </a:tc>
                <a:tc gridSpan="2">
                  <a:txBody>
                    <a:bodyPr/>
                    <a:lstStyle/>
                    <a:p>
                      <a:endParaRPr lang="fr-FR" dirty="0"/>
                    </a:p>
                  </a:txBody>
                  <a:tcPr marR="0">
                    <a:solidFill>
                      <a:schemeClr val="bg1"/>
                    </a:solidFill>
                  </a:tcPr>
                </a:tc>
                <a:tc hMerge="1">
                  <a:txBody>
                    <a:bodyPr/>
                    <a:lstStyle/>
                    <a:p>
                      <a:endParaRPr lang="fr-FR"/>
                    </a:p>
                  </a:txBody>
                  <a:tcPr/>
                </a:tc>
                <a:tc gridSpan="2">
                  <a:txBody>
                    <a:bodyPr/>
                    <a:lstStyle/>
                    <a:p>
                      <a:pPr algn="ctr"/>
                      <a:r>
                        <a:rPr lang="fr-FR" dirty="0" smtClean="0"/>
                        <a:t>Actions du scénario X</a:t>
                      </a:r>
                      <a:endParaRPr lang="fr-FR" dirty="0"/>
                    </a:p>
                  </a:txBody>
                  <a:tcPr marR="0"/>
                </a:tc>
                <a:tc hMerge="1">
                  <a:txBody>
                    <a:bodyPr/>
                    <a:lstStyle/>
                    <a:p>
                      <a:endParaRPr lang="fr-FR"/>
                    </a:p>
                  </a:txBody>
                  <a:tcPr/>
                </a:tc>
                <a:tc vMerge="1">
                  <a:txBody>
                    <a:bodyPr/>
                    <a:lstStyle/>
                    <a:p>
                      <a:endParaRPr lang="fr-FR"/>
                    </a:p>
                  </a:txBody>
                  <a:tcPr/>
                </a:tc>
              </a:tr>
              <a:tr h="618819">
                <a:tc vMerge="1">
                  <a:txBody>
                    <a:bodyPr/>
                    <a:lstStyle/>
                    <a:p>
                      <a:endParaRPr lang="fr-FR"/>
                    </a:p>
                  </a:txBody>
                  <a:tcPr/>
                </a:tc>
                <a:tc gridSpan="2">
                  <a:txBody>
                    <a:bodyPr/>
                    <a:lstStyle/>
                    <a:p>
                      <a:pPr algn="ctr"/>
                      <a:r>
                        <a:rPr lang="fr-FR" sz="2000" dirty="0" smtClean="0"/>
                        <a:t>Explicitation</a:t>
                      </a:r>
                      <a:endParaRPr lang="fr-FR" sz="1800" dirty="0"/>
                    </a:p>
                  </a:txBody>
                  <a:tcPr marR="0">
                    <a:solidFill>
                      <a:schemeClr val="accent1">
                        <a:lumMod val="40000"/>
                        <a:lumOff val="60000"/>
                      </a:schemeClr>
                    </a:solidFill>
                  </a:tcPr>
                </a:tc>
                <a:tc hMerge="1">
                  <a:txBody>
                    <a:bodyPr/>
                    <a:lstStyle/>
                    <a:p>
                      <a:endParaRPr lang="fr-FR"/>
                    </a:p>
                  </a:txBody>
                  <a:tcPr/>
                </a:tc>
                <a:tc rowSpan="2" gridSpan="2">
                  <a:txBody>
                    <a:bodyPr/>
                    <a:lstStyle/>
                    <a:p>
                      <a:endParaRPr lang="fr-FR" dirty="0"/>
                    </a:p>
                  </a:txBody>
                  <a:tcPr marR="0">
                    <a:solidFill>
                      <a:schemeClr val="bg1"/>
                    </a:solidFill>
                  </a:tcPr>
                </a:tc>
                <a:tc rowSpan="2" hMerge="1">
                  <a:txBody>
                    <a:bodyPr/>
                    <a:lstStyle/>
                    <a:p>
                      <a:endParaRPr lang="fr-FR"/>
                    </a:p>
                  </a:txBody>
                  <a:tcPr/>
                </a:tc>
                <a:tc vMerge="1">
                  <a:txBody>
                    <a:bodyPr/>
                    <a:lstStyle/>
                    <a:p>
                      <a:endParaRPr lang="fr-FR" dirty="0"/>
                    </a:p>
                  </a:txBody>
                  <a:tcPr marR="0"/>
                </a:tc>
              </a:tr>
              <a:tr h="760836">
                <a:tc vMerge="1">
                  <a:txBody>
                    <a:bodyPr/>
                    <a:lstStyle/>
                    <a:p>
                      <a:endParaRPr lang="fr-FR"/>
                    </a:p>
                  </a:txBody>
                  <a:tcPr/>
                </a:tc>
                <a:tc gridSpan="2">
                  <a:txBody>
                    <a:bodyPr/>
                    <a:lstStyle/>
                    <a:p>
                      <a:pPr algn="ctr"/>
                      <a:r>
                        <a:rPr lang="fr-FR" dirty="0" smtClean="0"/>
                        <a:t>Séance préparatoire </a:t>
                      </a:r>
                    </a:p>
                    <a:p>
                      <a:pPr algn="ctr"/>
                      <a:r>
                        <a:rPr lang="fr-FR" dirty="0" smtClean="0"/>
                        <a:t>à un scénario Y</a:t>
                      </a:r>
                    </a:p>
                  </a:txBody>
                  <a:tcPr marR="0"/>
                </a:tc>
                <a:tc h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r>
              <a:tr h="741565">
                <a:tc vMerge="1">
                  <a:txBody>
                    <a:bodyPr/>
                    <a:lstStyle/>
                    <a:p>
                      <a:endParaRPr lang="fr-FR"/>
                    </a:p>
                  </a:txBody>
                  <a:tcPr/>
                </a:tc>
                <a:tc gridSpan="2">
                  <a:txBody>
                    <a:bodyPr/>
                    <a:lstStyle/>
                    <a:p>
                      <a:endParaRPr lang="fr-FR" dirty="0"/>
                    </a:p>
                  </a:txBody>
                  <a:tcPr marR="0">
                    <a:solidFill>
                      <a:schemeClr val="bg1"/>
                    </a:solidFill>
                  </a:tcPr>
                </a:tc>
                <a:tc hMerge="1">
                  <a:txBody>
                    <a:bodyPr/>
                    <a:lstStyle/>
                    <a:p>
                      <a:endParaRPr lang="fr-FR"/>
                    </a:p>
                  </a:txBody>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Actions du scénario</a:t>
                      </a:r>
                      <a:r>
                        <a:rPr lang="fr-FR" baseline="0" dirty="0" smtClean="0"/>
                        <a:t> Y</a:t>
                      </a:r>
                      <a:endParaRPr lang="fr-FR" dirty="0"/>
                    </a:p>
                  </a:txBody>
                  <a:tcPr marR="0">
                    <a:solidFill>
                      <a:schemeClr val="accent1">
                        <a:lumMod val="40000"/>
                        <a:lumOff val="60000"/>
                      </a:schemeClr>
                    </a:solidFill>
                  </a:tcPr>
                </a:tc>
                <a:tc hMerge="1">
                  <a:txBody>
                    <a:bodyPr/>
                    <a:lstStyle/>
                    <a:p>
                      <a:endParaRPr lang="fr-FR"/>
                    </a:p>
                  </a:txBody>
                  <a:tcPr/>
                </a:tc>
                <a:tc vMerge="1">
                  <a:txBody>
                    <a:bodyPr/>
                    <a:lstStyle/>
                    <a:p>
                      <a:endParaRPr lang="fr-FR"/>
                    </a:p>
                  </a:txBody>
                  <a:tcPr/>
                </a:tc>
              </a:tr>
            </a:tbl>
          </a:graphicData>
        </a:graphic>
      </p:graphicFrame>
      <p:graphicFrame>
        <p:nvGraphicFramePr>
          <p:cNvPr id="8" name="Tableau 7"/>
          <p:cNvGraphicFramePr>
            <a:graphicFrameLocks noGrp="1"/>
          </p:cNvGraphicFramePr>
          <p:nvPr/>
        </p:nvGraphicFramePr>
        <p:xfrm>
          <a:off x="7772400" y="1447801"/>
          <a:ext cx="914399" cy="4911958"/>
        </p:xfrm>
        <a:graphic>
          <a:graphicData uri="http://schemas.openxmlformats.org/drawingml/2006/table">
            <a:tbl>
              <a:tblPr firstRow="1" bandRow="1">
                <a:tableStyleId>{5C22544A-7EE6-4342-B048-85BDC9FD1C3A}</a:tableStyleId>
              </a:tblPr>
              <a:tblGrid>
                <a:gridCol w="914399"/>
              </a:tblGrid>
              <a:tr h="465778">
                <a:tc>
                  <a:txBody>
                    <a:bodyPr/>
                    <a:lstStyle/>
                    <a:p>
                      <a:pPr algn="ctr"/>
                      <a:r>
                        <a:rPr lang="fr-FR" dirty="0" smtClean="0"/>
                        <a:t>Temps</a:t>
                      </a:r>
                      <a:endParaRPr lang="fr-FR" dirty="0"/>
                    </a:p>
                  </a:txBody>
                  <a:tcPr/>
                </a:tc>
              </a:tr>
              <a:tr h="4446180">
                <a:tc>
                  <a:txBody>
                    <a:bodyPr/>
                    <a:lstStyle/>
                    <a:p>
                      <a:endParaRPr lang="fr-FR" dirty="0"/>
                    </a:p>
                  </a:txBody>
                  <a:tcPr/>
                </a:tc>
              </a:tr>
            </a:tbl>
          </a:graphicData>
        </a:graphic>
      </p:graphicFrame>
      <p:sp>
        <p:nvSpPr>
          <p:cNvPr id="9" name="Flèche vers le bas 8"/>
          <p:cNvSpPr/>
          <p:nvPr/>
        </p:nvSpPr>
        <p:spPr>
          <a:xfrm>
            <a:off x="8017328" y="2038130"/>
            <a:ext cx="489856" cy="4177613"/>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Titre 1"/>
          <p:cNvSpPr txBox="1">
            <a:spLocks/>
          </p:cNvSpPr>
          <p:nvPr/>
        </p:nvSpPr>
        <p:spPr>
          <a:xfrm>
            <a:off x="457199" y="253036"/>
            <a:ext cx="8229600" cy="521266"/>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r>
              <a:rPr lang="fr-FR" sz="3600" b="1" dirty="0" smtClean="0"/>
              <a:t>Articulation…</a:t>
            </a:r>
            <a:endParaRPr lang="fr-FR"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au 9"/>
          <p:cNvGraphicFramePr>
            <a:graphicFrameLocks noGrp="1"/>
          </p:cNvGraphicFramePr>
          <p:nvPr/>
        </p:nvGraphicFramePr>
        <p:xfrm>
          <a:off x="7772400" y="1502229"/>
          <a:ext cx="914399" cy="4713513"/>
        </p:xfrm>
        <a:graphic>
          <a:graphicData uri="http://schemas.openxmlformats.org/drawingml/2006/table">
            <a:tbl>
              <a:tblPr firstRow="1" bandRow="1">
                <a:tableStyleId>{5C22544A-7EE6-4342-B048-85BDC9FD1C3A}</a:tableStyleId>
              </a:tblPr>
              <a:tblGrid>
                <a:gridCol w="914399"/>
              </a:tblGrid>
              <a:tr h="446959">
                <a:tc>
                  <a:txBody>
                    <a:bodyPr/>
                    <a:lstStyle/>
                    <a:p>
                      <a:pPr algn="ctr"/>
                      <a:r>
                        <a:rPr lang="fr-FR" dirty="0" smtClean="0"/>
                        <a:t>Temps</a:t>
                      </a:r>
                      <a:endParaRPr lang="fr-FR" dirty="0"/>
                    </a:p>
                  </a:txBody>
                  <a:tcPr/>
                </a:tc>
              </a:tr>
              <a:tr h="4266554">
                <a:tc>
                  <a:txBody>
                    <a:bodyPr/>
                    <a:lstStyle/>
                    <a:p>
                      <a:pPr algn="ctr"/>
                      <a:r>
                        <a:rPr lang="fr-FR" sz="3200" b="1" baseline="0" dirty="0" smtClean="0">
                          <a:solidFill>
                            <a:srgbClr val="FF0000"/>
                          </a:solidFill>
                        </a:rPr>
                        <a:t>Semaine  A (13h30)</a:t>
                      </a:r>
                      <a:endParaRPr lang="fr-FR" sz="3200" b="1" baseline="0" dirty="0">
                        <a:solidFill>
                          <a:srgbClr val="FF0000"/>
                        </a:solidFill>
                      </a:endParaRPr>
                    </a:p>
                  </a:txBody>
                  <a:tcPr vert="vert" anchor="ctr"/>
                </a:tc>
              </a:tr>
            </a:tbl>
          </a:graphicData>
        </a:graphic>
      </p:graphicFrame>
      <p:graphicFrame>
        <p:nvGraphicFramePr>
          <p:cNvPr id="11" name="Espace réservé du contenu 3"/>
          <p:cNvGraphicFramePr>
            <a:graphicFrameLocks/>
          </p:cNvGraphicFramePr>
          <p:nvPr>
            <p:extLst>
              <p:ext uri="{D42A27DB-BD31-4B8C-83A1-F6EECF244321}">
                <p14:modId xmlns:p14="http://schemas.microsoft.com/office/powerpoint/2010/main" val="1250186650"/>
              </p:ext>
            </p:extLst>
          </p:nvPr>
        </p:nvGraphicFramePr>
        <p:xfrm>
          <a:off x="457200" y="1418996"/>
          <a:ext cx="6999516" cy="5249115"/>
        </p:xfrm>
        <a:graphic>
          <a:graphicData uri="http://schemas.openxmlformats.org/drawingml/2006/table">
            <a:tbl>
              <a:tblPr firstRow="1" bandRow="1">
                <a:tableStyleId>{5C22544A-7EE6-4342-B048-85BDC9FD1C3A}</a:tableStyleId>
              </a:tblPr>
              <a:tblGrid>
                <a:gridCol w="925862"/>
                <a:gridCol w="1914990"/>
                <a:gridCol w="788526"/>
                <a:gridCol w="810130"/>
                <a:gridCol w="1674264"/>
                <a:gridCol w="885744"/>
              </a:tblGrid>
              <a:tr h="359970">
                <a:tc gridSpan="2">
                  <a:txBody>
                    <a:bodyPr/>
                    <a:lstStyle/>
                    <a:p>
                      <a:pPr algn="ctr"/>
                      <a:r>
                        <a:rPr lang="fr-FR" dirty="0" smtClean="0"/>
                        <a:t>Classe entière</a:t>
                      </a:r>
                      <a:endParaRPr lang="fr-FR" dirty="0"/>
                    </a:p>
                  </a:txBody>
                  <a:tcPr marR="0"/>
                </a:tc>
                <a:tc hMerge="1">
                  <a:txBody>
                    <a:bodyPr/>
                    <a:lstStyle/>
                    <a:p>
                      <a:endParaRPr lang="fr-FR"/>
                    </a:p>
                  </a:txBody>
                  <a:tcPr/>
                </a:tc>
                <a:tc gridSpan="2">
                  <a:txBody>
                    <a:bodyPr/>
                    <a:lstStyle/>
                    <a:p>
                      <a:pPr algn="ctr"/>
                      <a:endParaRPr lang="fr-FR" dirty="0"/>
                    </a:p>
                  </a:txBody>
                  <a:tcPr marR="0"/>
                </a:tc>
                <a:tc hMerge="1">
                  <a:txBody>
                    <a:bodyPr/>
                    <a:lstStyle/>
                    <a:p>
                      <a:pPr algn="ctr"/>
                      <a:endParaRPr lang="fr-FR" dirty="0"/>
                    </a:p>
                  </a:txBody>
                  <a:tcPr marR="0"/>
                </a:tc>
                <a:tc gridSpan="2">
                  <a:txBody>
                    <a:bodyPr/>
                    <a:lstStyle/>
                    <a:p>
                      <a:pPr algn="ctr"/>
                      <a:r>
                        <a:rPr lang="fr-FR" dirty="0" smtClean="0"/>
                        <a:t>Classe à effectif réduit</a:t>
                      </a:r>
                      <a:endParaRPr lang="fr-FR" dirty="0"/>
                    </a:p>
                  </a:txBody>
                  <a:tcPr marR="0"/>
                </a:tc>
                <a:tc hMerge="1">
                  <a:txBody>
                    <a:bodyPr/>
                    <a:lstStyle/>
                    <a:p>
                      <a:endParaRPr lang="fr-FR"/>
                    </a:p>
                  </a:txBody>
                  <a:tcPr/>
                </a:tc>
              </a:tr>
              <a:tr h="899925">
                <a:tc rowSpan="7">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400" dirty="0" smtClean="0"/>
                        <a:t>Apport de connaissances</a:t>
                      </a:r>
                    </a:p>
                    <a:p>
                      <a:pPr algn="ctr"/>
                      <a:r>
                        <a:rPr lang="fr-FR" sz="2400" dirty="0" smtClean="0">
                          <a:solidFill>
                            <a:srgbClr val="FF0000"/>
                          </a:solidFill>
                        </a:rPr>
                        <a:t>(1h)</a:t>
                      </a:r>
                      <a:endParaRPr lang="fr-FR" sz="2400" dirty="0">
                        <a:solidFill>
                          <a:srgbClr val="FF0000"/>
                        </a:solidFill>
                      </a:endParaRPr>
                    </a:p>
                  </a:txBody>
                  <a:tcPr marR="0" vert="vert" anchor="ctr">
                    <a:solidFill>
                      <a:srgbClr val="FFFF00"/>
                    </a:solidFill>
                  </a:tcPr>
                </a:tc>
                <a:tc gridSpan="2">
                  <a:txBody>
                    <a:bodyPr/>
                    <a:lstStyle/>
                    <a:p>
                      <a:pPr algn="ctr"/>
                      <a:r>
                        <a:rPr lang="fr-FR" sz="1800" b="0" kern="1200" dirty="0" smtClean="0">
                          <a:solidFill>
                            <a:schemeClr val="dk1"/>
                          </a:solidFill>
                          <a:latin typeface="+mn-lt"/>
                          <a:ea typeface="+mn-ea"/>
                          <a:cs typeface="+mn-cs"/>
                        </a:rPr>
                        <a:t>Appui juridique et économique</a:t>
                      </a:r>
                    </a:p>
                    <a:p>
                      <a:pPr algn="ctr"/>
                      <a:r>
                        <a:rPr lang="fr-FR" sz="1800" b="0" kern="1200" dirty="0" smtClean="0">
                          <a:solidFill>
                            <a:schemeClr val="dk1"/>
                          </a:solidFill>
                          <a:latin typeface="+mn-lt"/>
                          <a:ea typeface="+mn-ea"/>
                          <a:cs typeface="+mn-cs"/>
                        </a:rPr>
                        <a:t>scénario X </a:t>
                      </a:r>
                      <a:r>
                        <a:rPr lang="fr-FR" sz="1800" b="0" kern="1200" dirty="0" smtClean="0">
                          <a:solidFill>
                            <a:srgbClr val="FF0000"/>
                          </a:solidFill>
                          <a:latin typeface="+mn-lt"/>
                          <a:ea typeface="+mn-ea"/>
                          <a:cs typeface="+mn-cs"/>
                        </a:rPr>
                        <a:t>(1h)</a:t>
                      </a:r>
                      <a:endParaRPr lang="fr-FR" b="0" dirty="0">
                        <a:solidFill>
                          <a:srgbClr val="FF0000"/>
                        </a:solidFill>
                      </a:endParaRPr>
                    </a:p>
                  </a:txBody>
                  <a:tcPr marR="0"/>
                </a:tc>
                <a:tc hMerge="1">
                  <a:txBody>
                    <a:bodyPr/>
                    <a:lstStyle/>
                    <a:p>
                      <a:endParaRPr lang="fr-FR"/>
                    </a:p>
                  </a:txBody>
                  <a:tcPr/>
                </a:tc>
                <a:tc rowSpan="2" gridSpan="2">
                  <a:txBody>
                    <a:bodyPr/>
                    <a:lstStyle/>
                    <a:p>
                      <a:endParaRPr lang="fr-FR" dirty="0"/>
                    </a:p>
                  </a:txBody>
                  <a:tcPr marR="0">
                    <a:solidFill>
                      <a:schemeClr val="bg1"/>
                    </a:solidFill>
                  </a:tcPr>
                </a:tc>
                <a:tc rowSpan="2" hMerge="1">
                  <a:txBody>
                    <a:bodyPr/>
                    <a:lstStyle/>
                    <a:p>
                      <a:endParaRPr lang="fr-FR"/>
                    </a:p>
                  </a:txBody>
                  <a:tcPr/>
                </a:tc>
                <a:tc rowSpan="7">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400" dirty="0" smtClean="0"/>
                        <a:t>Savoirs technologiques</a:t>
                      </a:r>
                    </a:p>
                    <a:p>
                      <a:pPr algn="ctr"/>
                      <a:r>
                        <a:rPr lang="fr-FR" sz="2400" dirty="0" smtClean="0"/>
                        <a:t> </a:t>
                      </a:r>
                      <a:r>
                        <a:rPr lang="fr-FR" sz="2400" dirty="0" smtClean="0">
                          <a:solidFill>
                            <a:srgbClr val="FF0000"/>
                          </a:solidFill>
                        </a:rPr>
                        <a:t>(3h)</a:t>
                      </a:r>
                      <a:endParaRPr lang="fr-FR" sz="2400" dirty="0">
                        <a:solidFill>
                          <a:srgbClr val="FF0000"/>
                        </a:solidFill>
                      </a:endParaRPr>
                    </a:p>
                  </a:txBody>
                  <a:tcPr marR="0" vert="vert">
                    <a:solidFill>
                      <a:srgbClr val="FFFF00"/>
                    </a:solidFill>
                  </a:tcPr>
                </a:tc>
              </a:tr>
              <a:tr h="629947">
                <a:tc vMerge="1">
                  <a:txBody>
                    <a:bodyPr/>
                    <a:lstStyle/>
                    <a:p>
                      <a:endParaRPr lang="fr-FR"/>
                    </a:p>
                  </a:txBody>
                  <a:tcPr/>
                </a:tc>
                <a:tc gridSpan="2">
                  <a:txBody>
                    <a:bodyPr/>
                    <a:lstStyle/>
                    <a:p>
                      <a:pPr algn="ctr"/>
                      <a:r>
                        <a:rPr lang="fr-FR" dirty="0" smtClean="0"/>
                        <a:t>Séance préparatoire </a:t>
                      </a:r>
                    </a:p>
                    <a:p>
                      <a:pPr algn="ctr"/>
                      <a:r>
                        <a:rPr lang="fr-FR" dirty="0" smtClean="0"/>
                        <a:t>scénario X </a:t>
                      </a:r>
                      <a:r>
                        <a:rPr lang="fr-FR" dirty="0" smtClean="0">
                          <a:solidFill>
                            <a:srgbClr val="FF0000"/>
                          </a:solidFill>
                        </a:rPr>
                        <a:t>(2h)</a:t>
                      </a:r>
                      <a:endParaRPr lang="fr-FR" dirty="0">
                        <a:solidFill>
                          <a:srgbClr val="FF0000"/>
                        </a:solidFill>
                      </a:endParaRPr>
                    </a:p>
                  </a:txBody>
                  <a:tcPr marR="0"/>
                </a:tc>
                <a:tc h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r>
              <a:tr h="359970">
                <a:tc vMerge="1">
                  <a:txBody>
                    <a:bodyPr/>
                    <a:lstStyle/>
                    <a:p>
                      <a:endParaRPr lang="fr-FR"/>
                    </a:p>
                  </a:txBody>
                  <a:tcPr/>
                </a:tc>
                <a:tc gridSpan="2">
                  <a:txBody>
                    <a:bodyPr/>
                    <a:lstStyle/>
                    <a:p>
                      <a:endParaRPr lang="fr-FR" dirty="0"/>
                    </a:p>
                  </a:txBody>
                  <a:tcPr marR="0">
                    <a:solidFill>
                      <a:schemeClr val="bg1"/>
                    </a:solidFill>
                  </a:tcPr>
                </a:tc>
                <a:tc hMerge="1">
                  <a:txBody>
                    <a:bodyPr/>
                    <a:lstStyle/>
                    <a:p>
                      <a:endParaRPr lang="fr-FR"/>
                    </a:p>
                  </a:txBody>
                  <a:tcPr/>
                </a:tc>
                <a:tc rowSpan="2" gridSpan="2">
                  <a:txBody>
                    <a:bodyPr/>
                    <a:lstStyle/>
                    <a:p>
                      <a:pPr algn="ctr"/>
                      <a:r>
                        <a:rPr lang="fr-FR" dirty="0" smtClean="0"/>
                        <a:t>Actions du scénario X </a:t>
                      </a:r>
                      <a:r>
                        <a:rPr lang="fr-FR" dirty="0" smtClean="0">
                          <a:solidFill>
                            <a:srgbClr val="FF0000"/>
                          </a:solidFill>
                        </a:rPr>
                        <a:t>(2h)</a:t>
                      </a:r>
                      <a:endParaRPr lang="fr-FR" dirty="0">
                        <a:solidFill>
                          <a:srgbClr val="FF0000"/>
                        </a:solidFill>
                      </a:endParaRPr>
                    </a:p>
                  </a:txBody>
                  <a:tcPr marR="0"/>
                </a:tc>
                <a:tc rowSpan="2" hMerge="1">
                  <a:txBody>
                    <a:bodyPr/>
                    <a:lstStyle/>
                    <a:p>
                      <a:endParaRPr lang="fr-FR"/>
                    </a:p>
                  </a:txBody>
                  <a:tcPr/>
                </a:tc>
                <a:tc vMerge="1">
                  <a:txBody>
                    <a:bodyPr/>
                    <a:lstStyle/>
                    <a:p>
                      <a:endParaRPr lang="fr-FR"/>
                    </a:p>
                  </a:txBody>
                  <a:tcPr/>
                </a:tc>
              </a:tr>
              <a:tr h="539955">
                <a:tc vMerge="1">
                  <a:txBody>
                    <a:bodyPr/>
                    <a:lstStyle/>
                    <a:p>
                      <a:endParaRPr lang="fr-FR"/>
                    </a:p>
                  </a:txBody>
                  <a:tcPr/>
                </a:tc>
                <a:tc gridSpan="2">
                  <a:txBody>
                    <a:bodyPr/>
                    <a:lstStyle/>
                    <a:p>
                      <a:pPr algn="ctr"/>
                      <a:endParaRPr lang="fr-FR" dirty="0"/>
                    </a:p>
                  </a:txBody>
                  <a:tcPr marR="0">
                    <a:solidFill>
                      <a:schemeClr val="bg1"/>
                    </a:solidFill>
                  </a:tcPr>
                </a:tc>
                <a:tc hMerge="1">
                  <a:txBody>
                    <a:bodyPr/>
                    <a:lstStyle/>
                    <a:p>
                      <a:endParaRPr lang="fr-FR"/>
                    </a:p>
                  </a:txBody>
                  <a:tcPr/>
                </a:tc>
                <a:tc gridSpan="2" vMerge="1">
                  <a:txBody>
                    <a:bodyPr/>
                    <a:lstStyle/>
                    <a:p>
                      <a:endParaRPr lang="fr-FR" dirty="0"/>
                    </a:p>
                  </a:txBody>
                  <a:tcPr marR="0">
                    <a:solidFill>
                      <a:schemeClr val="tx2">
                        <a:lumMod val="20000"/>
                        <a:lumOff val="80000"/>
                      </a:schemeClr>
                    </a:solidFill>
                  </a:tcPr>
                </a:tc>
                <a:tc hMerge="1" vMerge="1">
                  <a:txBody>
                    <a:bodyPr/>
                    <a:lstStyle/>
                    <a:p>
                      <a:endParaRPr lang="fr-FR"/>
                    </a:p>
                  </a:txBody>
                  <a:tcPr/>
                </a:tc>
                <a:tc vMerge="1">
                  <a:txBody>
                    <a:bodyPr/>
                    <a:lstStyle/>
                    <a:p>
                      <a:endParaRPr lang="fr-FR" dirty="0"/>
                    </a:p>
                  </a:txBody>
                  <a:tcPr marR="0"/>
                </a:tc>
              </a:tr>
              <a:tr h="629947">
                <a:tc vMerge="1">
                  <a:txBody>
                    <a:bodyPr/>
                    <a:lstStyle/>
                    <a:p>
                      <a:endParaRPr lang="fr-FR"/>
                    </a:p>
                  </a:txBody>
                  <a:tcPr/>
                </a:tc>
                <a:tc gridSpan="2">
                  <a:txBody>
                    <a:bodyPr/>
                    <a:lstStyle/>
                    <a:p>
                      <a:pPr algn="ctr"/>
                      <a:r>
                        <a:rPr lang="fr-FR" dirty="0" smtClean="0"/>
                        <a:t>Explicitation</a:t>
                      </a:r>
                    </a:p>
                    <a:p>
                      <a:pPr algn="ctr"/>
                      <a:r>
                        <a:rPr lang="fr-FR" dirty="0" smtClean="0"/>
                        <a:t>scénario X </a:t>
                      </a:r>
                      <a:r>
                        <a:rPr lang="fr-FR" dirty="0" smtClean="0">
                          <a:solidFill>
                            <a:srgbClr val="FF0000"/>
                          </a:solidFill>
                        </a:rPr>
                        <a:t>(1h)</a:t>
                      </a:r>
                      <a:endParaRPr lang="fr-FR" dirty="0">
                        <a:solidFill>
                          <a:srgbClr val="FF0000"/>
                        </a:solidFill>
                      </a:endParaRPr>
                    </a:p>
                  </a:txBody>
                  <a:tcPr marR="0">
                    <a:solidFill>
                      <a:schemeClr val="accent1">
                        <a:lumMod val="20000"/>
                        <a:lumOff val="80000"/>
                      </a:schemeClr>
                    </a:solidFill>
                  </a:tcPr>
                </a:tc>
                <a:tc hMerge="1">
                  <a:txBody>
                    <a:bodyPr/>
                    <a:lstStyle/>
                    <a:p>
                      <a:endParaRPr lang="fr-FR"/>
                    </a:p>
                  </a:txBody>
                  <a:tcPr/>
                </a:tc>
                <a:tc rowSpan="3" gridSpan="2">
                  <a:txBody>
                    <a:bodyPr/>
                    <a:lstStyle/>
                    <a:p>
                      <a:endParaRPr lang="fr-FR" dirty="0"/>
                    </a:p>
                  </a:txBody>
                  <a:tcPr marR="0">
                    <a:solidFill>
                      <a:schemeClr val="bg1"/>
                    </a:solidFill>
                  </a:tcPr>
                </a:tc>
                <a:tc rowSpan="3" hMerge="1">
                  <a:txBody>
                    <a:bodyPr/>
                    <a:lstStyle/>
                    <a:p>
                      <a:endParaRPr lang="fr-FR"/>
                    </a:p>
                  </a:txBody>
                  <a:tcPr/>
                </a:tc>
                <a:tc vMerge="1">
                  <a:txBody>
                    <a:bodyPr/>
                    <a:lstStyle/>
                    <a:p>
                      <a:endParaRPr lang="fr-FR"/>
                    </a:p>
                  </a:txBody>
                  <a:tcPr/>
                </a:tc>
              </a:tr>
              <a:tr h="629947">
                <a:tc vMerge="1">
                  <a:txBody>
                    <a:bodyPr/>
                    <a:lstStyle/>
                    <a:p>
                      <a:endParaRPr lang="fr-FR"/>
                    </a:p>
                  </a:txBody>
                  <a:tcPr/>
                </a:tc>
                <a:tc gridSpan="2">
                  <a:txBody>
                    <a:bodyPr/>
                    <a:lstStyle/>
                    <a:p>
                      <a:pPr algn="ctr"/>
                      <a:r>
                        <a:rPr lang="fr-FR" dirty="0" smtClean="0">
                          <a:solidFill>
                            <a:schemeClr val="tx1"/>
                          </a:solidFill>
                        </a:rPr>
                        <a:t>Appui économique </a:t>
                      </a:r>
                    </a:p>
                    <a:p>
                      <a:pPr algn="ctr"/>
                      <a:r>
                        <a:rPr lang="fr-FR" dirty="0" smtClean="0">
                          <a:solidFill>
                            <a:schemeClr val="tx1"/>
                          </a:solidFill>
                        </a:rPr>
                        <a:t>scénario Y </a:t>
                      </a:r>
                      <a:r>
                        <a:rPr lang="fr-FR" dirty="0" smtClean="0">
                          <a:solidFill>
                            <a:srgbClr val="FF0000"/>
                          </a:solidFill>
                        </a:rPr>
                        <a:t>(1h)</a:t>
                      </a:r>
                      <a:endParaRPr lang="fr-FR" dirty="0">
                        <a:solidFill>
                          <a:srgbClr val="FF0000"/>
                        </a:solidFill>
                      </a:endParaRPr>
                    </a:p>
                  </a:txBody>
                  <a:tcPr marR="0">
                    <a:solidFill>
                      <a:schemeClr val="accent1">
                        <a:lumMod val="20000"/>
                        <a:lumOff val="80000"/>
                      </a:schemeClr>
                    </a:solidFill>
                  </a:tcPr>
                </a:tc>
                <a:tc h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r>
              <a:tr h="1124906">
                <a:tc vMerge="1">
                  <a:txBody>
                    <a:bodyPr/>
                    <a:lstStyle/>
                    <a:p>
                      <a:endParaRPr lang="fr-FR"/>
                    </a:p>
                  </a:txBody>
                  <a:tcPr/>
                </a:tc>
                <a:tc gridSpan="2">
                  <a:txBody>
                    <a:bodyPr/>
                    <a:lstStyle/>
                    <a:p>
                      <a:pPr algn="ctr"/>
                      <a:r>
                        <a:rPr lang="fr-FR" sz="1700" dirty="0" smtClean="0"/>
                        <a:t>Temps restant pour les études d’économie/droit, la vie de classe, un contrôle… </a:t>
                      </a:r>
                      <a:r>
                        <a:rPr lang="fr-FR" sz="1800" dirty="0" smtClean="0">
                          <a:solidFill>
                            <a:srgbClr val="FF0000"/>
                          </a:solidFill>
                        </a:rPr>
                        <a:t>(2h30)</a:t>
                      </a:r>
                      <a:endParaRPr lang="fr-FR" sz="1800" dirty="0">
                        <a:solidFill>
                          <a:srgbClr val="FF0000"/>
                        </a:solidFill>
                      </a:endParaRPr>
                    </a:p>
                  </a:txBody>
                  <a:tcPr marR="0">
                    <a:solidFill>
                      <a:schemeClr val="tx2">
                        <a:lumMod val="20000"/>
                        <a:lumOff val="80000"/>
                      </a:schemeClr>
                    </a:solidFill>
                  </a:tcPr>
                </a:tc>
                <a:tc hMerge="1">
                  <a:txBody>
                    <a:bodyPr/>
                    <a:lstStyle/>
                    <a:p>
                      <a:endParaRPr lang="fr-FR"/>
                    </a:p>
                  </a:txBody>
                  <a:tcPr/>
                </a:tc>
                <a:tc gridSpan="2" vMerge="1">
                  <a:txBody>
                    <a:bodyPr/>
                    <a:lstStyle/>
                    <a:p>
                      <a:endParaRPr lang="fr-FR"/>
                    </a:p>
                  </a:txBody>
                  <a:tcPr/>
                </a:tc>
                <a:tc hMerge="1" vMerge="1">
                  <a:txBody>
                    <a:bodyPr/>
                    <a:lstStyle/>
                    <a:p>
                      <a:endParaRPr lang="fr-FR"/>
                    </a:p>
                  </a:txBody>
                  <a:tcPr/>
                </a:tc>
                <a:tc vMerge="1">
                  <a:txBody>
                    <a:bodyPr/>
                    <a:lstStyle/>
                    <a:p>
                      <a:endParaRPr lang="fr-FR"/>
                    </a:p>
                  </a:txBody>
                  <a:tcPr/>
                </a:tc>
              </a:tr>
            </a:tbl>
          </a:graphicData>
        </a:graphic>
      </p:graphicFrame>
      <p:sp>
        <p:nvSpPr>
          <p:cNvPr id="7" name="Titre 1"/>
          <p:cNvSpPr txBox="1">
            <a:spLocks/>
          </p:cNvSpPr>
          <p:nvPr/>
        </p:nvSpPr>
        <p:spPr>
          <a:xfrm>
            <a:off x="457199" y="277810"/>
            <a:ext cx="8229600" cy="959754"/>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pPr algn="ctr"/>
            <a:r>
              <a:rPr lang="fr-FR" sz="3600" b="1" dirty="0" smtClean="0"/>
              <a:t>Exemple avec les scénarios </a:t>
            </a:r>
          </a:p>
          <a:p>
            <a:pPr algn="ctr"/>
            <a:r>
              <a:rPr lang="fr-FR" sz="3600" b="1" dirty="0" smtClean="0"/>
              <a:t>X et Y</a:t>
            </a:r>
            <a:endParaRPr lang="fr-FR"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t>Le scénario pédagogique </a:t>
            </a:r>
            <a:r>
              <a:rPr lang="fr-FR" sz="3600" b="1" dirty="0"/>
              <a:t>en classe de </a:t>
            </a:r>
            <a:r>
              <a:rPr lang="fr-FR" sz="3600" b="1" dirty="0" smtClean="0"/>
              <a:t>2</a:t>
            </a:r>
            <a:r>
              <a:rPr lang="fr-FR" sz="3600" b="1" baseline="30000" dirty="0" smtClean="0"/>
              <a:t>e</a:t>
            </a:r>
            <a:r>
              <a:rPr lang="fr-FR" sz="3600" b="1" dirty="0" smtClean="0"/>
              <a:t> </a:t>
            </a:r>
            <a:endParaRPr lang="fr-FR" sz="3600" b="1" dirty="0"/>
          </a:p>
        </p:txBody>
      </p:sp>
      <p:sp>
        <p:nvSpPr>
          <p:cNvPr id="3" name="Espace réservé du contenu 2"/>
          <p:cNvSpPr>
            <a:spLocks noGrp="1"/>
          </p:cNvSpPr>
          <p:nvPr>
            <p:ph idx="1"/>
          </p:nvPr>
        </p:nvSpPr>
        <p:spPr>
          <a:xfrm>
            <a:off x="457200" y="1695736"/>
            <a:ext cx="8229600" cy="3981733"/>
          </a:xfrm>
        </p:spPr>
        <p:txBody>
          <a:bodyPr>
            <a:normAutofit/>
          </a:bodyPr>
          <a:lstStyle/>
          <a:p>
            <a:pPr marL="0" algn="just" eaLnBrk="0" hangingPunct="0">
              <a:buClr>
                <a:srgbClr val="DE2C17"/>
              </a:buClr>
              <a:buNone/>
              <a:tabLst>
                <a:tab pos="1792288" algn="l"/>
              </a:tabLst>
            </a:pPr>
            <a:r>
              <a:rPr lang="fr-FR" sz="2400" dirty="0" smtClean="0"/>
              <a:t>Les élèves arrivant de 3</a:t>
            </a:r>
            <a:r>
              <a:rPr lang="fr-FR" sz="2400" baseline="30000" dirty="0" smtClean="0"/>
              <a:t>ème</a:t>
            </a:r>
            <a:r>
              <a:rPr lang="fr-FR" sz="2400" dirty="0" smtClean="0"/>
              <a:t> ont des degrés d’autonomie variés. Débuter immédiatement le 1</a:t>
            </a:r>
            <a:r>
              <a:rPr lang="fr-FR" sz="2400" baseline="30000" dirty="0" smtClean="0"/>
              <a:t>er</a:t>
            </a:r>
            <a:r>
              <a:rPr lang="fr-FR" sz="2400" dirty="0" smtClean="0"/>
              <a:t> septembre avec un scénario complet est utopique.</a:t>
            </a:r>
          </a:p>
          <a:p>
            <a:pPr marL="0" algn="just" eaLnBrk="0" hangingPunct="0">
              <a:buClr>
                <a:srgbClr val="DE2C17"/>
              </a:buClr>
              <a:buNone/>
              <a:tabLst>
                <a:tab pos="1792288" algn="l"/>
              </a:tabLst>
            </a:pPr>
            <a:endParaRPr lang="fr-FR" sz="2400" dirty="0" smtClean="0"/>
          </a:p>
          <a:p>
            <a:pPr marL="0" algn="just" eaLnBrk="0" hangingPunct="0">
              <a:buClr>
                <a:srgbClr val="DE2C17"/>
              </a:buClr>
              <a:buNone/>
              <a:tabLst>
                <a:tab pos="1792288" algn="l"/>
              </a:tabLst>
            </a:pPr>
            <a:r>
              <a:rPr lang="fr-FR" sz="2400" dirty="0" smtClean="0"/>
              <a:t>Il peut être judicieux d’opter pour des activités se rattachant à une seule situation professionnelle du référentiel (Ex : traitement des commandes,  gestion administrative des temps de travail…).</a:t>
            </a:r>
          </a:p>
          <a:p>
            <a:pPr>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7796" y="2350828"/>
            <a:ext cx="8059003" cy="3476766"/>
          </a:xfrm>
        </p:spPr>
        <p:txBody>
          <a:bodyPr/>
          <a:lstStyle/>
          <a:p>
            <a:pPr marL="0" algn="just" eaLnBrk="0" hangingPunct="0">
              <a:buClr>
                <a:srgbClr val="DE2C17"/>
              </a:buClr>
              <a:buNone/>
              <a:tabLst>
                <a:tab pos="1792288" algn="l"/>
              </a:tabLst>
            </a:pPr>
            <a:r>
              <a:rPr lang="fr-FR" sz="2400" dirty="0" smtClean="0"/>
              <a:t>Dans l’entreprise, plusieurs opérations administratives ont lieu en même temps. Des intervalles relativement longs peuvent exister entre les différentes phases.</a:t>
            </a:r>
          </a:p>
          <a:p>
            <a:pPr marL="0" algn="just" eaLnBrk="0" hangingPunct="0">
              <a:buClr>
                <a:srgbClr val="DE2C17"/>
              </a:buClr>
              <a:buNone/>
              <a:tabLst>
                <a:tab pos="1792288" algn="l"/>
              </a:tabLst>
            </a:pPr>
            <a:endParaRPr lang="fr-FR" sz="2400" dirty="0" smtClean="0"/>
          </a:p>
          <a:p>
            <a:pPr marL="357188" algn="just" eaLnBrk="0" hangingPunct="0">
              <a:buClr>
                <a:srgbClr val="C00000"/>
              </a:buClr>
              <a:buFont typeface="Wingdings" pitchFamily="2" charset="2"/>
              <a:buChar char="§"/>
              <a:tabLst>
                <a:tab pos="1792288" algn="l"/>
              </a:tabLst>
            </a:pPr>
            <a:r>
              <a:rPr lang="fr-FR" sz="2400" dirty="0" smtClean="0"/>
              <a:t>Plusieurs scénarii pédagogiques peuvent  se dérouler en simultané.</a:t>
            </a:r>
          </a:p>
          <a:p>
            <a:pPr marL="357188" algn="just" eaLnBrk="0" hangingPunct="0">
              <a:buClr>
                <a:srgbClr val="C00000"/>
              </a:buClr>
              <a:buFont typeface="Wingdings" pitchFamily="2" charset="2"/>
              <a:buChar char="§"/>
              <a:tabLst>
                <a:tab pos="1792288" algn="l"/>
              </a:tabLst>
            </a:pPr>
            <a:r>
              <a:rPr lang="fr-FR" sz="2400" dirty="0" smtClean="0"/>
              <a:t>Il est toutefois préférable de limiter le nombre de scénarii simultanés.</a:t>
            </a:r>
          </a:p>
          <a:p>
            <a:endParaRPr lang="fr-FR" dirty="0"/>
          </a:p>
        </p:txBody>
      </p:sp>
      <p:sp>
        <p:nvSpPr>
          <p:cNvPr id="4" name="Titre 1"/>
          <p:cNvSpPr txBox="1">
            <a:spLocks/>
          </p:cNvSpPr>
          <p:nvPr/>
        </p:nvSpPr>
        <p:spPr>
          <a:xfrm>
            <a:off x="627797" y="274638"/>
            <a:ext cx="8516203" cy="721649"/>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r>
              <a:rPr lang="fr-FR" sz="3600" b="1" dirty="0" smtClean="0"/>
              <a:t>Utilisation simultanée…</a:t>
            </a:r>
            <a:endParaRPr lang="fr-FR" sz="3600" b="1" dirty="0"/>
          </a:p>
        </p:txBody>
      </p:sp>
      <p:sp>
        <p:nvSpPr>
          <p:cNvPr id="5" name="Titre 1"/>
          <p:cNvSpPr txBox="1">
            <a:spLocks/>
          </p:cNvSpPr>
          <p:nvPr/>
        </p:nvSpPr>
        <p:spPr>
          <a:xfrm>
            <a:off x="777926" y="967254"/>
            <a:ext cx="7997588" cy="711413"/>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pPr algn="r"/>
            <a:r>
              <a:rPr lang="fr-FR" sz="3600" b="1" dirty="0" smtClean="0"/>
              <a:t>…de scénarii pédagogiques</a:t>
            </a:r>
            <a:endParaRPr lang="fr-FR" sz="3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7796" y="2514601"/>
            <a:ext cx="8059003" cy="2616958"/>
          </a:xfrm>
        </p:spPr>
        <p:txBody>
          <a:bodyPr/>
          <a:lstStyle/>
          <a:p>
            <a:pPr marL="357188" algn="just" eaLnBrk="0" hangingPunct="0">
              <a:buClr>
                <a:srgbClr val="C00000"/>
              </a:buClr>
              <a:buFont typeface="Wingdings" pitchFamily="2" charset="2"/>
              <a:buChar char="§"/>
              <a:tabLst>
                <a:tab pos="1792288" algn="l"/>
              </a:tabLst>
            </a:pPr>
            <a:r>
              <a:rPr lang="fr-FR" sz="2400" dirty="0" smtClean="0"/>
              <a:t>En effectif réduit, tous les élèves ne font pas la même activité en même temps.</a:t>
            </a:r>
          </a:p>
          <a:p>
            <a:pPr marL="357188" algn="just" eaLnBrk="0" hangingPunct="0">
              <a:buClr>
                <a:srgbClr val="C00000"/>
              </a:buClr>
              <a:buFont typeface="Wingdings" pitchFamily="2" charset="2"/>
              <a:buChar char="§"/>
              <a:tabLst>
                <a:tab pos="1792288" algn="l"/>
              </a:tabLst>
            </a:pPr>
            <a:r>
              <a:rPr lang="fr-FR" sz="2400" dirty="0" smtClean="0"/>
              <a:t>Le générateur d’activité permet de varier le volume et la complexité du travail des apprenants.</a:t>
            </a:r>
          </a:p>
          <a:p>
            <a:pPr marL="357188" algn="just" eaLnBrk="0" hangingPunct="0">
              <a:buClr>
                <a:srgbClr val="C00000"/>
              </a:buClr>
              <a:buFont typeface="Wingdings" pitchFamily="2" charset="2"/>
              <a:buChar char="§"/>
              <a:tabLst>
                <a:tab pos="1792288" algn="l"/>
              </a:tabLst>
            </a:pPr>
            <a:r>
              <a:rPr lang="fr-FR" sz="2400" dirty="0" smtClean="0"/>
              <a:t>L’entraide entre élèves facilite la gestion du groupe.</a:t>
            </a:r>
          </a:p>
          <a:p>
            <a:pPr marL="0" indent="0">
              <a:buNone/>
            </a:pPr>
            <a:endParaRPr lang="fr-FR" dirty="0"/>
          </a:p>
        </p:txBody>
      </p:sp>
      <p:sp>
        <p:nvSpPr>
          <p:cNvPr id="4" name="Titre 1"/>
          <p:cNvSpPr txBox="1">
            <a:spLocks/>
          </p:cNvSpPr>
          <p:nvPr/>
        </p:nvSpPr>
        <p:spPr>
          <a:xfrm>
            <a:off x="627797" y="274638"/>
            <a:ext cx="8516203" cy="721649"/>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r>
              <a:rPr lang="fr-FR" sz="3600" b="1" dirty="0" smtClean="0"/>
              <a:t>La pédagogie différenciée…</a:t>
            </a:r>
            <a:endParaRPr lang="fr-FR" sz="3600" b="1" dirty="0"/>
          </a:p>
        </p:txBody>
      </p:sp>
      <p:sp>
        <p:nvSpPr>
          <p:cNvPr id="5" name="Titre 1"/>
          <p:cNvSpPr txBox="1">
            <a:spLocks/>
          </p:cNvSpPr>
          <p:nvPr/>
        </p:nvSpPr>
        <p:spPr>
          <a:xfrm>
            <a:off x="777926" y="967254"/>
            <a:ext cx="7997588" cy="711413"/>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pPr algn="r"/>
            <a:r>
              <a:rPr lang="fr-FR" sz="3600" b="1" dirty="0" smtClean="0"/>
              <a:t>…en effectif réduit</a:t>
            </a:r>
            <a:endParaRPr lang="fr-FR" sz="3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2388" y="1978925"/>
            <a:ext cx="8004412" cy="4147238"/>
          </a:xfrm>
        </p:spPr>
        <p:txBody>
          <a:bodyPr/>
          <a:lstStyle/>
          <a:p>
            <a:pPr marL="0" eaLnBrk="0" hangingPunct="0">
              <a:buClr>
                <a:srgbClr val="DE2C17"/>
              </a:buClr>
              <a:buNone/>
              <a:tabLst>
                <a:tab pos="1792288" algn="l"/>
              </a:tabLst>
            </a:pPr>
            <a:r>
              <a:rPr lang="fr-FR" sz="2400" dirty="0" smtClean="0"/>
              <a:t>L’enseignant au sein de l’espace professionnel se comporte comme un chef de service qui : </a:t>
            </a:r>
          </a:p>
          <a:p>
            <a:pPr marL="357188" algn="just" eaLnBrk="0" hangingPunct="0">
              <a:buClr>
                <a:srgbClr val="C00000"/>
              </a:buClr>
              <a:buFont typeface="Wingdings" pitchFamily="2" charset="2"/>
              <a:buChar char="§"/>
              <a:tabLst>
                <a:tab pos="1792288" algn="l"/>
              </a:tabLst>
            </a:pPr>
            <a:r>
              <a:rPr lang="fr-FR" sz="2400" dirty="0"/>
              <a:t>répartit le travail,</a:t>
            </a:r>
          </a:p>
          <a:p>
            <a:pPr marL="357188" algn="just" eaLnBrk="0" hangingPunct="0">
              <a:buClr>
                <a:srgbClr val="C00000"/>
              </a:buClr>
              <a:buFont typeface="Wingdings" pitchFamily="2" charset="2"/>
              <a:buChar char="§"/>
              <a:tabLst>
                <a:tab pos="1792288" algn="l"/>
              </a:tabLst>
            </a:pPr>
            <a:r>
              <a:rPr lang="fr-FR" sz="2400" dirty="0"/>
              <a:t>assiste les collaborateurs en difficulté,</a:t>
            </a:r>
          </a:p>
          <a:p>
            <a:pPr marL="357188" algn="just" eaLnBrk="0" hangingPunct="0">
              <a:buClr>
                <a:srgbClr val="C00000"/>
              </a:buClr>
              <a:buFont typeface="Wingdings" pitchFamily="2" charset="2"/>
              <a:buChar char="§"/>
              <a:tabLst>
                <a:tab pos="1792288" algn="l"/>
              </a:tabLst>
            </a:pPr>
            <a:r>
              <a:rPr lang="fr-FR" sz="2400" dirty="0"/>
              <a:t>transmet des instructions</a:t>
            </a:r>
            <a:r>
              <a:rPr lang="fr-FR" sz="2400" dirty="0" smtClean="0"/>
              <a:t>…</a:t>
            </a:r>
          </a:p>
          <a:p>
            <a:pPr marL="0" eaLnBrk="0" hangingPunct="0">
              <a:buClr>
                <a:srgbClr val="DE2C17"/>
              </a:buClr>
              <a:buNone/>
              <a:tabLst>
                <a:tab pos="1792288" algn="l"/>
              </a:tabLst>
            </a:pPr>
            <a:r>
              <a:rPr lang="fr-FR" sz="2400" dirty="0" smtClean="0"/>
              <a:t>L’enseignant en salle banalisée et en classe entière est formateur.</a:t>
            </a:r>
          </a:p>
          <a:p>
            <a:endParaRPr lang="fr-FR" dirty="0"/>
          </a:p>
        </p:txBody>
      </p:sp>
      <p:sp>
        <p:nvSpPr>
          <p:cNvPr id="5" name="Titre 1"/>
          <p:cNvSpPr>
            <a:spLocks noGrp="1"/>
          </p:cNvSpPr>
          <p:nvPr>
            <p:ph type="title"/>
          </p:nvPr>
        </p:nvSpPr>
        <p:spPr>
          <a:xfrm>
            <a:off x="457200" y="274638"/>
            <a:ext cx="8229600" cy="1143000"/>
          </a:xfrm>
        </p:spPr>
        <p:txBody>
          <a:bodyPr>
            <a:noAutofit/>
          </a:bodyPr>
          <a:lstStyle/>
          <a:p>
            <a:r>
              <a:rPr lang="fr-FR" sz="3600" b="1" dirty="0" smtClean="0"/>
              <a:t>La posture de l’enseignant</a:t>
            </a:r>
            <a:endParaRPr lang="fr-FR"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3922" y="274638"/>
            <a:ext cx="8031707" cy="1143000"/>
          </a:xfrm>
        </p:spPr>
        <p:txBody>
          <a:bodyPr>
            <a:normAutofit/>
          </a:bodyPr>
          <a:lstStyle/>
          <a:p>
            <a:r>
              <a:rPr lang="fr-FR" sz="3600" b="1" dirty="0" smtClean="0"/>
              <a:t>Sommaire</a:t>
            </a:r>
            <a:endParaRPr lang="fr-FR" sz="3600" b="1" dirty="0"/>
          </a:p>
        </p:txBody>
      </p:sp>
      <p:sp>
        <p:nvSpPr>
          <p:cNvPr id="3" name="Espace réservé du contenu 2"/>
          <p:cNvSpPr>
            <a:spLocks noGrp="1"/>
          </p:cNvSpPr>
          <p:nvPr>
            <p:ph idx="1"/>
          </p:nvPr>
        </p:nvSpPr>
        <p:spPr>
          <a:xfrm>
            <a:off x="772748" y="1600201"/>
            <a:ext cx="7977116" cy="3777018"/>
          </a:xfrm>
        </p:spPr>
        <p:txBody>
          <a:bodyPr/>
          <a:lstStyle/>
          <a:p>
            <a:pPr>
              <a:lnSpc>
                <a:spcPct val="80000"/>
              </a:lnSpc>
              <a:spcAft>
                <a:spcPts val="1200"/>
              </a:spcAft>
              <a:buClr>
                <a:srgbClr val="C00000"/>
              </a:buClr>
              <a:buFont typeface="Wingdings" pitchFamily="2" charset="2"/>
              <a:buChar char=""/>
            </a:pPr>
            <a:r>
              <a:rPr lang="fr-FR" sz="2400" dirty="0" smtClean="0">
                <a:solidFill>
                  <a:srgbClr val="595959"/>
                </a:solidFill>
                <a:ea typeface="SimSun" charset="0"/>
                <a:cs typeface="SimSun" charset="0"/>
              </a:rPr>
              <a:t>L’</a:t>
            </a:r>
            <a:r>
              <a:rPr lang="fr-FR" altLang="ja-JP" sz="2400" dirty="0" smtClean="0">
                <a:solidFill>
                  <a:srgbClr val="595959"/>
                </a:solidFill>
                <a:ea typeface="SimSun" charset="0"/>
                <a:cs typeface="SimSun" charset="0"/>
              </a:rPr>
              <a:t>approche pédagogique par les scénarii </a:t>
            </a:r>
          </a:p>
          <a:p>
            <a:pPr>
              <a:lnSpc>
                <a:spcPct val="80000"/>
              </a:lnSpc>
              <a:spcAft>
                <a:spcPts val="1200"/>
              </a:spcAft>
              <a:buClr>
                <a:srgbClr val="C00000"/>
              </a:buClr>
              <a:buFont typeface="Wingdings" pitchFamily="2" charset="2"/>
              <a:buChar char=""/>
            </a:pPr>
            <a:r>
              <a:rPr lang="fr-FR" sz="2400" dirty="0" smtClean="0">
                <a:solidFill>
                  <a:srgbClr val="595959"/>
                </a:solidFill>
                <a:ea typeface="SimSun" charset="0"/>
                <a:cs typeface="SimSun" charset="0"/>
              </a:rPr>
              <a:t>Le scénario pédagogique </a:t>
            </a:r>
          </a:p>
          <a:p>
            <a:pPr>
              <a:lnSpc>
                <a:spcPct val="80000"/>
              </a:lnSpc>
              <a:spcAft>
                <a:spcPts val="1200"/>
              </a:spcAft>
              <a:buClr>
                <a:srgbClr val="C00000"/>
              </a:buClr>
              <a:buFont typeface="Wingdings" pitchFamily="2" charset="2"/>
              <a:buChar char=""/>
            </a:pPr>
            <a:r>
              <a:rPr lang="fr-FR" sz="2400" dirty="0" smtClean="0">
                <a:solidFill>
                  <a:srgbClr val="595959"/>
                </a:solidFill>
                <a:ea typeface="SimSun" charset="0"/>
                <a:cs typeface="SimSun" charset="0"/>
              </a:rPr>
              <a:t>Les types de scénarii pédagogiques</a:t>
            </a:r>
            <a:endParaRPr lang="fr-FR" sz="2400" dirty="0" smtClean="0">
              <a:solidFill>
                <a:srgbClr val="595959"/>
              </a:solidFill>
            </a:endParaRPr>
          </a:p>
          <a:p>
            <a:pPr>
              <a:lnSpc>
                <a:spcPct val="80000"/>
              </a:lnSpc>
              <a:spcAft>
                <a:spcPts val="1200"/>
              </a:spcAft>
              <a:buClr>
                <a:srgbClr val="C00000"/>
              </a:buClr>
              <a:buFont typeface="Wingdings" pitchFamily="2" charset="2"/>
              <a:buChar char=""/>
            </a:pPr>
            <a:r>
              <a:rPr lang="fr-FR" sz="2400" dirty="0" smtClean="0">
                <a:solidFill>
                  <a:srgbClr val="595959"/>
                </a:solidFill>
                <a:ea typeface="SimSun" charset="0"/>
                <a:cs typeface="SimSun" charset="0"/>
              </a:rPr>
              <a:t>La </a:t>
            </a:r>
            <a:r>
              <a:rPr lang="fr-FR" sz="2400" dirty="0">
                <a:solidFill>
                  <a:srgbClr val="595959"/>
                </a:solidFill>
                <a:ea typeface="SimSun" charset="0"/>
                <a:cs typeface="SimSun" charset="0"/>
              </a:rPr>
              <a:t>c</a:t>
            </a:r>
            <a:r>
              <a:rPr lang="fr-FR" sz="2400" dirty="0" smtClean="0">
                <a:solidFill>
                  <a:srgbClr val="595959"/>
                </a:solidFill>
                <a:ea typeface="SimSun" charset="0"/>
                <a:cs typeface="SimSun" charset="0"/>
              </a:rPr>
              <a:t>onstruction d’un scénario pédagogique</a:t>
            </a:r>
          </a:p>
          <a:p>
            <a:pPr>
              <a:lnSpc>
                <a:spcPct val="80000"/>
              </a:lnSpc>
              <a:spcAft>
                <a:spcPts val="1200"/>
              </a:spcAft>
              <a:buClr>
                <a:srgbClr val="C00000"/>
              </a:buClr>
              <a:buFont typeface="Wingdings" pitchFamily="2" charset="2"/>
              <a:buChar char=""/>
            </a:pPr>
            <a:r>
              <a:rPr lang="fr-FR" sz="2400" dirty="0" smtClean="0">
                <a:solidFill>
                  <a:srgbClr val="595959"/>
                </a:solidFill>
                <a:ea typeface="SimSun" charset="0"/>
                <a:cs typeface="SimSun" charset="0"/>
              </a:rPr>
              <a:t>L’utilisation d’un scénario pédagogique</a:t>
            </a:r>
          </a:p>
          <a:p>
            <a:endParaRPr lang="fr-FR" dirty="0"/>
          </a:p>
        </p:txBody>
      </p:sp>
    </p:spTree>
    <p:extLst>
      <p:ext uri="{BB962C8B-B14F-4D97-AF65-F5344CB8AC3E}">
        <p14:creationId xmlns:p14="http://schemas.microsoft.com/office/powerpoint/2010/main" val="783130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34999"/>
            <a:ext cx="8229600" cy="818924"/>
          </a:xfrm>
        </p:spPr>
        <p:txBody>
          <a:bodyPr>
            <a:normAutofit/>
          </a:bodyPr>
          <a:lstStyle/>
          <a:p>
            <a:r>
              <a:rPr lang="fr-FR" sz="3600" b="1" dirty="0"/>
              <a:t>L’</a:t>
            </a:r>
            <a:r>
              <a:rPr lang="fr-FR" altLang="ja-JP" sz="3600" b="1" dirty="0"/>
              <a:t>approche </a:t>
            </a:r>
            <a:r>
              <a:rPr lang="fr-FR" altLang="ja-JP" sz="3600" b="1" dirty="0" smtClean="0"/>
              <a:t>pédagogique par les scénarii</a:t>
            </a:r>
            <a:endParaRPr lang="fr-FR" sz="3600" b="1"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6980313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2405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8615" y="2132460"/>
            <a:ext cx="8429441" cy="4063621"/>
          </a:xfrm>
        </p:spPr>
        <p:txBody>
          <a:bodyPr>
            <a:normAutofit/>
          </a:bodyPr>
          <a:lstStyle/>
          <a:p>
            <a:pPr algn="just">
              <a:lnSpc>
                <a:spcPct val="80000"/>
              </a:lnSpc>
              <a:spcAft>
                <a:spcPts val="1200"/>
              </a:spcAft>
              <a:buClr>
                <a:srgbClr val="C00000"/>
              </a:buClr>
              <a:buFont typeface="Wingdings" pitchFamily="2" charset="2"/>
              <a:buChar char=""/>
            </a:pPr>
            <a:r>
              <a:rPr lang="fr-FR" sz="2200" dirty="0" smtClean="0">
                <a:solidFill>
                  <a:srgbClr val="595959"/>
                </a:solidFill>
                <a:ea typeface="SimSun" charset="0"/>
                <a:cs typeface="SimSun" charset="0"/>
              </a:rPr>
              <a:t>Facilite l’adhésion des élèves par un ancrage dans la réalité professionnelle.</a:t>
            </a:r>
          </a:p>
          <a:p>
            <a:pPr algn="just">
              <a:lnSpc>
                <a:spcPct val="80000"/>
              </a:lnSpc>
              <a:spcAft>
                <a:spcPts val="1200"/>
              </a:spcAft>
              <a:buClr>
                <a:srgbClr val="C00000"/>
              </a:buClr>
              <a:buFont typeface="Wingdings" pitchFamily="2" charset="2"/>
              <a:buChar char=""/>
            </a:pPr>
            <a:r>
              <a:rPr lang="fr-FR" sz="2200" dirty="0" smtClean="0">
                <a:solidFill>
                  <a:srgbClr val="595959"/>
                </a:solidFill>
                <a:ea typeface="SimSun" charset="0"/>
                <a:cs typeface="SimSun" charset="0"/>
              </a:rPr>
              <a:t>Contribue à donner </a:t>
            </a:r>
            <a:r>
              <a:rPr lang="fr-FR" sz="2200" dirty="0">
                <a:solidFill>
                  <a:srgbClr val="595959"/>
                </a:solidFill>
                <a:ea typeface="SimSun" charset="0"/>
                <a:cs typeface="SimSun" charset="0"/>
              </a:rPr>
              <a:t>du sens aux </a:t>
            </a:r>
            <a:r>
              <a:rPr lang="fr-FR" sz="2200" dirty="0" smtClean="0">
                <a:solidFill>
                  <a:srgbClr val="595959"/>
                </a:solidFill>
                <a:ea typeface="SimSun" charset="0"/>
                <a:cs typeface="SimSun" charset="0"/>
              </a:rPr>
              <a:t>enseignements </a:t>
            </a:r>
          </a:p>
          <a:p>
            <a:pPr algn="just">
              <a:lnSpc>
                <a:spcPct val="80000"/>
              </a:lnSpc>
              <a:spcAft>
                <a:spcPts val="1200"/>
              </a:spcAft>
              <a:buClr>
                <a:srgbClr val="C00000"/>
              </a:buClr>
              <a:buFont typeface="Wingdings" pitchFamily="2" charset="2"/>
              <a:buChar char=""/>
            </a:pPr>
            <a:r>
              <a:rPr lang="fr-FR" sz="2200" dirty="0" smtClean="0">
                <a:solidFill>
                  <a:srgbClr val="595959"/>
                </a:solidFill>
                <a:ea typeface="SimSun" charset="0"/>
                <a:cs typeface="SimSun" charset="0"/>
              </a:rPr>
              <a:t>Permet la construction individualisée des apprentissages</a:t>
            </a:r>
          </a:p>
        </p:txBody>
      </p:sp>
      <p:sp>
        <p:nvSpPr>
          <p:cNvPr id="4" name="Titre 1"/>
          <p:cNvSpPr txBox="1">
            <a:spLocks/>
          </p:cNvSpPr>
          <p:nvPr/>
        </p:nvSpPr>
        <p:spPr>
          <a:xfrm>
            <a:off x="627798" y="1006655"/>
            <a:ext cx="7997588" cy="711413"/>
          </a:xfrm>
          <a:prstGeom prst="rect">
            <a:avLst/>
          </a:prstGeom>
        </p:spPr>
        <p:txBody>
          <a:bodyPr vert="horz" lIns="91440" tIns="45720" rIns="91440" bIns="45720" rtlCol="0" anchor="ctr">
            <a:noAutofit/>
          </a:bodyPr>
          <a:lstStyle>
            <a:lvl1pPr algn="l" defTabSz="457200" rtl="0" eaLnBrk="1" latinLnBrk="0" hangingPunct="1">
              <a:spcBef>
                <a:spcPct val="0"/>
              </a:spcBef>
              <a:buNone/>
              <a:defRPr sz="4400" kern="1200">
                <a:solidFill>
                  <a:schemeClr val="accent2"/>
                </a:solidFill>
                <a:latin typeface="+mj-lt"/>
                <a:ea typeface="+mj-ea"/>
                <a:cs typeface="+mj-cs"/>
              </a:defRPr>
            </a:lvl1pPr>
          </a:lstStyle>
          <a:p>
            <a:r>
              <a:rPr lang="fr-FR" sz="3600" b="1" dirty="0"/>
              <a:t>L</a:t>
            </a:r>
            <a:r>
              <a:rPr lang="fr-FR" sz="3600" b="1" dirty="0" smtClean="0"/>
              <a:t>e scénario pédagogique</a:t>
            </a:r>
            <a:endParaRPr lang="fr-FR"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Clr>
                <a:srgbClr val="C00000"/>
              </a:buClr>
              <a:buFont typeface="Wingdings" pitchFamily="2" charset="2"/>
              <a:buChar char="n"/>
            </a:pPr>
            <a:r>
              <a:rPr lang="fr-FR" sz="2400" b="1" dirty="0">
                <a:ea typeface="ＭＳ Ｐゴシック" charset="0"/>
                <a:cs typeface="Arial" charset="0"/>
              </a:rPr>
              <a:t>Il existe une classification des types de </a:t>
            </a:r>
            <a:r>
              <a:rPr lang="fr-FR" sz="2400" b="1" dirty="0" smtClean="0">
                <a:ea typeface="ＭＳ Ｐゴシック" charset="0"/>
                <a:cs typeface="Arial" charset="0"/>
              </a:rPr>
              <a:t>scénarii</a:t>
            </a:r>
          </a:p>
          <a:p>
            <a:pPr marL="0" indent="0">
              <a:buClr>
                <a:srgbClr val="C00000"/>
              </a:buClr>
              <a:buNone/>
            </a:pPr>
            <a:endParaRPr lang="fr-FR" sz="2000" b="1" dirty="0">
              <a:ea typeface="ＭＳ Ｐゴシック" charset="0"/>
              <a:cs typeface="Arial" charset="0"/>
            </a:endParaRPr>
          </a:p>
          <a:p>
            <a:pPr marL="690563" lvl="1" indent="-342900" algn="just">
              <a:lnSpc>
                <a:spcPct val="80000"/>
              </a:lnSpc>
              <a:buClr>
                <a:schemeClr val="accent1">
                  <a:lumMod val="60000"/>
                  <a:lumOff val="40000"/>
                </a:schemeClr>
              </a:buClr>
              <a:buFont typeface="Wingdings 2" pitchFamily="18" charset="2"/>
              <a:buChar char=""/>
            </a:pPr>
            <a:r>
              <a:rPr lang="fr-FR" sz="2400" dirty="0">
                <a:cs typeface="Arial" charset="0"/>
              </a:rPr>
              <a:t>Lien ressources </a:t>
            </a:r>
          </a:p>
          <a:p>
            <a:pPr marL="400050" lvl="1" indent="0" algn="ctr">
              <a:buSzPct val="130000"/>
              <a:buNone/>
            </a:pPr>
            <a:r>
              <a:rPr lang="fr-FR" sz="1400" dirty="0" smtClean="0">
                <a:solidFill>
                  <a:schemeClr val="bg1">
                    <a:lumMod val="65000"/>
                  </a:schemeClr>
                </a:solidFill>
                <a:hlinkClick r:id="rId3"/>
              </a:rPr>
              <a:t>http://wiki.univparis5.fr/wiki/Sc%C3%A9nario_p%C3%A9dagogique</a:t>
            </a:r>
            <a:endParaRPr lang="fr-FR" sz="1400" dirty="0" smtClean="0">
              <a:solidFill>
                <a:schemeClr val="bg1">
                  <a:lumMod val="65000"/>
                </a:schemeClr>
              </a:solidFill>
            </a:endParaRPr>
          </a:p>
          <a:p>
            <a:pPr marL="400050" lvl="1" indent="0">
              <a:buSzPct val="130000"/>
              <a:buNone/>
            </a:pPr>
            <a:endParaRPr lang="fr-FR" sz="1400" dirty="0" smtClean="0">
              <a:solidFill>
                <a:srgbClr val="595959"/>
              </a:solidFill>
            </a:endParaRPr>
          </a:p>
          <a:p>
            <a:pPr marL="690563" lvl="1" indent="-342900" algn="just">
              <a:lnSpc>
                <a:spcPct val="80000"/>
              </a:lnSpc>
              <a:buClr>
                <a:schemeClr val="accent1">
                  <a:lumMod val="60000"/>
                  <a:lumOff val="40000"/>
                </a:schemeClr>
              </a:buClr>
              <a:buFont typeface="Wingdings 2" pitchFamily="18" charset="2"/>
              <a:buChar char=""/>
            </a:pPr>
            <a:r>
              <a:rPr lang="fr-FR" sz="2400" dirty="0" smtClean="0">
                <a:cs typeface="Arial" charset="0"/>
              </a:rPr>
              <a:t>À partir de différents critères tels :</a:t>
            </a:r>
          </a:p>
          <a:p>
            <a:pPr lvl="2">
              <a:buFont typeface="Wingdings" pitchFamily="2" charset="2"/>
              <a:buChar char="§"/>
            </a:pPr>
            <a:r>
              <a:rPr lang="fr-FR" sz="2000" dirty="0" smtClean="0"/>
              <a:t>Finalité du scénario, </a:t>
            </a:r>
          </a:p>
          <a:p>
            <a:pPr lvl="2">
              <a:buFont typeface="Wingdings" pitchFamily="2" charset="2"/>
              <a:buChar char="§"/>
            </a:pPr>
            <a:r>
              <a:rPr lang="fr-FR" sz="2000" dirty="0" smtClean="0"/>
              <a:t>Granularité du scénario (unité d’apprentissage), </a:t>
            </a:r>
          </a:p>
          <a:p>
            <a:pPr lvl="2">
              <a:buFont typeface="Wingdings" pitchFamily="2" charset="2"/>
              <a:buChar char="§"/>
            </a:pPr>
            <a:r>
              <a:rPr lang="fr-FR" sz="2000" dirty="0" smtClean="0"/>
              <a:t>Degré de contrainte d'un scénario, </a:t>
            </a:r>
          </a:p>
          <a:p>
            <a:pPr lvl="2">
              <a:buFont typeface="Wingdings" pitchFamily="2" charset="2"/>
              <a:buChar char="§"/>
            </a:pPr>
            <a:r>
              <a:rPr lang="fr-FR" sz="2000" dirty="0" smtClean="0"/>
              <a:t>Degré de personnalisation d'un scénario, </a:t>
            </a:r>
          </a:p>
          <a:p>
            <a:pPr lvl="2">
              <a:buFont typeface="Wingdings" pitchFamily="2" charset="2"/>
              <a:buChar char="§"/>
            </a:pPr>
            <a:r>
              <a:rPr lang="fr-FR" sz="2000" dirty="0" smtClean="0"/>
              <a:t>Degré de formalisation d'un scénario.</a:t>
            </a:r>
          </a:p>
        </p:txBody>
      </p:sp>
      <p:sp>
        <p:nvSpPr>
          <p:cNvPr id="5" name="Titre 1"/>
          <p:cNvSpPr>
            <a:spLocks noGrp="1"/>
          </p:cNvSpPr>
          <p:nvPr>
            <p:ph type="title"/>
          </p:nvPr>
        </p:nvSpPr>
        <p:spPr>
          <a:xfrm>
            <a:off x="457200" y="274638"/>
            <a:ext cx="8229600" cy="1143000"/>
          </a:xfrm>
        </p:spPr>
        <p:txBody>
          <a:bodyPr>
            <a:normAutofit/>
          </a:bodyPr>
          <a:lstStyle/>
          <a:p>
            <a:r>
              <a:rPr lang="fr-FR" altLang="ja-JP" sz="3600" b="1" dirty="0" smtClean="0"/>
              <a:t>Types de scénarii pédagogiques</a:t>
            </a:r>
            <a:endParaRPr lang="fr-FR" sz="3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8740" y="1388660"/>
            <a:ext cx="8024884" cy="4902958"/>
          </a:xfrm>
        </p:spPr>
        <p:txBody>
          <a:bodyPr>
            <a:noAutofit/>
          </a:bodyPr>
          <a:lstStyle/>
          <a:p>
            <a:pPr marL="0" indent="0">
              <a:lnSpc>
                <a:spcPct val="80000"/>
              </a:lnSpc>
              <a:buNone/>
            </a:pPr>
            <a:r>
              <a:rPr lang="fr-FR" sz="2400" b="1" dirty="0" smtClean="0">
                <a:solidFill>
                  <a:srgbClr val="595959"/>
                </a:solidFill>
                <a:ea typeface="ＭＳ Ｐゴシック" charset="0"/>
                <a:cs typeface="Arial" charset="0"/>
              </a:rPr>
              <a:t>Un scénario pédagogique peut prendre différentes formes </a:t>
            </a:r>
            <a:r>
              <a:rPr lang="fr-FR" sz="2400" dirty="0" smtClean="0">
                <a:solidFill>
                  <a:srgbClr val="595959"/>
                </a:solidFill>
                <a:ea typeface="ＭＳ Ｐゴシック" charset="0"/>
                <a:cs typeface="Arial" charset="0"/>
              </a:rPr>
              <a:t>: </a:t>
            </a:r>
          </a:p>
          <a:p>
            <a:pPr algn="just">
              <a:lnSpc>
                <a:spcPct val="80000"/>
              </a:lnSpc>
              <a:buFont typeface="Wingdings" pitchFamily="2" charset="2"/>
              <a:buChar char="§"/>
            </a:pPr>
            <a:r>
              <a:rPr lang="fr-FR" sz="2200" dirty="0" smtClean="0">
                <a:solidFill>
                  <a:srgbClr val="595959"/>
                </a:solidFill>
                <a:ea typeface="ＭＳ Ｐゴシック" charset="0"/>
                <a:cs typeface="Arial" charset="0"/>
              </a:rPr>
              <a:t>traverser la variabilité (complexité et aléas) au sein d’une même   situation professionnelle,</a:t>
            </a:r>
          </a:p>
          <a:p>
            <a:pPr algn="just">
              <a:lnSpc>
                <a:spcPct val="80000"/>
              </a:lnSpc>
              <a:buFont typeface="Wingdings" pitchFamily="2" charset="2"/>
              <a:buChar char="§"/>
            </a:pPr>
            <a:r>
              <a:rPr lang="fr-FR" sz="2200" dirty="0" smtClean="0">
                <a:solidFill>
                  <a:srgbClr val="595959"/>
                </a:solidFill>
                <a:ea typeface="ＭＳ Ｐゴシック" charset="0"/>
                <a:cs typeface="Arial" charset="0"/>
              </a:rPr>
              <a:t>traverser plusieurs situations professionnelles d’un même pôle du référentiel de certification,</a:t>
            </a:r>
          </a:p>
          <a:p>
            <a:pPr algn="just">
              <a:lnSpc>
                <a:spcPct val="80000"/>
              </a:lnSpc>
              <a:buFont typeface="Wingdings" pitchFamily="2" charset="2"/>
              <a:buChar char="§"/>
            </a:pPr>
            <a:r>
              <a:rPr lang="fr-FR" sz="2200" dirty="0" smtClean="0">
                <a:solidFill>
                  <a:srgbClr val="595959"/>
                </a:solidFill>
                <a:ea typeface="ＭＳ Ｐゴシック" charset="0"/>
                <a:cs typeface="Arial" charset="0"/>
              </a:rPr>
              <a:t>traverser les situations professionnelles de différents pôles du référentiel.</a:t>
            </a:r>
          </a:p>
          <a:p>
            <a:pPr algn="just">
              <a:lnSpc>
                <a:spcPct val="80000"/>
              </a:lnSpc>
              <a:buFont typeface="Wingdings" pitchFamily="2" charset="2"/>
              <a:buChar char="§"/>
            </a:pPr>
            <a:endParaRPr lang="fr-FR" sz="2200" dirty="0" smtClean="0">
              <a:solidFill>
                <a:srgbClr val="595959"/>
              </a:solidFill>
              <a:ea typeface="ＭＳ Ｐゴシック" charset="0"/>
              <a:cs typeface="Arial" charset="0"/>
            </a:endParaRPr>
          </a:p>
          <a:p>
            <a:pPr marL="0" indent="0">
              <a:lnSpc>
                <a:spcPct val="80000"/>
              </a:lnSpc>
              <a:buNone/>
            </a:pPr>
            <a:r>
              <a:rPr lang="fr-FR" sz="2400" b="1" dirty="0" smtClean="0">
                <a:solidFill>
                  <a:srgbClr val="595959"/>
                </a:solidFill>
                <a:ea typeface="ＭＳ Ｐゴシック" charset="0"/>
                <a:cs typeface="Arial" charset="0"/>
              </a:rPr>
              <a:t>Un scénario pédagogique doit  permettre :</a:t>
            </a:r>
          </a:p>
          <a:p>
            <a:pPr algn="just">
              <a:lnSpc>
                <a:spcPct val="80000"/>
              </a:lnSpc>
              <a:buFont typeface="Wingdings" pitchFamily="2" charset="2"/>
              <a:buChar char="§"/>
            </a:pPr>
            <a:r>
              <a:rPr lang="fr-FR" sz="2200" dirty="0" smtClean="0">
                <a:solidFill>
                  <a:srgbClr val="595959"/>
                </a:solidFill>
                <a:ea typeface="ＭＳ Ｐゴシック" charset="0"/>
                <a:cs typeface="Arial" charset="0"/>
              </a:rPr>
              <a:t> </a:t>
            </a:r>
            <a:r>
              <a:rPr lang="fr-FR" sz="2200" dirty="0">
                <a:solidFill>
                  <a:srgbClr val="595959"/>
                </a:solidFill>
                <a:ea typeface="ＭＳ Ｐゴシック" charset="0"/>
                <a:cs typeface="Arial" charset="0"/>
              </a:rPr>
              <a:t>d’acquérir les compétences visées, </a:t>
            </a:r>
          </a:p>
          <a:p>
            <a:pPr algn="just">
              <a:lnSpc>
                <a:spcPct val="80000"/>
              </a:lnSpc>
              <a:buFont typeface="Wingdings" pitchFamily="2" charset="2"/>
              <a:buChar char="§"/>
            </a:pPr>
            <a:r>
              <a:rPr lang="fr-FR" sz="2200" dirty="0">
                <a:solidFill>
                  <a:srgbClr val="595959"/>
                </a:solidFill>
                <a:ea typeface="ＭＳ Ｐゴシック" charset="0"/>
                <a:cs typeface="Arial" charset="0"/>
              </a:rPr>
              <a:t> d’atteindre les résultats attendus, </a:t>
            </a:r>
          </a:p>
          <a:p>
            <a:pPr algn="just">
              <a:lnSpc>
                <a:spcPct val="80000"/>
              </a:lnSpc>
              <a:buFont typeface="Wingdings" pitchFamily="2" charset="2"/>
              <a:buChar char="§"/>
            </a:pPr>
            <a:r>
              <a:rPr lang="fr-FR" sz="2200" dirty="0">
                <a:solidFill>
                  <a:srgbClr val="595959"/>
                </a:solidFill>
                <a:ea typeface="ＭＳ Ｐゴシック" charset="0"/>
                <a:cs typeface="Arial" charset="0"/>
              </a:rPr>
              <a:t> de mesurer la performance sur la base des critères d’évaluation.</a:t>
            </a:r>
          </a:p>
          <a:p>
            <a:endParaRPr lang="fr-FR" sz="2800" dirty="0"/>
          </a:p>
        </p:txBody>
      </p:sp>
      <p:sp>
        <p:nvSpPr>
          <p:cNvPr id="5" name="Titre 1"/>
          <p:cNvSpPr>
            <a:spLocks noGrp="1"/>
          </p:cNvSpPr>
          <p:nvPr>
            <p:ph type="title"/>
          </p:nvPr>
        </p:nvSpPr>
        <p:spPr>
          <a:xfrm>
            <a:off x="457200" y="274638"/>
            <a:ext cx="8686800" cy="940013"/>
          </a:xfrm>
        </p:spPr>
        <p:txBody>
          <a:bodyPr>
            <a:normAutofit/>
          </a:bodyPr>
          <a:lstStyle/>
          <a:p>
            <a:r>
              <a:rPr lang="fr-FR" altLang="ja-JP" sz="3600" b="1" dirty="0" smtClean="0"/>
              <a:t>La construction d’un scénario pédagogique</a:t>
            </a:r>
            <a:endParaRPr lang="fr-FR"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4274" y="1600200"/>
            <a:ext cx="7922525" cy="4525963"/>
          </a:xfrm>
        </p:spPr>
        <p:txBody>
          <a:bodyPr>
            <a:normAutofit/>
          </a:bodyPr>
          <a:lstStyle/>
          <a:p>
            <a:pPr marL="0" indent="0">
              <a:lnSpc>
                <a:spcPct val="80000"/>
              </a:lnSpc>
              <a:buNone/>
            </a:pPr>
            <a:r>
              <a:rPr lang="fr-FR" altLang="ja-JP" sz="2200" dirty="0" smtClean="0">
                <a:solidFill>
                  <a:srgbClr val="595959"/>
                </a:solidFill>
                <a:ea typeface="ＭＳ Ｐゴシック" charset="0"/>
                <a:cs typeface="Arial" charset="0"/>
              </a:rPr>
              <a:t>…</a:t>
            </a:r>
            <a:endParaRPr lang="fr-FR" sz="2200" dirty="0">
              <a:solidFill>
                <a:srgbClr val="595959"/>
              </a:solidFill>
              <a:ea typeface="ＭＳ Ｐゴシック" charset="0"/>
              <a:cs typeface="Arial" charset="0"/>
            </a:endParaRPr>
          </a:p>
        </p:txBody>
      </p:sp>
      <p:sp>
        <p:nvSpPr>
          <p:cNvPr id="5" name="Titre 1"/>
          <p:cNvSpPr>
            <a:spLocks noGrp="1"/>
          </p:cNvSpPr>
          <p:nvPr>
            <p:ph type="title"/>
          </p:nvPr>
        </p:nvSpPr>
        <p:spPr>
          <a:xfrm>
            <a:off x="457200" y="274638"/>
            <a:ext cx="8686800" cy="940013"/>
          </a:xfrm>
        </p:spPr>
        <p:txBody>
          <a:bodyPr>
            <a:normAutofit/>
          </a:bodyPr>
          <a:lstStyle/>
          <a:p>
            <a:r>
              <a:rPr lang="fr-FR" altLang="ja-JP" sz="3600" b="1" dirty="0" smtClean="0"/>
              <a:t>La construction d’un scénario pédagogique</a:t>
            </a:r>
            <a:endParaRPr lang="fr-FR" sz="3600" b="1"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3698031361"/>
              </p:ext>
            </p:extLst>
          </p:nvPr>
        </p:nvGraphicFramePr>
        <p:xfrm>
          <a:off x="764274"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llipse 5"/>
          <p:cNvSpPr/>
          <p:nvPr/>
        </p:nvSpPr>
        <p:spPr>
          <a:xfrm>
            <a:off x="3988676" y="3153103"/>
            <a:ext cx="1891862" cy="168691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fr-FR" sz="2000" b="1" dirty="0" smtClean="0">
                <a:latin typeface="Arial Narrow" pitchFamily="34" charset="0"/>
              </a:rPr>
              <a:t>Histoire d’entreprise</a:t>
            </a:r>
            <a:endParaRPr lang="fr-FR" sz="2000" b="1" dirty="0">
              <a:latin typeface="Arial Narrow" pitchFamily="34" charset="0"/>
            </a:endParaRPr>
          </a:p>
        </p:txBody>
      </p:sp>
      <p:sp>
        <p:nvSpPr>
          <p:cNvPr id="7" name="ZoneTexte 6"/>
          <p:cNvSpPr txBox="1"/>
          <p:nvPr/>
        </p:nvSpPr>
        <p:spPr>
          <a:xfrm>
            <a:off x="764274" y="1214651"/>
            <a:ext cx="2012282" cy="461665"/>
          </a:xfrm>
          <a:prstGeom prst="rect">
            <a:avLst/>
          </a:prstGeom>
          <a:noFill/>
        </p:spPr>
        <p:txBody>
          <a:bodyPr wrap="none" rtlCol="0">
            <a:spAutoFit/>
          </a:bodyPr>
          <a:lstStyle/>
          <a:p>
            <a:r>
              <a:rPr lang="fr-FR" sz="2400" b="1" dirty="0" smtClean="0">
                <a:solidFill>
                  <a:srgbClr val="595959"/>
                </a:solidFill>
                <a:ea typeface="ＭＳ Ｐゴシック" charset="0"/>
                <a:cs typeface="Arial" charset="0"/>
              </a:rPr>
              <a:t>Les ressources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0500" y="1600200"/>
            <a:ext cx="8086299" cy="3736075"/>
          </a:xfrm>
        </p:spPr>
        <p:txBody>
          <a:bodyPr>
            <a:normAutofit/>
          </a:bodyPr>
          <a:lstStyle/>
          <a:p>
            <a:pPr marL="0" indent="0">
              <a:lnSpc>
                <a:spcPct val="80000"/>
              </a:lnSpc>
              <a:buNone/>
            </a:pPr>
            <a:r>
              <a:rPr lang="fr-FR" sz="2400" b="1" dirty="0" smtClean="0">
                <a:solidFill>
                  <a:srgbClr val="595959"/>
                </a:solidFill>
                <a:ea typeface="ＭＳ Ｐゴシック" charset="0"/>
                <a:cs typeface="Arial" charset="0"/>
              </a:rPr>
              <a:t>L’ écriture</a:t>
            </a:r>
            <a:br>
              <a:rPr lang="fr-FR" sz="2400" b="1" dirty="0" smtClean="0">
                <a:solidFill>
                  <a:srgbClr val="595959"/>
                </a:solidFill>
                <a:ea typeface="ＭＳ Ｐゴシック" charset="0"/>
                <a:cs typeface="Arial" charset="0"/>
              </a:rPr>
            </a:br>
            <a:endParaRPr lang="fr-FR" sz="2400" b="1" dirty="0">
              <a:solidFill>
                <a:srgbClr val="595959"/>
              </a:solidFill>
              <a:ea typeface="ＭＳ Ｐゴシック" charset="0"/>
              <a:cs typeface="Arial" charset="0"/>
            </a:endParaRPr>
          </a:p>
          <a:p>
            <a:pPr algn="just">
              <a:lnSpc>
                <a:spcPct val="80000"/>
              </a:lnSpc>
              <a:spcAft>
                <a:spcPts val="1000"/>
              </a:spcAft>
              <a:buFont typeface="Wingdings" pitchFamily="2" charset="2"/>
              <a:buChar char="§"/>
            </a:pPr>
            <a:r>
              <a:rPr lang="fr-FR" altLang="ja-JP" sz="2200" dirty="0" smtClean="0">
                <a:solidFill>
                  <a:srgbClr val="595959"/>
                </a:solidFill>
                <a:ea typeface="ＭＳ Ｐゴシック" charset="0"/>
                <a:cs typeface="Arial" charset="0"/>
              </a:rPr>
              <a:t>Le temps du </a:t>
            </a:r>
            <a:r>
              <a:rPr lang="fr-FR" altLang="ja-JP" sz="2200" dirty="0">
                <a:solidFill>
                  <a:srgbClr val="595959"/>
                </a:solidFill>
                <a:ea typeface="ＭＳ Ｐゴシック" charset="0"/>
                <a:cs typeface="Arial" charset="0"/>
              </a:rPr>
              <a:t>scénario pédagogique est </a:t>
            </a:r>
            <a:r>
              <a:rPr lang="fr-FR" altLang="ja-JP" sz="2200" dirty="0" smtClean="0">
                <a:solidFill>
                  <a:srgbClr val="595959"/>
                </a:solidFill>
                <a:ea typeface="ＭＳ Ｐゴシック" charset="0"/>
                <a:cs typeface="Arial" charset="0"/>
              </a:rPr>
              <a:t>différent du </a:t>
            </a:r>
            <a:r>
              <a:rPr lang="fr-FR" altLang="ja-JP" sz="2200" dirty="0">
                <a:solidFill>
                  <a:srgbClr val="595959"/>
                </a:solidFill>
                <a:ea typeface="ＭＳ Ｐゴシック" charset="0"/>
                <a:cs typeface="Arial" charset="0"/>
              </a:rPr>
              <a:t>temps de </a:t>
            </a:r>
            <a:r>
              <a:rPr lang="fr-FR" altLang="ja-JP" sz="2200" dirty="0" smtClean="0">
                <a:solidFill>
                  <a:srgbClr val="595959"/>
                </a:solidFill>
                <a:ea typeface="ＭＳ Ｐゴシック" charset="0"/>
                <a:cs typeface="Arial" charset="0"/>
              </a:rPr>
              <a:t>la </a:t>
            </a:r>
            <a:r>
              <a:rPr lang="fr-FR" altLang="ja-JP" sz="2200" dirty="0">
                <a:solidFill>
                  <a:srgbClr val="595959"/>
                </a:solidFill>
                <a:ea typeface="ＭＳ Ｐゴシック" charset="0"/>
                <a:cs typeface="Arial" charset="0"/>
              </a:rPr>
              <a:t>classe. </a:t>
            </a:r>
          </a:p>
          <a:p>
            <a:pPr algn="just">
              <a:lnSpc>
                <a:spcPct val="80000"/>
              </a:lnSpc>
              <a:spcAft>
                <a:spcPts val="1000"/>
              </a:spcAft>
              <a:buFont typeface="Wingdings" pitchFamily="2" charset="2"/>
              <a:buChar char="§"/>
            </a:pPr>
            <a:r>
              <a:rPr lang="fr-FR" altLang="ja-JP" sz="2200" dirty="0">
                <a:solidFill>
                  <a:srgbClr val="595959"/>
                </a:solidFill>
                <a:ea typeface="ＭＳ Ｐゴシック" charset="0"/>
                <a:cs typeface="Arial" charset="0"/>
              </a:rPr>
              <a:t>L’histoire de l’organisation décrite ne s’encombre pas de contraintes de temps. Elle est structurée sur la base des différentes étapes (phases) nécessaires à la réalisation de l’objectif principal (ex : recruter un nouveau salarié).</a:t>
            </a:r>
          </a:p>
          <a:p>
            <a:pPr marL="0" indent="0" eaLnBrk="0" hangingPunct="0">
              <a:buNone/>
            </a:pPr>
            <a:endParaRPr lang="fr-FR" dirty="0" smtClean="0">
              <a:latin typeface="Franklin Gothic Medium Cond" charset="0"/>
            </a:endParaRPr>
          </a:p>
          <a:p>
            <a:endParaRPr lang="fr-FR" dirty="0"/>
          </a:p>
        </p:txBody>
      </p:sp>
      <p:sp>
        <p:nvSpPr>
          <p:cNvPr id="5" name="Titre 1"/>
          <p:cNvSpPr>
            <a:spLocks noGrp="1"/>
          </p:cNvSpPr>
          <p:nvPr>
            <p:ph type="title"/>
          </p:nvPr>
        </p:nvSpPr>
        <p:spPr>
          <a:xfrm>
            <a:off x="457200" y="274638"/>
            <a:ext cx="8686800" cy="940013"/>
          </a:xfrm>
        </p:spPr>
        <p:txBody>
          <a:bodyPr>
            <a:normAutofit/>
          </a:bodyPr>
          <a:lstStyle/>
          <a:p>
            <a:r>
              <a:rPr lang="fr-FR" altLang="ja-JP" sz="3600" b="1" dirty="0" smtClean="0"/>
              <a:t>La construction d’un scénario pédagogique</a:t>
            </a:r>
            <a:endParaRPr lang="fr-FR" sz="3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6036" y="1600200"/>
            <a:ext cx="7990764" cy="4525963"/>
          </a:xfrm>
        </p:spPr>
        <p:txBody>
          <a:bodyPr/>
          <a:lstStyle/>
          <a:p>
            <a:pPr marL="0" indent="0" algn="just">
              <a:lnSpc>
                <a:spcPct val="80000"/>
              </a:lnSpc>
              <a:buNone/>
            </a:pPr>
            <a:r>
              <a:rPr lang="fr-FR" sz="2400" b="1" dirty="0" smtClean="0">
                <a:solidFill>
                  <a:srgbClr val="595959"/>
                </a:solidFill>
                <a:ea typeface="ＭＳ Ｐゴシック" charset="0"/>
                <a:cs typeface="Arial" charset="0"/>
              </a:rPr>
              <a:t>La mise en scène</a:t>
            </a:r>
          </a:p>
          <a:p>
            <a:pPr marL="0" indent="0" algn="just">
              <a:lnSpc>
                <a:spcPct val="80000"/>
              </a:lnSpc>
              <a:buNone/>
            </a:pPr>
            <a:endParaRPr lang="fr-FR" sz="2400" b="1" dirty="0" smtClean="0">
              <a:solidFill>
                <a:srgbClr val="595959"/>
              </a:solidFill>
              <a:ea typeface="ＭＳ Ｐゴシック" charset="0"/>
              <a:cs typeface="Arial" charset="0"/>
            </a:endParaRPr>
          </a:p>
          <a:p>
            <a:pPr marL="0" indent="0" algn="just">
              <a:lnSpc>
                <a:spcPct val="80000"/>
              </a:lnSpc>
              <a:buNone/>
            </a:pPr>
            <a:r>
              <a:rPr lang="fr-FR" sz="2400" dirty="0" smtClean="0">
                <a:solidFill>
                  <a:srgbClr val="595959"/>
                </a:solidFill>
                <a:ea typeface="ＭＳ Ｐゴシック" charset="0"/>
                <a:cs typeface="Arial" charset="0"/>
              </a:rPr>
              <a:t>L’enseignant </a:t>
            </a:r>
            <a:r>
              <a:rPr lang="fr-FR" sz="2400" dirty="0">
                <a:solidFill>
                  <a:srgbClr val="595959"/>
                </a:solidFill>
                <a:ea typeface="ＭＳ Ｐゴシック" charset="0"/>
                <a:cs typeface="Arial" charset="0"/>
              </a:rPr>
              <a:t>est un des « metteurs en scène » du </a:t>
            </a:r>
            <a:r>
              <a:rPr lang="fr-FR" sz="2400" dirty="0" smtClean="0">
                <a:solidFill>
                  <a:srgbClr val="595959"/>
                </a:solidFill>
                <a:ea typeface="ＭＳ Ｐゴシック" charset="0"/>
                <a:cs typeface="Arial" charset="0"/>
              </a:rPr>
              <a:t>scénario dont l’adaptation doit être réalisée en fonction :</a:t>
            </a:r>
            <a:endParaRPr lang="fr-FR" sz="2400" dirty="0" smtClean="0">
              <a:cs typeface="Times New Roman" charset="0"/>
            </a:endParaRPr>
          </a:p>
          <a:p>
            <a:pPr marL="0" indent="0" algn="just">
              <a:lnSpc>
                <a:spcPct val="80000"/>
              </a:lnSpc>
              <a:buNone/>
            </a:pPr>
            <a:endParaRPr lang="fr-FR" sz="2400" dirty="0" smtClean="0">
              <a:cs typeface="Times New Roman" charset="0"/>
            </a:endParaRPr>
          </a:p>
          <a:p>
            <a:pPr marL="342900" lvl="1" indent="-342900" algn="just">
              <a:lnSpc>
                <a:spcPct val="80000"/>
              </a:lnSpc>
              <a:spcAft>
                <a:spcPts val="1000"/>
              </a:spcAft>
              <a:buClr>
                <a:schemeClr val="accent2"/>
              </a:buClr>
              <a:buFont typeface="Wingdings" pitchFamily="2" charset="2"/>
              <a:buChar char="§"/>
            </a:pPr>
            <a:r>
              <a:rPr lang="fr-FR" sz="2200" dirty="0">
                <a:solidFill>
                  <a:srgbClr val="595959"/>
                </a:solidFill>
                <a:ea typeface="ＭＳ Ｐゴシック" charset="0"/>
                <a:cs typeface="Arial" charset="0"/>
              </a:rPr>
              <a:t>des acteurs (les élèves),</a:t>
            </a:r>
          </a:p>
          <a:p>
            <a:pPr marL="342900" lvl="1" indent="-342900" algn="just">
              <a:lnSpc>
                <a:spcPct val="80000"/>
              </a:lnSpc>
              <a:spcAft>
                <a:spcPts val="1000"/>
              </a:spcAft>
              <a:buClr>
                <a:schemeClr val="accent2"/>
              </a:buClr>
              <a:buFont typeface="Wingdings" pitchFamily="2" charset="2"/>
              <a:buChar char="§"/>
            </a:pPr>
            <a:r>
              <a:rPr lang="fr-FR" sz="2200" dirty="0">
                <a:solidFill>
                  <a:srgbClr val="595959"/>
                </a:solidFill>
                <a:ea typeface="ＭＳ Ｐゴシック" charset="0"/>
                <a:cs typeface="Arial" charset="0"/>
              </a:rPr>
              <a:t>des autres metteurs en scène (les enseignants), </a:t>
            </a:r>
          </a:p>
          <a:p>
            <a:pPr marL="342900" lvl="1" indent="-342900" algn="just">
              <a:lnSpc>
                <a:spcPct val="80000"/>
              </a:lnSpc>
              <a:spcAft>
                <a:spcPts val="1000"/>
              </a:spcAft>
              <a:buClr>
                <a:schemeClr val="accent2"/>
              </a:buClr>
              <a:buFont typeface="Wingdings" pitchFamily="2" charset="2"/>
              <a:buChar char="§"/>
            </a:pPr>
            <a:r>
              <a:rPr lang="fr-FR" sz="2200" dirty="0">
                <a:solidFill>
                  <a:srgbClr val="595959"/>
                </a:solidFill>
                <a:ea typeface="ＭＳ Ｐゴシック" charset="0"/>
                <a:cs typeface="Arial" charset="0"/>
              </a:rPr>
              <a:t>de l’environnement (classe, espace professionnel, organisation, établissement de formation…).</a:t>
            </a:r>
          </a:p>
          <a:p>
            <a:endParaRPr lang="fr-FR" dirty="0"/>
          </a:p>
        </p:txBody>
      </p:sp>
      <p:sp>
        <p:nvSpPr>
          <p:cNvPr id="5" name="Titre 1"/>
          <p:cNvSpPr>
            <a:spLocks noGrp="1"/>
          </p:cNvSpPr>
          <p:nvPr>
            <p:ph type="title"/>
          </p:nvPr>
        </p:nvSpPr>
        <p:spPr>
          <a:xfrm>
            <a:off x="457200" y="274638"/>
            <a:ext cx="8686800" cy="940013"/>
          </a:xfrm>
        </p:spPr>
        <p:txBody>
          <a:bodyPr>
            <a:normAutofit/>
          </a:bodyPr>
          <a:lstStyle/>
          <a:p>
            <a:r>
              <a:rPr lang="fr-FR" altLang="ja-JP" sz="3600" b="1" dirty="0" smtClean="0"/>
              <a:t>L’utilisation d’un scénario pédagogique</a:t>
            </a:r>
            <a:endParaRPr lang="fr-FR"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1495</Words>
  <Application>Microsoft Office PowerPoint</Application>
  <PresentationFormat>Affichage à l'écran (4:3)</PresentationFormat>
  <Paragraphs>234</Paragraphs>
  <Slides>16</Slides>
  <Notes>13</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Principe et intérêt des scénarii pédagogiques</vt:lpstr>
      <vt:lpstr>Sommaire</vt:lpstr>
      <vt:lpstr>L’approche pédagogique par les scénarii</vt:lpstr>
      <vt:lpstr>Présentation PowerPoint</vt:lpstr>
      <vt:lpstr>Types de scénarii pédagogiques</vt:lpstr>
      <vt:lpstr>La construction d’un scénario pédagogique</vt:lpstr>
      <vt:lpstr>La construction d’un scénario pédagogique</vt:lpstr>
      <vt:lpstr>La construction d’un scénario pédagogique</vt:lpstr>
      <vt:lpstr>L’utilisation d’un scénario pédagogique</vt:lpstr>
      <vt:lpstr>L’utilisation d’un scénario pédagogique</vt:lpstr>
      <vt:lpstr>Classe entière/Classe à effectif réduit</vt:lpstr>
      <vt:lpstr>Présentation PowerPoint</vt:lpstr>
      <vt:lpstr>Le scénario pédagogique en classe de 2e </vt:lpstr>
      <vt:lpstr>Présentation PowerPoint</vt:lpstr>
      <vt:lpstr>Présentation PowerPoint</vt:lpstr>
      <vt:lpstr>La posture de l’enseignant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PNP Lyon</dc:creator>
  <cp:lastModifiedBy>Edith Simon</cp:lastModifiedBy>
  <cp:revision>79</cp:revision>
  <dcterms:created xsi:type="dcterms:W3CDTF">2012-04-18T11:30:05Z</dcterms:created>
  <dcterms:modified xsi:type="dcterms:W3CDTF">2012-05-19T21:03:13Z</dcterms:modified>
</cp:coreProperties>
</file>