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kwartz\mbarge\Travail\10%20avril%202018\essai%20mardi%2020%20%20tp%20eau%20sous%20pression%20%20P=f(1IT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kwartz\mbarge\Travail\10%20avril%202018\essai%20mardi%2020%20%20tp%20eau%20sous%20pression%20%20P=f(1IT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fr-FR"/>
              <a:t>P = f(T)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2095862178301547"/>
          <c:y val="0.14472424693043417"/>
          <c:w val="0.8134788352798189"/>
          <c:h val="0.66750103605470501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exp"/>
            <c:dispRSqr val="1"/>
            <c:dispEq val="1"/>
            <c:trendlineLbl>
              <c:layout/>
              <c:numFmt formatCode="General" sourceLinked="0"/>
            </c:trendlineLbl>
          </c:trendline>
          <c:xVal>
            <c:numRef>
              <c:f>Feuil1!$A$2:$A$22</c:f>
              <c:numCache>
                <c:formatCode>General</c:formatCode>
                <c:ptCount val="21"/>
                <c:pt idx="0">
                  <c:v>42.720600000000012</c:v>
                </c:pt>
                <c:pt idx="1">
                  <c:v>52.260000000000005</c:v>
                </c:pt>
                <c:pt idx="2">
                  <c:v>56.99</c:v>
                </c:pt>
                <c:pt idx="3">
                  <c:v>60.397000000000006</c:v>
                </c:pt>
                <c:pt idx="4">
                  <c:v>63.527000000000001</c:v>
                </c:pt>
                <c:pt idx="5">
                  <c:v>65.787000000000006</c:v>
                </c:pt>
                <c:pt idx="6">
                  <c:v>68.197999999999993</c:v>
                </c:pt>
                <c:pt idx="7">
                  <c:v>70.911000000000016</c:v>
                </c:pt>
                <c:pt idx="8">
                  <c:v>73.867000000000004</c:v>
                </c:pt>
                <c:pt idx="9">
                  <c:v>75.965000000000003</c:v>
                </c:pt>
                <c:pt idx="10">
                  <c:v>80.149000000000001</c:v>
                </c:pt>
                <c:pt idx="11">
                  <c:v>81.783000000000001</c:v>
                </c:pt>
                <c:pt idx="12">
                  <c:v>84.241000000000014</c:v>
                </c:pt>
                <c:pt idx="13">
                  <c:v>86.942000000000007</c:v>
                </c:pt>
                <c:pt idx="14">
                  <c:v>88.367000000000004</c:v>
                </c:pt>
                <c:pt idx="15">
                  <c:v>91.832999999999998</c:v>
                </c:pt>
                <c:pt idx="16">
                  <c:v>94.545000000000002</c:v>
                </c:pt>
                <c:pt idx="17">
                  <c:v>95.763000000000005</c:v>
                </c:pt>
                <c:pt idx="18">
                  <c:v>97.013999999999996</c:v>
                </c:pt>
                <c:pt idx="19">
                  <c:v>100.005</c:v>
                </c:pt>
                <c:pt idx="20">
                  <c:v>100.84</c:v>
                </c:pt>
              </c:numCache>
            </c:numRef>
          </c:xVal>
          <c:yVal>
            <c:numRef>
              <c:f>Feuil1!$D$2:$D$22</c:f>
              <c:numCache>
                <c:formatCode>General</c:formatCode>
                <c:ptCount val="21"/>
                <c:pt idx="0">
                  <c:v>6.328999999999993E-2</c:v>
                </c:pt>
                <c:pt idx="1">
                  <c:v>0.13816999999999993</c:v>
                </c:pt>
                <c:pt idx="2">
                  <c:v>0.16402000000000005</c:v>
                </c:pt>
                <c:pt idx="3">
                  <c:v>0.18688000000000005</c:v>
                </c:pt>
                <c:pt idx="4">
                  <c:v>0.22233000000000008</c:v>
                </c:pt>
                <c:pt idx="5">
                  <c:v>0.24321000000000001</c:v>
                </c:pt>
                <c:pt idx="6">
                  <c:v>0.28131000000000006</c:v>
                </c:pt>
                <c:pt idx="7">
                  <c:v>0.30749000000000015</c:v>
                </c:pt>
                <c:pt idx="8">
                  <c:v>0.35156000000000009</c:v>
                </c:pt>
                <c:pt idx="9">
                  <c:v>0.38469000000000009</c:v>
                </c:pt>
                <c:pt idx="10">
                  <c:v>0.45262000000000002</c:v>
                </c:pt>
                <c:pt idx="11">
                  <c:v>0.49404000000000009</c:v>
                </c:pt>
                <c:pt idx="12">
                  <c:v>0.53445999999999982</c:v>
                </c:pt>
                <c:pt idx="13">
                  <c:v>0.59443000000000001</c:v>
                </c:pt>
                <c:pt idx="14">
                  <c:v>0.6245900000000002</c:v>
                </c:pt>
                <c:pt idx="15">
                  <c:v>0.72664000000000029</c:v>
                </c:pt>
                <c:pt idx="16">
                  <c:v>0.81742999999999999</c:v>
                </c:pt>
                <c:pt idx="17">
                  <c:v>0.84361000000000019</c:v>
                </c:pt>
                <c:pt idx="18">
                  <c:v>0.88635000000000019</c:v>
                </c:pt>
                <c:pt idx="19">
                  <c:v>1.0006599999999999</c:v>
                </c:pt>
                <c:pt idx="20">
                  <c:v>0.99768000000000001</c:v>
                </c:pt>
              </c:numCache>
            </c:numRef>
          </c:yVal>
        </c:ser>
        <c:axId val="54721920"/>
        <c:axId val="54646272"/>
      </c:scatterChart>
      <c:valAx>
        <c:axId val="547219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</a:t>
                </a:r>
                <a:r>
                  <a:rPr lang="fr-FR" baseline="0"/>
                  <a:t> en ° celsius</a:t>
                </a:r>
                <a:endParaRPr lang="fr-FR"/>
              </a:p>
            </c:rich>
          </c:tx>
          <c:layout/>
        </c:title>
        <c:numFmt formatCode="General" sourceLinked="1"/>
        <c:tickLblPos val="nextTo"/>
        <c:crossAx val="54646272"/>
        <c:crosses val="autoZero"/>
        <c:crossBetween val="midCat"/>
      </c:valAx>
      <c:valAx>
        <c:axId val="546462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 P</a:t>
                </a:r>
                <a:r>
                  <a:rPr lang="fr-FR" baseline="0"/>
                  <a:t> en Bar</a:t>
                </a:r>
                <a:endParaRPr lang="fr-FR"/>
              </a:p>
            </c:rich>
          </c:tx>
          <c:layout/>
        </c:title>
        <c:numFmt formatCode="General" sourceLinked="1"/>
        <c:tickLblPos val="nextTo"/>
        <c:crossAx val="54721920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en-US"/>
              <a:t>lnP= f(1/T)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336891613380536"/>
          <c:y val="0.17500346939391198"/>
          <c:w val="0.79863517060367462"/>
          <c:h val="0.76433674238995986"/>
        </c:manualLayout>
      </c:layout>
      <c:scatterChart>
        <c:scatterStyle val="lineMarker"/>
        <c:ser>
          <c:idx val="0"/>
          <c:order val="0"/>
          <c:tx>
            <c:strRef>
              <c:f>Feuil1!$G$1</c:f>
              <c:strCache>
                <c:ptCount val="1"/>
                <c:pt idx="0">
                  <c:v>lnP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47682779235928852"/>
                  <c:y val="-0.18981195615985155"/>
                </c:manualLayout>
              </c:layout>
              <c:numFmt formatCode="General" sourceLinked="0"/>
            </c:trendlineLbl>
          </c:trendline>
          <c:xVal>
            <c:numRef>
              <c:f>Feuil1!$F$2:$F$22</c:f>
              <c:numCache>
                <c:formatCode>General</c:formatCode>
                <c:ptCount val="21"/>
                <c:pt idx="1">
                  <c:v>3.0744635061181829E-3</c:v>
                </c:pt>
                <c:pt idx="2">
                  <c:v>3.0303948604503178E-3</c:v>
                </c:pt>
                <c:pt idx="3">
                  <c:v>2.9994271094221005E-3</c:v>
                </c:pt>
                <c:pt idx="4">
                  <c:v>2.9715297732425638E-3</c:v>
                </c:pt>
                <c:pt idx="5">
                  <c:v>2.9517071198127435E-3</c:v>
                </c:pt>
                <c:pt idx="6">
                  <c:v>2.9308495360465185E-3</c:v>
                </c:pt>
                <c:pt idx="7">
                  <c:v>2.9077290345467291E-3</c:v>
                </c:pt>
                <c:pt idx="8">
                  <c:v>2.8829493725260691E-3</c:v>
                </c:pt>
                <c:pt idx="9">
                  <c:v>2.8656168956772169E-3</c:v>
                </c:pt>
                <c:pt idx="10">
                  <c:v>2.8316659540307343E-3</c:v>
                </c:pt>
                <c:pt idx="11">
                  <c:v>2.8186243422035446E-3</c:v>
                </c:pt>
                <c:pt idx="12">
                  <c:v>2.7992307713840246E-3</c:v>
                </c:pt>
                <c:pt idx="13">
                  <c:v>2.7782253807557885E-3</c:v>
                </c:pt>
                <c:pt idx="14">
                  <c:v>2.7672698392492952E-3</c:v>
                </c:pt>
                <c:pt idx="15">
                  <c:v>2.7409801196711936E-3</c:v>
                </c:pt>
                <c:pt idx="16">
                  <c:v>2.7207552816661913E-3</c:v>
                </c:pt>
                <c:pt idx="17">
                  <c:v>2.7117688054387233E-3</c:v>
                </c:pt>
                <c:pt idx="18">
                  <c:v>2.702600442145433E-3</c:v>
                </c:pt>
                <c:pt idx="19">
                  <c:v>2.6809292100642085E-3</c:v>
                </c:pt>
                <c:pt idx="20">
                  <c:v>2.6749411512946718E-3</c:v>
                </c:pt>
              </c:numCache>
            </c:numRef>
          </c:xVal>
          <c:yVal>
            <c:numRef>
              <c:f>Feuil1!$G$2:$G$22</c:f>
              <c:numCache>
                <c:formatCode>General</c:formatCode>
                <c:ptCount val="21"/>
                <c:pt idx="1">
                  <c:v>-1.9792704679135595</c:v>
                </c:pt>
                <c:pt idx="2">
                  <c:v>-1.8077669073738718</c:v>
                </c:pt>
                <c:pt idx="3">
                  <c:v>-1.6772885793422749</c:v>
                </c:pt>
                <c:pt idx="4">
                  <c:v>-1.5035925143507598</c:v>
                </c:pt>
                <c:pt idx="5">
                  <c:v>-1.4138300113144111</c:v>
                </c:pt>
                <c:pt idx="6">
                  <c:v>-1.2682980148824936</c:v>
                </c:pt>
                <c:pt idx="7">
                  <c:v>-1.179312712589565</c:v>
                </c:pt>
                <c:pt idx="8">
                  <c:v>-1.0453748852856923</c:v>
                </c:pt>
                <c:pt idx="9">
                  <c:v>-0.95531746384300287</c:v>
                </c:pt>
                <c:pt idx="10">
                  <c:v>-0.79270235762953678</c:v>
                </c:pt>
                <c:pt idx="11">
                  <c:v>-0.70513879341232333</c:v>
                </c:pt>
                <c:pt idx="12">
                  <c:v>-0.62649838761301602</c:v>
                </c:pt>
                <c:pt idx="13">
                  <c:v>-0.5201523157889516</c:v>
                </c:pt>
                <c:pt idx="14">
                  <c:v>-0.4706598445078819</c:v>
                </c:pt>
                <c:pt idx="15">
                  <c:v>-0.31932410978817893</c:v>
                </c:pt>
                <c:pt idx="16">
                  <c:v>-0.20159000678823688</c:v>
                </c:pt>
                <c:pt idx="17">
                  <c:v>-0.17006497648855268</c:v>
                </c:pt>
                <c:pt idx="18">
                  <c:v>-0.12064337252234367</c:v>
                </c:pt>
                <c:pt idx="19">
                  <c:v>6.597822957846931E-4</c:v>
                </c:pt>
                <c:pt idx="20">
                  <c:v>-2.3226953696453478E-3</c:v>
                </c:pt>
              </c:numCache>
            </c:numRef>
          </c:yVal>
        </c:ser>
        <c:axId val="55075584"/>
        <c:axId val="55077504"/>
      </c:scatterChart>
      <c:valAx>
        <c:axId val="550755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1/T</a:t>
                </a:r>
                <a:r>
                  <a:rPr lang="fr-FR" baseline="0"/>
                  <a:t> en kelvin</a:t>
                </a:r>
                <a:endParaRPr lang="fr-FR"/>
              </a:p>
            </c:rich>
          </c:tx>
          <c:layout/>
        </c:title>
        <c:numFmt formatCode="General" sourceLinked="1"/>
        <c:tickLblPos val="nextTo"/>
        <c:crossAx val="55077504"/>
        <c:crosses val="autoZero"/>
        <c:crossBetween val="midCat"/>
      </c:valAx>
      <c:valAx>
        <c:axId val="550775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Ln</a:t>
                </a:r>
                <a:r>
                  <a:rPr lang="fr-FR" baseline="0"/>
                  <a:t> Psat</a:t>
                </a:r>
                <a:endParaRPr lang="fr-FR"/>
              </a:p>
            </c:rich>
          </c:tx>
          <c:layout/>
        </c:title>
        <c:numFmt formatCode="General" sourceLinked="1"/>
        <c:tickLblPos val="nextTo"/>
        <c:crossAx val="55075584"/>
        <c:crosses val="autoZero"/>
        <c:crossBetween val="midCat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5B15C-6D18-4B98-A6A0-F9913BB56613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11B65-E450-46D2-BBF3-69BEC30610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11B65-E450-46D2-BBF3-69BEC306105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7F7B2-E312-4CE9-B1A5-CF294B7D5369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497D7-6F29-4DF8-8081-45B24ED1CB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hoto 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7" y="1083595"/>
            <a:ext cx="5760640" cy="37033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15616" y="4869160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mesure conductivité eau de mer   :  solution NaCl 35g/L</a:t>
            </a:r>
          </a:p>
          <a:p>
            <a:r>
              <a:rPr lang="fr-FR" dirty="0" smtClean="0"/>
              <a:t>- saturation de l’appareil : nécessité dilution</a:t>
            </a:r>
          </a:p>
          <a:p>
            <a:r>
              <a:rPr lang="fr-FR" dirty="0"/>
              <a:t>-</a:t>
            </a:r>
            <a:r>
              <a:rPr lang="fr-FR" dirty="0" smtClean="0"/>
              <a:t> nouvelle mesure </a:t>
            </a:r>
          </a:p>
          <a:p>
            <a:r>
              <a:rPr lang="fr-FR" dirty="0"/>
              <a:t>-</a:t>
            </a:r>
            <a:r>
              <a:rPr lang="fr-FR" dirty="0" smtClean="0"/>
              <a:t> se reporte au graph ou à l’équation doc 4 pour déterminer la salinité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9552" y="40466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Salinité eau de mer 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Dessalement par Distillation simple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" name="Espace réservé du contenu 3" descr="Photo 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340768"/>
            <a:ext cx="4392488" cy="3294366"/>
          </a:xfrm>
        </p:spPr>
      </p:pic>
      <p:sp>
        <p:nvSpPr>
          <p:cNvPr id="5" name="ZoneTexte 4"/>
          <p:cNvSpPr txBox="1"/>
          <p:nvPr/>
        </p:nvSpPr>
        <p:spPr>
          <a:xfrm>
            <a:off x="1259632" y="472514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Réalisation distillation eau de mer</a:t>
            </a:r>
          </a:p>
          <a:p>
            <a:r>
              <a:rPr lang="fr-FR" sz="2400" dirty="0" smtClean="0"/>
              <a:t>Nouvelle mesure conductivité du distillat</a:t>
            </a:r>
          </a:p>
          <a:p>
            <a:r>
              <a:rPr lang="fr-FR" sz="2400" dirty="0" smtClean="0"/>
              <a:t>Confirmation distillation technique de dessalement  </a:t>
            </a:r>
            <a:endParaRPr lang="fr-F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Formule Rankine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4730382" cy="129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564904"/>
            <a:ext cx="44644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077072"/>
            <a:ext cx="3109689" cy="205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87624" y="3501008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A et B sont des coefficients qui dépendent de la nature du fluide et des unités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283152" cy="70609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Montage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26" name="Picture 2" descr="H:\Travail\10 avril 2018\Photo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6000" contrast="9000"/>
          </a:blip>
          <a:srcRect/>
          <a:stretch>
            <a:fillRect/>
          </a:stretch>
        </p:blipFill>
        <p:spPr bwMode="auto">
          <a:xfrm>
            <a:off x="395536" y="908720"/>
            <a:ext cx="4512502" cy="3384376"/>
          </a:xfrm>
          <a:prstGeom prst="rect">
            <a:avLst/>
          </a:prstGeom>
          <a:noFill/>
        </p:spPr>
      </p:pic>
      <p:pic>
        <p:nvPicPr>
          <p:cNvPr id="1027" name="Picture 3" descr="H:\Travail\10 avril 2018\Photo 003.jpg"/>
          <p:cNvPicPr>
            <a:picLocks noChangeAspect="1" noChangeArrowheads="1"/>
          </p:cNvPicPr>
          <p:nvPr/>
        </p:nvPicPr>
        <p:blipFill>
          <a:blip r:embed="rId3" cstate="print">
            <a:lum bright="20000" contrast="24000"/>
          </a:blip>
          <a:srcRect/>
          <a:stretch>
            <a:fillRect/>
          </a:stretch>
        </p:blipFill>
        <p:spPr bwMode="auto">
          <a:xfrm>
            <a:off x="5004048" y="908720"/>
            <a:ext cx="3658279" cy="3408917"/>
          </a:xfrm>
          <a:prstGeom prst="rect">
            <a:avLst/>
          </a:prstGeom>
          <a:noFill/>
        </p:spPr>
      </p:pic>
      <p:cxnSp>
        <p:nvCxnSpPr>
          <p:cNvPr id="7" name="Connecteur droit avec flèche 6"/>
          <p:cNvCxnSpPr/>
          <p:nvPr/>
        </p:nvCxnSpPr>
        <p:spPr>
          <a:xfrm>
            <a:off x="1115616" y="3717032"/>
            <a:ext cx="43204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83568" y="515719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Console capteur P  et T 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987824" y="3573016"/>
            <a:ext cx="28803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771800" y="465313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Plaque chauffante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483768" y="1844824"/>
            <a:ext cx="288032" cy="4104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691680" y="587727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Bouchon trois trous  (T, P et vide)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4067944" y="2636912"/>
            <a:ext cx="792088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427984" y="544522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Fiole de garde</a:t>
            </a:r>
            <a:endParaRPr lang="fr-FR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644008" y="2204864"/>
            <a:ext cx="1800200" cy="302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868144" y="522920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Vers trompe à eau 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 noGrp="1"/>
          </p:cNvSpPr>
          <p:nvPr>
            <p:ph idx="1"/>
          </p:nvPr>
        </p:nvSpPr>
        <p:spPr>
          <a:xfrm>
            <a:off x="251520" y="692697"/>
            <a:ext cx="8229600" cy="607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2400" dirty="0" smtClean="0"/>
              <a:t>Intéressant d’avoir les deux capteurs sur la même console afin de réaliser des mesures simultanées  P et T.</a:t>
            </a:r>
          </a:p>
          <a:p>
            <a:pPr>
              <a:buFontTx/>
              <a:buChar char="-"/>
            </a:pPr>
            <a:r>
              <a:rPr lang="fr-FR" sz="2400" dirty="0" smtClean="0"/>
              <a:t>pour faciliter l’acquisition  paramétrer  le logiciel pour prendre  les mesures en appuyant sur une touche du clavier</a:t>
            </a:r>
          </a:p>
          <a:p>
            <a:pPr>
              <a:buFontTx/>
              <a:buChar char="-"/>
            </a:pPr>
            <a:r>
              <a:rPr lang="fr-FR" sz="2400" dirty="0" smtClean="0"/>
              <a:t>Poser l’</a:t>
            </a:r>
            <a:r>
              <a:rPr lang="fr-FR" sz="2400" dirty="0" err="1" smtClean="0"/>
              <a:t>erlen</a:t>
            </a:r>
            <a:r>
              <a:rPr lang="fr-FR" sz="2400" dirty="0" smtClean="0"/>
              <a:t> rempli d’eau (V d’eau pas d’importance, juste s’assurer que la sonde de T trempe bien)</a:t>
            </a:r>
          </a:p>
          <a:p>
            <a:pPr>
              <a:buFontTx/>
              <a:buChar char="-"/>
            </a:pPr>
            <a:r>
              <a:rPr lang="fr-FR" sz="2400" dirty="0" smtClean="0"/>
              <a:t>Tous les 5 degrés ( par exemple) ouvrir le robinet pour créer un dépression dans le système: la pression diminue jusqu’ à ébullition de l’eau, à ce moment là presser une touche du clavier afin de prendre la valeur de la Pression et de la température de façon simultanée.</a:t>
            </a:r>
          </a:p>
          <a:p>
            <a:pPr>
              <a:buFontTx/>
              <a:buChar char="-"/>
            </a:pPr>
            <a:r>
              <a:rPr lang="fr-FR" sz="2400" dirty="0" smtClean="0"/>
              <a:t>Fermer le robinet après la mesure pour éviter que le système ne s’emballe.</a:t>
            </a:r>
          </a:p>
          <a:p>
            <a:pPr>
              <a:buFontTx/>
              <a:buChar char="-"/>
            </a:pPr>
            <a:r>
              <a:rPr lang="fr-FR" sz="2400" dirty="0" smtClean="0"/>
              <a:t>Répéter l’opération jusqu’à une T de 100 °C</a:t>
            </a:r>
          </a:p>
          <a:p>
            <a:pPr>
              <a:buNone/>
            </a:pPr>
            <a:endParaRPr lang="fr-FR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résultats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108" y="1196753"/>
            <a:ext cx="7875013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Représentation graphique</a:t>
            </a:r>
            <a:br>
              <a:rPr lang="fr-FR" dirty="0" smtClean="0">
                <a:solidFill>
                  <a:srgbClr val="FF0000"/>
                </a:solidFill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003232" cy="5433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Calcul pression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641379"/>
          </a:xfrm>
        </p:spPr>
        <p:txBody>
          <a:bodyPr/>
          <a:lstStyle/>
          <a:p>
            <a:r>
              <a:rPr lang="fr-FR" sz="2800" dirty="0" smtClean="0"/>
              <a:t>Détermine graphiquement les </a:t>
            </a:r>
            <a:r>
              <a:rPr lang="fr-FR" sz="2800" dirty="0" err="1" smtClean="0"/>
              <a:t>coeff</a:t>
            </a:r>
            <a:r>
              <a:rPr lang="fr-FR" sz="2800" dirty="0" smtClean="0"/>
              <a:t> A et B de l’équation de Rankine</a:t>
            </a:r>
          </a:p>
          <a:p>
            <a:r>
              <a:rPr lang="fr-FR" sz="2800" dirty="0" smtClean="0"/>
              <a:t>A = 13.659</a:t>
            </a:r>
          </a:p>
          <a:p>
            <a:r>
              <a:rPr lang="fr-FR" sz="2800" dirty="0" smtClean="0"/>
              <a:t>B= 5100.8</a:t>
            </a:r>
          </a:p>
          <a:p>
            <a:r>
              <a:rPr lang="fr-FR" dirty="0" err="1" smtClean="0"/>
              <a:t>Psat</a:t>
            </a:r>
            <a:r>
              <a:rPr lang="fr-FR" dirty="0" smtClean="0"/>
              <a:t> à 333°K (60°C)=e</a:t>
            </a:r>
            <a:r>
              <a:rPr lang="fr-FR" baseline="30000" dirty="0" smtClean="0"/>
              <a:t>((-5100.8/333)+13.659) </a:t>
            </a:r>
            <a:r>
              <a:rPr lang="fr-FR" dirty="0" smtClean="0"/>
              <a:t>=0.19 Bar</a:t>
            </a:r>
          </a:p>
          <a:p>
            <a:r>
              <a:rPr lang="fr-FR" dirty="0" smtClean="0"/>
              <a:t>50°C</a:t>
            </a:r>
          </a:p>
          <a:p>
            <a:r>
              <a:rPr lang="fr-FR" dirty="0" smtClean="0"/>
              <a:t>40°C …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295</Words>
  <Application>Microsoft Office PowerPoint</Application>
  <PresentationFormat>Affichage à l'écran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Dessalement par Distillation simple</vt:lpstr>
      <vt:lpstr>Formule Rankine</vt:lpstr>
      <vt:lpstr>Montage</vt:lpstr>
      <vt:lpstr>Diapositive 5</vt:lpstr>
      <vt:lpstr>résultats</vt:lpstr>
      <vt:lpstr>Représentation graphique </vt:lpstr>
      <vt:lpstr>Diapositive 8</vt:lpstr>
      <vt:lpstr>Calcul pression</vt:lpstr>
    </vt:vector>
  </TitlesOfParts>
  <Company>ljp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modele</dc:creator>
  <cp:lastModifiedBy>modele</cp:lastModifiedBy>
  <cp:revision>13</cp:revision>
  <dcterms:created xsi:type="dcterms:W3CDTF">2018-03-29T15:22:08Z</dcterms:created>
  <dcterms:modified xsi:type="dcterms:W3CDTF">2018-04-03T14:06:07Z</dcterms:modified>
</cp:coreProperties>
</file>