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5"/>
  </p:notesMasterIdLst>
  <p:sldIdLst>
    <p:sldId id="269" r:id="rId2"/>
    <p:sldId id="270" r:id="rId3"/>
    <p:sldId id="298" r:id="rId4"/>
    <p:sldId id="291" r:id="rId5"/>
    <p:sldId id="267" r:id="rId6"/>
    <p:sldId id="259" r:id="rId7"/>
    <p:sldId id="289" r:id="rId8"/>
    <p:sldId id="292" r:id="rId9"/>
    <p:sldId id="293" r:id="rId10"/>
    <p:sldId id="295" r:id="rId11"/>
    <p:sldId id="296" r:id="rId12"/>
    <p:sldId id="297" r:id="rId13"/>
    <p:sldId id="294" r:id="rId14"/>
    <p:sldId id="290" r:id="rId15"/>
    <p:sldId id="299" r:id="rId16"/>
    <p:sldId id="300" r:id="rId17"/>
    <p:sldId id="302" r:id="rId18"/>
    <p:sldId id="283" r:id="rId19"/>
    <p:sldId id="303" r:id="rId20"/>
    <p:sldId id="304" r:id="rId21"/>
    <p:sldId id="305" r:id="rId22"/>
    <p:sldId id="306" r:id="rId23"/>
    <p:sldId id="307" r:id="rId24"/>
  </p:sldIdLst>
  <p:sldSz cx="9144000" cy="6858000" type="screen4x3"/>
  <p:notesSz cx="6858000" cy="9144000"/>
  <p:defaultTextStyle>
    <a:defPPr>
      <a:defRPr lang="fr-FR"/>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650" autoAdjust="0"/>
  </p:normalViewPr>
  <p:slideViewPr>
    <p:cSldViewPr>
      <p:cViewPr>
        <p:scale>
          <a:sx n="75" d="100"/>
          <a:sy n="75" d="100"/>
        </p:scale>
        <p:origin x="-510" y="-96"/>
      </p:cViewPr>
      <p:guideLst>
        <p:guide orient="horz" pos="2160"/>
        <p:guide pos="2880"/>
      </p:guideLst>
    </p:cSldViewPr>
  </p:slideViewPr>
  <p:outlineViewPr>
    <p:cViewPr>
      <p:scale>
        <a:sx n="33" d="100"/>
        <a:sy n="33" d="100"/>
      </p:scale>
      <p:origin x="0" y="402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cs typeface="Arial" charset="0"/>
              </a:defRPr>
            </a:lvl1pPr>
          </a:lstStyle>
          <a:p>
            <a:pPr>
              <a:defRPr/>
            </a:pPr>
            <a:endParaRPr lang="fr-FR"/>
          </a:p>
        </p:txBody>
      </p:sp>
      <p:sp>
        <p:nvSpPr>
          <p:cNvPr id="3" name="Espace réservé de la date 2">
            <a:extLst>
              <a:ext uri="{FF2B5EF4-FFF2-40B4-BE49-F238E27FC236}"/>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cs typeface="Arial" charset="0"/>
              </a:defRPr>
            </a:lvl1pPr>
          </a:lstStyle>
          <a:p>
            <a:pPr>
              <a:defRPr/>
            </a:pPr>
            <a:fld id="{9101B81C-8F7F-4C94-BA2A-234F5E45A0A8}" type="datetimeFigureOut">
              <a:rPr lang="fr-FR"/>
              <a:pPr>
                <a:defRPr/>
              </a:pPr>
              <a:t>10/04/2018</a:t>
            </a:fld>
            <a:endParaRPr lang="fr-FR"/>
          </a:p>
        </p:txBody>
      </p:sp>
      <p:sp>
        <p:nvSpPr>
          <p:cNvPr id="4" name="Espace réservé de l'image des diapositives 3">
            <a:extLst>
              <a:ext uri="{FF2B5EF4-FFF2-40B4-BE49-F238E27FC236}"/>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a:extLst>
              <a:ext uri="{FF2B5EF4-FFF2-40B4-BE49-F238E27FC236}"/>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a:extLst>
              <a:ext uri="{FF2B5EF4-FFF2-40B4-BE49-F238E27FC236}"/>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cs typeface="Arial" charset="0"/>
              </a:defRPr>
            </a:lvl1pPr>
          </a:lstStyle>
          <a:p>
            <a:pPr>
              <a:defRPr/>
            </a:pPr>
            <a:endParaRPr lang="fr-FR"/>
          </a:p>
        </p:txBody>
      </p:sp>
      <p:sp>
        <p:nvSpPr>
          <p:cNvPr id="7" name="Espace réservé du numéro de diapositive 6">
            <a:extLst>
              <a:ext uri="{FF2B5EF4-FFF2-40B4-BE49-F238E27FC236}"/>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3F3D6F3C-CBF5-4DE0-B373-2AC8DB5FD1F7}" type="slidenum">
              <a:rPr lang="fr-FR" altLang="fr-FR"/>
              <a:pPr>
                <a:defRPr/>
              </a:pPr>
              <a:t>‹N°›</a:t>
            </a:fld>
            <a:endParaRPr lang="fr-FR" altLang="fr-FR"/>
          </a:p>
        </p:txBody>
      </p:sp>
    </p:spTree>
    <p:extLst>
      <p:ext uri="{BB962C8B-B14F-4D97-AF65-F5344CB8AC3E}">
        <p14:creationId xmlns:p14="http://schemas.microsoft.com/office/powerpoint/2010/main" val="21183990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smtClean="0">
              <a:ea typeface="MS PGothic" pitchFamily="34" charset="-128"/>
            </a:endParaRPr>
          </a:p>
        </p:txBody>
      </p:sp>
      <p:sp>
        <p:nvSpPr>
          <p:cNvPr id="18436"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A6FAA667-2684-4297-A44F-041A471D2E4C}" type="slidenum">
              <a:rPr lang="fr-FR" altLang="fr-FR" smtClean="0">
                <a:ea typeface="MS PGothic" pitchFamily="34" charset="-128"/>
              </a:rPr>
              <a:pPr/>
              <a:t>1</a:t>
            </a:fld>
            <a:endParaRPr lang="fr-FR" altLang="fr-FR" smtClean="0">
              <a:ea typeface="MS PGothic" pitchFamily="34" charset="-128"/>
            </a:endParaRPr>
          </a:p>
        </p:txBody>
      </p:sp>
      <p:sp>
        <p:nvSpPr>
          <p:cNvPr id="18437" name="Espace réservé du pied de page 1"/>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fr-FR" altLang="fr-FR" smtClean="0">
                <a:ea typeface="MS PGothic" pitchFamily="34" charset="-128"/>
              </a:rPr>
              <a:t>stage SPH_01.A  Octobre_Novembre 2017</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smtClean="0"/>
          </a:p>
        </p:txBody>
      </p:sp>
      <p:sp>
        <p:nvSpPr>
          <p:cNvPr id="1946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BA329678-8770-4174-AD63-AAB111E21335}" type="slidenum">
              <a:rPr lang="fr-FR" altLang="fr-FR" smtClean="0"/>
              <a:pPr/>
              <a:t>5</a:t>
            </a:fld>
            <a:endParaRPr lang="fr-FR" altLang="fr-F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pour modifier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a:extLst>
              <a:ext uri="{FF2B5EF4-FFF2-40B4-BE49-F238E27FC236}"/>
            </a:extLst>
          </p:cNvPr>
          <p:cNvSpPr>
            <a:spLocks noGrp="1"/>
          </p:cNvSpPr>
          <p:nvPr>
            <p:ph type="dt" sz="half" idx="10"/>
          </p:nvPr>
        </p:nvSpPr>
        <p:spPr/>
        <p:txBody>
          <a:bodyPr/>
          <a:lstStyle>
            <a:lvl1pPr>
              <a:defRPr/>
            </a:lvl1pPr>
          </a:lstStyle>
          <a:p>
            <a:pPr>
              <a:defRPr/>
            </a:pPr>
            <a:fld id="{285546F6-26D7-447F-B586-5F564C29133E}" type="datetimeFigureOut">
              <a:rPr lang="fr-FR"/>
              <a:pPr>
                <a:defRPr/>
              </a:pPr>
              <a:t>10/04/2018</a:t>
            </a:fld>
            <a:endParaRPr lang="fr-FR"/>
          </a:p>
        </p:txBody>
      </p:sp>
      <p:sp>
        <p:nvSpPr>
          <p:cNvPr id="5" name="Espace réservé du pied de page 4">
            <a:extLst>
              <a:ext uri="{FF2B5EF4-FFF2-40B4-BE49-F238E27FC236}"/>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extLst>
          </p:cNvPr>
          <p:cNvSpPr>
            <a:spLocks noGrp="1"/>
          </p:cNvSpPr>
          <p:nvPr>
            <p:ph type="sldNum" sz="quarter" idx="12"/>
          </p:nvPr>
        </p:nvSpPr>
        <p:spPr/>
        <p:txBody>
          <a:bodyPr/>
          <a:lstStyle>
            <a:lvl1pPr>
              <a:defRPr/>
            </a:lvl1pPr>
          </a:lstStyle>
          <a:p>
            <a:pPr>
              <a:defRPr/>
            </a:pPr>
            <a:fld id="{6ADEB07D-32FE-4DFB-86EB-57330380C02A}" type="slidenum">
              <a:rPr lang="fr-FR" altLang="fr-FR"/>
              <a:pPr>
                <a:defRPr/>
              </a:pPr>
              <a:t>‹N°›</a:t>
            </a:fld>
            <a:endParaRPr lang="fr-FR" altLang="fr-FR"/>
          </a:p>
        </p:txBody>
      </p:sp>
    </p:spTree>
    <p:extLst>
      <p:ext uri="{BB962C8B-B14F-4D97-AF65-F5344CB8AC3E}">
        <p14:creationId xmlns:p14="http://schemas.microsoft.com/office/powerpoint/2010/main" val="2568634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extLst>
          </p:cNvPr>
          <p:cNvSpPr>
            <a:spLocks noGrp="1"/>
          </p:cNvSpPr>
          <p:nvPr>
            <p:ph type="dt" sz="half" idx="10"/>
          </p:nvPr>
        </p:nvSpPr>
        <p:spPr/>
        <p:txBody>
          <a:bodyPr/>
          <a:lstStyle>
            <a:lvl1pPr>
              <a:defRPr/>
            </a:lvl1pPr>
          </a:lstStyle>
          <a:p>
            <a:pPr>
              <a:defRPr/>
            </a:pPr>
            <a:fld id="{9A8D6159-7FC1-4EAC-B843-727A01542810}" type="datetimeFigureOut">
              <a:rPr lang="fr-FR"/>
              <a:pPr>
                <a:defRPr/>
              </a:pPr>
              <a:t>10/04/2018</a:t>
            </a:fld>
            <a:endParaRPr lang="fr-FR"/>
          </a:p>
        </p:txBody>
      </p:sp>
      <p:sp>
        <p:nvSpPr>
          <p:cNvPr id="5" name="Espace réservé du pied de page 4">
            <a:extLst>
              <a:ext uri="{FF2B5EF4-FFF2-40B4-BE49-F238E27FC236}"/>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extLst>
          </p:cNvPr>
          <p:cNvSpPr>
            <a:spLocks noGrp="1"/>
          </p:cNvSpPr>
          <p:nvPr>
            <p:ph type="sldNum" sz="quarter" idx="12"/>
          </p:nvPr>
        </p:nvSpPr>
        <p:spPr/>
        <p:txBody>
          <a:bodyPr/>
          <a:lstStyle>
            <a:lvl1pPr>
              <a:defRPr/>
            </a:lvl1pPr>
          </a:lstStyle>
          <a:p>
            <a:pPr>
              <a:defRPr/>
            </a:pPr>
            <a:fld id="{387EB7B3-C4BA-4966-ACC6-74CC8438010A}" type="slidenum">
              <a:rPr lang="fr-FR" altLang="fr-FR"/>
              <a:pPr>
                <a:defRPr/>
              </a:pPr>
              <a:t>‹N°›</a:t>
            </a:fld>
            <a:endParaRPr lang="fr-FR" altLang="fr-FR"/>
          </a:p>
        </p:txBody>
      </p:sp>
    </p:spTree>
    <p:extLst>
      <p:ext uri="{BB962C8B-B14F-4D97-AF65-F5344CB8AC3E}">
        <p14:creationId xmlns:p14="http://schemas.microsoft.com/office/powerpoint/2010/main" val="998769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extLst>
          </p:cNvPr>
          <p:cNvSpPr>
            <a:spLocks noGrp="1"/>
          </p:cNvSpPr>
          <p:nvPr>
            <p:ph type="dt" sz="half" idx="10"/>
          </p:nvPr>
        </p:nvSpPr>
        <p:spPr/>
        <p:txBody>
          <a:bodyPr/>
          <a:lstStyle>
            <a:lvl1pPr>
              <a:defRPr/>
            </a:lvl1pPr>
          </a:lstStyle>
          <a:p>
            <a:pPr>
              <a:defRPr/>
            </a:pPr>
            <a:fld id="{BEB4B035-E273-48F9-82FF-C84820439EAE}" type="datetimeFigureOut">
              <a:rPr lang="fr-FR"/>
              <a:pPr>
                <a:defRPr/>
              </a:pPr>
              <a:t>10/04/2018</a:t>
            </a:fld>
            <a:endParaRPr lang="fr-FR"/>
          </a:p>
        </p:txBody>
      </p:sp>
      <p:sp>
        <p:nvSpPr>
          <p:cNvPr id="5" name="Espace réservé du pied de page 4">
            <a:extLst>
              <a:ext uri="{FF2B5EF4-FFF2-40B4-BE49-F238E27FC236}"/>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extLst>
          </p:cNvPr>
          <p:cNvSpPr>
            <a:spLocks noGrp="1"/>
          </p:cNvSpPr>
          <p:nvPr>
            <p:ph type="sldNum" sz="quarter" idx="12"/>
          </p:nvPr>
        </p:nvSpPr>
        <p:spPr/>
        <p:txBody>
          <a:bodyPr/>
          <a:lstStyle>
            <a:lvl1pPr>
              <a:defRPr/>
            </a:lvl1pPr>
          </a:lstStyle>
          <a:p>
            <a:pPr>
              <a:defRPr/>
            </a:pPr>
            <a:fld id="{1BDE97E8-8449-498E-9F7A-A1501B9E60A4}" type="slidenum">
              <a:rPr lang="fr-FR" altLang="fr-FR"/>
              <a:pPr>
                <a:defRPr/>
              </a:pPr>
              <a:t>‹N°›</a:t>
            </a:fld>
            <a:endParaRPr lang="fr-FR" altLang="fr-FR"/>
          </a:p>
        </p:txBody>
      </p:sp>
    </p:spTree>
    <p:extLst>
      <p:ext uri="{BB962C8B-B14F-4D97-AF65-F5344CB8AC3E}">
        <p14:creationId xmlns:p14="http://schemas.microsoft.com/office/powerpoint/2010/main" val="1953170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extLst>
          </p:cNvPr>
          <p:cNvSpPr>
            <a:spLocks noGrp="1"/>
          </p:cNvSpPr>
          <p:nvPr>
            <p:ph type="dt" sz="half" idx="10"/>
          </p:nvPr>
        </p:nvSpPr>
        <p:spPr/>
        <p:txBody>
          <a:bodyPr/>
          <a:lstStyle>
            <a:lvl1pPr>
              <a:defRPr/>
            </a:lvl1pPr>
          </a:lstStyle>
          <a:p>
            <a:pPr>
              <a:defRPr/>
            </a:pPr>
            <a:fld id="{08208E2A-3685-40AD-A352-C155119C0FD6}" type="datetimeFigureOut">
              <a:rPr lang="fr-FR"/>
              <a:pPr>
                <a:defRPr/>
              </a:pPr>
              <a:t>10/04/2018</a:t>
            </a:fld>
            <a:endParaRPr lang="fr-FR"/>
          </a:p>
        </p:txBody>
      </p:sp>
      <p:sp>
        <p:nvSpPr>
          <p:cNvPr id="5" name="Espace réservé du pied de page 4">
            <a:extLst>
              <a:ext uri="{FF2B5EF4-FFF2-40B4-BE49-F238E27FC236}"/>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extLst>
          </p:cNvPr>
          <p:cNvSpPr>
            <a:spLocks noGrp="1"/>
          </p:cNvSpPr>
          <p:nvPr>
            <p:ph type="sldNum" sz="quarter" idx="12"/>
          </p:nvPr>
        </p:nvSpPr>
        <p:spPr/>
        <p:txBody>
          <a:bodyPr/>
          <a:lstStyle>
            <a:lvl1pPr>
              <a:defRPr/>
            </a:lvl1pPr>
          </a:lstStyle>
          <a:p>
            <a:pPr>
              <a:defRPr/>
            </a:pPr>
            <a:fld id="{896E9B08-8609-46C3-8173-897FD7B2F03E}" type="slidenum">
              <a:rPr lang="fr-FR" altLang="fr-FR"/>
              <a:pPr>
                <a:defRPr/>
              </a:pPr>
              <a:t>‹N°›</a:t>
            </a:fld>
            <a:endParaRPr lang="fr-FR" altLang="fr-FR"/>
          </a:p>
        </p:txBody>
      </p:sp>
    </p:spTree>
    <p:extLst>
      <p:ext uri="{BB962C8B-B14F-4D97-AF65-F5344CB8AC3E}">
        <p14:creationId xmlns:p14="http://schemas.microsoft.com/office/powerpoint/2010/main" val="727110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extLst>
          </p:cNvPr>
          <p:cNvSpPr>
            <a:spLocks noGrp="1"/>
          </p:cNvSpPr>
          <p:nvPr>
            <p:ph type="dt" sz="half" idx="10"/>
          </p:nvPr>
        </p:nvSpPr>
        <p:spPr/>
        <p:txBody>
          <a:bodyPr/>
          <a:lstStyle>
            <a:lvl1pPr>
              <a:defRPr/>
            </a:lvl1pPr>
          </a:lstStyle>
          <a:p>
            <a:pPr>
              <a:defRPr/>
            </a:pPr>
            <a:fld id="{17D2A5FA-7B2B-4E76-8D4C-AB873A5A4F55}" type="datetimeFigureOut">
              <a:rPr lang="fr-FR"/>
              <a:pPr>
                <a:defRPr/>
              </a:pPr>
              <a:t>10/04/2018</a:t>
            </a:fld>
            <a:endParaRPr lang="fr-FR"/>
          </a:p>
        </p:txBody>
      </p:sp>
      <p:sp>
        <p:nvSpPr>
          <p:cNvPr id="5" name="Espace réservé du pied de page 4">
            <a:extLst>
              <a:ext uri="{FF2B5EF4-FFF2-40B4-BE49-F238E27FC236}"/>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extLst>
          </p:cNvPr>
          <p:cNvSpPr>
            <a:spLocks noGrp="1"/>
          </p:cNvSpPr>
          <p:nvPr>
            <p:ph type="sldNum" sz="quarter" idx="12"/>
          </p:nvPr>
        </p:nvSpPr>
        <p:spPr/>
        <p:txBody>
          <a:bodyPr/>
          <a:lstStyle>
            <a:lvl1pPr>
              <a:defRPr/>
            </a:lvl1pPr>
          </a:lstStyle>
          <a:p>
            <a:pPr>
              <a:defRPr/>
            </a:pPr>
            <a:fld id="{F38D6E85-9B57-43DB-B49E-167B6D6265BD}" type="slidenum">
              <a:rPr lang="fr-FR" altLang="fr-FR"/>
              <a:pPr>
                <a:defRPr/>
              </a:pPr>
              <a:t>‹N°›</a:t>
            </a:fld>
            <a:endParaRPr lang="fr-FR" altLang="fr-FR"/>
          </a:p>
        </p:txBody>
      </p:sp>
    </p:spTree>
    <p:extLst>
      <p:ext uri="{BB962C8B-B14F-4D97-AF65-F5344CB8AC3E}">
        <p14:creationId xmlns:p14="http://schemas.microsoft.com/office/powerpoint/2010/main" val="3005952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3">
            <a:extLst>
              <a:ext uri="{FF2B5EF4-FFF2-40B4-BE49-F238E27FC236}"/>
            </a:extLst>
          </p:cNvPr>
          <p:cNvSpPr>
            <a:spLocks noGrp="1"/>
          </p:cNvSpPr>
          <p:nvPr>
            <p:ph type="dt" sz="half" idx="10"/>
          </p:nvPr>
        </p:nvSpPr>
        <p:spPr/>
        <p:txBody>
          <a:bodyPr/>
          <a:lstStyle>
            <a:lvl1pPr>
              <a:defRPr/>
            </a:lvl1pPr>
          </a:lstStyle>
          <a:p>
            <a:pPr>
              <a:defRPr/>
            </a:pPr>
            <a:fld id="{78C10F0A-1A46-462E-B3C9-FD74AE20878A}" type="datetimeFigureOut">
              <a:rPr lang="fr-FR"/>
              <a:pPr>
                <a:defRPr/>
              </a:pPr>
              <a:t>10/04/2018</a:t>
            </a:fld>
            <a:endParaRPr lang="fr-FR"/>
          </a:p>
        </p:txBody>
      </p:sp>
      <p:sp>
        <p:nvSpPr>
          <p:cNvPr id="6" name="Espace réservé du pied de page 4">
            <a:extLst>
              <a:ext uri="{FF2B5EF4-FFF2-40B4-BE49-F238E27FC236}"/>
            </a:extLst>
          </p:cNvPr>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a:extLst>
              <a:ext uri="{FF2B5EF4-FFF2-40B4-BE49-F238E27FC236}"/>
            </a:extLst>
          </p:cNvPr>
          <p:cNvSpPr>
            <a:spLocks noGrp="1"/>
          </p:cNvSpPr>
          <p:nvPr>
            <p:ph type="sldNum" sz="quarter" idx="12"/>
          </p:nvPr>
        </p:nvSpPr>
        <p:spPr/>
        <p:txBody>
          <a:bodyPr/>
          <a:lstStyle>
            <a:lvl1pPr>
              <a:defRPr/>
            </a:lvl1pPr>
          </a:lstStyle>
          <a:p>
            <a:pPr>
              <a:defRPr/>
            </a:pPr>
            <a:fld id="{8BC00711-6A26-4231-B09F-1D255E24BE6D}" type="slidenum">
              <a:rPr lang="fr-FR" altLang="fr-FR"/>
              <a:pPr>
                <a:defRPr/>
              </a:pPr>
              <a:t>‹N°›</a:t>
            </a:fld>
            <a:endParaRPr lang="fr-FR" altLang="fr-FR"/>
          </a:p>
        </p:txBody>
      </p:sp>
    </p:spTree>
    <p:extLst>
      <p:ext uri="{BB962C8B-B14F-4D97-AF65-F5344CB8AC3E}">
        <p14:creationId xmlns:p14="http://schemas.microsoft.com/office/powerpoint/2010/main" val="3166957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3">
            <a:extLst>
              <a:ext uri="{FF2B5EF4-FFF2-40B4-BE49-F238E27FC236}"/>
            </a:extLst>
          </p:cNvPr>
          <p:cNvSpPr>
            <a:spLocks noGrp="1"/>
          </p:cNvSpPr>
          <p:nvPr>
            <p:ph type="dt" sz="half" idx="10"/>
          </p:nvPr>
        </p:nvSpPr>
        <p:spPr/>
        <p:txBody>
          <a:bodyPr/>
          <a:lstStyle>
            <a:lvl1pPr>
              <a:defRPr/>
            </a:lvl1pPr>
          </a:lstStyle>
          <a:p>
            <a:pPr>
              <a:defRPr/>
            </a:pPr>
            <a:fld id="{98E89990-23F8-45EB-BD6C-4C208B765445}" type="datetimeFigureOut">
              <a:rPr lang="fr-FR"/>
              <a:pPr>
                <a:defRPr/>
              </a:pPr>
              <a:t>10/04/2018</a:t>
            </a:fld>
            <a:endParaRPr lang="fr-FR"/>
          </a:p>
        </p:txBody>
      </p:sp>
      <p:sp>
        <p:nvSpPr>
          <p:cNvPr id="8" name="Espace réservé du pied de page 4">
            <a:extLst>
              <a:ext uri="{FF2B5EF4-FFF2-40B4-BE49-F238E27FC236}"/>
            </a:extLst>
          </p:cNvPr>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a:extLst>
              <a:ext uri="{FF2B5EF4-FFF2-40B4-BE49-F238E27FC236}"/>
            </a:extLst>
          </p:cNvPr>
          <p:cNvSpPr>
            <a:spLocks noGrp="1"/>
          </p:cNvSpPr>
          <p:nvPr>
            <p:ph type="sldNum" sz="quarter" idx="12"/>
          </p:nvPr>
        </p:nvSpPr>
        <p:spPr/>
        <p:txBody>
          <a:bodyPr/>
          <a:lstStyle>
            <a:lvl1pPr>
              <a:defRPr/>
            </a:lvl1pPr>
          </a:lstStyle>
          <a:p>
            <a:pPr>
              <a:defRPr/>
            </a:pPr>
            <a:fld id="{57E299D0-37E5-4F38-A44C-7B6E4918DD18}" type="slidenum">
              <a:rPr lang="fr-FR" altLang="fr-FR"/>
              <a:pPr>
                <a:defRPr/>
              </a:pPr>
              <a:t>‹N°›</a:t>
            </a:fld>
            <a:endParaRPr lang="fr-FR" altLang="fr-FR"/>
          </a:p>
        </p:txBody>
      </p:sp>
    </p:spTree>
    <p:extLst>
      <p:ext uri="{BB962C8B-B14F-4D97-AF65-F5344CB8AC3E}">
        <p14:creationId xmlns:p14="http://schemas.microsoft.com/office/powerpoint/2010/main" val="111283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e la date 3">
            <a:extLst>
              <a:ext uri="{FF2B5EF4-FFF2-40B4-BE49-F238E27FC236}"/>
            </a:extLst>
          </p:cNvPr>
          <p:cNvSpPr>
            <a:spLocks noGrp="1"/>
          </p:cNvSpPr>
          <p:nvPr>
            <p:ph type="dt" sz="half" idx="10"/>
          </p:nvPr>
        </p:nvSpPr>
        <p:spPr/>
        <p:txBody>
          <a:bodyPr/>
          <a:lstStyle>
            <a:lvl1pPr>
              <a:defRPr/>
            </a:lvl1pPr>
          </a:lstStyle>
          <a:p>
            <a:pPr>
              <a:defRPr/>
            </a:pPr>
            <a:fld id="{58897F32-F8FA-484F-A13D-DC89D1F31735}" type="datetimeFigureOut">
              <a:rPr lang="fr-FR"/>
              <a:pPr>
                <a:defRPr/>
              </a:pPr>
              <a:t>10/04/2018</a:t>
            </a:fld>
            <a:endParaRPr lang="fr-FR"/>
          </a:p>
        </p:txBody>
      </p:sp>
      <p:sp>
        <p:nvSpPr>
          <p:cNvPr id="4" name="Espace réservé du pied de page 4">
            <a:extLst>
              <a:ext uri="{FF2B5EF4-FFF2-40B4-BE49-F238E27FC236}"/>
            </a:extLst>
          </p:cNvPr>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a:extLst>
              <a:ext uri="{FF2B5EF4-FFF2-40B4-BE49-F238E27FC236}"/>
            </a:extLst>
          </p:cNvPr>
          <p:cNvSpPr>
            <a:spLocks noGrp="1"/>
          </p:cNvSpPr>
          <p:nvPr>
            <p:ph type="sldNum" sz="quarter" idx="12"/>
          </p:nvPr>
        </p:nvSpPr>
        <p:spPr/>
        <p:txBody>
          <a:bodyPr/>
          <a:lstStyle>
            <a:lvl1pPr>
              <a:defRPr/>
            </a:lvl1pPr>
          </a:lstStyle>
          <a:p>
            <a:pPr>
              <a:defRPr/>
            </a:pPr>
            <a:fld id="{6F3C45A9-EF24-4863-85A0-16F4E035E095}" type="slidenum">
              <a:rPr lang="fr-FR" altLang="fr-FR"/>
              <a:pPr>
                <a:defRPr/>
              </a:pPr>
              <a:t>‹N°›</a:t>
            </a:fld>
            <a:endParaRPr lang="fr-FR" altLang="fr-FR"/>
          </a:p>
        </p:txBody>
      </p:sp>
    </p:spTree>
    <p:extLst>
      <p:ext uri="{BB962C8B-B14F-4D97-AF65-F5344CB8AC3E}">
        <p14:creationId xmlns:p14="http://schemas.microsoft.com/office/powerpoint/2010/main" val="1786294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a:extLst>
              <a:ext uri="{FF2B5EF4-FFF2-40B4-BE49-F238E27FC236}"/>
            </a:extLst>
          </p:cNvPr>
          <p:cNvSpPr>
            <a:spLocks noGrp="1"/>
          </p:cNvSpPr>
          <p:nvPr>
            <p:ph type="dt" sz="half" idx="10"/>
          </p:nvPr>
        </p:nvSpPr>
        <p:spPr/>
        <p:txBody>
          <a:bodyPr/>
          <a:lstStyle>
            <a:lvl1pPr>
              <a:defRPr/>
            </a:lvl1pPr>
          </a:lstStyle>
          <a:p>
            <a:pPr>
              <a:defRPr/>
            </a:pPr>
            <a:fld id="{A984B0F1-8ED1-41BA-B684-20203BE60279}" type="datetimeFigureOut">
              <a:rPr lang="fr-FR"/>
              <a:pPr>
                <a:defRPr/>
              </a:pPr>
              <a:t>10/04/2018</a:t>
            </a:fld>
            <a:endParaRPr lang="fr-FR"/>
          </a:p>
        </p:txBody>
      </p:sp>
      <p:sp>
        <p:nvSpPr>
          <p:cNvPr id="3" name="Espace réservé du pied de page 4">
            <a:extLst>
              <a:ext uri="{FF2B5EF4-FFF2-40B4-BE49-F238E27FC236}"/>
            </a:extLst>
          </p:cNvPr>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a:extLst>
              <a:ext uri="{FF2B5EF4-FFF2-40B4-BE49-F238E27FC236}"/>
            </a:extLst>
          </p:cNvPr>
          <p:cNvSpPr>
            <a:spLocks noGrp="1"/>
          </p:cNvSpPr>
          <p:nvPr>
            <p:ph type="sldNum" sz="quarter" idx="12"/>
          </p:nvPr>
        </p:nvSpPr>
        <p:spPr/>
        <p:txBody>
          <a:bodyPr/>
          <a:lstStyle>
            <a:lvl1pPr>
              <a:defRPr/>
            </a:lvl1pPr>
          </a:lstStyle>
          <a:p>
            <a:pPr>
              <a:defRPr/>
            </a:pPr>
            <a:fld id="{45675925-E47F-4542-83A5-057066EE5B7E}" type="slidenum">
              <a:rPr lang="fr-FR" altLang="fr-FR"/>
              <a:pPr>
                <a:defRPr/>
              </a:pPr>
              <a:t>‹N°›</a:t>
            </a:fld>
            <a:endParaRPr lang="fr-FR" altLang="fr-FR"/>
          </a:p>
        </p:txBody>
      </p:sp>
    </p:spTree>
    <p:extLst>
      <p:ext uri="{BB962C8B-B14F-4D97-AF65-F5344CB8AC3E}">
        <p14:creationId xmlns:p14="http://schemas.microsoft.com/office/powerpoint/2010/main" val="1085298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3">
            <a:extLst>
              <a:ext uri="{FF2B5EF4-FFF2-40B4-BE49-F238E27FC236}"/>
            </a:extLst>
          </p:cNvPr>
          <p:cNvSpPr>
            <a:spLocks noGrp="1"/>
          </p:cNvSpPr>
          <p:nvPr>
            <p:ph type="dt" sz="half" idx="10"/>
          </p:nvPr>
        </p:nvSpPr>
        <p:spPr/>
        <p:txBody>
          <a:bodyPr/>
          <a:lstStyle>
            <a:lvl1pPr>
              <a:defRPr/>
            </a:lvl1pPr>
          </a:lstStyle>
          <a:p>
            <a:pPr>
              <a:defRPr/>
            </a:pPr>
            <a:fld id="{C24990B7-EC6D-4657-87FC-8D8708F9B54F}" type="datetimeFigureOut">
              <a:rPr lang="fr-FR"/>
              <a:pPr>
                <a:defRPr/>
              </a:pPr>
              <a:t>10/04/2018</a:t>
            </a:fld>
            <a:endParaRPr lang="fr-FR"/>
          </a:p>
        </p:txBody>
      </p:sp>
      <p:sp>
        <p:nvSpPr>
          <p:cNvPr id="6" name="Espace réservé du pied de page 4">
            <a:extLst>
              <a:ext uri="{FF2B5EF4-FFF2-40B4-BE49-F238E27FC236}"/>
            </a:extLst>
          </p:cNvPr>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a:extLst>
              <a:ext uri="{FF2B5EF4-FFF2-40B4-BE49-F238E27FC236}"/>
            </a:extLst>
          </p:cNvPr>
          <p:cNvSpPr>
            <a:spLocks noGrp="1"/>
          </p:cNvSpPr>
          <p:nvPr>
            <p:ph type="sldNum" sz="quarter" idx="12"/>
          </p:nvPr>
        </p:nvSpPr>
        <p:spPr/>
        <p:txBody>
          <a:bodyPr/>
          <a:lstStyle>
            <a:lvl1pPr>
              <a:defRPr/>
            </a:lvl1pPr>
          </a:lstStyle>
          <a:p>
            <a:pPr>
              <a:defRPr/>
            </a:pPr>
            <a:fld id="{12975E99-F903-416E-BA5A-161F416324D4}" type="slidenum">
              <a:rPr lang="fr-FR" altLang="fr-FR"/>
              <a:pPr>
                <a:defRPr/>
              </a:pPr>
              <a:t>‹N°›</a:t>
            </a:fld>
            <a:endParaRPr lang="fr-FR" altLang="fr-FR"/>
          </a:p>
        </p:txBody>
      </p:sp>
    </p:spTree>
    <p:extLst>
      <p:ext uri="{BB962C8B-B14F-4D97-AF65-F5344CB8AC3E}">
        <p14:creationId xmlns:p14="http://schemas.microsoft.com/office/powerpoint/2010/main" val="38947540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3">
            <a:extLst>
              <a:ext uri="{FF2B5EF4-FFF2-40B4-BE49-F238E27FC236}"/>
            </a:extLst>
          </p:cNvPr>
          <p:cNvSpPr>
            <a:spLocks noGrp="1"/>
          </p:cNvSpPr>
          <p:nvPr>
            <p:ph type="dt" sz="half" idx="10"/>
          </p:nvPr>
        </p:nvSpPr>
        <p:spPr/>
        <p:txBody>
          <a:bodyPr/>
          <a:lstStyle>
            <a:lvl1pPr>
              <a:defRPr/>
            </a:lvl1pPr>
          </a:lstStyle>
          <a:p>
            <a:pPr>
              <a:defRPr/>
            </a:pPr>
            <a:fld id="{6DBF1130-8E43-4EED-9912-631F8DB6A0B7}" type="datetimeFigureOut">
              <a:rPr lang="fr-FR"/>
              <a:pPr>
                <a:defRPr/>
              </a:pPr>
              <a:t>10/04/2018</a:t>
            </a:fld>
            <a:endParaRPr lang="fr-FR"/>
          </a:p>
        </p:txBody>
      </p:sp>
      <p:sp>
        <p:nvSpPr>
          <p:cNvPr id="6" name="Espace réservé du pied de page 4">
            <a:extLst>
              <a:ext uri="{FF2B5EF4-FFF2-40B4-BE49-F238E27FC236}"/>
            </a:extLst>
          </p:cNvPr>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a:extLst>
              <a:ext uri="{FF2B5EF4-FFF2-40B4-BE49-F238E27FC236}"/>
            </a:extLst>
          </p:cNvPr>
          <p:cNvSpPr>
            <a:spLocks noGrp="1"/>
          </p:cNvSpPr>
          <p:nvPr>
            <p:ph type="sldNum" sz="quarter" idx="12"/>
          </p:nvPr>
        </p:nvSpPr>
        <p:spPr/>
        <p:txBody>
          <a:bodyPr/>
          <a:lstStyle>
            <a:lvl1pPr>
              <a:defRPr/>
            </a:lvl1pPr>
          </a:lstStyle>
          <a:p>
            <a:pPr>
              <a:defRPr/>
            </a:pPr>
            <a:fld id="{795D8961-007D-4CCC-94D1-1A630716E101}" type="slidenum">
              <a:rPr lang="fr-FR" altLang="fr-FR"/>
              <a:pPr>
                <a:defRPr/>
              </a:pPr>
              <a:t>‹N°›</a:t>
            </a:fld>
            <a:endParaRPr lang="fr-FR" altLang="fr-FR"/>
          </a:p>
        </p:txBody>
      </p:sp>
    </p:spTree>
    <p:extLst>
      <p:ext uri="{BB962C8B-B14F-4D97-AF65-F5344CB8AC3E}">
        <p14:creationId xmlns:p14="http://schemas.microsoft.com/office/powerpoint/2010/main" val="3459869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9AB5E4"/>
            </a:gs>
            <a:gs pos="50000">
              <a:srgbClr val="C2D1ED"/>
            </a:gs>
            <a:gs pos="100000">
              <a:srgbClr val="E1E8F5"/>
            </a:gs>
          </a:gsLst>
          <a:lin ang="5400000"/>
        </a:gradFill>
        <a:effectLst/>
      </p:bgPr>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smtClean="0"/>
              <a:t>Cliquez pour modifier le style du titre</a:t>
            </a:r>
          </a:p>
        </p:txBody>
      </p:sp>
      <p:sp>
        <p:nvSpPr>
          <p:cNvPr id="102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4" name="Espace réservé de la date 3">
            <a:extLst>
              <a:ext uri="{FF2B5EF4-FFF2-40B4-BE49-F238E27FC236}"/>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0F5D5353-C206-477D-8D07-24143D76693B}" type="datetimeFigureOut">
              <a:rPr lang="fr-FR"/>
              <a:pPr>
                <a:defRPr/>
              </a:pPr>
              <a:t>10/04/2018</a:t>
            </a:fld>
            <a:endParaRPr lang="fr-FR"/>
          </a:p>
        </p:txBody>
      </p:sp>
      <p:sp>
        <p:nvSpPr>
          <p:cNvPr id="5" name="Espace réservé du pied de page 4">
            <a:extLst>
              <a:ext uri="{FF2B5EF4-FFF2-40B4-BE49-F238E27FC236}"/>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fr-FR"/>
          </a:p>
        </p:txBody>
      </p:sp>
      <p:sp>
        <p:nvSpPr>
          <p:cNvPr id="6" name="Espace réservé du numéro de diapositive 5">
            <a:extLst>
              <a:ext uri="{FF2B5EF4-FFF2-40B4-BE49-F238E27FC236}"/>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itchFamily="34" charset="0"/>
              </a:defRPr>
            </a:lvl1pPr>
          </a:lstStyle>
          <a:p>
            <a:pPr>
              <a:defRPr/>
            </a:pPr>
            <a:fld id="{1ED46917-B258-4075-913A-5FEA71F23EDE}"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7">
            <a:extLst>
              <a:ext uri="{FF2B5EF4-FFF2-40B4-BE49-F238E27FC236}"/>
            </a:extLst>
          </p:cNvPr>
          <p:cNvSpPr>
            <a:spLocks noChangeArrowheads="1"/>
          </p:cNvSpPr>
          <p:nvPr/>
        </p:nvSpPr>
        <p:spPr bwMode="auto">
          <a:xfrm>
            <a:off x="655637" y="1341438"/>
            <a:ext cx="8137525" cy="2016125"/>
          </a:xfrm>
          <a:prstGeom prst="roundRect">
            <a:avLst>
              <a:gd name="adj" fmla="val 16667"/>
            </a:avLst>
          </a:prstGeom>
          <a:gradFill rotWithShape="1">
            <a:gsLst>
              <a:gs pos="86245">
                <a:schemeClr val="accent1">
                  <a:lumMod val="40000"/>
                  <a:lumOff val="60000"/>
                </a:schemeClr>
              </a:gs>
              <a:gs pos="0">
                <a:schemeClr val="accent1">
                  <a:lumMod val="20000"/>
                  <a:lumOff val="80000"/>
                </a:schemeClr>
              </a:gs>
              <a:gs pos="64999">
                <a:schemeClr val="accent1">
                  <a:lumMod val="20000"/>
                  <a:lumOff val="80000"/>
                </a:schemeClr>
              </a:gs>
              <a:gs pos="100000">
                <a:schemeClr val="accent1">
                  <a:lumMod val="20000"/>
                  <a:lumOff val="80000"/>
                </a:schemeClr>
              </a:gs>
            </a:gsLst>
            <a:lin ang="5400000" scaled="1"/>
          </a:gradFill>
          <a:ln w="9525">
            <a:solidFill>
              <a:srgbClr val="98B954"/>
            </a:solidFill>
            <a:round/>
            <a:headEnd/>
            <a:tailEnd/>
          </a:ln>
          <a:effectLst>
            <a:outerShdw blurRad="40000" dist="20000" dir="5400000" rotWithShape="0">
              <a:srgbClr val="808080">
                <a:alpha val="37999"/>
              </a:srgbClr>
            </a:outerShdw>
          </a:effec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fr-FR" sz="3000" b="1" dirty="0">
                <a:solidFill>
                  <a:srgbClr val="0070C0"/>
                </a:solidFill>
              </a:rPr>
              <a:t>RESOLUTION </a:t>
            </a:r>
          </a:p>
          <a:p>
            <a:pPr algn="ctr">
              <a:defRPr/>
            </a:pPr>
            <a:r>
              <a:rPr lang="fr-FR" sz="3000" b="1" dirty="0">
                <a:solidFill>
                  <a:srgbClr val="0070C0"/>
                </a:solidFill>
              </a:rPr>
              <a:t>D’UN PROBLEME SCIENTIFIQUE </a:t>
            </a:r>
          </a:p>
          <a:p>
            <a:pPr algn="ctr">
              <a:defRPr/>
            </a:pPr>
            <a:r>
              <a:rPr lang="fr-FR" sz="3000" b="1" dirty="0">
                <a:solidFill>
                  <a:srgbClr val="0070C0"/>
                </a:solidFill>
              </a:rPr>
              <a:t>A CARACTERE </a:t>
            </a:r>
            <a:r>
              <a:rPr lang="fr-FR" sz="3000" b="1" dirty="0" smtClean="0">
                <a:solidFill>
                  <a:srgbClr val="0070C0"/>
                </a:solidFill>
              </a:rPr>
              <a:t>EXPERIMENTAL</a:t>
            </a:r>
            <a:endParaRPr lang="fr-FR" sz="3000" b="1" dirty="0">
              <a:solidFill>
                <a:srgbClr val="0070C0"/>
              </a:solidFill>
            </a:endParaRPr>
          </a:p>
        </p:txBody>
      </p:sp>
      <p:sp>
        <p:nvSpPr>
          <p:cNvPr id="2051" name="Rectangle 6"/>
          <p:cNvSpPr>
            <a:spLocks noChangeArrowheads="1"/>
          </p:cNvSpPr>
          <p:nvPr/>
        </p:nvSpPr>
        <p:spPr bwMode="auto">
          <a:xfrm>
            <a:off x="395288" y="3357563"/>
            <a:ext cx="8569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fr-FR" altLang="fr-FR" sz="1800" dirty="0">
              <a:latin typeface="Arial" charset="0"/>
              <a:ea typeface="MS PGothic" pitchFamily="34" charset="-128"/>
            </a:endParaRPr>
          </a:p>
        </p:txBody>
      </p:sp>
      <p:pic>
        <p:nvPicPr>
          <p:cNvPr id="2052" name="Imag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15888"/>
            <a:ext cx="1439863"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Imag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219700" y="214313"/>
            <a:ext cx="3825875"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Espace réservé du pied de page 1">
            <a:extLst>
              <a:ext uri="{FF2B5EF4-FFF2-40B4-BE49-F238E27FC236}"/>
            </a:extLst>
          </p:cNvPr>
          <p:cNvSpPr txBox="1">
            <a:spLocks/>
          </p:cNvSpPr>
          <p:nvPr/>
        </p:nvSpPr>
        <p:spPr>
          <a:xfrm>
            <a:off x="3276600" y="6448425"/>
            <a:ext cx="2895600" cy="365125"/>
          </a:xfrm>
          <a:prstGeom prst="rect">
            <a:avLst/>
          </a:prstGeom>
        </p:spPr>
        <p:txBody>
          <a:bodyPr anchor="ctr"/>
          <a:lstStyle/>
          <a:p>
            <a:pPr algn="ctr" eaLnBrk="1" fontAlgn="auto" hangingPunct="1">
              <a:spcBef>
                <a:spcPts val="0"/>
              </a:spcBef>
              <a:spcAft>
                <a:spcPts val="0"/>
              </a:spcAft>
              <a:defRPr/>
            </a:pPr>
            <a:endParaRPr lang="fr-FR" sz="1200" dirty="0">
              <a:solidFill>
                <a:schemeClr val="tx1">
                  <a:tint val="75000"/>
                </a:schemeClr>
              </a:solidFill>
              <a:latin typeface="+mn-lt"/>
              <a:cs typeface="+mn-cs"/>
            </a:endParaRPr>
          </a:p>
        </p:txBody>
      </p:sp>
      <p:sp>
        <p:nvSpPr>
          <p:cNvPr id="2" name="ZoneTexte 1"/>
          <p:cNvSpPr txBox="1"/>
          <p:nvPr/>
        </p:nvSpPr>
        <p:spPr>
          <a:xfrm>
            <a:off x="15328835" y="190500"/>
            <a:ext cx="184731" cy="246221"/>
          </a:xfrm>
          <a:prstGeom prst="rect">
            <a:avLst/>
          </a:prstGeom>
          <a:noFill/>
        </p:spPr>
        <p:txBody>
          <a:bodyPr vert="horz" wrap="none" rtlCol="0">
            <a:spAutoFit/>
          </a:bodyPr>
          <a:lstStyle/>
          <a:p>
            <a:pPr algn="r"/>
            <a:endParaRPr lang="fr-FR" sz="1000" b="1">
              <a:solidFill>
                <a:srgbClr val="003082"/>
              </a:solidFill>
            </a:endParaRPr>
          </a:p>
        </p:txBody>
      </p:sp>
      <p:sp>
        <p:nvSpPr>
          <p:cNvPr id="3" name="ZoneTexte 2"/>
          <p:cNvSpPr txBox="1"/>
          <p:nvPr/>
        </p:nvSpPr>
        <p:spPr>
          <a:xfrm>
            <a:off x="15328835" y="190500"/>
            <a:ext cx="184731" cy="246221"/>
          </a:xfrm>
          <a:prstGeom prst="rect">
            <a:avLst/>
          </a:prstGeom>
          <a:noFill/>
        </p:spPr>
        <p:txBody>
          <a:bodyPr vert="horz" wrap="none" rtlCol="0">
            <a:spAutoFit/>
          </a:bodyPr>
          <a:lstStyle/>
          <a:p>
            <a:pPr algn="r"/>
            <a:endParaRPr lang="fr-FR" sz="1000" b="1">
              <a:solidFill>
                <a:srgbClr val="003082"/>
              </a:solidFill>
            </a:endParaRPr>
          </a:p>
        </p:txBody>
      </p:sp>
      <p:sp>
        <p:nvSpPr>
          <p:cNvPr id="4" name="ZoneTexte 3"/>
          <p:cNvSpPr txBox="1"/>
          <p:nvPr/>
        </p:nvSpPr>
        <p:spPr>
          <a:xfrm>
            <a:off x="15328835" y="190500"/>
            <a:ext cx="184731" cy="246221"/>
          </a:xfrm>
          <a:prstGeom prst="rect">
            <a:avLst/>
          </a:prstGeom>
          <a:noFill/>
        </p:spPr>
        <p:txBody>
          <a:bodyPr vert="horz" wrap="none" rtlCol="0">
            <a:spAutoFit/>
          </a:bodyPr>
          <a:lstStyle/>
          <a:p>
            <a:pPr algn="r"/>
            <a:endParaRPr lang="fr-FR" sz="1000" b="1">
              <a:solidFill>
                <a:srgbClr val="003082"/>
              </a:solidFill>
            </a:endParaRPr>
          </a:p>
        </p:txBody>
      </p:sp>
      <p:sp>
        <p:nvSpPr>
          <p:cNvPr id="11" name="Rectangle 6"/>
          <p:cNvSpPr>
            <a:spLocks noChangeArrowheads="1"/>
          </p:cNvSpPr>
          <p:nvPr/>
        </p:nvSpPr>
        <p:spPr bwMode="auto">
          <a:xfrm>
            <a:off x="395288" y="3357563"/>
            <a:ext cx="8569325"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fr-FR" altLang="fr-FR" sz="2800" dirty="0">
              <a:latin typeface="Arial" charset="0"/>
              <a:ea typeface="MS PGothic" pitchFamily="34" charset="-128"/>
            </a:endParaRPr>
          </a:p>
          <a:p>
            <a:pPr algn="ctr" eaLnBrk="1" hangingPunct="1">
              <a:spcBef>
                <a:spcPct val="0"/>
              </a:spcBef>
              <a:buFontTx/>
              <a:buNone/>
            </a:pPr>
            <a:r>
              <a:rPr lang="fr-FR" altLang="fr-FR" sz="2800" b="1" dirty="0">
                <a:latin typeface="Arial" charset="0"/>
                <a:ea typeface="MS PGothic" pitchFamily="34" charset="-128"/>
              </a:rPr>
              <a:t>Extraction de métaux du sol</a:t>
            </a:r>
          </a:p>
          <a:p>
            <a:pPr algn="ctr" eaLnBrk="1" hangingPunct="1">
              <a:spcBef>
                <a:spcPct val="0"/>
              </a:spcBef>
              <a:buFontTx/>
              <a:buNone/>
            </a:pPr>
            <a:endParaRPr lang="fr-FR" altLang="fr-FR" sz="2800" b="1" dirty="0">
              <a:latin typeface="Arial" charset="0"/>
              <a:ea typeface="MS PGothic" pitchFamily="34" charset="-128"/>
            </a:endParaRPr>
          </a:p>
          <a:p>
            <a:pPr algn="ctr" eaLnBrk="1" hangingPunct="1">
              <a:spcBef>
                <a:spcPct val="0"/>
              </a:spcBef>
              <a:buFontTx/>
              <a:buNone/>
            </a:pPr>
            <a:r>
              <a:rPr lang="fr-FR" altLang="fr-FR" sz="2800" dirty="0">
                <a:latin typeface="Arial" charset="0"/>
                <a:ea typeface="MS PGothic" pitchFamily="34" charset="-128"/>
              </a:rPr>
              <a:t>Etape de séparation chimique </a:t>
            </a:r>
          </a:p>
          <a:p>
            <a:pPr algn="ctr" eaLnBrk="1" hangingPunct="1">
              <a:spcBef>
                <a:spcPct val="0"/>
              </a:spcBef>
              <a:buFontTx/>
              <a:buNone/>
            </a:pPr>
            <a:r>
              <a:rPr lang="fr-FR" altLang="fr-FR" sz="2800" dirty="0">
                <a:latin typeface="Arial" charset="0"/>
                <a:ea typeface="MS PGothic" pitchFamily="34" charset="-128"/>
              </a:rPr>
              <a:t>par précipitation différentielle des ions</a:t>
            </a:r>
            <a:endParaRPr lang="fr-FR" altLang="fr-FR" sz="1800" dirty="0">
              <a:latin typeface="Arial" charset="0"/>
              <a:ea typeface="MS PGothic" pitchFamily="34"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a:xfrm>
            <a:off x="323850" y="188913"/>
            <a:ext cx="8064500" cy="1008062"/>
          </a:xfrm>
        </p:spPr>
        <p:txBody>
          <a:bodyPr/>
          <a:lstStyle/>
          <a:p>
            <a:r>
              <a:rPr lang="fr-FR" altLang="fr-FR" sz="4000" dirty="0" smtClean="0"/>
              <a:t>Documents joints (2/4)</a:t>
            </a:r>
          </a:p>
        </p:txBody>
      </p:sp>
      <p:sp>
        <p:nvSpPr>
          <p:cNvPr id="8" name="Espace réservé du pied de page 1">
            <a:extLst>
              <a:ext uri="{FF2B5EF4-FFF2-40B4-BE49-F238E27FC236}"/>
            </a:extLst>
          </p:cNvPr>
          <p:cNvSpPr>
            <a:spLocks noGrp="1"/>
          </p:cNvSpPr>
          <p:nvPr>
            <p:ph type="ftr" sz="quarter" idx="11"/>
          </p:nvPr>
        </p:nvSpPr>
        <p:spPr/>
        <p:txBody>
          <a:bodyPr/>
          <a:lstStyle/>
          <a:p>
            <a:pPr>
              <a:defRPr/>
            </a:pPr>
            <a:r>
              <a:rPr lang="fr-FR" dirty="0"/>
              <a:t>STAGE SPH_07_A</a:t>
            </a:r>
          </a:p>
        </p:txBody>
      </p:sp>
      <p:sp>
        <p:nvSpPr>
          <p:cNvPr id="9" name="Rectangle 8"/>
          <p:cNvSpPr/>
          <p:nvPr/>
        </p:nvSpPr>
        <p:spPr>
          <a:xfrm rot="1491956">
            <a:off x="8141187" y="318145"/>
            <a:ext cx="771761" cy="706672"/>
          </a:xfrm>
          <a:prstGeom prst="rect">
            <a:avLst/>
          </a:prstGeom>
          <a:noFill/>
        </p:spPr>
        <p:txBody>
          <a:bodyPr wrap="none" lIns="91440" tIns="45720" rIns="91440" bIns="45720">
            <a:prstTxWarp prst="textButton">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Document</a:t>
            </a:r>
          </a:p>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p>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élève</a:t>
            </a:r>
            <a:endParaRPr lang="fr-FR" sz="32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Espace réservé du contenu 1"/>
          <p:cNvSpPr>
            <a:spLocks noGrp="1"/>
          </p:cNvSpPr>
          <p:nvPr>
            <p:ph idx="1"/>
          </p:nvPr>
        </p:nvSpPr>
        <p:spPr>
          <a:xfrm>
            <a:off x="395536" y="1340768"/>
            <a:ext cx="8410040" cy="5040560"/>
          </a:xfrm>
        </p:spPr>
        <p:txBody>
          <a:bodyPr/>
          <a:lstStyle/>
          <a:p>
            <a:pPr marL="0" indent="0">
              <a:buNone/>
            </a:pPr>
            <a:r>
              <a:rPr lang="fr-FR" sz="2000" dirty="0" smtClean="0"/>
              <a:t>Les </a:t>
            </a:r>
            <a:r>
              <a:rPr lang="fr-FR" sz="2000" dirty="0"/>
              <a:t>3 ions </a:t>
            </a:r>
            <a:r>
              <a:rPr lang="fr-FR" sz="2000" dirty="0" smtClean="0"/>
              <a:t>présents sont </a:t>
            </a:r>
            <a:r>
              <a:rPr lang="fr-FR" sz="2000" dirty="0"/>
              <a:t>les oxydants des couples Oxydant/Réducteur </a:t>
            </a:r>
            <a:r>
              <a:rPr lang="fr-FR" sz="2000" dirty="0" smtClean="0"/>
              <a:t>suivants : </a:t>
            </a:r>
          </a:p>
          <a:p>
            <a:pPr lvl="1">
              <a:buFont typeface="Arial" panose="020B0604020202020204" pitchFamily="34" charset="0"/>
              <a:buChar char="•"/>
            </a:pPr>
            <a:r>
              <a:rPr lang="fr-FR" sz="1600" dirty="0" smtClean="0"/>
              <a:t>Fe</a:t>
            </a:r>
            <a:r>
              <a:rPr lang="fr-FR" sz="1600" baseline="30000" dirty="0" smtClean="0"/>
              <a:t>3</a:t>
            </a:r>
            <a:r>
              <a:rPr lang="fr-FR" sz="1600" baseline="30000" dirty="0"/>
              <a:t>+</a:t>
            </a:r>
            <a:r>
              <a:rPr lang="fr-FR" sz="1600" dirty="0"/>
              <a:t>/Fe</a:t>
            </a:r>
            <a:r>
              <a:rPr lang="fr-FR" sz="1600" baseline="30000" dirty="0"/>
              <a:t>2</a:t>
            </a:r>
            <a:r>
              <a:rPr lang="fr-FR" sz="1600" baseline="30000" dirty="0" smtClean="0"/>
              <a:t>+	</a:t>
            </a:r>
          </a:p>
          <a:p>
            <a:pPr lvl="1">
              <a:buFont typeface="Arial" panose="020B0604020202020204" pitchFamily="34" charset="0"/>
              <a:buChar char="•"/>
            </a:pPr>
            <a:r>
              <a:rPr lang="fr-FR" sz="1600" dirty="0" smtClean="0"/>
              <a:t>Cu</a:t>
            </a:r>
            <a:r>
              <a:rPr lang="fr-FR" sz="1600" baseline="30000" dirty="0" smtClean="0"/>
              <a:t>2</a:t>
            </a:r>
            <a:r>
              <a:rPr lang="fr-FR" sz="1600" baseline="30000" dirty="0"/>
              <a:t>+</a:t>
            </a:r>
            <a:r>
              <a:rPr lang="fr-FR" sz="1600" dirty="0"/>
              <a:t>/</a:t>
            </a:r>
            <a:r>
              <a:rPr lang="fr-FR" sz="1600" dirty="0" smtClean="0"/>
              <a:t>Cu	</a:t>
            </a:r>
          </a:p>
          <a:p>
            <a:pPr lvl="1">
              <a:buFont typeface="Arial" panose="020B0604020202020204" pitchFamily="34" charset="0"/>
              <a:buChar char="•"/>
            </a:pPr>
            <a:r>
              <a:rPr lang="fr-FR" sz="1600" dirty="0" smtClean="0"/>
              <a:t>Zn</a:t>
            </a:r>
            <a:r>
              <a:rPr lang="fr-FR" sz="1600" baseline="30000" dirty="0" smtClean="0"/>
              <a:t>2</a:t>
            </a:r>
            <a:r>
              <a:rPr lang="fr-FR" sz="1600" baseline="30000" dirty="0"/>
              <a:t>+</a:t>
            </a:r>
            <a:r>
              <a:rPr lang="fr-FR" sz="1600" dirty="0"/>
              <a:t>/Zn</a:t>
            </a:r>
          </a:p>
          <a:p>
            <a:pPr marL="0" indent="0">
              <a:buNone/>
            </a:pPr>
            <a:r>
              <a:rPr lang="fr-FR" sz="2000" dirty="0"/>
              <a:t>Ils réagissent selon les réactions suivantes :</a:t>
            </a:r>
          </a:p>
          <a:p>
            <a:pPr lvl="1">
              <a:buFont typeface="Arial" panose="020B0604020202020204" pitchFamily="34" charset="0"/>
              <a:buChar char="•"/>
            </a:pPr>
            <a:r>
              <a:rPr lang="fr-FR" sz="1600" dirty="0"/>
              <a:t>Les ions cuivre Cu</a:t>
            </a:r>
            <a:r>
              <a:rPr lang="fr-FR" sz="1600" baseline="30000" dirty="0"/>
              <a:t>2+ </a:t>
            </a:r>
            <a:r>
              <a:rPr lang="fr-FR" sz="1600" dirty="0"/>
              <a:t>réagissent avec le zinc métal pour former du cuivre métal et des ions Zinc Zn</a:t>
            </a:r>
            <a:r>
              <a:rPr lang="fr-FR" sz="1600" baseline="30000" dirty="0"/>
              <a:t>2+</a:t>
            </a:r>
            <a:r>
              <a:rPr lang="fr-FR" sz="1600" dirty="0"/>
              <a:t>. </a:t>
            </a:r>
            <a:r>
              <a:rPr lang="fr-FR" sz="1600" dirty="0" smtClean="0"/>
              <a:t/>
            </a:r>
            <a:br>
              <a:rPr lang="fr-FR" sz="1600" dirty="0" smtClean="0"/>
            </a:br>
            <a:r>
              <a:rPr lang="fr-FR" sz="1600" dirty="0" smtClean="0"/>
              <a:t>La </a:t>
            </a:r>
            <a:r>
              <a:rPr lang="fr-FR" sz="1600" dirty="0"/>
              <a:t>transformation peut être décrite par la réaction d'équation : </a:t>
            </a:r>
            <a:r>
              <a:rPr lang="fr-FR" sz="1600" dirty="0" smtClean="0"/>
              <a:t/>
            </a:r>
            <a:br>
              <a:rPr lang="fr-FR" sz="1600" dirty="0" smtClean="0"/>
            </a:br>
            <a:r>
              <a:rPr lang="fr-FR" sz="1600" dirty="0" smtClean="0"/>
              <a:t>Cu</a:t>
            </a:r>
            <a:r>
              <a:rPr lang="fr-FR" sz="1600" baseline="30000" dirty="0" smtClean="0"/>
              <a:t>2</a:t>
            </a:r>
            <a:r>
              <a:rPr lang="fr-FR" sz="1600" baseline="30000" dirty="0"/>
              <a:t>+</a:t>
            </a:r>
            <a:r>
              <a:rPr lang="fr-FR" sz="1600" baseline="-25000" dirty="0"/>
              <a:t>(</a:t>
            </a:r>
            <a:r>
              <a:rPr lang="fr-FR" sz="1600" baseline="-25000" dirty="0" err="1"/>
              <a:t>aq</a:t>
            </a:r>
            <a:r>
              <a:rPr lang="fr-FR" sz="1600" baseline="-25000" dirty="0"/>
              <a:t>) </a:t>
            </a:r>
            <a:r>
              <a:rPr lang="fr-FR" sz="1600" dirty="0"/>
              <a:t>+ Zn</a:t>
            </a:r>
            <a:r>
              <a:rPr lang="fr-FR" sz="1600" baseline="-25000" dirty="0"/>
              <a:t>(s)</a:t>
            </a:r>
            <a:r>
              <a:rPr lang="fr-FR" sz="1600" dirty="0"/>
              <a:t> = Cu</a:t>
            </a:r>
            <a:r>
              <a:rPr lang="fr-FR" sz="1600" baseline="-25000" dirty="0"/>
              <a:t>(s)</a:t>
            </a:r>
            <a:r>
              <a:rPr lang="fr-FR" sz="1600" dirty="0"/>
              <a:t> + Zn</a:t>
            </a:r>
            <a:r>
              <a:rPr lang="fr-FR" sz="1600" baseline="30000" dirty="0"/>
              <a:t>2+</a:t>
            </a:r>
            <a:r>
              <a:rPr lang="fr-FR" sz="1600" baseline="-25000" dirty="0"/>
              <a:t>(</a:t>
            </a:r>
            <a:r>
              <a:rPr lang="fr-FR" sz="1600" baseline="-25000" dirty="0" err="1"/>
              <a:t>aq</a:t>
            </a:r>
            <a:r>
              <a:rPr lang="fr-FR" sz="1600" baseline="-25000" dirty="0"/>
              <a:t>)</a:t>
            </a:r>
            <a:r>
              <a:rPr lang="fr-FR" sz="1600" dirty="0"/>
              <a:t>.</a:t>
            </a:r>
          </a:p>
          <a:p>
            <a:pPr lvl="1">
              <a:buFont typeface="Arial" panose="020B0604020202020204" pitchFamily="34" charset="0"/>
              <a:buChar char="•"/>
            </a:pPr>
            <a:r>
              <a:rPr lang="fr-FR" sz="1600" dirty="0"/>
              <a:t>Les ions fer Fe</a:t>
            </a:r>
            <a:r>
              <a:rPr lang="fr-FR" sz="1600" baseline="30000" dirty="0"/>
              <a:t>3+ </a:t>
            </a:r>
            <a:r>
              <a:rPr lang="fr-FR" sz="1600" dirty="0"/>
              <a:t>réagissent avec le zinc métal pour former des ions Fe</a:t>
            </a:r>
            <a:r>
              <a:rPr lang="fr-FR" sz="1600" baseline="30000" dirty="0"/>
              <a:t>2+</a:t>
            </a:r>
            <a:r>
              <a:rPr lang="fr-FR" sz="1600" dirty="0"/>
              <a:t> et des ions Zinc Zn</a:t>
            </a:r>
            <a:r>
              <a:rPr lang="fr-FR" sz="1600" baseline="30000" dirty="0"/>
              <a:t>2+</a:t>
            </a:r>
            <a:r>
              <a:rPr lang="fr-FR" sz="1600" dirty="0"/>
              <a:t>. </a:t>
            </a:r>
            <a:r>
              <a:rPr lang="fr-FR" sz="1600" dirty="0" smtClean="0"/>
              <a:t/>
            </a:r>
            <a:br>
              <a:rPr lang="fr-FR" sz="1600" dirty="0" smtClean="0"/>
            </a:br>
            <a:r>
              <a:rPr lang="fr-FR" sz="1600" dirty="0" smtClean="0"/>
              <a:t>La </a:t>
            </a:r>
            <a:r>
              <a:rPr lang="fr-FR" sz="1600" dirty="0"/>
              <a:t>transformation peut être décrite par la réaction d'équation : </a:t>
            </a:r>
            <a:r>
              <a:rPr lang="fr-FR" sz="1600" dirty="0" smtClean="0"/>
              <a:t/>
            </a:r>
            <a:br>
              <a:rPr lang="fr-FR" sz="1600" dirty="0" smtClean="0"/>
            </a:br>
            <a:r>
              <a:rPr lang="fr-FR" sz="1600" dirty="0" smtClean="0"/>
              <a:t>Fe</a:t>
            </a:r>
            <a:r>
              <a:rPr lang="fr-FR" sz="1600" baseline="30000" dirty="0" smtClean="0"/>
              <a:t>3</a:t>
            </a:r>
            <a:r>
              <a:rPr lang="fr-FR" sz="1600" baseline="30000" dirty="0"/>
              <a:t>+</a:t>
            </a:r>
            <a:r>
              <a:rPr lang="fr-FR" sz="1600" baseline="-25000" dirty="0"/>
              <a:t>(</a:t>
            </a:r>
            <a:r>
              <a:rPr lang="fr-FR" sz="1600" baseline="-25000" dirty="0" err="1"/>
              <a:t>aq</a:t>
            </a:r>
            <a:r>
              <a:rPr lang="fr-FR" sz="1600" baseline="-25000" dirty="0"/>
              <a:t>)</a:t>
            </a:r>
            <a:r>
              <a:rPr lang="fr-FR" sz="1600" dirty="0"/>
              <a:t> + Zn</a:t>
            </a:r>
            <a:r>
              <a:rPr lang="fr-FR" sz="1600" baseline="-25000" dirty="0"/>
              <a:t>(s)</a:t>
            </a:r>
            <a:r>
              <a:rPr lang="fr-FR" sz="1600" dirty="0"/>
              <a:t> = Fe</a:t>
            </a:r>
            <a:r>
              <a:rPr lang="fr-FR" sz="1600" baseline="30000" dirty="0"/>
              <a:t>2+</a:t>
            </a:r>
            <a:r>
              <a:rPr lang="fr-FR" sz="1600" baseline="-25000" dirty="0"/>
              <a:t>(</a:t>
            </a:r>
            <a:r>
              <a:rPr lang="fr-FR" sz="1600" baseline="-25000" dirty="0" err="1"/>
              <a:t>aq</a:t>
            </a:r>
            <a:r>
              <a:rPr lang="fr-FR" sz="1600" baseline="-25000" dirty="0"/>
              <a:t>)</a:t>
            </a:r>
            <a:r>
              <a:rPr lang="fr-FR" sz="1600" dirty="0"/>
              <a:t> + Zn</a:t>
            </a:r>
            <a:r>
              <a:rPr lang="fr-FR" sz="1600" baseline="30000" dirty="0"/>
              <a:t>2+</a:t>
            </a:r>
            <a:r>
              <a:rPr lang="fr-FR" sz="1600" baseline="-25000" dirty="0"/>
              <a:t>(</a:t>
            </a:r>
            <a:r>
              <a:rPr lang="fr-FR" sz="1600" baseline="-25000" dirty="0" err="1"/>
              <a:t>aq</a:t>
            </a:r>
            <a:r>
              <a:rPr lang="fr-FR" sz="1600" baseline="-25000" dirty="0"/>
              <a:t>)</a:t>
            </a:r>
            <a:r>
              <a:rPr lang="fr-FR" sz="1600" dirty="0"/>
              <a:t>.</a:t>
            </a:r>
          </a:p>
          <a:p>
            <a:pPr lvl="1">
              <a:buFont typeface="Arial" panose="020B0604020202020204" pitchFamily="34" charset="0"/>
              <a:buChar char="•"/>
            </a:pPr>
            <a:r>
              <a:rPr lang="fr-FR" sz="1600" dirty="0"/>
              <a:t>Les ions Zn</a:t>
            </a:r>
            <a:r>
              <a:rPr lang="fr-FR" sz="1600" baseline="30000" dirty="0"/>
              <a:t>2+</a:t>
            </a:r>
            <a:r>
              <a:rPr lang="fr-FR" sz="1600" dirty="0"/>
              <a:t> ne réagissent pas avec le fer métal et le cuivre métal</a:t>
            </a:r>
            <a:r>
              <a:rPr lang="fr-FR" sz="1600" dirty="0" smtClean="0"/>
              <a:t>.</a:t>
            </a:r>
          </a:p>
          <a:p>
            <a:pPr lvl="1">
              <a:buFont typeface="Arial" panose="020B0604020202020204" pitchFamily="34" charset="0"/>
              <a:buChar char="•"/>
            </a:pPr>
            <a:endParaRPr lang="fr-FR" sz="1600" dirty="0"/>
          </a:p>
          <a:p>
            <a:pPr marL="57150" indent="0">
              <a:buNone/>
            </a:pPr>
            <a:r>
              <a:rPr lang="fr-FR" sz="2000" dirty="0" smtClean="0"/>
              <a:t>Remarque</a:t>
            </a:r>
            <a:r>
              <a:rPr lang="fr-FR" sz="2000" dirty="0"/>
              <a:t> : </a:t>
            </a:r>
            <a:r>
              <a:rPr lang="fr-FR" sz="2000" dirty="0" smtClean="0"/>
              <a:t/>
            </a:r>
            <a:br>
              <a:rPr lang="fr-FR" sz="2000" dirty="0" smtClean="0"/>
            </a:br>
            <a:r>
              <a:rPr lang="fr-FR" sz="2000" dirty="0" smtClean="0"/>
              <a:t>les </a:t>
            </a:r>
            <a:r>
              <a:rPr lang="fr-FR" sz="2000" dirty="0"/>
              <a:t>ions H</a:t>
            </a:r>
            <a:r>
              <a:rPr lang="fr-FR" sz="2000" baseline="30000" dirty="0"/>
              <a:t>+</a:t>
            </a:r>
            <a:r>
              <a:rPr lang="fr-FR" sz="2000" dirty="0"/>
              <a:t> réagissent un peu avec le zinc métal pour former du dihydrogène</a:t>
            </a:r>
            <a:r>
              <a:rPr lang="fr-FR" sz="2400" dirty="0"/>
              <a:t>.</a:t>
            </a:r>
          </a:p>
          <a:p>
            <a:pPr marL="0" indent="0">
              <a:buNone/>
            </a:pPr>
            <a:endParaRPr lang="fr-FR" sz="2000" dirty="0" smtClean="0"/>
          </a:p>
          <a:p>
            <a:pPr marL="0" indent="0">
              <a:buNone/>
            </a:pPr>
            <a:endParaRPr lang="fr-FR" sz="2000" dirty="0"/>
          </a:p>
          <a:p>
            <a:pPr marL="0" indent="0">
              <a:buNone/>
            </a:pPr>
            <a:endParaRPr lang="fr-FR" sz="2000" dirty="0" smtClean="0"/>
          </a:p>
          <a:p>
            <a:pPr marL="0" indent="0">
              <a:buNone/>
            </a:pPr>
            <a:endParaRPr lang="fr-FR" sz="1600" dirty="0"/>
          </a:p>
        </p:txBody>
      </p:sp>
    </p:spTree>
    <p:extLst>
      <p:ext uri="{BB962C8B-B14F-4D97-AF65-F5344CB8AC3E}">
        <p14:creationId xmlns:p14="http://schemas.microsoft.com/office/powerpoint/2010/main" val="29627680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a:xfrm>
            <a:off x="323850" y="188913"/>
            <a:ext cx="8064500" cy="1008062"/>
          </a:xfrm>
        </p:spPr>
        <p:txBody>
          <a:bodyPr/>
          <a:lstStyle/>
          <a:p>
            <a:r>
              <a:rPr lang="fr-FR" altLang="fr-FR" sz="4000" dirty="0" smtClean="0"/>
              <a:t>Documents joints (3/4)</a:t>
            </a:r>
          </a:p>
        </p:txBody>
      </p:sp>
      <p:sp>
        <p:nvSpPr>
          <p:cNvPr id="8" name="Espace réservé du pied de page 1">
            <a:extLst>
              <a:ext uri="{FF2B5EF4-FFF2-40B4-BE49-F238E27FC236}"/>
            </a:extLst>
          </p:cNvPr>
          <p:cNvSpPr>
            <a:spLocks noGrp="1"/>
          </p:cNvSpPr>
          <p:nvPr>
            <p:ph type="ftr" sz="quarter" idx="11"/>
          </p:nvPr>
        </p:nvSpPr>
        <p:spPr/>
        <p:txBody>
          <a:bodyPr/>
          <a:lstStyle/>
          <a:p>
            <a:pPr>
              <a:defRPr/>
            </a:pPr>
            <a:r>
              <a:rPr lang="fr-FR" dirty="0"/>
              <a:t>STAGE SPH_07_A</a:t>
            </a:r>
          </a:p>
        </p:txBody>
      </p:sp>
      <p:sp>
        <p:nvSpPr>
          <p:cNvPr id="9" name="Rectangle 8"/>
          <p:cNvSpPr/>
          <p:nvPr/>
        </p:nvSpPr>
        <p:spPr>
          <a:xfrm rot="1491956">
            <a:off x="8141187" y="318145"/>
            <a:ext cx="771761" cy="706672"/>
          </a:xfrm>
          <a:prstGeom prst="rect">
            <a:avLst/>
          </a:prstGeom>
          <a:noFill/>
        </p:spPr>
        <p:txBody>
          <a:bodyPr wrap="none" lIns="91440" tIns="45720" rIns="91440" bIns="45720">
            <a:prstTxWarp prst="textButton">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Document</a:t>
            </a:r>
          </a:p>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p>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élève</a:t>
            </a:r>
            <a:endParaRPr lang="fr-FR" sz="32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Espace réservé du contenu 1"/>
          <p:cNvSpPr>
            <a:spLocks noGrp="1"/>
          </p:cNvSpPr>
          <p:nvPr>
            <p:ph idx="1"/>
          </p:nvPr>
        </p:nvSpPr>
        <p:spPr>
          <a:xfrm>
            <a:off x="395536" y="1340768"/>
            <a:ext cx="8410040" cy="5040560"/>
          </a:xfrm>
        </p:spPr>
        <p:txBody>
          <a:bodyPr/>
          <a:lstStyle/>
          <a:p>
            <a:pPr lvl="1">
              <a:buFont typeface="Arial" panose="020B0604020202020204" pitchFamily="34" charset="0"/>
              <a:buChar char="•"/>
            </a:pPr>
            <a:endParaRPr lang="fr-FR" sz="1600" dirty="0"/>
          </a:p>
          <a:p>
            <a:r>
              <a:rPr lang="fr-FR" sz="2000" dirty="0"/>
              <a:t>Lorsqu’on mélange une solution de </a:t>
            </a:r>
            <a:r>
              <a:rPr lang="fr-FR" sz="2000" i="1" dirty="0" err="1" smtClean="0"/>
              <a:t>Thiocyanate</a:t>
            </a:r>
            <a:r>
              <a:rPr lang="fr-FR" sz="2000" dirty="0" smtClean="0"/>
              <a:t> d'ammonium </a:t>
            </a:r>
            <a:r>
              <a:rPr lang="fr-FR" sz="2000" dirty="0"/>
              <a:t>à une solution contenant des ions ferriques, il se forme un complexe de couleur rouge qui est un test de reconnaissance des ions ferriques</a:t>
            </a:r>
            <a:r>
              <a:rPr lang="fr-FR" sz="2000" dirty="0" smtClean="0"/>
              <a:t>.</a:t>
            </a:r>
          </a:p>
          <a:p>
            <a:endParaRPr lang="fr-FR" sz="2000" dirty="0"/>
          </a:p>
          <a:p>
            <a:pPr algn="just"/>
            <a:r>
              <a:rPr lang="fr-FR" sz="2000" dirty="0"/>
              <a:t>Les ions </a:t>
            </a:r>
            <a:r>
              <a:rPr lang="fr-FR" sz="2000" i="1" dirty="0" err="1" smtClean="0"/>
              <a:t>Thiocyanate</a:t>
            </a:r>
            <a:r>
              <a:rPr lang="fr-FR" sz="2000" dirty="0" smtClean="0"/>
              <a:t> </a:t>
            </a:r>
            <a:r>
              <a:rPr lang="fr-FR" sz="2000" dirty="0"/>
              <a:t>réagissent avec le cuivre pour former un complexe vert et ne réagissent pas avec le zinc</a:t>
            </a:r>
            <a:r>
              <a:rPr lang="fr-FR" sz="2000" dirty="0" smtClean="0"/>
              <a:t>.</a:t>
            </a:r>
          </a:p>
          <a:p>
            <a:endParaRPr lang="fr-FR" sz="2000" dirty="0"/>
          </a:p>
          <a:p>
            <a:r>
              <a:rPr lang="fr-FR" sz="2000" dirty="0"/>
              <a:t>Lorsqu’on mélange une solution d’hydroxyde de sodium à une solution contenant des ions cuivre II, il se forme un précipité de couleur bleue qui est un test de reconnaissance des ions cuivre II.</a:t>
            </a:r>
          </a:p>
          <a:p>
            <a:pPr marL="57150" indent="0">
              <a:buNone/>
            </a:pPr>
            <a:endParaRPr lang="fr-FR" sz="1600" dirty="0"/>
          </a:p>
        </p:txBody>
      </p:sp>
    </p:spTree>
    <p:extLst>
      <p:ext uri="{BB962C8B-B14F-4D97-AF65-F5344CB8AC3E}">
        <p14:creationId xmlns:p14="http://schemas.microsoft.com/office/powerpoint/2010/main" val="27618069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a:xfrm>
            <a:off x="323850" y="188913"/>
            <a:ext cx="8064500" cy="1008062"/>
          </a:xfrm>
        </p:spPr>
        <p:txBody>
          <a:bodyPr/>
          <a:lstStyle/>
          <a:p>
            <a:r>
              <a:rPr lang="fr-FR" altLang="fr-FR" sz="4000" dirty="0" smtClean="0"/>
              <a:t>Documents joints (4/4)</a:t>
            </a:r>
          </a:p>
        </p:txBody>
      </p:sp>
      <p:sp>
        <p:nvSpPr>
          <p:cNvPr id="8" name="Espace réservé du pied de page 1">
            <a:extLst>
              <a:ext uri="{FF2B5EF4-FFF2-40B4-BE49-F238E27FC236}"/>
            </a:extLst>
          </p:cNvPr>
          <p:cNvSpPr>
            <a:spLocks noGrp="1"/>
          </p:cNvSpPr>
          <p:nvPr>
            <p:ph type="ftr" sz="quarter" idx="11"/>
          </p:nvPr>
        </p:nvSpPr>
        <p:spPr/>
        <p:txBody>
          <a:bodyPr/>
          <a:lstStyle/>
          <a:p>
            <a:pPr>
              <a:defRPr/>
            </a:pPr>
            <a:r>
              <a:rPr lang="fr-FR" dirty="0"/>
              <a:t>STAGE SPH_07_A</a:t>
            </a:r>
          </a:p>
        </p:txBody>
      </p:sp>
      <p:sp>
        <p:nvSpPr>
          <p:cNvPr id="9" name="Rectangle 8"/>
          <p:cNvSpPr/>
          <p:nvPr/>
        </p:nvSpPr>
        <p:spPr>
          <a:xfrm rot="1491956">
            <a:off x="8141187" y="318145"/>
            <a:ext cx="771761" cy="706672"/>
          </a:xfrm>
          <a:prstGeom prst="rect">
            <a:avLst/>
          </a:prstGeom>
          <a:noFill/>
        </p:spPr>
        <p:txBody>
          <a:bodyPr wrap="none" lIns="91440" tIns="45720" rIns="91440" bIns="45720">
            <a:prstTxWarp prst="textButton">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Document</a:t>
            </a:r>
          </a:p>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p>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élève</a:t>
            </a:r>
            <a:endParaRPr lang="fr-FR" sz="32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Espace réservé du contenu 1"/>
          <p:cNvSpPr>
            <a:spLocks noGrp="1"/>
          </p:cNvSpPr>
          <p:nvPr>
            <p:ph idx="1"/>
          </p:nvPr>
        </p:nvSpPr>
        <p:spPr>
          <a:xfrm>
            <a:off x="395536" y="1340768"/>
            <a:ext cx="4354188" cy="5040560"/>
          </a:xfrm>
        </p:spPr>
        <p:txBody>
          <a:bodyPr/>
          <a:lstStyle/>
          <a:p>
            <a:r>
              <a:rPr lang="fr-FR" sz="1800" dirty="0" smtClean="0"/>
              <a:t>Le </a:t>
            </a:r>
            <a:r>
              <a:rPr lang="fr-FR" sz="1800" dirty="0"/>
              <a:t>principe de la précipitation sélective repose sur le fait que l'on peut faire précipiter un ion </a:t>
            </a:r>
            <a:r>
              <a:rPr lang="fr-FR" sz="1800" dirty="0" smtClean="0"/>
              <a:t>en particulier dans un </a:t>
            </a:r>
            <a:r>
              <a:rPr lang="fr-FR" sz="1800" dirty="0"/>
              <a:t>mélange en jouant sur </a:t>
            </a:r>
            <a:r>
              <a:rPr lang="fr-FR" sz="1800" dirty="0" smtClean="0"/>
              <a:t>les </a:t>
            </a:r>
            <a:r>
              <a:rPr lang="fr-FR" sz="1800" dirty="0"/>
              <a:t>conditions opératoires comme le pH. Il suffit ensuite de filtrer pour récupérer le précipité. Il faut trouver un composé comme les ions hydroxyde qui permettent de faire précipiter les ions souhaités.</a:t>
            </a:r>
          </a:p>
          <a:p>
            <a:r>
              <a:rPr lang="fr-FR" sz="1800" dirty="0" smtClean="0"/>
              <a:t>Sur le côté, les </a:t>
            </a:r>
            <a:r>
              <a:rPr lang="fr-FR" sz="1800" dirty="0"/>
              <a:t>courbes représentant les pourcentages respectifs des espèces </a:t>
            </a:r>
            <a:r>
              <a:rPr lang="fr-FR" sz="1800" dirty="0" smtClean="0"/>
              <a:t>présentes </a:t>
            </a:r>
            <a:r>
              <a:rPr lang="fr-FR" sz="1800" dirty="0"/>
              <a:t>dans la solution en fonction du </a:t>
            </a:r>
            <a:r>
              <a:rPr lang="fr-FR" sz="1800" dirty="0" smtClean="0"/>
              <a:t>pH :</a:t>
            </a:r>
          </a:p>
          <a:p>
            <a:pPr lvl="1"/>
            <a:r>
              <a:rPr lang="fr-FR" sz="1600" dirty="0"/>
              <a:t>Cu</a:t>
            </a:r>
            <a:r>
              <a:rPr lang="fr-FR" sz="1600" baseline="30000" dirty="0"/>
              <a:t>2+</a:t>
            </a:r>
            <a:r>
              <a:rPr lang="fr-FR" sz="1600" baseline="-25000" dirty="0"/>
              <a:t>(</a:t>
            </a:r>
            <a:r>
              <a:rPr lang="fr-FR" sz="1600" baseline="-25000" dirty="0" err="1"/>
              <a:t>aq</a:t>
            </a:r>
            <a:r>
              <a:rPr lang="fr-FR" sz="1600" baseline="-25000" dirty="0"/>
              <a:t>)</a:t>
            </a:r>
            <a:r>
              <a:rPr lang="fr-FR" sz="1600" dirty="0"/>
              <a:t> et Cu(HO)</a:t>
            </a:r>
            <a:r>
              <a:rPr lang="fr-FR" sz="1600" baseline="-25000" dirty="0"/>
              <a:t> </a:t>
            </a:r>
            <a:r>
              <a:rPr lang="fr-FR" sz="1600" baseline="-25000" dirty="0" smtClean="0"/>
              <a:t>2(s)</a:t>
            </a:r>
          </a:p>
          <a:p>
            <a:pPr lvl="1"/>
            <a:r>
              <a:rPr lang="fr-FR" sz="1600" dirty="0" smtClean="0"/>
              <a:t>Fe</a:t>
            </a:r>
            <a:r>
              <a:rPr lang="fr-FR" sz="1600" baseline="30000" dirty="0" smtClean="0"/>
              <a:t>3</a:t>
            </a:r>
            <a:r>
              <a:rPr lang="fr-FR" sz="1600" baseline="30000" dirty="0"/>
              <a:t>+</a:t>
            </a:r>
            <a:r>
              <a:rPr lang="fr-FR" sz="1600" baseline="-25000" dirty="0"/>
              <a:t>(</a:t>
            </a:r>
            <a:r>
              <a:rPr lang="fr-FR" sz="1600" baseline="-25000" dirty="0" err="1"/>
              <a:t>aq</a:t>
            </a:r>
            <a:r>
              <a:rPr lang="fr-FR" sz="1600" baseline="-25000" dirty="0"/>
              <a:t>)</a:t>
            </a:r>
            <a:r>
              <a:rPr lang="fr-FR" sz="1600" dirty="0"/>
              <a:t> et Fe(HO)</a:t>
            </a:r>
            <a:r>
              <a:rPr lang="fr-FR" sz="1600" baseline="-25000" dirty="0"/>
              <a:t>3(s)</a:t>
            </a:r>
            <a:r>
              <a:rPr lang="fr-FR" sz="1600" dirty="0"/>
              <a:t> et </a:t>
            </a:r>
            <a:endParaRPr lang="fr-FR" sz="1600" dirty="0" smtClean="0"/>
          </a:p>
          <a:p>
            <a:pPr lvl="1"/>
            <a:r>
              <a:rPr lang="fr-FR" sz="1600" dirty="0" smtClean="0"/>
              <a:t>Zn</a:t>
            </a:r>
            <a:r>
              <a:rPr lang="fr-FR" sz="1600" baseline="30000" dirty="0" smtClean="0"/>
              <a:t>2</a:t>
            </a:r>
            <a:r>
              <a:rPr lang="fr-FR" sz="1600" baseline="30000" dirty="0"/>
              <a:t>+</a:t>
            </a:r>
            <a:r>
              <a:rPr lang="fr-FR" sz="1600" baseline="-25000" dirty="0"/>
              <a:t>(</a:t>
            </a:r>
            <a:r>
              <a:rPr lang="fr-FR" sz="1600" baseline="-25000" dirty="0" err="1"/>
              <a:t>aq</a:t>
            </a:r>
            <a:r>
              <a:rPr lang="fr-FR" sz="1600" baseline="-25000" dirty="0"/>
              <a:t>)</a:t>
            </a:r>
            <a:r>
              <a:rPr lang="fr-FR" sz="1600" dirty="0"/>
              <a:t> et Zn(HO)</a:t>
            </a:r>
            <a:r>
              <a:rPr lang="fr-FR" sz="1600" baseline="-25000" dirty="0"/>
              <a:t>2(s)</a:t>
            </a:r>
            <a:r>
              <a:rPr lang="fr-FR" sz="1600" dirty="0"/>
              <a:t> </a:t>
            </a:r>
            <a:endParaRPr lang="fr-FR" sz="1600" dirty="0" smtClean="0"/>
          </a:p>
        </p:txBody>
      </p:sp>
      <p:pic>
        <p:nvPicPr>
          <p:cNvPr id="6" name="Image 5" descr="http://www.chimix.com/an5/bac5/image/spanti5s.gif"/>
          <p:cNvPicPr/>
          <p:nvPr/>
        </p:nvPicPr>
        <p:blipFill>
          <a:blip r:embed="rId2"/>
          <a:stretch>
            <a:fillRect/>
          </a:stretch>
        </p:blipFill>
        <p:spPr bwMode="auto">
          <a:xfrm>
            <a:off x="4768547" y="1412776"/>
            <a:ext cx="4225742" cy="1826014"/>
          </a:xfrm>
          <a:prstGeom prst="rect">
            <a:avLst/>
          </a:prstGeom>
        </p:spPr>
      </p:pic>
      <p:pic>
        <p:nvPicPr>
          <p:cNvPr id="10" name="Image 9" descr="C:\Users\Roger\Desktop\Roger.png"/>
          <p:cNvPicPr/>
          <p:nvPr/>
        </p:nvPicPr>
        <p:blipFill>
          <a:blip r:embed="rId3"/>
          <a:stretch>
            <a:fillRect/>
          </a:stretch>
        </p:blipFill>
        <p:spPr bwMode="auto">
          <a:xfrm>
            <a:off x="4768547" y="4876800"/>
            <a:ext cx="3419535" cy="1497412"/>
          </a:xfrm>
          <a:prstGeom prst="rect">
            <a:avLst/>
          </a:prstGeom>
        </p:spPr>
      </p:pic>
      <p:pic>
        <p:nvPicPr>
          <p:cNvPr id="11" name="Image 10" descr="http://www.chimix.com/an5/bac5/image/spanti5s1.gif"/>
          <p:cNvPicPr/>
          <p:nvPr/>
        </p:nvPicPr>
        <p:blipFill>
          <a:blip r:embed="rId4"/>
          <a:stretch>
            <a:fillRect/>
          </a:stretch>
        </p:blipFill>
        <p:spPr bwMode="auto">
          <a:xfrm>
            <a:off x="4768547" y="3251466"/>
            <a:ext cx="3691885" cy="1604250"/>
          </a:xfrm>
          <a:prstGeom prst="rect">
            <a:avLst/>
          </a:prstGeom>
        </p:spPr>
      </p:pic>
    </p:spTree>
    <p:extLst>
      <p:ext uri="{BB962C8B-B14F-4D97-AF65-F5344CB8AC3E}">
        <p14:creationId xmlns:p14="http://schemas.microsoft.com/office/powerpoint/2010/main" val="3736313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a:xfrm>
            <a:off x="323850" y="188913"/>
            <a:ext cx="8064500" cy="1008062"/>
          </a:xfrm>
        </p:spPr>
        <p:txBody>
          <a:bodyPr/>
          <a:lstStyle/>
          <a:p>
            <a:endParaRPr lang="fr-FR" altLang="fr-FR" sz="4000" dirty="0" smtClean="0"/>
          </a:p>
        </p:txBody>
      </p:sp>
      <p:sp>
        <p:nvSpPr>
          <p:cNvPr id="6147" name="Espace réservé du contenu 2"/>
          <p:cNvSpPr>
            <a:spLocks noGrp="1"/>
          </p:cNvSpPr>
          <p:nvPr>
            <p:ph idx="1"/>
          </p:nvPr>
        </p:nvSpPr>
        <p:spPr>
          <a:xfrm>
            <a:off x="395288" y="1412875"/>
            <a:ext cx="8424862" cy="4824413"/>
          </a:xfrm>
        </p:spPr>
        <p:txBody>
          <a:bodyPr/>
          <a:lstStyle/>
          <a:p>
            <a:pPr marL="0" lvl="0" indent="0" algn="ctr">
              <a:buNone/>
            </a:pPr>
            <a:endParaRPr lang="fr-FR" sz="2000" b="1" dirty="0" smtClean="0"/>
          </a:p>
          <a:p>
            <a:pPr marL="0" lvl="0" indent="0" algn="ctr">
              <a:buNone/>
            </a:pPr>
            <a:endParaRPr lang="fr-FR" sz="2000" b="1" dirty="0"/>
          </a:p>
          <a:p>
            <a:pPr marL="0" lvl="0" indent="0" algn="ctr">
              <a:buNone/>
            </a:pPr>
            <a:endParaRPr lang="fr-FR" sz="2000" b="1" dirty="0" smtClean="0"/>
          </a:p>
          <a:p>
            <a:pPr marL="0" lvl="0" indent="0" algn="ctr">
              <a:buNone/>
            </a:pPr>
            <a:endParaRPr lang="fr-FR" sz="2000" b="1" dirty="0"/>
          </a:p>
          <a:p>
            <a:pPr marL="0" lvl="0" indent="0" algn="ctr">
              <a:buNone/>
            </a:pPr>
            <a:r>
              <a:rPr lang="fr-FR" sz="4000" dirty="0" smtClean="0">
                <a:latin typeface="+mj-lt"/>
                <a:ea typeface="+mj-ea"/>
                <a:cs typeface="+mj-cs"/>
              </a:rPr>
              <a:t>RESOLUTION</a:t>
            </a:r>
            <a:endParaRPr lang="fr-FR" sz="4000" dirty="0">
              <a:latin typeface="+mj-lt"/>
              <a:ea typeface="+mj-ea"/>
              <a:cs typeface="+mj-cs"/>
            </a:endParaRPr>
          </a:p>
          <a:p>
            <a:pPr lvl="0"/>
            <a:endParaRPr lang="fr-FR" sz="2000" dirty="0"/>
          </a:p>
          <a:p>
            <a:pPr lvl="0"/>
            <a:endParaRPr lang="fr-FR" sz="2000" dirty="0"/>
          </a:p>
          <a:p>
            <a:pPr>
              <a:buFont typeface="Arial" charset="0"/>
              <a:buNone/>
            </a:pPr>
            <a:endParaRPr lang="fr-FR" altLang="fr-FR" sz="2000" dirty="0" smtClean="0"/>
          </a:p>
        </p:txBody>
      </p:sp>
      <p:sp>
        <p:nvSpPr>
          <p:cNvPr id="8" name="Espace réservé du pied de page 1">
            <a:extLst>
              <a:ext uri="{FF2B5EF4-FFF2-40B4-BE49-F238E27FC236}"/>
            </a:extLst>
          </p:cNvPr>
          <p:cNvSpPr>
            <a:spLocks noGrp="1"/>
          </p:cNvSpPr>
          <p:nvPr>
            <p:ph type="ftr" sz="quarter" idx="11"/>
          </p:nvPr>
        </p:nvSpPr>
        <p:spPr/>
        <p:txBody>
          <a:bodyPr/>
          <a:lstStyle/>
          <a:p>
            <a:pPr>
              <a:defRPr/>
            </a:pPr>
            <a:r>
              <a:rPr lang="fr-FR" dirty="0"/>
              <a:t>STAGE SPH_07_A</a:t>
            </a:r>
          </a:p>
        </p:txBody>
      </p:sp>
    </p:spTree>
    <p:extLst>
      <p:ext uri="{BB962C8B-B14F-4D97-AF65-F5344CB8AC3E}">
        <p14:creationId xmlns:p14="http://schemas.microsoft.com/office/powerpoint/2010/main" val="36367959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457200" y="-26988"/>
            <a:ext cx="8229600" cy="1143001"/>
          </a:xfrm>
        </p:spPr>
        <p:txBody>
          <a:bodyPr/>
          <a:lstStyle/>
          <a:p>
            <a:pPr eaLnBrk="1" hangingPunct="1"/>
            <a:r>
              <a:rPr lang="fr-FR" altLang="fr-FR" sz="3000" dirty="0" smtClean="0"/>
              <a:t>Etape 0</a:t>
            </a:r>
            <a:br>
              <a:rPr lang="fr-FR" altLang="fr-FR" sz="3000" dirty="0" smtClean="0"/>
            </a:br>
            <a:r>
              <a:rPr lang="fr-FR" altLang="fr-FR" sz="3000" dirty="0" smtClean="0"/>
              <a:t>Recherche des résidus – Test d’ions</a:t>
            </a:r>
          </a:p>
        </p:txBody>
      </p:sp>
      <p:sp>
        <p:nvSpPr>
          <p:cNvPr id="7171" name="Espace réservé du contenu 4"/>
          <p:cNvSpPr>
            <a:spLocks noGrp="1"/>
          </p:cNvSpPr>
          <p:nvPr>
            <p:ph idx="1"/>
          </p:nvPr>
        </p:nvSpPr>
        <p:spPr>
          <a:xfrm>
            <a:off x="323850" y="1125538"/>
            <a:ext cx="8496300" cy="1196414"/>
          </a:xfrm>
        </p:spPr>
        <p:txBody>
          <a:bodyPr/>
          <a:lstStyle/>
          <a:p>
            <a:pPr>
              <a:buFont typeface="Arial" charset="0"/>
              <a:buNone/>
            </a:pPr>
            <a:r>
              <a:rPr lang="fr-FR" altLang="fr-FR" sz="1800" b="1" dirty="0" smtClean="0"/>
              <a:t>Objectif</a:t>
            </a:r>
            <a:r>
              <a:rPr lang="fr-FR" altLang="fr-FR" sz="1800" dirty="0" smtClean="0"/>
              <a:t> :</a:t>
            </a:r>
          </a:p>
          <a:p>
            <a:pPr>
              <a:buFont typeface="Arial" charset="0"/>
              <a:buNone/>
            </a:pPr>
            <a:r>
              <a:rPr lang="fr-FR" altLang="fr-FR" sz="1800" dirty="0" smtClean="0"/>
              <a:t>Tester l’efficacité du </a:t>
            </a:r>
            <a:r>
              <a:rPr lang="fr-FR" altLang="fr-FR" sz="1800" dirty="0" err="1" smtClean="0"/>
              <a:t>thiocyanate</a:t>
            </a:r>
            <a:r>
              <a:rPr lang="fr-FR" altLang="fr-FR" sz="1800" dirty="0" smtClean="0"/>
              <a:t> pour identifier la présence d’ions.</a:t>
            </a:r>
            <a:endParaRPr lang="fr-FR" altLang="fr-FR" sz="1800" baseline="30000" dirty="0" smtClean="0"/>
          </a:p>
          <a:p>
            <a:pPr>
              <a:buFont typeface="Arial" charset="0"/>
              <a:buNone/>
            </a:pPr>
            <a:endParaRPr lang="fr-FR" altLang="fr-FR" sz="1600" b="1" dirty="0" smtClean="0">
              <a:solidFill>
                <a:schemeClr val="bg1"/>
              </a:solidFill>
            </a:endParaRPr>
          </a:p>
          <a:p>
            <a:pPr>
              <a:buFont typeface="Arial" charset="0"/>
              <a:buNone/>
            </a:pPr>
            <a:endParaRPr lang="fr-FR" altLang="fr-FR" sz="1600" dirty="0" smtClean="0">
              <a:solidFill>
                <a:schemeClr val="bg1"/>
              </a:solidFill>
            </a:endParaRPr>
          </a:p>
          <a:p>
            <a:pPr>
              <a:buFont typeface="Arial" charset="0"/>
              <a:buNone/>
            </a:pPr>
            <a:r>
              <a:rPr lang="fr-FR" altLang="fr-FR" sz="1600" b="1" dirty="0" smtClean="0">
                <a:solidFill>
                  <a:schemeClr val="bg1"/>
                </a:solidFill>
              </a:rPr>
              <a:t>				</a:t>
            </a:r>
            <a:endParaRPr lang="fr-FR" altLang="fr-FR" sz="1600" dirty="0" smtClean="0"/>
          </a:p>
        </p:txBody>
      </p:sp>
      <p:sp>
        <p:nvSpPr>
          <p:cNvPr id="13" name="Espace réservé du pied de page 1">
            <a:extLst>
              <a:ext uri="{FF2B5EF4-FFF2-40B4-BE49-F238E27FC236}"/>
            </a:extLst>
          </p:cNvPr>
          <p:cNvSpPr>
            <a:spLocks noGrp="1"/>
          </p:cNvSpPr>
          <p:nvPr>
            <p:ph type="ftr" sz="quarter" idx="11"/>
          </p:nvPr>
        </p:nvSpPr>
        <p:spPr/>
        <p:txBody>
          <a:bodyPr/>
          <a:lstStyle/>
          <a:p>
            <a:pPr>
              <a:defRPr/>
            </a:pPr>
            <a:r>
              <a:rPr lang="fr-FR" dirty="0"/>
              <a:t>STAGE SPH_07_A</a:t>
            </a:r>
          </a:p>
        </p:txBody>
      </p:sp>
      <p:pic>
        <p:nvPicPr>
          <p:cNvPr id="2" name="Image 1"/>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364765" y="2321952"/>
            <a:ext cx="2951650" cy="1350000"/>
          </a:xfrm>
          <a:prstGeom prst="rect">
            <a:avLst/>
          </a:prstGeom>
        </p:spPr>
      </p:pic>
      <p:pic>
        <p:nvPicPr>
          <p:cNvPr id="3" name="Image 2"/>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364765" y="3703248"/>
            <a:ext cx="2951650" cy="1350640"/>
          </a:xfrm>
          <a:prstGeom prst="rect">
            <a:avLst/>
          </a:prstGeom>
        </p:spPr>
      </p:pic>
      <p:pic>
        <p:nvPicPr>
          <p:cNvPr id="5" name="Image 4"/>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364766" y="5085184"/>
            <a:ext cx="2951650" cy="1350000"/>
          </a:xfrm>
          <a:prstGeom prst="rect">
            <a:avLst/>
          </a:prstGeom>
        </p:spPr>
      </p:pic>
      <p:sp>
        <p:nvSpPr>
          <p:cNvPr id="6" name="ZoneTexte 5"/>
          <p:cNvSpPr txBox="1"/>
          <p:nvPr/>
        </p:nvSpPr>
        <p:spPr>
          <a:xfrm>
            <a:off x="5580112" y="2564904"/>
            <a:ext cx="2376265" cy="369332"/>
          </a:xfrm>
          <a:prstGeom prst="rect">
            <a:avLst/>
          </a:prstGeom>
          <a:noFill/>
        </p:spPr>
        <p:txBody>
          <a:bodyPr wrap="square" rtlCol="0">
            <a:spAutoFit/>
          </a:bodyPr>
          <a:lstStyle/>
          <a:p>
            <a:r>
              <a:rPr lang="fr-FR" altLang="fr-FR" b="1" dirty="0">
                <a:solidFill>
                  <a:schemeClr val="bg1"/>
                </a:solidFill>
              </a:rPr>
              <a:t>Fe</a:t>
            </a:r>
            <a:r>
              <a:rPr lang="fr-FR" altLang="fr-FR" b="1" baseline="30000" dirty="0">
                <a:solidFill>
                  <a:schemeClr val="bg1"/>
                </a:solidFill>
              </a:rPr>
              <a:t>3+  	</a:t>
            </a:r>
            <a:r>
              <a:rPr lang="fr-FR" altLang="fr-FR" b="1" dirty="0" smtClean="0">
                <a:solidFill>
                  <a:schemeClr val="bg1"/>
                </a:solidFill>
              </a:rPr>
              <a:t>Cu</a:t>
            </a:r>
            <a:r>
              <a:rPr lang="fr-FR" altLang="fr-FR" b="1" baseline="30000" dirty="0" smtClean="0">
                <a:solidFill>
                  <a:schemeClr val="bg1"/>
                </a:solidFill>
              </a:rPr>
              <a:t>2</a:t>
            </a:r>
            <a:r>
              <a:rPr lang="fr-FR" altLang="fr-FR" b="1" baseline="30000" dirty="0">
                <a:solidFill>
                  <a:schemeClr val="bg1"/>
                </a:solidFill>
              </a:rPr>
              <a:t>+  </a:t>
            </a:r>
            <a:r>
              <a:rPr lang="fr-FR" altLang="fr-FR" b="1" baseline="30000" dirty="0" smtClean="0">
                <a:solidFill>
                  <a:schemeClr val="bg1"/>
                </a:solidFill>
              </a:rPr>
              <a:t>      </a:t>
            </a:r>
            <a:r>
              <a:rPr lang="fr-FR" altLang="fr-FR" b="1" dirty="0" smtClean="0">
                <a:solidFill>
                  <a:schemeClr val="bg1"/>
                </a:solidFill>
              </a:rPr>
              <a:t>Zn</a:t>
            </a:r>
            <a:r>
              <a:rPr lang="fr-FR" altLang="fr-FR" b="1" baseline="30000" dirty="0" smtClean="0">
                <a:solidFill>
                  <a:schemeClr val="bg1"/>
                </a:solidFill>
              </a:rPr>
              <a:t>2</a:t>
            </a:r>
            <a:r>
              <a:rPr lang="fr-FR" altLang="fr-FR" b="1" baseline="30000" dirty="0">
                <a:solidFill>
                  <a:schemeClr val="bg1"/>
                </a:solidFill>
              </a:rPr>
              <a:t>+</a:t>
            </a:r>
            <a:endParaRPr lang="fr-FR" dirty="0"/>
          </a:p>
        </p:txBody>
      </p:sp>
      <p:sp>
        <p:nvSpPr>
          <p:cNvPr id="16" name="ZoneTexte 15"/>
          <p:cNvSpPr txBox="1"/>
          <p:nvPr/>
        </p:nvSpPr>
        <p:spPr>
          <a:xfrm>
            <a:off x="5580112" y="3861048"/>
            <a:ext cx="2376265" cy="369332"/>
          </a:xfrm>
          <a:prstGeom prst="rect">
            <a:avLst/>
          </a:prstGeom>
          <a:noFill/>
        </p:spPr>
        <p:txBody>
          <a:bodyPr wrap="square" rtlCol="0">
            <a:spAutoFit/>
          </a:bodyPr>
          <a:lstStyle/>
          <a:p>
            <a:r>
              <a:rPr lang="fr-FR" altLang="fr-FR" b="1" dirty="0">
                <a:solidFill>
                  <a:schemeClr val="bg1"/>
                </a:solidFill>
              </a:rPr>
              <a:t>Fe</a:t>
            </a:r>
            <a:r>
              <a:rPr lang="fr-FR" altLang="fr-FR" b="1" baseline="30000" dirty="0">
                <a:solidFill>
                  <a:schemeClr val="bg1"/>
                </a:solidFill>
              </a:rPr>
              <a:t>3+  	</a:t>
            </a:r>
            <a:r>
              <a:rPr lang="fr-FR" altLang="fr-FR" b="1" dirty="0" smtClean="0">
                <a:solidFill>
                  <a:schemeClr val="bg1"/>
                </a:solidFill>
              </a:rPr>
              <a:t>Cu</a:t>
            </a:r>
            <a:r>
              <a:rPr lang="fr-FR" altLang="fr-FR" b="1" baseline="30000" dirty="0" smtClean="0">
                <a:solidFill>
                  <a:schemeClr val="bg1"/>
                </a:solidFill>
              </a:rPr>
              <a:t>2</a:t>
            </a:r>
            <a:r>
              <a:rPr lang="fr-FR" altLang="fr-FR" b="1" baseline="30000" dirty="0">
                <a:solidFill>
                  <a:schemeClr val="bg1"/>
                </a:solidFill>
              </a:rPr>
              <a:t>+  </a:t>
            </a:r>
            <a:r>
              <a:rPr lang="fr-FR" altLang="fr-FR" b="1" baseline="30000" dirty="0" smtClean="0">
                <a:solidFill>
                  <a:schemeClr val="bg1"/>
                </a:solidFill>
              </a:rPr>
              <a:t>      </a:t>
            </a:r>
            <a:r>
              <a:rPr lang="fr-FR" altLang="fr-FR" b="1" dirty="0" smtClean="0">
                <a:solidFill>
                  <a:schemeClr val="bg1"/>
                </a:solidFill>
              </a:rPr>
              <a:t>Zn</a:t>
            </a:r>
            <a:r>
              <a:rPr lang="fr-FR" altLang="fr-FR" b="1" baseline="30000" dirty="0" smtClean="0">
                <a:solidFill>
                  <a:schemeClr val="bg1"/>
                </a:solidFill>
              </a:rPr>
              <a:t>2</a:t>
            </a:r>
            <a:r>
              <a:rPr lang="fr-FR" altLang="fr-FR" b="1" baseline="30000" dirty="0">
                <a:solidFill>
                  <a:schemeClr val="bg1"/>
                </a:solidFill>
              </a:rPr>
              <a:t>+</a:t>
            </a:r>
            <a:endParaRPr lang="fr-FR" dirty="0"/>
          </a:p>
        </p:txBody>
      </p:sp>
      <p:sp>
        <p:nvSpPr>
          <p:cNvPr id="17" name="ZoneTexte 16"/>
          <p:cNvSpPr txBox="1"/>
          <p:nvPr/>
        </p:nvSpPr>
        <p:spPr>
          <a:xfrm>
            <a:off x="5652458" y="5301208"/>
            <a:ext cx="2376265" cy="369332"/>
          </a:xfrm>
          <a:prstGeom prst="rect">
            <a:avLst/>
          </a:prstGeom>
          <a:noFill/>
        </p:spPr>
        <p:txBody>
          <a:bodyPr wrap="square" rtlCol="0">
            <a:spAutoFit/>
          </a:bodyPr>
          <a:lstStyle/>
          <a:p>
            <a:r>
              <a:rPr lang="fr-FR" altLang="fr-FR" b="1" dirty="0">
                <a:solidFill>
                  <a:schemeClr val="bg1"/>
                </a:solidFill>
              </a:rPr>
              <a:t>Fe</a:t>
            </a:r>
            <a:r>
              <a:rPr lang="fr-FR" altLang="fr-FR" b="1" baseline="30000" dirty="0">
                <a:solidFill>
                  <a:schemeClr val="bg1"/>
                </a:solidFill>
              </a:rPr>
              <a:t>3+  	</a:t>
            </a:r>
            <a:r>
              <a:rPr lang="fr-FR" altLang="fr-FR" b="1" dirty="0" smtClean="0">
                <a:solidFill>
                  <a:schemeClr val="bg1"/>
                </a:solidFill>
              </a:rPr>
              <a:t>Cu</a:t>
            </a:r>
            <a:r>
              <a:rPr lang="fr-FR" altLang="fr-FR" b="1" baseline="30000" dirty="0" smtClean="0">
                <a:solidFill>
                  <a:schemeClr val="bg1"/>
                </a:solidFill>
              </a:rPr>
              <a:t>2</a:t>
            </a:r>
            <a:r>
              <a:rPr lang="fr-FR" altLang="fr-FR" b="1" baseline="30000" dirty="0">
                <a:solidFill>
                  <a:schemeClr val="bg1"/>
                </a:solidFill>
              </a:rPr>
              <a:t>+  </a:t>
            </a:r>
            <a:r>
              <a:rPr lang="fr-FR" altLang="fr-FR" b="1" baseline="30000" dirty="0" smtClean="0">
                <a:solidFill>
                  <a:schemeClr val="bg1"/>
                </a:solidFill>
              </a:rPr>
              <a:t>      </a:t>
            </a:r>
            <a:r>
              <a:rPr lang="fr-FR" altLang="fr-FR" b="1" dirty="0" smtClean="0">
                <a:solidFill>
                  <a:schemeClr val="bg1"/>
                </a:solidFill>
              </a:rPr>
              <a:t>Zn</a:t>
            </a:r>
            <a:r>
              <a:rPr lang="fr-FR" altLang="fr-FR" b="1" baseline="30000" dirty="0" smtClean="0">
                <a:solidFill>
                  <a:schemeClr val="bg1"/>
                </a:solidFill>
              </a:rPr>
              <a:t>2</a:t>
            </a:r>
            <a:r>
              <a:rPr lang="fr-FR" altLang="fr-FR" b="1" baseline="30000" dirty="0">
                <a:solidFill>
                  <a:schemeClr val="bg1"/>
                </a:solidFill>
              </a:rPr>
              <a:t>+</a:t>
            </a:r>
            <a:endParaRPr lang="fr-FR" dirty="0"/>
          </a:p>
        </p:txBody>
      </p:sp>
      <p:sp>
        <p:nvSpPr>
          <p:cNvPr id="7" name="ZoneTexte 6"/>
          <p:cNvSpPr txBox="1"/>
          <p:nvPr/>
        </p:nvSpPr>
        <p:spPr>
          <a:xfrm>
            <a:off x="395538" y="2576862"/>
            <a:ext cx="3018775" cy="369332"/>
          </a:xfrm>
          <a:prstGeom prst="rect">
            <a:avLst/>
          </a:prstGeom>
          <a:noFill/>
        </p:spPr>
        <p:txBody>
          <a:bodyPr wrap="none" rtlCol="0">
            <a:spAutoFit/>
          </a:bodyPr>
          <a:lstStyle/>
          <a:p>
            <a:r>
              <a:rPr lang="fr-FR" dirty="0" smtClean="0"/>
              <a:t>Solutions ioniques pour test</a:t>
            </a:r>
            <a:endParaRPr lang="fr-FR" dirty="0"/>
          </a:p>
        </p:txBody>
      </p:sp>
      <p:sp>
        <p:nvSpPr>
          <p:cNvPr id="8" name="Flèche courbée vers la droite 7"/>
          <p:cNvSpPr/>
          <p:nvPr/>
        </p:nvSpPr>
        <p:spPr>
          <a:xfrm>
            <a:off x="4473122" y="3276890"/>
            <a:ext cx="731520" cy="1216152"/>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0" name="Flèche courbée vers la droite 19"/>
          <p:cNvSpPr/>
          <p:nvPr/>
        </p:nvSpPr>
        <p:spPr>
          <a:xfrm>
            <a:off x="4494961" y="4797152"/>
            <a:ext cx="731520" cy="1216152"/>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1" name="ZoneTexte 20"/>
          <p:cNvSpPr txBox="1"/>
          <p:nvPr/>
        </p:nvSpPr>
        <p:spPr>
          <a:xfrm>
            <a:off x="395537" y="3703248"/>
            <a:ext cx="3833101" cy="369332"/>
          </a:xfrm>
          <a:prstGeom prst="rect">
            <a:avLst/>
          </a:prstGeom>
          <a:noFill/>
        </p:spPr>
        <p:txBody>
          <a:bodyPr wrap="none" rtlCol="0">
            <a:spAutoFit/>
          </a:bodyPr>
          <a:lstStyle/>
          <a:p>
            <a:r>
              <a:rPr lang="fr-FR" dirty="0" smtClean="0"/>
              <a:t>+ quelques gouttes de </a:t>
            </a:r>
            <a:r>
              <a:rPr lang="fr-FR" dirty="0" err="1" smtClean="0"/>
              <a:t>thiocyanate</a:t>
            </a:r>
            <a:endParaRPr lang="fr-FR" dirty="0"/>
          </a:p>
        </p:txBody>
      </p:sp>
      <p:sp>
        <p:nvSpPr>
          <p:cNvPr id="22" name="ZoneTexte 21"/>
          <p:cNvSpPr txBox="1"/>
          <p:nvPr/>
        </p:nvSpPr>
        <p:spPr>
          <a:xfrm>
            <a:off x="395536" y="5116542"/>
            <a:ext cx="3743332" cy="369332"/>
          </a:xfrm>
          <a:prstGeom prst="rect">
            <a:avLst/>
          </a:prstGeom>
          <a:noFill/>
        </p:spPr>
        <p:txBody>
          <a:bodyPr wrap="none" rtlCol="0">
            <a:spAutoFit/>
          </a:bodyPr>
          <a:lstStyle/>
          <a:p>
            <a:r>
              <a:rPr lang="fr-FR" dirty="0" smtClean="0"/>
              <a:t>+ excès de </a:t>
            </a:r>
            <a:r>
              <a:rPr lang="fr-FR" dirty="0" err="1" smtClean="0"/>
              <a:t>thiocyanate</a:t>
            </a:r>
            <a:r>
              <a:rPr lang="fr-FR" dirty="0" smtClean="0"/>
              <a:t> et agitation</a:t>
            </a:r>
            <a:endParaRPr lang="fr-FR" dirty="0"/>
          </a:p>
        </p:txBody>
      </p:sp>
    </p:spTree>
    <p:extLst>
      <p:ext uri="{BB962C8B-B14F-4D97-AF65-F5344CB8AC3E}">
        <p14:creationId xmlns:p14="http://schemas.microsoft.com/office/powerpoint/2010/main" val="9766541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457200" y="-26988"/>
            <a:ext cx="8229600" cy="1143001"/>
          </a:xfrm>
        </p:spPr>
        <p:txBody>
          <a:bodyPr/>
          <a:lstStyle/>
          <a:p>
            <a:pPr eaLnBrk="1" hangingPunct="1"/>
            <a:r>
              <a:rPr lang="fr-FR" altLang="fr-FR" sz="3000" dirty="0" smtClean="0"/>
              <a:t>Etape 1</a:t>
            </a:r>
            <a:br>
              <a:rPr lang="fr-FR" altLang="fr-FR" sz="3000" dirty="0" smtClean="0"/>
            </a:br>
            <a:r>
              <a:rPr lang="fr-FR" altLang="fr-FR" sz="3000" dirty="0" smtClean="0"/>
              <a:t>Fabrication de la solution S : mélange d’ions</a:t>
            </a:r>
          </a:p>
        </p:txBody>
      </p:sp>
      <p:sp>
        <p:nvSpPr>
          <p:cNvPr id="7171" name="Espace réservé du contenu 4"/>
          <p:cNvSpPr>
            <a:spLocks noGrp="1"/>
          </p:cNvSpPr>
          <p:nvPr>
            <p:ph idx="1"/>
          </p:nvPr>
        </p:nvSpPr>
        <p:spPr>
          <a:xfrm>
            <a:off x="323850" y="1125538"/>
            <a:ext cx="8496300" cy="5256212"/>
          </a:xfrm>
        </p:spPr>
        <p:txBody>
          <a:bodyPr/>
          <a:lstStyle/>
          <a:p>
            <a:pPr marL="0" indent="0">
              <a:spcBef>
                <a:spcPts val="400"/>
              </a:spcBef>
              <a:buNone/>
            </a:pPr>
            <a:r>
              <a:rPr lang="fr-FR" altLang="fr-FR" sz="1800" b="1" dirty="0" smtClean="0"/>
              <a:t>Préparer la solution </a:t>
            </a:r>
            <a:r>
              <a:rPr lang="fr-FR" altLang="fr-FR" sz="1800" b="1" dirty="0"/>
              <a:t>simulant le résultat de la </a:t>
            </a:r>
            <a:r>
              <a:rPr lang="fr-FR" altLang="fr-FR" sz="1800" b="1" dirty="0" smtClean="0"/>
              <a:t>lixiviation en mélangeant dans un bécher :</a:t>
            </a:r>
            <a:endParaRPr lang="fr-FR" altLang="fr-FR" sz="1800" b="1" dirty="0"/>
          </a:p>
          <a:p>
            <a:pPr>
              <a:spcBef>
                <a:spcPts val="400"/>
              </a:spcBef>
            </a:pPr>
            <a:r>
              <a:rPr lang="fr-FR" altLang="fr-FR" sz="1800" dirty="0" smtClean="0"/>
              <a:t>20 </a:t>
            </a:r>
            <a:r>
              <a:rPr lang="fr-FR" altLang="fr-FR" sz="1800" dirty="0" err="1" smtClean="0"/>
              <a:t>mL</a:t>
            </a:r>
            <a:r>
              <a:rPr lang="fr-FR" altLang="fr-FR" sz="1800" dirty="0" smtClean="0"/>
              <a:t> de solution de sulfate de Fer </a:t>
            </a:r>
            <a:r>
              <a:rPr lang="fr-FR" altLang="fr-FR" sz="1800" dirty="0"/>
              <a:t>à ≈ </a:t>
            </a:r>
            <a:r>
              <a:rPr lang="fr-FR" altLang="fr-FR" sz="1800" dirty="0" smtClean="0"/>
              <a:t>0,1 </a:t>
            </a:r>
            <a:r>
              <a:rPr lang="fr-FR" altLang="fr-FR" sz="1800" dirty="0"/>
              <a:t>mol.L</a:t>
            </a:r>
            <a:r>
              <a:rPr lang="fr-FR" altLang="fr-FR" sz="1800" baseline="30000" dirty="0"/>
              <a:t>-1</a:t>
            </a:r>
            <a:r>
              <a:rPr lang="fr-FR" altLang="fr-FR" sz="1800" dirty="0" smtClean="0"/>
              <a:t> </a:t>
            </a:r>
            <a:br>
              <a:rPr lang="fr-FR" altLang="fr-FR" sz="1800" dirty="0" smtClean="0"/>
            </a:br>
            <a:r>
              <a:rPr lang="fr-FR" altLang="fr-FR" sz="1800" dirty="0" smtClean="0"/>
              <a:t>(préparée à partir de  </a:t>
            </a:r>
            <a:r>
              <a:rPr lang="fr-FR" sz="1800" dirty="0" smtClean="0"/>
              <a:t>Fe</a:t>
            </a:r>
            <a:r>
              <a:rPr lang="fr-FR" sz="1800" baseline="-25000" dirty="0" smtClean="0"/>
              <a:t>2</a:t>
            </a:r>
            <a:r>
              <a:rPr lang="fr-FR" sz="1800" dirty="0" smtClean="0"/>
              <a:t>(SO</a:t>
            </a:r>
            <a:r>
              <a:rPr lang="fr-FR" sz="1800" baseline="-25000" dirty="0" smtClean="0"/>
              <a:t>4</a:t>
            </a:r>
            <a:r>
              <a:rPr lang="fr-FR" sz="1800" dirty="0" smtClean="0"/>
              <a:t>)</a:t>
            </a:r>
            <a:r>
              <a:rPr lang="fr-FR" sz="1800" baseline="-25000" dirty="0" smtClean="0"/>
              <a:t>3 </a:t>
            </a:r>
            <a:r>
              <a:rPr lang="fr-FR" sz="1800" dirty="0" smtClean="0"/>
              <a:t>dans 50 </a:t>
            </a:r>
            <a:r>
              <a:rPr lang="fr-FR" sz="1800" dirty="0" err="1" smtClean="0"/>
              <a:t>mL</a:t>
            </a:r>
            <a:r>
              <a:rPr lang="fr-FR" sz="1800" dirty="0" smtClean="0"/>
              <a:t> d’eau acidifiée à </a:t>
            </a:r>
            <a:r>
              <a:rPr lang="fr-FR" altLang="fr-FR" sz="1800" dirty="0" smtClean="0"/>
              <a:t>l’acide </a:t>
            </a:r>
            <a:r>
              <a:rPr lang="fr-FR" altLang="fr-FR" sz="1800" dirty="0"/>
              <a:t>sulfurique pour un pH </a:t>
            </a:r>
            <a:r>
              <a:rPr lang="fr-FR" altLang="fr-FR" sz="1800" dirty="0">
                <a:latin typeface="Courier New"/>
                <a:cs typeface="Courier New"/>
              </a:rPr>
              <a:t>≈</a:t>
            </a:r>
            <a:r>
              <a:rPr lang="fr-FR" altLang="fr-FR" sz="1800" dirty="0"/>
              <a:t>1 </a:t>
            </a:r>
            <a:r>
              <a:rPr lang="fr-FR" altLang="fr-FR" sz="1800" dirty="0" smtClean="0"/>
              <a:t>)</a:t>
            </a:r>
          </a:p>
          <a:p>
            <a:pPr>
              <a:spcBef>
                <a:spcPts val="400"/>
              </a:spcBef>
            </a:pPr>
            <a:endParaRPr lang="fr-FR" altLang="fr-FR" sz="1800" dirty="0"/>
          </a:p>
          <a:p>
            <a:pPr>
              <a:spcBef>
                <a:spcPts val="400"/>
              </a:spcBef>
            </a:pPr>
            <a:r>
              <a:rPr lang="fr-FR" altLang="fr-FR" sz="1800" dirty="0" smtClean="0"/>
              <a:t>20 </a:t>
            </a:r>
            <a:r>
              <a:rPr lang="fr-FR" altLang="fr-FR" sz="1800" dirty="0" err="1" smtClean="0"/>
              <a:t>mL</a:t>
            </a:r>
            <a:r>
              <a:rPr lang="fr-FR" altLang="fr-FR" sz="1800" dirty="0" smtClean="0"/>
              <a:t> de solution de sulfate de Cuivre à </a:t>
            </a:r>
            <a:r>
              <a:rPr lang="fr-FR" altLang="fr-FR" sz="1800" dirty="0"/>
              <a:t>≈ </a:t>
            </a:r>
            <a:r>
              <a:rPr lang="fr-FR" altLang="fr-FR" sz="1800" dirty="0" smtClean="0"/>
              <a:t>0,1 </a:t>
            </a:r>
            <a:r>
              <a:rPr lang="fr-FR" altLang="fr-FR" sz="1800" dirty="0"/>
              <a:t>mol.L</a:t>
            </a:r>
            <a:r>
              <a:rPr lang="fr-FR" altLang="fr-FR" sz="1800" baseline="30000" dirty="0"/>
              <a:t>-1</a:t>
            </a:r>
            <a:r>
              <a:rPr lang="fr-FR" altLang="fr-FR" sz="1800" dirty="0" smtClean="0"/>
              <a:t/>
            </a:r>
            <a:br>
              <a:rPr lang="fr-FR" altLang="fr-FR" sz="1800" dirty="0" smtClean="0"/>
            </a:br>
            <a:r>
              <a:rPr lang="fr-FR" altLang="fr-FR" sz="1800" dirty="0" smtClean="0"/>
              <a:t>(préparée à partir de C</a:t>
            </a:r>
            <a:r>
              <a:rPr lang="fr-FR" sz="1800" dirty="0" smtClean="0"/>
              <a:t>uSO</a:t>
            </a:r>
            <a:r>
              <a:rPr lang="fr-FR" sz="1800" baseline="-25000" dirty="0" smtClean="0"/>
              <a:t>4</a:t>
            </a:r>
            <a:r>
              <a:rPr lang="fr-FR" sz="1800" dirty="0" smtClean="0"/>
              <a:t>,5H</a:t>
            </a:r>
            <a:r>
              <a:rPr lang="fr-FR" sz="1800" baseline="-25000" dirty="0" smtClean="0"/>
              <a:t>2</a:t>
            </a:r>
            <a:r>
              <a:rPr lang="fr-FR" sz="1800" dirty="0" smtClean="0"/>
              <a:t>O dans 50 </a:t>
            </a:r>
            <a:r>
              <a:rPr lang="fr-FR" sz="1800" dirty="0" err="1" smtClean="0"/>
              <a:t>mL</a:t>
            </a:r>
            <a:r>
              <a:rPr lang="fr-FR" sz="1800" dirty="0" smtClean="0"/>
              <a:t> d’eau)</a:t>
            </a:r>
            <a:r>
              <a:rPr lang="fr-FR" altLang="fr-FR" sz="1800" dirty="0" smtClean="0"/>
              <a:t/>
            </a:r>
            <a:br>
              <a:rPr lang="fr-FR" altLang="fr-FR" sz="1800" dirty="0" smtClean="0"/>
            </a:br>
            <a:endParaRPr lang="fr-FR" altLang="fr-FR" sz="1800" dirty="0" smtClean="0"/>
          </a:p>
          <a:p>
            <a:pPr>
              <a:spcBef>
                <a:spcPts val="400"/>
              </a:spcBef>
            </a:pPr>
            <a:r>
              <a:rPr lang="fr-FR" altLang="fr-FR" sz="1800" dirty="0" smtClean="0"/>
              <a:t>20 </a:t>
            </a:r>
            <a:r>
              <a:rPr lang="fr-FR" altLang="fr-FR" sz="1800" dirty="0" err="1" smtClean="0"/>
              <a:t>mL</a:t>
            </a:r>
            <a:r>
              <a:rPr lang="fr-FR" altLang="fr-FR" sz="1800" dirty="0" smtClean="0"/>
              <a:t> de solution de sulfate </a:t>
            </a:r>
            <a:r>
              <a:rPr lang="fr-FR" altLang="fr-FR" sz="1800" dirty="0"/>
              <a:t>de zinc à ≈ 0,1 </a:t>
            </a:r>
            <a:r>
              <a:rPr lang="fr-FR" altLang="fr-FR" sz="1800" dirty="0" smtClean="0"/>
              <a:t>mol.L</a:t>
            </a:r>
            <a:r>
              <a:rPr lang="fr-FR" altLang="fr-FR" sz="1800" baseline="30000" dirty="0" smtClean="0"/>
              <a:t>-1</a:t>
            </a:r>
            <a:br>
              <a:rPr lang="fr-FR" altLang="fr-FR" sz="1800" baseline="30000" dirty="0" smtClean="0"/>
            </a:br>
            <a:r>
              <a:rPr lang="fr-FR" altLang="fr-FR" sz="1800" dirty="0" smtClean="0"/>
              <a:t>(préparée à partie de Z</a:t>
            </a:r>
            <a:r>
              <a:rPr lang="fr-FR" sz="2000" dirty="0" smtClean="0"/>
              <a:t>nSO</a:t>
            </a:r>
            <a:r>
              <a:rPr lang="fr-FR" sz="2000" baseline="-25000" dirty="0" smtClean="0"/>
              <a:t>4</a:t>
            </a:r>
            <a:r>
              <a:rPr lang="fr-FR" altLang="fr-FR" sz="1800" dirty="0" smtClean="0"/>
              <a:t>,7H</a:t>
            </a:r>
            <a:r>
              <a:rPr lang="fr-FR" altLang="fr-FR" sz="2000" baseline="-25000" dirty="0" smtClean="0"/>
              <a:t>2</a:t>
            </a:r>
            <a:r>
              <a:rPr lang="fr-FR" altLang="fr-FR" sz="1800" dirty="0" smtClean="0"/>
              <a:t>O dans 50 </a:t>
            </a:r>
            <a:r>
              <a:rPr lang="fr-FR" altLang="fr-FR" sz="1800" dirty="0" err="1" smtClean="0"/>
              <a:t>mL</a:t>
            </a:r>
            <a:r>
              <a:rPr lang="fr-FR" altLang="fr-FR" sz="1800" dirty="0" smtClean="0"/>
              <a:t> d’eau)</a:t>
            </a:r>
          </a:p>
          <a:p>
            <a:pPr>
              <a:spcBef>
                <a:spcPts val="400"/>
              </a:spcBef>
            </a:pPr>
            <a:endParaRPr lang="fr-FR" altLang="fr-FR" sz="1800" dirty="0"/>
          </a:p>
          <a:p>
            <a:pPr>
              <a:spcBef>
                <a:spcPts val="400"/>
              </a:spcBef>
            </a:pPr>
            <a:endParaRPr lang="fr-FR" altLang="fr-FR" sz="1800" dirty="0" smtClean="0"/>
          </a:p>
          <a:p>
            <a:pPr>
              <a:spcBef>
                <a:spcPts val="400"/>
              </a:spcBef>
            </a:pPr>
            <a:endParaRPr lang="fr-FR" altLang="fr-FR" sz="1800" dirty="0"/>
          </a:p>
          <a:p>
            <a:pPr>
              <a:buFont typeface="Arial" charset="0"/>
              <a:buNone/>
            </a:pPr>
            <a:endParaRPr lang="fr-FR" altLang="fr-FR" sz="1600" b="1" dirty="0" smtClean="0">
              <a:solidFill>
                <a:schemeClr val="bg1"/>
              </a:solidFill>
            </a:endParaRPr>
          </a:p>
          <a:p>
            <a:pPr>
              <a:buFont typeface="Arial" charset="0"/>
              <a:buNone/>
            </a:pPr>
            <a:endParaRPr lang="fr-FR" altLang="fr-FR" sz="1600" dirty="0" smtClean="0">
              <a:solidFill>
                <a:schemeClr val="bg1"/>
              </a:solidFill>
            </a:endParaRPr>
          </a:p>
          <a:p>
            <a:pPr>
              <a:buFont typeface="Arial" charset="0"/>
              <a:buNone/>
            </a:pPr>
            <a:r>
              <a:rPr lang="fr-FR" altLang="fr-FR" sz="1600" b="1" dirty="0" smtClean="0">
                <a:solidFill>
                  <a:schemeClr val="bg1"/>
                </a:solidFill>
              </a:rPr>
              <a:t>				</a:t>
            </a:r>
            <a:endParaRPr lang="fr-FR" altLang="fr-FR" sz="1600" dirty="0" smtClean="0"/>
          </a:p>
        </p:txBody>
      </p:sp>
      <p:sp>
        <p:nvSpPr>
          <p:cNvPr id="13" name="Espace réservé du pied de page 1">
            <a:extLst>
              <a:ext uri="{FF2B5EF4-FFF2-40B4-BE49-F238E27FC236}"/>
            </a:extLst>
          </p:cNvPr>
          <p:cNvSpPr>
            <a:spLocks noGrp="1"/>
          </p:cNvSpPr>
          <p:nvPr>
            <p:ph type="ftr" sz="quarter" idx="11"/>
          </p:nvPr>
        </p:nvSpPr>
        <p:spPr/>
        <p:txBody>
          <a:bodyPr/>
          <a:lstStyle/>
          <a:p>
            <a:pPr>
              <a:defRPr/>
            </a:pPr>
            <a:r>
              <a:rPr lang="fr-FR" dirty="0"/>
              <a:t>STAGE SPH_07_A</a:t>
            </a:r>
          </a:p>
        </p:txBody>
      </p:sp>
      <p:pic>
        <p:nvPicPr>
          <p:cNvPr id="2050" name="Picture 2" descr="F:\DCIM\SPecialite Photo\DSCN828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22032" y="4284366"/>
            <a:ext cx="2699937" cy="20249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19746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457200" y="-26988"/>
            <a:ext cx="8229600" cy="1143001"/>
          </a:xfrm>
        </p:spPr>
        <p:txBody>
          <a:bodyPr/>
          <a:lstStyle/>
          <a:p>
            <a:pPr eaLnBrk="1" hangingPunct="1"/>
            <a:r>
              <a:rPr lang="fr-FR" altLang="fr-FR" sz="3000" dirty="0" smtClean="0"/>
              <a:t>Etape 2.a</a:t>
            </a:r>
            <a:br>
              <a:rPr lang="fr-FR" altLang="fr-FR" sz="3000" dirty="0" smtClean="0"/>
            </a:br>
            <a:r>
              <a:rPr lang="fr-FR" altLang="fr-FR" sz="3000" dirty="0" smtClean="0"/>
              <a:t>Précipitation des ions fer</a:t>
            </a:r>
          </a:p>
        </p:txBody>
      </p:sp>
      <p:sp>
        <p:nvSpPr>
          <p:cNvPr id="7171" name="Espace réservé du contenu 4"/>
          <p:cNvSpPr>
            <a:spLocks noGrp="1"/>
          </p:cNvSpPr>
          <p:nvPr>
            <p:ph idx="1"/>
          </p:nvPr>
        </p:nvSpPr>
        <p:spPr>
          <a:xfrm>
            <a:off x="323850" y="1125538"/>
            <a:ext cx="8496300" cy="5256212"/>
          </a:xfrm>
        </p:spPr>
        <p:txBody>
          <a:bodyPr/>
          <a:lstStyle/>
          <a:p>
            <a:pPr>
              <a:buFont typeface="Arial" charset="0"/>
              <a:buNone/>
            </a:pPr>
            <a:r>
              <a:rPr lang="fr-FR" altLang="fr-FR" sz="1800" b="1" dirty="0" smtClean="0"/>
              <a:t>Objectif</a:t>
            </a:r>
            <a:r>
              <a:rPr lang="fr-FR" altLang="fr-FR" sz="1800" dirty="0" smtClean="0"/>
              <a:t> :</a:t>
            </a:r>
          </a:p>
          <a:p>
            <a:r>
              <a:rPr lang="fr-FR" altLang="fr-FR" sz="1800" dirty="0" smtClean="0"/>
              <a:t>Augmenter le pH de la solution acide pour changer le fer de phase. </a:t>
            </a:r>
            <a:br>
              <a:rPr lang="fr-FR" altLang="fr-FR" sz="1800" dirty="0" smtClean="0"/>
            </a:br>
            <a:r>
              <a:rPr lang="fr-FR" altLang="fr-FR" sz="1800" dirty="0" smtClean="0"/>
              <a:t>Le fer se transforme en hydroxyde insoluble par ajout d’hydroxyde de sodium.</a:t>
            </a:r>
          </a:p>
          <a:p>
            <a:r>
              <a:rPr lang="fr-FR" altLang="fr-FR" sz="1800" dirty="0" smtClean="0"/>
              <a:t>Nous arrêtons l’ajout d’hydroxyde lorsque le pH arrive à 5.</a:t>
            </a:r>
          </a:p>
          <a:p>
            <a:pPr>
              <a:buFont typeface="Arial" charset="0"/>
              <a:buNone/>
            </a:pPr>
            <a:endParaRPr lang="fr-FR" altLang="fr-FR" sz="1800" dirty="0"/>
          </a:p>
          <a:p>
            <a:pPr>
              <a:buFont typeface="Arial" charset="0"/>
              <a:buNone/>
            </a:pPr>
            <a:endParaRPr lang="fr-FR" altLang="fr-FR" sz="1800" dirty="0" smtClean="0"/>
          </a:p>
          <a:p>
            <a:pPr>
              <a:buFont typeface="Arial" charset="0"/>
              <a:buNone/>
            </a:pPr>
            <a:endParaRPr lang="fr-FR" altLang="fr-FR" sz="1800" dirty="0" smtClean="0"/>
          </a:p>
          <a:p>
            <a:pPr>
              <a:buFont typeface="Arial" charset="0"/>
              <a:buNone/>
            </a:pPr>
            <a:endParaRPr lang="fr-FR" altLang="fr-FR" sz="1600" b="1" dirty="0" smtClean="0">
              <a:solidFill>
                <a:schemeClr val="bg1"/>
              </a:solidFill>
            </a:endParaRPr>
          </a:p>
          <a:p>
            <a:pPr>
              <a:buFont typeface="Arial" charset="0"/>
              <a:buNone/>
            </a:pPr>
            <a:endParaRPr lang="fr-FR" altLang="fr-FR" sz="1600" dirty="0" smtClean="0">
              <a:solidFill>
                <a:schemeClr val="bg1"/>
              </a:solidFill>
            </a:endParaRPr>
          </a:p>
          <a:p>
            <a:pPr>
              <a:buFont typeface="Arial" charset="0"/>
              <a:buNone/>
            </a:pPr>
            <a:r>
              <a:rPr lang="fr-FR" altLang="fr-FR" sz="1600" b="1" dirty="0" smtClean="0">
                <a:solidFill>
                  <a:schemeClr val="bg1"/>
                </a:solidFill>
              </a:rPr>
              <a:t>				</a:t>
            </a:r>
            <a:endParaRPr lang="fr-FR" altLang="fr-FR" sz="1600" dirty="0" smtClean="0"/>
          </a:p>
        </p:txBody>
      </p:sp>
      <p:sp>
        <p:nvSpPr>
          <p:cNvPr id="13" name="Espace réservé du pied de page 1">
            <a:extLst>
              <a:ext uri="{FF2B5EF4-FFF2-40B4-BE49-F238E27FC236}"/>
            </a:extLst>
          </p:cNvPr>
          <p:cNvSpPr>
            <a:spLocks noGrp="1"/>
          </p:cNvSpPr>
          <p:nvPr>
            <p:ph type="ftr" sz="quarter" idx="11"/>
          </p:nvPr>
        </p:nvSpPr>
        <p:spPr/>
        <p:txBody>
          <a:bodyPr/>
          <a:lstStyle/>
          <a:p>
            <a:pPr>
              <a:defRPr/>
            </a:pPr>
            <a:r>
              <a:rPr lang="fr-FR" dirty="0"/>
              <a:t>STAGE SPH_07_A</a:t>
            </a:r>
          </a:p>
        </p:txBody>
      </p:sp>
      <p:pic>
        <p:nvPicPr>
          <p:cNvPr id="1026" name="Picture 2" descr="F:\DCIM\SPecialite Photo\DSCN8286.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rot="5400000">
            <a:off x="-286619" y="3586594"/>
            <a:ext cx="3808143" cy="163730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F:\DCIM\SPecialite Photo\DSCN828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27310" y="4221328"/>
            <a:ext cx="2880000" cy="216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DCIM\SPecialite Photo\DSCN828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a:off x="4984831" y="2977738"/>
            <a:ext cx="3807525" cy="2855644"/>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27310" y="2501176"/>
            <a:ext cx="2880000" cy="16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30568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457200" y="-26988"/>
            <a:ext cx="8229600" cy="1143001"/>
          </a:xfrm>
        </p:spPr>
        <p:txBody>
          <a:bodyPr/>
          <a:lstStyle/>
          <a:p>
            <a:pPr eaLnBrk="1" hangingPunct="1"/>
            <a:r>
              <a:rPr lang="fr-FR" altLang="fr-FR" sz="3000" dirty="0" smtClean="0"/>
              <a:t>Etape 2.b</a:t>
            </a:r>
            <a:br>
              <a:rPr lang="fr-FR" altLang="fr-FR" sz="3000" dirty="0" smtClean="0"/>
            </a:br>
            <a:r>
              <a:rPr lang="fr-FR" altLang="fr-FR" sz="3000" dirty="0" smtClean="0"/>
              <a:t>Précipitation des ions fer</a:t>
            </a:r>
          </a:p>
        </p:txBody>
      </p:sp>
      <p:sp>
        <p:nvSpPr>
          <p:cNvPr id="7171" name="Espace réservé du contenu 4"/>
          <p:cNvSpPr>
            <a:spLocks noGrp="1"/>
          </p:cNvSpPr>
          <p:nvPr>
            <p:ph idx="1"/>
          </p:nvPr>
        </p:nvSpPr>
        <p:spPr>
          <a:xfrm>
            <a:off x="323850" y="1125538"/>
            <a:ext cx="8496300" cy="5256212"/>
          </a:xfrm>
        </p:spPr>
        <p:txBody>
          <a:bodyPr/>
          <a:lstStyle/>
          <a:p>
            <a:pPr>
              <a:buFont typeface="Arial" charset="0"/>
              <a:buNone/>
            </a:pPr>
            <a:r>
              <a:rPr lang="fr-FR" altLang="fr-FR" sz="1800" b="1" dirty="0" smtClean="0"/>
              <a:t>Objectif</a:t>
            </a:r>
            <a:r>
              <a:rPr lang="fr-FR" altLang="fr-FR" sz="1800" dirty="0" smtClean="0"/>
              <a:t> :</a:t>
            </a:r>
          </a:p>
          <a:p>
            <a:r>
              <a:rPr lang="fr-FR" altLang="fr-FR" sz="1800" dirty="0" smtClean="0"/>
              <a:t>Augmenter le pH de la solution acide pour changer le fer de phase. </a:t>
            </a:r>
            <a:br>
              <a:rPr lang="fr-FR" altLang="fr-FR" sz="1800" dirty="0" smtClean="0"/>
            </a:br>
            <a:r>
              <a:rPr lang="fr-FR" altLang="fr-FR" sz="1800" dirty="0" smtClean="0"/>
              <a:t>Le fer se transforme en hydroxyde insoluble par ajout d’hydroxyde de sodium.</a:t>
            </a:r>
          </a:p>
          <a:p>
            <a:pPr marL="0" indent="0">
              <a:buNone/>
            </a:pPr>
            <a:endParaRPr lang="fr-FR" altLang="fr-FR" sz="1800" dirty="0" smtClean="0"/>
          </a:p>
          <a:p>
            <a:pPr>
              <a:buFont typeface="Arial" charset="0"/>
              <a:buNone/>
            </a:pPr>
            <a:endParaRPr lang="fr-FR" altLang="fr-FR" sz="1800" dirty="0"/>
          </a:p>
          <a:p>
            <a:pPr>
              <a:buFont typeface="Arial" charset="0"/>
              <a:buNone/>
            </a:pPr>
            <a:endParaRPr lang="fr-FR" altLang="fr-FR" sz="1800" dirty="0" smtClean="0"/>
          </a:p>
          <a:p>
            <a:pPr>
              <a:buFont typeface="Arial" charset="0"/>
              <a:buNone/>
            </a:pPr>
            <a:endParaRPr lang="fr-FR" altLang="fr-FR" sz="1800" dirty="0" smtClean="0"/>
          </a:p>
          <a:p>
            <a:pPr>
              <a:buFont typeface="Arial" charset="0"/>
              <a:buNone/>
            </a:pPr>
            <a:endParaRPr lang="fr-FR" altLang="fr-FR" sz="1600" b="1" dirty="0" smtClean="0">
              <a:solidFill>
                <a:schemeClr val="bg1"/>
              </a:solidFill>
            </a:endParaRPr>
          </a:p>
          <a:p>
            <a:pPr>
              <a:buFont typeface="Arial" charset="0"/>
              <a:buNone/>
            </a:pPr>
            <a:endParaRPr lang="fr-FR" altLang="fr-FR" sz="1600" dirty="0" smtClean="0">
              <a:solidFill>
                <a:schemeClr val="bg1"/>
              </a:solidFill>
            </a:endParaRPr>
          </a:p>
          <a:p>
            <a:pPr>
              <a:buFont typeface="Arial" charset="0"/>
              <a:buNone/>
            </a:pPr>
            <a:r>
              <a:rPr lang="fr-FR" altLang="fr-FR" sz="1600" b="1" dirty="0" smtClean="0">
                <a:solidFill>
                  <a:schemeClr val="bg1"/>
                </a:solidFill>
              </a:rPr>
              <a:t>				</a:t>
            </a:r>
            <a:endParaRPr lang="fr-FR" altLang="fr-FR" sz="1600" dirty="0" smtClean="0"/>
          </a:p>
        </p:txBody>
      </p:sp>
      <p:sp>
        <p:nvSpPr>
          <p:cNvPr id="13" name="Espace réservé du pied de page 1">
            <a:extLst>
              <a:ext uri="{FF2B5EF4-FFF2-40B4-BE49-F238E27FC236}"/>
            </a:extLst>
          </p:cNvPr>
          <p:cNvSpPr>
            <a:spLocks noGrp="1"/>
          </p:cNvSpPr>
          <p:nvPr>
            <p:ph type="ftr" sz="quarter" idx="11"/>
          </p:nvPr>
        </p:nvSpPr>
        <p:spPr/>
        <p:txBody>
          <a:bodyPr/>
          <a:lstStyle/>
          <a:p>
            <a:pPr>
              <a:defRPr/>
            </a:pPr>
            <a:r>
              <a:rPr lang="fr-FR" dirty="0"/>
              <a:t>STAGE SPH_07_A</a:t>
            </a:r>
          </a:p>
        </p:txBody>
      </p:sp>
      <p:pic>
        <p:nvPicPr>
          <p:cNvPr id="5" name="Picture 2" descr="F:\DCIM\SPecialite Photo\DSCN829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169040"/>
            <a:ext cx="2879131" cy="1620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F:\DCIM\SPecialite Photo\DSCN829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300192" y="4797152"/>
            <a:ext cx="2652669" cy="165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28605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457200" y="-26988"/>
            <a:ext cx="8229600" cy="1143001"/>
          </a:xfrm>
        </p:spPr>
        <p:txBody>
          <a:bodyPr/>
          <a:lstStyle/>
          <a:p>
            <a:pPr eaLnBrk="1" hangingPunct="1"/>
            <a:r>
              <a:rPr lang="fr-FR" altLang="fr-FR" sz="3000" dirty="0" smtClean="0"/>
              <a:t>Etape 3.a</a:t>
            </a:r>
            <a:br>
              <a:rPr lang="fr-FR" altLang="fr-FR" sz="3000" dirty="0" smtClean="0"/>
            </a:br>
            <a:r>
              <a:rPr lang="fr-FR" altLang="fr-FR" sz="3000" dirty="0" smtClean="0"/>
              <a:t>Séparation des ions fer de la solution</a:t>
            </a:r>
          </a:p>
        </p:txBody>
      </p:sp>
      <p:sp>
        <p:nvSpPr>
          <p:cNvPr id="7171" name="Espace réservé du contenu 4"/>
          <p:cNvSpPr>
            <a:spLocks noGrp="1"/>
          </p:cNvSpPr>
          <p:nvPr>
            <p:ph idx="1"/>
          </p:nvPr>
        </p:nvSpPr>
        <p:spPr>
          <a:xfrm>
            <a:off x="323850" y="1125538"/>
            <a:ext cx="8496300" cy="5256212"/>
          </a:xfrm>
        </p:spPr>
        <p:txBody>
          <a:bodyPr/>
          <a:lstStyle/>
          <a:p>
            <a:pPr>
              <a:buFont typeface="Arial" charset="0"/>
              <a:buNone/>
            </a:pPr>
            <a:r>
              <a:rPr lang="fr-FR" altLang="fr-FR" sz="1800" b="1" dirty="0" smtClean="0"/>
              <a:t>Objectif</a:t>
            </a:r>
            <a:r>
              <a:rPr lang="fr-FR" altLang="fr-FR" sz="1800" dirty="0" smtClean="0"/>
              <a:t> :</a:t>
            </a:r>
          </a:p>
          <a:p>
            <a:pPr>
              <a:buNone/>
            </a:pPr>
            <a:r>
              <a:rPr lang="fr-FR" altLang="fr-FR" sz="1800" dirty="0"/>
              <a:t>Filtrer pour retenir le précipité d’hydroxyde de fer.</a:t>
            </a:r>
            <a:endParaRPr lang="fr-FR" altLang="fr-FR" sz="1800" dirty="0" smtClean="0"/>
          </a:p>
          <a:p>
            <a:pPr>
              <a:buFont typeface="Arial" charset="0"/>
              <a:buNone/>
            </a:pPr>
            <a:endParaRPr lang="fr-FR" altLang="fr-FR" sz="1600" b="1" dirty="0" smtClean="0">
              <a:solidFill>
                <a:schemeClr val="bg1"/>
              </a:solidFill>
            </a:endParaRPr>
          </a:p>
          <a:p>
            <a:pPr>
              <a:buFont typeface="Arial" charset="0"/>
              <a:buNone/>
            </a:pPr>
            <a:endParaRPr lang="fr-FR" altLang="fr-FR" sz="1600" dirty="0" smtClean="0">
              <a:solidFill>
                <a:schemeClr val="bg1"/>
              </a:solidFill>
            </a:endParaRPr>
          </a:p>
          <a:p>
            <a:pPr>
              <a:buFont typeface="Arial" charset="0"/>
              <a:buNone/>
            </a:pPr>
            <a:r>
              <a:rPr lang="fr-FR" altLang="fr-FR" sz="1600" b="1" dirty="0" smtClean="0">
                <a:solidFill>
                  <a:schemeClr val="bg1"/>
                </a:solidFill>
              </a:rPr>
              <a:t>				</a:t>
            </a:r>
            <a:endParaRPr lang="fr-FR" altLang="fr-FR" sz="1600" dirty="0" smtClean="0"/>
          </a:p>
        </p:txBody>
      </p:sp>
      <p:sp>
        <p:nvSpPr>
          <p:cNvPr id="13" name="Espace réservé du pied de page 1">
            <a:extLst>
              <a:ext uri="{FF2B5EF4-FFF2-40B4-BE49-F238E27FC236}"/>
            </a:extLst>
          </p:cNvPr>
          <p:cNvSpPr>
            <a:spLocks noGrp="1"/>
          </p:cNvSpPr>
          <p:nvPr>
            <p:ph type="ftr" sz="quarter" idx="11"/>
          </p:nvPr>
        </p:nvSpPr>
        <p:spPr/>
        <p:txBody>
          <a:bodyPr/>
          <a:lstStyle/>
          <a:p>
            <a:pPr>
              <a:defRPr/>
            </a:pPr>
            <a:r>
              <a:rPr lang="fr-FR" dirty="0"/>
              <a:t>STAGE SPH_07_A</a:t>
            </a:r>
          </a:p>
        </p:txBody>
      </p:sp>
      <p:pic>
        <p:nvPicPr>
          <p:cNvPr id="1028" name="Picture 4" descr="F:\DCIM\SPecialite Photo\DSCN829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565348" y="2590703"/>
            <a:ext cx="4167555" cy="3125667"/>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F:\DCIM\SPecialite Photo\DSCN829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68376" y="2046386"/>
            <a:ext cx="2688000" cy="2016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DCIM\SPecialite Photo\DSCN829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68376" y="4221088"/>
            <a:ext cx="2688000" cy="2016000"/>
          </a:xfrm>
          <a:prstGeom prst="rect">
            <a:avLst/>
          </a:prstGeom>
          <a:noFill/>
          <a:extLst>
            <a:ext uri="{909E8E84-426E-40DD-AFC4-6F175D3DCCD1}">
              <a14:hiddenFill xmlns:a14="http://schemas.microsoft.com/office/drawing/2010/main">
                <a:solidFill>
                  <a:srgbClr val="FFFFFF"/>
                </a:solidFill>
              </a14:hiddenFill>
            </a:ext>
          </a:extLst>
        </p:spPr>
      </p:pic>
      <p:sp>
        <p:nvSpPr>
          <p:cNvPr id="10" name="ZoneTexte 9"/>
          <p:cNvSpPr txBox="1"/>
          <p:nvPr/>
        </p:nvSpPr>
        <p:spPr>
          <a:xfrm>
            <a:off x="5412394" y="2685054"/>
            <a:ext cx="1247838" cy="369332"/>
          </a:xfrm>
          <a:prstGeom prst="rect">
            <a:avLst/>
          </a:prstGeom>
          <a:noFill/>
        </p:spPr>
        <p:txBody>
          <a:bodyPr wrap="square" rtlCol="0">
            <a:spAutoFit/>
          </a:bodyPr>
          <a:lstStyle/>
          <a:p>
            <a:pPr algn="ctr"/>
            <a:r>
              <a:rPr lang="fr-FR" altLang="fr-FR" b="1" dirty="0" smtClean="0">
                <a:solidFill>
                  <a:schemeClr val="bg1"/>
                </a:solidFill>
              </a:rPr>
              <a:t>Précipité</a:t>
            </a:r>
            <a:endParaRPr lang="fr-FR" dirty="0"/>
          </a:p>
        </p:txBody>
      </p:sp>
      <p:sp>
        <p:nvSpPr>
          <p:cNvPr id="11" name="ZoneTexte 10"/>
          <p:cNvSpPr txBox="1"/>
          <p:nvPr/>
        </p:nvSpPr>
        <p:spPr>
          <a:xfrm>
            <a:off x="6948266" y="2685054"/>
            <a:ext cx="936102" cy="369332"/>
          </a:xfrm>
          <a:prstGeom prst="rect">
            <a:avLst/>
          </a:prstGeom>
          <a:noFill/>
        </p:spPr>
        <p:txBody>
          <a:bodyPr wrap="square" rtlCol="0">
            <a:spAutoFit/>
          </a:bodyPr>
          <a:lstStyle/>
          <a:p>
            <a:r>
              <a:rPr lang="fr-FR" altLang="fr-FR" b="1" dirty="0" smtClean="0">
                <a:solidFill>
                  <a:schemeClr val="bg1"/>
                </a:solidFill>
              </a:rPr>
              <a:t>Filtrat</a:t>
            </a:r>
            <a:endParaRPr lang="fr-FR"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457200" y="-26988"/>
            <a:ext cx="8229600" cy="1143001"/>
          </a:xfrm>
        </p:spPr>
        <p:txBody>
          <a:bodyPr/>
          <a:lstStyle/>
          <a:p>
            <a:pPr eaLnBrk="1" hangingPunct="1"/>
            <a:r>
              <a:rPr lang="fr-FR" altLang="fr-FR" sz="3000" dirty="0" smtClean="0"/>
              <a:t>Etape 3.b</a:t>
            </a:r>
            <a:br>
              <a:rPr lang="fr-FR" altLang="fr-FR" sz="3000" dirty="0" smtClean="0"/>
            </a:br>
            <a:r>
              <a:rPr lang="fr-FR" altLang="fr-FR" sz="3000" dirty="0" smtClean="0"/>
              <a:t>Vérification des ions présents – Test d’ions</a:t>
            </a:r>
          </a:p>
        </p:txBody>
      </p:sp>
      <p:sp>
        <p:nvSpPr>
          <p:cNvPr id="7171" name="Espace réservé du contenu 4"/>
          <p:cNvSpPr>
            <a:spLocks noGrp="1"/>
          </p:cNvSpPr>
          <p:nvPr>
            <p:ph idx="1"/>
          </p:nvPr>
        </p:nvSpPr>
        <p:spPr>
          <a:xfrm>
            <a:off x="323850" y="1125538"/>
            <a:ext cx="8496300" cy="1196414"/>
          </a:xfrm>
        </p:spPr>
        <p:txBody>
          <a:bodyPr/>
          <a:lstStyle/>
          <a:p>
            <a:pPr>
              <a:buFont typeface="Arial" charset="0"/>
              <a:buNone/>
            </a:pPr>
            <a:r>
              <a:rPr lang="fr-FR" altLang="fr-FR" sz="1800" b="1" dirty="0" smtClean="0"/>
              <a:t>Objectif</a:t>
            </a:r>
            <a:r>
              <a:rPr lang="fr-FR" altLang="fr-FR" sz="1800" dirty="0" smtClean="0"/>
              <a:t> :</a:t>
            </a:r>
          </a:p>
          <a:p>
            <a:pPr>
              <a:buFont typeface="Arial" charset="0"/>
              <a:buNone/>
            </a:pPr>
            <a:r>
              <a:rPr lang="fr-FR" altLang="fr-FR" sz="1800" dirty="0" smtClean="0"/>
              <a:t>Tester l’absence d’ions Fe</a:t>
            </a:r>
            <a:r>
              <a:rPr lang="fr-FR" altLang="fr-FR" sz="1800" baseline="30000" dirty="0" smtClean="0"/>
              <a:t>3+ </a:t>
            </a:r>
            <a:r>
              <a:rPr lang="fr-FR" altLang="fr-FR" sz="1800" dirty="0" smtClean="0"/>
              <a:t>mais d’ions Cu</a:t>
            </a:r>
            <a:r>
              <a:rPr lang="fr-FR" altLang="fr-FR" sz="1800" baseline="30000" dirty="0" smtClean="0"/>
              <a:t>2+.</a:t>
            </a:r>
          </a:p>
          <a:p>
            <a:pPr>
              <a:buFont typeface="Arial" charset="0"/>
              <a:buNone/>
            </a:pPr>
            <a:endParaRPr lang="fr-FR" altLang="fr-FR" sz="1600" b="1" dirty="0" smtClean="0">
              <a:solidFill>
                <a:schemeClr val="bg1"/>
              </a:solidFill>
            </a:endParaRPr>
          </a:p>
          <a:p>
            <a:pPr>
              <a:buFont typeface="Arial" charset="0"/>
              <a:buNone/>
            </a:pPr>
            <a:endParaRPr lang="fr-FR" altLang="fr-FR" sz="1600" dirty="0" smtClean="0">
              <a:solidFill>
                <a:schemeClr val="bg1"/>
              </a:solidFill>
            </a:endParaRPr>
          </a:p>
          <a:p>
            <a:pPr>
              <a:buFont typeface="Arial" charset="0"/>
              <a:buNone/>
            </a:pPr>
            <a:r>
              <a:rPr lang="fr-FR" altLang="fr-FR" sz="1600" b="1" dirty="0" smtClean="0">
                <a:solidFill>
                  <a:schemeClr val="bg1"/>
                </a:solidFill>
              </a:rPr>
              <a:t>				</a:t>
            </a:r>
            <a:endParaRPr lang="fr-FR" altLang="fr-FR" sz="1600" dirty="0" smtClean="0"/>
          </a:p>
        </p:txBody>
      </p:sp>
      <p:sp>
        <p:nvSpPr>
          <p:cNvPr id="13" name="Espace réservé du pied de page 1">
            <a:extLst>
              <a:ext uri="{FF2B5EF4-FFF2-40B4-BE49-F238E27FC236}"/>
            </a:extLst>
          </p:cNvPr>
          <p:cNvSpPr>
            <a:spLocks noGrp="1"/>
          </p:cNvSpPr>
          <p:nvPr>
            <p:ph type="ftr" sz="quarter" idx="11"/>
          </p:nvPr>
        </p:nvSpPr>
        <p:spPr/>
        <p:txBody>
          <a:bodyPr/>
          <a:lstStyle/>
          <a:p>
            <a:pPr>
              <a:defRPr/>
            </a:pPr>
            <a:r>
              <a:rPr lang="fr-FR" dirty="0"/>
              <a:t>STAGE SPH_07_A</a:t>
            </a:r>
          </a:p>
        </p:txBody>
      </p:sp>
      <p:sp>
        <p:nvSpPr>
          <p:cNvPr id="6" name="ZoneTexte 5"/>
          <p:cNvSpPr txBox="1"/>
          <p:nvPr/>
        </p:nvSpPr>
        <p:spPr>
          <a:xfrm>
            <a:off x="2603143" y="4031312"/>
            <a:ext cx="936102" cy="369332"/>
          </a:xfrm>
          <a:prstGeom prst="rect">
            <a:avLst/>
          </a:prstGeom>
          <a:noFill/>
        </p:spPr>
        <p:txBody>
          <a:bodyPr wrap="square" rtlCol="0">
            <a:spAutoFit/>
          </a:bodyPr>
          <a:lstStyle/>
          <a:p>
            <a:r>
              <a:rPr lang="fr-FR" altLang="fr-FR" b="1" dirty="0" smtClean="0"/>
              <a:t>Filtrat</a:t>
            </a:r>
            <a:endParaRPr lang="fr-FR" dirty="0"/>
          </a:p>
        </p:txBody>
      </p:sp>
      <p:sp>
        <p:nvSpPr>
          <p:cNvPr id="16" name="ZoneTexte 15"/>
          <p:cNvSpPr txBox="1"/>
          <p:nvPr/>
        </p:nvSpPr>
        <p:spPr>
          <a:xfrm>
            <a:off x="2639035" y="4378568"/>
            <a:ext cx="2376265" cy="369332"/>
          </a:xfrm>
          <a:prstGeom prst="rect">
            <a:avLst/>
          </a:prstGeom>
          <a:noFill/>
        </p:spPr>
        <p:txBody>
          <a:bodyPr wrap="square" rtlCol="0">
            <a:spAutoFit/>
          </a:bodyPr>
          <a:lstStyle/>
          <a:p>
            <a:r>
              <a:rPr lang="fr-FR" altLang="fr-FR" b="1" dirty="0">
                <a:solidFill>
                  <a:schemeClr val="bg1"/>
                </a:solidFill>
              </a:rPr>
              <a:t>Fe</a:t>
            </a:r>
            <a:r>
              <a:rPr lang="fr-FR" altLang="fr-FR" b="1" baseline="30000" dirty="0">
                <a:solidFill>
                  <a:schemeClr val="bg1"/>
                </a:solidFill>
              </a:rPr>
              <a:t>3+  	</a:t>
            </a:r>
            <a:r>
              <a:rPr lang="fr-FR" altLang="fr-FR" b="1" dirty="0" smtClean="0">
                <a:solidFill>
                  <a:schemeClr val="bg1"/>
                </a:solidFill>
              </a:rPr>
              <a:t>Cu</a:t>
            </a:r>
            <a:r>
              <a:rPr lang="fr-FR" altLang="fr-FR" b="1" baseline="30000" dirty="0" smtClean="0">
                <a:solidFill>
                  <a:schemeClr val="bg1"/>
                </a:solidFill>
              </a:rPr>
              <a:t>2</a:t>
            </a:r>
            <a:r>
              <a:rPr lang="fr-FR" altLang="fr-FR" b="1" baseline="30000" dirty="0">
                <a:solidFill>
                  <a:schemeClr val="bg1"/>
                </a:solidFill>
              </a:rPr>
              <a:t>+  </a:t>
            </a:r>
            <a:r>
              <a:rPr lang="fr-FR" altLang="fr-FR" b="1" baseline="30000" dirty="0" smtClean="0">
                <a:solidFill>
                  <a:schemeClr val="bg1"/>
                </a:solidFill>
              </a:rPr>
              <a:t>      </a:t>
            </a:r>
            <a:r>
              <a:rPr lang="fr-FR" altLang="fr-FR" b="1" dirty="0" smtClean="0">
                <a:solidFill>
                  <a:schemeClr val="bg1"/>
                </a:solidFill>
              </a:rPr>
              <a:t>Zn</a:t>
            </a:r>
            <a:r>
              <a:rPr lang="fr-FR" altLang="fr-FR" b="1" baseline="30000" dirty="0" smtClean="0">
                <a:solidFill>
                  <a:schemeClr val="bg1"/>
                </a:solidFill>
              </a:rPr>
              <a:t>2</a:t>
            </a:r>
            <a:r>
              <a:rPr lang="fr-FR" altLang="fr-FR" b="1" baseline="30000" dirty="0">
                <a:solidFill>
                  <a:schemeClr val="bg1"/>
                </a:solidFill>
              </a:rPr>
              <a:t>+</a:t>
            </a:r>
            <a:endParaRPr lang="fr-FR" dirty="0"/>
          </a:p>
        </p:txBody>
      </p:sp>
      <p:pic>
        <p:nvPicPr>
          <p:cNvPr id="18" name="Picture 2" descr="F:\DCIM\SPecialite Photo\DSCN8316.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2639035" y="4400644"/>
            <a:ext cx="3075194" cy="1899889"/>
          </a:xfrm>
          <a:prstGeom prst="rect">
            <a:avLst/>
          </a:prstGeom>
          <a:noFill/>
          <a:extLst>
            <a:ext uri="{909E8E84-426E-40DD-AFC4-6F175D3DCCD1}">
              <a14:hiddenFill xmlns:a14="http://schemas.microsoft.com/office/drawing/2010/main">
                <a:solidFill>
                  <a:srgbClr val="FFFFFF"/>
                </a:solidFill>
              </a14:hiddenFill>
            </a:ext>
          </a:extLst>
        </p:spPr>
      </p:pic>
      <p:sp>
        <p:nvSpPr>
          <p:cNvPr id="19" name="ZoneTexte 18"/>
          <p:cNvSpPr txBox="1"/>
          <p:nvPr/>
        </p:nvSpPr>
        <p:spPr>
          <a:xfrm rot="19800000">
            <a:off x="4701165" y="4565693"/>
            <a:ext cx="3749975" cy="369332"/>
          </a:xfrm>
          <a:prstGeom prst="rect">
            <a:avLst/>
          </a:prstGeom>
          <a:noFill/>
        </p:spPr>
        <p:txBody>
          <a:bodyPr wrap="square" rtlCol="0">
            <a:spAutoFit/>
          </a:bodyPr>
          <a:lstStyle/>
          <a:p>
            <a:r>
              <a:rPr lang="fr-FR" altLang="fr-FR" b="1" dirty="0" smtClean="0"/>
              <a:t>+ hydroxyde de sodium</a:t>
            </a:r>
            <a:endParaRPr lang="fr-FR" dirty="0"/>
          </a:p>
        </p:txBody>
      </p:sp>
      <p:sp>
        <p:nvSpPr>
          <p:cNvPr id="23" name="ZoneTexte 22"/>
          <p:cNvSpPr txBox="1"/>
          <p:nvPr/>
        </p:nvSpPr>
        <p:spPr>
          <a:xfrm rot="19800000">
            <a:off x="3765061" y="3822234"/>
            <a:ext cx="3749975" cy="369332"/>
          </a:xfrm>
          <a:prstGeom prst="rect">
            <a:avLst/>
          </a:prstGeom>
          <a:noFill/>
        </p:spPr>
        <p:txBody>
          <a:bodyPr wrap="square" rtlCol="0">
            <a:spAutoFit/>
          </a:bodyPr>
          <a:lstStyle/>
          <a:p>
            <a:r>
              <a:rPr lang="fr-FR" altLang="fr-FR" b="1" dirty="0" smtClean="0"/>
              <a:t>+ </a:t>
            </a:r>
            <a:r>
              <a:rPr lang="fr-FR" altLang="fr-FR" b="1" dirty="0" err="1" smtClean="0"/>
              <a:t>thiocyanate</a:t>
            </a:r>
            <a:r>
              <a:rPr lang="fr-FR" altLang="fr-FR" b="1" dirty="0" smtClean="0"/>
              <a:t> d’ammonium</a:t>
            </a:r>
            <a:endParaRPr lang="fr-FR" dirty="0"/>
          </a:p>
        </p:txBody>
      </p:sp>
    </p:spTree>
    <p:extLst>
      <p:ext uri="{BB962C8B-B14F-4D97-AF65-F5344CB8AC3E}">
        <p14:creationId xmlns:p14="http://schemas.microsoft.com/office/powerpoint/2010/main" val="32375734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ChangeArrowheads="1"/>
          </p:cNvSpPr>
          <p:nvPr/>
        </p:nvSpPr>
        <p:spPr bwMode="auto">
          <a:xfrm>
            <a:off x="684213" y="188913"/>
            <a:ext cx="7777162"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fr-FR" sz="2800" b="1" u="sng" dirty="0">
                <a:solidFill>
                  <a:srgbClr val="002060"/>
                </a:solidFill>
                <a:latin typeface="Arial" charset="0"/>
              </a:rPr>
              <a:t>Thème </a:t>
            </a:r>
            <a:r>
              <a:rPr lang="fr-FR" altLang="fr-FR" sz="2800" b="1" u="sng" dirty="0" smtClean="0">
                <a:solidFill>
                  <a:srgbClr val="002060"/>
                </a:solidFill>
                <a:latin typeface="Arial" charset="0"/>
              </a:rPr>
              <a:t>3</a:t>
            </a:r>
            <a:r>
              <a:rPr lang="fr-FR" altLang="fr-FR" sz="2800" b="1" dirty="0" smtClean="0">
                <a:solidFill>
                  <a:srgbClr val="002060"/>
                </a:solidFill>
                <a:latin typeface="Arial" charset="0"/>
              </a:rPr>
              <a:t> </a:t>
            </a:r>
            <a:r>
              <a:rPr lang="fr-FR" altLang="fr-FR" sz="2800" b="1" dirty="0">
                <a:solidFill>
                  <a:srgbClr val="002060"/>
                </a:solidFill>
                <a:latin typeface="Arial" charset="0"/>
              </a:rPr>
              <a:t>: L’eau</a:t>
            </a:r>
          </a:p>
          <a:p>
            <a:pPr algn="ctr" eaLnBrk="1" hangingPunct="1">
              <a:spcBef>
                <a:spcPct val="0"/>
              </a:spcBef>
              <a:buFontTx/>
              <a:buNone/>
            </a:pPr>
            <a:r>
              <a:rPr lang="fr-FR" altLang="fr-FR" sz="2800" b="1" u="sng" dirty="0">
                <a:solidFill>
                  <a:srgbClr val="002060"/>
                </a:solidFill>
                <a:latin typeface="Arial" charset="0"/>
              </a:rPr>
              <a:t>Domaine d’étude</a:t>
            </a:r>
            <a:r>
              <a:rPr lang="fr-FR" altLang="fr-FR" sz="2800" b="1" dirty="0">
                <a:solidFill>
                  <a:srgbClr val="002060"/>
                </a:solidFill>
                <a:latin typeface="Arial" charset="0"/>
              </a:rPr>
              <a:t> : </a:t>
            </a:r>
            <a:r>
              <a:rPr lang="fr-FR" altLang="fr-FR" sz="2800" b="1" dirty="0" smtClean="0">
                <a:solidFill>
                  <a:srgbClr val="002060"/>
                </a:solidFill>
                <a:latin typeface="Arial" charset="0"/>
              </a:rPr>
              <a:t>Cycle de vie</a:t>
            </a:r>
            <a:endParaRPr lang="fr-FR" altLang="fr-FR" sz="2800" b="1" dirty="0">
              <a:solidFill>
                <a:srgbClr val="002060"/>
              </a:solidFill>
              <a:latin typeface="Arial" charset="0"/>
            </a:endParaRPr>
          </a:p>
        </p:txBody>
      </p:sp>
      <p:graphicFrame>
        <p:nvGraphicFramePr>
          <p:cNvPr id="6" name="Tableau 5">
            <a:extLst>
              <a:ext uri="{FF2B5EF4-FFF2-40B4-BE49-F238E27FC236}"/>
            </a:extLst>
          </p:cNvPr>
          <p:cNvGraphicFramePr>
            <a:graphicFrameLocks noGrp="1"/>
          </p:cNvGraphicFramePr>
          <p:nvPr>
            <p:extLst>
              <p:ext uri="{D42A27DB-BD31-4B8C-83A1-F6EECF244321}">
                <p14:modId xmlns:p14="http://schemas.microsoft.com/office/powerpoint/2010/main" val="254417830"/>
              </p:ext>
            </p:extLst>
          </p:nvPr>
        </p:nvGraphicFramePr>
        <p:xfrm>
          <a:off x="611188" y="1341438"/>
          <a:ext cx="8208962" cy="1655762"/>
        </p:xfrm>
        <a:graphic>
          <a:graphicData uri="http://schemas.openxmlformats.org/drawingml/2006/table">
            <a:tbl>
              <a:tblPr firstRow="1" bandRow="1">
                <a:tableStyleId>{5940675A-B579-460E-94D1-54222C63F5DA}</a:tableStyleId>
              </a:tblPr>
              <a:tblGrid>
                <a:gridCol w="2711216">
                  <a:extLst>
                    <a:ext uri="{9D8B030D-6E8A-4147-A177-3AD203B41FA5}"/>
                  </a:extLst>
                </a:gridCol>
                <a:gridCol w="5497746">
                  <a:extLst>
                    <a:ext uri="{9D8B030D-6E8A-4147-A177-3AD203B41FA5}"/>
                  </a:extLst>
                </a:gridCol>
              </a:tblGrid>
              <a:tr h="39371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800" b="1" noProof="0" dirty="0">
                          <a:effectLst/>
                          <a:latin typeface="Arial" panose="020B0604020202020204" pitchFamily="34" charset="0"/>
                          <a:cs typeface="Arial" panose="020B0604020202020204" pitchFamily="34" charset="0"/>
                        </a:rPr>
                        <a:t>Domaine d’étude</a:t>
                      </a:r>
                      <a:endParaRPr lang="fr-FR" sz="2400" b="1" noProof="0" dirty="0">
                        <a:effectLst/>
                        <a:latin typeface="Arial" panose="020B0604020202020204" pitchFamily="34" charset="0"/>
                        <a:ea typeface="Arial"/>
                        <a:cs typeface="Arial" panose="020B0604020202020204" pitchFamily="34" charset="0"/>
                      </a:endParaRPr>
                    </a:p>
                  </a:txBody>
                  <a:tcPr marL="91441" marR="91441"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800" b="1" noProof="0" dirty="0">
                          <a:effectLst/>
                          <a:latin typeface="Arial" panose="020B0604020202020204" pitchFamily="34" charset="0"/>
                          <a:cs typeface="Arial" panose="020B0604020202020204" pitchFamily="34" charset="0"/>
                        </a:rPr>
                        <a:t>Mots-clés</a:t>
                      </a:r>
                      <a:endParaRPr lang="fr-FR" sz="2400" b="1" noProof="0" dirty="0">
                        <a:effectLst/>
                        <a:latin typeface="Arial" panose="020B0604020202020204" pitchFamily="34" charset="0"/>
                        <a:ea typeface="Arial"/>
                        <a:cs typeface="Arial" panose="020B0604020202020204" pitchFamily="34" charset="0"/>
                      </a:endParaRPr>
                    </a:p>
                  </a:txBody>
                  <a:tcPr marL="91441" marR="91441" marT="45708" marB="45708"/>
                </a:tc>
                <a:extLst>
                  <a:ext uri="{0D108BD9-81ED-4DB2-BD59-A6C34878D82A}"/>
                </a:extLst>
              </a:tr>
              <a:tr h="126204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800" noProof="0" dirty="0" smtClean="0">
                          <a:effectLst/>
                          <a:latin typeface="Arial" panose="020B0604020202020204" pitchFamily="34" charset="0"/>
                          <a:cs typeface="Arial" panose="020B0604020202020204" pitchFamily="34" charset="0"/>
                        </a:rPr>
                        <a:t>Cycle de vie</a:t>
                      </a:r>
                      <a:endParaRPr lang="fr-FR" sz="1800" noProof="0" dirty="0">
                        <a:latin typeface="Arial" panose="020B0604020202020204" pitchFamily="34" charset="0"/>
                        <a:cs typeface="Arial" panose="020B0604020202020204" pitchFamily="34" charset="0"/>
                      </a:endParaRPr>
                    </a:p>
                  </a:txBody>
                  <a:tcPr marL="91441" marR="91441" marT="45708" marB="45708"/>
                </a:tc>
                <a:tc>
                  <a:txBody>
                    <a:bodyPr/>
                    <a:lstStyle/>
                    <a:p>
                      <a:pPr algn="ctr"/>
                      <a:r>
                        <a:rPr lang="fr-FR" sz="1800" kern="1200" baseline="0" noProof="0" dirty="0">
                          <a:solidFill>
                            <a:srgbClr val="FF0000"/>
                          </a:solidFill>
                          <a:effectLst/>
                          <a:latin typeface="Arial" panose="020B0604020202020204" pitchFamily="34" charset="0"/>
                          <a:ea typeface="+mn-ea"/>
                          <a:cs typeface="Arial" panose="020B0604020202020204" pitchFamily="34" charset="0"/>
                        </a:rPr>
                        <a:t>production d’eau potable, </a:t>
                      </a:r>
                    </a:p>
                    <a:p>
                      <a:pPr algn="ctr"/>
                      <a:r>
                        <a:rPr lang="fr-FR" sz="1800" b="1" kern="1200" baseline="0" noProof="0" dirty="0">
                          <a:solidFill>
                            <a:srgbClr val="FF000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traitement des eaux, </a:t>
                      </a:r>
                    </a:p>
                    <a:p>
                      <a:pPr algn="ctr"/>
                      <a:r>
                        <a:rPr lang="fr-FR" sz="1800" kern="1200" baseline="0" noProof="0" dirty="0">
                          <a:solidFill>
                            <a:srgbClr val="FF0000"/>
                          </a:solidFill>
                          <a:effectLst/>
                          <a:latin typeface="Arial" panose="020B0604020202020204" pitchFamily="34" charset="0"/>
                          <a:ea typeface="+mn-ea"/>
                          <a:cs typeface="Arial" panose="020B0604020202020204" pitchFamily="34" charset="0"/>
                        </a:rPr>
                        <a:t>ressources minérales et organiques des océans,</a:t>
                      </a:r>
                    </a:p>
                    <a:p>
                      <a:pPr algn="ctr"/>
                      <a:r>
                        <a:rPr lang="fr-FR" sz="1800" kern="1200" baseline="0" noProof="0" dirty="0">
                          <a:solidFill>
                            <a:srgbClr val="FF0000"/>
                          </a:solidFill>
                          <a:effectLst/>
                          <a:latin typeface="Arial" panose="020B0604020202020204" pitchFamily="34" charset="0"/>
                          <a:ea typeface="+mn-ea"/>
                          <a:cs typeface="Arial" panose="020B0604020202020204" pitchFamily="34" charset="0"/>
                        </a:rPr>
                        <a:t>hydrates de gaz</a:t>
                      </a:r>
                      <a:endParaRPr lang="fr-FR" sz="1800" noProof="0" dirty="0">
                        <a:solidFill>
                          <a:srgbClr val="FF0000"/>
                        </a:solidFill>
                        <a:latin typeface="Arial" panose="020B0604020202020204" pitchFamily="34" charset="0"/>
                        <a:cs typeface="Arial" panose="020B0604020202020204" pitchFamily="34" charset="0"/>
                      </a:endParaRPr>
                    </a:p>
                  </a:txBody>
                  <a:tcPr marL="91441" marR="91441" marT="45708" marB="45708"/>
                </a:tc>
                <a:extLst>
                  <a:ext uri="{0D108BD9-81ED-4DB2-BD59-A6C34878D82A}"/>
                </a:extLst>
              </a:tr>
            </a:tbl>
          </a:graphicData>
        </a:graphic>
      </p:graphicFrame>
      <p:sp>
        <p:nvSpPr>
          <p:cNvPr id="2" name="Espace réservé du pied de page 1">
            <a:extLst>
              <a:ext uri="{FF2B5EF4-FFF2-40B4-BE49-F238E27FC236}"/>
            </a:extLst>
          </p:cNvPr>
          <p:cNvSpPr>
            <a:spLocks noGrp="1"/>
          </p:cNvSpPr>
          <p:nvPr>
            <p:ph type="ftr" sz="quarter" idx="11"/>
          </p:nvPr>
        </p:nvSpPr>
        <p:spPr/>
        <p:txBody>
          <a:bodyPr/>
          <a:lstStyle/>
          <a:p>
            <a:pPr>
              <a:defRPr/>
            </a:pPr>
            <a:r>
              <a:rPr lang="fr-FR" dirty="0"/>
              <a:t>STAGE SPH_07_A</a:t>
            </a:r>
          </a:p>
        </p:txBody>
      </p:sp>
      <p:sp>
        <p:nvSpPr>
          <p:cNvPr id="5" name="Rectangle 4">
            <a:extLst>
              <a:ext uri="{FF2B5EF4-FFF2-40B4-BE49-F238E27FC236}"/>
            </a:extLst>
          </p:cNvPr>
          <p:cNvSpPr/>
          <p:nvPr/>
        </p:nvSpPr>
        <p:spPr>
          <a:xfrm>
            <a:off x="684213" y="3508375"/>
            <a:ext cx="7920037" cy="2800767"/>
          </a:xfrm>
          <a:prstGeom prst="rect">
            <a:avLst/>
          </a:prstGeom>
        </p:spPr>
        <p:txBody>
          <a:bodyPr>
            <a:spAutoFit/>
          </a:bodyPr>
          <a:lstStyle/>
          <a:p>
            <a:pPr algn="ctr" eaLnBrk="1" hangingPunct="1">
              <a:defRPr/>
            </a:pPr>
            <a:r>
              <a:rPr lang="fr-FR" sz="2400" b="1" u="sng" dirty="0">
                <a:solidFill>
                  <a:schemeClr val="tx2">
                    <a:lumMod val="75000"/>
                  </a:schemeClr>
                </a:solidFill>
              </a:rPr>
              <a:t>Lien avec le programme spécifique :</a:t>
            </a:r>
          </a:p>
          <a:p>
            <a:pPr eaLnBrk="1" hangingPunct="1">
              <a:defRPr/>
            </a:pPr>
            <a:endParaRPr lang="fr-FR" sz="1000" dirty="0">
              <a:solidFill>
                <a:schemeClr val="tx2">
                  <a:lumMod val="75000"/>
                </a:schemeClr>
              </a:solidFill>
            </a:endParaRPr>
          </a:p>
          <a:p>
            <a:pPr eaLnBrk="1" hangingPunct="1">
              <a:defRPr/>
            </a:pPr>
            <a:r>
              <a:rPr lang="fr-FR" dirty="0">
                <a:solidFill>
                  <a:schemeClr val="tx2">
                    <a:lumMod val="75000"/>
                  </a:schemeClr>
                </a:solidFill>
              </a:rPr>
              <a:t>Agir : 	Défis du XXIème siècle </a:t>
            </a:r>
          </a:p>
          <a:p>
            <a:pPr eaLnBrk="1" hangingPunct="1">
              <a:defRPr/>
            </a:pPr>
            <a:r>
              <a:rPr lang="fr-FR" dirty="0">
                <a:solidFill>
                  <a:schemeClr val="tx2">
                    <a:lumMod val="75000"/>
                  </a:schemeClr>
                </a:solidFill>
              </a:rPr>
              <a:t>	Économiser les ressources et respecter </a:t>
            </a:r>
            <a:r>
              <a:rPr lang="fr-FR" dirty="0" smtClean="0">
                <a:solidFill>
                  <a:schemeClr val="tx2">
                    <a:lumMod val="75000"/>
                  </a:schemeClr>
                </a:solidFill>
              </a:rPr>
              <a:t>l’environnement</a:t>
            </a:r>
          </a:p>
          <a:p>
            <a:pPr eaLnBrk="1" hangingPunct="1">
              <a:defRPr/>
            </a:pPr>
            <a:endParaRPr lang="fr-FR" sz="800" dirty="0">
              <a:solidFill>
                <a:schemeClr val="tx2">
                  <a:lumMod val="75000"/>
                </a:schemeClr>
              </a:solidFill>
            </a:endParaRPr>
          </a:p>
          <a:p>
            <a:pPr eaLnBrk="1" hangingPunct="1">
              <a:defRPr/>
            </a:pPr>
            <a:r>
              <a:rPr lang="fr-FR" dirty="0" smtClean="0">
                <a:solidFill>
                  <a:schemeClr val="tx2">
                    <a:lumMod val="75000"/>
                  </a:schemeClr>
                </a:solidFill>
              </a:rPr>
              <a:t>Précipitation sélective et conversion par  </a:t>
            </a:r>
            <a:endParaRPr lang="fr-FR" dirty="0">
              <a:solidFill>
                <a:schemeClr val="tx2">
                  <a:lumMod val="75000"/>
                </a:schemeClr>
              </a:solidFill>
            </a:endParaRPr>
          </a:p>
          <a:p>
            <a:pPr eaLnBrk="1" hangingPunct="1">
              <a:defRPr/>
            </a:pPr>
            <a:r>
              <a:rPr lang="fr-FR" dirty="0">
                <a:solidFill>
                  <a:schemeClr val="tx2">
                    <a:lumMod val="75000"/>
                  </a:schemeClr>
                </a:solidFill>
              </a:rPr>
              <a:t>	</a:t>
            </a:r>
            <a:r>
              <a:rPr lang="fr-FR" dirty="0" smtClean="0">
                <a:solidFill>
                  <a:schemeClr val="tx2">
                    <a:lumMod val="75000"/>
                  </a:schemeClr>
                </a:solidFill>
              </a:rPr>
              <a:t> </a:t>
            </a:r>
            <a:endParaRPr lang="fr-FR" dirty="0">
              <a:solidFill>
                <a:schemeClr val="tx2">
                  <a:lumMod val="75000"/>
                </a:schemeClr>
              </a:solidFill>
            </a:endParaRPr>
          </a:p>
          <a:p>
            <a:pPr eaLnBrk="1" hangingPunct="1">
              <a:defRPr/>
            </a:pPr>
            <a:r>
              <a:rPr lang="fr-FR" sz="800" i="1" dirty="0">
                <a:solidFill>
                  <a:schemeClr val="tx2">
                    <a:lumMod val="75000"/>
                  </a:schemeClr>
                </a:solidFill>
              </a:rPr>
              <a:t> </a:t>
            </a:r>
            <a:endParaRPr lang="fr-FR" sz="800" dirty="0">
              <a:solidFill>
                <a:schemeClr val="tx2">
                  <a:lumMod val="75000"/>
                </a:schemeClr>
              </a:solidFill>
            </a:endParaRPr>
          </a:p>
          <a:p>
            <a:pPr eaLnBrk="1" hangingPunct="1">
              <a:defRPr/>
            </a:pPr>
            <a:r>
              <a:rPr lang="fr-FR" i="1" dirty="0">
                <a:solidFill>
                  <a:schemeClr val="tx2">
                    <a:lumMod val="75000"/>
                  </a:schemeClr>
                </a:solidFill>
              </a:rPr>
              <a:t>Pratiquer une démarche expérimentale </a:t>
            </a:r>
            <a:r>
              <a:rPr lang="fr-FR" i="1" dirty="0" smtClean="0">
                <a:solidFill>
                  <a:schemeClr val="tx2">
                    <a:lumMod val="75000"/>
                  </a:schemeClr>
                </a:solidFill>
              </a:rPr>
              <a:t>similaire à un processus industriel pour séparer plusieurs espèces d’ions métalliques en mélange à l’aide de leur solubilité en fonction du pH et d’une réaction spontanée.</a:t>
            </a:r>
            <a:endParaRPr lang="fr-FR"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457200" y="-26988"/>
            <a:ext cx="8229600" cy="1143001"/>
          </a:xfrm>
        </p:spPr>
        <p:txBody>
          <a:bodyPr/>
          <a:lstStyle/>
          <a:p>
            <a:pPr eaLnBrk="1" hangingPunct="1"/>
            <a:r>
              <a:rPr lang="fr-FR" altLang="fr-FR" sz="3000" dirty="0" smtClean="0"/>
              <a:t>Etape 4.a</a:t>
            </a:r>
            <a:br>
              <a:rPr lang="fr-FR" altLang="fr-FR" sz="3000" dirty="0" smtClean="0"/>
            </a:br>
            <a:r>
              <a:rPr lang="fr-FR" altLang="fr-FR" sz="3000" dirty="0" smtClean="0"/>
              <a:t>Elimination des ions Cu</a:t>
            </a:r>
            <a:r>
              <a:rPr lang="fr-FR" altLang="fr-FR" sz="3000" baseline="30000" dirty="0" smtClean="0"/>
              <a:t>2+</a:t>
            </a:r>
            <a:r>
              <a:rPr lang="fr-FR" altLang="fr-FR" sz="3000" dirty="0" smtClean="0"/>
              <a:t> présents</a:t>
            </a:r>
          </a:p>
        </p:txBody>
      </p:sp>
      <mc:AlternateContent xmlns:mc="http://schemas.openxmlformats.org/markup-compatibility/2006" xmlns:a14="http://schemas.microsoft.com/office/drawing/2010/main">
        <mc:Choice Requires="a14">
          <p:sp>
            <p:nvSpPr>
              <p:cNvPr id="7171" name="Espace réservé du contenu 4"/>
              <p:cNvSpPr>
                <a:spLocks noGrp="1"/>
              </p:cNvSpPr>
              <p:nvPr>
                <p:ph idx="1"/>
              </p:nvPr>
            </p:nvSpPr>
            <p:spPr>
              <a:xfrm>
                <a:off x="323850" y="1125538"/>
                <a:ext cx="8496300" cy="4823742"/>
              </a:xfrm>
            </p:spPr>
            <p:txBody>
              <a:bodyPr/>
              <a:lstStyle/>
              <a:p>
                <a:pPr>
                  <a:buFont typeface="Arial" charset="0"/>
                  <a:buNone/>
                </a:pPr>
                <a:r>
                  <a:rPr lang="fr-FR" altLang="fr-FR" sz="1800" b="1" dirty="0" smtClean="0"/>
                  <a:t>Objectif</a:t>
                </a:r>
                <a:r>
                  <a:rPr lang="fr-FR" altLang="fr-FR" sz="1800" dirty="0" smtClean="0"/>
                  <a:t> :</a:t>
                </a:r>
              </a:p>
              <a:p>
                <a:pPr marL="342900" lvl="1" indent="-342900">
                  <a:buNone/>
                </a:pPr>
                <a:r>
                  <a:rPr lang="fr-FR" altLang="fr-FR" sz="1800" dirty="0" smtClean="0"/>
                  <a:t>Convertir les ions Cu</a:t>
                </a:r>
                <a:r>
                  <a:rPr lang="fr-FR" altLang="fr-FR" sz="1800" baseline="30000" dirty="0" smtClean="0"/>
                  <a:t>2+</a:t>
                </a:r>
                <a:r>
                  <a:rPr lang="fr-FR" altLang="fr-FR" sz="1800" dirty="0" smtClean="0"/>
                  <a:t> en cuivre métallique</a:t>
                </a:r>
                <a:r>
                  <a:rPr lang="fr-FR" altLang="fr-FR" sz="1800" baseline="30000" dirty="0" smtClean="0"/>
                  <a:t>.: </a:t>
                </a:r>
                <a:r>
                  <a:rPr lang="fr-FR" sz="1800" dirty="0"/>
                  <a:t>Cu</a:t>
                </a:r>
                <a:r>
                  <a:rPr lang="fr-FR" sz="1800" baseline="30000" dirty="0"/>
                  <a:t>2+</a:t>
                </a:r>
                <a:r>
                  <a:rPr lang="fr-FR" sz="1800" baseline="-25000" dirty="0"/>
                  <a:t>(</a:t>
                </a:r>
                <a:r>
                  <a:rPr lang="fr-FR" sz="1800" baseline="-25000" dirty="0" err="1"/>
                  <a:t>aq</a:t>
                </a:r>
                <a:r>
                  <a:rPr lang="fr-FR" sz="1800" baseline="-25000" dirty="0"/>
                  <a:t>) </a:t>
                </a:r>
                <a:r>
                  <a:rPr lang="fr-FR" sz="1800" dirty="0"/>
                  <a:t>+ Zn</a:t>
                </a:r>
                <a:r>
                  <a:rPr lang="fr-FR" sz="1800" baseline="-25000" dirty="0"/>
                  <a:t>(s)</a:t>
                </a:r>
                <a:r>
                  <a:rPr lang="fr-FR" sz="1800" dirty="0"/>
                  <a:t> = Cu</a:t>
                </a:r>
                <a:r>
                  <a:rPr lang="fr-FR" sz="1800" baseline="-25000" dirty="0"/>
                  <a:t>(s)</a:t>
                </a:r>
                <a:r>
                  <a:rPr lang="fr-FR" sz="1800" dirty="0"/>
                  <a:t> + Zn</a:t>
                </a:r>
                <a:r>
                  <a:rPr lang="fr-FR" sz="1800" baseline="30000" dirty="0"/>
                  <a:t>2+</a:t>
                </a:r>
                <a:r>
                  <a:rPr lang="fr-FR" sz="1800" baseline="-25000" dirty="0"/>
                  <a:t>(</a:t>
                </a:r>
                <a:r>
                  <a:rPr lang="fr-FR" sz="1800" baseline="-25000" dirty="0" err="1"/>
                  <a:t>aq</a:t>
                </a:r>
                <a:r>
                  <a:rPr lang="fr-FR" sz="1800" baseline="-25000" dirty="0"/>
                  <a:t>)</a:t>
                </a:r>
                <a:r>
                  <a:rPr lang="fr-FR" sz="1800" dirty="0"/>
                  <a:t>.</a:t>
                </a:r>
              </a:p>
              <a:p>
                <a:pPr>
                  <a:buFont typeface="Arial" charset="0"/>
                  <a:buNone/>
                </a:pPr>
                <a:endParaRPr lang="fr-FR" altLang="fr-FR" sz="1800" baseline="30000" dirty="0" smtClean="0"/>
              </a:p>
              <a:p>
                <a:pPr>
                  <a:buFont typeface="Arial" charset="0"/>
                  <a:buNone/>
                </a:pPr>
                <a:r>
                  <a:rPr lang="fr-FR" altLang="fr-FR" sz="1800" b="1" dirty="0" smtClean="0"/>
                  <a:t>Quantité de Zinc à peser</a:t>
                </a:r>
                <a:endParaRPr lang="fr-FR" altLang="fr-FR" sz="1800" b="1" dirty="0"/>
              </a:p>
              <a:p>
                <a:pPr>
                  <a:buNone/>
                </a:pPr>
                <a:r>
                  <a:rPr lang="fr-FR" altLang="fr-FR" sz="1800" dirty="0" smtClean="0"/>
                  <a:t>Si tout les ions </a:t>
                </a:r>
                <a:r>
                  <a:rPr lang="fr-FR" altLang="fr-FR" sz="1800" dirty="0"/>
                  <a:t>Cu</a:t>
                </a:r>
                <a:r>
                  <a:rPr lang="fr-FR" altLang="fr-FR" sz="1800" baseline="30000" dirty="0"/>
                  <a:t>2+ </a:t>
                </a:r>
                <a:r>
                  <a:rPr lang="fr-FR" altLang="fr-FR" sz="1800" dirty="0" smtClean="0"/>
                  <a:t>sont encore présents, nous avons  :</a:t>
                </a:r>
              </a:p>
              <a:p>
                <a:pPr>
                  <a:buFont typeface="Arial" charset="0"/>
                  <a:buNone/>
                </a:pPr>
                <a14:m>
                  <m:oMath xmlns:m="http://schemas.openxmlformats.org/officeDocument/2006/math">
                    <m:sSub>
                      <m:sSubPr>
                        <m:ctrlPr>
                          <a:rPr lang="fr-FR" altLang="fr-FR" sz="1800" i="1" smtClean="0">
                            <a:latin typeface="Cambria Math"/>
                          </a:rPr>
                        </m:ctrlPr>
                      </m:sSubPr>
                      <m:e>
                        <m:r>
                          <a:rPr lang="fr-FR" altLang="fr-FR" sz="1800" b="0" i="1" smtClean="0">
                            <a:latin typeface="Cambria Math"/>
                          </a:rPr>
                          <m:t>        </m:t>
                        </m:r>
                        <m:r>
                          <a:rPr lang="fr-FR" altLang="fr-FR" sz="1800" b="0" i="1" smtClean="0">
                            <a:latin typeface="Cambria Math"/>
                          </a:rPr>
                          <m:t>𝑛</m:t>
                        </m:r>
                      </m:e>
                      <m:sub>
                        <m:r>
                          <a:rPr lang="fr-FR" altLang="fr-FR" sz="1800" b="0" i="1" smtClean="0">
                            <a:latin typeface="Cambria Math"/>
                          </a:rPr>
                          <m:t>𝐶𝑢</m:t>
                        </m:r>
                        <m:r>
                          <a:rPr lang="fr-FR" altLang="fr-FR" sz="1800" b="0" i="1" baseline="30000" smtClean="0">
                            <a:latin typeface="Cambria Math"/>
                          </a:rPr>
                          <m:t>2+</m:t>
                        </m:r>
                      </m:sub>
                    </m:sSub>
                    <m:r>
                      <a:rPr lang="fr-FR" altLang="fr-FR" sz="1800" b="0" i="1" smtClean="0">
                        <a:latin typeface="Cambria Math"/>
                      </a:rPr>
                      <m:t>=</m:t>
                    </m:r>
                    <m:f>
                      <m:fPr>
                        <m:ctrlPr>
                          <a:rPr lang="fr-FR" altLang="fr-FR" sz="1800" i="1" smtClean="0">
                            <a:latin typeface="Cambria Math"/>
                          </a:rPr>
                        </m:ctrlPr>
                      </m:fPr>
                      <m:num>
                        <m:r>
                          <a:rPr lang="fr-FR" altLang="fr-FR" sz="1800" b="0" i="1" smtClean="0">
                            <a:latin typeface="Cambria Math"/>
                          </a:rPr>
                          <m:t> 0,1 </m:t>
                        </m:r>
                        <m:r>
                          <a:rPr lang="fr-FR" altLang="fr-FR" sz="1800" b="0" i="1" smtClean="0">
                            <a:latin typeface="Cambria Math"/>
                            <a:ea typeface="Cambria Math"/>
                          </a:rPr>
                          <m:t>∗20</m:t>
                        </m:r>
                        <m:r>
                          <a:rPr lang="fr-FR" altLang="fr-FR" sz="1800" b="0" i="1" smtClean="0">
                            <a:latin typeface="Cambria Math"/>
                          </a:rPr>
                          <m:t> </m:t>
                        </m:r>
                      </m:num>
                      <m:den>
                        <m:r>
                          <a:rPr lang="fr-FR" altLang="fr-FR" sz="1800" b="0" i="1" smtClean="0">
                            <a:latin typeface="Cambria Math"/>
                          </a:rPr>
                          <m:t>1000</m:t>
                        </m:r>
                      </m:den>
                    </m:f>
                    <m:r>
                      <a:rPr lang="fr-FR" altLang="fr-FR" sz="1800" i="1" smtClean="0">
                        <a:latin typeface="Cambria Math"/>
                        <a:ea typeface="Cambria Math"/>
                      </a:rPr>
                      <m:t>=</m:t>
                    </m:r>
                    <m:r>
                      <a:rPr lang="fr-FR" altLang="fr-FR" sz="1800" b="0" i="1" smtClean="0">
                        <a:latin typeface="Cambria Math"/>
                        <a:ea typeface="Cambria Math"/>
                      </a:rPr>
                      <m:t> </m:t>
                    </m:r>
                    <m:f>
                      <m:fPr>
                        <m:ctrlPr>
                          <a:rPr lang="fr-FR" altLang="fr-FR" sz="1800" b="0" i="1" smtClean="0">
                            <a:latin typeface="Cambria Math"/>
                            <a:ea typeface="Cambria Math"/>
                          </a:rPr>
                        </m:ctrlPr>
                      </m:fPr>
                      <m:num>
                        <m:r>
                          <a:rPr lang="fr-FR" altLang="fr-FR" sz="1800" b="0" i="1" smtClean="0">
                            <a:latin typeface="Cambria Math"/>
                            <a:ea typeface="Cambria Math"/>
                          </a:rPr>
                          <m:t>1</m:t>
                        </m:r>
                      </m:num>
                      <m:den>
                        <m:r>
                          <a:rPr lang="fr-FR" altLang="fr-FR" sz="1800" b="0" i="1" smtClean="0">
                            <a:latin typeface="Cambria Math"/>
                            <a:ea typeface="Cambria Math"/>
                          </a:rPr>
                          <m:t>500</m:t>
                        </m:r>
                      </m:den>
                    </m:f>
                  </m:oMath>
                </a14:m>
                <a:r>
                  <a:rPr lang="fr-FR" altLang="fr-FR" sz="1800" dirty="0" smtClean="0"/>
                  <a:t> </a:t>
                </a:r>
              </a:p>
              <a:p>
                <a:pPr>
                  <a:buFont typeface="Arial" charset="0"/>
                  <a:buNone/>
                </a:pPr>
                <a:r>
                  <a:rPr lang="fr-FR" altLang="fr-FR" sz="1800" dirty="0" smtClean="0"/>
                  <a:t>  </a:t>
                </a:r>
              </a:p>
              <a:p>
                <a:pPr>
                  <a:buNone/>
                </a:pPr>
                <a14:m>
                  <m:oMathPara xmlns:m="http://schemas.openxmlformats.org/officeDocument/2006/math">
                    <m:oMathParaPr>
                      <m:jc m:val="left"/>
                    </m:oMathParaPr>
                    <m:oMath xmlns:m="http://schemas.openxmlformats.org/officeDocument/2006/math">
                      <m:sSub>
                        <m:sSubPr>
                          <m:ctrlPr>
                            <a:rPr lang="fr-FR" altLang="fr-FR" sz="1800" i="1">
                              <a:latin typeface="Cambria Math"/>
                            </a:rPr>
                          </m:ctrlPr>
                        </m:sSubPr>
                        <m:e>
                          <m:r>
                            <a:rPr lang="fr-FR" altLang="fr-FR" sz="1800" i="1">
                              <a:latin typeface="Cambria Math"/>
                            </a:rPr>
                            <m:t>𝑛</m:t>
                          </m:r>
                        </m:e>
                        <m:sub>
                          <m:r>
                            <a:rPr lang="fr-FR" altLang="fr-FR" sz="1800" b="0" i="1" smtClean="0">
                              <a:latin typeface="Cambria Math"/>
                            </a:rPr>
                            <m:t>𝑍𝑛</m:t>
                          </m:r>
                        </m:sub>
                      </m:sSub>
                      <m:r>
                        <a:rPr lang="fr-FR" altLang="fr-FR" sz="1800" i="1">
                          <a:latin typeface="Cambria Math"/>
                        </a:rPr>
                        <m:t>=</m:t>
                      </m:r>
                      <m:sSub>
                        <m:sSubPr>
                          <m:ctrlPr>
                            <a:rPr lang="fr-FR" altLang="fr-FR" sz="1800" i="1">
                              <a:latin typeface="Cambria Math"/>
                            </a:rPr>
                          </m:ctrlPr>
                        </m:sSubPr>
                        <m:e>
                          <m:r>
                            <a:rPr lang="fr-FR" altLang="fr-FR" sz="1800" i="1">
                              <a:latin typeface="Cambria Math"/>
                            </a:rPr>
                            <m:t>𝑛</m:t>
                          </m:r>
                        </m:e>
                        <m:sub>
                          <m:r>
                            <a:rPr lang="fr-FR" altLang="fr-FR" sz="1800" i="1">
                              <a:latin typeface="Cambria Math"/>
                            </a:rPr>
                            <m:t>𝐶𝑢</m:t>
                          </m:r>
                          <m:r>
                            <a:rPr lang="fr-FR" altLang="fr-FR" sz="1800" i="1" baseline="30000">
                              <a:latin typeface="Cambria Math"/>
                            </a:rPr>
                            <m:t>2+</m:t>
                          </m:r>
                        </m:sub>
                      </m:sSub>
                    </m:oMath>
                  </m:oMathPara>
                </a14:m>
                <a:endParaRPr lang="fr-FR" altLang="fr-FR" sz="1800" baseline="30000" dirty="0" smtClean="0"/>
              </a:p>
              <a:p>
                <a:pPr>
                  <a:buNone/>
                </a:pPr>
                <a:endParaRPr lang="fr-FR" altLang="fr-FR" sz="1800" dirty="0" smtClean="0"/>
              </a:p>
              <a:p>
                <a:pPr>
                  <a:buNone/>
                </a:pPr>
                <a:r>
                  <a:rPr lang="fr-FR" altLang="fr-FR" sz="1800" dirty="0" smtClean="0"/>
                  <a:t>	</a:t>
                </a:r>
                <a:r>
                  <a:rPr lang="fr-FR" altLang="fr-FR" sz="1800" dirty="0"/>
                  <a:t> </a:t>
                </a:r>
                <a14:m>
                  <m:oMath xmlns:m="http://schemas.openxmlformats.org/officeDocument/2006/math">
                    <m:sSub>
                      <m:sSubPr>
                        <m:ctrlPr>
                          <a:rPr lang="fr-FR" altLang="fr-FR" sz="1800" i="1">
                            <a:latin typeface="Cambria Math"/>
                          </a:rPr>
                        </m:ctrlPr>
                      </m:sSubPr>
                      <m:e>
                        <m:r>
                          <a:rPr lang="fr-FR" altLang="fr-FR" sz="1800" b="0" i="1" smtClean="0">
                            <a:latin typeface="Cambria Math"/>
                          </a:rPr>
                          <m:t>𝑚</m:t>
                        </m:r>
                      </m:e>
                      <m:sub>
                        <m:r>
                          <a:rPr lang="fr-FR" altLang="fr-FR" sz="1800" i="1">
                            <a:latin typeface="Cambria Math"/>
                          </a:rPr>
                          <m:t>𝑍𝑛</m:t>
                        </m:r>
                      </m:sub>
                    </m:sSub>
                    <m:r>
                      <a:rPr lang="fr-FR" altLang="fr-FR" sz="1800" i="1">
                        <a:latin typeface="Cambria Math"/>
                      </a:rPr>
                      <m:t>=</m:t>
                    </m:r>
                    <m:sSub>
                      <m:sSubPr>
                        <m:ctrlPr>
                          <a:rPr lang="fr-FR" altLang="fr-FR" sz="1800" i="1">
                            <a:latin typeface="Cambria Math"/>
                          </a:rPr>
                        </m:ctrlPr>
                      </m:sSubPr>
                      <m:e>
                        <m:r>
                          <a:rPr lang="fr-FR" altLang="fr-FR" sz="1800" i="1">
                            <a:latin typeface="Cambria Math"/>
                          </a:rPr>
                          <m:t>𝑛</m:t>
                        </m:r>
                      </m:e>
                      <m:sub>
                        <m:r>
                          <a:rPr lang="fr-FR" altLang="fr-FR" sz="1800" i="1">
                            <a:latin typeface="Cambria Math"/>
                          </a:rPr>
                          <m:t>𝐶𝑢</m:t>
                        </m:r>
                        <m:r>
                          <a:rPr lang="fr-FR" altLang="fr-FR" sz="1800" i="1" baseline="30000">
                            <a:latin typeface="Cambria Math"/>
                          </a:rPr>
                          <m:t>2+</m:t>
                        </m:r>
                      </m:sub>
                    </m:sSub>
                    <m:r>
                      <a:rPr lang="fr-FR" altLang="fr-FR" sz="1800" b="0" i="1" baseline="30000" smtClean="0">
                        <a:latin typeface="Cambria Math"/>
                      </a:rPr>
                      <m:t> </m:t>
                    </m:r>
                    <m:r>
                      <a:rPr lang="fr-FR" altLang="fr-FR" sz="1800" b="0" i="1" smtClean="0">
                        <a:latin typeface="Cambria Math"/>
                        <a:ea typeface="Cambria Math"/>
                      </a:rPr>
                      <m:t>∗  </m:t>
                    </m:r>
                    <m:sSub>
                      <m:sSubPr>
                        <m:ctrlPr>
                          <a:rPr lang="fr-FR" altLang="fr-FR" sz="1800" b="0" i="1" smtClean="0">
                            <a:latin typeface="Cambria Math"/>
                            <a:ea typeface="Cambria Math"/>
                          </a:rPr>
                        </m:ctrlPr>
                      </m:sSubPr>
                      <m:e>
                        <m:r>
                          <a:rPr lang="fr-FR" altLang="fr-FR" sz="1800" b="0" i="1" smtClean="0">
                            <a:latin typeface="Cambria Math"/>
                            <a:ea typeface="Cambria Math"/>
                          </a:rPr>
                          <m:t>𝑀</m:t>
                        </m:r>
                      </m:e>
                      <m:sub>
                        <m:r>
                          <a:rPr lang="fr-FR" altLang="fr-FR" sz="1800" b="0" i="1" smtClean="0">
                            <a:latin typeface="Cambria Math"/>
                            <a:ea typeface="Cambria Math"/>
                          </a:rPr>
                          <m:t>𝑍𝑛</m:t>
                        </m:r>
                      </m:sub>
                    </m:sSub>
                  </m:oMath>
                </a14:m>
                <a:endParaRPr lang="fr-FR" altLang="fr-FR" sz="1800" dirty="0"/>
              </a:p>
              <a:p>
                <a:pPr>
                  <a:buFont typeface="Arial" charset="0"/>
                  <a:buNone/>
                </a:pPr>
                <a:endParaRPr lang="fr-FR" altLang="fr-FR" sz="1800" dirty="0"/>
              </a:p>
              <a:p>
                <a:pPr>
                  <a:buFont typeface="Arial" charset="0"/>
                  <a:buNone/>
                </a:pPr>
                <a14:m>
                  <m:oMathPara xmlns:m="http://schemas.openxmlformats.org/officeDocument/2006/math">
                    <m:oMathParaPr>
                      <m:jc m:val="left"/>
                    </m:oMathParaPr>
                    <m:oMath xmlns:m="http://schemas.openxmlformats.org/officeDocument/2006/math">
                      <m:sSub>
                        <m:sSubPr>
                          <m:ctrlPr>
                            <a:rPr lang="fr-FR" altLang="fr-FR" sz="1600" b="1" i="1" smtClean="0">
                              <a:solidFill>
                                <a:schemeClr val="tx1"/>
                              </a:solidFill>
                              <a:latin typeface="Cambria Math"/>
                            </a:rPr>
                          </m:ctrlPr>
                        </m:sSubPr>
                        <m:e>
                          <m:r>
                            <a:rPr lang="fr-FR" altLang="fr-FR" sz="1600" b="1" i="1" smtClean="0">
                              <a:solidFill>
                                <a:schemeClr val="tx1"/>
                              </a:solidFill>
                              <a:latin typeface="Cambria Math"/>
                            </a:rPr>
                            <m:t>𝒎</m:t>
                          </m:r>
                        </m:e>
                        <m:sub>
                          <m:r>
                            <a:rPr lang="fr-FR" altLang="fr-FR" sz="1600" b="1" i="1" smtClean="0">
                              <a:solidFill>
                                <a:schemeClr val="tx1"/>
                              </a:solidFill>
                              <a:latin typeface="Cambria Math"/>
                            </a:rPr>
                            <m:t>𝒁𝒏</m:t>
                          </m:r>
                          <m:r>
                            <a:rPr lang="fr-FR" altLang="fr-FR" sz="1600" b="1" i="1" smtClean="0">
                              <a:solidFill>
                                <a:schemeClr val="tx1"/>
                              </a:solidFill>
                              <a:latin typeface="Cambria Math"/>
                            </a:rPr>
                            <m:t> </m:t>
                          </m:r>
                        </m:sub>
                      </m:sSub>
                      <m:r>
                        <a:rPr lang="fr-FR" altLang="fr-FR" sz="1600" b="1" i="1" smtClean="0">
                          <a:solidFill>
                            <a:schemeClr val="tx1"/>
                          </a:solidFill>
                          <a:latin typeface="Cambria Math"/>
                          <a:ea typeface="Cambria Math"/>
                        </a:rPr>
                        <m:t>=</m:t>
                      </m:r>
                      <m:f>
                        <m:fPr>
                          <m:ctrlPr>
                            <a:rPr lang="fr-FR" altLang="fr-FR" sz="1600" b="1" i="1" smtClean="0">
                              <a:solidFill>
                                <a:schemeClr val="tx1"/>
                              </a:solidFill>
                              <a:latin typeface="Cambria Math"/>
                              <a:ea typeface="Cambria Math"/>
                            </a:rPr>
                          </m:ctrlPr>
                        </m:fPr>
                        <m:num>
                          <m:r>
                            <a:rPr lang="fr-FR" altLang="fr-FR" sz="1600" b="1" i="1" smtClean="0">
                              <a:solidFill>
                                <a:schemeClr val="tx1"/>
                              </a:solidFill>
                              <a:latin typeface="Cambria Math"/>
                              <a:ea typeface="Cambria Math"/>
                            </a:rPr>
                            <m:t>𝟏</m:t>
                          </m:r>
                        </m:num>
                        <m:den>
                          <m:r>
                            <a:rPr lang="fr-FR" altLang="fr-FR" sz="1600" b="1" i="1" smtClean="0">
                              <a:solidFill>
                                <a:schemeClr val="tx1"/>
                              </a:solidFill>
                              <a:latin typeface="Cambria Math"/>
                              <a:ea typeface="Cambria Math"/>
                            </a:rPr>
                            <m:t>𝟓𝟎𝟎</m:t>
                          </m:r>
                        </m:den>
                      </m:f>
                      <m:r>
                        <a:rPr lang="fr-FR" altLang="fr-FR" sz="1600" b="1" i="1" smtClean="0">
                          <a:solidFill>
                            <a:schemeClr val="tx1"/>
                          </a:solidFill>
                          <a:latin typeface="Cambria Math"/>
                          <a:ea typeface="Cambria Math"/>
                        </a:rPr>
                        <m:t> ∗</m:t>
                      </m:r>
                      <m:r>
                        <a:rPr lang="fr-FR" altLang="fr-FR" sz="1600" b="1" i="1" smtClean="0">
                          <a:solidFill>
                            <a:schemeClr val="tx1"/>
                          </a:solidFill>
                          <a:latin typeface="Cambria Math"/>
                          <a:ea typeface="Cambria Math"/>
                        </a:rPr>
                        <m:t>𝟔𝟓</m:t>
                      </m:r>
                      <m:r>
                        <a:rPr lang="fr-FR" altLang="fr-FR" sz="1600" b="1" i="1" smtClean="0">
                          <a:solidFill>
                            <a:schemeClr val="tx1"/>
                          </a:solidFill>
                          <a:latin typeface="Cambria Math"/>
                          <a:ea typeface="Cambria Math"/>
                        </a:rPr>
                        <m:t>,</m:t>
                      </m:r>
                      <m:r>
                        <a:rPr lang="fr-FR" altLang="fr-FR" sz="1600" b="1" i="1" smtClean="0">
                          <a:solidFill>
                            <a:schemeClr val="tx1"/>
                          </a:solidFill>
                          <a:latin typeface="Cambria Math"/>
                          <a:ea typeface="Cambria Math"/>
                        </a:rPr>
                        <m:t>𝟑𝟖</m:t>
                      </m:r>
                      <m:r>
                        <a:rPr lang="fr-FR" altLang="fr-FR" sz="1600" b="1" i="1" smtClean="0">
                          <a:solidFill>
                            <a:schemeClr val="tx1"/>
                          </a:solidFill>
                          <a:latin typeface="Cambria Math"/>
                          <a:ea typeface="Cambria Math"/>
                        </a:rPr>
                        <m:t> =</m:t>
                      </m:r>
                      <m:r>
                        <a:rPr lang="fr-FR" altLang="fr-FR" sz="1600" b="1" i="1" smtClean="0">
                          <a:solidFill>
                            <a:schemeClr val="tx1"/>
                          </a:solidFill>
                          <a:latin typeface="Cambria Math"/>
                          <a:ea typeface="Cambria Math"/>
                        </a:rPr>
                        <m:t>𝟎</m:t>
                      </m:r>
                      <m:r>
                        <a:rPr lang="fr-FR" altLang="fr-FR" sz="1600" b="1" i="1" smtClean="0">
                          <a:solidFill>
                            <a:schemeClr val="tx1"/>
                          </a:solidFill>
                          <a:latin typeface="Cambria Math"/>
                          <a:ea typeface="Cambria Math"/>
                        </a:rPr>
                        <m:t>,</m:t>
                      </m:r>
                      <m:r>
                        <a:rPr lang="fr-FR" altLang="fr-FR" sz="1600" b="1" i="1" smtClean="0">
                          <a:solidFill>
                            <a:schemeClr val="tx1"/>
                          </a:solidFill>
                          <a:latin typeface="Cambria Math"/>
                          <a:ea typeface="Cambria Math"/>
                        </a:rPr>
                        <m:t>𝟏𝟑</m:t>
                      </m:r>
                      <m:r>
                        <a:rPr lang="fr-FR" altLang="fr-FR" sz="1600" b="1" i="1" smtClean="0">
                          <a:solidFill>
                            <a:schemeClr val="tx1"/>
                          </a:solidFill>
                          <a:latin typeface="Cambria Math"/>
                          <a:ea typeface="Cambria Math"/>
                        </a:rPr>
                        <m:t> </m:t>
                      </m:r>
                      <m:r>
                        <a:rPr lang="fr-FR" altLang="fr-FR" sz="1600" b="1" i="1" smtClean="0">
                          <a:solidFill>
                            <a:schemeClr val="tx1"/>
                          </a:solidFill>
                          <a:latin typeface="Cambria Math"/>
                          <a:ea typeface="Cambria Math"/>
                        </a:rPr>
                        <m:t>𝒈</m:t>
                      </m:r>
                    </m:oMath>
                  </m:oMathPara>
                </a14:m>
                <a:endParaRPr lang="fr-FR" altLang="fr-FR" sz="1600" b="1" dirty="0" smtClean="0">
                  <a:solidFill>
                    <a:schemeClr val="tx1"/>
                  </a:solidFill>
                </a:endParaRPr>
              </a:p>
              <a:p>
                <a:pPr>
                  <a:buFont typeface="Arial" charset="0"/>
                  <a:buNone/>
                </a:pPr>
                <a:endParaRPr lang="fr-FR" altLang="fr-FR" sz="1600" b="1" dirty="0"/>
              </a:p>
              <a:p>
                <a:pPr>
                  <a:buFont typeface="Arial" charset="0"/>
                  <a:buNone/>
                </a:pPr>
                <a:r>
                  <a:rPr lang="fr-FR" altLang="fr-FR" sz="1600" b="1" dirty="0" smtClean="0">
                    <a:solidFill>
                      <a:schemeClr val="tx1"/>
                    </a:solidFill>
                  </a:rPr>
                  <a:t>Comme une partie du zinc réagira avec l’acidité du milieu, on met un excès de poudre de zinc.</a:t>
                </a:r>
              </a:p>
              <a:p>
                <a:pPr>
                  <a:buFont typeface="Arial" charset="0"/>
                  <a:buNone/>
                </a:pPr>
                <a:endParaRPr lang="fr-FR" altLang="fr-FR" sz="1600" dirty="0" smtClean="0">
                  <a:solidFill>
                    <a:schemeClr val="bg1"/>
                  </a:solidFill>
                </a:endParaRPr>
              </a:p>
              <a:p>
                <a:pPr>
                  <a:buFont typeface="Arial" charset="0"/>
                  <a:buNone/>
                </a:pPr>
                <a:r>
                  <a:rPr lang="fr-FR" altLang="fr-FR" sz="1600" b="1" dirty="0" smtClean="0">
                    <a:solidFill>
                      <a:schemeClr val="bg1"/>
                    </a:solidFill>
                  </a:rPr>
                  <a:t>				</a:t>
                </a:r>
                <a:endParaRPr lang="fr-FR" altLang="fr-FR" sz="1600" dirty="0" smtClean="0"/>
              </a:p>
            </p:txBody>
          </p:sp>
        </mc:Choice>
        <mc:Fallback xmlns="">
          <p:sp>
            <p:nvSpPr>
              <p:cNvPr id="7171" name="Espace réservé du contenu 4"/>
              <p:cNvSpPr>
                <a:spLocks noGrp="1" noRot="1" noChangeAspect="1" noMove="1" noResize="1" noEditPoints="1" noAdjustHandles="1" noChangeArrowheads="1" noChangeShapeType="1" noTextEdit="1"/>
              </p:cNvSpPr>
              <p:nvPr>
                <p:ph idx="1"/>
              </p:nvPr>
            </p:nvSpPr>
            <p:spPr>
              <a:xfrm>
                <a:off x="323850" y="1125538"/>
                <a:ext cx="8496300" cy="4823742"/>
              </a:xfrm>
              <a:blipFill rotWithShape="1">
                <a:blip r:embed="rId2"/>
                <a:stretch>
                  <a:fillRect l="-574" t="-632"/>
                </a:stretch>
              </a:blipFill>
            </p:spPr>
            <p:txBody>
              <a:bodyPr/>
              <a:lstStyle/>
              <a:p>
                <a:r>
                  <a:rPr lang="fr-FR">
                    <a:noFill/>
                  </a:rPr>
                  <a:t> </a:t>
                </a:r>
              </a:p>
            </p:txBody>
          </p:sp>
        </mc:Fallback>
      </mc:AlternateContent>
      <p:sp>
        <p:nvSpPr>
          <p:cNvPr id="13" name="Espace réservé du pied de page 1">
            <a:extLst>
              <a:ext uri="{FF2B5EF4-FFF2-40B4-BE49-F238E27FC236}"/>
            </a:extLst>
          </p:cNvPr>
          <p:cNvSpPr>
            <a:spLocks noGrp="1"/>
          </p:cNvSpPr>
          <p:nvPr>
            <p:ph type="ftr" sz="quarter" idx="11"/>
          </p:nvPr>
        </p:nvSpPr>
        <p:spPr/>
        <p:txBody>
          <a:bodyPr/>
          <a:lstStyle/>
          <a:p>
            <a:pPr>
              <a:defRPr/>
            </a:pPr>
            <a:r>
              <a:rPr lang="fr-FR" dirty="0"/>
              <a:t>STAGE SPH_07_A</a:t>
            </a:r>
          </a:p>
        </p:txBody>
      </p:sp>
      <p:pic>
        <p:nvPicPr>
          <p:cNvPr id="3074" name="Picture 2" descr="F:\DCIM\SPecialite Photo\DSCN829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6074532" y="2988042"/>
            <a:ext cx="2809037" cy="21067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20726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457200" y="-26988"/>
            <a:ext cx="8229600" cy="1143001"/>
          </a:xfrm>
        </p:spPr>
        <p:txBody>
          <a:bodyPr/>
          <a:lstStyle/>
          <a:p>
            <a:pPr eaLnBrk="1" hangingPunct="1"/>
            <a:r>
              <a:rPr lang="fr-FR" altLang="fr-FR" sz="3000" dirty="0" smtClean="0"/>
              <a:t>Etape 4.a</a:t>
            </a:r>
            <a:br>
              <a:rPr lang="fr-FR" altLang="fr-FR" sz="3000" dirty="0" smtClean="0"/>
            </a:br>
            <a:r>
              <a:rPr lang="fr-FR" altLang="fr-FR" sz="3000" dirty="0" smtClean="0"/>
              <a:t>Elimination des ions Cu</a:t>
            </a:r>
            <a:r>
              <a:rPr lang="fr-FR" altLang="fr-FR" sz="3000" baseline="30000" dirty="0" smtClean="0"/>
              <a:t>2+</a:t>
            </a:r>
            <a:r>
              <a:rPr lang="fr-FR" altLang="fr-FR" sz="3000" dirty="0" smtClean="0"/>
              <a:t> présents</a:t>
            </a:r>
          </a:p>
        </p:txBody>
      </p:sp>
      <p:sp>
        <p:nvSpPr>
          <p:cNvPr id="7171" name="Espace réservé du contenu 4"/>
          <p:cNvSpPr>
            <a:spLocks noGrp="1"/>
          </p:cNvSpPr>
          <p:nvPr>
            <p:ph idx="1"/>
          </p:nvPr>
        </p:nvSpPr>
        <p:spPr>
          <a:xfrm>
            <a:off x="323850" y="1125538"/>
            <a:ext cx="8496300" cy="863302"/>
          </a:xfrm>
        </p:spPr>
        <p:txBody>
          <a:bodyPr/>
          <a:lstStyle/>
          <a:p>
            <a:pPr>
              <a:buFont typeface="Arial" charset="0"/>
              <a:buNone/>
            </a:pPr>
            <a:r>
              <a:rPr lang="fr-FR" altLang="fr-FR" sz="1800" b="1" dirty="0" smtClean="0"/>
              <a:t>Objectif</a:t>
            </a:r>
            <a:r>
              <a:rPr lang="fr-FR" altLang="fr-FR" sz="1800" dirty="0" smtClean="0"/>
              <a:t> :</a:t>
            </a:r>
          </a:p>
          <a:p>
            <a:pPr marL="342900" lvl="1" indent="-342900">
              <a:buNone/>
            </a:pPr>
            <a:r>
              <a:rPr lang="fr-FR" altLang="fr-FR" sz="1800" dirty="0" smtClean="0"/>
              <a:t>Ajout de la poudre de zinc.</a:t>
            </a:r>
            <a:endParaRPr lang="fr-FR" sz="1800" dirty="0"/>
          </a:p>
          <a:p>
            <a:pPr>
              <a:buFont typeface="Arial" charset="0"/>
              <a:buNone/>
            </a:pPr>
            <a:endParaRPr lang="fr-FR" altLang="fr-FR" sz="1800" baseline="30000" dirty="0" smtClean="0"/>
          </a:p>
          <a:p>
            <a:pPr>
              <a:buFont typeface="Arial" charset="0"/>
              <a:buNone/>
            </a:pPr>
            <a:r>
              <a:rPr lang="fr-FR" altLang="fr-FR" sz="1600" b="1" dirty="0" smtClean="0">
                <a:solidFill>
                  <a:schemeClr val="bg1"/>
                </a:solidFill>
              </a:rPr>
              <a:t>				</a:t>
            </a:r>
            <a:endParaRPr lang="fr-FR" altLang="fr-FR" sz="1600" dirty="0" smtClean="0"/>
          </a:p>
        </p:txBody>
      </p:sp>
      <p:sp>
        <p:nvSpPr>
          <p:cNvPr id="13" name="Espace réservé du pied de page 1">
            <a:extLst>
              <a:ext uri="{FF2B5EF4-FFF2-40B4-BE49-F238E27FC236}"/>
            </a:extLst>
          </p:cNvPr>
          <p:cNvSpPr>
            <a:spLocks noGrp="1"/>
          </p:cNvSpPr>
          <p:nvPr>
            <p:ph type="ftr" sz="quarter" idx="11"/>
          </p:nvPr>
        </p:nvSpPr>
        <p:spPr/>
        <p:txBody>
          <a:bodyPr/>
          <a:lstStyle/>
          <a:p>
            <a:pPr>
              <a:defRPr/>
            </a:pPr>
            <a:r>
              <a:rPr lang="fr-FR" dirty="0"/>
              <a:t>STAGE SPH_07_A</a:t>
            </a:r>
          </a:p>
        </p:txBody>
      </p:sp>
      <p:pic>
        <p:nvPicPr>
          <p:cNvPr id="4098" name="Picture 2" descr="F:\DCIM\SPecialite Photo\DSCN8299.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395536" y="2060848"/>
            <a:ext cx="2730500" cy="212090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F:\DCIM\SPecialite Photo\DSCN830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061568" y="2999197"/>
            <a:ext cx="3022600" cy="236510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F:\DCIM\SPecialite Photo\DSCN830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48526" y="4236939"/>
            <a:ext cx="2809037" cy="2106778"/>
          </a:xfrm>
          <a:prstGeom prst="rect">
            <a:avLst/>
          </a:prstGeom>
          <a:noFill/>
          <a:extLst>
            <a:ext uri="{909E8E84-426E-40DD-AFC4-6F175D3DCCD1}">
              <a14:hiddenFill xmlns:a14="http://schemas.microsoft.com/office/drawing/2010/main">
                <a:solidFill>
                  <a:srgbClr val="FFFFFF"/>
                </a:solidFill>
              </a14:hiddenFill>
            </a:ext>
          </a:extLst>
        </p:spPr>
      </p:pic>
      <p:sp>
        <p:nvSpPr>
          <p:cNvPr id="9" name="ZoneTexte 8"/>
          <p:cNvSpPr txBox="1"/>
          <p:nvPr/>
        </p:nvSpPr>
        <p:spPr>
          <a:xfrm>
            <a:off x="3061568" y="2420888"/>
            <a:ext cx="2986958" cy="646331"/>
          </a:xfrm>
          <a:prstGeom prst="rect">
            <a:avLst/>
          </a:prstGeom>
          <a:noFill/>
        </p:spPr>
        <p:txBody>
          <a:bodyPr wrap="square" rtlCol="0">
            <a:spAutoFit/>
          </a:bodyPr>
          <a:lstStyle/>
          <a:p>
            <a:pPr algn="ctr"/>
            <a:r>
              <a:rPr lang="fr-FR" altLang="fr-FR" b="1" dirty="0" smtClean="0"/>
              <a:t>Ajout de Zn et </a:t>
            </a:r>
            <a:br>
              <a:rPr lang="fr-FR" altLang="fr-FR" b="1" dirty="0" smtClean="0"/>
            </a:br>
            <a:r>
              <a:rPr lang="fr-FR" altLang="fr-FR" b="1" dirty="0" smtClean="0"/>
              <a:t>agitation 5 min</a:t>
            </a:r>
            <a:endParaRPr lang="fr-FR" dirty="0"/>
          </a:p>
        </p:txBody>
      </p:sp>
      <p:sp>
        <p:nvSpPr>
          <p:cNvPr id="10" name="ZoneTexte 9"/>
          <p:cNvSpPr txBox="1"/>
          <p:nvPr/>
        </p:nvSpPr>
        <p:spPr>
          <a:xfrm>
            <a:off x="6084167" y="3851756"/>
            <a:ext cx="2773395" cy="369332"/>
          </a:xfrm>
          <a:prstGeom prst="rect">
            <a:avLst/>
          </a:prstGeom>
          <a:noFill/>
        </p:spPr>
        <p:txBody>
          <a:bodyPr wrap="square" rtlCol="0">
            <a:spAutoFit/>
          </a:bodyPr>
          <a:lstStyle/>
          <a:p>
            <a:pPr algn="ctr"/>
            <a:r>
              <a:rPr lang="fr-FR" altLang="fr-FR" b="1" dirty="0" smtClean="0"/>
              <a:t>Repos pendant 5 min</a:t>
            </a:r>
            <a:endParaRPr lang="fr-FR" dirty="0"/>
          </a:p>
        </p:txBody>
      </p:sp>
    </p:spTree>
    <p:extLst>
      <p:ext uri="{BB962C8B-B14F-4D97-AF65-F5344CB8AC3E}">
        <p14:creationId xmlns:p14="http://schemas.microsoft.com/office/powerpoint/2010/main" val="10499073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457200" y="-26988"/>
            <a:ext cx="8229600" cy="1143001"/>
          </a:xfrm>
        </p:spPr>
        <p:txBody>
          <a:bodyPr/>
          <a:lstStyle/>
          <a:p>
            <a:pPr eaLnBrk="1" hangingPunct="1"/>
            <a:r>
              <a:rPr lang="fr-FR" altLang="fr-FR" sz="3000" dirty="0" smtClean="0"/>
              <a:t>Etape 4.b</a:t>
            </a:r>
            <a:br>
              <a:rPr lang="fr-FR" altLang="fr-FR" sz="3000" dirty="0" smtClean="0"/>
            </a:br>
            <a:r>
              <a:rPr lang="fr-FR" altLang="fr-FR" sz="3000" dirty="0"/>
              <a:t>Séparation des ions </a:t>
            </a:r>
            <a:r>
              <a:rPr lang="fr-FR" altLang="fr-FR" sz="3000" dirty="0" smtClean="0"/>
              <a:t>Cu et Zn de la solution </a:t>
            </a:r>
          </a:p>
        </p:txBody>
      </p:sp>
      <p:sp>
        <p:nvSpPr>
          <p:cNvPr id="7171" name="Espace réservé du contenu 4"/>
          <p:cNvSpPr>
            <a:spLocks noGrp="1"/>
          </p:cNvSpPr>
          <p:nvPr>
            <p:ph idx="1"/>
          </p:nvPr>
        </p:nvSpPr>
        <p:spPr>
          <a:xfrm>
            <a:off x="323850" y="1125538"/>
            <a:ext cx="8496300" cy="863302"/>
          </a:xfrm>
        </p:spPr>
        <p:txBody>
          <a:bodyPr/>
          <a:lstStyle/>
          <a:p>
            <a:pPr>
              <a:buFont typeface="Arial" charset="0"/>
              <a:buNone/>
            </a:pPr>
            <a:r>
              <a:rPr lang="fr-FR" altLang="fr-FR" sz="1800" b="1" dirty="0" smtClean="0"/>
              <a:t>Objectif</a:t>
            </a:r>
            <a:r>
              <a:rPr lang="fr-FR" altLang="fr-FR" sz="1800" dirty="0" smtClean="0"/>
              <a:t> :</a:t>
            </a:r>
          </a:p>
          <a:p>
            <a:pPr marL="342900" lvl="1" indent="-342900">
              <a:buNone/>
            </a:pPr>
            <a:r>
              <a:rPr lang="fr-FR" altLang="fr-FR" sz="1800" dirty="0" smtClean="0"/>
              <a:t>Filtration de particules solides.</a:t>
            </a:r>
            <a:endParaRPr lang="fr-FR" sz="1800" dirty="0"/>
          </a:p>
          <a:p>
            <a:pPr>
              <a:buFont typeface="Arial" charset="0"/>
              <a:buNone/>
            </a:pPr>
            <a:endParaRPr lang="fr-FR" altLang="fr-FR" sz="1800" baseline="30000" dirty="0" smtClean="0"/>
          </a:p>
          <a:p>
            <a:pPr>
              <a:buFont typeface="Arial" charset="0"/>
              <a:buNone/>
            </a:pPr>
            <a:r>
              <a:rPr lang="fr-FR" altLang="fr-FR" sz="1600" b="1" dirty="0" smtClean="0">
                <a:solidFill>
                  <a:schemeClr val="bg1"/>
                </a:solidFill>
              </a:rPr>
              <a:t>				</a:t>
            </a:r>
            <a:endParaRPr lang="fr-FR" altLang="fr-FR" sz="1600" dirty="0" smtClean="0"/>
          </a:p>
        </p:txBody>
      </p:sp>
      <p:sp>
        <p:nvSpPr>
          <p:cNvPr id="13" name="Espace réservé du pied de page 1">
            <a:extLst>
              <a:ext uri="{FF2B5EF4-FFF2-40B4-BE49-F238E27FC236}"/>
            </a:extLst>
          </p:cNvPr>
          <p:cNvSpPr>
            <a:spLocks noGrp="1"/>
          </p:cNvSpPr>
          <p:nvPr>
            <p:ph type="ftr" sz="quarter" idx="11"/>
          </p:nvPr>
        </p:nvSpPr>
        <p:spPr/>
        <p:txBody>
          <a:bodyPr/>
          <a:lstStyle/>
          <a:p>
            <a:pPr>
              <a:defRPr/>
            </a:pPr>
            <a:r>
              <a:rPr lang="fr-FR" dirty="0"/>
              <a:t>STAGE SPH_07_A</a:t>
            </a:r>
          </a:p>
        </p:txBody>
      </p:sp>
      <p:pic>
        <p:nvPicPr>
          <p:cNvPr id="5122" name="Picture 2" descr="F:\DCIM\SPecialite Photo\DSCN830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2123728" y="2636912"/>
            <a:ext cx="4512501" cy="3384376"/>
          </a:xfrm>
          <a:prstGeom prst="rect">
            <a:avLst/>
          </a:prstGeom>
          <a:noFill/>
          <a:extLst>
            <a:ext uri="{909E8E84-426E-40DD-AFC4-6F175D3DCCD1}">
              <a14:hiddenFill xmlns:a14="http://schemas.microsoft.com/office/drawing/2010/main">
                <a:solidFill>
                  <a:srgbClr val="FFFFFF"/>
                </a:solidFill>
              </a14:hiddenFill>
            </a:ext>
          </a:extLst>
        </p:spPr>
      </p:pic>
      <p:sp>
        <p:nvSpPr>
          <p:cNvPr id="11" name="ZoneTexte 10"/>
          <p:cNvSpPr txBox="1"/>
          <p:nvPr/>
        </p:nvSpPr>
        <p:spPr>
          <a:xfrm>
            <a:off x="2139876" y="2843644"/>
            <a:ext cx="1800201" cy="646331"/>
          </a:xfrm>
          <a:prstGeom prst="rect">
            <a:avLst/>
          </a:prstGeom>
          <a:noFill/>
        </p:spPr>
        <p:txBody>
          <a:bodyPr wrap="square" rtlCol="0">
            <a:spAutoFit/>
          </a:bodyPr>
          <a:lstStyle/>
          <a:p>
            <a:pPr algn="ctr"/>
            <a:r>
              <a:rPr lang="fr-FR" altLang="fr-FR" b="1" dirty="0" err="1" smtClean="0"/>
              <a:t>Dépots</a:t>
            </a:r>
            <a:r>
              <a:rPr lang="fr-FR" altLang="fr-FR" b="1" dirty="0" smtClean="0"/>
              <a:t> </a:t>
            </a:r>
            <a:br>
              <a:rPr lang="fr-FR" altLang="fr-FR" b="1" dirty="0" smtClean="0"/>
            </a:br>
            <a:r>
              <a:rPr lang="fr-FR" altLang="fr-FR" b="1" dirty="0" smtClean="0"/>
              <a:t>Zn + Cu</a:t>
            </a:r>
            <a:r>
              <a:rPr lang="fr-FR" altLang="fr-FR" b="1" baseline="30000" dirty="0" smtClean="0"/>
              <a:t>2+</a:t>
            </a:r>
            <a:endParaRPr lang="fr-FR" baseline="30000" dirty="0"/>
          </a:p>
        </p:txBody>
      </p:sp>
      <p:sp>
        <p:nvSpPr>
          <p:cNvPr id="12" name="ZoneTexte 11"/>
          <p:cNvSpPr txBox="1"/>
          <p:nvPr/>
        </p:nvSpPr>
        <p:spPr>
          <a:xfrm>
            <a:off x="4572000" y="2843643"/>
            <a:ext cx="1800201" cy="646331"/>
          </a:xfrm>
          <a:prstGeom prst="rect">
            <a:avLst/>
          </a:prstGeom>
          <a:noFill/>
        </p:spPr>
        <p:txBody>
          <a:bodyPr wrap="square" rtlCol="0">
            <a:spAutoFit/>
          </a:bodyPr>
          <a:lstStyle/>
          <a:p>
            <a:pPr algn="ctr"/>
            <a:r>
              <a:rPr lang="fr-FR" altLang="fr-FR" b="1" dirty="0" err="1" smtClean="0"/>
              <a:t>Dépots</a:t>
            </a:r>
            <a:r>
              <a:rPr lang="fr-FR" altLang="fr-FR" b="1" dirty="0" smtClean="0"/>
              <a:t> </a:t>
            </a:r>
            <a:br>
              <a:rPr lang="fr-FR" altLang="fr-FR" b="1" dirty="0" smtClean="0"/>
            </a:br>
            <a:r>
              <a:rPr lang="fr-FR" altLang="fr-FR" b="1" dirty="0" smtClean="0"/>
              <a:t>Zn seul</a:t>
            </a:r>
            <a:endParaRPr lang="fr-FR" baseline="30000" dirty="0"/>
          </a:p>
        </p:txBody>
      </p:sp>
    </p:spTree>
    <p:extLst>
      <p:ext uri="{BB962C8B-B14F-4D97-AF65-F5344CB8AC3E}">
        <p14:creationId xmlns:p14="http://schemas.microsoft.com/office/powerpoint/2010/main" val="13048032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457200" y="-26988"/>
            <a:ext cx="8229600" cy="1143001"/>
          </a:xfrm>
        </p:spPr>
        <p:txBody>
          <a:bodyPr/>
          <a:lstStyle/>
          <a:p>
            <a:pPr eaLnBrk="1" hangingPunct="1"/>
            <a:r>
              <a:rPr lang="fr-FR" altLang="fr-FR" sz="3000" dirty="0" smtClean="0"/>
              <a:t>Etape 6</a:t>
            </a:r>
            <a:br>
              <a:rPr lang="fr-FR" altLang="fr-FR" sz="3000" dirty="0" smtClean="0"/>
            </a:br>
            <a:r>
              <a:rPr lang="fr-FR" altLang="fr-FR" sz="3000" dirty="0" smtClean="0"/>
              <a:t>Regard critique</a:t>
            </a:r>
          </a:p>
        </p:txBody>
      </p:sp>
      <p:sp>
        <p:nvSpPr>
          <p:cNvPr id="7171" name="Espace réservé du contenu 4"/>
          <p:cNvSpPr>
            <a:spLocks noGrp="1"/>
          </p:cNvSpPr>
          <p:nvPr>
            <p:ph idx="1"/>
          </p:nvPr>
        </p:nvSpPr>
        <p:spPr>
          <a:xfrm>
            <a:off x="323850" y="1125537"/>
            <a:ext cx="8496300" cy="4679329"/>
          </a:xfrm>
        </p:spPr>
        <p:txBody>
          <a:bodyPr/>
          <a:lstStyle/>
          <a:p>
            <a:pPr>
              <a:buFont typeface="Arial" charset="0"/>
              <a:buNone/>
            </a:pPr>
            <a:endParaRPr lang="fr-FR" altLang="fr-FR" sz="1800" b="1" dirty="0" smtClean="0"/>
          </a:p>
          <a:p>
            <a:pPr>
              <a:buFont typeface="Wingdings" panose="05000000000000000000" pitchFamily="2" charset="2"/>
              <a:buChar char="Ø"/>
            </a:pPr>
            <a:r>
              <a:rPr lang="fr-FR" altLang="fr-FR" sz="1800" b="1" dirty="0" smtClean="0"/>
              <a:t>La technique est effectivement fonctionnelle.</a:t>
            </a:r>
          </a:p>
          <a:p>
            <a:pPr>
              <a:buFont typeface="Wingdings" panose="05000000000000000000" pitchFamily="2" charset="2"/>
              <a:buChar char="Ø"/>
            </a:pPr>
            <a:endParaRPr lang="fr-FR" altLang="fr-FR" sz="1800" b="1" dirty="0"/>
          </a:p>
          <a:p>
            <a:pPr>
              <a:buFont typeface="Wingdings" panose="05000000000000000000" pitchFamily="2" charset="2"/>
              <a:buChar char="Ø"/>
            </a:pPr>
            <a:r>
              <a:rPr lang="fr-FR" altLang="fr-FR" sz="1800" b="1" dirty="0" smtClean="0"/>
              <a:t>Il n’y a plus d’ions Fe</a:t>
            </a:r>
            <a:r>
              <a:rPr lang="fr-FR" altLang="fr-FR" sz="1800" b="1" baseline="30000" dirty="0" smtClean="0"/>
              <a:t>3+</a:t>
            </a:r>
            <a:r>
              <a:rPr lang="fr-FR" altLang="fr-FR" sz="1800" b="1" dirty="0" smtClean="0"/>
              <a:t> et Cu</a:t>
            </a:r>
            <a:r>
              <a:rPr lang="fr-FR" altLang="fr-FR" sz="1800" b="1" baseline="30000" dirty="0" smtClean="0"/>
              <a:t>2+</a:t>
            </a:r>
            <a:r>
              <a:rPr lang="fr-FR" altLang="fr-FR" sz="1800" b="1" dirty="0" smtClean="0"/>
              <a:t> décelables au test de précipitation avec l’hydroxyde de sodium ou le </a:t>
            </a:r>
            <a:r>
              <a:rPr lang="fr-FR" altLang="fr-FR" sz="1800" b="1" dirty="0" err="1" smtClean="0"/>
              <a:t>thiocyanate</a:t>
            </a:r>
            <a:r>
              <a:rPr lang="fr-FR" altLang="fr-FR" sz="1800" b="1" dirty="0" smtClean="0"/>
              <a:t> d’ammonium.</a:t>
            </a:r>
            <a:br>
              <a:rPr lang="fr-FR" altLang="fr-FR" sz="1800" b="1" dirty="0" smtClean="0"/>
            </a:br>
            <a:r>
              <a:rPr lang="fr-FR" altLang="fr-FR" sz="1800" b="1" dirty="0" smtClean="0"/>
              <a:t>Est-ce des critères suffisants ?</a:t>
            </a:r>
            <a:r>
              <a:rPr lang="fr-FR" altLang="fr-FR" sz="1600" b="1" dirty="0" smtClean="0">
                <a:solidFill>
                  <a:schemeClr val="bg1"/>
                </a:solidFill>
              </a:rPr>
              <a:t>	</a:t>
            </a:r>
          </a:p>
          <a:p>
            <a:pPr>
              <a:buFont typeface="Wingdings" panose="05000000000000000000" pitchFamily="2" charset="2"/>
              <a:buChar char="Ø"/>
            </a:pPr>
            <a:endParaRPr lang="fr-FR" altLang="fr-FR" sz="1800" b="1" dirty="0"/>
          </a:p>
          <a:p>
            <a:pPr>
              <a:buFont typeface="Wingdings" panose="05000000000000000000" pitchFamily="2" charset="2"/>
              <a:buChar char="Ø"/>
            </a:pPr>
            <a:r>
              <a:rPr lang="fr-FR" altLang="fr-FR" sz="1800" b="1" dirty="0"/>
              <a:t>Nous n’avons toujours pas de zinc métallique</a:t>
            </a:r>
            <a:r>
              <a:rPr lang="fr-FR" altLang="fr-FR" sz="1800" b="1" dirty="0" smtClean="0"/>
              <a:t>.</a:t>
            </a:r>
            <a:br>
              <a:rPr lang="fr-FR" altLang="fr-FR" sz="1800" b="1" dirty="0" smtClean="0"/>
            </a:br>
            <a:r>
              <a:rPr lang="fr-FR" altLang="fr-FR" sz="1800" b="1" dirty="0" smtClean="0"/>
              <a:t>Une autre technique sera nécessaire.</a:t>
            </a:r>
          </a:p>
          <a:p>
            <a:pPr>
              <a:buFont typeface="Wingdings" panose="05000000000000000000" pitchFamily="2" charset="2"/>
              <a:buChar char="Ø"/>
            </a:pPr>
            <a:endParaRPr lang="fr-FR" altLang="fr-FR" sz="1800" b="1" dirty="0"/>
          </a:p>
          <a:p>
            <a:pPr>
              <a:buFont typeface="Arial" charset="0"/>
              <a:buNone/>
            </a:pPr>
            <a:endParaRPr lang="fr-FR" altLang="fr-FR" sz="1800" b="1" dirty="0"/>
          </a:p>
        </p:txBody>
      </p:sp>
      <p:sp>
        <p:nvSpPr>
          <p:cNvPr id="13" name="Espace réservé du pied de page 1">
            <a:extLst>
              <a:ext uri="{FF2B5EF4-FFF2-40B4-BE49-F238E27FC236}"/>
            </a:extLst>
          </p:cNvPr>
          <p:cNvSpPr>
            <a:spLocks noGrp="1"/>
          </p:cNvSpPr>
          <p:nvPr>
            <p:ph type="ftr" sz="quarter" idx="11"/>
          </p:nvPr>
        </p:nvSpPr>
        <p:spPr/>
        <p:txBody>
          <a:bodyPr/>
          <a:lstStyle/>
          <a:p>
            <a:pPr>
              <a:defRPr/>
            </a:pPr>
            <a:r>
              <a:rPr lang="fr-FR" dirty="0"/>
              <a:t>STAGE SPH_07_A</a:t>
            </a:r>
          </a:p>
        </p:txBody>
      </p:sp>
      <p:sp>
        <p:nvSpPr>
          <p:cNvPr id="18" name="Espace réservé du contenu 4"/>
          <p:cNvSpPr txBox="1">
            <a:spLocks/>
          </p:cNvSpPr>
          <p:nvPr/>
        </p:nvSpPr>
        <p:spPr bwMode="auto">
          <a:xfrm>
            <a:off x="395536" y="5373216"/>
            <a:ext cx="8496300" cy="863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Font typeface="Arial" charset="0"/>
              <a:buNone/>
            </a:pPr>
            <a:endParaRPr lang="fr-FR" altLang="fr-FR" sz="1600" b="1" dirty="0" smtClean="0"/>
          </a:p>
        </p:txBody>
      </p:sp>
    </p:spTree>
    <p:extLst>
      <p:ext uri="{BB962C8B-B14F-4D97-AF65-F5344CB8AC3E}">
        <p14:creationId xmlns:p14="http://schemas.microsoft.com/office/powerpoint/2010/main" val="33218439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a:xfrm>
            <a:off x="323850" y="188913"/>
            <a:ext cx="8064500" cy="1008062"/>
          </a:xfrm>
        </p:spPr>
        <p:txBody>
          <a:bodyPr/>
          <a:lstStyle/>
          <a:p>
            <a:endParaRPr lang="fr-FR" altLang="fr-FR" sz="4000" dirty="0" smtClean="0"/>
          </a:p>
        </p:txBody>
      </p:sp>
      <p:sp>
        <p:nvSpPr>
          <p:cNvPr id="6147" name="Espace réservé du contenu 2"/>
          <p:cNvSpPr>
            <a:spLocks noGrp="1"/>
          </p:cNvSpPr>
          <p:nvPr>
            <p:ph idx="1"/>
          </p:nvPr>
        </p:nvSpPr>
        <p:spPr>
          <a:xfrm>
            <a:off x="395288" y="1412875"/>
            <a:ext cx="8424862" cy="4824413"/>
          </a:xfrm>
        </p:spPr>
        <p:txBody>
          <a:bodyPr/>
          <a:lstStyle/>
          <a:p>
            <a:pPr marL="0" lvl="0" indent="0" algn="ctr">
              <a:buNone/>
            </a:pPr>
            <a:endParaRPr lang="fr-FR" sz="2000" b="1" dirty="0" smtClean="0"/>
          </a:p>
          <a:p>
            <a:pPr marL="0" lvl="0" indent="0" algn="ctr">
              <a:buNone/>
            </a:pPr>
            <a:endParaRPr lang="fr-FR" sz="2000" b="1" dirty="0"/>
          </a:p>
          <a:p>
            <a:pPr marL="0" lvl="0" indent="0" algn="ctr">
              <a:buNone/>
            </a:pPr>
            <a:endParaRPr lang="fr-FR" sz="2000" b="1" dirty="0" smtClean="0"/>
          </a:p>
          <a:p>
            <a:pPr marL="0" lvl="0" indent="0" algn="ctr">
              <a:buNone/>
            </a:pPr>
            <a:endParaRPr lang="fr-FR" sz="2000" b="1" dirty="0"/>
          </a:p>
          <a:p>
            <a:pPr marL="0" lvl="0" indent="0" algn="ctr">
              <a:buNone/>
            </a:pPr>
            <a:r>
              <a:rPr lang="fr-FR" sz="4000" dirty="0" smtClean="0">
                <a:latin typeface="+mj-lt"/>
                <a:ea typeface="+mj-ea"/>
                <a:cs typeface="+mj-cs"/>
              </a:rPr>
              <a:t>DOCUMENTS ELEVES</a:t>
            </a:r>
            <a:endParaRPr lang="fr-FR" sz="4000" dirty="0">
              <a:latin typeface="+mj-lt"/>
              <a:ea typeface="+mj-ea"/>
              <a:cs typeface="+mj-cs"/>
            </a:endParaRPr>
          </a:p>
          <a:p>
            <a:pPr lvl="0"/>
            <a:endParaRPr lang="fr-FR" sz="2000" dirty="0"/>
          </a:p>
          <a:p>
            <a:pPr lvl="0"/>
            <a:endParaRPr lang="fr-FR" sz="2000" dirty="0"/>
          </a:p>
          <a:p>
            <a:pPr>
              <a:buFont typeface="Arial" charset="0"/>
              <a:buNone/>
            </a:pPr>
            <a:endParaRPr lang="fr-FR" altLang="fr-FR" sz="2000" dirty="0" smtClean="0"/>
          </a:p>
        </p:txBody>
      </p:sp>
      <p:sp>
        <p:nvSpPr>
          <p:cNvPr id="8" name="Espace réservé du pied de page 1">
            <a:extLst>
              <a:ext uri="{FF2B5EF4-FFF2-40B4-BE49-F238E27FC236}"/>
            </a:extLst>
          </p:cNvPr>
          <p:cNvSpPr>
            <a:spLocks noGrp="1"/>
          </p:cNvSpPr>
          <p:nvPr>
            <p:ph type="ftr" sz="quarter" idx="11"/>
          </p:nvPr>
        </p:nvSpPr>
        <p:spPr/>
        <p:txBody>
          <a:bodyPr/>
          <a:lstStyle/>
          <a:p>
            <a:pPr>
              <a:defRPr/>
            </a:pPr>
            <a:r>
              <a:rPr lang="fr-FR" dirty="0"/>
              <a:t>STAGE SPH_07_A</a:t>
            </a:r>
          </a:p>
        </p:txBody>
      </p:sp>
    </p:spTree>
    <p:extLst>
      <p:ext uri="{BB962C8B-B14F-4D97-AF65-F5344CB8AC3E}">
        <p14:creationId xmlns:p14="http://schemas.microsoft.com/office/powerpoint/2010/main" val="7524512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a:xfrm>
            <a:off x="323850" y="188913"/>
            <a:ext cx="8424614" cy="1008062"/>
          </a:xfrm>
        </p:spPr>
        <p:txBody>
          <a:bodyPr/>
          <a:lstStyle/>
          <a:p>
            <a:r>
              <a:rPr lang="fr-FR" altLang="fr-FR" sz="4000" dirty="0" smtClean="0"/>
              <a:t>Présentation</a:t>
            </a:r>
          </a:p>
        </p:txBody>
      </p:sp>
      <p:sp>
        <p:nvSpPr>
          <p:cNvPr id="6147" name="Espace réservé du contenu 2"/>
          <p:cNvSpPr>
            <a:spLocks noGrp="1"/>
          </p:cNvSpPr>
          <p:nvPr>
            <p:ph idx="1"/>
          </p:nvPr>
        </p:nvSpPr>
        <p:spPr>
          <a:xfrm>
            <a:off x="395288" y="1412875"/>
            <a:ext cx="8424862" cy="4824413"/>
          </a:xfrm>
        </p:spPr>
        <p:txBody>
          <a:bodyPr/>
          <a:lstStyle/>
          <a:p>
            <a:pPr marL="0" indent="0">
              <a:buNone/>
            </a:pPr>
            <a:r>
              <a:rPr lang="fr-FR" sz="2000" dirty="0"/>
              <a:t>L’hydrométallurgie est une méthode </a:t>
            </a:r>
            <a:r>
              <a:rPr lang="fr-FR" sz="2000" dirty="0" smtClean="0"/>
              <a:t>industrielle utilisée </a:t>
            </a:r>
            <a:r>
              <a:rPr lang="fr-FR" sz="2000" dirty="0"/>
              <a:t>pour l’élaboration du zinc à partir de son minerai. Elle consiste à mettre en solution les différents métaux contenus dans un minerai afin de les séparer pour les valoriser</a:t>
            </a:r>
            <a:r>
              <a:rPr lang="fr-FR" sz="2000" dirty="0" smtClean="0"/>
              <a:t>.</a:t>
            </a:r>
          </a:p>
          <a:p>
            <a:pPr marL="0" indent="0">
              <a:buNone/>
            </a:pPr>
            <a:endParaRPr lang="fr-FR" sz="2000" dirty="0"/>
          </a:p>
          <a:p>
            <a:pPr marL="0" indent="0">
              <a:buNone/>
            </a:pPr>
            <a:r>
              <a:rPr lang="fr-FR" sz="2000" dirty="0"/>
              <a:t>Le minerai de zinc contient du zinc mais </a:t>
            </a:r>
            <a:r>
              <a:rPr lang="fr-FR" sz="2000" dirty="0" smtClean="0"/>
              <a:t>également </a:t>
            </a:r>
            <a:r>
              <a:rPr lang="fr-FR" sz="2000" dirty="0"/>
              <a:t>du fer, du plomb et du cuivre entre autres. Le minerai est placé dans de l’acide sulfurique ce qui permet de séparer le plomb et de solubiliser le zinc (sous forme Zn</a:t>
            </a:r>
            <a:r>
              <a:rPr lang="fr-FR" sz="2000" baseline="30000" dirty="0"/>
              <a:t>2+</a:t>
            </a:r>
            <a:r>
              <a:rPr lang="fr-FR" sz="2000" dirty="0"/>
              <a:t>), le cuivre (sous forme Cu</a:t>
            </a:r>
            <a:r>
              <a:rPr lang="fr-FR" sz="2000" baseline="30000" dirty="0"/>
              <a:t>2+</a:t>
            </a:r>
            <a:r>
              <a:rPr lang="fr-FR" sz="2000" dirty="0"/>
              <a:t>) et le fer (sous forme Fe</a:t>
            </a:r>
            <a:r>
              <a:rPr lang="fr-FR" sz="2000" baseline="30000" dirty="0"/>
              <a:t>3+</a:t>
            </a:r>
            <a:r>
              <a:rPr lang="fr-FR" sz="2000" dirty="0"/>
              <a:t>). On a alors une solution contenant ces 3 ions.  La suite de la technique </a:t>
            </a:r>
            <a:r>
              <a:rPr lang="fr-FR" sz="2000" dirty="0" smtClean="0"/>
              <a:t>de purification consiste </a:t>
            </a:r>
            <a:r>
              <a:rPr lang="fr-FR" sz="2000" dirty="0"/>
              <a:t>à éliminer les ions ferriques puis les ions cuivreux afin de récupérer une solution ne contenant que des ions </a:t>
            </a:r>
            <a:r>
              <a:rPr lang="fr-FR" sz="2000" dirty="0" smtClean="0"/>
              <a:t>zinc.</a:t>
            </a:r>
            <a:endParaRPr lang="fr-FR" sz="2000" dirty="0"/>
          </a:p>
          <a:p>
            <a:pPr algn="just">
              <a:buFont typeface="Arial" charset="0"/>
              <a:buNone/>
            </a:pPr>
            <a:endParaRPr lang="fr-FR" altLang="fr-FR" sz="2000" dirty="0" smtClean="0"/>
          </a:p>
        </p:txBody>
      </p:sp>
      <p:sp>
        <p:nvSpPr>
          <p:cNvPr id="8" name="Espace réservé du pied de page 1">
            <a:extLst>
              <a:ext uri="{FF2B5EF4-FFF2-40B4-BE49-F238E27FC236}"/>
            </a:extLst>
          </p:cNvPr>
          <p:cNvSpPr>
            <a:spLocks noGrp="1"/>
          </p:cNvSpPr>
          <p:nvPr>
            <p:ph type="ftr" sz="quarter" idx="11"/>
          </p:nvPr>
        </p:nvSpPr>
        <p:spPr/>
        <p:txBody>
          <a:bodyPr/>
          <a:lstStyle/>
          <a:p>
            <a:pPr>
              <a:defRPr/>
            </a:pPr>
            <a:r>
              <a:rPr lang="fr-FR" dirty="0"/>
              <a:t>STAGE SPH_07_A</a:t>
            </a:r>
          </a:p>
        </p:txBody>
      </p:sp>
      <p:sp>
        <p:nvSpPr>
          <p:cNvPr id="2" name="Rectangle 1"/>
          <p:cNvSpPr/>
          <p:nvPr/>
        </p:nvSpPr>
        <p:spPr>
          <a:xfrm rot="1491956">
            <a:off x="8141187" y="318145"/>
            <a:ext cx="771761" cy="706672"/>
          </a:xfrm>
          <a:prstGeom prst="rect">
            <a:avLst/>
          </a:prstGeom>
          <a:noFill/>
        </p:spPr>
        <p:txBody>
          <a:bodyPr wrap="none" lIns="91440" tIns="45720" rIns="91440" bIns="45720">
            <a:prstTxWarp prst="textButton">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Document</a:t>
            </a:r>
          </a:p>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p>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élève</a:t>
            </a:r>
            <a:endParaRPr lang="fr-FR" sz="32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32679965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re 1"/>
          <p:cNvSpPr>
            <a:spLocks noGrp="1"/>
          </p:cNvSpPr>
          <p:nvPr>
            <p:ph type="ctrTitle"/>
          </p:nvPr>
        </p:nvSpPr>
        <p:spPr>
          <a:xfrm>
            <a:off x="971600" y="260648"/>
            <a:ext cx="8280400" cy="857250"/>
          </a:xfrm>
        </p:spPr>
        <p:txBody>
          <a:bodyPr/>
          <a:lstStyle/>
          <a:p>
            <a:pPr eaLnBrk="1" hangingPunct="1"/>
            <a:r>
              <a:rPr lang="fr-FR" altLang="fr-FR" sz="3600" b="1" dirty="0" smtClean="0"/>
              <a:t>Purification d’un effluent industriel </a:t>
            </a:r>
            <a:br>
              <a:rPr lang="fr-FR" altLang="fr-FR" sz="3600" b="1" dirty="0" smtClean="0"/>
            </a:br>
            <a:r>
              <a:rPr lang="fr-FR" altLang="fr-FR" sz="3600" b="1" dirty="0" smtClean="0"/>
              <a:t>chargé en ions</a:t>
            </a:r>
            <a:endParaRPr lang="fr-FR" altLang="fr-FR" sz="3600" dirty="0" smtClean="0"/>
          </a:p>
        </p:txBody>
      </p:sp>
      <p:sp>
        <p:nvSpPr>
          <p:cNvPr id="3" name="Sous-titre 2">
            <a:extLst>
              <a:ext uri="{FF2B5EF4-FFF2-40B4-BE49-F238E27FC236}"/>
            </a:extLst>
          </p:cNvPr>
          <p:cNvSpPr>
            <a:spLocks noGrp="1"/>
          </p:cNvSpPr>
          <p:nvPr>
            <p:ph type="subTitle" idx="1"/>
          </p:nvPr>
        </p:nvSpPr>
        <p:spPr>
          <a:xfrm>
            <a:off x="1763688" y="1628800"/>
            <a:ext cx="6626225" cy="4392613"/>
          </a:xfrm>
        </p:spPr>
        <p:txBody>
          <a:bodyPr/>
          <a:lstStyle/>
          <a:p>
            <a:pPr eaLnBrk="1" hangingPunct="1">
              <a:defRPr/>
            </a:pPr>
            <a:r>
              <a:rPr lang="fr-FR" dirty="0"/>
              <a:t>Problématique</a:t>
            </a:r>
          </a:p>
          <a:p>
            <a:pPr eaLnBrk="1" hangingPunct="1">
              <a:defRPr/>
            </a:pPr>
            <a:endParaRPr lang="fr-FR" sz="2000" dirty="0"/>
          </a:p>
          <a:p>
            <a:pPr>
              <a:defRPr/>
            </a:pPr>
            <a:endParaRPr lang="fr-FR" sz="2800" dirty="0">
              <a:solidFill>
                <a:schemeClr val="bg1"/>
              </a:solidFill>
            </a:endParaRPr>
          </a:p>
          <a:p>
            <a:pPr>
              <a:defRPr/>
            </a:pPr>
            <a:r>
              <a:rPr lang="fr-FR" sz="2800" b="1" dirty="0"/>
              <a:t>Comment allons-nous procéder </a:t>
            </a:r>
            <a:r>
              <a:rPr lang="fr-FR" sz="2800" b="1" dirty="0" smtClean="0"/>
              <a:t/>
            </a:r>
            <a:br>
              <a:rPr lang="fr-FR" sz="2800" b="1" dirty="0" smtClean="0"/>
            </a:br>
            <a:r>
              <a:rPr lang="fr-FR" sz="2800" b="1" dirty="0" smtClean="0"/>
              <a:t>pour </a:t>
            </a:r>
            <a:r>
              <a:rPr lang="fr-FR" sz="2800" b="1" dirty="0"/>
              <a:t>éliminer </a:t>
            </a:r>
            <a:r>
              <a:rPr lang="fr-FR" sz="2800" b="1" dirty="0" smtClean="0"/>
              <a:t/>
            </a:r>
            <a:br>
              <a:rPr lang="fr-FR" sz="2800" b="1" dirty="0" smtClean="0"/>
            </a:br>
            <a:r>
              <a:rPr lang="fr-FR" sz="2800" b="1" dirty="0" smtClean="0"/>
              <a:t>les </a:t>
            </a:r>
            <a:r>
              <a:rPr lang="fr-FR" sz="2800" b="1" dirty="0"/>
              <a:t>ions </a:t>
            </a:r>
            <a:r>
              <a:rPr lang="fr-FR" sz="2800" b="1" dirty="0" smtClean="0"/>
              <a:t>ferriques </a:t>
            </a:r>
            <a:r>
              <a:rPr lang="fr-FR" sz="2800" b="1" dirty="0"/>
              <a:t>et cuivreux </a:t>
            </a:r>
            <a:r>
              <a:rPr lang="fr-FR" sz="2800" b="1" dirty="0" smtClean="0"/>
              <a:t/>
            </a:r>
            <a:br>
              <a:rPr lang="fr-FR" sz="2800" b="1" dirty="0" smtClean="0"/>
            </a:br>
            <a:r>
              <a:rPr lang="fr-FR" sz="2800" b="1" dirty="0" smtClean="0"/>
              <a:t>de </a:t>
            </a:r>
            <a:r>
              <a:rPr lang="fr-FR" sz="2800" b="1" dirty="0"/>
              <a:t>la solution </a:t>
            </a:r>
            <a:r>
              <a:rPr lang="fr-FR" sz="2800" b="1" dirty="0" smtClean="0"/>
              <a:t>?</a:t>
            </a:r>
            <a:endParaRPr lang="fr-FR" dirty="0"/>
          </a:p>
        </p:txBody>
      </p:sp>
      <p:sp>
        <p:nvSpPr>
          <p:cNvPr id="6" name="Espace réservé du pied de page 1">
            <a:extLst>
              <a:ext uri="{FF2B5EF4-FFF2-40B4-BE49-F238E27FC236}"/>
            </a:extLst>
          </p:cNvPr>
          <p:cNvSpPr>
            <a:spLocks noGrp="1"/>
          </p:cNvSpPr>
          <p:nvPr>
            <p:ph type="ftr" sz="quarter" idx="11"/>
          </p:nvPr>
        </p:nvSpPr>
        <p:spPr/>
        <p:txBody>
          <a:bodyPr/>
          <a:lstStyle/>
          <a:p>
            <a:pPr>
              <a:defRPr/>
            </a:pPr>
            <a:r>
              <a:rPr lang="fr-FR" dirty="0"/>
              <a:t>STAGE SPH_07_A</a:t>
            </a:r>
          </a:p>
        </p:txBody>
      </p:sp>
      <p:pic>
        <p:nvPicPr>
          <p:cNvPr id="4106" name="Picture 10" descr="Résultat de recherche d'images pour &quot;poudre de zinc&quo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2218353" y="5233957"/>
            <a:ext cx="1304290" cy="1128921"/>
          </a:xfrm>
          <a:prstGeom prst="rect">
            <a:avLst/>
          </a:prstGeom>
          <a:noFill/>
          <a:extLst>
            <a:ext uri="{909E8E84-426E-40DD-AFC4-6F175D3DCCD1}">
              <a14:hiddenFill xmlns:a14="http://schemas.microsoft.com/office/drawing/2010/main">
                <a:solidFill>
                  <a:srgbClr val="FFFFFF"/>
                </a:solidFill>
              </a14:hiddenFill>
            </a:ext>
          </a:extLst>
        </p:spPr>
      </p:pic>
      <p:sp>
        <p:nvSpPr>
          <p:cNvPr id="2" name="Virage 1"/>
          <p:cNvSpPr/>
          <p:nvPr/>
        </p:nvSpPr>
        <p:spPr>
          <a:xfrm flipV="1">
            <a:off x="1482603" y="5020420"/>
            <a:ext cx="813816" cy="868680"/>
          </a:xfrm>
          <a:prstGeom prst="bentArrow">
            <a:avLst>
              <a:gd name="adj1" fmla="val 25000"/>
              <a:gd name="adj2" fmla="val 25000"/>
              <a:gd name="adj3" fmla="val 25000"/>
              <a:gd name="adj4" fmla="val 66733"/>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solidFill>
                <a:schemeClr val="tx1"/>
              </a:solidFill>
            </a:endParaRPr>
          </a:p>
        </p:txBody>
      </p:sp>
      <p:sp>
        <p:nvSpPr>
          <p:cNvPr id="11" name="Virage 10"/>
          <p:cNvSpPr/>
          <p:nvPr/>
        </p:nvSpPr>
        <p:spPr>
          <a:xfrm flipH="1" flipV="1">
            <a:off x="632976" y="5013176"/>
            <a:ext cx="813816" cy="875924"/>
          </a:xfrm>
          <a:prstGeom prst="bentArrow">
            <a:avLst>
              <a:gd name="adj1" fmla="val 25000"/>
              <a:gd name="adj2" fmla="val 25000"/>
              <a:gd name="adj3" fmla="val 25000"/>
              <a:gd name="adj4" fmla="val 66733"/>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solidFill>
                <a:schemeClr val="tx1"/>
              </a:solidFill>
            </a:endParaRPr>
          </a:p>
        </p:txBody>
      </p:sp>
      <p:pic>
        <p:nvPicPr>
          <p:cNvPr id="1027"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530" y="1567174"/>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0229" y="980728"/>
            <a:ext cx="1609725" cy="1209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323528" y="3029695"/>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ZoneTexte 3"/>
          <p:cNvSpPr txBox="1"/>
          <p:nvPr/>
        </p:nvSpPr>
        <p:spPr>
          <a:xfrm>
            <a:off x="2526912" y="5589240"/>
            <a:ext cx="777777" cy="461665"/>
          </a:xfrm>
          <a:prstGeom prst="rect">
            <a:avLst/>
          </a:prstGeom>
          <a:noFill/>
        </p:spPr>
        <p:txBody>
          <a:bodyPr wrap="none" rtlCol="0">
            <a:spAutoFit/>
          </a:bodyPr>
          <a:lstStyle/>
          <a:p>
            <a:r>
              <a:rPr lang="fr-FR" sz="2400" dirty="0" smtClean="0">
                <a:solidFill>
                  <a:schemeClr val="bg1"/>
                </a:solidFill>
              </a:rPr>
              <a:t>Zn</a:t>
            </a:r>
            <a:r>
              <a:rPr lang="fr-FR" sz="2400" baseline="30000" dirty="0" smtClean="0">
                <a:solidFill>
                  <a:schemeClr val="bg1"/>
                </a:solidFill>
              </a:rPr>
              <a:t>2+</a:t>
            </a:r>
            <a:endParaRPr lang="fr-FR" sz="2400" baseline="30000" dirty="0">
              <a:solidFill>
                <a:schemeClr val="bg1"/>
              </a:solidFill>
            </a:endParaRPr>
          </a:p>
        </p:txBody>
      </p:sp>
      <p:sp>
        <p:nvSpPr>
          <p:cNvPr id="16" name="ZoneTexte 15"/>
          <p:cNvSpPr txBox="1"/>
          <p:nvPr/>
        </p:nvSpPr>
        <p:spPr>
          <a:xfrm>
            <a:off x="0" y="5567584"/>
            <a:ext cx="813043" cy="830997"/>
          </a:xfrm>
          <a:prstGeom prst="rect">
            <a:avLst/>
          </a:prstGeom>
          <a:noFill/>
        </p:spPr>
        <p:txBody>
          <a:bodyPr wrap="none" rtlCol="0">
            <a:spAutoFit/>
          </a:bodyPr>
          <a:lstStyle/>
          <a:p>
            <a:r>
              <a:rPr lang="fr-FR" sz="2400" dirty="0" smtClean="0"/>
              <a:t>Fe</a:t>
            </a:r>
            <a:r>
              <a:rPr lang="fr-FR" sz="2400" baseline="30000" dirty="0" smtClean="0"/>
              <a:t>3+</a:t>
            </a:r>
          </a:p>
          <a:p>
            <a:r>
              <a:rPr lang="fr-FR" sz="2400" dirty="0" smtClean="0"/>
              <a:t>Cu</a:t>
            </a:r>
            <a:r>
              <a:rPr lang="fr-FR" sz="2400" baseline="30000" dirty="0" smtClean="0"/>
              <a:t>2+</a:t>
            </a:r>
            <a:endParaRPr lang="fr-FR" sz="2400" baseline="30000" dirty="0"/>
          </a:p>
        </p:txBody>
      </p:sp>
      <p:sp>
        <p:nvSpPr>
          <p:cNvPr id="17" name="Rectangle 16"/>
          <p:cNvSpPr/>
          <p:nvPr/>
        </p:nvSpPr>
        <p:spPr>
          <a:xfrm rot="1491956">
            <a:off x="8141187" y="318145"/>
            <a:ext cx="771761" cy="706672"/>
          </a:xfrm>
          <a:prstGeom prst="rect">
            <a:avLst/>
          </a:prstGeom>
          <a:noFill/>
        </p:spPr>
        <p:txBody>
          <a:bodyPr wrap="none" lIns="91440" tIns="45720" rIns="91440" bIns="45720">
            <a:prstTxWarp prst="textButton">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Document</a:t>
            </a:r>
          </a:p>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p>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élève</a:t>
            </a:r>
            <a:endParaRPr lang="fr-FR" sz="32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Espace réservé du contenu 2"/>
          <p:cNvSpPr>
            <a:spLocks noGrp="1"/>
          </p:cNvSpPr>
          <p:nvPr>
            <p:ph idx="1"/>
          </p:nvPr>
        </p:nvSpPr>
        <p:spPr>
          <a:xfrm>
            <a:off x="358776" y="1154128"/>
            <a:ext cx="3960000" cy="5400000"/>
          </a:xfrm>
        </p:spPr>
        <p:txBody>
          <a:bodyPr/>
          <a:lstStyle/>
          <a:p>
            <a:pPr marL="0" indent="0">
              <a:spcBef>
                <a:spcPts val="400"/>
              </a:spcBef>
              <a:buNone/>
            </a:pPr>
            <a:r>
              <a:rPr lang="fr-FR" altLang="fr-FR" sz="1700" b="1" dirty="0"/>
              <a:t>0) Sécurité</a:t>
            </a:r>
          </a:p>
          <a:p>
            <a:pPr>
              <a:spcBef>
                <a:spcPts val="400"/>
              </a:spcBef>
            </a:pPr>
            <a:r>
              <a:rPr lang="fr-FR" altLang="fr-FR" sz="1700" dirty="0"/>
              <a:t>Blouse</a:t>
            </a:r>
          </a:p>
          <a:p>
            <a:pPr>
              <a:spcBef>
                <a:spcPts val="400"/>
              </a:spcBef>
            </a:pPr>
            <a:r>
              <a:rPr lang="fr-FR" altLang="fr-FR" sz="1700" dirty="0"/>
              <a:t>Paire de lunettes de protection</a:t>
            </a:r>
          </a:p>
          <a:p>
            <a:pPr>
              <a:spcBef>
                <a:spcPts val="400"/>
              </a:spcBef>
            </a:pPr>
            <a:r>
              <a:rPr lang="fr-FR" altLang="fr-FR" sz="1700" dirty="0"/>
              <a:t>Paire de gants produits chimiques</a:t>
            </a:r>
          </a:p>
          <a:p>
            <a:pPr marL="0" indent="0">
              <a:spcBef>
                <a:spcPts val="400"/>
              </a:spcBef>
              <a:buNone/>
            </a:pPr>
            <a:endParaRPr lang="fr-FR" altLang="fr-FR" sz="1700" b="1" dirty="0"/>
          </a:p>
          <a:p>
            <a:pPr marL="0" indent="0">
              <a:spcBef>
                <a:spcPts val="400"/>
              </a:spcBef>
              <a:buNone/>
            </a:pPr>
            <a:r>
              <a:rPr lang="fr-FR" altLang="fr-FR" sz="1700" b="1" dirty="0" smtClean="0"/>
              <a:t>1) Préparation de la solution S</a:t>
            </a:r>
          </a:p>
          <a:p>
            <a:pPr>
              <a:spcBef>
                <a:spcPts val="400"/>
              </a:spcBef>
            </a:pPr>
            <a:r>
              <a:rPr lang="fr-FR" altLang="fr-FR" sz="1700" dirty="0" smtClean="0"/>
              <a:t>1 Bécher de </a:t>
            </a:r>
            <a:r>
              <a:rPr lang="fr-FR" altLang="fr-FR" sz="1700" dirty="0"/>
              <a:t>50mL</a:t>
            </a:r>
          </a:p>
          <a:p>
            <a:pPr>
              <a:spcBef>
                <a:spcPts val="400"/>
              </a:spcBef>
            </a:pPr>
            <a:r>
              <a:rPr lang="fr-FR" altLang="fr-FR" sz="1700" dirty="0" smtClean="0"/>
              <a:t>4 éprouvettes graduées de 25mL</a:t>
            </a:r>
          </a:p>
          <a:p>
            <a:pPr>
              <a:spcBef>
                <a:spcPts val="400"/>
              </a:spcBef>
            </a:pPr>
            <a:endParaRPr lang="fr-FR" altLang="fr-FR" sz="1700" dirty="0"/>
          </a:p>
          <a:p>
            <a:pPr marL="0" indent="0">
              <a:spcBef>
                <a:spcPts val="400"/>
              </a:spcBef>
              <a:buNone/>
            </a:pPr>
            <a:r>
              <a:rPr lang="fr-FR" altLang="fr-FR" sz="1700" b="1" dirty="0" smtClean="0"/>
              <a:t>2) Précipitation</a:t>
            </a:r>
          </a:p>
          <a:p>
            <a:pPr>
              <a:spcBef>
                <a:spcPts val="400"/>
              </a:spcBef>
            </a:pPr>
            <a:r>
              <a:rPr lang="fr-FR" altLang="fr-FR" sz="1700" dirty="0" smtClean="0"/>
              <a:t>1 burette graduée</a:t>
            </a:r>
          </a:p>
          <a:p>
            <a:pPr>
              <a:spcBef>
                <a:spcPts val="400"/>
              </a:spcBef>
            </a:pPr>
            <a:r>
              <a:rPr lang="fr-FR" altLang="fr-FR" sz="1700" dirty="0" smtClean="0"/>
              <a:t>1 support pour burette</a:t>
            </a:r>
          </a:p>
          <a:p>
            <a:pPr>
              <a:spcBef>
                <a:spcPts val="400"/>
              </a:spcBef>
            </a:pPr>
            <a:r>
              <a:rPr lang="fr-FR" altLang="fr-FR" sz="1700" dirty="0" smtClean="0"/>
              <a:t>1 agitateur magnétique</a:t>
            </a:r>
          </a:p>
          <a:p>
            <a:pPr>
              <a:spcBef>
                <a:spcPts val="400"/>
              </a:spcBef>
            </a:pPr>
            <a:r>
              <a:rPr lang="fr-FR" altLang="fr-FR" sz="1700" dirty="0" smtClean="0"/>
              <a:t>1 barreau magnétique</a:t>
            </a:r>
          </a:p>
          <a:p>
            <a:pPr>
              <a:spcBef>
                <a:spcPts val="400"/>
              </a:spcBef>
            </a:pPr>
            <a:r>
              <a:rPr lang="fr-FR" altLang="fr-FR" sz="1700" dirty="0" smtClean="0"/>
              <a:t>1 verre à pied</a:t>
            </a:r>
          </a:p>
          <a:p>
            <a:pPr>
              <a:spcBef>
                <a:spcPts val="400"/>
              </a:spcBef>
            </a:pPr>
            <a:r>
              <a:rPr lang="fr-FR" altLang="fr-FR" sz="1700" dirty="0" smtClean="0"/>
              <a:t>2 Bécher de 100mL</a:t>
            </a:r>
          </a:p>
          <a:p>
            <a:pPr>
              <a:spcBef>
                <a:spcPts val="400"/>
              </a:spcBef>
            </a:pPr>
            <a:endParaRPr lang="fr-FR" altLang="fr-FR" sz="1700" dirty="0" smtClean="0"/>
          </a:p>
          <a:p>
            <a:pPr>
              <a:spcBef>
                <a:spcPts val="400"/>
              </a:spcBef>
            </a:pPr>
            <a:endParaRPr lang="fr-FR" altLang="fr-FR" sz="1700" dirty="0" smtClean="0"/>
          </a:p>
          <a:p>
            <a:endParaRPr lang="fr-FR" altLang="fr-FR" sz="500" dirty="0" smtClean="0"/>
          </a:p>
        </p:txBody>
      </p:sp>
      <p:sp>
        <p:nvSpPr>
          <p:cNvPr id="5" name="Titre 1">
            <a:extLst>
              <a:ext uri="{FF2B5EF4-FFF2-40B4-BE49-F238E27FC236}"/>
            </a:extLst>
          </p:cNvPr>
          <p:cNvSpPr txBox="1">
            <a:spLocks/>
          </p:cNvSpPr>
          <p:nvPr/>
        </p:nvSpPr>
        <p:spPr bwMode="auto">
          <a:xfrm>
            <a:off x="468313" y="-26988"/>
            <a:ext cx="8280400" cy="739776"/>
          </a:xfrm>
          <a:prstGeom prst="rect">
            <a:avLst/>
          </a:prstGeom>
          <a:noFill/>
          <a:ln w="9525">
            <a:noFill/>
            <a:miter lim="800000"/>
            <a:headEnd/>
            <a:tailEnd/>
          </a:ln>
        </p:spPr>
        <p:txBody>
          <a:bodyPr anchor="ctr"/>
          <a:lstStyle/>
          <a:p>
            <a:pPr algn="ctr" eaLnBrk="1" hangingPunct="1">
              <a:defRPr/>
            </a:pPr>
            <a:r>
              <a:rPr lang="fr-FR" altLang="fr-FR" sz="2400" b="1" dirty="0" smtClean="0"/>
              <a:t>MATÉRIEL NÉCESSAIRE PAR GROUPE</a:t>
            </a:r>
            <a:endParaRPr lang="fr-FR" sz="2400" dirty="0">
              <a:latin typeface="+mj-lt"/>
              <a:ea typeface="+mj-ea"/>
              <a:cs typeface="+mj-cs"/>
            </a:endParaRPr>
          </a:p>
        </p:txBody>
      </p:sp>
      <p:sp>
        <p:nvSpPr>
          <p:cNvPr id="6" name="Espace réservé du pied de page 1">
            <a:extLst>
              <a:ext uri="{FF2B5EF4-FFF2-40B4-BE49-F238E27FC236}"/>
            </a:extLst>
          </p:cNvPr>
          <p:cNvSpPr>
            <a:spLocks noGrp="1"/>
          </p:cNvSpPr>
          <p:nvPr>
            <p:ph type="ftr" sz="quarter" idx="11"/>
          </p:nvPr>
        </p:nvSpPr>
        <p:spPr>
          <a:xfrm>
            <a:off x="3124200" y="6448425"/>
            <a:ext cx="2895600" cy="365125"/>
          </a:xfrm>
        </p:spPr>
        <p:txBody>
          <a:bodyPr/>
          <a:lstStyle/>
          <a:p>
            <a:pPr>
              <a:defRPr/>
            </a:pPr>
            <a:r>
              <a:rPr lang="fr-FR" dirty="0"/>
              <a:t>STAGE SPH_07_A</a:t>
            </a:r>
          </a:p>
        </p:txBody>
      </p:sp>
      <p:sp>
        <p:nvSpPr>
          <p:cNvPr id="8" name="Espace réservé du contenu 2"/>
          <p:cNvSpPr txBox="1">
            <a:spLocks/>
          </p:cNvSpPr>
          <p:nvPr/>
        </p:nvSpPr>
        <p:spPr bwMode="auto">
          <a:xfrm>
            <a:off x="4818921" y="1154128"/>
            <a:ext cx="3960000" cy="54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400"/>
              </a:spcBef>
              <a:buNone/>
            </a:pPr>
            <a:r>
              <a:rPr lang="fr-FR" altLang="fr-FR" sz="1700" b="1" dirty="0" smtClean="0"/>
              <a:t>3) Filtration </a:t>
            </a:r>
          </a:p>
          <a:p>
            <a:pPr>
              <a:spcBef>
                <a:spcPts val="400"/>
              </a:spcBef>
            </a:pPr>
            <a:r>
              <a:rPr lang="fr-FR" altLang="fr-FR" sz="1700" dirty="0" smtClean="0"/>
              <a:t>1 entonnoir</a:t>
            </a:r>
          </a:p>
          <a:p>
            <a:pPr>
              <a:spcBef>
                <a:spcPts val="400"/>
              </a:spcBef>
            </a:pPr>
            <a:r>
              <a:rPr lang="fr-FR" altLang="fr-FR" sz="1700" dirty="0" smtClean="0"/>
              <a:t>1 support pour entonnoir</a:t>
            </a:r>
          </a:p>
          <a:p>
            <a:pPr>
              <a:spcBef>
                <a:spcPts val="400"/>
              </a:spcBef>
            </a:pPr>
            <a:r>
              <a:rPr lang="fr-FR" altLang="fr-FR" sz="1700" dirty="0" smtClean="0"/>
              <a:t>Papier filtre</a:t>
            </a:r>
          </a:p>
          <a:p>
            <a:pPr>
              <a:spcBef>
                <a:spcPts val="400"/>
              </a:spcBef>
            </a:pPr>
            <a:r>
              <a:rPr lang="fr-FR" altLang="fr-FR" sz="1700" dirty="0" smtClean="0"/>
              <a:t>1 Paire de ciseaux</a:t>
            </a:r>
          </a:p>
          <a:p>
            <a:pPr>
              <a:spcBef>
                <a:spcPts val="400"/>
              </a:spcBef>
            </a:pPr>
            <a:r>
              <a:rPr lang="fr-FR" altLang="fr-FR" sz="1700" dirty="0" smtClean="0"/>
              <a:t>1 Bécher</a:t>
            </a:r>
          </a:p>
          <a:p>
            <a:pPr>
              <a:spcBef>
                <a:spcPts val="400"/>
              </a:spcBef>
            </a:pPr>
            <a:endParaRPr lang="fr-FR" altLang="fr-FR" sz="1700" dirty="0" smtClean="0"/>
          </a:p>
          <a:p>
            <a:pPr marL="0" indent="0">
              <a:spcBef>
                <a:spcPts val="400"/>
              </a:spcBef>
              <a:buNone/>
            </a:pPr>
            <a:r>
              <a:rPr lang="fr-FR" altLang="fr-FR" sz="1700" b="1" dirty="0" smtClean="0"/>
              <a:t>4) Tests de vérification</a:t>
            </a:r>
          </a:p>
          <a:p>
            <a:pPr>
              <a:spcBef>
                <a:spcPts val="400"/>
              </a:spcBef>
            </a:pPr>
            <a:r>
              <a:rPr lang="fr-FR" altLang="fr-FR" sz="1700" dirty="0" smtClean="0"/>
              <a:t>1 portoir pour tube à essai</a:t>
            </a:r>
          </a:p>
          <a:p>
            <a:pPr>
              <a:spcBef>
                <a:spcPts val="400"/>
              </a:spcBef>
            </a:pPr>
            <a:r>
              <a:rPr lang="fr-FR" altLang="fr-FR" sz="1700" dirty="0" smtClean="0"/>
              <a:t>4 tubes à essais </a:t>
            </a:r>
          </a:p>
          <a:p>
            <a:pPr>
              <a:spcBef>
                <a:spcPts val="400"/>
              </a:spcBef>
            </a:pPr>
            <a:r>
              <a:rPr lang="fr-FR" altLang="fr-FR" sz="1700" dirty="0" smtClean="0"/>
              <a:t>5 compte-compte identifiés</a:t>
            </a:r>
          </a:p>
          <a:p>
            <a:pPr>
              <a:spcBef>
                <a:spcPts val="400"/>
              </a:spcBef>
            </a:pPr>
            <a:endParaRPr lang="fr-FR" altLang="fr-FR" sz="1700" dirty="0" smtClean="0"/>
          </a:p>
          <a:p>
            <a:pPr marL="0" indent="0">
              <a:spcBef>
                <a:spcPts val="400"/>
              </a:spcBef>
              <a:buNone/>
            </a:pPr>
            <a:r>
              <a:rPr lang="fr-FR" altLang="fr-FR" sz="1700" b="1" dirty="0"/>
              <a:t>5) Cémentation</a:t>
            </a:r>
          </a:p>
          <a:p>
            <a:pPr>
              <a:spcBef>
                <a:spcPts val="400"/>
              </a:spcBef>
            </a:pPr>
            <a:r>
              <a:rPr lang="fr-FR" altLang="fr-FR" sz="1700" dirty="0" smtClean="0"/>
              <a:t>Spatule</a:t>
            </a:r>
          </a:p>
          <a:p>
            <a:pPr>
              <a:spcBef>
                <a:spcPts val="400"/>
              </a:spcBef>
            </a:pPr>
            <a:r>
              <a:rPr lang="fr-FR" altLang="fr-FR" sz="1700" dirty="0" smtClean="0"/>
              <a:t>Coupelle de pesée</a:t>
            </a:r>
          </a:p>
          <a:p>
            <a:endParaRPr lang="fr-FR" altLang="fr-FR" sz="500" dirty="0" smtClean="0"/>
          </a:p>
        </p:txBody>
      </p:sp>
      <p:sp>
        <p:nvSpPr>
          <p:cNvPr id="7" name="Rectangle 6"/>
          <p:cNvSpPr/>
          <p:nvPr/>
        </p:nvSpPr>
        <p:spPr>
          <a:xfrm rot="1491956">
            <a:off x="8141187" y="318145"/>
            <a:ext cx="771761" cy="706672"/>
          </a:xfrm>
          <a:prstGeom prst="rect">
            <a:avLst/>
          </a:prstGeom>
          <a:noFill/>
        </p:spPr>
        <p:txBody>
          <a:bodyPr wrap="none" lIns="91440" tIns="45720" rIns="91440" bIns="45720">
            <a:prstTxWarp prst="textButton">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Document</a:t>
            </a:r>
          </a:p>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p>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élève</a:t>
            </a:r>
            <a:endParaRPr lang="fr-FR" sz="32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Espace réservé du contenu 2"/>
          <p:cNvSpPr>
            <a:spLocks noGrp="1"/>
          </p:cNvSpPr>
          <p:nvPr>
            <p:ph idx="1"/>
          </p:nvPr>
        </p:nvSpPr>
        <p:spPr>
          <a:xfrm>
            <a:off x="358775" y="1154128"/>
            <a:ext cx="8389937" cy="5227200"/>
          </a:xfrm>
        </p:spPr>
        <p:txBody>
          <a:bodyPr/>
          <a:lstStyle/>
          <a:p>
            <a:pPr>
              <a:spcBef>
                <a:spcPts val="400"/>
              </a:spcBef>
              <a:buAutoNum type="arabicParenR"/>
            </a:pPr>
            <a:r>
              <a:rPr lang="fr-FR" altLang="fr-FR" sz="1700" b="1" dirty="0" smtClean="0"/>
              <a:t>Solution simulant le résultat de la lixiviation (mélange)</a:t>
            </a:r>
          </a:p>
          <a:p>
            <a:pPr>
              <a:spcBef>
                <a:spcPts val="400"/>
              </a:spcBef>
            </a:pPr>
            <a:r>
              <a:rPr lang="fr-FR" altLang="fr-FR" sz="1700" dirty="0" smtClean="0"/>
              <a:t>Sulfate </a:t>
            </a:r>
            <a:r>
              <a:rPr lang="fr-FR" altLang="fr-FR" sz="1700" dirty="0"/>
              <a:t>de </a:t>
            </a:r>
            <a:r>
              <a:rPr lang="fr-FR" altLang="fr-FR" sz="1700" dirty="0" smtClean="0"/>
              <a:t>Fer </a:t>
            </a:r>
            <a:r>
              <a:rPr lang="fr-FR" altLang="fr-FR" sz="1700" dirty="0"/>
              <a:t>III </a:t>
            </a:r>
            <a:r>
              <a:rPr lang="fr-FR" altLang="fr-FR" sz="1700" dirty="0" smtClean="0"/>
              <a:t>	</a:t>
            </a:r>
            <a:r>
              <a:rPr lang="fr-FR" sz="1800" dirty="0" smtClean="0"/>
              <a:t>Fe</a:t>
            </a:r>
            <a:r>
              <a:rPr lang="fr-FR" sz="1800" baseline="-25000" dirty="0" smtClean="0"/>
              <a:t>2</a:t>
            </a:r>
            <a:r>
              <a:rPr lang="fr-FR" sz="1800" dirty="0" smtClean="0"/>
              <a:t>(SO</a:t>
            </a:r>
            <a:r>
              <a:rPr lang="fr-FR" sz="1800" baseline="-25000" dirty="0" smtClean="0"/>
              <a:t>4</a:t>
            </a:r>
            <a:r>
              <a:rPr lang="fr-FR" sz="1800" dirty="0" smtClean="0"/>
              <a:t>)</a:t>
            </a:r>
            <a:r>
              <a:rPr lang="fr-FR" sz="1800" baseline="-25000" dirty="0" smtClean="0"/>
              <a:t>3 	</a:t>
            </a:r>
            <a:r>
              <a:rPr lang="fr-FR" sz="1800" dirty="0" smtClean="0"/>
              <a:t>    	</a:t>
            </a:r>
            <a:r>
              <a:rPr lang="fr-FR" altLang="fr-FR" sz="1700" dirty="0" smtClean="0"/>
              <a:t>à </a:t>
            </a:r>
            <a:r>
              <a:rPr lang="fr-FR" altLang="fr-FR" sz="1700" dirty="0"/>
              <a:t>≈</a:t>
            </a:r>
            <a:r>
              <a:rPr lang="fr-FR" altLang="fr-FR" sz="1700" dirty="0" smtClean="0"/>
              <a:t> </a:t>
            </a:r>
            <a:r>
              <a:rPr lang="fr-FR" altLang="fr-FR" sz="1700" dirty="0"/>
              <a:t>0,1 mol.L</a:t>
            </a:r>
            <a:r>
              <a:rPr lang="fr-FR" altLang="fr-FR" sz="1700" baseline="30000" dirty="0"/>
              <a:t>-1</a:t>
            </a:r>
          </a:p>
          <a:p>
            <a:pPr>
              <a:spcBef>
                <a:spcPts val="400"/>
              </a:spcBef>
            </a:pPr>
            <a:r>
              <a:rPr lang="fr-FR" altLang="fr-FR" sz="1700" dirty="0" smtClean="0"/>
              <a:t>Sulfate de cuivre	</a:t>
            </a:r>
            <a:r>
              <a:rPr lang="fr-FR" sz="1800" dirty="0" smtClean="0"/>
              <a:t>CuSO</a:t>
            </a:r>
            <a:r>
              <a:rPr lang="fr-FR" sz="1800" baseline="-25000" dirty="0" smtClean="0"/>
              <a:t>4</a:t>
            </a:r>
            <a:r>
              <a:rPr lang="fr-FR" sz="1800" dirty="0" smtClean="0"/>
              <a:t>,5H</a:t>
            </a:r>
            <a:r>
              <a:rPr lang="fr-FR" sz="1800" baseline="-25000" dirty="0" smtClean="0"/>
              <a:t>2</a:t>
            </a:r>
            <a:r>
              <a:rPr lang="fr-FR" sz="1800" dirty="0" smtClean="0"/>
              <a:t>O 	à </a:t>
            </a:r>
            <a:r>
              <a:rPr lang="fr-FR" altLang="fr-FR" sz="1700" dirty="0" smtClean="0"/>
              <a:t>≈ </a:t>
            </a:r>
            <a:r>
              <a:rPr lang="fr-FR" altLang="fr-FR" sz="1700" dirty="0"/>
              <a:t>0,1 mol.L</a:t>
            </a:r>
            <a:r>
              <a:rPr lang="fr-FR" altLang="fr-FR" sz="1700" baseline="30000" dirty="0"/>
              <a:t>-1</a:t>
            </a:r>
            <a:endParaRPr lang="fr-FR" altLang="fr-FR" sz="1700" dirty="0" smtClean="0"/>
          </a:p>
          <a:p>
            <a:pPr>
              <a:spcBef>
                <a:spcPts val="400"/>
              </a:spcBef>
            </a:pPr>
            <a:r>
              <a:rPr lang="fr-FR" altLang="fr-FR" sz="1700" dirty="0" smtClean="0"/>
              <a:t>Sulfate </a:t>
            </a:r>
            <a:r>
              <a:rPr lang="fr-FR" altLang="fr-FR" sz="1700" dirty="0"/>
              <a:t>de zinc </a:t>
            </a:r>
            <a:r>
              <a:rPr lang="fr-FR" altLang="fr-FR" sz="1700" dirty="0" smtClean="0"/>
              <a:t>	</a:t>
            </a:r>
            <a:r>
              <a:rPr lang="fr-FR" sz="1800" dirty="0" smtClean="0"/>
              <a:t>ZnSO</a:t>
            </a:r>
            <a:r>
              <a:rPr lang="fr-FR" sz="1800" baseline="-25000" dirty="0" smtClean="0"/>
              <a:t>4</a:t>
            </a:r>
            <a:r>
              <a:rPr lang="fr-FR" altLang="fr-FR" sz="1700" dirty="0" smtClean="0"/>
              <a:t>,7H</a:t>
            </a:r>
            <a:r>
              <a:rPr lang="fr-FR" altLang="fr-FR" sz="1800" baseline="-25000" dirty="0" smtClean="0"/>
              <a:t>2</a:t>
            </a:r>
            <a:r>
              <a:rPr lang="fr-FR" altLang="fr-FR" sz="1700" dirty="0" smtClean="0"/>
              <a:t>O 	à ≈ </a:t>
            </a:r>
            <a:r>
              <a:rPr lang="fr-FR" altLang="fr-FR" sz="1700" dirty="0"/>
              <a:t>0,1 </a:t>
            </a:r>
            <a:r>
              <a:rPr lang="fr-FR" altLang="fr-FR" sz="1700" dirty="0" smtClean="0"/>
              <a:t>mol.L</a:t>
            </a:r>
            <a:r>
              <a:rPr lang="fr-FR" altLang="fr-FR" sz="1700" baseline="30000" dirty="0" smtClean="0"/>
              <a:t>-1</a:t>
            </a:r>
          </a:p>
          <a:p>
            <a:pPr>
              <a:spcBef>
                <a:spcPts val="400"/>
              </a:spcBef>
            </a:pPr>
            <a:r>
              <a:rPr lang="fr-FR" altLang="fr-FR" sz="1700" dirty="0" smtClean="0"/>
              <a:t>Acide sulfurique </a:t>
            </a:r>
            <a:r>
              <a:rPr lang="fr-FR" altLang="fr-FR" sz="1700" dirty="0"/>
              <a:t>pour un pH </a:t>
            </a:r>
            <a:r>
              <a:rPr lang="fr-FR" altLang="fr-FR" sz="1700" dirty="0">
                <a:latin typeface="Courier New"/>
                <a:cs typeface="Courier New"/>
              </a:rPr>
              <a:t>≈</a:t>
            </a:r>
            <a:r>
              <a:rPr lang="fr-FR" altLang="fr-FR" sz="1700" dirty="0"/>
              <a:t>1 </a:t>
            </a:r>
            <a:r>
              <a:rPr lang="fr-FR" altLang="fr-FR" sz="1700" dirty="0" smtClean="0"/>
              <a:t>	à </a:t>
            </a:r>
            <a:r>
              <a:rPr lang="fr-FR" altLang="fr-FR" sz="1700" dirty="0"/>
              <a:t>≈ </a:t>
            </a:r>
            <a:r>
              <a:rPr lang="fr-FR" altLang="fr-FR" sz="1700" dirty="0" smtClean="0"/>
              <a:t>2    </a:t>
            </a:r>
            <a:r>
              <a:rPr lang="fr-FR" altLang="fr-FR" sz="1700" dirty="0"/>
              <a:t>mol.L</a:t>
            </a:r>
            <a:r>
              <a:rPr lang="fr-FR" altLang="fr-FR" sz="1700" baseline="30000" dirty="0"/>
              <a:t>-1</a:t>
            </a:r>
            <a:endParaRPr lang="fr-FR" altLang="fr-FR" sz="1700" dirty="0"/>
          </a:p>
          <a:p>
            <a:pPr>
              <a:spcBef>
                <a:spcPts val="400"/>
              </a:spcBef>
            </a:pPr>
            <a:endParaRPr lang="fr-FR" altLang="fr-FR" sz="1700" dirty="0" smtClean="0"/>
          </a:p>
          <a:p>
            <a:pPr marL="0" indent="0">
              <a:spcBef>
                <a:spcPts val="400"/>
              </a:spcBef>
              <a:buNone/>
            </a:pPr>
            <a:r>
              <a:rPr lang="fr-FR" altLang="fr-FR" sz="1700" b="1" dirty="0" smtClean="0"/>
              <a:t>2) Solution de précipitation</a:t>
            </a:r>
          </a:p>
          <a:p>
            <a:pPr>
              <a:spcBef>
                <a:spcPts val="400"/>
              </a:spcBef>
            </a:pPr>
            <a:r>
              <a:rPr lang="fr-FR" altLang="fr-FR" sz="1700" dirty="0" smtClean="0"/>
              <a:t>25 mL de solution d’hydroxyde de sodium à </a:t>
            </a:r>
            <a:r>
              <a:rPr lang="fr-FR" altLang="fr-FR" sz="1700" dirty="0"/>
              <a:t>≈ </a:t>
            </a:r>
            <a:r>
              <a:rPr lang="fr-FR" altLang="fr-FR" sz="1700" dirty="0" smtClean="0"/>
              <a:t>2 mol.L</a:t>
            </a:r>
            <a:r>
              <a:rPr lang="fr-FR" altLang="fr-FR" sz="1700" baseline="30000" dirty="0" smtClean="0"/>
              <a:t>-1</a:t>
            </a:r>
          </a:p>
          <a:p>
            <a:pPr>
              <a:spcBef>
                <a:spcPts val="400"/>
              </a:spcBef>
            </a:pPr>
            <a:endParaRPr lang="fr-FR" altLang="fr-FR" sz="1700" baseline="30000" dirty="0"/>
          </a:p>
          <a:p>
            <a:pPr marL="0" indent="0">
              <a:spcBef>
                <a:spcPts val="400"/>
              </a:spcBef>
              <a:buNone/>
            </a:pPr>
            <a:r>
              <a:rPr lang="fr-FR" altLang="fr-FR" sz="1700" b="1" dirty="0" smtClean="0"/>
              <a:t>3) Solution pour cémentation</a:t>
            </a:r>
          </a:p>
          <a:p>
            <a:pPr>
              <a:spcBef>
                <a:spcPts val="400"/>
              </a:spcBef>
            </a:pPr>
            <a:r>
              <a:rPr lang="fr-FR" altLang="fr-FR" sz="1700" dirty="0" smtClean="0"/>
              <a:t>Poudre </a:t>
            </a:r>
            <a:r>
              <a:rPr lang="fr-FR" altLang="fr-FR" sz="1700" dirty="0"/>
              <a:t>de zinc</a:t>
            </a:r>
          </a:p>
          <a:p>
            <a:pPr>
              <a:spcBef>
                <a:spcPts val="400"/>
              </a:spcBef>
            </a:pPr>
            <a:endParaRPr lang="fr-FR" altLang="fr-FR" sz="1700" dirty="0" smtClean="0"/>
          </a:p>
          <a:p>
            <a:pPr marL="0" indent="0">
              <a:spcBef>
                <a:spcPts val="400"/>
              </a:spcBef>
              <a:buNone/>
            </a:pPr>
            <a:r>
              <a:rPr lang="fr-FR" altLang="fr-FR" sz="1700" b="1" dirty="0" smtClean="0"/>
              <a:t>4) Solution pour les  tests</a:t>
            </a:r>
            <a:endParaRPr lang="fr-FR" altLang="fr-FR" sz="1700" b="1" dirty="0"/>
          </a:p>
          <a:p>
            <a:pPr>
              <a:spcBef>
                <a:spcPts val="400"/>
              </a:spcBef>
            </a:pPr>
            <a:r>
              <a:rPr lang="fr-FR" altLang="fr-FR" sz="1700" dirty="0" smtClean="0"/>
              <a:t>  5 mL de solution de sulfate de fer III		à </a:t>
            </a:r>
            <a:r>
              <a:rPr lang="fr-FR" altLang="fr-FR" sz="1700" dirty="0"/>
              <a:t>≈ 0,05 mol.L</a:t>
            </a:r>
            <a:r>
              <a:rPr lang="fr-FR" altLang="fr-FR" sz="1700" baseline="30000" dirty="0"/>
              <a:t>-1</a:t>
            </a:r>
          </a:p>
          <a:p>
            <a:pPr>
              <a:spcBef>
                <a:spcPts val="400"/>
              </a:spcBef>
            </a:pPr>
            <a:r>
              <a:rPr lang="fr-FR" altLang="fr-FR" sz="1700" dirty="0" smtClean="0"/>
              <a:t>  5 mL de solution de sulfate de cuivre		à </a:t>
            </a:r>
            <a:r>
              <a:rPr lang="fr-FR" altLang="fr-FR" sz="1700" dirty="0"/>
              <a:t>≈ 0,05 mol.L</a:t>
            </a:r>
            <a:r>
              <a:rPr lang="fr-FR" altLang="fr-FR" sz="1700" baseline="30000" dirty="0"/>
              <a:t>-1</a:t>
            </a:r>
          </a:p>
          <a:p>
            <a:pPr>
              <a:spcBef>
                <a:spcPts val="400"/>
              </a:spcBef>
            </a:pPr>
            <a:r>
              <a:rPr lang="fr-FR" altLang="fr-FR" sz="1700" dirty="0" smtClean="0"/>
              <a:t>  5 mL de solution de sulfate de zinc 		à </a:t>
            </a:r>
            <a:r>
              <a:rPr lang="fr-FR" altLang="fr-FR" sz="1700" dirty="0"/>
              <a:t>≈ </a:t>
            </a:r>
            <a:r>
              <a:rPr lang="fr-FR" altLang="fr-FR" sz="1700" dirty="0" smtClean="0"/>
              <a:t>0,05 </a:t>
            </a:r>
            <a:r>
              <a:rPr lang="fr-FR" altLang="fr-FR" sz="1700" dirty="0"/>
              <a:t>mol.L</a:t>
            </a:r>
            <a:r>
              <a:rPr lang="fr-FR" altLang="fr-FR" sz="1700" baseline="30000" dirty="0"/>
              <a:t>-1</a:t>
            </a:r>
          </a:p>
          <a:p>
            <a:pPr>
              <a:spcBef>
                <a:spcPts val="400"/>
              </a:spcBef>
            </a:pPr>
            <a:r>
              <a:rPr lang="fr-FR" altLang="fr-FR" sz="1700" dirty="0" smtClean="0"/>
              <a:t>10 </a:t>
            </a:r>
            <a:r>
              <a:rPr lang="fr-FR" altLang="fr-FR" sz="1700" dirty="0" err="1" smtClean="0"/>
              <a:t>mL</a:t>
            </a:r>
            <a:r>
              <a:rPr lang="fr-FR" altLang="fr-FR" sz="1700" dirty="0" smtClean="0"/>
              <a:t> de solution de </a:t>
            </a:r>
            <a:r>
              <a:rPr lang="fr-FR" altLang="fr-FR" sz="1700" dirty="0" err="1" smtClean="0"/>
              <a:t>thiocyanate</a:t>
            </a:r>
            <a:r>
              <a:rPr lang="fr-FR" altLang="fr-FR" sz="1700" dirty="0" smtClean="0"/>
              <a:t> d’ammonium 	à ≈ 0,05 </a:t>
            </a:r>
            <a:r>
              <a:rPr lang="fr-FR" altLang="fr-FR" sz="1700" dirty="0"/>
              <a:t>mol.L</a:t>
            </a:r>
            <a:r>
              <a:rPr lang="fr-FR" altLang="fr-FR" sz="1700" baseline="30000" dirty="0"/>
              <a:t>-1</a:t>
            </a:r>
          </a:p>
          <a:p>
            <a:pPr>
              <a:spcBef>
                <a:spcPts val="400"/>
              </a:spcBef>
            </a:pPr>
            <a:endParaRPr lang="fr-FR" altLang="fr-FR" sz="1700" dirty="0" smtClean="0"/>
          </a:p>
          <a:p>
            <a:pPr>
              <a:spcBef>
                <a:spcPts val="400"/>
              </a:spcBef>
            </a:pPr>
            <a:endParaRPr lang="fr-FR" altLang="fr-FR" sz="1700" dirty="0" smtClean="0"/>
          </a:p>
          <a:p>
            <a:endParaRPr lang="fr-FR" altLang="fr-FR" sz="500" dirty="0" smtClean="0"/>
          </a:p>
        </p:txBody>
      </p:sp>
      <p:sp>
        <p:nvSpPr>
          <p:cNvPr id="5" name="Titre 1">
            <a:extLst>
              <a:ext uri="{FF2B5EF4-FFF2-40B4-BE49-F238E27FC236}"/>
            </a:extLst>
          </p:cNvPr>
          <p:cNvSpPr txBox="1">
            <a:spLocks/>
          </p:cNvSpPr>
          <p:nvPr/>
        </p:nvSpPr>
        <p:spPr bwMode="auto">
          <a:xfrm>
            <a:off x="468313" y="-26988"/>
            <a:ext cx="8280400" cy="739776"/>
          </a:xfrm>
          <a:prstGeom prst="rect">
            <a:avLst/>
          </a:prstGeom>
          <a:noFill/>
          <a:ln w="9525">
            <a:noFill/>
            <a:miter lim="800000"/>
            <a:headEnd/>
            <a:tailEnd/>
          </a:ln>
        </p:spPr>
        <p:txBody>
          <a:bodyPr anchor="ctr"/>
          <a:lstStyle/>
          <a:p>
            <a:pPr algn="ctr" eaLnBrk="1" hangingPunct="1">
              <a:defRPr/>
            </a:pPr>
            <a:r>
              <a:rPr lang="fr-FR" altLang="fr-FR" sz="2400" b="1" dirty="0" smtClean="0"/>
              <a:t>PRODUITS NÉCESSAIRES</a:t>
            </a:r>
            <a:endParaRPr lang="fr-FR" sz="2400" dirty="0">
              <a:latin typeface="+mj-lt"/>
              <a:ea typeface="+mj-ea"/>
              <a:cs typeface="+mj-cs"/>
            </a:endParaRPr>
          </a:p>
        </p:txBody>
      </p:sp>
      <p:sp>
        <p:nvSpPr>
          <p:cNvPr id="6" name="Espace réservé du pied de page 1">
            <a:extLst>
              <a:ext uri="{FF2B5EF4-FFF2-40B4-BE49-F238E27FC236}"/>
            </a:extLst>
          </p:cNvPr>
          <p:cNvSpPr>
            <a:spLocks noGrp="1"/>
          </p:cNvSpPr>
          <p:nvPr>
            <p:ph type="ftr" sz="quarter" idx="11"/>
          </p:nvPr>
        </p:nvSpPr>
        <p:spPr>
          <a:xfrm>
            <a:off x="3124200" y="6448425"/>
            <a:ext cx="2895600" cy="365125"/>
          </a:xfrm>
        </p:spPr>
        <p:txBody>
          <a:bodyPr/>
          <a:lstStyle/>
          <a:p>
            <a:pPr>
              <a:defRPr/>
            </a:pPr>
            <a:r>
              <a:rPr lang="fr-FR" dirty="0"/>
              <a:t>STAGE SPH_07_A</a:t>
            </a:r>
          </a:p>
        </p:txBody>
      </p:sp>
      <p:sp>
        <p:nvSpPr>
          <p:cNvPr id="7" name="Rectangle 6"/>
          <p:cNvSpPr/>
          <p:nvPr/>
        </p:nvSpPr>
        <p:spPr>
          <a:xfrm rot="1491956">
            <a:off x="8141187" y="318145"/>
            <a:ext cx="771761" cy="706672"/>
          </a:xfrm>
          <a:prstGeom prst="rect">
            <a:avLst/>
          </a:prstGeom>
          <a:noFill/>
        </p:spPr>
        <p:txBody>
          <a:bodyPr wrap="none" lIns="91440" tIns="45720" rIns="91440" bIns="45720">
            <a:prstTxWarp prst="textButton">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Document</a:t>
            </a:r>
          </a:p>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p>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élève</a:t>
            </a:r>
            <a:endParaRPr lang="fr-FR" sz="32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30074681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a:xfrm>
            <a:off x="323850" y="188913"/>
            <a:ext cx="8064500" cy="1008062"/>
          </a:xfrm>
        </p:spPr>
        <p:txBody>
          <a:bodyPr/>
          <a:lstStyle/>
          <a:p>
            <a:r>
              <a:rPr lang="fr-FR" altLang="fr-FR" sz="4000" dirty="0" smtClean="0"/>
              <a:t>Questions préliminaires</a:t>
            </a:r>
          </a:p>
        </p:txBody>
      </p:sp>
      <p:sp>
        <p:nvSpPr>
          <p:cNvPr id="6147" name="Espace réservé du contenu 2"/>
          <p:cNvSpPr>
            <a:spLocks noGrp="1"/>
          </p:cNvSpPr>
          <p:nvPr>
            <p:ph idx="1"/>
          </p:nvPr>
        </p:nvSpPr>
        <p:spPr>
          <a:xfrm>
            <a:off x="395288" y="1412875"/>
            <a:ext cx="8424862" cy="4824413"/>
          </a:xfrm>
        </p:spPr>
        <p:txBody>
          <a:bodyPr/>
          <a:lstStyle/>
          <a:p>
            <a:pPr marL="0" lvl="0" indent="0">
              <a:buNone/>
            </a:pPr>
            <a:r>
              <a:rPr lang="fr-FR" sz="2000" b="1" dirty="0" smtClean="0"/>
              <a:t>A l’aide de la documentation jointe :</a:t>
            </a:r>
          </a:p>
          <a:p>
            <a:pPr lvl="0"/>
            <a:endParaRPr lang="fr-FR" sz="2000" dirty="0"/>
          </a:p>
          <a:p>
            <a:pPr lvl="0"/>
            <a:r>
              <a:rPr lang="fr-FR" sz="2000" dirty="0" smtClean="0"/>
              <a:t>Proposer </a:t>
            </a:r>
            <a:r>
              <a:rPr lang="fr-FR" sz="2000" dirty="0"/>
              <a:t>un protocole expérimental permettant de ne séparer que les ions Fe</a:t>
            </a:r>
            <a:r>
              <a:rPr lang="fr-FR" sz="2000" baseline="30000" dirty="0"/>
              <a:t>3+</a:t>
            </a:r>
            <a:r>
              <a:rPr lang="fr-FR" sz="2000" dirty="0"/>
              <a:t> de la solution </a:t>
            </a:r>
            <a:r>
              <a:rPr lang="fr-FR" sz="2000" dirty="0" smtClean="0"/>
              <a:t>S contenant les ions Fe</a:t>
            </a:r>
            <a:r>
              <a:rPr lang="fr-FR" sz="2000" baseline="30000" dirty="0"/>
              <a:t>3+</a:t>
            </a:r>
            <a:r>
              <a:rPr lang="fr-FR" sz="2000" dirty="0" smtClean="0"/>
              <a:t>, Cu</a:t>
            </a:r>
            <a:r>
              <a:rPr lang="fr-FR" sz="2000" baseline="30000" dirty="0" smtClean="0"/>
              <a:t>2</a:t>
            </a:r>
            <a:r>
              <a:rPr lang="fr-FR" sz="2000" baseline="30000" dirty="0"/>
              <a:t>+</a:t>
            </a:r>
            <a:r>
              <a:rPr lang="fr-FR" sz="2000" dirty="0" smtClean="0"/>
              <a:t> et Zn</a:t>
            </a:r>
            <a:r>
              <a:rPr lang="fr-FR" sz="2000" baseline="30000" dirty="0" smtClean="0"/>
              <a:t>2+</a:t>
            </a:r>
            <a:r>
              <a:rPr lang="fr-FR" sz="2000" dirty="0" smtClean="0"/>
              <a:t> en mélange.</a:t>
            </a:r>
          </a:p>
          <a:p>
            <a:pPr lvl="0"/>
            <a:endParaRPr lang="fr-FR" sz="2000" dirty="0"/>
          </a:p>
          <a:p>
            <a:pPr lvl="0"/>
            <a:r>
              <a:rPr lang="fr-FR" sz="2000" dirty="0"/>
              <a:t>Expliquer pourquoi on ne peut pas utiliser la même technique pour séparer les ions cuivre de la solution S</a:t>
            </a:r>
            <a:r>
              <a:rPr lang="fr-FR" sz="2000" dirty="0" smtClean="0"/>
              <a:t>. </a:t>
            </a:r>
          </a:p>
          <a:p>
            <a:pPr lvl="0"/>
            <a:endParaRPr lang="fr-FR" sz="2000" dirty="0"/>
          </a:p>
          <a:p>
            <a:pPr lvl="0"/>
            <a:r>
              <a:rPr lang="fr-FR" sz="2000" dirty="0" smtClean="0"/>
              <a:t>Proposer un protocole pour éliminer les ions Cu</a:t>
            </a:r>
            <a:r>
              <a:rPr lang="fr-FR" sz="2000" baseline="30000" dirty="0" smtClean="0"/>
              <a:t>2+</a:t>
            </a:r>
            <a:r>
              <a:rPr lang="fr-FR" sz="2000" dirty="0" smtClean="0"/>
              <a:t> du mélange Cu</a:t>
            </a:r>
            <a:r>
              <a:rPr lang="fr-FR" sz="2000" baseline="30000" dirty="0" smtClean="0"/>
              <a:t>2</a:t>
            </a:r>
            <a:r>
              <a:rPr lang="fr-FR" sz="2000" baseline="30000" dirty="0"/>
              <a:t>+</a:t>
            </a:r>
            <a:r>
              <a:rPr lang="fr-FR" sz="2000" dirty="0" smtClean="0"/>
              <a:t> / Zn</a:t>
            </a:r>
            <a:r>
              <a:rPr lang="fr-FR" sz="2000" baseline="30000" dirty="0" smtClean="0"/>
              <a:t>2</a:t>
            </a:r>
            <a:r>
              <a:rPr lang="fr-FR" sz="2000" baseline="30000" dirty="0"/>
              <a:t>+</a:t>
            </a:r>
            <a:r>
              <a:rPr lang="fr-FR" sz="2000" dirty="0" smtClean="0"/>
              <a:t>.</a:t>
            </a:r>
          </a:p>
          <a:p>
            <a:pPr lvl="0"/>
            <a:endParaRPr lang="fr-FR" sz="2000" dirty="0"/>
          </a:p>
          <a:p>
            <a:pPr lvl="0"/>
            <a:endParaRPr lang="fr-FR" sz="2000" dirty="0"/>
          </a:p>
          <a:p>
            <a:pPr>
              <a:buFont typeface="Arial" charset="0"/>
              <a:buNone/>
            </a:pPr>
            <a:endParaRPr lang="fr-FR" altLang="fr-FR" sz="2000" dirty="0" smtClean="0"/>
          </a:p>
        </p:txBody>
      </p:sp>
      <p:sp>
        <p:nvSpPr>
          <p:cNvPr id="8" name="Espace réservé du pied de page 1">
            <a:extLst>
              <a:ext uri="{FF2B5EF4-FFF2-40B4-BE49-F238E27FC236}"/>
            </a:extLst>
          </p:cNvPr>
          <p:cNvSpPr>
            <a:spLocks noGrp="1"/>
          </p:cNvSpPr>
          <p:nvPr>
            <p:ph type="ftr" sz="quarter" idx="11"/>
          </p:nvPr>
        </p:nvSpPr>
        <p:spPr/>
        <p:txBody>
          <a:bodyPr/>
          <a:lstStyle/>
          <a:p>
            <a:pPr>
              <a:defRPr/>
            </a:pPr>
            <a:r>
              <a:rPr lang="fr-FR" dirty="0"/>
              <a:t>STAGE SPH_07_A</a:t>
            </a:r>
          </a:p>
        </p:txBody>
      </p:sp>
      <p:sp>
        <p:nvSpPr>
          <p:cNvPr id="9" name="Rectangle 8"/>
          <p:cNvSpPr/>
          <p:nvPr/>
        </p:nvSpPr>
        <p:spPr>
          <a:xfrm rot="1491956">
            <a:off x="8141187" y="318145"/>
            <a:ext cx="771761" cy="706672"/>
          </a:xfrm>
          <a:prstGeom prst="rect">
            <a:avLst/>
          </a:prstGeom>
          <a:noFill/>
        </p:spPr>
        <p:txBody>
          <a:bodyPr wrap="none" lIns="91440" tIns="45720" rIns="91440" bIns="45720">
            <a:prstTxWarp prst="textButton">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Document</a:t>
            </a:r>
          </a:p>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p>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élève</a:t>
            </a:r>
            <a:endParaRPr lang="fr-FR" sz="32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25033818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a:xfrm>
            <a:off x="323850" y="188913"/>
            <a:ext cx="8064500" cy="1008062"/>
          </a:xfrm>
        </p:spPr>
        <p:txBody>
          <a:bodyPr/>
          <a:lstStyle/>
          <a:p>
            <a:r>
              <a:rPr lang="fr-FR" altLang="fr-FR" sz="4000" dirty="0" smtClean="0"/>
              <a:t>Documents joints (1/4)</a:t>
            </a:r>
          </a:p>
        </p:txBody>
      </p:sp>
      <p:sp>
        <p:nvSpPr>
          <p:cNvPr id="8" name="Espace réservé du pied de page 1">
            <a:extLst>
              <a:ext uri="{FF2B5EF4-FFF2-40B4-BE49-F238E27FC236}"/>
            </a:extLst>
          </p:cNvPr>
          <p:cNvSpPr>
            <a:spLocks noGrp="1"/>
          </p:cNvSpPr>
          <p:nvPr>
            <p:ph type="ftr" sz="quarter" idx="11"/>
          </p:nvPr>
        </p:nvSpPr>
        <p:spPr/>
        <p:txBody>
          <a:bodyPr/>
          <a:lstStyle/>
          <a:p>
            <a:pPr>
              <a:defRPr/>
            </a:pPr>
            <a:r>
              <a:rPr lang="fr-FR" dirty="0"/>
              <a:t>STAGE SPH_07_A</a:t>
            </a:r>
          </a:p>
        </p:txBody>
      </p:sp>
      <p:sp>
        <p:nvSpPr>
          <p:cNvPr id="9" name="Rectangle 8"/>
          <p:cNvSpPr/>
          <p:nvPr/>
        </p:nvSpPr>
        <p:spPr>
          <a:xfrm rot="1491956">
            <a:off x="8141187" y="318145"/>
            <a:ext cx="771761" cy="706672"/>
          </a:xfrm>
          <a:prstGeom prst="rect">
            <a:avLst/>
          </a:prstGeom>
          <a:noFill/>
        </p:spPr>
        <p:txBody>
          <a:bodyPr wrap="none" lIns="91440" tIns="45720" rIns="91440" bIns="45720">
            <a:prstTxWarp prst="textButton">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Document</a:t>
            </a:r>
          </a:p>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p>
          <a:p>
            <a:pPr algn="ctr"/>
            <a:r>
              <a:rPr lang="fr-FR"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élève</a:t>
            </a:r>
            <a:endParaRPr lang="fr-FR" sz="32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Espace réservé du contenu 1"/>
          <p:cNvSpPr>
            <a:spLocks noGrp="1"/>
          </p:cNvSpPr>
          <p:nvPr>
            <p:ph idx="1"/>
          </p:nvPr>
        </p:nvSpPr>
        <p:spPr>
          <a:xfrm>
            <a:off x="457200" y="1340768"/>
            <a:ext cx="5698976" cy="5040560"/>
          </a:xfrm>
        </p:spPr>
        <p:txBody>
          <a:bodyPr/>
          <a:lstStyle/>
          <a:p>
            <a:pPr marL="0" indent="0">
              <a:buNone/>
            </a:pPr>
            <a:r>
              <a:rPr lang="fr-FR" sz="2000" dirty="0"/>
              <a:t>Un procédé hydro-métallurgique est composé des opérations suivantes :</a:t>
            </a:r>
          </a:p>
          <a:p>
            <a:r>
              <a:rPr lang="fr-FR" sz="2000" u="sng" dirty="0"/>
              <a:t>lixiviation</a:t>
            </a:r>
            <a:r>
              <a:rPr lang="fr-FR" sz="2000" dirty="0"/>
              <a:t> : </a:t>
            </a:r>
            <a:r>
              <a:rPr lang="fr-FR" sz="2000" dirty="0" smtClean="0"/>
              <a:t/>
            </a:r>
            <a:br>
              <a:rPr lang="fr-FR" sz="2000" dirty="0" smtClean="0"/>
            </a:br>
            <a:r>
              <a:rPr lang="fr-FR" sz="1600" dirty="0" smtClean="0"/>
              <a:t>mise </a:t>
            </a:r>
            <a:r>
              <a:rPr lang="fr-FR" sz="1600" dirty="0"/>
              <a:t>en solution des différents métaux </a:t>
            </a:r>
            <a:r>
              <a:rPr lang="fr-FR" sz="1600" dirty="0" smtClean="0"/>
              <a:t>. Est </a:t>
            </a:r>
            <a:r>
              <a:rPr lang="fr-FR" sz="1600" dirty="0"/>
              <a:t>souvent réalisée à l'aide d'un acide comme l'acide sulfurique. Les métaux en solution sont sous forme ionique</a:t>
            </a:r>
            <a:r>
              <a:rPr lang="fr-FR" sz="2000" dirty="0"/>
              <a:t>. </a:t>
            </a:r>
          </a:p>
          <a:p>
            <a:pPr lvl="0"/>
            <a:r>
              <a:rPr lang="fr-FR" sz="2000" u="sng" dirty="0" smtClean="0"/>
              <a:t>purification</a:t>
            </a:r>
            <a:r>
              <a:rPr lang="fr-FR" sz="2000" dirty="0"/>
              <a:t> : </a:t>
            </a:r>
            <a:r>
              <a:rPr lang="fr-FR" sz="2000" dirty="0" smtClean="0"/>
              <a:t/>
            </a:r>
            <a:br>
              <a:rPr lang="fr-FR" sz="2000" dirty="0" smtClean="0"/>
            </a:br>
            <a:r>
              <a:rPr lang="fr-FR" sz="1600" dirty="0" smtClean="0"/>
              <a:t>séparation </a:t>
            </a:r>
            <a:r>
              <a:rPr lang="fr-FR" sz="1600" dirty="0"/>
              <a:t>des différents </a:t>
            </a:r>
            <a:r>
              <a:rPr lang="fr-FR" sz="1600" dirty="0" smtClean="0"/>
              <a:t>métaux. Est </a:t>
            </a:r>
            <a:r>
              <a:rPr lang="fr-FR" sz="1600" dirty="0"/>
              <a:t>réalisée par différentes techniques : extraction liquide-liquide par un solvant, cémentation, précipitation. Le choix d'une de ces techniques est conditionné par l'élément à séparer.</a:t>
            </a:r>
          </a:p>
          <a:p>
            <a:pPr lvl="0"/>
            <a:r>
              <a:rPr lang="fr-FR" sz="2000" u="sng" dirty="0"/>
              <a:t>électrolyse</a:t>
            </a:r>
            <a:r>
              <a:rPr lang="fr-FR" sz="2000" dirty="0"/>
              <a:t> : </a:t>
            </a:r>
            <a:r>
              <a:rPr lang="fr-FR" sz="2000" dirty="0" smtClean="0"/>
              <a:t/>
            </a:r>
            <a:br>
              <a:rPr lang="fr-FR" sz="2000" dirty="0" smtClean="0"/>
            </a:br>
            <a:r>
              <a:rPr lang="fr-FR" sz="1600" dirty="0"/>
              <a:t>récupération du métal voulu sous forme métallique.</a:t>
            </a:r>
            <a:br>
              <a:rPr lang="fr-FR" sz="1600" dirty="0"/>
            </a:br>
            <a:r>
              <a:rPr lang="fr-FR" sz="1600" dirty="0" smtClean="0"/>
              <a:t>N’est </a:t>
            </a:r>
            <a:r>
              <a:rPr lang="fr-FR" sz="1600" dirty="0"/>
              <a:t>utilisée </a:t>
            </a:r>
            <a:r>
              <a:rPr lang="fr-FR" sz="1600" dirty="0" smtClean="0"/>
              <a:t>une </a:t>
            </a:r>
            <a:r>
              <a:rPr lang="fr-FR" sz="1600" dirty="0"/>
              <a:t>fois que la solution ne contient qu'un seul </a:t>
            </a:r>
            <a:r>
              <a:rPr lang="fr-FR" sz="1600" dirty="0" smtClean="0"/>
              <a:t>élément</a:t>
            </a:r>
            <a:endParaRPr lang="fr-FR" sz="1600" dirty="0"/>
          </a:p>
        </p:txBody>
      </p:sp>
      <p:pic>
        <p:nvPicPr>
          <p:cNvPr id="10" name="Image 9" descr="https://upload.wikimedia.org/wikipedia/commons/thumb/b/b5/Zinc_hydrometallurgie.png/350px-Zinc_hydrometallurgie.png"/>
          <p:cNvPicPr/>
          <p:nvPr/>
        </p:nvPicPr>
        <p:blipFill>
          <a:blip r:embed="rId2"/>
          <a:stretch>
            <a:fillRect/>
          </a:stretch>
        </p:blipFill>
        <p:spPr bwMode="auto">
          <a:xfrm>
            <a:off x="6214386" y="1988840"/>
            <a:ext cx="2792705" cy="3537342"/>
          </a:xfrm>
          <a:prstGeom prst="rect">
            <a:avLst/>
          </a:prstGeom>
        </p:spPr>
      </p:pic>
      <p:sp>
        <p:nvSpPr>
          <p:cNvPr id="5" name="Rectangle 4"/>
          <p:cNvSpPr/>
          <p:nvPr/>
        </p:nvSpPr>
        <p:spPr>
          <a:xfrm>
            <a:off x="7452320" y="6132162"/>
            <a:ext cx="1353256" cy="261610"/>
          </a:xfrm>
          <a:prstGeom prst="rect">
            <a:avLst/>
          </a:prstGeom>
        </p:spPr>
        <p:txBody>
          <a:bodyPr wrap="none">
            <a:spAutoFit/>
          </a:bodyPr>
          <a:lstStyle/>
          <a:p>
            <a:r>
              <a:rPr lang="fr-FR" sz="1100" i="1" dirty="0"/>
              <a:t>(source Wikipédia)</a:t>
            </a:r>
          </a:p>
        </p:txBody>
      </p:sp>
    </p:spTree>
    <p:extLst>
      <p:ext uri="{BB962C8B-B14F-4D97-AF65-F5344CB8AC3E}">
        <p14:creationId xmlns:p14="http://schemas.microsoft.com/office/powerpoint/2010/main" val="957094895"/>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991</Words>
  <Application>Microsoft Office PowerPoint</Application>
  <PresentationFormat>Affichage à l'écran (4:3)</PresentationFormat>
  <Paragraphs>295</Paragraphs>
  <Slides>23</Slides>
  <Notes>2</Notes>
  <HiddenSlides>0</HiddenSlides>
  <MMClips>0</MMClips>
  <ScaleCrop>false</ScaleCrop>
  <HeadingPairs>
    <vt:vector size="4" baseType="variant">
      <vt:variant>
        <vt:lpstr>Thème</vt:lpstr>
      </vt:variant>
      <vt:variant>
        <vt:i4>1</vt:i4>
      </vt:variant>
      <vt:variant>
        <vt:lpstr>Titres des diapositives</vt:lpstr>
      </vt:variant>
      <vt:variant>
        <vt:i4>23</vt:i4>
      </vt:variant>
    </vt:vector>
  </HeadingPairs>
  <TitlesOfParts>
    <vt:vector size="24" baseType="lpstr">
      <vt:lpstr>Thème Office</vt:lpstr>
      <vt:lpstr>Présentation PowerPoint</vt:lpstr>
      <vt:lpstr>Présentation PowerPoint</vt:lpstr>
      <vt:lpstr>Présentation PowerPoint</vt:lpstr>
      <vt:lpstr>Présentation</vt:lpstr>
      <vt:lpstr>Purification d’un effluent industriel  chargé en ions</vt:lpstr>
      <vt:lpstr>Présentation PowerPoint</vt:lpstr>
      <vt:lpstr>Présentation PowerPoint</vt:lpstr>
      <vt:lpstr>Questions préliminaires</vt:lpstr>
      <vt:lpstr>Documents joints (1/4)</vt:lpstr>
      <vt:lpstr>Documents joints (2/4)</vt:lpstr>
      <vt:lpstr>Documents joints (3/4)</vt:lpstr>
      <vt:lpstr>Documents joints (4/4)</vt:lpstr>
      <vt:lpstr>Présentation PowerPoint</vt:lpstr>
      <vt:lpstr>Etape 0 Recherche des résidus – Test d’ions</vt:lpstr>
      <vt:lpstr>Etape 1 Fabrication de la solution S : mélange d’ions</vt:lpstr>
      <vt:lpstr>Etape 2.a Précipitation des ions fer</vt:lpstr>
      <vt:lpstr>Etape 2.b Précipitation des ions fer</vt:lpstr>
      <vt:lpstr>Etape 3.a Séparation des ions fer de la solution</vt:lpstr>
      <vt:lpstr>Etape 3.b Vérification des ions présents – Test d’ions</vt:lpstr>
      <vt:lpstr>Etape 4.a Elimination des ions Cu2+ présents</vt:lpstr>
      <vt:lpstr>Etape 4.a Elimination des ions Cu2+ présents</vt:lpstr>
      <vt:lpstr>Etape 4.b Séparation des ions Cu et Zn de la solution </vt:lpstr>
      <vt:lpstr>Etape 6 Regard critique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2018-04-09T22:16:12Z</dcterms:created>
  <dcterms:modified xsi:type="dcterms:W3CDTF">2018-04-09T22:17:25Z</dcterms:modified>
</cp:coreProperties>
</file>