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64" r:id="rId2"/>
    <p:sldId id="256" r:id="rId3"/>
    <p:sldId id="263" r:id="rId4"/>
    <p:sldId id="258" r:id="rId5"/>
    <p:sldId id="265" r:id="rId6"/>
    <p:sldId id="269" r:id="rId7"/>
    <p:sldId id="272" r:id="rId8"/>
    <p:sldId id="273" r:id="rId9"/>
    <p:sldId id="274" r:id="rId10"/>
    <p:sldId id="262" r:id="rId11"/>
    <p:sldId id="270" r:id="rId12"/>
    <p:sldId id="271" r:id="rId13"/>
    <p:sldId id="275" r:id="rId14"/>
    <p:sldId id="276" r:id="rId1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14" y="5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6349CF-215D-4E2B-98AA-CF7B16E0BA73}" type="datetimeFigureOut">
              <a:rPr lang="fr-FR" smtClean="0"/>
              <a:t>13/02/2018</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1160C4-A355-4CE5-BAD1-CFF22D9AB580}" type="slidenum">
              <a:rPr lang="fr-FR" smtClean="0"/>
              <a:t>‹N°›</a:t>
            </a:fld>
            <a:endParaRPr lang="fr-FR"/>
          </a:p>
        </p:txBody>
      </p:sp>
    </p:spTree>
    <p:extLst>
      <p:ext uri="{BB962C8B-B14F-4D97-AF65-F5344CB8AC3E}">
        <p14:creationId xmlns:p14="http://schemas.microsoft.com/office/powerpoint/2010/main" val="1959189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fr-FR" smtClean="0">
              <a:ea typeface="ＭＳ Ｐゴシック" pitchFamily="34" charset="-128"/>
            </a:endParaRPr>
          </a:p>
        </p:txBody>
      </p:sp>
      <p:sp>
        <p:nvSpPr>
          <p:cNvPr id="133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fld id="{5CD49F4B-00C7-40AF-A1F5-D1A32143CD37}" type="slidenum">
              <a:rPr lang="fr-FR" altLang="fr-FR" smtClean="0"/>
              <a:pPr/>
              <a:t>1</a:t>
            </a:fld>
            <a:endParaRPr lang="fr-FR" altLang="fr-FR" smtClean="0"/>
          </a:p>
        </p:txBody>
      </p:sp>
      <p:sp>
        <p:nvSpPr>
          <p:cNvPr id="13317" name="Espace réservé du pied de page 1"/>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fr-FR" altLang="fr-FR" smtClean="0"/>
              <a:t>stage SPH_01.A  Octobre_Novembre 2017</a:t>
            </a:r>
          </a:p>
        </p:txBody>
      </p:sp>
    </p:spTree>
    <p:extLst>
      <p:ext uri="{BB962C8B-B14F-4D97-AF65-F5344CB8AC3E}">
        <p14:creationId xmlns:p14="http://schemas.microsoft.com/office/powerpoint/2010/main" val="1971064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B1160C4-A355-4CE5-BAD1-CFF22D9AB580}" type="slidenum">
              <a:rPr lang="fr-FR" smtClean="0"/>
              <a:t>6</a:t>
            </a:fld>
            <a:endParaRPr lang="fr-FR"/>
          </a:p>
        </p:txBody>
      </p:sp>
    </p:spTree>
    <p:extLst>
      <p:ext uri="{BB962C8B-B14F-4D97-AF65-F5344CB8AC3E}">
        <p14:creationId xmlns:p14="http://schemas.microsoft.com/office/powerpoint/2010/main" val="1782087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EF3982DD-D729-4530-AD44-B8863E0DA7B0}" type="datetime1">
              <a:rPr lang="fr-FR" smtClean="0"/>
              <a:t>13/02/2018</a:t>
            </a:fld>
            <a:endParaRPr lang="fr-FR"/>
          </a:p>
        </p:txBody>
      </p:sp>
      <p:sp>
        <p:nvSpPr>
          <p:cNvPr id="5" name="Espace réservé du pied de page 4"/>
          <p:cNvSpPr>
            <a:spLocks noGrp="1"/>
          </p:cNvSpPr>
          <p:nvPr>
            <p:ph type="ftr" sz="quarter" idx="11"/>
          </p:nvPr>
        </p:nvSpPr>
        <p:spPr/>
        <p:txBody>
          <a:bodyPr/>
          <a:lstStyle/>
          <a:p>
            <a:r>
              <a:rPr lang="fr-FR" smtClean="0"/>
              <a:t>STAGE SPH_07_A</a:t>
            </a:r>
            <a:endParaRPr lang="fr-FR"/>
          </a:p>
        </p:txBody>
      </p:sp>
      <p:sp>
        <p:nvSpPr>
          <p:cNvPr id="6" name="Espace réservé du numéro de diapositive 5"/>
          <p:cNvSpPr>
            <a:spLocks noGrp="1"/>
          </p:cNvSpPr>
          <p:nvPr>
            <p:ph type="sldNum" sz="quarter" idx="12"/>
          </p:nvPr>
        </p:nvSpPr>
        <p:spPr/>
        <p:txBody>
          <a:bodyPr/>
          <a:lstStyle/>
          <a:p>
            <a:fld id="{542D3055-4FDE-4CA2-A356-77CAD0A3EB4C}" type="slidenum">
              <a:rPr lang="fr-FR" smtClean="0"/>
              <a:t>‹N°›</a:t>
            </a:fld>
            <a:endParaRPr lang="fr-FR"/>
          </a:p>
        </p:txBody>
      </p:sp>
    </p:spTree>
    <p:extLst>
      <p:ext uri="{BB962C8B-B14F-4D97-AF65-F5344CB8AC3E}">
        <p14:creationId xmlns:p14="http://schemas.microsoft.com/office/powerpoint/2010/main" val="2650845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0EE56B9-BDF4-4449-B36A-DD0EC8ED4B9C}" type="datetime1">
              <a:rPr lang="fr-FR" smtClean="0"/>
              <a:t>13/02/2018</a:t>
            </a:fld>
            <a:endParaRPr lang="fr-FR"/>
          </a:p>
        </p:txBody>
      </p:sp>
      <p:sp>
        <p:nvSpPr>
          <p:cNvPr id="5" name="Espace réservé du pied de page 4"/>
          <p:cNvSpPr>
            <a:spLocks noGrp="1"/>
          </p:cNvSpPr>
          <p:nvPr>
            <p:ph type="ftr" sz="quarter" idx="11"/>
          </p:nvPr>
        </p:nvSpPr>
        <p:spPr/>
        <p:txBody>
          <a:bodyPr/>
          <a:lstStyle/>
          <a:p>
            <a:r>
              <a:rPr lang="fr-FR" smtClean="0"/>
              <a:t>STAGE SPH_07_A</a:t>
            </a:r>
            <a:endParaRPr lang="fr-FR"/>
          </a:p>
        </p:txBody>
      </p:sp>
      <p:sp>
        <p:nvSpPr>
          <p:cNvPr id="6" name="Espace réservé du numéro de diapositive 5"/>
          <p:cNvSpPr>
            <a:spLocks noGrp="1"/>
          </p:cNvSpPr>
          <p:nvPr>
            <p:ph type="sldNum" sz="quarter" idx="12"/>
          </p:nvPr>
        </p:nvSpPr>
        <p:spPr/>
        <p:txBody>
          <a:bodyPr/>
          <a:lstStyle/>
          <a:p>
            <a:fld id="{542D3055-4FDE-4CA2-A356-77CAD0A3EB4C}" type="slidenum">
              <a:rPr lang="fr-FR" smtClean="0"/>
              <a:t>‹N°›</a:t>
            </a:fld>
            <a:endParaRPr lang="fr-FR"/>
          </a:p>
        </p:txBody>
      </p:sp>
    </p:spTree>
    <p:extLst>
      <p:ext uri="{BB962C8B-B14F-4D97-AF65-F5344CB8AC3E}">
        <p14:creationId xmlns:p14="http://schemas.microsoft.com/office/powerpoint/2010/main" val="4044156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0323506-8892-494E-B7AE-AAAEF4F4CF1B}" type="datetime1">
              <a:rPr lang="fr-FR" smtClean="0"/>
              <a:t>13/02/2018</a:t>
            </a:fld>
            <a:endParaRPr lang="fr-FR"/>
          </a:p>
        </p:txBody>
      </p:sp>
      <p:sp>
        <p:nvSpPr>
          <p:cNvPr id="5" name="Espace réservé du pied de page 4"/>
          <p:cNvSpPr>
            <a:spLocks noGrp="1"/>
          </p:cNvSpPr>
          <p:nvPr>
            <p:ph type="ftr" sz="quarter" idx="11"/>
          </p:nvPr>
        </p:nvSpPr>
        <p:spPr/>
        <p:txBody>
          <a:bodyPr/>
          <a:lstStyle/>
          <a:p>
            <a:r>
              <a:rPr lang="fr-FR" smtClean="0"/>
              <a:t>STAGE SPH_07_A</a:t>
            </a:r>
            <a:endParaRPr lang="fr-FR"/>
          </a:p>
        </p:txBody>
      </p:sp>
      <p:sp>
        <p:nvSpPr>
          <p:cNvPr id="6" name="Espace réservé du numéro de diapositive 5"/>
          <p:cNvSpPr>
            <a:spLocks noGrp="1"/>
          </p:cNvSpPr>
          <p:nvPr>
            <p:ph type="sldNum" sz="quarter" idx="12"/>
          </p:nvPr>
        </p:nvSpPr>
        <p:spPr/>
        <p:txBody>
          <a:bodyPr/>
          <a:lstStyle/>
          <a:p>
            <a:fld id="{542D3055-4FDE-4CA2-A356-77CAD0A3EB4C}" type="slidenum">
              <a:rPr lang="fr-FR" smtClean="0"/>
              <a:t>‹N°›</a:t>
            </a:fld>
            <a:endParaRPr lang="fr-FR"/>
          </a:p>
        </p:txBody>
      </p:sp>
    </p:spTree>
    <p:extLst>
      <p:ext uri="{BB962C8B-B14F-4D97-AF65-F5344CB8AC3E}">
        <p14:creationId xmlns:p14="http://schemas.microsoft.com/office/powerpoint/2010/main" val="3788304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74F089BB-763C-4CC8-9CAB-5FF5A06413F0}" type="datetime1">
              <a:rPr lang="fr-FR" smtClean="0"/>
              <a:t>13/02/2018</a:t>
            </a:fld>
            <a:endParaRPr lang="fr-FR"/>
          </a:p>
        </p:txBody>
      </p:sp>
      <p:sp>
        <p:nvSpPr>
          <p:cNvPr id="5" name="Espace réservé du pied de page 4"/>
          <p:cNvSpPr>
            <a:spLocks noGrp="1"/>
          </p:cNvSpPr>
          <p:nvPr>
            <p:ph type="ftr" sz="quarter" idx="11"/>
          </p:nvPr>
        </p:nvSpPr>
        <p:spPr/>
        <p:txBody>
          <a:bodyPr/>
          <a:lstStyle/>
          <a:p>
            <a:r>
              <a:rPr lang="fr-FR" smtClean="0"/>
              <a:t>STAGE SPH_07_A</a:t>
            </a:r>
            <a:endParaRPr lang="fr-FR"/>
          </a:p>
        </p:txBody>
      </p:sp>
      <p:sp>
        <p:nvSpPr>
          <p:cNvPr id="6" name="Espace réservé du numéro de diapositive 5"/>
          <p:cNvSpPr>
            <a:spLocks noGrp="1"/>
          </p:cNvSpPr>
          <p:nvPr>
            <p:ph type="sldNum" sz="quarter" idx="12"/>
          </p:nvPr>
        </p:nvSpPr>
        <p:spPr/>
        <p:txBody>
          <a:bodyPr/>
          <a:lstStyle/>
          <a:p>
            <a:fld id="{542D3055-4FDE-4CA2-A356-77CAD0A3EB4C}" type="slidenum">
              <a:rPr lang="fr-FR" smtClean="0"/>
              <a:t>‹N°›</a:t>
            </a:fld>
            <a:endParaRPr lang="fr-FR"/>
          </a:p>
        </p:txBody>
      </p:sp>
    </p:spTree>
    <p:extLst>
      <p:ext uri="{BB962C8B-B14F-4D97-AF65-F5344CB8AC3E}">
        <p14:creationId xmlns:p14="http://schemas.microsoft.com/office/powerpoint/2010/main" val="3595563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346DE4D4-53CD-46E3-831C-DCD65AC7E7E8}" type="datetime1">
              <a:rPr lang="fr-FR" smtClean="0"/>
              <a:t>13/02/2018</a:t>
            </a:fld>
            <a:endParaRPr lang="fr-FR"/>
          </a:p>
        </p:txBody>
      </p:sp>
      <p:sp>
        <p:nvSpPr>
          <p:cNvPr id="5" name="Espace réservé du pied de page 4"/>
          <p:cNvSpPr>
            <a:spLocks noGrp="1"/>
          </p:cNvSpPr>
          <p:nvPr>
            <p:ph type="ftr" sz="quarter" idx="11"/>
          </p:nvPr>
        </p:nvSpPr>
        <p:spPr/>
        <p:txBody>
          <a:bodyPr/>
          <a:lstStyle/>
          <a:p>
            <a:r>
              <a:rPr lang="fr-FR" smtClean="0"/>
              <a:t>STAGE SPH_07_A</a:t>
            </a:r>
            <a:endParaRPr lang="fr-FR"/>
          </a:p>
        </p:txBody>
      </p:sp>
      <p:sp>
        <p:nvSpPr>
          <p:cNvPr id="6" name="Espace réservé du numéro de diapositive 5"/>
          <p:cNvSpPr>
            <a:spLocks noGrp="1"/>
          </p:cNvSpPr>
          <p:nvPr>
            <p:ph type="sldNum" sz="quarter" idx="12"/>
          </p:nvPr>
        </p:nvSpPr>
        <p:spPr/>
        <p:txBody>
          <a:bodyPr/>
          <a:lstStyle/>
          <a:p>
            <a:fld id="{542D3055-4FDE-4CA2-A356-77CAD0A3EB4C}" type="slidenum">
              <a:rPr lang="fr-FR" smtClean="0"/>
              <a:t>‹N°›</a:t>
            </a:fld>
            <a:endParaRPr lang="fr-FR"/>
          </a:p>
        </p:txBody>
      </p:sp>
    </p:spTree>
    <p:extLst>
      <p:ext uri="{BB962C8B-B14F-4D97-AF65-F5344CB8AC3E}">
        <p14:creationId xmlns:p14="http://schemas.microsoft.com/office/powerpoint/2010/main" val="28045424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A2B6D3F-5CBA-497E-94C8-4600849D76D3}" type="datetime1">
              <a:rPr lang="fr-FR" smtClean="0"/>
              <a:t>13/02/2018</a:t>
            </a:fld>
            <a:endParaRPr lang="fr-FR"/>
          </a:p>
        </p:txBody>
      </p:sp>
      <p:sp>
        <p:nvSpPr>
          <p:cNvPr id="6" name="Espace réservé du pied de page 5"/>
          <p:cNvSpPr>
            <a:spLocks noGrp="1"/>
          </p:cNvSpPr>
          <p:nvPr>
            <p:ph type="ftr" sz="quarter" idx="11"/>
          </p:nvPr>
        </p:nvSpPr>
        <p:spPr/>
        <p:txBody>
          <a:bodyPr/>
          <a:lstStyle/>
          <a:p>
            <a:r>
              <a:rPr lang="fr-FR" smtClean="0"/>
              <a:t>STAGE SPH_07_A</a:t>
            </a:r>
            <a:endParaRPr lang="fr-FR"/>
          </a:p>
        </p:txBody>
      </p:sp>
      <p:sp>
        <p:nvSpPr>
          <p:cNvPr id="7" name="Espace réservé du numéro de diapositive 6"/>
          <p:cNvSpPr>
            <a:spLocks noGrp="1"/>
          </p:cNvSpPr>
          <p:nvPr>
            <p:ph type="sldNum" sz="quarter" idx="12"/>
          </p:nvPr>
        </p:nvSpPr>
        <p:spPr/>
        <p:txBody>
          <a:bodyPr/>
          <a:lstStyle/>
          <a:p>
            <a:fld id="{542D3055-4FDE-4CA2-A356-77CAD0A3EB4C}" type="slidenum">
              <a:rPr lang="fr-FR" smtClean="0"/>
              <a:t>‹N°›</a:t>
            </a:fld>
            <a:endParaRPr lang="fr-FR"/>
          </a:p>
        </p:txBody>
      </p:sp>
    </p:spTree>
    <p:extLst>
      <p:ext uri="{BB962C8B-B14F-4D97-AF65-F5344CB8AC3E}">
        <p14:creationId xmlns:p14="http://schemas.microsoft.com/office/powerpoint/2010/main" val="7893697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0105FFE-C3B2-4481-B086-8BF6EE82475F}" type="datetime1">
              <a:rPr lang="fr-FR" smtClean="0"/>
              <a:t>13/02/2018</a:t>
            </a:fld>
            <a:endParaRPr lang="fr-FR"/>
          </a:p>
        </p:txBody>
      </p:sp>
      <p:sp>
        <p:nvSpPr>
          <p:cNvPr id="8" name="Espace réservé du pied de page 7"/>
          <p:cNvSpPr>
            <a:spLocks noGrp="1"/>
          </p:cNvSpPr>
          <p:nvPr>
            <p:ph type="ftr" sz="quarter" idx="11"/>
          </p:nvPr>
        </p:nvSpPr>
        <p:spPr/>
        <p:txBody>
          <a:bodyPr/>
          <a:lstStyle/>
          <a:p>
            <a:r>
              <a:rPr lang="fr-FR" smtClean="0"/>
              <a:t>STAGE SPH_07_A</a:t>
            </a:r>
            <a:endParaRPr lang="fr-FR"/>
          </a:p>
        </p:txBody>
      </p:sp>
      <p:sp>
        <p:nvSpPr>
          <p:cNvPr id="9" name="Espace réservé du numéro de diapositive 8"/>
          <p:cNvSpPr>
            <a:spLocks noGrp="1"/>
          </p:cNvSpPr>
          <p:nvPr>
            <p:ph type="sldNum" sz="quarter" idx="12"/>
          </p:nvPr>
        </p:nvSpPr>
        <p:spPr/>
        <p:txBody>
          <a:bodyPr/>
          <a:lstStyle/>
          <a:p>
            <a:fld id="{542D3055-4FDE-4CA2-A356-77CAD0A3EB4C}" type="slidenum">
              <a:rPr lang="fr-FR" smtClean="0"/>
              <a:t>‹N°›</a:t>
            </a:fld>
            <a:endParaRPr lang="fr-FR"/>
          </a:p>
        </p:txBody>
      </p:sp>
    </p:spTree>
    <p:extLst>
      <p:ext uri="{BB962C8B-B14F-4D97-AF65-F5344CB8AC3E}">
        <p14:creationId xmlns:p14="http://schemas.microsoft.com/office/powerpoint/2010/main" val="194915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8164AF23-3456-45D4-9922-CA63A0269926}" type="datetime1">
              <a:rPr lang="fr-FR" smtClean="0"/>
              <a:t>13/02/2018</a:t>
            </a:fld>
            <a:endParaRPr lang="fr-FR"/>
          </a:p>
        </p:txBody>
      </p:sp>
      <p:sp>
        <p:nvSpPr>
          <p:cNvPr id="4" name="Espace réservé du pied de page 3"/>
          <p:cNvSpPr>
            <a:spLocks noGrp="1"/>
          </p:cNvSpPr>
          <p:nvPr>
            <p:ph type="ftr" sz="quarter" idx="11"/>
          </p:nvPr>
        </p:nvSpPr>
        <p:spPr/>
        <p:txBody>
          <a:bodyPr/>
          <a:lstStyle/>
          <a:p>
            <a:r>
              <a:rPr lang="fr-FR" smtClean="0"/>
              <a:t>STAGE SPH_07_A</a:t>
            </a:r>
            <a:endParaRPr lang="fr-FR"/>
          </a:p>
        </p:txBody>
      </p:sp>
      <p:sp>
        <p:nvSpPr>
          <p:cNvPr id="5" name="Espace réservé du numéro de diapositive 4"/>
          <p:cNvSpPr>
            <a:spLocks noGrp="1"/>
          </p:cNvSpPr>
          <p:nvPr>
            <p:ph type="sldNum" sz="quarter" idx="12"/>
          </p:nvPr>
        </p:nvSpPr>
        <p:spPr/>
        <p:txBody>
          <a:bodyPr/>
          <a:lstStyle/>
          <a:p>
            <a:fld id="{542D3055-4FDE-4CA2-A356-77CAD0A3EB4C}" type="slidenum">
              <a:rPr lang="fr-FR" smtClean="0"/>
              <a:t>‹N°›</a:t>
            </a:fld>
            <a:endParaRPr lang="fr-FR"/>
          </a:p>
        </p:txBody>
      </p:sp>
    </p:spTree>
    <p:extLst>
      <p:ext uri="{BB962C8B-B14F-4D97-AF65-F5344CB8AC3E}">
        <p14:creationId xmlns:p14="http://schemas.microsoft.com/office/powerpoint/2010/main" val="2240197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24521361-348A-4B97-ACA9-4A11146D2CEE}" type="datetime1">
              <a:rPr lang="fr-FR" smtClean="0"/>
              <a:t>13/02/2018</a:t>
            </a:fld>
            <a:endParaRPr lang="fr-FR"/>
          </a:p>
        </p:txBody>
      </p:sp>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4" name="Espace réservé du numéro de diapositive 3"/>
          <p:cNvSpPr>
            <a:spLocks noGrp="1"/>
          </p:cNvSpPr>
          <p:nvPr>
            <p:ph type="sldNum" sz="quarter" idx="12"/>
          </p:nvPr>
        </p:nvSpPr>
        <p:spPr/>
        <p:txBody>
          <a:bodyPr/>
          <a:lstStyle/>
          <a:p>
            <a:fld id="{542D3055-4FDE-4CA2-A356-77CAD0A3EB4C}" type="slidenum">
              <a:rPr lang="fr-FR" smtClean="0"/>
              <a:t>‹N°›</a:t>
            </a:fld>
            <a:endParaRPr lang="fr-FR"/>
          </a:p>
        </p:txBody>
      </p:sp>
    </p:spTree>
    <p:extLst>
      <p:ext uri="{BB962C8B-B14F-4D97-AF65-F5344CB8AC3E}">
        <p14:creationId xmlns:p14="http://schemas.microsoft.com/office/powerpoint/2010/main" val="611479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CC83EA60-B04A-407A-8F7D-7FE60D4BF353}" type="datetime1">
              <a:rPr lang="fr-FR" smtClean="0"/>
              <a:t>13/02/2018</a:t>
            </a:fld>
            <a:endParaRPr lang="fr-FR"/>
          </a:p>
        </p:txBody>
      </p:sp>
      <p:sp>
        <p:nvSpPr>
          <p:cNvPr id="6" name="Espace réservé du pied de page 5"/>
          <p:cNvSpPr>
            <a:spLocks noGrp="1"/>
          </p:cNvSpPr>
          <p:nvPr>
            <p:ph type="ftr" sz="quarter" idx="11"/>
          </p:nvPr>
        </p:nvSpPr>
        <p:spPr/>
        <p:txBody>
          <a:bodyPr/>
          <a:lstStyle/>
          <a:p>
            <a:r>
              <a:rPr lang="fr-FR" smtClean="0"/>
              <a:t>STAGE SPH_07_A</a:t>
            </a:r>
            <a:endParaRPr lang="fr-FR"/>
          </a:p>
        </p:txBody>
      </p:sp>
      <p:sp>
        <p:nvSpPr>
          <p:cNvPr id="7" name="Espace réservé du numéro de diapositive 6"/>
          <p:cNvSpPr>
            <a:spLocks noGrp="1"/>
          </p:cNvSpPr>
          <p:nvPr>
            <p:ph type="sldNum" sz="quarter" idx="12"/>
          </p:nvPr>
        </p:nvSpPr>
        <p:spPr/>
        <p:txBody>
          <a:bodyPr/>
          <a:lstStyle/>
          <a:p>
            <a:fld id="{542D3055-4FDE-4CA2-A356-77CAD0A3EB4C}" type="slidenum">
              <a:rPr lang="fr-FR" smtClean="0"/>
              <a:t>‹N°›</a:t>
            </a:fld>
            <a:endParaRPr lang="fr-FR"/>
          </a:p>
        </p:txBody>
      </p:sp>
    </p:spTree>
    <p:extLst>
      <p:ext uri="{BB962C8B-B14F-4D97-AF65-F5344CB8AC3E}">
        <p14:creationId xmlns:p14="http://schemas.microsoft.com/office/powerpoint/2010/main" val="4146666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930215A5-6377-4516-B24E-F5F6B080015B}" type="datetime1">
              <a:rPr lang="fr-FR" smtClean="0"/>
              <a:t>13/02/2018</a:t>
            </a:fld>
            <a:endParaRPr lang="fr-FR"/>
          </a:p>
        </p:txBody>
      </p:sp>
      <p:sp>
        <p:nvSpPr>
          <p:cNvPr id="6" name="Espace réservé du pied de page 5"/>
          <p:cNvSpPr>
            <a:spLocks noGrp="1"/>
          </p:cNvSpPr>
          <p:nvPr>
            <p:ph type="ftr" sz="quarter" idx="11"/>
          </p:nvPr>
        </p:nvSpPr>
        <p:spPr/>
        <p:txBody>
          <a:bodyPr/>
          <a:lstStyle/>
          <a:p>
            <a:r>
              <a:rPr lang="fr-FR" smtClean="0"/>
              <a:t>STAGE SPH_07_A</a:t>
            </a:r>
            <a:endParaRPr lang="fr-FR"/>
          </a:p>
        </p:txBody>
      </p:sp>
      <p:sp>
        <p:nvSpPr>
          <p:cNvPr id="7" name="Espace réservé du numéro de diapositive 6"/>
          <p:cNvSpPr>
            <a:spLocks noGrp="1"/>
          </p:cNvSpPr>
          <p:nvPr>
            <p:ph type="sldNum" sz="quarter" idx="12"/>
          </p:nvPr>
        </p:nvSpPr>
        <p:spPr/>
        <p:txBody>
          <a:bodyPr/>
          <a:lstStyle/>
          <a:p>
            <a:fld id="{542D3055-4FDE-4CA2-A356-77CAD0A3EB4C}" type="slidenum">
              <a:rPr lang="fr-FR" smtClean="0"/>
              <a:t>‹N°›</a:t>
            </a:fld>
            <a:endParaRPr lang="fr-FR"/>
          </a:p>
        </p:txBody>
      </p:sp>
    </p:spTree>
    <p:extLst>
      <p:ext uri="{BB962C8B-B14F-4D97-AF65-F5344CB8AC3E}">
        <p14:creationId xmlns:p14="http://schemas.microsoft.com/office/powerpoint/2010/main" val="11597563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BDD67F-7A45-4468-82A5-D97D7E9EA86A}" type="datetime1">
              <a:rPr lang="fr-FR" smtClean="0"/>
              <a:t>13/02/2018</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smtClean="0"/>
              <a:t>STAGE SPH_07_A</a:t>
            </a: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2D3055-4FDE-4CA2-A356-77CAD0A3EB4C}" type="slidenum">
              <a:rPr lang="fr-FR" smtClean="0"/>
              <a:t>‹N°›</a:t>
            </a:fld>
            <a:endParaRPr lang="fr-FR"/>
          </a:p>
        </p:txBody>
      </p:sp>
    </p:spTree>
    <p:extLst>
      <p:ext uri="{BB962C8B-B14F-4D97-AF65-F5344CB8AC3E}">
        <p14:creationId xmlns:p14="http://schemas.microsoft.com/office/powerpoint/2010/main" val="28046817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ECST%20odj%20-FOFO%20J1.doc"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wmv"/><Relationship Id="rId1" Type="http://schemas.microsoft.com/office/2007/relationships/media" Target="../media/media2.wmv"/><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9.jp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8.jpg"/><Relationship Id="rId5" Type="http://schemas.openxmlformats.org/officeDocument/2006/relationships/image" Target="../media/image5.jpg"/><Relationship Id="rId4" Type="http://schemas.openxmlformats.org/officeDocument/2006/relationships/notesSlide" Target="../notesSlides/notesSlide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6"/>
          <p:cNvSpPr>
            <a:spLocks noChangeArrowheads="1"/>
          </p:cNvSpPr>
          <p:nvPr/>
        </p:nvSpPr>
        <p:spPr bwMode="auto">
          <a:xfrm>
            <a:off x="900113" y="3573016"/>
            <a:ext cx="75438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28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4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000">
                <a:solidFill>
                  <a:schemeClr val="tx1"/>
                </a:solidFill>
                <a:latin typeface="Calibri" pitchFamily="34" charset="0"/>
                <a:ea typeface="ヒラギノ角ゴ Pro W3" pitchFamily="16" charset="-128"/>
              </a:defRPr>
            </a:lvl3pPr>
            <a:lvl4pPr marL="1600200" indent="-228600">
              <a:spcBef>
                <a:spcPct val="20000"/>
              </a:spcBef>
              <a:buFont typeface="Arial" charset="0"/>
              <a:buChar char="–"/>
              <a:defRPr sz="2000">
                <a:solidFill>
                  <a:schemeClr val="tx1"/>
                </a:solidFill>
                <a:latin typeface="Calibri" pitchFamily="34" charset="0"/>
                <a:ea typeface="ヒラギノ角ゴ Pro W3" pitchFamily="16" charset="-128"/>
              </a:defRPr>
            </a:lvl4pPr>
            <a:lvl5pPr marL="2057400" indent="-228600">
              <a:spcBef>
                <a:spcPct val="20000"/>
              </a:spcBef>
              <a:buFont typeface="Arial" charset="0"/>
              <a:buChar char="»"/>
              <a:defRPr sz="2000">
                <a:solidFill>
                  <a:schemeClr val="tx1"/>
                </a:solidFill>
                <a:latin typeface="Calibri" pitchFamily="34" charset="0"/>
                <a:ea typeface="ヒラギノ角ゴ Pro W3" pitchFamily="16"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ヒラギノ角ゴ Pro W3" pitchFamily="16"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ヒラギノ角ゴ Pro W3" pitchFamily="16"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ヒラギノ角ゴ Pro W3" pitchFamily="16"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ヒラギノ角ゴ Pro W3" pitchFamily="16" charset="-128"/>
              </a:defRPr>
            </a:lvl9pPr>
          </a:lstStyle>
          <a:p>
            <a:pPr eaLnBrk="1" hangingPunct="1">
              <a:spcBef>
                <a:spcPct val="0"/>
              </a:spcBef>
              <a:buFontTx/>
              <a:buNone/>
            </a:pPr>
            <a:endParaRPr lang="fr-FR" altLang="fr-FR" sz="3600" dirty="0">
              <a:latin typeface="Arial" charset="0"/>
              <a:hlinkClick r:id="rId3" action="ppaction://hlinkfile"/>
            </a:endParaRPr>
          </a:p>
          <a:p>
            <a:pPr algn="ctr" eaLnBrk="1" hangingPunct="1">
              <a:spcBef>
                <a:spcPct val="0"/>
              </a:spcBef>
              <a:buFontTx/>
              <a:buNone/>
            </a:pPr>
            <a:r>
              <a:rPr lang="fr-FR" altLang="fr-FR" dirty="0">
                <a:latin typeface="Arial" charset="0"/>
                <a:hlinkClick r:id="rId3" action="ppaction://hlinkfile"/>
              </a:rPr>
              <a:t>Formation</a:t>
            </a:r>
            <a:endParaRPr lang="fr-FR" altLang="fr-FR" dirty="0">
              <a:latin typeface="Arial" charset="0"/>
            </a:endParaRPr>
          </a:p>
          <a:p>
            <a:pPr algn="ctr" eaLnBrk="1" hangingPunct="1">
              <a:spcBef>
                <a:spcPct val="0"/>
              </a:spcBef>
              <a:buFontTx/>
              <a:buNone/>
            </a:pPr>
            <a:r>
              <a:rPr lang="fr-FR" altLang="fr-FR" dirty="0">
                <a:latin typeface="Arial" charset="0"/>
              </a:rPr>
              <a:t>      </a:t>
            </a:r>
            <a:r>
              <a:rPr lang="fr-FR" altLang="fr-FR" dirty="0" smtClean="0">
                <a:latin typeface="Arial" charset="0"/>
              </a:rPr>
              <a:t>20 février et 10 avril 2018</a:t>
            </a:r>
            <a:r>
              <a:rPr lang="fr-FR" altLang="fr-FR" dirty="0">
                <a:latin typeface="Arial" charset="0"/>
              </a:rPr>
              <a:t>	</a:t>
            </a:r>
            <a:br>
              <a:rPr lang="fr-FR" altLang="fr-FR" dirty="0">
                <a:latin typeface="Arial" charset="0"/>
              </a:rPr>
            </a:br>
            <a:endParaRPr lang="fr-FR" altLang="fr-FR" sz="1200" dirty="0">
              <a:latin typeface="Arial" charset="0"/>
            </a:endParaRPr>
          </a:p>
          <a:p>
            <a:pPr algn="ctr" eaLnBrk="1" hangingPunct="1">
              <a:spcBef>
                <a:spcPct val="0"/>
              </a:spcBef>
              <a:buFontTx/>
              <a:buNone/>
            </a:pPr>
            <a:r>
              <a:rPr lang="fr-FR" altLang="fr-FR" dirty="0">
                <a:latin typeface="Arial" charset="0"/>
              </a:rPr>
              <a:t>LYCEE </a:t>
            </a:r>
            <a:r>
              <a:rPr lang="fr-FR" altLang="fr-FR" dirty="0" smtClean="0">
                <a:latin typeface="Arial" charset="0"/>
              </a:rPr>
              <a:t>DARCHICOURT HENIN-BEAUMONT</a:t>
            </a:r>
          </a:p>
          <a:p>
            <a:pPr algn="ctr">
              <a:spcBef>
                <a:spcPct val="0"/>
              </a:spcBef>
              <a:buNone/>
            </a:pPr>
            <a:r>
              <a:rPr lang="fr-FR" altLang="fr-FR" dirty="0">
                <a:latin typeface="Arial" charset="0"/>
              </a:rPr>
              <a:t>LYCEE ROBESPIERRE </a:t>
            </a:r>
            <a:r>
              <a:rPr lang="fr-FR" altLang="fr-FR" dirty="0" smtClean="0">
                <a:latin typeface="Arial" charset="0"/>
              </a:rPr>
              <a:t>ARRAS</a:t>
            </a:r>
            <a:endParaRPr lang="fr-FR" altLang="fr-FR" dirty="0">
              <a:latin typeface="Arial" charset="0"/>
            </a:endParaRPr>
          </a:p>
        </p:txBody>
      </p:sp>
      <p:sp>
        <p:nvSpPr>
          <p:cNvPr id="2052" name="Espace réservé du pied de page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2800">
                <a:solidFill>
                  <a:schemeClr val="tx1"/>
                </a:solidFill>
                <a:latin typeface="Calibri" pitchFamily="34" charset="0"/>
                <a:ea typeface="ＭＳ Ｐゴシック" pitchFamily="34" charset="-128"/>
              </a:defRPr>
            </a:lvl1pPr>
            <a:lvl2pPr marL="742950" indent="-285750">
              <a:spcBef>
                <a:spcPct val="20000"/>
              </a:spcBef>
              <a:buFont typeface="Arial" charset="0"/>
              <a:buChar char="–"/>
              <a:defRPr sz="2400">
                <a:solidFill>
                  <a:schemeClr val="tx1"/>
                </a:solidFill>
                <a:latin typeface="Calibri" pitchFamily="34" charset="0"/>
                <a:ea typeface="ＭＳ Ｐゴシック" pitchFamily="34" charset="-128"/>
              </a:defRPr>
            </a:lvl2pPr>
            <a:lvl3pPr marL="1143000" indent="-228600">
              <a:spcBef>
                <a:spcPct val="20000"/>
              </a:spcBef>
              <a:buFont typeface="Arial" charset="0"/>
              <a:buChar char="•"/>
              <a:defRPr sz="2000">
                <a:solidFill>
                  <a:schemeClr val="tx1"/>
                </a:solidFill>
                <a:latin typeface="Calibri" pitchFamily="34" charset="0"/>
                <a:ea typeface="ヒラギノ角ゴ Pro W3" pitchFamily="16" charset="-128"/>
              </a:defRPr>
            </a:lvl3pPr>
            <a:lvl4pPr marL="1600200" indent="-228600">
              <a:spcBef>
                <a:spcPct val="20000"/>
              </a:spcBef>
              <a:buFont typeface="Arial" charset="0"/>
              <a:buChar char="–"/>
              <a:defRPr sz="2000">
                <a:solidFill>
                  <a:schemeClr val="tx1"/>
                </a:solidFill>
                <a:latin typeface="Calibri" pitchFamily="34" charset="0"/>
                <a:ea typeface="ヒラギノ角ゴ Pro W3" pitchFamily="16" charset="-128"/>
              </a:defRPr>
            </a:lvl4pPr>
            <a:lvl5pPr marL="2057400" indent="-228600">
              <a:spcBef>
                <a:spcPct val="20000"/>
              </a:spcBef>
              <a:buFont typeface="Arial" charset="0"/>
              <a:buChar char="»"/>
              <a:defRPr sz="2000">
                <a:solidFill>
                  <a:schemeClr val="tx1"/>
                </a:solidFill>
                <a:latin typeface="Calibri" pitchFamily="34" charset="0"/>
                <a:ea typeface="ヒラギノ角ゴ Pro W3" pitchFamily="16"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ヒラギノ角ゴ Pro W3" pitchFamily="16"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ヒラギノ角ゴ Pro W3" pitchFamily="16"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ヒラギノ角ゴ Pro W3" pitchFamily="16"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ヒラギノ角ゴ Pro W3" pitchFamily="16" charset="-128"/>
              </a:defRPr>
            </a:lvl9pPr>
          </a:lstStyle>
          <a:p>
            <a:pPr>
              <a:spcBef>
                <a:spcPct val="0"/>
              </a:spcBef>
              <a:buFontTx/>
              <a:buNone/>
            </a:pPr>
            <a:r>
              <a:rPr lang="fr-FR" altLang="fr-FR" sz="1200">
                <a:solidFill>
                  <a:srgbClr val="898989"/>
                </a:solidFill>
                <a:latin typeface="Arial" charset="0"/>
              </a:rPr>
              <a:t>TUTE_05.A Novembre 2017</a:t>
            </a:r>
          </a:p>
        </p:txBody>
      </p:sp>
      <p:pic>
        <p:nvPicPr>
          <p:cNvPr id="7" name="Imag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7950" y="115888"/>
            <a:ext cx="1439863"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ag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19700" y="214313"/>
            <a:ext cx="382587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AutoShape 7"/>
          <p:cNvSpPr>
            <a:spLocks noChangeArrowheads="1"/>
          </p:cNvSpPr>
          <p:nvPr/>
        </p:nvSpPr>
        <p:spPr bwMode="auto">
          <a:xfrm>
            <a:off x="900113" y="1867208"/>
            <a:ext cx="7632700" cy="1477019"/>
          </a:xfrm>
          <a:prstGeom prst="roundRect">
            <a:avLst>
              <a:gd name="adj" fmla="val 16667"/>
            </a:avLst>
          </a:prstGeom>
          <a:gradFill rotWithShape="1">
            <a:gsLst>
              <a:gs pos="86245">
                <a:schemeClr val="accent1">
                  <a:lumMod val="40000"/>
                  <a:lumOff val="60000"/>
                </a:schemeClr>
              </a:gs>
              <a:gs pos="0">
                <a:schemeClr val="accent1">
                  <a:lumMod val="20000"/>
                  <a:lumOff val="80000"/>
                </a:schemeClr>
              </a:gs>
              <a:gs pos="64999">
                <a:schemeClr val="accent1">
                  <a:lumMod val="20000"/>
                  <a:lumOff val="80000"/>
                </a:schemeClr>
              </a:gs>
              <a:gs pos="100000">
                <a:schemeClr val="accent1">
                  <a:lumMod val="20000"/>
                  <a:lumOff val="80000"/>
                </a:schemeClr>
              </a:gs>
            </a:gsLst>
            <a:lin ang="5400000" scaled="1"/>
          </a:gradFill>
          <a:ln w="9525">
            <a:solidFill>
              <a:schemeClr val="tx1"/>
            </a:solidFill>
            <a:round/>
            <a:headEnd/>
            <a:tailEnd/>
          </a:ln>
          <a:effectLst>
            <a:outerShdw blurRad="40000" dist="20000" dir="5400000" rotWithShape="0">
              <a:srgbClr val="808080">
                <a:alpha val="37999"/>
              </a:srgbClr>
            </a:outerShdw>
          </a:effec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a:defRPr/>
            </a:pPr>
            <a:r>
              <a:rPr lang="fr-FR" sz="3200" b="1" dirty="0"/>
              <a:t>RESOLUTION D’UN PROBLEME</a:t>
            </a:r>
          </a:p>
          <a:p>
            <a:pPr algn="ctr">
              <a:defRPr/>
            </a:pPr>
            <a:r>
              <a:rPr lang="fr-FR" sz="3200" b="1" dirty="0"/>
              <a:t>SCIENTIFIQUE A CARACTERE</a:t>
            </a:r>
          </a:p>
          <a:p>
            <a:pPr algn="ctr">
              <a:defRPr/>
            </a:pPr>
            <a:r>
              <a:rPr lang="fr-FR" sz="3200" b="1" dirty="0"/>
              <a:t> EXPERIMENTAL</a:t>
            </a:r>
            <a:endParaRPr lang="fr-FR" sz="3200" b="1" dirty="0"/>
          </a:p>
        </p:txBody>
      </p:sp>
    </p:spTree>
    <p:extLst>
      <p:ext uri="{BB962C8B-B14F-4D97-AF65-F5344CB8AC3E}">
        <p14:creationId xmlns:p14="http://schemas.microsoft.com/office/powerpoint/2010/main" val="14382576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4" name="Rectangle 3"/>
          <p:cNvSpPr/>
          <p:nvPr/>
        </p:nvSpPr>
        <p:spPr>
          <a:xfrm>
            <a:off x="539552" y="332656"/>
            <a:ext cx="8169479" cy="461665"/>
          </a:xfrm>
          <a:prstGeom prst="rect">
            <a:avLst/>
          </a:prstGeom>
        </p:spPr>
        <p:txBody>
          <a:bodyPr wrap="square">
            <a:spAutoFit/>
          </a:bodyPr>
          <a:lstStyle/>
          <a:p>
            <a:pPr algn="ctr"/>
            <a:r>
              <a:rPr lang="fr-FR" sz="2400" b="1" u="dbl" dirty="0" smtClean="0">
                <a:solidFill>
                  <a:srgbClr val="002060"/>
                </a:solidFill>
                <a:latin typeface="Arial" panose="020B0604020202020204" pitchFamily="34" charset="0"/>
                <a:cs typeface="Arial" panose="020B0604020202020204" pitchFamily="34" charset="0"/>
              </a:rPr>
              <a:t>LA MISE EN ŒUVRE DU PROTOCOLE EXPERIMENTAL</a:t>
            </a:r>
            <a:endParaRPr lang="fr-FR" sz="2400" b="1" dirty="0" smtClean="0">
              <a:solidFill>
                <a:srgbClr val="002060"/>
              </a:solidFill>
              <a:latin typeface="Arial" panose="020B0604020202020204" pitchFamily="34" charset="0"/>
              <a:cs typeface="Arial" panose="020B0604020202020204" pitchFamily="34" charset="0"/>
            </a:endParaRPr>
          </a:p>
        </p:txBody>
      </p:sp>
      <p:sp>
        <p:nvSpPr>
          <p:cNvPr id="5" name="ZoneTexte 4"/>
          <p:cNvSpPr txBox="1"/>
          <p:nvPr/>
        </p:nvSpPr>
        <p:spPr>
          <a:xfrm>
            <a:off x="4355976" y="2132856"/>
            <a:ext cx="3888432" cy="2585323"/>
          </a:xfrm>
          <a:prstGeom prst="rect">
            <a:avLst/>
          </a:prstGeom>
          <a:noFill/>
        </p:spPr>
        <p:txBody>
          <a:bodyPr wrap="square" rtlCol="0">
            <a:spAutoFit/>
          </a:bodyPr>
          <a:lstStyle/>
          <a:p>
            <a:pPr algn="ctr"/>
            <a:r>
              <a:rPr lang="fr-FR" sz="2400" u="sng" dirty="0" smtClean="0">
                <a:solidFill>
                  <a:srgbClr val="002060"/>
                </a:solidFill>
                <a:latin typeface="Arial" panose="020B0604020202020204" pitchFamily="34" charset="0"/>
                <a:cs typeface="Arial" panose="020B0604020202020204" pitchFamily="34" charset="0"/>
              </a:rPr>
              <a:t> </a:t>
            </a:r>
            <a:endParaRPr lang="fr-FR" sz="2400" dirty="0" smtClean="0">
              <a:solidFill>
                <a:srgbClr val="002060"/>
              </a:solidFill>
              <a:latin typeface="Arial" panose="020B0604020202020204" pitchFamily="34" charset="0"/>
              <a:cs typeface="Arial" panose="020B0604020202020204" pitchFamily="34" charset="0"/>
            </a:endParaRPr>
          </a:p>
          <a:p>
            <a:pPr algn="just"/>
            <a:endParaRPr lang="fr-FR" sz="2400" dirty="0">
              <a:solidFill>
                <a:srgbClr val="002060"/>
              </a:solidFill>
              <a:latin typeface="Arial" panose="020B0604020202020204" pitchFamily="34" charset="0"/>
              <a:cs typeface="Arial" panose="020B0604020202020204" pitchFamily="34" charset="0"/>
            </a:endParaRPr>
          </a:p>
          <a:p>
            <a:pPr algn="just"/>
            <a:r>
              <a:rPr lang="fr-FR" sz="2400" dirty="0" smtClean="0">
                <a:solidFill>
                  <a:srgbClr val="002060"/>
                </a:solidFill>
                <a:latin typeface="Arial" panose="020B0604020202020204" pitchFamily="34" charset="0"/>
                <a:cs typeface="Arial" panose="020B0604020202020204" pitchFamily="34" charset="0"/>
              </a:rPr>
              <a:t>Recherche des ventres de vibration en repérant une augmentation significative du niveau sonore</a:t>
            </a:r>
          </a:p>
          <a:p>
            <a:endParaRPr lang="fr-FR" dirty="0"/>
          </a:p>
        </p:txBody>
      </p:sp>
      <p:pic>
        <p:nvPicPr>
          <p:cNvPr id="2" name="IMG_3577_ok - Copie.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rot="5400000">
            <a:off x="-656595" y="2113578"/>
            <a:ext cx="5468100" cy="3075806"/>
          </a:xfrm>
          <a:prstGeom prst="rect">
            <a:avLst/>
          </a:prstGeom>
          <a:effectLst>
            <a:softEdge rad="127000"/>
          </a:effectLst>
        </p:spPr>
      </p:pic>
    </p:spTree>
    <p:extLst>
      <p:ext uri="{BB962C8B-B14F-4D97-AF65-F5344CB8AC3E}">
        <p14:creationId xmlns:p14="http://schemas.microsoft.com/office/powerpoint/2010/main" val="3122261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2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5" name="ZoneTexte 4"/>
          <p:cNvSpPr txBox="1"/>
          <p:nvPr/>
        </p:nvSpPr>
        <p:spPr>
          <a:xfrm>
            <a:off x="1043608" y="1132899"/>
            <a:ext cx="7416824" cy="461665"/>
          </a:xfrm>
          <a:prstGeom prst="rect">
            <a:avLst/>
          </a:prstGeom>
          <a:noFill/>
        </p:spPr>
        <p:txBody>
          <a:bodyPr wrap="square" rtlCol="0">
            <a:spAutoFit/>
          </a:bodyPr>
          <a:lstStyle/>
          <a:p>
            <a:pPr algn="ctr"/>
            <a:r>
              <a:rPr lang="fr-FR" sz="2400" dirty="0" smtClean="0">
                <a:solidFill>
                  <a:srgbClr val="002060"/>
                </a:solidFill>
                <a:latin typeface="Arial" panose="020B0604020202020204" pitchFamily="34" charset="0"/>
                <a:cs typeface="Arial" panose="020B0604020202020204" pitchFamily="34" charset="0"/>
              </a:rPr>
              <a:t>Repérage des ventres de vibration constatés  </a:t>
            </a:r>
          </a:p>
        </p:txBody>
      </p:sp>
      <p:grpSp>
        <p:nvGrpSpPr>
          <p:cNvPr id="13" name="Groupe 12"/>
          <p:cNvGrpSpPr/>
          <p:nvPr/>
        </p:nvGrpSpPr>
        <p:grpSpPr>
          <a:xfrm>
            <a:off x="654998" y="1988840"/>
            <a:ext cx="8352928" cy="3689638"/>
            <a:chOff x="683568" y="1579632"/>
            <a:chExt cx="8352928" cy="3689638"/>
          </a:xfrm>
        </p:grpSpPr>
        <p:pic>
          <p:nvPicPr>
            <p:cNvPr id="9" name="Image 8"/>
            <p:cNvPicPr>
              <a:picLocks noChangeAspect="1"/>
            </p:cNvPicPr>
            <p:nvPr/>
          </p:nvPicPr>
          <p:blipFill rotWithShape="1">
            <a:blip r:embed="rId2" cstate="print">
              <a:extLst>
                <a:ext uri="{28A0092B-C50C-407E-A947-70E740481C1C}">
                  <a14:useLocalDpi xmlns:a14="http://schemas.microsoft.com/office/drawing/2010/main" val="0"/>
                </a:ext>
              </a:extLst>
            </a:blip>
            <a:srcRect b="-4925"/>
            <a:stretch/>
          </p:blipFill>
          <p:spPr>
            <a:xfrm>
              <a:off x="683568" y="1579632"/>
              <a:ext cx="2602076" cy="3140968"/>
            </a:xfrm>
            <a:prstGeom prst="rect">
              <a:avLst/>
            </a:prstGeom>
          </p:spPr>
        </p:pic>
        <p:pic>
          <p:nvPicPr>
            <p:cNvPr id="10" name="Imag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9872" y="1594510"/>
              <a:ext cx="3082084" cy="2978656"/>
            </a:xfrm>
            <a:prstGeom prst="rect">
              <a:avLst/>
            </a:prstGeom>
          </p:spPr>
        </p:pic>
        <p:pic>
          <p:nvPicPr>
            <p:cNvPr id="11" name="Image 10"/>
            <p:cNvPicPr>
              <a:picLocks noChangeAspect="1"/>
            </p:cNvPicPr>
            <p:nvPr/>
          </p:nvPicPr>
          <p:blipFill rotWithShape="1">
            <a:blip r:embed="rId4" cstate="print">
              <a:extLst>
                <a:ext uri="{28A0092B-C50C-407E-A947-70E740481C1C}">
                  <a14:useLocalDpi xmlns:a14="http://schemas.microsoft.com/office/drawing/2010/main" val="0"/>
                </a:ext>
              </a:extLst>
            </a:blip>
            <a:srcRect t="101" b="12169"/>
            <a:stretch/>
          </p:blipFill>
          <p:spPr>
            <a:xfrm>
              <a:off x="6647626" y="1594510"/>
              <a:ext cx="2257305" cy="2978656"/>
            </a:xfrm>
            <a:prstGeom prst="rect">
              <a:avLst/>
            </a:prstGeom>
          </p:spPr>
        </p:pic>
        <p:sp>
          <p:nvSpPr>
            <p:cNvPr id="12" name="ZoneTexte 11"/>
            <p:cNvSpPr txBox="1"/>
            <p:nvPr/>
          </p:nvSpPr>
          <p:spPr>
            <a:xfrm>
              <a:off x="683568" y="4869160"/>
              <a:ext cx="8352928" cy="400110"/>
            </a:xfrm>
            <a:prstGeom prst="rect">
              <a:avLst/>
            </a:prstGeom>
            <a:noFill/>
          </p:spPr>
          <p:txBody>
            <a:bodyPr wrap="square" rtlCol="0">
              <a:spAutoFit/>
            </a:bodyPr>
            <a:lstStyle/>
            <a:p>
              <a:r>
                <a:rPr lang="fr-FR" dirty="0" smtClean="0"/>
                <a:t>              </a:t>
              </a:r>
              <a:r>
                <a:rPr lang="fr-FR" sz="2000" dirty="0" smtClean="0"/>
                <a:t>7,80 cm                                      25,0 cm                                      42,2 cm</a:t>
              </a:r>
              <a:endParaRPr lang="fr-FR" dirty="0"/>
            </a:p>
          </p:txBody>
        </p:sp>
      </p:grpSp>
      <p:sp>
        <p:nvSpPr>
          <p:cNvPr id="14" name="Rectangle 13"/>
          <p:cNvSpPr/>
          <p:nvPr/>
        </p:nvSpPr>
        <p:spPr>
          <a:xfrm>
            <a:off x="539552" y="332656"/>
            <a:ext cx="8169479" cy="461665"/>
          </a:xfrm>
          <a:prstGeom prst="rect">
            <a:avLst/>
          </a:prstGeom>
        </p:spPr>
        <p:txBody>
          <a:bodyPr wrap="square">
            <a:spAutoFit/>
          </a:bodyPr>
          <a:lstStyle/>
          <a:p>
            <a:pPr algn="ctr"/>
            <a:r>
              <a:rPr lang="fr-FR" sz="2400" b="1" u="dbl" dirty="0" smtClean="0">
                <a:solidFill>
                  <a:srgbClr val="002060"/>
                </a:solidFill>
                <a:latin typeface="Arial" panose="020B0604020202020204" pitchFamily="34" charset="0"/>
                <a:cs typeface="Arial" panose="020B0604020202020204" pitchFamily="34" charset="0"/>
              </a:rPr>
              <a:t>LA MISE EN ŒUVRE DU PROTOCOLE EXPERIMENTAL</a:t>
            </a:r>
            <a:endParaRPr lang="fr-FR" sz="2400" b="1" dirty="0" smtClean="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35915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4" name="Rectangle 3"/>
          <p:cNvSpPr/>
          <p:nvPr/>
        </p:nvSpPr>
        <p:spPr>
          <a:xfrm>
            <a:off x="1043608" y="332656"/>
            <a:ext cx="7416824" cy="584775"/>
          </a:xfrm>
          <a:prstGeom prst="rect">
            <a:avLst/>
          </a:prstGeom>
        </p:spPr>
        <p:txBody>
          <a:bodyPr wrap="square">
            <a:spAutoFit/>
          </a:bodyPr>
          <a:lstStyle/>
          <a:p>
            <a:pPr algn="ctr"/>
            <a:r>
              <a:rPr lang="fr-FR" sz="3200" b="1" u="dbl" dirty="0" smtClean="0">
                <a:solidFill>
                  <a:srgbClr val="002060"/>
                </a:solidFill>
                <a:latin typeface="Arial" panose="020B0604020202020204" pitchFamily="34" charset="0"/>
                <a:cs typeface="Arial" panose="020B0604020202020204" pitchFamily="34" charset="0"/>
              </a:rPr>
              <a:t>L’EXPLOITATION DES MESURES</a:t>
            </a:r>
            <a:endParaRPr lang="fr-FR" sz="3200" b="1" dirty="0" smtClean="0">
              <a:solidFill>
                <a:srgbClr val="002060"/>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5" name="ZoneTexte 4"/>
              <p:cNvSpPr txBox="1"/>
              <p:nvPr/>
            </p:nvSpPr>
            <p:spPr>
              <a:xfrm>
                <a:off x="1010464" y="1340768"/>
                <a:ext cx="7416824" cy="1046890"/>
              </a:xfrm>
              <a:prstGeom prst="rect">
                <a:avLst/>
              </a:prstGeom>
              <a:noFill/>
            </p:spPr>
            <p:txBody>
              <a:bodyPr wrap="square" rtlCol="0">
                <a:spAutoFit/>
              </a:bodyPr>
              <a:lstStyle/>
              <a:p>
                <a:pPr algn="ctr"/>
                <a:r>
                  <a:rPr lang="fr-FR" sz="2400" dirty="0" smtClean="0">
                    <a:solidFill>
                      <a:srgbClr val="002060"/>
                    </a:solidFill>
                    <a:latin typeface="Arial" panose="020B0604020202020204" pitchFamily="34" charset="0"/>
                    <a:cs typeface="Arial" panose="020B0604020202020204" pitchFamily="34" charset="0"/>
                  </a:rPr>
                  <a:t>La distance entre deux ventres voisins est égale à une demi-longueur d’onde </a:t>
                </a:r>
                <a14:m>
                  <m:oMath xmlns:m="http://schemas.openxmlformats.org/officeDocument/2006/math">
                    <m:f>
                      <m:fPr>
                        <m:ctrlPr>
                          <a:rPr lang="fr-FR" sz="2400" i="1" smtClean="0">
                            <a:solidFill>
                              <a:srgbClr val="002060"/>
                            </a:solidFill>
                            <a:latin typeface="Cambria Math" panose="02040503050406030204" pitchFamily="18" charset="0"/>
                            <a:cs typeface="Arial" panose="020B0604020202020204" pitchFamily="34" charset="0"/>
                          </a:rPr>
                        </m:ctrlPr>
                      </m:fPr>
                      <m:num>
                        <m:r>
                          <a:rPr lang="fr-FR" sz="2400" i="1" smtClean="0">
                            <a:solidFill>
                              <a:srgbClr val="002060"/>
                            </a:solidFill>
                            <a:latin typeface="Cambria Math"/>
                            <a:cs typeface="Arial" panose="020B0604020202020204" pitchFamily="34" charset="0"/>
                            <a:sym typeface="Symbol"/>
                          </a:rPr>
                          <m:t></m:t>
                        </m:r>
                      </m:num>
                      <m:den>
                        <m:r>
                          <a:rPr lang="fr-FR" sz="2400" b="0" i="1" smtClean="0">
                            <a:solidFill>
                              <a:srgbClr val="002060"/>
                            </a:solidFill>
                            <a:latin typeface="Cambria Math"/>
                            <a:cs typeface="Arial" panose="020B0604020202020204" pitchFamily="34" charset="0"/>
                          </a:rPr>
                          <m:t>2</m:t>
                        </m:r>
                      </m:den>
                    </m:f>
                  </m:oMath>
                </a14:m>
                <a:r>
                  <a:rPr lang="fr-FR" sz="2400" dirty="0" smtClean="0">
                    <a:solidFill>
                      <a:srgbClr val="002060"/>
                    </a:solidFill>
                    <a:latin typeface="Arial" panose="020B0604020202020204" pitchFamily="34" charset="0"/>
                    <a:cs typeface="Arial" panose="020B0604020202020204" pitchFamily="34" charset="0"/>
                  </a:rPr>
                  <a:t>.</a:t>
                </a:r>
              </a:p>
            </p:txBody>
          </p:sp>
        </mc:Choice>
        <mc:Fallback xmlns="">
          <p:sp>
            <p:nvSpPr>
              <p:cNvPr id="5" name="ZoneTexte 4"/>
              <p:cNvSpPr txBox="1">
                <a:spLocks noRot="1" noChangeAspect="1" noMove="1" noResize="1" noEditPoints="1" noAdjustHandles="1" noChangeArrowheads="1" noChangeShapeType="1" noTextEdit="1"/>
              </p:cNvSpPr>
              <p:nvPr/>
            </p:nvSpPr>
            <p:spPr>
              <a:xfrm>
                <a:off x="1010464" y="1340768"/>
                <a:ext cx="7416824" cy="1046890"/>
              </a:xfrm>
              <a:prstGeom prst="rect">
                <a:avLst/>
              </a:prstGeom>
              <a:blipFill rotWithShape="1">
                <a:blip r:embed="rId2"/>
                <a:stretch>
                  <a:fillRect t="-4070" b="-5233"/>
                </a:stretch>
              </a:blipFill>
            </p:spPr>
            <p:txBody>
              <a:bodyPr/>
              <a:lstStyle/>
              <a:p>
                <a:r>
                  <a:rPr lang="fr-FR">
                    <a:noFill/>
                  </a:rPr>
                  <a:t> </a:t>
                </a:r>
              </a:p>
            </p:txBody>
          </p:sp>
        </mc:Fallback>
      </mc:AlternateContent>
      <mc:AlternateContent xmlns:mc="http://schemas.openxmlformats.org/markup-compatibility/2006" xmlns:a14="http://schemas.microsoft.com/office/drawing/2010/main">
        <mc:Choice Requires="a14">
          <p:graphicFrame>
            <p:nvGraphicFramePr>
              <p:cNvPr id="2" name="Tableau 1"/>
              <p:cNvGraphicFramePr>
                <a:graphicFrameLocks noGrp="1"/>
              </p:cNvGraphicFramePr>
              <p:nvPr>
                <p:extLst>
                  <p:ext uri="{D42A27DB-BD31-4B8C-83A1-F6EECF244321}">
                    <p14:modId xmlns:p14="http://schemas.microsoft.com/office/powerpoint/2010/main" val="1916778875"/>
                  </p:ext>
                </p:extLst>
              </p:nvPr>
            </p:nvGraphicFramePr>
            <p:xfrm>
              <a:off x="827583" y="2924944"/>
              <a:ext cx="7848873" cy="1752600"/>
            </p:xfrm>
            <a:graphic>
              <a:graphicData uri="http://schemas.openxmlformats.org/drawingml/2006/table">
                <a:tbl>
                  <a:tblPr firstRow="1" bandRow="1">
                    <a:tableStyleId>{5940675A-B579-460E-94D1-54222C63F5DA}</a:tableStyleId>
                  </a:tblPr>
                  <a:tblGrid>
                    <a:gridCol w="2232248"/>
                    <a:gridCol w="1872208"/>
                    <a:gridCol w="2100983"/>
                    <a:gridCol w="1643434"/>
                  </a:tblGrid>
                  <a:tr h="370840">
                    <a:tc>
                      <a:txBody>
                        <a:bodyPr/>
                        <a:lstStyle/>
                        <a:p>
                          <a:pPr algn="ctr"/>
                          <a:r>
                            <a:rPr lang="fr-FR" dirty="0" smtClean="0"/>
                            <a:t>Positions de ventres de vibration (cm)</a:t>
                          </a:r>
                          <a:endParaRPr lang="fr-FR" dirty="0"/>
                        </a:p>
                      </a:txBody>
                      <a:tcPr anchor="ctr"/>
                    </a:tc>
                    <a:tc>
                      <a:txBody>
                        <a:bodyPr/>
                        <a:lstStyle/>
                        <a:p>
                          <a:pPr algn="ctr"/>
                          <a:r>
                            <a:rPr lang="fr-FR" sz="1800" dirty="0" smtClean="0">
                              <a:solidFill>
                                <a:srgbClr val="002060"/>
                              </a:solidFill>
                              <a:cs typeface="Arial" panose="020B0604020202020204" pitchFamily="34" charset="0"/>
                            </a:rPr>
                            <a:t> Valeurs de</a:t>
                          </a:r>
                          <a:r>
                            <a:rPr lang="fr-FR" sz="1800" baseline="0" dirty="0" smtClean="0">
                              <a:solidFill>
                                <a:srgbClr val="002060"/>
                              </a:solidFill>
                              <a:cs typeface="Arial" panose="020B0604020202020204" pitchFamily="34" charset="0"/>
                            </a:rPr>
                            <a:t> </a:t>
                          </a:r>
                          <a14:m>
                            <m:oMath xmlns:m="http://schemas.openxmlformats.org/officeDocument/2006/math">
                              <m:f>
                                <m:fPr>
                                  <m:ctrlPr>
                                    <a:rPr lang="fr-FR" sz="1800" i="1" smtClean="0">
                                      <a:solidFill>
                                        <a:srgbClr val="002060"/>
                                      </a:solidFill>
                                      <a:latin typeface="Cambria Math" panose="02040503050406030204" pitchFamily="18" charset="0"/>
                                      <a:cs typeface="Arial" panose="020B0604020202020204" pitchFamily="34" charset="0"/>
                                    </a:rPr>
                                  </m:ctrlPr>
                                </m:fPr>
                                <m:num>
                                  <m:r>
                                    <a:rPr lang="fr-FR" sz="1800" i="1" smtClean="0">
                                      <a:solidFill>
                                        <a:srgbClr val="002060"/>
                                      </a:solidFill>
                                      <a:latin typeface="Cambria Math"/>
                                      <a:cs typeface="Arial" panose="020B0604020202020204" pitchFamily="34" charset="0"/>
                                      <a:sym typeface="Symbol"/>
                                    </a:rPr>
                                    <m:t></m:t>
                                  </m:r>
                                </m:num>
                                <m:den>
                                  <m:r>
                                    <a:rPr lang="fr-FR" sz="1800" b="0" i="1" smtClean="0">
                                      <a:solidFill>
                                        <a:srgbClr val="002060"/>
                                      </a:solidFill>
                                      <a:latin typeface="Cambria Math"/>
                                      <a:cs typeface="Arial" panose="020B0604020202020204" pitchFamily="34" charset="0"/>
                                    </a:rPr>
                                    <m:t>2</m:t>
                                  </m:r>
                                </m:den>
                              </m:f>
                            </m:oMath>
                          </a14:m>
                          <a:r>
                            <a:rPr lang="fr-FR" dirty="0" smtClean="0"/>
                            <a:t> (m)</a:t>
                          </a:r>
                          <a:endParaRPr lang="fr-FR" dirty="0"/>
                        </a:p>
                      </a:txBody>
                      <a:tcPr anchor="ctr"/>
                    </a:tc>
                    <a:tc>
                      <a:txBody>
                        <a:bodyPr/>
                        <a:lstStyle/>
                        <a:p>
                          <a:pPr algn="ctr"/>
                          <a:r>
                            <a:rPr lang="fr-FR" dirty="0" smtClean="0"/>
                            <a:t>Valeurs de </a:t>
                          </a:r>
                          <a:r>
                            <a:rPr lang="fr-FR" dirty="0" smtClean="0">
                              <a:sym typeface="Symbol"/>
                            </a:rPr>
                            <a:t> (m)</a:t>
                          </a:r>
                          <a:endParaRPr lang="fr-FR" dirty="0"/>
                        </a:p>
                      </a:txBody>
                      <a:tcPr anchor="ctr"/>
                    </a:tc>
                    <a:tc>
                      <a:txBody>
                        <a:bodyPr/>
                        <a:lstStyle/>
                        <a:p>
                          <a:pPr algn="ctr"/>
                          <a:r>
                            <a:rPr lang="fr-FR" dirty="0" smtClean="0"/>
                            <a:t>Calcul de </a:t>
                          </a:r>
                          <a:r>
                            <a:rPr lang="fr-FR" dirty="0" err="1" smtClean="0"/>
                            <a:t>v</a:t>
                          </a:r>
                          <a:r>
                            <a:rPr lang="fr-FR" baseline="-25000" dirty="0" err="1" smtClean="0"/>
                            <a:t>son</a:t>
                          </a:r>
                          <a:r>
                            <a:rPr lang="fr-FR" baseline="-25000" dirty="0" smtClean="0"/>
                            <a:t> </a:t>
                          </a:r>
                          <a:r>
                            <a:rPr lang="fr-FR" baseline="0" dirty="0" smtClean="0"/>
                            <a:t>(m.s</a:t>
                          </a:r>
                          <a:r>
                            <a:rPr lang="fr-FR" baseline="30000" dirty="0" smtClean="0"/>
                            <a:t>-1</a:t>
                          </a:r>
                          <a:r>
                            <a:rPr lang="fr-FR" baseline="0" dirty="0" smtClean="0"/>
                            <a:t>)</a:t>
                          </a:r>
                          <a:endParaRPr lang="fr-FR" baseline="0" dirty="0"/>
                        </a:p>
                      </a:txBody>
                      <a:tcPr anchor="ctr"/>
                    </a:tc>
                  </a:tr>
                  <a:tr h="370840">
                    <a:tc>
                      <a:txBody>
                        <a:bodyPr/>
                        <a:lstStyle/>
                        <a:p>
                          <a:pPr algn="ctr"/>
                          <a:r>
                            <a:rPr lang="fr-FR" dirty="0" smtClean="0"/>
                            <a:t>7,70</a:t>
                          </a:r>
                          <a:endParaRPr lang="fr-FR" dirty="0"/>
                        </a:p>
                      </a:txBody>
                      <a:tcPr/>
                    </a:tc>
                    <a:tc rowSpan="2">
                      <a:txBody>
                        <a:bodyPr/>
                        <a:lstStyle/>
                        <a:p>
                          <a:pPr algn="ctr"/>
                          <a:r>
                            <a:rPr lang="fr-FR" dirty="0" smtClean="0"/>
                            <a:t>1,73</a:t>
                          </a:r>
                          <a:r>
                            <a:rPr lang="fr-FR" dirty="0" smtClean="0">
                              <a:sym typeface="Symbol"/>
                            </a:rPr>
                            <a:t>10</a:t>
                          </a:r>
                          <a:r>
                            <a:rPr lang="fr-FR" baseline="30000" dirty="0" smtClean="0">
                              <a:sym typeface="Symbol"/>
                            </a:rPr>
                            <a:t>-1</a:t>
                          </a:r>
                          <a:endParaRPr lang="fr-FR" dirty="0"/>
                        </a:p>
                      </a:txBody>
                      <a:tcPr anchor="ct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3,46</a:t>
                          </a:r>
                          <a:r>
                            <a:rPr lang="fr-FR" dirty="0" smtClean="0">
                              <a:sym typeface="Symbol"/>
                            </a:rPr>
                            <a:t>10</a:t>
                          </a:r>
                          <a:r>
                            <a:rPr lang="fr-FR" baseline="30000" dirty="0" smtClean="0">
                              <a:sym typeface="Symbol"/>
                            </a:rPr>
                            <a:t>-1</a:t>
                          </a:r>
                          <a:endParaRPr lang="fr-FR" dirty="0" smtClean="0"/>
                        </a:p>
                      </a:txBody>
                      <a:tcPr anchor="ctr"/>
                    </a:tc>
                    <a:tc rowSpan="2">
                      <a:txBody>
                        <a:bodyPr/>
                        <a:lstStyle/>
                        <a:p>
                          <a:pPr algn="ctr"/>
                          <a:r>
                            <a:rPr lang="fr-FR" dirty="0" smtClean="0"/>
                            <a:t>346</a:t>
                          </a:r>
                          <a:endParaRPr lang="fr-FR" dirty="0"/>
                        </a:p>
                      </a:txBody>
                      <a:tcPr anchor="ctr"/>
                    </a:tc>
                  </a:tr>
                  <a:tr h="185420">
                    <a:tc rowSpan="2">
                      <a:txBody>
                        <a:bodyPr/>
                        <a:lstStyle/>
                        <a:p>
                          <a:pPr algn="ctr"/>
                          <a:r>
                            <a:rPr lang="fr-FR" dirty="0" smtClean="0"/>
                            <a:t>25,0</a:t>
                          </a:r>
                          <a:endParaRPr lang="fr-FR" dirty="0"/>
                        </a:p>
                      </a:txBody>
                      <a:tcPr/>
                    </a:tc>
                    <a:tc vMerge="1">
                      <a:txBody>
                        <a:bodyPr/>
                        <a:lstStyle/>
                        <a:p>
                          <a:endParaRPr lang="fr-FR" dirty="0"/>
                        </a:p>
                      </a:txBody>
                      <a:tcPr/>
                    </a:tc>
                    <a:tc vMerge="1">
                      <a:txBody>
                        <a:bodyPr/>
                        <a:lstStyle/>
                        <a:p>
                          <a:endParaRPr lang="fr-FR" dirty="0"/>
                        </a:p>
                      </a:txBody>
                      <a:tcPr/>
                    </a:tc>
                    <a:tc vMerge="1">
                      <a:txBody>
                        <a:bodyPr/>
                        <a:lstStyle/>
                        <a:p>
                          <a:endParaRPr lang="fr-FR" dirty="0"/>
                        </a:p>
                      </a:txBody>
                      <a:tcPr/>
                    </a:tc>
                  </a:tr>
                  <a:tr h="185420">
                    <a:tc vMerge="1">
                      <a:txBody>
                        <a:bodyPr/>
                        <a:lstStyle/>
                        <a:p>
                          <a:endParaRPr lang="fr-FR"/>
                        </a:p>
                      </a:txBody>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1,72</a:t>
                          </a:r>
                          <a:r>
                            <a:rPr lang="fr-FR" dirty="0" smtClean="0">
                              <a:sym typeface="Symbol"/>
                            </a:rPr>
                            <a:t>10</a:t>
                          </a:r>
                          <a:r>
                            <a:rPr lang="fr-FR" baseline="30000" dirty="0" smtClean="0">
                              <a:sym typeface="Symbol"/>
                            </a:rPr>
                            <a:t>-1</a:t>
                          </a:r>
                          <a:endParaRPr lang="fr-FR" dirty="0" smtClean="0"/>
                        </a:p>
                      </a:txBody>
                      <a:tcPr anchor="ct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3,44</a:t>
                          </a:r>
                          <a:r>
                            <a:rPr lang="fr-FR" dirty="0" smtClean="0">
                              <a:sym typeface="Symbol"/>
                            </a:rPr>
                            <a:t>10</a:t>
                          </a:r>
                          <a:r>
                            <a:rPr lang="fr-FR" baseline="30000" dirty="0" smtClean="0">
                              <a:sym typeface="Symbol"/>
                            </a:rPr>
                            <a:t>-1</a:t>
                          </a:r>
                          <a:endParaRPr lang="fr-FR" dirty="0" smtClean="0"/>
                        </a:p>
                      </a:txBody>
                      <a:tcPr anchor="ctr"/>
                    </a:tc>
                    <a:tc rowSpan="2">
                      <a:txBody>
                        <a:bodyPr/>
                        <a:lstStyle/>
                        <a:p>
                          <a:pPr algn="ctr"/>
                          <a:r>
                            <a:rPr lang="fr-FR" dirty="0" smtClean="0"/>
                            <a:t>344</a:t>
                          </a:r>
                          <a:endParaRPr lang="fr-FR" dirty="0"/>
                        </a:p>
                      </a:txBody>
                      <a:tcPr anchor="ctr"/>
                    </a:tc>
                  </a:tr>
                  <a:tr h="370840">
                    <a:tc>
                      <a:txBody>
                        <a:bodyPr/>
                        <a:lstStyle/>
                        <a:p>
                          <a:pPr algn="ctr"/>
                          <a:r>
                            <a:rPr lang="fr-FR" dirty="0" smtClean="0"/>
                            <a:t>42,2</a:t>
                          </a:r>
                          <a:endParaRPr lang="fr-FR" dirty="0"/>
                        </a:p>
                      </a:txBody>
                      <a:tcPr/>
                    </a:tc>
                    <a:tc vMerge="1">
                      <a:txBody>
                        <a:bodyPr/>
                        <a:lstStyle/>
                        <a:p>
                          <a:endParaRPr lang="fr-FR" dirty="0"/>
                        </a:p>
                      </a:txBody>
                      <a:tcPr/>
                    </a:tc>
                    <a:tc vMerge="1">
                      <a:txBody>
                        <a:bodyPr/>
                        <a:lstStyle/>
                        <a:p>
                          <a:endParaRPr lang="fr-FR" dirty="0"/>
                        </a:p>
                      </a:txBody>
                      <a:tcPr/>
                    </a:tc>
                    <a:tc vMerge="1">
                      <a:txBody>
                        <a:bodyPr/>
                        <a:lstStyle/>
                        <a:p>
                          <a:endParaRPr lang="fr-FR" dirty="0"/>
                        </a:p>
                      </a:txBody>
                      <a:tcPr/>
                    </a:tc>
                  </a:tr>
                </a:tbl>
              </a:graphicData>
            </a:graphic>
          </p:graphicFrame>
        </mc:Choice>
        <mc:Fallback xmlns="">
          <p:graphicFrame>
            <p:nvGraphicFramePr>
              <p:cNvPr id="2" name="Tableau 1"/>
              <p:cNvGraphicFramePr>
                <a:graphicFrameLocks noGrp="1"/>
              </p:cNvGraphicFramePr>
              <p:nvPr>
                <p:extLst>
                  <p:ext uri="{D42A27DB-BD31-4B8C-83A1-F6EECF244321}">
                    <p14:modId xmlns:p14="http://schemas.microsoft.com/office/powerpoint/2010/main" val="1916778875"/>
                  </p:ext>
                </p:extLst>
              </p:nvPr>
            </p:nvGraphicFramePr>
            <p:xfrm>
              <a:off x="827583" y="2924944"/>
              <a:ext cx="7848873" cy="1752600"/>
            </p:xfrm>
            <a:graphic>
              <a:graphicData uri="http://schemas.openxmlformats.org/drawingml/2006/table">
                <a:tbl>
                  <a:tblPr firstRow="1" bandRow="1">
                    <a:tableStyleId>{5940675A-B579-460E-94D1-54222C63F5DA}</a:tableStyleId>
                  </a:tblPr>
                  <a:tblGrid>
                    <a:gridCol w="2232248"/>
                    <a:gridCol w="1872208"/>
                    <a:gridCol w="2100983"/>
                    <a:gridCol w="1643434"/>
                  </a:tblGrid>
                  <a:tr h="640080">
                    <a:tc>
                      <a:txBody>
                        <a:bodyPr/>
                        <a:lstStyle/>
                        <a:p>
                          <a:pPr algn="ctr"/>
                          <a:r>
                            <a:rPr lang="fr-FR" dirty="0" smtClean="0"/>
                            <a:t>Positions de ventres de vibration (cm)</a:t>
                          </a:r>
                          <a:endParaRPr lang="fr-FR" dirty="0"/>
                        </a:p>
                      </a:txBody>
                      <a:tcPr anchor="ctr"/>
                    </a:tc>
                    <a:tc>
                      <a:txBody>
                        <a:bodyPr/>
                        <a:lstStyle/>
                        <a:p>
                          <a:endParaRPr lang="fr-FR"/>
                        </a:p>
                      </a:txBody>
                      <a:tcPr anchor="ctr">
                        <a:blipFill rotWithShape="1">
                          <a:blip r:embed="rId3"/>
                          <a:stretch>
                            <a:fillRect l="-119544" t="-4762" r="-200326" b="-187619"/>
                          </a:stretch>
                        </a:blipFill>
                      </a:tcPr>
                    </a:tc>
                    <a:tc>
                      <a:txBody>
                        <a:bodyPr/>
                        <a:lstStyle/>
                        <a:p>
                          <a:pPr algn="ctr"/>
                          <a:r>
                            <a:rPr lang="fr-FR" dirty="0" smtClean="0"/>
                            <a:t>Valeurs de </a:t>
                          </a:r>
                          <a:r>
                            <a:rPr lang="fr-FR" dirty="0" smtClean="0">
                              <a:sym typeface="Symbol"/>
                            </a:rPr>
                            <a:t> (m)</a:t>
                          </a:r>
                          <a:endParaRPr lang="fr-FR" dirty="0"/>
                        </a:p>
                      </a:txBody>
                      <a:tcPr anchor="ctr"/>
                    </a:tc>
                    <a:tc>
                      <a:txBody>
                        <a:bodyPr/>
                        <a:lstStyle/>
                        <a:p>
                          <a:pPr algn="ctr"/>
                          <a:r>
                            <a:rPr lang="fr-FR" dirty="0" smtClean="0"/>
                            <a:t>Calcul de </a:t>
                          </a:r>
                          <a:r>
                            <a:rPr lang="fr-FR" dirty="0" err="1" smtClean="0"/>
                            <a:t>v</a:t>
                          </a:r>
                          <a:r>
                            <a:rPr lang="fr-FR" baseline="-25000" dirty="0" err="1" smtClean="0"/>
                            <a:t>son</a:t>
                          </a:r>
                          <a:r>
                            <a:rPr lang="fr-FR" baseline="-25000" dirty="0" smtClean="0"/>
                            <a:t> </a:t>
                          </a:r>
                          <a:r>
                            <a:rPr lang="fr-FR" baseline="0" dirty="0" smtClean="0"/>
                            <a:t>(m.s</a:t>
                          </a:r>
                          <a:r>
                            <a:rPr lang="fr-FR" baseline="30000" dirty="0" smtClean="0"/>
                            <a:t>-1</a:t>
                          </a:r>
                          <a:r>
                            <a:rPr lang="fr-FR" baseline="0" dirty="0" smtClean="0"/>
                            <a:t>)</a:t>
                          </a:r>
                          <a:endParaRPr lang="fr-FR" baseline="0" dirty="0"/>
                        </a:p>
                      </a:txBody>
                      <a:tcPr anchor="ctr"/>
                    </a:tc>
                  </a:tr>
                  <a:tr h="370840">
                    <a:tc>
                      <a:txBody>
                        <a:bodyPr/>
                        <a:lstStyle/>
                        <a:p>
                          <a:pPr algn="ctr"/>
                          <a:r>
                            <a:rPr lang="fr-FR" dirty="0" smtClean="0"/>
                            <a:t>7,70</a:t>
                          </a:r>
                          <a:endParaRPr lang="fr-FR" dirty="0"/>
                        </a:p>
                      </a:txBody>
                      <a:tcPr/>
                    </a:tc>
                    <a:tc rowSpan="2">
                      <a:txBody>
                        <a:bodyPr/>
                        <a:lstStyle/>
                        <a:p>
                          <a:pPr algn="ctr"/>
                          <a:r>
                            <a:rPr lang="fr-FR" dirty="0" smtClean="0"/>
                            <a:t>1,73</a:t>
                          </a:r>
                          <a:r>
                            <a:rPr lang="fr-FR" dirty="0" smtClean="0">
                              <a:sym typeface="Symbol"/>
                            </a:rPr>
                            <a:t>10</a:t>
                          </a:r>
                          <a:r>
                            <a:rPr lang="fr-FR" baseline="30000" dirty="0" smtClean="0">
                              <a:sym typeface="Symbol"/>
                            </a:rPr>
                            <a:t>-1</a:t>
                          </a:r>
                          <a:endParaRPr lang="fr-FR" dirty="0"/>
                        </a:p>
                      </a:txBody>
                      <a:tcPr anchor="ct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3,46</a:t>
                          </a:r>
                          <a:r>
                            <a:rPr lang="fr-FR" dirty="0" smtClean="0">
                              <a:sym typeface="Symbol"/>
                            </a:rPr>
                            <a:t>10</a:t>
                          </a:r>
                          <a:r>
                            <a:rPr lang="fr-FR" baseline="30000" dirty="0" smtClean="0">
                              <a:sym typeface="Symbol"/>
                            </a:rPr>
                            <a:t>-1</a:t>
                          </a:r>
                          <a:endParaRPr lang="fr-FR" dirty="0" smtClean="0"/>
                        </a:p>
                      </a:txBody>
                      <a:tcPr anchor="ctr"/>
                    </a:tc>
                    <a:tc rowSpan="2">
                      <a:txBody>
                        <a:bodyPr/>
                        <a:lstStyle/>
                        <a:p>
                          <a:pPr algn="ctr"/>
                          <a:r>
                            <a:rPr lang="fr-FR" dirty="0" smtClean="0"/>
                            <a:t>346</a:t>
                          </a:r>
                          <a:endParaRPr lang="fr-FR" dirty="0"/>
                        </a:p>
                      </a:txBody>
                      <a:tcPr anchor="ctr"/>
                    </a:tc>
                  </a:tr>
                  <a:tr h="185420">
                    <a:tc rowSpan="2">
                      <a:txBody>
                        <a:bodyPr/>
                        <a:lstStyle/>
                        <a:p>
                          <a:pPr algn="ctr"/>
                          <a:r>
                            <a:rPr lang="fr-FR" dirty="0" smtClean="0"/>
                            <a:t>25,0</a:t>
                          </a:r>
                          <a:endParaRPr lang="fr-FR" dirty="0"/>
                        </a:p>
                      </a:txBody>
                      <a:tcPr/>
                    </a:tc>
                    <a:tc vMerge="1">
                      <a:txBody>
                        <a:bodyPr/>
                        <a:lstStyle/>
                        <a:p>
                          <a:endParaRPr lang="fr-FR" dirty="0"/>
                        </a:p>
                      </a:txBody>
                      <a:tcPr/>
                    </a:tc>
                    <a:tc vMerge="1">
                      <a:txBody>
                        <a:bodyPr/>
                        <a:lstStyle/>
                        <a:p>
                          <a:endParaRPr lang="fr-FR" dirty="0"/>
                        </a:p>
                      </a:txBody>
                      <a:tcPr/>
                    </a:tc>
                    <a:tc vMerge="1">
                      <a:txBody>
                        <a:bodyPr/>
                        <a:lstStyle/>
                        <a:p>
                          <a:endParaRPr lang="fr-FR" dirty="0"/>
                        </a:p>
                      </a:txBody>
                      <a:tcPr/>
                    </a:tc>
                  </a:tr>
                  <a:tr h="185420">
                    <a:tc vMerge="1">
                      <a:txBody>
                        <a:bodyPr/>
                        <a:lstStyle/>
                        <a:p>
                          <a:endParaRPr lang="fr-FR"/>
                        </a:p>
                      </a:txBody>
                      <a:tcP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1,72</a:t>
                          </a:r>
                          <a:r>
                            <a:rPr lang="fr-FR" dirty="0" smtClean="0">
                              <a:sym typeface="Symbol"/>
                            </a:rPr>
                            <a:t>10</a:t>
                          </a:r>
                          <a:r>
                            <a:rPr lang="fr-FR" baseline="30000" dirty="0" smtClean="0">
                              <a:sym typeface="Symbol"/>
                            </a:rPr>
                            <a:t>-1</a:t>
                          </a:r>
                          <a:endParaRPr lang="fr-FR" dirty="0" smtClean="0"/>
                        </a:p>
                      </a:txBody>
                      <a:tcPr anchor="ctr"/>
                    </a:tc>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3,44</a:t>
                          </a:r>
                          <a:r>
                            <a:rPr lang="fr-FR" dirty="0" smtClean="0">
                              <a:sym typeface="Symbol"/>
                            </a:rPr>
                            <a:t>10</a:t>
                          </a:r>
                          <a:r>
                            <a:rPr lang="fr-FR" baseline="30000" dirty="0" smtClean="0">
                              <a:sym typeface="Symbol"/>
                            </a:rPr>
                            <a:t>-1</a:t>
                          </a:r>
                          <a:endParaRPr lang="fr-FR" dirty="0" smtClean="0"/>
                        </a:p>
                      </a:txBody>
                      <a:tcPr anchor="ctr"/>
                    </a:tc>
                    <a:tc rowSpan="2">
                      <a:txBody>
                        <a:bodyPr/>
                        <a:lstStyle/>
                        <a:p>
                          <a:pPr algn="ctr"/>
                          <a:r>
                            <a:rPr lang="fr-FR" dirty="0" smtClean="0"/>
                            <a:t>344</a:t>
                          </a:r>
                          <a:endParaRPr lang="fr-FR" dirty="0"/>
                        </a:p>
                      </a:txBody>
                      <a:tcPr anchor="ctr"/>
                    </a:tc>
                  </a:tr>
                  <a:tr h="370840">
                    <a:tc>
                      <a:txBody>
                        <a:bodyPr/>
                        <a:lstStyle/>
                        <a:p>
                          <a:pPr algn="ctr"/>
                          <a:r>
                            <a:rPr lang="fr-FR" dirty="0" smtClean="0"/>
                            <a:t>42,2</a:t>
                          </a:r>
                          <a:endParaRPr lang="fr-FR" dirty="0"/>
                        </a:p>
                      </a:txBody>
                      <a:tcPr/>
                    </a:tc>
                    <a:tc vMerge="1">
                      <a:txBody>
                        <a:bodyPr/>
                        <a:lstStyle/>
                        <a:p>
                          <a:endParaRPr lang="fr-FR" dirty="0"/>
                        </a:p>
                      </a:txBody>
                      <a:tcPr/>
                    </a:tc>
                    <a:tc vMerge="1">
                      <a:txBody>
                        <a:bodyPr/>
                        <a:lstStyle/>
                        <a:p>
                          <a:endParaRPr lang="fr-FR" dirty="0"/>
                        </a:p>
                      </a:txBody>
                      <a:tcPr/>
                    </a:tc>
                    <a:tc vMerge="1">
                      <a:txBody>
                        <a:bodyPr/>
                        <a:lstStyle/>
                        <a:p>
                          <a:endParaRPr lang="fr-FR" dirty="0"/>
                        </a:p>
                      </a:txBody>
                      <a:tcPr/>
                    </a:tc>
                  </a:tr>
                </a:tbl>
              </a:graphicData>
            </a:graphic>
          </p:graphicFrame>
        </mc:Fallback>
      </mc:AlternateContent>
      <p:sp>
        <p:nvSpPr>
          <p:cNvPr id="6" name="Rectangle 5"/>
          <p:cNvSpPr/>
          <p:nvPr/>
        </p:nvSpPr>
        <p:spPr>
          <a:xfrm>
            <a:off x="539552" y="4941168"/>
            <a:ext cx="8136904" cy="830997"/>
          </a:xfrm>
          <a:prstGeom prst="rect">
            <a:avLst/>
          </a:prstGeom>
        </p:spPr>
        <p:txBody>
          <a:bodyPr wrap="square">
            <a:spAutoFit/>
          </a:bodyPr>
          <a:lstStyle/>
          <a:p>
            <a:pPr lvl="0" algn="ctr"/>
            <a:r>
              <a:rPr lang="fr-FR" sz="2400" i="1" u="sng" dirty="0" smtClean="0"/>
              <a:t>Conclusion</a:t>
            </a:r>
            <a:r>
              <a:rPr lang="fr-FR" sz="2400" i="1" dirty="0" smtClean="0"/>
              <a:t> : On peut retenir la valeur de 345 m.s</a:t>
            </a:r>
            <a:r>
              <a:rPr lang="fr-FR" sz="2400" i="1" baseline="30000" dirty="0" smtClean="0"/>
              <a:t>-1</a:t>
            </a:r>
            <a:r>
              <a:rPr lang="fr-FR" sz="2400" i="1" dirty="0" smtClean="0"/>
              <a:t> pour la célérité du son dans l’air de la salle.</a:t>
            </a:r>
          </a:p>
        </p:txBody>
      </p:sp>
    </p:spTree>
    <p:extLst>
      <p:ext uri="{BB962C8B-B14F-4D97-AF65-F5344CB8AC3E}">
        <p14:creationId xmlns:p14="http://schemas.microsoft.com/office/powerpoint/2010/main" val="12905796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4" name="Rectangle 3"/>
          <p:cNvSpPr/>
          <p:nvPr/>
        </p:nvSpPr>
        <p:spPr>
          <a:xfrm>
            <a:off x="1043608" y="332656"/>
            <a:ext cx="7416824" cy="584775"/>
          </a:xfrm>
          <a:prstGeom prst="rect">
            <a:avLst/>
          </a:prstGeom>
        </p:spPr>
        <p:txBody>
          <a:bodyPr wrap="square">
            <a:spAutoFit/>
          </a:bodyPr>
          <a:lstStyle/>
          <a:p>
            <a:pPr algn="ctr"/>
            <a:r>
              <a:rPr lang="fr-FR" sz="3200" b="1" u="dbl" dirty="0" smtClean="0">
                <a:solidFill>
                  <a:srgbClr val="002060"/>
                </a:solidFill>
                <a:latin typeface="Arial" panose="020B0604020202020204" pitchFamily="34" charset="0"/>
                <a:cs typeface="Arial" panose="020B0604020202020204" pitchFamily="34" charset="0"/>
              </a:rPr>
              <a:t>PROBLEME</a:t>
            </a:r>
            <a:endParaRPr lang="fr-FR" sz="3200" b="1" dirty="0" smtClean="0">
              <a:solidFill>
                <a:srgbClr val="002060"/>
              </a:solidFill>
              <a:latin typeface="Arial" panose="020B0604020202020204" pitchFamily="34" charset="0"/>
              <a:cs typeface="Arial" panose="020B0604020202020204" pitchFamily="34" charset="0"/>
            </a:endParaRPr>
          </a:p>
        </p:txBody>
      </p:sp>
      <p:sp>
        <p:nvSpPr>
          <p:cNvPr id="6" name="Rectangle 5"/>
          <p:cNvSpPr/>
          <p:nvPr/>
        </p:nvSpPr>
        <p:spPr>
          <a:xfrm>
            <a:off x="467544" y="1268760"/>
            <a:ext cx="8424936" cy="415498"/>
          </a:xfrm>
          <a:prstGeom prst="rect">
            <a:avLst/>
          </a:prstGeom>
        </p:spPr>
        <p:txBody>
          <a:bodyPr wrap="square">
            <a:spAutoFit/>
          </a:bodyPr>
          <a:lstStyle/>
          <a:p>
            <a:pPr lvl="0"/>
            <a:r>
              <a:rPr lang="fr-FR" sz="2100" dirty="0" smtClean="0">
                <a:solidFill>
                  <a:srgbClr val="002060"/>
                </a:solidFill>
              </a:rPr>
              <a:t>Quelle </a:t>
            </a:r>
            <a:r>
              <a:rPr lang="fr-FR" sz="2100" dirty="0">
                <a:solidFill>
                  <a:srgbClr val="002060"/>
                </a:solidFill>
              </a:rPr>
              <a:t>est la note émise par ce tuyau de PVC ouvert à ses deux extrémités ?</a:t>
            </a:r>
          </a:p>
        </p:txBody>
      </p:sp>
      <mc:AlternateContent xmlns:mc="http://schemas.openxmlformats.org/markup-compatibility/2006" xmlns:a14="http://schemas.microsoft.com/office/drawing/2010/main">
        <mc:Choice Requires="a14">
          <p:sp>
            <p:nvSpPr>
              <p:cNvPr id="7" name="Rectangle 6"/>
              <p:cNvSpPr/>
              <p:nvPr/>
            </p:nvSpPr>
            <p:spPr>
              <a:xfrm>
                <a:off x="827584" y="1988840"/>
                <a:ext cx="7704856" cy="4111638"/>
              </a:xfrm>
              <a:prstGeom prst="rect">
                <a:avLst/>
              </a:prstGeom>
            </p:spPr>
            <p:txBody>
              <a:bodyPr wrap="square">
                <a:spAutoFit/>
              </a:bodyPr>
              <a:lstStyle/>
              <a:p>
                <a:pPr lvl="0" algn="just"/>
                <a:r>
                  <a:rPr lang="fr-FR" dirty="0" smtClean="0"/>
                  <a:t>Pour un tuyau ouvert aux deux extrémités, la longueur d’onde de l’onde sonore associée à la note est égale à deux fois la longueur L du tuyau. Ainsi, on peut réaliser le calcul de la longueur d’onde :</a:t>
                </a:r>
              </a:p>
              <a:p>
                <a:pPr lvl="0" algn="ctr"/>
                <a:endParaRPr lang="fr-FR" i="1" dirty="0"/>
              </a:p>
              <a:p>
                <a:pPr marL="285750" lvl="0" indent="-285750" algn="just">
                  <a:buFont typeface="Symbol" pitchFamily="18" charset="2"/>
                  <a:buChar char="l"/>
                </a:pPr>
                <a:r>
                  <a:rPr lang="fr-FR" i="1" dirty="0" smtClean="0">
                    <a:sym typeface="Symbol"/>
                  </a:rPr>
                  <a:t>= </a:t>
                </a:r>
                <a:r>
                  <a:rPr lang="fr-FR" dirty="0" smtClean="0">
                    <a:sym typeface="Symbol"/>
                  </a:rPr>
                  <a:t>2  L = </a:t>
                </a:r>
                <a:r>
                  <a:rPr lang="fr-FR" dirty="0">
                    <a:sym typeface="Symbol"/>
                  </a:rPr>
                  <a:t>2  </a:t>
                </a:r>
                <a:r>
                  <a:rPr lang="fr-FR" dirty="0" smtClean="0">
                    <a:sym typeface="Symbol"/>
                  </a:rPr>
                  <a:t>4,8</a:t>
                </a:r>
                <a:r>
                  <a:rPr lang="fr-FR" dirty="0">
                    <a:sym typeface="Symbol"/>
                  </a:rPr>
                  <a:t> </a:t>
                </a:r>
                <a:r>
                  <a:rPr lang="fr-FR" dirty="0" smtClean="0">
                    <a:sym typeface="Symbol"/>
                  </a:rPr>
                  <a:t> 10</a:t>
                </a:r>
                <a:r>
                  <a:rPr lang="fr-FR" baseline="30000" dirty="0" smtClean="0">
                    <a:sym typeface="Symbol"/>
                  </a:rPr>
                  <a:t>-1</a:t>
                </a:r>
                <a:r>
                  <a:rPr lang="fr-FR" dirty="0" smtClean="0">
                    <a:sym typeface="Symbol"/>
                  </a:rPr>
                  <a:t> = 9,6  </a:t>
                </a:r>
                <a:r>
                  <a:rPr lang="fr-FR" dirty="0">
                    <a:sym typeface="Symbol"/>
                  </a:rPr>
                  <a:t>10</a:t>
                </a:r>
                <a:r>
                  <a:rPr lang="fr-FR" baseline="30000" dirty="0">
                    <a:sym typeface="Symbol"/>
                  </a:rPr>
                  <a:t>-1</a:t>
                </a:r>
                <a:r>
                  <a:rPr lang="fr-FR" dirty="0" smtClean="0">
                    <a:sym typeface="Symbol"/>
                  </a:rPr>
                  <a:t> m.</a:t>
                </a:r>
              </a:p>
              <a:p>
                <a:pPr lvl="0" algn="just"/>
                <a:endParaRPr lang="fr-FR" dirty="0" smtClean="0">
                  <a:sym typeface="Symbol"/>
                </a:endParaRPr>
              </a:p>
              <a:p>
                <a:pPr lvl="0" algn="just"/>
                <a:r>
                  <a:rPr lang="fr-FR" dirty="0" smtClean="0">
                    <a:sym typeface="Symbol"/>
                  </a:rPr>
                  <a:t>L’expérience précédente, nous a permis de déterminer la valeur de la célérité su son dans l’air de la pièce :</a:t>
                </a:r>
              </a:p>
              <a:p>
                <a:pPr lvl="0" algn="just"/>
                <a:endParaRPr lang="fr-FR" dirty="0">
                  <a:sym typeface="Symbol"/>
                </a:endParaRPr>
              </a:p>
              <a:p>
                <a:pPr lvl="0" algn="just"/>
                <a:r>
                  <a:rPr lang="fr-FR" i="1" dirty="0"/>
                  <a:t>v</a:t>
                </a:r>
                <a:r>
                  <a:rPr lang="fr-FR" i="1" dirty="0" smtClean="0"/>
                  <a:t> = 345 </a:t>
                </a:r>
                <a:r>
                  <a:rPr lang="fr-FR" i="1" dirty="0"/>
                  <a:t>m.s</a:t>
                </a:r>
                <a:r>
                  <a:rPr lang="fr-FR" i="1" baseline="30000" dirty="0"/>
                  <a:t>-1</a:t>
                </a:r>
                <a:endParaRPr lang="fr-FR" dirty="0" smtClean="0">
                  <a:sym typeface="Symbol"/>
                </a:endParaRPr>
              </a:p>
              <a:p>
                <a:pPr lvl="0" algn="just"/>
                <a:endParaRPr lang="fr-FR" dirty="0" smtClean="0">
                  <a:sym typeface="Symbol"/>
                </a:endParaRPr>
              </a:p>
              <a:p>
                <a:pPr lvl="0" algn="just"/>
                <a:r>
                  <a:rPr lang="fr-FR" dirty="0" smtClean="0"/>
                  <a:t>Ainsi la fréquence du son produit  est la suivante : </a:t>
                </a:r>
              </a:p>
              <a:p>
                <a:pPr lvl="0" algn="just"/>
                <a:endParaRPr lang="fr-FR" dirty="0"/>
              </a:p>
              <a:p>
                <a:pPr algn="just"/>
                <a:r>
                  <a:rPr lang="fr-FR" i="1" dirty="0" smtClean="0"/>
                  <a:t>f  = </a:t>
                </a:r>
                <a14:m>
                  <m:oMath xmlns:m="http://schemas.openxmlformats.org/officeDocument/2006/math">
                    <m:f>
                      <m:fPr>
                        <m:ctrlPr>
                          <a:rPr lang="fr-FR" i="1" smtClean="0">
                            <a:latin typeface="Cambria Math" panose="02040503050406030204" pitchFamily="18" charset="0"/>
                          </a:rPr>
                        </m:ctrlPr>
                      </m:fPr>
                      <m:num>
                        <m:r>
                          <a:rPr lang="fr-FR" b="0" i="1" smtClean="0">
                            <a:latin typeface="Cambria Math"/>
                          </a:rPr>
                          <m:t>𝑣</m:t>
                        </m:r>
                      </m:num>
                      <m:den>
                        <m:r>
                          <a:rPr lang="fr-FR" i="1" smtClean="0">
                            <a:latin typeface="Cambria Math"/>
                            <a:sym typeface="Symbol"/>
                          </a:rPr>
                          <m:t></m:t>
                        </m:r>
                      </m:den>
                    </m:f>
                  </m:oMath>
                </a14:m>
                <a:r>
                  <a:rPr lang="fr-FR" i="1" dirty="0" smtClean="0"/>
                  <a:t> = </a:t>
                </a:r>
                <a14:m>
                  <m:oMath xmlns:m="http://schemas.openxmlformats.org/officeDocument/2006/math">
                    <m:f>
                      <m:fPr>
                        <m:ctrlPr>
                          <a:rPr lang="fr-FR" i="1" smtClean="0">
                            <a:latin typeface="Cambria Math" panose="02040503050406030204" pitchFamily="18" charset="0"/>
                          </a:rPr>
                        </m:ctrlPr>
                      </m:fPr>
                      <m:num>
                        <m:r>
                          <a:rPr lang="fr-FR" b="0" i="1" smtClean="0">
                            <a:latin typeface="Cambria Math"/>
                          </a:rPr>
                          <m:t>345</m:t>
                        </m:r>
                      </m:num>
                      <m:den>
                        <m:r>
                          <a:rPr lang="fr-FR" b="0" i="1" smtClean="0">
                            <a:latin typeface="Cambria Math"/>
                          </a:rPr>
                          <m:t>9,6</m:t>
                        </m:r>
                        <m:r>
                          <a:rPr lang="fr-FR" b="0" i="1" smtClean="0">
                            <a:latin typeface="Cambria Math"/>
                            <a:ea typeface="Cambria Math"/>
                          </a:rPr>
                          <m:t>×</m:t>
                        </m:r>
                        <m:sSup>
                          <m:sSupPr>
                            <m:ctrlPr>
                              <a:rPr lang="fr-FR" b="0" i="1" smtClean="0">
                                <a:latin typeface="Cambria Math" panose="02040503050406030204" pitchFamily="18" charset="0"/>
                                <a:ea typeface="Cambria Math"/>
                              </a:rPr>
                            </m:ctrlPr>
                          </m:sSupPr>
                          <m:e>
                            <m:r>
                              <a:rPr lang="fr-FR" b="0" i="1" smtClean="0">
                                <a:latin typeface="Cambria Math"/>
                                <a:ea typeface="Cambria Math"/>
                              </a:rPr>
                              <m:t>10</m:t>
                            </m:r>
                          </m:e>
                          <m:sup>
                            <m:r>
                              <a:rPr lang="fr-FR" b="0" i="1" smtClean="0">
                                <a:latin typeface="Cambria Math"/>
                                <a:ea typeface="Cambria Math"/>
                              </a:rPr>
                              <m:t>−1</m:t>
                            </m:r>
                          </m:sup>
                        </m:sSup>
                      </m:den>
                    </m:f>
                  </m:oMath>
                </a14:m>
                <a:r>
                  <a:rPr lang="fr-FR" i="1" dirty="0" smtClean="0"/>
                  <a:t> = </a:t>
                </a:r>
                <a:r>
                  <a:rPr lang="fr-FR" dirty="0" smtClean="0">
                    <a:sym typeface="Symbol"/>
                  </a:rPr>
                  <a:t>3,6 </a:t>
                </a:r>
                <a:r>
                  <a:rPr lang="fr-FR" dirty="0">
                    <a:sym typeface="Symbol"/>
                  </a:rPr>
                  <a:t> </a:t>
                </a:r>
                <a:r>
                  <a:rPr lang="fr-FR" dirty="0" smtClean="0">
                    <a:sym typeface="Symbol"/>
                  </a:rPr>
                  <a:t>10</a:t>
                </a:r>
                <a:r>
                  <a:rPr lang="fr-FR" baseline="30000" dirty="0">
                    <a:sym typeface="Symbol"/>
                  </a:rPr>
                  <a:t>2</a:t>
                </a:r>
                <a:r>
                  <a:rPr lang="fr-FR" dirty="0" smtClean="0">
                    <a:sym typeface="Symbol"/>
                  </a:rPr>
                  <a:t> Hz.</a:t>
                </a:r>
                <a:endParaRPr lang="fr-FR" dirty="0">
                  <a:sym typeface="Symbol"/>
                </a:endParaRPr>
              </a:p>
            </p:txBody>
          </p:sp>
        </mc:Choice>
        <mc:Fallback xmlns="">
          <p:sp>
            <p:nvSpPr>
              <p:cNvPr id="7" name="Rectangle 6"/>
              <p:cNvSpPr>
                <a:spLocks noRot="1" noChangeAspect="1" noMove="1" noResize="1" noEditPoints="1" noAdjustHandles="1" noChangeArrowheads="1" noChangeShapeType="1" noTextEdit="1"/>
              </p:cNvSpPr>
              <p:nvPr/>
            </p:nvSpPr>
            <p:spPr>
              <a:xfrm>
                <a:off x="827584" y="1988840"/>
                <a:ext cx="7704856" cy="4111638"/>
              </a:xfrm>
              <a:prstGeom prst="rect">
                <a:avLst/>
              </a:prstGeom>
              <a:blipFill rotWithShape="1">
                <a:blip r:embed="rId2"/>
                <a:stretch>
                  <a:fillRect l="-712" t="-741" r="-633"/>
                </a:stretch>
              </a:blipFill>
            </p:spPr>
            <p:txBody>
              <a:bodyPr/>
              <a:lstStyle/>
              <a:p>
                <a:r>
                  <a:rPr lang="fr-FR">
                    <a:noFill/>
                  </a:rPr>
                  <a:t> </a:t>
                </a:r>
              </a:p>
            </p:txBody>
          </p:sp>
        </mc:Fallback>
      </mc:AlternateContent>
    </p:spTree>
    <p:extLst>
      <p:ext uri="{BB962C8B-B14F-4D97-AF65-F5344CB8AC3E}">
        <p14:creationId xmlns:p14="http://schemas.microsoft.com/office/powerpoint/2010/main" val="15741456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4" name="Rectangle 3"/>
          <p:cNvSpPr/>
          <p:nvPr/>
        </p:nvSpPr>
        <p:spPr>
          <a:xfrm>
            <a:off x="1043608" y="332656"/>
            <a:ext cx="7416824" cy="584775"/>
          </a:xfrm>
          <a:prstGeom prst="rect">
            <a:avLst/>
          </a:prstGeom>
        </p:spPr>
        <p:txBody>
          <a:bodyPr wrap="square">
            <a:spAutoFit/>
          </a:bodyPr>
          <a:lstStyle/>
          <a:p>
            <a:pPr algn="ctr"/>
            <a:r>
              <a:rPr lang="fr-FR" sz="3200" b="1" u="dbl" dirty="0" smtClean="0">
                <a:solidFill>
                  <a:srgbClr val="002060"/>
                </a:solidFill>
                <a:latin typeface="Arial" panose="020B0604020202020204" pitchFamily="34" charset="0"/>
                <a:cs typeface="Arial" panose="020B0604020202020204" pitchFamily="34" charset="0"/>
              </a:rPr>
              <a:t>PROBLEME</a:t>
            </a:r>
            <a:endParaRPr lang="fr-FR" sz="3200" b="1" dirty="0" smtClean="0">
              <a:solidFill>
                <a:srgbClr val="002060"/>
              </a:solidFill>
              <a:latin typeface="Arial" panose="020B0604020202020204" pitchFamily="34" charset="0"/>
              <a:cs typeface="Arial" panose="020B0604020202020204" pitchFamily="34" charset="0"/>
            </a:endParaRPr>
          </a:p>
        </p:txBody>
      </p:sp>
      <p:sp>
        <p:nvSpPr>
          <p:cNvPr id="6" name="Rectangle 5"/>
          <p:cNvSpPr/>
          <p:nvPr/>
        </p:nvSpPr>
        <p:spPr>
          <a:xfrm>
            <a:off x="467544" y="1268760"/>
            <a:ext cx="8424936" cy="415498"/>
          </a:xfrm>
          <a:prstGeom prst="rect">
            <a:avLst/>
          </a:prstGeom>
        </p:spPr>
        <p:txBody>
          <a:bodyPr wrap="square">
            <a:spAutoFit/>
          </a:bodyPr>
          <a:lstStyle/>
          <a:p>
            <a:pPr lvl="0"/>
            <a:r>
              <a:rPr lang="fr-FR" sz="2100" dirty="0" smtClean="0">
                <a:solidFill>
                  <a:srgbClr val="002060"/>
                </a:solidFill>
              </a:rPr>
              <a:t>Quelle </a:t>
            </a:r>
            <a:r>
              <a:rPr lang="fr-FR" sz="2100" dirty="0">
                <a:solidFill>
                  <a:srgbClr val="002060"/>
                </a:solidFill>
              </a:rPr>
              <a:t>est la note émise par ce tuyau de PVC ouvert à ses deux extrémités ?</a:t>
            </a:r>
          </a:p>
        </p:txBody>
      </p:sp>
      <mc:AlternateContent xmlns:mc="http://schemas.openxmlformats.org/markup-compatibility/2006" xmlns:a14="http://schemas.microsoft.com/office/drawing/2010/main">
        <mc:Choice Requires="a14">
          <p:sp>
            <p:nvSpPr>
              <p:cNvPr id="7" name="Rectangle 6"/>
              <p:cNvSpPr/>
              <p:nvPr/>
            </p:nvSpPr>
            <p:spPr>
              <a:xfrm>
                <a:off x="827584" y="1988840"/>
                <a:ext cx="7704856" cy="3517373"/>
              </a:xfrm>
              <a:prstGeom prst="rect">
                <a:avLst/>
              </a:prstGeom>
            </p:spPr>
            <p:txBody>
              <a:bodyPr wrap="square">
                <a:spAutoFit/>
              </a:bodyPr>
              <a:lstStyle/>
              <a:p>
                <a:r>
                  <a:rPr lang="fr-FR" dirty="0" smtClean="0"/>
                  <a:t>La </a:t>
                </a:r>
                <a:r>
                  <a:rPr lang="fr-FR" dirty="0"/>
                  <a:t>gamme tempérée est le système d'accord qui divise l'octave en </a:t>
                </a:r>
                <a:r>
                  <a:rPr lang="fr-FR" dirty="0" smtClean="0"/>
                  <a:t>12 intervalles </a:t>
                </a:r>
                <a:r>
                  <a:rPr lang="fr-FR" dirty="0"/>
                  <a:t>chromatiques </a:t>
                </a:r>
                <a:r>
                  <a:rPr lang="fr-FR" dirty="0" smtClean="0"/>
                  <a:t>égaux</a:t>
                </a:r>
                <a:r>
                  <a:rPr lang="fr-FR" dirty="0"/>
                  <a:t> </a:t>
                </a:r>
                <a:r>
                  <a:rPr lang="fr-FR" dirty="0" smtClean="0"/>
                  <a:t>(12 </a:t>
                </a:r>
                <a:r>
                  <a:rPr lang="fr-FR" dirty="0"/>
                  <a:t>demi-tons</a:t>
                </a:r>
                <a:r>
                  <a:rPr lang="fr-FR" dirty="0" smtClean="0"/>
                  <a:t>).  </a:t>
                </a:r>
                <a:endParaRPr lang="fr-FR" dirty="0"/>
              </a:p>
              <a:p>
                <a:r>
                  <a:rPr lang="fr-FR" dirty="0"/>
                  <a:t>Le rapport des fréquences de deux notes du demi-ton est </a:t>
                </a:r>
                <a:r>
                  <a:rPr lang="fr-FR" dirty="0" smtClean="0"/>
                  <a:t> </a:t>
                </a:r>
                <a14:m>
                  <m:oMath xmlns:m="http://schemas.openxmlformats.org/officeDocument/2006/math">
                    <m:sSup>
                      <m:sSupPr>
                        <m:ctrlPr>
                          <a:rPr lang="fr-FR" i="1">
                            <a:latin typeface="Cambria Math" panose="02040503050406030204" pitchFamily="18" charset="0"/>
                          </a:rPr>
                        </m:ctrlPr>
                      </m:sSupPr>
                      <m:e>
                        <m:r>
                          <a:rPr lang="fr-FR" i="1">
                            <a:latin typeface="Cambria Math"/>
                          </a:rPr>
                          <m:t>2</m:t>
                        </m:r>
                      </m:e>
                      <m:sup>
                        <m:f>
                          <m:fPr>
                            <m:ctrlPr>
                              <a:rPr lang="fr-FR" i="1">
                                <a:latin typeface="Cambria Math" panose="02040503050406030204" pitchFamily="18" charset="0"/>
                              </a:rPr>
                            </m:ctrlPr>
                          </m:fPr>
                          <m:num>
                            <m:r>
                              <a:rPr lang="fr-FR" i="1">
                                <a:latin typeface="Cambria Math"/>
                              </a:rPr>
                              <m:t>1</m:t>
                            </m:r>
                          </m:num>
                          <m:den>
                            <m:r>
                              <a:rPr lang="fr-FR" i="1">
                                <a:latin typeface="Cambria Math"/>
                              </a:rPr>
                              <m:t>12</m:t>
                            </m:r>
                          </m:den>
                        </m:f>
                      </m:sup>
                    </m:sSup>
                    <m:r>
                      <a:rPr lang="fr-FR" b="0" i="0" smtClean="0">
                        <a:latin typeface="Cambria Math"/>
                      </a:rPr>
                      <m:t>.</m:t>
                    </m:r>
                  </m:oMath>
                </a14:m>
                <a:endParaRPr lang="fr-FR" dirty="0" smtClean="0"/>
              </a:p>
              <a:p>
                <a:endParaRPr lang="fr-FR" dirty="0"/>
              </a:p>
              <a:p>
                <a:r>
                  <a:rPr lang="fr-FR" dirty="0" smtClean="0"/>
                  <a:t>Connaissant la fréquence de la note Do</a:t>
                </a:r>
                <a:r>
                  <a:rPr lang="fr-FR" baseline="-25000" dirty="0" smtClean="0"/>
                  <a:t>3</a:t>
                </a:r>
                <a:r>
                  <a:rPr lang="fr-FR" dirty="0" smtClean="0"/>
                  <a:t>, on peut calculer l’ensemble des fréquences des notes de l’octave 3 :</a:t>
                </a:r>
              </a:p>
              <a:p>
                <a:endParaRPr lang="fr-FR" dirty="0"/>
              </a:p>
              <a:p>
                <a:endParaRPr lang="fr-FR" dirty="0" smtClean="0"/>
              </a:p>
              <a:p>
                <a:endParaRPr lang="fr-FR" dirty="0"/>
              </a:p>
              <a:p>
                <a:endParaRPr lang="fr-FR" dirty="0" smtClean="0"/>
              </a:p>
              <a:p>
                <a:r>
                  <a:rPr lang="fr-FR" dirty="0" smtClean="0"/>
                  <a:t> </a:t>
                </a:r>
              </a:p>
              <a:p>
                <a:r>
                  <a:rPr lang="fr-FR" dirty="0" smtClean="0">
                    <a:sym typeface="Symbol"/>
                  </a:rPr>
                  <a:t>La note jouée est un Fa</a:t>
                </a:r>
                <a:r>
                  <a:rPr lang="fr-FR" baseline="-25000" dirty="0" smtClean="0">
                    <a:sym typeface="Symbol"/>
                  </a:rPr>
                  <a:t>3</a:t>
                </a:r>
                <a:r>
                  <a:rPr lang="fr-FR" dirty="0" smtClean="0">
                    <a:sym typeface="Symbol"/>
                  </a:rPr>
                  <a:t> (l’incertitude relative est égale à 3%)</a:t>
                </a:r>
                <a:endParaRPr lang="fr-FR" dirty="0">
                  <a:sym typeface="Symbol"/>
                </a:endParaRPr>
              </a:p>
            </p:txBody>
          </p:sp>
        </mc:Choice>
        <mc:Fallback xmlns="">
          <p:sp>
            <p:nvSpPr>
              <p:cNvPr id="7" name="Rectangle 6"/>
              <p:cNvSpPr>
                <a:spLocks noRot="1" noChangeAspect="1" noMove="1" noResize="1" noEditPoints="1" noAdjustHandles="1" noChangeArrowheads="1" noChangeShapeType="1" noTextEdit="1"/>
              </p:cNvSpPr>
              <p:nvPr/>
            </p:nvSpPr>
            <p:spPr>
              <a:xfrm>
                <a:off x="827584" y="1988840"/>
                <a:ext cx="7704856" cy="3517373"/>
              </a:xfrm>
              <a:prstGeom prst="rect">
                <a:avLst/>
              </a:prstGeom>
              <a:blipFill rotWithShape="1">
                <a:blip r:embed="rId2"/>
                <a:stretch>
                  <a:fillRect l="-712" t="-867" b="-1906"/>
                </a:stretch>
              </a:blipFill>
            </p:spPr>
            <p:txBody>
              <a:bodyPr/>
              <a:lstStyle/>
              <a:p>
                <a:r>
                  <a:rPr lang="fr-FR">
                    <a:noFill/>
                  </a:rPr>
                  <a:t> </a:t>
                </a:r>
              </a:p>
            </p:txBody>
          </p:sp>
        </mc:Fallback>
      </mc:AlternateContent>
      <p:graphicFrame>
        <p:nvGraphicFramePr>
          <p:cNvPr id="5" name="Tableau 4"/>
          <p:cNvGraphicFramePr>
            <a:graphicFrameLocks noGrp="1"/>
          </p:cNvGraphicFramePr>
          <p:nvPr>
            <p:extLst>
              <p:ext uri="{D42A27DB-BD31-4B8C-83A1-F6EECF244321}">
                <p14:modId xmlns:p14="http://schemas.microsoft.com/office/powerpoint/2010/main" val="990268685"/>
              </p:ext>
            </p:extLst>
          </p:nvPr>
        </p:nvGraphicFramePr>
        <p:xfrm>
          <a:off x="1731072" y="4077072"/>
          <a:ext cx="5897880" cy="385572"/>
        </p:xfrm>
        <a:graphic>
          <a:graphicData uri="http://schemas.openxmlformats.org/drawingml/2006/table">
            <a:tbl>
              <a:tblPr firstRow="1" firstCol="1" bandRow="1">
                <a:tableStyleId>{5C22544A-7EE6-4342-B048-85BDC9FD1C3A}</a:tableStyleId>
              </a:tblPr>
              <a:tblGrid>
                <a:gridCol w="548640"/>
                <a:gridCol w="445770"/>
                <a:gridCol w="445770"/>
                <a:gridCol w="445770"/>
                <a:gridCol w="445770"/>
                <a:gridCol w="445770"/>
                <a:gridCol w="445770"/>
                <a:gridCol w="445770"/>
                <a:gridCol w="445770"/>
                <a:gridCol w="445770"/>
                <a:gridCol w="445770"/>
                <a:gridCol w="445770"/>
                <a:gridCol w="445770"/>
              </a:tblGrid>
              <a:tr h="0">
                <a:tc>
                  <a:txBody>
                    <a:bodyPr/>
                    <a:lstStyle/>
                    <a:p>
                      <a:pPr>
                        <a:lnSpc>
                          <a:spcPct val="115000"/>
                        </a:lnSpc>
                        <a:spcAft>
                          <a:spcPts val="0"/>
                        </a:spcAft>
                      </a:pPr>
                      <a:r>
                        <a:rPr lang="fr-FR" sz="1100" dirty="0">
                          <a:effectLst/>
                        </a:rPr>
                        <a:t>Notes</a:t>
                      </a:r>
                      <a:endParaRPr lang="fr-FR" sz="110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100">
                          <a:effectLst/>
                        </a:rPr>
                        <a:t>Do</a:t>
                      </a:r>
                      <a:r>
                        <a:rPr lang="fr-FR" sz="1100" baseline="-25000">
                          <a:effectLst/>
                        </a:rPr>
                        <a:t>3</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050" dirty="0">
                          <a:effectLst/>
                        </a:rPr>
                        <a:t>Do</a:t>
                      </a:r>
                      <a:r>
                        <a:rPr lang="fr-FR" sz="1050" baseline="-25000" dirty="0">
                          <a:effectLst/>
                        </a:rPr>
                        <a:t>3</a:t>
                      </a:r>
                      <a:r>
                        <a:rPr lang="fr-FR" sz="1050" dirty="0">
                          <a:effectLst/>
                        </a:rPr>
                        <a:t> #</a:t>
                      </a:r>
                      <a:endParaRPr lang="fr-FR" sz="1050" dirty="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100">
                          <a:effectLst/>
                        </a:rPr>
                        <a:t>Ré</a:t>
                      </a:r>
                      <a:r>
                        <a:rPr lang="fr-FR" sz="1100" baseline="-25000">
                          <a:effectLst/>
                        </a:rPr>
                        <a:t>3</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100">
                          <a:effectLst/>
                        </a:rPr>
                        <a:t>Ré</a:t>
                      </a:r>
                      <a:r>
                        <a:rPr lang="fr-FR" sz="1100" baseline="-25000">
                          <a:effectLst/>
                        </a:rPr>
                        <a:t>3</a:t>
                      </a:r>
                      <a:r>
                        <a:rPr lang="fr-FR" sz="1100">
                          <a:effectLst/>
                        </a:rPr>
                        <a:t>#</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100">
                          <a:effectLst/>
                        </a:rPr>
                        <a:t>Mi</a:t>
                      </a:r>
                      <a:r>
                        <a:rPr lang="fr-FR" sz="1100" baseline="-25000">
                          <a:effectLst/>
                        </a:rPr>
                        <a:t>3</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100">
                          <a:effectLst/>
                        </a:rPr>
                        <a:t>Fa</a:t>
                      </a:r>
                      <a:r>
                        <a:rPr lang="fr-FR" sz="1100" baseline="-25000">
                          <a:effectLst/>
                        </a:rPr>
                        <a:t>3</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100">
                          <a:effectLst/>
                        </a:rPr>
                        <a:t>Fa</a:t>
                      </a:r>
                      <a:r>
                        <a:rPr lang="fr-FR" sz="1100" baseline="-25000">
                          <a:effectLst/>
                        </a:rPr>
                        <a:t>3</a:t>
                      </a:r>
                      <a:r>
                        <a:rPr lang="fr-FR" sz="1100">
                          <a:effectLst/>
                        </a:rPr>
                        <a:t>#</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100">
                          <a:effectLst/>
                        </a:rPr>
                        <a:t>Sol</a:t>
                      </a:r>
                      <a:r>
                        <a:rPr lang="fr-FR" sz="1100" baseline="-25000">
                          <a:effectLst/>
                        </a:rPr>
                        <a:t>3</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100">
                          <a:effectLst/>
                        </a:rPr>
                        <a:t>Sol</a:t>
                      </a:r>
                      <a:r>
                        <a:rPr lang="fr-FR" sz="1100" baseline="-25000">
                          <a:effectLst/>
                        </a:rPr>
                        <a:t>3</a:t>
                      </a:r>
                      <a:r>
                        <a:rPr lang="fr-FR" sz="1100">
                          <a:effectLst/>
                        </a:rPr>
                        <a:t>#</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100">
                          <a:effectLst/>
                        </a:rPr>
                        <a:t>La</a:t>
                      </a:r>
                      <a:r>
                        <a:rPr lang="fr-FR" sz="1100" baseline="-25000">
                          <a:effectLst/>
                        </a:rPr>
                        <a:t>3</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100">
                          <a:effectLst/>
                        </a:rPr>
                        <a:t>La</a:t>
                      </a:r>
                      <a:r>
                        <a:rPr lang="fr-FR" sz="1100" baseline="-25000">
                          <a:effectLst/>
                        </a:rPr>
                        <a:t>3</a:t>
                      </a:r>
                      <a:r>
                        <a:rPr lang="fr-FR" sz="1100">
                          <a:effectLst/>
                        </a:rPr>
                        <a:t>#</a:t>
                      </a:r>
                      <a:endParaRPr lang="fr-FR" sz="1100">
                        <a:effectLst/>
                        <a:latin typeface="Calibri"/>
                        <a:ea typeface="Calibri"/>
                        <a:cs typeface="Times New Roman"/>
                      </a:endParaRPr>
                    </a:p>
                  </a:txBody>
                  <a:tcPr marL="68580" marR="68580" marT="0" marB="0"/>
                </a:tc>
                <a:tc>
                  <a:txBody>
                    <a:bodyPr/>
                    <a:lstStyle/>
                    <a:p>
                      <a:pPr algn="ctr">
                        <a:lnSpc>
                          <a:spcPct val="115000"/>
                        </a:lnSpc>
                        <a:spcAft>
                          <a:spcPts val="0"/>
                        </a:spcAft>
                      </a:pPr>
                      <a:r>
                        <a:rPr lang="fr-FR" sz="1100">
                          <a:effectLst/>
                        </a:rPr>
                        <a:t>Si</a:t>
                      </a:r>
                      <a:r>
                        <a:rPr lang="fr-FR" sz="1100" baseline="-25000">
                          <a:effectLst/>
                        </a:rPr>
                        <a:t>3</a:t>
                      </a:r>
                      <a:endParaRPr lang="fr-FR" sz="1100">
                        <a:effectLst/>
                        <a:latin typeface="Calibri"/>
                        <a:ea typeface="Calibri"/>
                        <a:cs typeface="Times New Roman"/>
                      </a:endParaRPr>
                    </a:p>
                  </a:txBody>
                  <a:tcPr marL="68580" marR="68580" marT="0" marB="0"/>
                </a:tc>
              </a:tr>
              <a:tr h="0">
                <a:tc>
                  <a:txBody>
                    <a:bodyPr/>
                    <a:lstStyle/>
                    <a:p>
                      <a:pPr>
                        <a:lnSpc>
                          <a:spcPct val="115000"/>
                        </a:lnSpc>
                        <a:spcAft>
                          <a:spcPts val="0"/>
                        </a:spcAft>
                      </a:pPr>
                      <a:r>
                        <a:rPr lang="fr-FR" sz="1100">
                          <a:effectLst/>
                        </a:rPr>
                        <a:t>f (Hz)</a:t>
                      </a:r>
                      <a:endParaRPr lang="fr-FR" sz="1100">
                        <a:effectLst/>
                        <a:latin typeface="Calibri"/>
                        <a:ea typeface="Calibri"/>
                        <a:cs typeface="Times New Roman"/>
                      </a:endParaRPr>
                    </a:p>
                  </a:txBody>
                  <a:tcPr marL="68580" marR="68580" marT="0" marB="0"/>
                </a:tc>
                <a:tc>
                  <a:txBody>
                    <a:bodyPr/>
                    <a:lstStyle/>
                    <a:p>
                      <a:pPr>
                        <a:lnSpc>
                          <a:spcPct val="115000"/>
                        </a:lnSpc>
                        <a:spcAft>
                          <a:spcPts val="0"/>
                        </a:spcAft>
                      </a:pPr>
                      <a:r>
                        <a:rPr lang="fr-FR" sz="1100">
                          <a:effectLst/>
                        </a:rPr>
                        <a:t>262</a:t>
                      </a:r>
                      <a:endParaRPr lang="fr-FR" sz="1100">
                        <a:effectLst/>
                        <a:latin typeface="Calibri"/>
                        <a:ea typeface="Calibri"/>
                        <a:cs typeface="Times New Roman"/>
                      </a:endParaRPr>
                    </a:p>
                  </a:txBody>
                  <a:tcPr marL="68580" marR="68580" marT="0" marB="0"/>
                </a:tc>
                <a:tc>
                  <a:txBody>
                    <a:bodyPr/>
                    <a:lstStyle/>
                    <a:p>
                      <a:pPr>
                        <a:lnSpc>
                          <a:spcPct val="115000"/>
                        </a:lnSpc>
                        <a:spcAft>
                          <a:spcPts val="0"/>
                        </a:spcAft>
                      </a:pPr>
                      <a:r>
                        <a:rPr lang="fr-FR" sz="1100">
                          <a:effectLst/>
                        </a:rPr>
                        <a:t>277</a:t>
                      </a:r>
                      <a:endParaRPr lang="fr-FR" sz="1100">
                        <a:effectLst/>
                        <a:latin typeface="Calibri"/>
                        <a:ea typeface="Calibri"/>
                        <a:cs typeface="Times New Roman"/>
                      </a:endParaRPr>
                    </a:p>
                  </a:txBody>
                  <a:tcPr marL="68580" marR="68580" marT="0" marB="0"/>
                </a:tc>
                <a:tc>
                  <a:txBody>
                    <a:bodyPr/>
                    <a:lstStyle/>
                    <a:p>
                      <a:pPr>
                        <a:lnSpc>
                          <a:spcPct val="115000"/>
                        </a:lnSpc>
                        <a:spcAft>
                          <a:spcPts val="0"/>
                        </a:spcAft>
                      </a:pPr>
                      <a:r>
                        <a:rPr lang="fr-FR" sz="1100">
                          <a:effectLst/>
                        </a:rPr>
                        <a:t>294</a:t>
                      </a:r>
                      <a:endParaRPr lang="fr-FR" sz="1100">
                        <a:effectLst/>
                        <a:latin typeface="Calibri"/>
                        <a:ea typeface="Calibri"/>
                        <a:cs typeface="Times New Roman"/>
                      </a:endParaRPr>
                    </a:p>
                  </a:txBody>
                  <a:tcPr marL="68580" marR="68580" marT="0" marB="0"/>
                </a:tc>
                <a:tc>
                  <a:txBody>
                    <a:bodyPr/>
                    <a:lstStyle/>
                    <a:p>
                      <a:pPr>
                        <a:lnSpc>
                          <a:spcPct val="115000"/>
                        </a:lnSpc>
                        <a:spcAft>
                          <a:spcPts val="0"/>
                        </a:spcAft>
                      </a:pPr>
                      <a:r>
                        <a:rPr lang="fr-FR" sz="1100">
                          <a:effectLst/>
                        </a:rPr>
                        <a:t>311</a:t>
                      </a:r>
                      <a:endParaRPr lang="fr-FR" sz="1100">
                        <a:effectLst/>
                        <a:latin typeface="Calibri"/>
                        <a:ea typeface="Calibri"/>
                        <a:cs typeface="Times New Roman"/>
                      </a:endParaRPr>
                    </a:p>
                  </a:txBody>
                  <a:tcPr marL="68580" marR="68580" marT="0" marB="0"/>
                </a:tc>
                <a:tc>
                  <a:txBody>
                    <a:bodyPr/>
                    <a:lstStyle/>
                    <a:p>
                      <a:pPr>
                        <a:lnSpc>
                          <a:spcPct val="115000"/>
                        </a:lnSpc>
                        <a:spcAft>
                          <a:spcPts val="0"/>
                        </a:spcAft>
                      </a:pPr>
                      <a:r>
                        <a:rPr lang="fr-FR" sz="1100">
                          <a:effectLst/>
                        </a:rPr>
                        <a:t>330</a:t>
                      </a:r>
                      <a:endParaRPr lang="fr-FR" sz="1100">
                        <a:effectLst/>
                        <a:latin typeface="Calibri"/>
                        <a:ea typeface="Calibri"/>
                        <a:cs typeface="Times New Roman"/>
                      </a:endParaRPr>
                    </a:p>
                  </a:txBody>
                  <a:tcPr marL="68580" marR="68580" marT="0" marB="0"/>
                </a:tc>
                <a:tc>
                  <a:txBody>
                    <a:bodyPr/>
                    <a:lstStyle/>
                    <a:p>
                      <a:pPr>
                        <a:lnSpc>
                          <a:spcPct val="115000"/>
                        </a:lnSpc>
                        <a:spcAft>
                          <a:spcPts val="0"/>
                        </a:spcAft>
                      </a:pPr>
                      <a:r>
                        <a:rPr lang="fr-FR" sz="1100">
                          <a:effectLst/>
                        </a:rPr>
                        <a:t>349</a:t>
                      </a:r>
                      <a:endParaRPr lang="fr-FR" sz="1100">
                        <a:effectLst/>
                        <a:latin typeface="Calibri"/>
                        <a:ea typeface="Calibri"/>
                        <a:cs typeface="Times New Roman"/>
                      </a:endParaRPr>
                    </a:p>
                  </a:txBody>
                  <a:tcPr marL="68580" marR="68580" marT="0" marB="0"/>
                </a:tc>
                <a:tc>
                  <a:txBody>
                    <a:bodyPr/>
                    <a:lstStyle/>
                    <a:p>
                      <a:pPr>
                        <a:lnSpc>
                          <a:spcPct val="115000"/>
                        </a:lnSpc>
                        <a:spcAft>
                          <a:spcPts val="0"/>
                        </a:spcAft>
                      </a:pPr>
                      <a:r>
                        <a:rPr lang="fr-FR" sz="1100">
                          <a:effectLst/>
                        </a:rPr>
                        <a:t>370</a:t>
                      </a:r>
                      <a:endParaRPr lang="fr-FR" sz="1100">
                        <a:effectLst/>
                        <a:latin typeface="Calibri"/>
                        <a:ea typeface="Calibri"/>
                        <a:cs typeface="Times New Roman"/>
                      </a:endParaRPr>
                    </a:p>
                  </a:txBody>
                  <a:tcPr marL="68580" marR="68580" marT="0" marB="0"/>
                </a:tc>
                <a:tc>
                  <a:txBody>
                    <a:bodyPr/>
                    <a:lstStyle/>
                    <a:p>
                      <a:pPr>
                        <a:lnSpc>
                          <a:spcPct val="115000"/>
                        </a:lnSpc>
                        <a:spcAft>
                          <a:spcPts val="0"/>
                        </a:spcAft>
                      </a:pPr>
                      <a:r>
                        <a:rPr lang="fr-FR" sz="1100">
                          <a:effectLst/>
                        </a:rPr>
                        <a:t>392</a:t>
                      </a:r>
                      <a:endParaRPr lang="fr-FR" sz="1100">
                        <a:effectLst/>
                        <a:latin typeface="Calibri"/>
                        <a:ea typeface="Calibri"/>
                        <a:cs typeface="Times New Roman"/>
                      </a:endParaRPr>
                    </a:p>
                  </a:txBody>
                  <a:tcPr marL="68580" marR="68580" marT="0" marB="0"/>
                </a:tc>
                <a:tc>
                  <a:txBody>
                    <a:bodyPr/>
                    <a:lstStyle/>
                    <a:p>
                      <a:pPr>
                        <a:lnSpc>
                          <a:spcPct val="115000"/>
                        </a:lnSpc>
                        <a:spcAft>
                          <a:spcPts val="0"/>
                        </a:spcAft>
                      </a:pPr>
                      <a:r>
                        <a:rPr lang="fr-FR" sz="1100">
                          <a:effectLst/>
                        </a:rPr>
                        <a:t>415</a:t>
                      </a:r>
                      <a:endParaRPr lang="fr-FR" sz="1100">
                        <a:effectLst/>
                        <a:latin typeface="Calibri"/>
                        <a:ea typeface="Calibri"/>
                        <a:cs typeface="Times New Roman"/>
                      </a:endParaRPr>
                    </a:p>
                  </a:txBody>
                  <a:tcPr marL="68580" marR="68580" marT="0" marB="0"/>
                </a:tc>
                <a:tc>
                  <a:txBody>
                    <a:bodyPr/>
                    <a:lstStyle/>
                    <a:p>
                      <a:pPr>
                        <a:lnSpc>
                          <a:spcPct val="115000"/>
                        </a:lnSpc>
                        <a:spcAft>
                          <a:spcPts val="0"/>
                        </a:spcAft>
                      </a:pPr>
                      <a:r>
                        <a:rPr lang="fr-FR" sz="1100">
                          <a:effectLst/>
                        </a:rPr>
                        <a:t>440</a:t>
                      </a:r>
                      <a:endParaRPr lang="fr-FR" sz="1100">
                        <a:effectLst/>
                        <a:latin typeface="Calibri"/>
                        <a:ea typeface="Calibri"/>
                        <a:cs typeface="Times New Roman"/>
                      </a:endParaRPr>
                    </a:p>
                  </a:txBody>
                  <a:tcPr marL="68580" marR="68580" marT="0" marB="0"/>
                </a:tc>
                <a:tc>
                  <a:txBody>
                    <a:bodyPr/>
                    <a:lstStyle/>
                    <a:p>
                      <a:pPr>
                        <a:lnSpc>
                          <a:spcPct val="115000"/>
                        </a:lnSpc>
                        <a:spcAft>
                          <a:spcPts val="0"/>
                        </a:spcAft>
                      </a:pPr>
                      <a:r>
                        <a:rPr lang="fr-FR" sz="1100">
                          <a:effectLst/>
                        </a:rPr>
                        <a:t>466</a:t>
                      </a:r>
                      <a:endParaRPr lang="fr-FR" sz="1100">
                        <a:effectLst/>
                        <a:latin typeface="Calibri"/>
                        <a:ea typeface="Calibri"/>
                        <a:cs typeface="Times New Roman"/>
                      </a:endParaRPr>
                    </a:p>
                  </a:txBody>
                  <a:tcPr marL="68580" marR="68580" marT="0" marB="0"/>
                </a:tc>
                <a:tc>
                  <a:txBody>
                    <a:bodyPr/>
                    <a:lstStyle/>
                    <a:p>
                      <a:pPr>
                        <a:lnSpc>
                          <a:spcPct val="115000"/>
                        </a:lnSpc>
                        <a:spcAft>
                          <a:spcPts val="0"/>
                        </a:spcAft>
                      </a:pPr>
                      <a:r>
                        <a:rPr lang="fr-FR" sz="1100" dirty="0">
                          <a:effectLst/>
                        </a:rPr>
                        <a:t>494</a:t>
                      </a:r>
                      <a:endParaRPr lang="fr-FR"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733190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8943" y="541677"/>
            <a:ext cx="7776864" cy="954107"/>
          </a:xfrm>
          <a:prstGeom prst="rect">
            <a:avLst/>
          </a:prstGeom>
        </p:spPr>
        <p:txBody>
          <a:bodyPr wrap="square">
            <a:spAutoFit/>
          </a:bodyPr>
          <a:lstStyle/>
          <a:p>
            <a:r>
              <a:rPr lang="fr-FR" sz="2800" b="1" u="dbl" dirty="0">
                <a:solidFill>
                  <a:srgbClr val="002060"/>
                </a:solidFill>
                <a:latin typeface="Arial" panose="020B0604020202020204" pitchFamily="34" charset="0"/>
                <a:cs typeface="Arial" panose="020B0604020202020204" pitchFamily="34" charset="0"/>
              </a:rPr>
              <a:t>Thème </a:t>
            </a:r>
            <a:r>
              <a:rPr lang="fr-FR" sz="2800" b="1" u="dbl" dirty="0" smtClean="0">
                <a:solidFill>
                  <a:srgbClr val="002060"/>
                </a:solidFill>
                <a:latin typeface="Arial" panose="020B0604020202020204" pitchFamily="34" charset="0"/>
                <a:cs typeface="Arial" panose="020B0604020202020204" pitchFamily="34" charset="0"/>
              </a:rPr>
              <a:t>2</a:t>
            </a:r>
            <a:r>
              <a:rPr lang="fr-FR" sz="2800" b="1" dirty="0" smtClean="0">
                <a:solidFill>
                  <a:srgbClr val="002060"/>
                </a:solidFill>
                <a:latin typeface="Arial" panose="020B0604020202020204" pitchFamily="34" charset="0"/>
                <a:cs typeface="Arial" panose="020B0604020202020204" pitchFamily="34" charset="0"/>
              </a:rPr>
              <a:t> </a:t>
            </a:r>
            <a:r>
              <a:rPr lang="fr-FR" sz="2800" b="1" dirty="0">
                <a:solidFill>
                  <a:srgbClr val="002060"/>
                </a:solidFill>
                <a:latin typeface="Arial" panose="020B0604020202020204" pitchFamily="34" charset="0"/>
                <a:cs typeface="Arial" panose="020B0604020202020204" pitchFamily="34" charset="0"/>
              </a:rPr>
              <a:t>: S</a:t>
            </a:r>
            <a:r>
              <a:rPr lang="fr-FR" sz="2800" b="1" dirty="0" smtClean="0">
                <a:solidFill>
                  <a:srgbClr val="002060"/>
                </a:solidFill>
                <a:latin typeface="Arial" panose="020B0604020202020204" pitchFamily="34" charset="0"/>
                <a:cs typeface="Arial" panose="020B0604020202020204" pitchFamily="34" charset="0"/>
              </a:rPr>
              <a:t>on </a:t>
            </a:r>
            <a:r>
              <a:rPr lang="fr-FR" sz="2800" b="1" dirty="0">
                <a:solidFill>
                  <a:srgbClr val="002060"/>
                </a:solidFill>
                <a:latin typeface="Arial" panose="020B0604020202020204" pitchFamily="34" charset="0"/>
                <a:cs typeface="Arial" panose="020B0604020202020204" pitchFamily="34" charset="0"/>
              </a:rPr>
              <a:t>et </a:t>
            </a:r>
            <a:r>
              <a:rPr lang="fr-FR" sz="2800" b="1" dirty="0" smtClean="0">
                <a:solidFill>
                  <a:srgbClr val="002060"/>
                </a:solidFill>
                <a:latin typeface="Arial" panose="020B0604020202020204" pitchFamily="34" charset="0"/>
                <a:cs typeface="Arial" panose="020B0604020202020204" pitchFamily="34" charset="0"/>
              </a:rPr>
              <a:t>musique</a:t>
            </a:r>
          </a:p>
          <a:p>
            <a:r>
              <a:rPr lang="fr-FR" sz="2800" b="1" u="dbl" dirty="0" smtClean="0">
                <a:solidFill>
                  <a:srgbClr val="002060"/>
                </a:solidFill>
                <a:latin typeface="Arial" panose="020B0604020202020204" pitchFamily="34" charset="0"/>
                <a:cs typeface="Arial" panose="020B0604020202020204" pitchFamily="34" charset="0"/>
              </a:rPr>
              <a:t>Domaine d’étude</a:t>
            </a:r>
            <a:r>
              <a:rPr lang="fr-FR" sz="2800" b="1" dirty="0" smtClean="0">
                <a:solidFill>
                  <a:srgbClr val="002060"/>
                </a:solidFill>
                <a:latin typeface="Arial" panose="020B0604020202020204" pitchFamily="34" charset="0"/>
                <a:cs typeface="Arial" panose="020B0604020202020204" pitchFamily="34" charset="0"/>
              </a:rPr>
              <a:t> : Instruments de musique</a:t>
            </a:r>
          </a:p>
        </p:txBody>
      </p:sp>
      <p:graphicFrame>
        <p:nvGraphicFramePr>
          <p:cNvPr id="6" name="Tableau 5"/>
          <p:cNvGraphicFramePr>
            <a:graphicFrameLocks noGrp="1"/>
          </p:cNvGraphicFramePr>
          <p:nvPr>
            <p:extLst>
              <p:ext uri="{D42A27DB-BD31-4B8C-83A1-F6EECF244321}">
                <p14:modId xmlns:p14="http://schemas.microsoft.com/office/powerpoint/2010/main" val="2372511127"/>
              </p:ext>
            </p:extLst>
          </p:nvPr>
        </p:nvGraphicFramePr>
        <p:xfrm>
          <a:off x="918963" y="1628800"/>
          <a:ext cx="7416824" cy="1559560"/>
        </p:xfrm>
        <a:graphic>
          <a:graphicData uri="http://schemas.openxmlformats.org/drawingml/2006/table">
            <a:tbl>
              <a:tblPr firstRow="1" bandRow="1">
                <a:tableStyleId>{5940675A-B579-460E-94D1-54222C63F5DA}</a:tableStyleId>
              </a:tblPr>
              <a:tblGrid>
                <a:gridCol w="3182752"/>
                <a:gridCol w="4234072"/>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b="1" noProof="0" dirty="0" smtClean="0">
                          <a:effectLst/>
                          <a:latin typeface="Arial" panose="020B0604020202020204" pitchFamily="34" charset="0"/>
                          <a:cs typeface="Arial" panose="020B0604020202020204" pitchFamily="34" charset="0"/>
                        </a:rPr>
                        <a:t>Domaine d’étude</a:t>
                      </a:r>
                      <a:endParaRPr lang="fr-FR" sz="2400" b="1" noProof="0" dirty="0" smtClean="0">
                        <a:effectLst/>
                        <a:latin typeface="Arial" panose="020B0604020202020204" pitchFamily="34" charset="0"/>
                        <a:ea typeface="Arial"/>
                        <a:cs typeface="Arial" panose="020B0604020202020204" pitchFamily="34"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b="1" noProof="0" dirty="0" smtClean="0">
                          <a:effectLst/>
                          <a:latin typeface="Arial" panose="020B0604020202020204" pitchFamily="34" charset="0"/>
                          <a:cs typeface="Arial" panose="020B0604020202020204" pitchFamily="34" charset="0"/>
                        </a:rPr>
                        <a:t>Mots-clés</a:t>
                      </a:r>
                      <a:endParaRPr lang="fr-FR" sz="2400" b="1" noProof="0" dirty="0" smtClean="0">
                        <a:effectLst/>
                        <a:latin typeface="Arial" panose="020B0604020202020204" pitchFamily="34" charset="0"/>
                        <a:ea typeface="Arial"/>
                        <a:cs typeface="Arial" panose="020B0604020202020204" pitchFamily="34" charset="0"/>
                      </a:endParaRPr>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800" noProof="0" dirty="0" smtClean="0">
                          <a:effectLst/>
                          <a:latin typeface="Arial" panose="020B0604020202020204" pitchFamily="34" charset="0"/>
                          <a:cs typeface="Arial" panose="020B0604020202020204" pitchFamily="34" charset="0"/>
                        </a:rPr>
                        <a:t>Instruments de musique</a:t>
                      </a:r>
                      <a:endParaRPr lang="fr-FR" sz="2400" noProof="0" dirty="0" smtClean="0">
                        <a:effectLst/>
                        <a:latin typeface="Arial" panose="020B0604020202020204" pitchFamily="34" charset="0"/>
                        <a:ea typeface="Arial"/>
                        <a:cs typeface="Arial" panose="020B0604020202020204" pitchFamily="34" charset="0"/>
                      </a:endParaRPr>
                    </a:p>
                    <a:p>
                      <a:pPr algn="ctr"/>
                      <a:endParaRPr lang="fr-FR" noProof="0" dirty="0">
                        <a:latin typeface="Arial" panose="020B0604020202020204" pitchFamily="34" charset="0"/>
                        <a:cs typeface="Arial" panose="020B0604020202020204" pitchFamily="34" charset="0"/>
                      </a:endParaRPr>
                    </a:p>
                  </a:txBody>
                  <a:tcPr/>
                </a:tc>
                <a:tc>
                  <a:txBody>
                    <a:bodyPr/>
                    <a:lstStyle/>
                    <a:p>
                      <a:pPr algn="ctr"/>
                      <a:r>
                        <a:rPr lang="fr-FR" sz="1800" kern="1200" baseline="0" noProof="0" dirty="0" smtClean="0">
                          <a:solidFill>
                            <a:schemeClr val="tx1"/>
                          </a:solidFill>
                          <a:effectLst/>
                          <a:latin typeface="Arial" panose="020B0604020202020204" pitchFamily="34" charset="0"/>
                          <a:ea typeface="+mn-ea"/>
                          <a:cs typeface="Arial" panose="020B0604020202020204" pitchFamily="34" charset="0"/>
                        </a:rPr>
                        <a:t>Instruments</a:t>
                      </a:r>
                      <a:r>
                        <a:rPr lang="fr-FR" sz="1800" kern="1200" noProof="0" dirty="0" smtClean="0">
                          <a:solidFill>
                            <a:schemeClr val="tx1"/>
                          </a:solidFill>
                          <a:effectLst/>
                          <a:latin typeface="Arial" panose="020B0604020202020204" pitchFamily="34" charset="0"/>
                          <a:ea typeface="+mn-ea"/>
                          <a:cs typeface="Arial" panose="020B0604020202020204" pitchFamily="34" charset="0"/>
                        </a:rPr>
                        <a:t> à cordes, </a:t>
                      </a:r>
                      <a:r>
                        <a:rPr lang="fr-FR" sz="1800" kern="1200" baseline="0" noProof="0" dirty="0" smtClean="0">
                          <a:solidFill>
                            <a:schemeClr val="tx1"/>
                          </a:solidFill>
                          <a:effectLst/>
                          <a:latin typeface="Arial" panose="020B0604020202020204" pitchFamily="34" charset="0"/>
                          <a:ea typeface="+mn-ea"/>
                          <a:cs typeface="Arial" panose="020B0604020202020204" pitchFamily="34" charset="0"/>
                        </a:rPr>
                        <a:t>à vent </a:t>
                      </a:r>
                      <a:r>
                        <a:rPr lang="fr-FR" sz="1800" kern="1200" noProof="0" dirty="0" smtClean="0">
                          <a:solidFill>
                            <a:schemeClr val="tx1"/>
                          </a:solidFill>
                          <a:effectLst/>
                          <a:latin typeface="Arial" panose="020B0604020202020204" pitchFamily="34" charset="0"/>
                          <a:ea typeface="+mn-ea"/>
                          <a:cs typeface="Arial" panose="020B0604020202020204" pitchFamily="34" charset="0"/>
                        </a:rPr>
                        <a:t>et à percussion. Instruments électroniques.</a:t>
                      </a:r>
                    </a:p>
                    <a:p>
                      <a:pPr algn="ctr"/>
                      <a:r>
                        <a:rPr lang="fr-FR" sz="1800" kern="1200" noProof="0" dirty="0" smtClean="0">
                          <a:solidFill>
                            <a:schemeClr val="tx1"/>
                          </a:solidFill>
                          <a:effectLst/>
                          <a:latin typeface="Arial" panose="020B0604020202020204" pitchFamily="34" charset="0"/>
                          <a:ea typeface="+mn-ea"/>
                          <a:cs typeface="Arial" panose="020B0604020202020204" pitchFamily="34" charset="0"/>
                        </a:rPr>
                        <a:t>Acoustique musicale ; gammes ; harmonies. Traitement du son.</a:t>
                      </a:r>
                      <a:endParaRPr lang="fr-FR" noProof="0" dirty="0">
                        <a:latin typeface="Arial" panose="020B0604020202020204" pitchFamily="34" charset="0"/>
                        <a:cs typeface="Arial" panose="020B0604020202020204" pitchFamily="34" charset="0"/>
                      </a:endParaRPr>
                    </a:p>
                  </a:txBody>
                  <a:tcPr/>
                </a:tc>
              </a:tr>
            </a:tbl>
          </a:graphicData>
        </a:graphic>
      </p:graphicFrame>
      <p:sp>
        <p:nvSpPr>
          <p:cNvPr id="2" name="Espace réservé du pied de page 1"/>
          <p:cNvSpPr>
            <a:spLocks noGrp="1"/>
          </p:cNvSpPr>
          <p:nvPr>
            <p:ph type="ftr" sz="quarter" idx="11"/>
          </p:nvPr>
        </p:nvSpPr>
        <p:spPr/>
        <p:txBody>
          <a:bodyPr/>
          <a:lstStyle/>
          <a:p>
            <a:r>
              <a:rPr lang="fr-FR" smtClean="0"/>
              <a:t>STAGE SPH_07_A</a:t>
            </a:r>
            <a:endParaRPr lang="fr-FR"/>
          </a:p>
        </p:txBody>
      </p:sp>
      <p:sp>
        <p:nvSpPr>
          <p:cNvPr id="5" name="Rectangle 4">
            <a:extLst>
              <a:ext uri="{FF2B5EF4-FFF2-40B4-BE49-F238E27FC236}">
                <a16:creationId xmlns:a16="http://schemas.microsoft.com/office/drawing/2014/main" xmlns="" id="{59145490-969A-491E-BDB3-2E4F0EC49CA2}"/>
              </a:ext>
            </a:extLst>
          </p:cNvPr>
          <p:cNvSpPr/>
          <p:nvPr/>
        </p:nvSpPr>
        <p:spPr>
          <a:xfrm>
            <a:off x="687661" y="3284984"/>
            <a:ext cx="7920037" cy="2646878"/>
          </a:xfrm>
          <a:prstGeom prst="rect">
            <a:avLst/>
          </a:prstGeom>
        </p:spPr>
        <p:txBody>
          <a:bodyPr>
            <a:spAutoFit/>
          </a:bodyPr>
          <a:lstStyle/>
          <a:p>
            <a:pPr algn="ctr" eaLnBrk="1" hangingPunct="1">
              <a:defRPr/>
            </a:pPr>
            <a:r>
              <a:rPr lang="fr-FR" sz="2400" b="1" u="sng" dirty="0">
                <a:solidFill>
                  <a:schemeClr val="tx2">
                    <a:lumMod val="75000"/>
                  </a:schemeClr>
                </a:solidFill>
              </a:rPr>
              <a:t>Lien avec le programme </a:t>
            </a:r>
            <a:r>
              <a:rPr lang="fr-FR" sz="2400" b="1" u="sng" dirty="0" smtClean="0">
                <a:solidFill>
                  <a:schemeClr val="tx2">
                    <a:lumMod val="75000"/>
                  </a:schemeClr>
                </a:solidFill>
              </a:rPr>
              <a:t>de l’enseignement spécifique</a:t>
            </a:r>
            <a:r>
              <a:rPr lang="fr-FR" sz="2400" b="1" u="sng" dirty="0">
                <a:solidFill>
                  <a:schemeClr val="tx2">
                    <a:lumMod val="75000"/>
                  </a:schemeClr>
                </a:solidFill>
              </a:rPr>
              <a:t> :</a:t>
            </a:r>
          </a:p>
          <a:p>
            <a:pPr eaLnBrk="1" hangingPunct="1">
              <a:defRPr/>
            </a:pPr>
            <a:endParaRPr lang="fr-FR" sz="1000" dirty="0">
              <a:solidFill>
                <a:schemeClr val="tx2">
                  <a:lumMod val="75000"/>
                </a:schemeClr>
              </a:solidFill>
            </a:endParaRPr>
          </a:p>
          <a:p>
            <a:pPr algn="ctr" eaLnBrk="1" hangingPunct="1">
              <a:defRPr/>
            </a:pPr>
            <a:r>
              <a:rPr lang="fr-FR" sz="2400" b="1" u="dbl" dirty="0" smtClean="0">
                <a:solidFill>
                  <a:schemeClr val="tx2">
                    <a:lumMod val="75000"/>
                  </a:schemeClr>
                </a:solidFill>
              </a:rPr>
              <a:t>Observer</a:t>
            </a:r>
            <a:r>
              <a:rPr lang="fr-FR" sz="2400" b="1" u="dbl" dirty="0">
                <a:solidFill>
                  <a:schemeClr val="tx2">
                    <a:lumMod val="75000"/>
                  </a:schemeClr>
                </a:solidFill>
              </a:rPr>
              <a:t>-</a:t>
            </a:r>
            <a:r>
              <a:rPr lang="fr-FR" sz="2400" b="1" u="dbl" dirty="0" smtClean="0">
                <a:solidFill>
                  <a:schemeClr val="tx2">
                    <a:lumMod val="75000"/>
                  </a:schemeClr>
                </a:solidFill>
              </a:rPr>
              <a:t>Ondes et matière</a:t>
            </a:r>
          </a:p>
          <a:p>
            <a:pPr algn="ctr" eaLnBrk="1" hangingPunct="1">
              <a:defRPr/>
            </a:pPr>
            <a:r>
              <a:rPr lang="fr-FR" b="1" u="sng" dirty="0" smtClean="0"/>
              <a:t>Ondes et particules</a:t>
            </a:r>
          </a:p>
          <a:p>
            <a:pPr algn="ctr" eaLnBrk="1" hangingPunct="1">
              <a:defRPr/>
            </a:pPr>
            <a:r>
              <a:rPr lang="fr-FR" dirty="0" smtClean="0"/>
              <a:t>Les ondes dans la matière : Ondes sonores. Niveau d’intensité sonore.</a:t>
            </a:r>
          </a:p>
          <a:p>
            <a:pPr eaLnBrk="1" hangingPunct="1">
              <a:defRPr/>
            </a:pPr>
            <a:endParaRPr lang="fr-FR" dirty="0">
              <a:solidFill>
                <a:schemeClr val="tx2">
                  <a:lumMod val="75000"/>
                </a:schemeClr>
              </a:solidFill>
            </a:endParaRPr>
          </a:p>
          <a:p>
            <a:pPr algn="ctr">
              <a:defRPr/>
            </a:pPr>
            <a:r>
              <a:rPr lang="fr-FR" u="sng" dirty="0" smtClean="0"/>
              <a:t> </a:t>
            </a:r>
            <a:r>
              <a:rPr lang="fr-FR" b="1" u="sng" dirty="0" smtClean="0"/>
              <a:t>Caractéristiques et propriétés des ondes</a:t>
            </a:r>
          </a:p>
          <a:p>
            <a:pPr algn="just">
              <a:defRPr/>
            </a:pPr>
            <a:r>
              <a:rPr lang="fr-FR" dirty="0" smtClean="0"/>
              <a:t>Caractéristiques des ondes : Ondes progressives périodiques. Grandeurs physiques associées</a:t>
            </a:r>
            <a:r>
              <a:rPr lang="fr-FR" dirty="0"/>
              <a:t>.</a:t>
            </a:r>
          </a:p>
        </p:txBody>
      </p:sp>
    </p:spTree>
    <p:extLst>
      <p:ext uri="{BB962C8B-B14F-4D97-AF65-F5344CB8AC3E}">
        <p14:creationId xmlns:p14="http://schemas.microsoft.com/office/powerpoint/2010/main" val="7030324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4" name="Rectangle 3"/>
          <p:cNvSpPr/>
          <p:nvPr/>
        </p:nvSpPr>
        <p:spPr>
          <a:xfrm>
            <a:off x="2915816" y="764704"/>
            <a:ext cx="3384624" cy="584775"/>
          </a:xfrm>
          <a:prstGeom prst="rect">
            <a:avLst/>
          </a:prstGeom>
        </p:spPr>
        <p:txBody>
          <a:bodyPr wrap="square">
            <a:spAutoFit/>
          </a:bodyPr>
          <a:lstStyle/>
          <a:p>
            <a:pPr algn="ctr"/>
            <a:r>
              <a:rPr lang="fr-FR" sz="3200" b="1" u="dbl" dirty="0" smtClean="0">
                <a:solidFill>
                  <a:srgbClr val="002060"/>
                </a:solidFill>
                <a:latin typeface="Arial" panose="020B0604020202020204" pitchFamily="34" charset="0"/>
                <a:cs typeface="Arial" panose="020B0604020202020204" pitchFamily="34" charset="0"/>
              </a:rPr>
              <a:t>LE MATERIEL</a:t>
            </a:r>
            <a:endParaRPr lang="fr-FR" sz="3200" b="1" dirty="0" smtClean="0">
              <a:solidFill>
                <a:srgbClr val="002060"/>
              </a:solidFill>
              <a:latin typeface="Arial" panose="020B0604020202020204" pitchFamily="34" charset="0"/>
              <a:cs typeface="Arial" panose="020B0604020202020204" pitchFamily="34" charset="0"/>
            </a:endParaRPr>
          </a:p>
        </p:txBody>
      </p:sp>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51944" y="1604796"/>
            <a:ext cx="3312368" cy="4416491"/>
          </a:xfrm>
          <a:prstGeom prst="rect">
            <a:avLst/>
          </a:prstGeom>
        </p:spPr>
      </p:pic>
      <p:cxnSp>
        <p:nvCxnSpPr>
          <p:cNvPr id="7" name="Connecteur droit avec flèche 6"/>
          <p:cNvCxnSpPr/>
          <p:nvPr/>
        </p:nvCxnSpPr>
        <p:spPr>
          <a:xfrm>
            <a:off x="2555776" y="2348880"/>
            <a:ext cx="1656184" cy="720080"/>
          </a:xfrm>
          <a:prstGeom prst="straightConnector1">
            <a:avLst/>
          </a:prstGeom>
          <a:ln w="28575">
            <a:solidFill>
              <a:srgbClr val="002060"/>
            </a:solidFill>
            <a:tailEnd type="stealth"/>
          </a:ln>
        </p:spPr>
        <p:style>
          <a:lnRef idx="1">
            <a:schemeClr val="accent1"/>
          </a:lnRef>
          <a:fillRef idx="0">
            <a:schemeClr val="accent1"/>
          </a:fillRef>
          <a:effectRef idx="0">
            <a:schemeClr val="accent1"/>
          </a:effectRef>
          <a:fontRef idx="minor">
            <a:schemeClr val="tx1"/>
          </a:fontRef>
        </p:style>
      </p:cxnSp>
      <p:sp>
        <p:nvSpPr>
          <p:cNvPr id="11" name="ZoneTexte 10"/>
          <p:cNvSpPr txBox="1"/>
          <p:nvPr/>
        </p:nvSpPr>
        <p:spPr>
          <a:xfrm>
            <a:off x="251520" y="1979548"/>
            <a:ext cx="2232248" cy="646331"/>
          </a:xfrm>
          <a:prstGeom prst="rect">
            <a:avLst/>
          </a:prstGeom>
          <a:noFill/>
        </p:spPr>
        <p:txBody>
          <a:bodyPr wrap="square" rtlCol="0">
            <a:spAutoFit/>
          </a:bodyPr>
          <a:lstStyle/>
          <a:p>
            <a:pPr algn="ctr"/>
            <a:r>
              <a:rPr lang="fr-FR" dirty="0" smtClean="0">
                <a:solidFill>
                  <a:srgbClr val="002060"/>
                </a:solidFill>
                <a:latin typeface="Arial" panose="020B0604020202020204" pitchFamily="34" charset="0"/>
                <a:cs typeface="Arial" panose="020B0604020202020204" pitchFamily="34" charset="0"/>
              </a:rPr>
              <a:t>Eprouvette graduée  1L remplie d’eau</a:t>
            </a:r>
            <a:endParaRPr lang="fr-FR" dirty="0">
              <a:solidFill>
                <a:srgbClr val="002060"/>
              </a:solidFill>
              <a:latin typeface="Arial" panose="020B0604020202020204" pitchFamily="34" charset="0"/>
              <a:cs typeface="Arial" panose="020B0604020202020204" pitchFamily="34" charset="0"/>
            </a:endParaRPr>
          </a:p>
        </p:txBody>
      </p:sp>
      <p:cxnSp>
        <p:nvCxnSpPr>
          <p:cNvPr id="12" name="Connecteur droit avec flèche 11"/>
          <p:cNvCxnSpPr/>
          <p:nvPr/>
        </p:nvCxnSpPr>
        <p:spPr>
          <a:xfrm>
            <a:off x="2123728" y="5013176"/>
            <a:ext cx="1080120" cy="0"/>
          </a:xfrm>
          <a:prstGeom prst="straightConnector1">
            <a:avLst/>
          </a:prstGeom>
          <a:ln w="28575">
            <a:solidFill>
              <a:srgbClr val="002060"/>
            </a:solidFill>
            <a:tailEnd type="stealth"/>
          </a:ln>
        </p:spPr>
        <p:style>
          <a:lnRef idx="1">
            <a:schemeClr val="accent1"/>
          </a:lnRef>
          <a:fillRef idx="0">
            <a:schemeClr val="accent1"/>
          </a:fillRef>
          <a:effectRef idx="0">
            <a:schemeClr val="accent1"/>
          </a:effectRef>
          <a:fontRef idx="minor">
            <a:schemeClr val="tx1"/>
          </a:fontRef>
        </p:style>
      </p:cxnSp>
      <p:sp>
        <p:nvSpPr>
          <p:cNvPr id="15" name="ZoneTexte 14"/>
          <p:cNvSpPr txBox="1"/>
          <p:nvPr/>
        </p:nvSpPr>
        <p:spPr>
          <a:xfrm>
            <a:off x="467544" y="4828510"/>
            <a:ext cx="1656184" cy="369332"/>
          </a:xfrm>
          <a:prstGeom prst="rect">
            <a:avLst/>
          </a:prstGeom>
          <a:noFill/>
        </p:spPr>
        <p:txBody>
          <a:bodyPr wrap="square" rtlCol="0">
            <a:spAutoFit/>
          </a:bodyPr>
          <a:lstStyle/>
          <a:p>
            <a:pPr algn="ctr"/>
            <a:r>
              <a:rPr lang="fr-FR" dirty="0" smtClean="0">
                <a:solidFill>
                  <a:srgbClr val="002060"/>
                </a:solidFill>
                <a:latin typeface="Arial" panose="020B0604020202020204" pitchFamily="34" charset="0"/>
                <a:cs typeface="Arial" panose="020B0604020202020204" pitchFamily="34" charset="0"/>
              </a:rPr>
              <a:t>Smartphone</a:t>
            </a:r>
            <a:endParaRPr lang="fr-FR" dirty="0">
              <a:solidFill>
                <a:srgbClr val="002060"/>
              </a:solidFill>
              <a:latin typeface="Arial" panose="020B0604020202020204" pitchFamily="34" charset="0"/>
              <a:cs typeface="Arial" panose="020B0604020202020204" pitchFamily="34" charset="0"/>
            </a:endParaRPr>
          </a:p>
        </p:txBody>
      </p:sp>
      <p:cxnSp>
        <p:nvCxnSpPr>
          <p:cNvPr id="19" name="Connecteur droit avec flèche 18"/>
          <p:cNvCxnSpPr/>
          <p:nvPr/>
        </p:nvCxnSpPr>
        <p:spPr>
          <a:xfrm flipH="1">
            <a:off x="5580112" y="2348880"/>
            <a:ext cx="1080120" cy="333712"/>
          </a:xfrm>
          <a:prstGeom prst="straightConnector1">
            <a:avLst/>
          </a:prstGeom>
          <a:ln w="28575">
            <a:solidFill>
              <a:srgbClr val="002060"/>
            </a:solidFill>
            <a:tailEnd type="stealth"/>
          </a:ln>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6804248" y="1979204"/>
            <a:ext cx="2232248" cy="923330"/>
          </a:xfrm>
          <a:prstGeom prst="rect">
            <a:avLst/>
          </a:prstGeom>
          <a:noFill/>
        </p:spPr>
        <p:txBody>
          <a:bodyPr wrap="square" rtlCol="0">
            <a:spAutoFit/>
          </a:bodyPr>
          <a:lstStyle/>
          <a:p>
            <a:r>
              <a:rPr lang="fr-FR" dirty="0" smtClean="0">
                <a:solidFill>
                  <a:srgbClr val="002060"/>
                </a:solidFill>
                <a:latin typeface="Arial" panose="020B0604020202020204" pitchFamily="34" charset="0"/>
                <a:cs typeface="Arial" panose="020B0604020202020204" pitchFamily="34" charset="0"/>
              </a:rPr>
              <a:t>Tube en PVC</a:t>
            </a:r>
          </a:p>
          <a:p>
            <a:r>
              <a:rPr lang="fr-FR" dirty="0" smtClean="0">
                <a:solidFill>
                  <a:srgbClr val="002060"/>
                </a:solidFill>
                <a:latin typeface="Arial" panose="020B0604020202020204" pitchFamily="34" charset="0"/>
                <a:cs typeface="Arial" panose="020B0604020202020204" pitchFamily="34" charset="0"/>
              </a:rPr>
              <a:t>de diamètre : 3 cm</a:t>
            </a:r>
          </a:p>
          <a:p>
            <a:r>
              <a:rPr lang="fr-FR" dirty="0" smtClean="0">
                <a:solidFill>
                  <a:srgbClr val="002060"/>
                </a:solidFill>
                <a:latin typeface="Arial" panose="020B0604020202020204" pitchFamily="34" charset="0"/>
                <a:cs typeface="Arial" panose="020B0604020202020204" pitchFamily="34" charset="0"/>
              </a:rPr>
              <a:t>de longueur : 48 cm</a:t>
            </a:r>
            <a:endParaRPr lang="fr-FR" dirty="0">
              <a:solidFill>
                <a:srgbClr val="002060"/>
              </a:solidFill>
              <a:latin typeface="Arial" panose="020B0604020202020204" pitchFamily="34" charset="0"/>
              <a:cs typeface="Arial" panose="020B0604020202020204" pitchFamily="34" charset="0"/>
            </a:endParaRPr>
          </a:p>
        </p:txBody>
      </p:sp>
      <p:sp>
        <p:nvSpPr>
          <p:cNvPr id="26" name="ZoneTexte 25"/>
          <p:cNvSpPr txBox="1"/>
          <p:nvPr/>
        </p:nvSpPr>
        <p:spPr>
          <a:xfrm>
            <a:off x="6804248" y="4857184"/>
            <a:ext cx="1872208" cy="646331"/>
          </a:xfrm>
          <a:prstGeom prst="rect">
            <a:avLst/>
          </a:prstGeom>
          <a:noFill/>
        </p:spPr>
        <p:txBody>
          <a:bodyPr wrap="square" rtlCol="0">
            <a:spAutoFit/>
          </a:bodyPr>
          <a:lstStyle/>
          <a:p>
            <a:pPr algn="ctr"/>
            <a:r>
              <a:rPr lang="fr-FR" dirty="0" smtClean="0">
                <a:solidFill>
                  <a:srgbClr val="002060"/>
                </a:solidFill>
                <a:latin typeface="Arial" panose="020B0604020202020204" pitchFamily="34" charset="0"/>
                <a:cs typeface="Arial" panose="020B0604020202020204" pitchFamily="34" charset="0"/>
              </a:rPr>
              <a:t>Mètre ruban en papier </a:t>
            </a:r>
            <a:endParaRPr lang="fr-FR" dirty="0">
              <a:solidFill>
                <a:srgbClr val="002060"/>
              </a:solidFill>
              <a:latin typeface="Arial" panose="020B0604020202020204" pitchFamily="34" charset="0"/>
              <a:cs typeface="Arial" panose="020B0604020202020204" pitchFamily="34" charset="0"/>
            </a:endParaRPr>
          </a:p>
        </p:txBody>
      </p:sp>
      <p:cxnSp>
        <p:nvCxnSpPr>
          <p:cNvPr id="27" name="Connecteur droit avec flèche 26"/>
          <p:cNvCxnSpPr/>
          <p:nvPr/>
        </p:nvCxnSpPr>
        <p:spPr>
          <a:xfrm flipH="1">
            <a:off x="5760380" y="5055875"/>
            <a:ext cx="1080120" cy="333712"/>
          </a:xfrm>
          <a:prstGeom prst="straightConnector1">
            <a:avLst/>
          </a:prstGeom>
          <a:ln w="28575">
            <a:solidFill>
              <a:srgbClr val="002060"/>
            </a:solidFill>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82144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5616" y="1628800"/>
            <a:ext cx="3240360" cy="4320480"/>
          </a:xfrm>
          <a:prstGeom prst="rect">
            <a:avLst/>
          </a:prstGeom>
        </p:spPr>
      </p:pic>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4" name="Rectangle 3"/>
          <p:cNvSpPr/>
          <p:nvPr/>
        </p:nvSpPr>
        <p:spPr>
          <a:xfrm>
            <a:off x="1259632" y="764704"/>
            <a:ext cx="7416824" cy="584775"/>
          </a:xfrm>
          <a:prstGeom prst="rect">
            <a:avLst/>
          </a:prstGeom>
        </p:spPr>
        <p:txBody>
          <a:bodyPr wrap="square">
            <a:spAutoFit/>
          </a:bodyPr>
          <a:lstStyle/>
          <a:p>
            <a:pPr algn="ctr"/>
            <a:r>
              <a:rPr lang="fr-FR" sz="3200" b="1" u="dbl" dirty="0" smtClean="0">
                <a:solidFill>
                  <a:srgbClr val="002060"/>
                </a:solidFill>
                <a:latin typeface="Arial" panose="020B0604020202020204" pitchFamily="34" charset="0"/>
                <a:cs typeface="Arial" panose="020B0604020202020204" pitchFamily="34" charset="0"/>
              </a:rPr>
              <a:t>MANIPULATIONS PREPARATOIRES</a:t>
            </a:r>
            <a:endParaRPr lang="fr-FR" sz="3200" b="1" dirty="0" smtClean="0">
              <a:solidFill>
                <a:srgbClr val="002060"/>
              </a:solidFill>
              <a:latin typeface="Arial" panose="020B0604020202020204" pitchFamily="34" charset="0"/>
              <a:cs typeface="Arial" panose="020B0604020202020204" pitchFamily="34" charset="0"/>
            </a:endParaRPr>
          </a:p>
        </p:txBody>
      </p:sp>
      <p:sp>
        <p:nvSpPr>
          <p:cNvPr id="5" name="ZoneTexte 4"/>
          <p:cNvSpPr txBox="1"/>
          <p:nvPr/>
        </p:nvSpPr>
        <p:spPr>
          <a:xfrm>
            <a:off x="4572000" y="2311712"/>
            <a:ext cx="3888432" cy="2954655"/>
          </a:xfrm>
          <a:prstGeom prst="rect">
            <a:avLst/>
          </a:prstGeom>
          <a:noFill/>
        </p:spPr>
        <p:txBody>
          <a:bodyPr wrap="square" rtlCol="0">
            <a:spAutoFit/>
          </a:bodyPr>
          <a:lstStyle/>
          <a:p>
            <a:pPr algn="ctr"/>
            <a:r>
              <a:rPr lang="fr-FR" sz="2400" u="sng" dirty="0" smtClean="0">
                <a:solidFill>
                  <a:srgbClr val="002060"/>
                </a:solidFill>
                <a:latin typeface="Arial" panose="020B0604020202020204" pitchFamily="34" charset="0"/>
                <a:cs typeface="Arial" panose="020B0604020202020204" pitchFamily="34" charset="0"/>
              </a:rPr>
              <a:t>1</a:t>
            </a:r>
            <a:r>
              <a:rPr lang="fr-FR" sz="2400" u="sng" baseline="30000" dirty="0" smtClean="0">
                <a:solidFill>
                  <a:srgbClr val="002060"/>
                </a:solidFill>
                <a:latin typeface="Arial" panose="020B0604020202020204" pitchFamily="34" charset="0"/>
                <a:cs typeface="Arial" panose="020B0604020202020204" pitchFamily="34" charset="0"/>
              </a:rPr>
              <a:t>ère</a:t>
            </a:r>
            <a:r>
              <a:rPr lang="fr-FR" sz="2400" u="sng" dirty="0" smtClean="0">
                <a:solidFill>
                  <a:srgbClr val="002060"/>
                </a:solidFill>
                <a:latin typeface="Arial" panose="020B0604020202020204" pitchFamily="34" charset="0"/>
                <a:cs typeface="Arial" panose="020B0604020202020204" pitchFamily="34" charset="0"/>
              </a:rPr>
              <a:t> étape</a:t>
            </a:r>
            <a:r>
              <a:rPr lang="fr-FR" sz="2400" dirty="0" smtClean="0">
                <a:solidFill>
                  <a:srgbClr val="002060"/>
                </a:solidFill>
                <a:latin typeface="Arial" panose="020B0604020202020204" pitchFamily="34" charset="0"/>
                <a:cs typeface="Arial" panose="020B0604020202020204" pitchFamily="34" charset="0"/>
              </a:rPr>
              <a:t> :</a:t>
            </a:r>
          </a:p>
          <a:p>
            <a:pPr algn="just"/>
            <a:endParaRPr lang="fr-FR" sz="2400" dirty="0">
              <a:solidFill>
                <a:srgbClr val="002060"/>
              </a:solidFill>
              <a:latin typeface="Arial" panose="020B0604020202020204" pitchFamily="34" charset="0"/>
              <a:cs typeface="Arial" panose="020B0604020202020204" pitchFamily="34" charset="0"/>
            </a:endParaRPr>
          </a:p>
          <a:p>
            <a:pPr algn="just"/>
            <a:r>
              <a:rPr lang="fr-FR" sz="2400" dirty="0" smtClean="0">
                <a:solidFill>
                  <a:srgbClr val="002060"/>
                </a:solidFill>
                <a:latin typeface="Arial" panose="020B0604020202020204" pitchFamily="34" charset="0"/>
                <a:cs typeface="Arial" panose="020B0604020202020204" pitchFamily="34" charset="0"/>
              </a:rPr>
              <a:t>Scotcher et plastifier le mètre ruban sur le tuyau de PVC en faisant correspondre le zéro avec l’extrémité du tube.</a:t>
            </a:r>
          </a:p>
          <a:p>
            <a:endParaRPr lang="fr-FR" dirty="0"/>
          </a:p>
        </p:txBody>
      </p:sp>
    </p:spTree>
    <p:extLst>
      <p:ext uri="{BB962C8B-B14F-4D97-AF65-F5344CB8AC3E}">
        <p14:creationId xmlns:p14="http://schemas.microsoft.com/office/powerpoint/2010/main" val="31222613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4" name="Rectangle 3"/>
          <p:cNvSpPr/>
          <p:nvPr/>
        </p:nvSpPr>
        <p:spPr>
          <a:xfrm>
            <a:off x="1071340" y="568796"/>
            <a:ext cx="7416824" cy="584775"/>
          </a:xfrm>
          <a:prstGeom prst="rect">
            <a:avLst/>
          </a:prstGeom>
        </p:spPr>
        <p:txBody>
          <a:bodyPr wrap="square">
            <a:spAutoFit/>
          </a:bodyPr>
          <a:lstStyle/>
          <a:p>
            <a:pPr algn="ctr"/>
            <a:r>
              <a:rPr lang="fr-FR" sz="3200" b="1" u="dbl" dirty="0" smtClean="0">
                <a:solidFill>
                  <a:srgbClr val="002060"/>
                </a:solidFill>
                <a:latin typeface="Arial" panose="020B0604020202020204" pitchFamily="34" charset="0"/>
                <a:cs typeface="Arial" panose="020B0604020202020204" pitchFamily="34" charset="0"/>
              </a:rPr>
              <a:t>MANIPULATIONS PREPARATOIRES</a:t>
            </a:r>
            <a:endParaRPr lang="fr-FR" sz="3200" b="1" dirty="0" smtClean="0">
              <a:solidFill>
                <a:srgbClr val="002060"/>
              </a:solidFill>
              <a:latin typeface="Arial" panose="020B0604020202020204" pitchFamily="34" charset="0"/>
              <a:cs typeface="Arial" panose="020B0604020202020204" pitchFamily="34" charset="0"/>
            </a:endParaRPr>
          </a:p>
        </p:txBody>
      </p:sp>
      <p:sp>
        <p:nvSpPr>
          <p:cNvPr id="5" name="ZoneTexte 4"/>
          <p:cNvSpPr txBox="1"/>
          <p:nvPr/>
        </p:nvSpPr>
        <p:spPr>
          <a:xfrm>
            <a:off x="954088" y="1196752"/>
            <a:ext cx="7488832" cy="2215991"/>
          </a:xfrm>
          <a:prstGeom prst="rect">
            <a:avLst/>
          </a:prstGeom>
          <a:noFill/>
        </p:spPr>
        <p:txBody>
          <a:bodyPr wrap="square" rtlCol="0">
            <a:spAutoFit/>
          </a:bodyPr>
          <a:lstStyle/>
          <a:p>
            <a:pPr algn="ctr"/>
            <a:r>
              <a:rPr lang="fr-FR" sz="2400" u="sng" dirty="0" smtClean="0">
                <a:solidFill>
                  <a:srgbClr val="002060"/>
                </a:solidFill>
                <a:latin typeface="Arial" panose="020B0604020202020204" pitchFamily="34" charset="0"/>
                <a:cs typeface="Arial" panose="020B0604020202020204" pitchFamily="34" charset="0"/>
              </a:rPr>
              <a:t>2</a:t>
            </a:r>
            <a:r>
              <a:rPr lang="fr-FR" sz="2400" u="sng" baseline="30000" dirty="0" smtClean="0">
                <a:solidFill>
                  <a:srgbClr val="002060"/>
                </a:solidFill>
                <a:latin typeface="Arial" panose="020B0604020202020204" pitchFamily="34" charset="0"/>
                <a:cs typeface="Arial" panose="020B0604020202020204" pitchFamily="34" charset="0"/>
              </a:rPr>
              <a:t>ème</a:t>
            </a:r>
            <a:r>
              <a:rPr lang="fr-FR" sz="2400" u="sng" dirty="0" smtClean="0">
                <a:solidFill>
                  <a:srgbClr val="002060"/>
                </a:solidFill>
                <a:latin typeface="Arial" panose="020B0604020202020204" pitchFamily="34" charset="0"/>
                <a:cs typeface="Arial" panose="020B0604020202020204" pitchFamily="34" charset="0"/>
              </a:rPr>
              <a:t> étape</a:t>
            </a:r>
            <a:r>
              <a:rPr lang="fr-FR" sz="2400" dirty="0" smtClean="0">
                <a:solidFill>
                  <a:srgbClr val="002060"/>
                </a:solidFill>
                <a:latin typeface="Arial" panose="020B0604020202020204" pitchFamily="34" charset="0"/>
                <a:cs typeface="Arial" panose="020B0604020202020204" pitchFamily="34" charset="0"/>
              </a:rPr>
              <a:t> :</a:t>
            </a:r>
          </a:p>
          <a:p>
            <a:pPr algn="just"/>
            <a:endParaRPr lang="fr-FR" sz="2400" dirty="0">
              <a:solidFill>
                <a:srgbClr val="002060"/>
              </a:solidFill>
              <a:latin typeface="Arial" panose="020B0604020202020204" pitchFamily="34" charset="0"/>
              <a:cs typeface="Arial" panose="020B0604020202020204" pitchFamily="34" charset="0"/>
            </a:endParaRPr>
          </a:p>
          <a:p>
            <a:pPr algn="just"/>
            <a:r>
              <a:rPr lang="fr-FR" sz="2400" dirty="0" smtClean="0">
                <a:solidFill>
                  <a:srgbClr val="002060"/>
                </a:solidFill>
                <a:latin typeface="Arial" panose="020B0604020202020204" pitchFamily="34" charset="0"/>
                <a:cs typeface="Arial" panose="020B0604020202020204" pitchFamily="34" charset="0"/>
              </a:rPr>
              <a:t>Télécharger une application permettant de générer un son pur de fréquence variable.</a:t>
            </a:r>
          </a:p>
          <a:p>
            <a:pPr algn="ctr"/>
            <a:r>
              <a:rPr lang="fr-FR" sz="2400" dirty="0" smtClean="0">
                <a:solidFill>
                  <a:srgbClr val="002060"/>
                </a:solidFill>
                <a:latin typeface="Arial" panose="020B0604020202020204" pitchFamily="34" charset="0"/>
                <a:cs typeface="Arial" panose="020B0604020202020204" pitchFamily="34" charset="0"/>
              </a:rPr>
              <a:t>Exemples d’applications gratuites :</a:t>
            </a:r>
          </a:p>
          <a:p>
            <a:endParaRPr lang="fr-FR" dirty="0"/>
          </a:p>
        </p:txBody>
      </p:sp>
      <p:pic>
        <p:nvPicPr>
          <p:cNvPr id="7" name="Imag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5815" y="3373119"/>
            <a:ext cx="2221895" cy="2072105"/>
          </a:xfrm>
          <a:prstGeom prst="rect">
            <a:avLst/>
          </a:prstGeom>
        </p:spPr>
      </p:pic>
      <p:pic>
        <p:nvPicPr>
          <p:cNvPr id="8" name="Imag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6122" y="3359507"/>
            <a:ext cx="2147259" cy="2072105"/>
          </a:xfrm>
          <a:prstGeom prst="rect">
            <a:avLst/>
          </a:prstGeom>
        </p:spPr>
      </p:pic>
      <p:pic>
        <p:nvPicPr>
          <p:cNvPr id="9" name="Imag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0192" y="3373987"/>
            <a:ext cx="1961674" cy="2057625"/>
          </a:xfrm>
          <a:prstGeom prst="rect">
            <a:avLst/>
          </a:prstGeom>
        </p:spPr>
      </p:pic>
      <p:sp>
        <p:nvSpPr>
          <p:cNvPr id="10" name="ZoneTexte 9"/>
          <p:cNvSpPr txBox="1"/>
          <p:nvPr/>
        </p:nvSpPr>
        <p:spPr>
          <a:xfrm>
            <a:off x="683568" y="5445224"/>
            <a:ext cx="8136904" cy="369332"/>
          </a:xfrm>
          <a:prstGeom prst="rect">
            <a:avLst/>
          </a:prstGeom>
          <a:noFill/>
        </p:spPr>
        <p:txBody>
          <a:bodyPr wrap="square" rtlCol="0">
            <a:spAutoFit/>
          </a:bodyPr>
          <a:lstStyle/>
          <a:p>
            <a:r>
              <a:rPr lang="fr-FR" b="1" dirty="0" smtClean="0">
                <a:solidFill>
                  <a:srgbClr val="002060"/>
                </a:solidFill>
                <a:latin typeface="Arial" panose="020B0604020202020204" pitchFamily="34" charset="0"/>
                <a:cs typeface="Arial" panose="020B0604020202020204" pitchFamily="34" charset="0"/>
              </a:rPr>
              <a:t>        </a:t>
            </a:r>
            <a:r>
              <a:rPr lang="fr-FR" b="1" dirty="0" err="1" smtClean="0">
                <a:solidFill>
                  <a:srgbClr val="002060"/>
                </a:solidFill>
                <a:latin typeface="Arial" panose="020B0604020202020204" pitchFamily="34" charset="0"/>
                <a:cs typeface="Arial" panose="020B0604020202020204" pitchFamily="34" charset="0"/>
              </a:rPr>
              <a:t>Tone</a:t>
            </a:r>
            <a:r>
              <a:rPr lang="fr-FR" b="1" dirty="0" smtClean="0">
                <a:solidFill>
                  <a:srgbClr val="002060"/>
                </a:solidFill>
                <a:latin typeface="Arial" panose="020B0604020202020204" pitchFamily="34" charset="0"/>
                <a:cs typeface="Arial" panose="020B0604020202020204" pitchFamily="34" charset="0"/>
              </a:rPr>
              <a:t> </a:t>
            </a:r>
            <a:r>
              <a:rPr lang="fr-FR" b="1" dirty="0" err="1" smtClean="0">
                <a:solidFill>
                  <a:srgbClr val="002060"/>
                </a:solidFill>
                <a:latin typeface="Arial" panose="020B0604020202020204" pitchFamily="34" charset="0"/>
                <a:cs typeface="Arial" panose="020B0604020202020204" pitchFamily="34" charset="0"/>
              </a:rPr>
              <a:t>Generator</a:t>
            </a:r>
            <a:r>
              <a:rPr lang="fr-FR" b="1" dirty="0" smtClean="0">
                <a:solidFill>
                  <a:srgbClr val="002060"/>
                </a:solidFill>
                <a:latin typeface="Arial" panose="020B0604020202020204" pitchFamily="34" charset="0"/>
                <a:cs typeface="Arial" panose="020B0604020202020204" pitchFamily="34" charset="0"/>
              </a:rPr>
              <a:t>             Générateur de son         Signal </a:t>
            </a:r>
            <a:r>
              <a:rPr lang="fr-FR" b="1" dirty="0" err="1" smtClean="0">
                <a:solidFill>
                  <a:srgbClr val="002060"/>
                </a:solidFill>
                <a:latin typeface="Arial" panose="020B0604020202020204" pitchFamily="34" charset="0"/>
                <a:cs typeface="Arial" panose="020B0604020202020204" pitchFamily="34" charset="0"/>
              </a:rPr>
              <a:t>Generator</a:t>
            </a:r>
            <a:endParaRPr lang="fr-FR" b="1" dirty="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08241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4" name="Rectangle 3"/>
          <p:cNvSpPr/>
          <p:nvPr/>
        </p:nvSpPr>
        <p:spPr>
          <a:xfrm>
            <a:off x="1071340" y="568796"/>
            <a:ext cx="7416824" cy="584775"/>
          </a:xfrm>
          <a:prstGeom prst="rect">
            <a:avLst/>
          </a:prstGeom>
        </p:spPr>
        <p:txBody>
          <a:bodyPr wrap="square">
            <a:spAutoFit/>
          </a:bodyPr>
          <a:lstStyle/>
          <a:p>
            <a:pPr algn="ctr"/>
            <a:r>
              <a:rPr lang="fr-FR" sz="3200" b="1" u="dbl" dirty="0" smtClean="0">
                <a:solidFill>
                  <a:srgbClr val="002060"/>
                </a:solidFill>
                <a:latin typeface="Arial" panose="020B0604020202020204" pitchFamily="34" charset="0"/>
                <a:cs typeface="Arial" panose="020B0604020202020204" pitchFamily="34" charset="0"/>
              </a:rPr>
              <a:t>MANIPULATIONS PREPARATOIRES</a:t>
            </a:r>
            <a:endParaRPr lang="fr-FR" sz="3200" b="1" dirty="0" smtClean="0">
              <a:solidFill>
                <a:srgbClr val="002060"/>
              </a:solidFill>
              <a:latin typeface="Arial" panose="020B0604020202020204" pitchFamily="34" charset="0"/>
              <a:cs typeface="Arial" panose="020B0604020202020204" pitchFamily="34" charset="0"/>
            </a:endParaRPr>
          </a:p>
        </p:txBody>
      </p:sp>
      <p:sp>
        <p:nvSpPr>
          <p:cNvPr id="5" name="ZoneTexte 4"/>
          <p:cNvSpPr txBox="1"/>
          <p:nvPr/>
        </p:nvSpPr>
        <p:spPr>
          <a:xfrm>
            <a:off x="954088" y="1196752"/>
            <a:ext cx="7488832" cy="1477328"/>
          </a:xfrm>
          <a:prstGeom prst="rect">
            <a:avLst/>
          </a:prstGeom>
          <a:noFill/>
        </p:spPr>
        <p:txBody>
          <a:bodyPr wrap="square" rtlCol="0">
            <a:spAutoFit/>
          </a:bodyPr>
          <a:lstStyle/>
          <a:p>
            <a:pPr algn="ctr"/>
            <a:r>
              <a:rPr lang="fr-FR" sz="2400" u="sng" dirty="0">
                <a:solidFill>
                  <a:srgbClr val="002060"/>
                </a:solidFill>
                <a:latin typeface="Arial" panose="020B0604020202020204" pitchFamily="34" charset="0"/>
                <a:cs typeface="Arial" panose="020B0604020202020204" pitchFamily="34" charset="0"/>
              </a:rPr>
              <a:t>3</a:t>
            </a:r>
            <a:r>
              <a:rPr lang="fr-FR" sz="2400" u="sng" baseline="30000" dirty="0" smtClean="0">
                <a:solidFill>
                  <a:srgbClr val="002060"/>
                </a:solidFill>
                <a:latin typeface="Arial" panose="020B0604020202020204" pitchFamily="34" charset="0"/>
                <a:cs typeface="Arial" panose="020B0604020202020204" pitchFamily="34" charset="0"/>
              </a:rPr>
              <a:t>ème</a:t>
            </a:r>
            <a:r>
              <a:rPr lang="fr-FR" sz="2400" u="sng" dirty="0" smtClean="0">
                <a:solidFill>
                  <a:srgbClr val="002060"/>
                </a:solidFill>
                <a:latin typeface="Arial" panose="020B0604020202020204" pitchFamily="34" charset="0"/>
                <a:cs typeface="Arial" panose="020B0604020202020204" pitchFamily="34" charset="0"/>
              </a:rPr>
              <a:t> étape</a:t>
            </a:r>
            <a:r>
              <a:rPr lang="fr-FR" sz="2400" dirty="0" smtClean="0">
                <a:solidFill>
                  <a:srgbClr val="002060"/>
                </a:solidFill>
                <a:latin typeface="Arial" panose="020B0604020202020204" pitchFamily="34" charset="0"/>
                <a:cs typeface="Arial" panose="020B0604020202020204" pitchFamily="34" charset="0"/>
              </a:rPr>
              <a:t> :</a:t>
            </a:r>
          </a:p>
          <a:p>
            <a:pPr algn="ctr"/>
            <a:r>
              <a:rPr lang="fr-FR" sz="2400" dirty="0" smtClean="0">
                <a:solidFill>
                  <a:srgbClr val="002060"/>
                </a:solidFill>
                <a:latin typeface="Arial" panose="020B0604020202020204" pitchFamily="34" charset="0"/>
                <a:cs typeface="Arial" panose="020B0604020202020204" pitchFamily="34" charset="0"/>
              </a:rPr>
              <a:t>Régler le générateur de son sur 1000 Hz</a:t>
            </a:r>
            <a:endParaRPr lang="fr-FR" sz="2400" dirty="0">
              <a:solidFill>
                <a:srgbClr val="002060"/>
              </a:solidFill>
              <a:latin typeface="Arial" panose="020B0604020202020204" pitchFamily="34" charset="0"/>
              <a:cs typeface="Arial" panose="020B0604020202020204" pitchFamily="34" charset="0"/>
            </a:endParaRPr>
          </a:p>
          <a:p>
            <a:pPr algn="just"/>
            <a:r>
              <a:rPr lang="fr-FR" sz="2400" dirty="0" smtClean="0">
                <a:solidFill>
                  <a:srgbClr val="002060"/>
                </a:solidFill>
                <a:latin typeface="Arial" panose="020B0604020202020204" pitchFamily="34" charset="0"/>
                <a:cs typeface="Arial" panose="020B0604020202020204" pitchFamily="34" charset="0"/>
              </a:rPr>
              <a:t> </a:t>
            </a:r>
          </a:p>
          <a:p>
            <a:endParaRPr lang="fr-FR" dirty="0"/>
          </a:p>
        </p:txBody>
      </p:sp>
      <p:grpSp>
        <p:nvGrpSpPr>
          <p:cNvPr id="2" name="Groupe 1"/>
          <p:cNvGrpSpPr/>
          <p:nvPr/>
        </p:nvGrpSpPr>
        <p:grpSpPr>
          <a:xfrm>
            <a:off x="1259632" y="2847866"/>
            <a:ext cx="2221895" cy="2441437"/>
            <a:chOff x="1045815" y="3003787"/>
            <a:chExt cx="2221895" cy="2441437"/>
          </a:xfrm>
        </p:grpSpPr>
        <p:pic>
          <p:nvPicPr>
            <p:cNvPr id="7" name="Imag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5815" y="3373119"/>
              <a:ext cx="2221895" cy="2072105"/>
            </a:xfrm>
            <a:prstGeom prst="rect">
              <a:avLst/>
            </a:prstGeom>
          </p:spPr>
        </p:pic>
        <p:sp>
          <p:nvSpPr>
            <p:cNvPr id="10" name="ZoneTexte 9"/>
            <p:cNvSpPr txBox="1"/>
            <p:nvPr/>
          </p:nvSpPr>
          <p:spPr>
            <a:xfrm>
              <a:off x="1221761" y="3003787"/>
              <a:ext cx="1870002" cy="369332"/>
            </a:xfrm>
            <a:prstGeom prst="rect">
              <a:avLst/>
            </a:prstGeom>
            <a:noFill/>
          </p:spPr>
          <p:txBody>
            <a:bodyPr wrap="square" rtlCol="0">
              <a:spAutoFit/>
            </a:bodyPr>
            <a:lstStyle/>
            <a:p>
              <a:r>
                <a:rPr lang="fr-FR" b="1" dirty="0" err="1" smtClean="0">
                  <a:solidFill>
                    <a:srgbClr val="002060"/>
                  </a:solidFill>
                  <a:latin typeface="Arial" panose="020B0604020202020204" pitchFamily="34" charset="0"/>
                  <a:cs typeface="Arial" panose="020B0604020202020204" pitchFamily="34" charset="0"/>
                </a:rPr>
                <a:t>Tone</a:t>
              </a:r>
              <a:r>
                <a:rPr lang="fr-FR" b="1" dirty="0" smtClean="0">
                  <a:solidFill>
                    <a:srgbClr val="002060"/>
                  </a:solidFill>
                  <a:latin typeface="Arial" panose="020B0604020202020204" pitchFamily="34" charset="0"/>
                  <a:cs typeface="Arial" panose="020B0604020202020204" pitchFamily="34" charset="0"/>
                </a:rPr>
                <a:t> </a:t>
              </a:r>
              <a:r>
                <a:rPr lang="fr-FR" b="1" dirty="0" err="1" smtClean="0">
                  <a:solidFill>
                    <a:srgbClr val="002060"/>
                  </a:solidFill>
                  <a:latin typeface="Arial" panose="020B0604020202020204" pitchFamily="34" charset="0"/>
                  <a:cs typeface="Arial" panose="020B0604020202020204" pitchFamily="34" charset="0"/>
                </a:rPr>
                <a:t>Generator</a:t>
              </a:r>
              <a:r>
                <a:rPr lang="fr-FR" b="1" dirty="0" smtClean="0">
                  <a:solidFill>
                    <a:srgbClr val="002060"/>
                  </a:solidFill>
                  <a:latin typeface="Arial" panose="020B0604020202020204" pitchFamily="34" charset="0"/>
                  <a:cs typeface="Arial" panose="020B0604020202020204" pitchFamily="34" charset="0"/>
                </a:rPr>
                <a:t>              </a:t>
              </a:r>
              <a:endParaRPr lang="fr-FR" b="1" dirty="0">
                <a:solidFill>
                  <a:srgbClr val="002060"/>
                </a:solidFill>
                <a:latin typeface="Arial" panose="020B0604020202020204" pitchFamily="34" charset="0"/>
                <a:cs typeface="Arial" panose="020B0604020202020204" pitchFamily="34" charset="0"/>
              </a:endParaRPr>
            </a:p>
          </p:txBody>
        </p:sp>
      </p:grpSp>
      <p:pic>
        <p:nvPicPr>
          <p:cNvPr id="11" name="Imag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79752" y="2064256"/>
            <a:ext cx="2575513" cy="4169492"/>
          </a:xfrm>
          <a:prstGeom prst="rect">
            <a:avLst/>
          </a:prstGeom>
        </p:spPr>
      </p:pic>
      <p:pic>
        <p:nvPicPr>
          <p:cNvPr id="8" name="Track3.mp3">
            <a:hlinkClick r:id="" action="ppaction://media"/>
          </p:cNvPr>
          <p:cNvPicPr>
            <a:picLocks noChangeAspect="1"/>
          </p:cNvPicPr>
          <p:nvPr>
            <a:audioFile r:link="rId1"/>
            <p:extLst>
              <p:ext uri="{DAA4B4D4-6D71-4841-9C94-3DE7FCFB9230}">
                <p14:media xmlns:p14="http://schemas.microsoft.com/office/powerpoint/2010/main" r:embed="rId2">
                  <p14:trim end="3269.6101"/>
                </p14:media>
              </p:ext>
            </p:extLst>
          </p:nvPr>
        </p:nvPicPr>
        <p:blipFill>
          <a:blip r:embed="rId7">
            <a:extLst>
              <a:ext uri="{28A0092B-C50C-407E-A947-70E740481C1C}">
                <a14:useLocalDpi xmlns:a14="http://schemas.microsoft.com/office/drawing/2010/main" val="0"/>
              </a:ext>
            </a:extLst>
          </a:blip>
          <a:stretch>
            <a:fillRect/>
          </a:stretch>
        </p:blipFill>
        <p:spPr>
          <a:xfrm>
            <a:off x="5762708" y="5805156"/>
            <a:ext cx="609600" cy="231579"/>
          </a:xfrm>
          <a:prstGeom prst="rect">
            <a:avLst/>
          </a:prstGeom>
        </p:spPr>
      </p:pic>
    </p:spTree>
    <p:extLst>
      <p:ext uri="{BB962C8B-B14F-4D97-AF65-F5344CB8AC3E}">
        <p14:creationId xmlns:p14="http://schemas.microsoft.com/office/powerpoint/2010/main" val="120221818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63"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4" name="Rectangle 3"/>
          <p:cNvSpPr/>
          <p:nvPr/>
        </p:nvSpPr>
        <p:spPr>
          <a:xfrm>
            <a:off x="1043608" y="332656"/>
            <a:ext cx="7416824" cy="584775"/>
          </a:xfrm>
          <a:prstGeom prst="rect">
            <a:avLst/>
          </a:prstGeom>
        </p:spPr>
        <p:txBody>
          <a:bodyPr wrap="square">
            <a:spAutoFit/>
          </a:bodyPr>
          <a:lstStyle/>
          <a:p>
            <a:pPr algn="ctr"/>
            <a:r>
              <a:rPr lang="fr-FR" sz="3200" b="1" u="dbl" dirty="0" smtClean="0">
                <a:solidFill>
                  <a:srgbClr val="002060"/>
                </a:solidFill>
                <a:latin typeface="Arial" panose="020B0604020202020204" pitchFamily="34" charset="0"/>
                <a:cs typeface="Arial" panose="020B0604020202020204" pitchFamily="34" charset="0"/>
              </a:rPr>
              <a:t>Questions préliminaires</a:t>
            </a:r>
            <a:endParaRPr lang="fr-FR" sz="3200" b="1" dirty="0" smtClean="0">
              <a:solidFill>
                <a:srgbClr val="002060"/>
              </a:solidFill>
              <a:latin typeface="Arial" panose="020B0604020202020204" pitchFamily="34" charset="0"/>
              <a:cs typeface="Arial" panose="020B0604020202020204" pitchFamily="34" charset="0"/>
            </a:endParaRPr>
          </a:p>
        </p:txBody>
      </p:sp>
      <p:sp>
        <p:nvSpPr>
          <p:cNvPr id="6" name="Rectangle 5"/>
          <p:cNvSpPr/>
          <p:nvPr/>
        </p:nvSpPr>
        <p:spPr>
          <a:xfrm>
            <a:off x="827584" y="1268760"/>
            <a:ext cx="7632848" cy="646331"/>
          </a:xfrm>
          <a:prstGeom prst="rect">
            <a:avLst/>
          </a:prstGeom>
        </p:spPr>
        <p:txBody>
          <a:bodyPr wrap="square">
            <a:spAutoFit/>
          </a:bodyPr>
          <a:lstStyle/>
          <a:p>
            <a:pPr lvl="0"/>
            <a:r>
              <a:rPr lang="fr-FR" dirty="0" smtClean="0">
                <a:solidFill>
                  <a:srgbClr val="002060"/>
                </a:solidFill>
              </a:rPr>
              <a:t>1- Comment</a:t>
            </a:r>
            <a:r>
              <a:rPr lang="fr-FR" dirty="0">
                <a:solidFill>
                  <a:srgbClr val="002060"/>
                </a:solidFill>
              </a:rPr>
              <a:t>, à l’aide du matériel disponible, obtenir un tube PVC fermé à une extrémité et de longueur variable ?</a:t>
            </a:r>
          </a:p>
        </p:txBody>
      </p:sp>
      <p:sp>
        <p:nvSpPr>
          <p:cNvPr id="7" name="Rectangle 6"/>
          <p:cNvSpPr/>
          <p:nvPr/>
        </p:nvSpPr>
        <p:spPr>
          <a:xfrm>
            <a:off x="979984" y="2780928"/>
            <a:ext cx="3520008" cy="2031325"/>
          </a:xfrm>
          <a:prstGeom prst="rect">
            <a:avLst/>
          </a:prstGeom>
        </p:spPr>
        <p:txBody>
          <a:bodyPr wrap="square">
            <a:spAutoFit/>
          </a:bodyPr>
          <a:lstStyle/>
          <a:p>
            <a:pPr lvl="0" algn="just"/>
            <a:r>
              <a:rPr lang="fr-FR" i="1" dirty="0" smtClean="0"/>
              <a:t>Immerger partiellement  le tube PVC dans l’éprouvette graduée remplie d’eau. On obtient ainsi un tube PVC ouvert à une extrémité et fermé à l’autre par l’eau. Ce dispositif permet de faire varier la longueur du tube.</a:t>
            </a:r>
            <a:endParaRPr lang="fr-FR" i="1" dirty="0"/>
          </a:p>
        </p:txBody>
      </p:sp>
      <p:pic>
        <p:nvPicPr>
          <p:cNvPr id="2" name="Imag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20072" y="1915091"/>
            <a:ext cx="874144" cy="4077072"/>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71070" y="1915091"/>
            <a:ext cx="909241" cy="4077072"/>
          </a:xfrm>
          <a:prstGeom prst="rect">
            <a:avLst/>
          </a:prstGeom>
        </p:spPr>
      </p:pic>
      <p:pic>
        <p:nvPicPr>
          <p:cNvPr id="10" name="Imag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4469" y="1915091"/>
            <a:ext cx="923835" cy="4077072"/>
          </a:xfrm>
          <a:prstGeom prst="rect">
            <a:avLst/>
          </a:prstGeom>
        </p:spPr>
      </p:pic>
    </p:spTree>
    <p:extLst>
      <p:ext uri="{BB962C8B-B14F-4D97-AF65-F5344CB8AC3E}">
        <p14:creationId xmlns:p14="http://schemas.microsoft.com/office/powerpoint/2010/main" val="3543330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4" name="Rectangle 3"/>
          <p:cNvSpPr/>
          <p:nvPr/>
        </p:nvSpPr>
        <p:spPr>
          <a:xfrm>
            <a:off x="1043608" y="332656"/>
            <a:ext cx="7416824" cy="584775"/>
          </a:xfrm>
          <a:prstGeom prst="rect">
            <a:avLst/>
          </a:prstGeom>
        </p:spPr>
        <p:txBody>
          <a:bodyPr wrap="square">
            <a:spAutoFit/>
          </a:bodyPr>
          <a:lstStyle/>
          <a:p>
            <a:pPr algn="ctr"/>
            <a:r>
              <a:rPr lang="fr-FR" sz="3200" b="1" u="dbl" dirty="0" smtClean="0">
                <a:solidFill>
                  <a:srgbClr val="002060"/>
                </a:solidFill>
                <a:latin typeface="Arial" panose="020B0604020202020204" pitchFamily="34" charset="0"/>
                <a:cs typeface="Arial" panose="020B0604020202020204" pitchFamily="34" charset="0"/>
              </a:rPr>
              <a:t>Questions préliminaires</a:t>
            </a:r>
            <a:endParaRPr lang="fr-FR" sz="3200" b="1" dirty="0" smtClean="0">
              <a:solidFill>
                <a:srgbClr val="002060"/>
              </a:solidFill>
              <a:latin typeface="Arial" panose="020B0604020202020204" pitchFamily="34" charset="0"/>
              <a:cs typeface="Arial" panose="020B0604020202020204" pitchFamily="34" charset="0"/>
            </a:endParaRPr>
          </a:p>
        </p:txBody>
      </p:sp>
      <p:sp>
        <p:nvSpPr>
          <p:cNvPr id="6" name="Rectangle 5"/>
          <p:cNvSpPr/>
          <p:nvPr/>
        </p:nvSpPr>
        <p:spPr>
          <a:xfrm>
            <a:off x="827584" y="1268760"/>
            <a:ext cx="7632848" cy="923330"/>
          </a:xfrm>
          <a:prstGeom prst="rect">
            <a:avLst/>
          </a:prstGeom>
        </p:spPr>
        <p:txBody>
          <a:bodyPr wrap="square">
            <a:spAutoFit/>
          </a:bodyPr>
          <a:lstStyle/>
          <a:p>
            <a:pPr lvl="0" algn="just"/>
            <a:r>
              <a:rPr lang="fr-FR" dirty="0">
                <a:solidFill>
                  <a:srgbClr val="002060"/>
                </a:solidFill>
              </a:rPr>
              <a:t>2</a:t>
            </a:r>
            <a:r>
              <a:rPr lang="fr-FR" dirty="0" smtClean="0">
                <a:solidFill>
                  <a:srgbClr val="002060"/>
                </a:solidFill>
              </a:rPr>
              <a:t>- </a:t>
            </a:r>
            <a:r>
              <a:rPr lang="fr-FR" dirty="0">
                <a:solidFill>
                  <a:srgbClr val="002060"/>
                </a:solidFill>
              </a:rPr>
              <a:t>Dans le cas des ondes stationnaires dans un tuyau ouvert à une extrémité, donner la relation liant la distance séparant deux ventres de vibration consécutifs et la longueur d’onde du son </a:t>
            </a:r>
            <a:r>
              <a:rPr lang="fr-FR" dirty="0" smtClean="0">
                <a:solidFill>
                  <a:srgbClr val="002060"/>
                </a:solidFill>
              </a:rPr>
              <a:t>utilisé </a:t>
            </a:r>
            <a:endParaRPr lang="fr-FR" dirty="0">
              <a:solidFill>
                <a:srgbClr val="002060"/>
              </a:solidFill>
            </a:endParaRPr>
          </a:p>
        </p:txBody>
      </p:sp>
      <mc:AlternateContent xmlns:mc="http://schemas.openxmlformats.org/markup-compatibility/2006" xmlns:a14="http://schemas.microsoft.com/office/drawing/2010/main">
        <mc:Choice Requires="a14">
          <p:graphicFrame>
            <p:nvGraphicFramePr>
              <p:cNvPr id="9" name="Tableau 8"/>
              <p:cNvGraphicFramePr>
                <a:graphicFrameLocks noGrp="1"/>
              </p:cNvGraphicFramePr>
              <p:nvPr>
                <p:extLst>
                  <p:ext uri="{D42A27DB-BD31-4B8C-83A1-F6EECF244321}">
                    <p14:modId xmlns:p14="http://schemas.microsoft.com/office/powerpoint/2010/main" val="3185630431"/>
                  </p:ext>
                </p:extLst>
              </p:nvPr>
            </p:nvGraphicFramePr>
            <p:xfrm>
              <a:off x="1259632" y="2420888"/>
              <a:ext cx="6768752" cy="1721295"/>
            </p:xfrm>
            <a:graphic>
              <a:graphicData uri="http://schemas.openxmlformats.org/drawingml/2006/table">
                <a:tbl>
                  <a:tblPr firstRow="1" bandRow="1">
                    <a:tableStyleId>{5940675A-B579-460E-94D1-54222C63F5DA}</a:tableStyleId>
                  </a:tblPr>
                  <a:tblGrid>
                    <a:gridCol w="2304256"/>
                    <a:gridCol w="2088232"/>
                    <a:gridCol w="2376264"/>
                  </a:tblGrid>
                  <a:tr h="370840">
                    <a:tc>
                      <a:txBody>
                        <a:bodyPr/>
                        <a:lstStyle/>
                        <a:p>
                          <a:pPr algn="ctr"/>
                          <a:r>
                            <a:rPr lang="fr-FR" dirty="0" smtClean="0"/>
                            <a:t>Le 1</a:t>
                          </a:r>
                          <a:r>
                            <a:rPr lang="fr-FR" baseline="30000" dirty="0" smtClean="0"/>
                            <a:t>er</a:t>
                          </a:r>
                          <a:r>
                            <a:rPr lang="fr-FR" dirty="0" smtClean="0"/>
                            <a:t> ventre de vibration apparaît à </a:t>
                          </a:r>
                          <a:endParaRPr lang="fr-FR"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Le 2</a:t>
                          </a:r>
                          <a:r>
                            <a:rPr lang="fr-FR" baseline="30000" dirty="0" smtClean="0"/>
                            <a:t>ème</a:t>
                          </a:r>
                          <a:r>
                            <a:rPr lang="fr-FR" dirty="0" smtClean="0"/>
                            <a:t> ventre de vibration apparaît à</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Le 3</a:t>
                          </a:r>
                          <a:r>
                            <a:rPr lang="fr-FR" baseline="30000" dirty="0" smtClean="0"/>
                            <a:t>ème</a:t>
                          </a:r>
                          <a:r>
                            <a:rPr lang="fr-FR" dirty="0" smtClean="0"/>
                            <a:t> ventre de vibration apparaît à</a:t>
                          </a:r>
                        </a:p>
                      </a:txBody>
                      <a:tcPr anchor="ctr"/>
                    </a:tc>
                  </a:tr>
                  <a:tr h="556260">
                    <a:tc>
                      <a:txBody>
                        <a:bodyPr/>
                        <a:lstStyle/>
                        <a:p>
                          <a:pPr algn="ctr"/>
                          <a:r>
                            <a:rPr lang="fr-FR" dirty="0" smtClean="0"/>
                            <a:t>n=1</a:t>
                          </a:r>
                        </a:p>
                        <a:p>
                          <a:pPr algn="ctr"/>
                          <a:r>
                            <a:rPr lang="fr-FR" dirty="0" smtClean="0"/>
                            <a:t> </a:t>
                          </a:r>
                          <a:r>
                            <a:rPr lang="fr-FR" sz="1800" i="1" kern="1200" dirty="0" smtClean="0">
                              <a:solidFill>
                                <a:schemeClr val="tx1"/>
                              </a:solidFill>
                              <a:effectLst/>
                              <a:latin typeface="+mn-lt"/>
                              <a:ea typeface="+mn-ea"/>
                              <a:cs typeface="+mn-cs"/>
                            </a:rPr>
                            <a:t>L</a:t>
                          </a:r>
                          <a:r>
                            <a:rPr lang="fr-FR" sz="1800" kern="1200" dirty="0">
                              <a:solidFill>
                                <a:schemeClr val="tx1"/>
                              </a:solidFill>
                              <a:effectLst/>
                              <a:latin typeface="+mn-lt"/>
                              <a:ea typeface="+mn-ea"/>
                              <a:cs typeface="+mn-cs"/>
                            </a:rPr>
                            <a:t> = </a:t>
                          </a:r>
                          <a:r>
                            <a:rPr lang="fr-FR" sz="1800" i="0" kern="1200" dirty="0">
                              <a:solidFill>
                                <a:schemeClr val="tx1"/>
                              </a:solidFill>
                              <a:effectLst/>
                              <a:latin typeface="+mn-lt"/>
                              <a:ea typeface="+mn-ea"/>
                              <a:cs typeface="+mn-cs"/>
                            </a:rPr>
                            <a:t>(</a:t>
                          </a:r>
                          <a:r>
                            <a:rPr lang="fr-FR" sz="1800" i="0" kern="1200" dirty="0" smtClean="0">
                              <a:solidFill>
                                <a:schemeClr val="tx1"/>
                              </a:solidFill>
                              <a:effectLst/>
                              <a:latin typeface="+mn-lt"/>
                              <a:ea typeface="+mn-ea"/>
                              <a:cs typeface="+mn-cs"/>
                            </a:rPr>
                            <a:t>2</a:t>
                          </a:r>
                          <a:r>
                            <a:rPr lang="fr-FR" sz="1800" i="0" kern="1200" dirty="0" smtClean="0">
                              <a:solidFill>
                                <a:schemeClr val="tx1"/>
                              </a:solidFill>
                              <a:effectLst/>
                              <a:latin typeface="+mn-lt"/>
                              <a:ea typeface="+mn-ea"/>
                              <a:cs typeface="+mn-cs"/>
                              <a:sym typeface="Symbol"/>
                            </a:rPr>
                            <a:t>1</a:t>
                          </a:r>
                          <a:r>
                            <a:rPr lang="fr-FR" sz="1800" i="0" kern="1200" dirty="0" smtClean="0">
                              <a:solidFill>
                                <a:schemeClr val="tx1"/>
                              </a:solidFill>
                              <a:effectLst/>
                              <a:latin typeface="+mn-lt"/>
                              <a:ea typeface="+mn-ea"/>
                              <a:cs typeface="+mn-cs"/>
                            </a:rPr>
                            <a:t>+1</a:t>
                          </a:r>
                          <a:r>
                            <a:rPr lang="fr-FR" sz="1800" i="0" kern="1200" dirty="0">
                              <a:solidFill>
                                <a:schemeClr val="tx1"/>
                              </a:solidFill>
                              <a:effectLst/>
                              <a:latin typeface="+mn-lt"/>
                              <a:ea typeface="+mn-ea"/>
                              <a:cs typeface="+mn-cs"/>
                            </a:rPr>
                            <a:t>)</a:t>
                          </a:r>
                          <a:r>
                            <a:rPr lang="fr-FR" sz="1800" i="0" kern="1200" dirty="0">
                              <a:solidFill>
                                <a:schemeClr val="tx1"/>
                              </a:solidFill>
                              <a:effectLst/>
                              <a:latin typeface="+mn-lt"/>
                              <a:ea typeface="+mn-ea"/>
                              <a:cs typeface="+mn-cs"/>
                              <a:sym typeface="Symbol"/>
                            </a:rPr>
                            <a:t></a:t>
                          </a:r>
                          <a14:m>
                            <m:oMath xmlns:m="http://schemas.openxmlformats.org/officeDocument/2006/math">
                              <m:f>
                                <m:fPr>
                                  <m:ctrlPr>
                                    <a:rPr lang="fr-FR" sz="1800" i="1" kern="1200">
                                      <a:solidFill>
                                        <a:schemeClr val="tx1"/>
                                      </a:solidFill>
                                      <a:effectLst/>
                                      <a:latin typeface="Cambria Math" panose="02040503050406030204" pitchFamily="18" charset="0"/>
                                      <a:ea typeface="+mn-ea"/>
                                      <a:cs typeface="+mn-cs"/>
                                    </a:rPr>
                                  </m:ctrlPr>
                                </m:fPr>
                                <m:num>
                                  <m:r>
                                    <a:rPr lang="fr-FR" sz="1800" i="0" kern="1200">
                                      <a:solidFill>
                                        <a:schemeClr val="tx1"/>
                                      </a:solidFill>
                                      <a:effectLst/>
                                      <a:latin typeface="Cambria Math"/>
                                      <a:ea typeface="+mn-ea"/>
                                      <a:cs typeface="+mn-cs"/>
                                      <a:sym typeface="Symbol"/>
                                    </a:rPr>
                                    <m:t></m:t>
                                  </m:r>
                                </m:num>
                                <m:den>
                                  <m:r>
                                    <a:rPr lang="fr-FR" sz="1800" i="0" kern="1200">
                                      <a:solidFill>
                                        <a:schemeClr val="tx1"/>
                                      </a:solidFill>
                                      <a:effectLst/>
                                      <a:latin typeface="Cambria Math"/>
                                      <a:ea typeface="+mn-ea"/>
                                      <a:cs typeface="+mn-cs"/>
                                    </a:rPr>
                                    <m:t>4</m:t>
                                  </m:r>
                                </m:den>
                              </m:f>
                            </m:oMath>
                          </a14:m>
                          <a:r>
                            <a:rPr lang="fr-FR" sz="1800" i="0" kern="1200" dirty="0" smtClean="0">
                              <a:solidFill>
                                <a:schemeClr val="tx1"/>
                              </a:solidFill>
                              <a:effectLst/>
                              <a:latin typeface="+mn-lt"/>
                              <a:ea typeface="+mn-ea"/>
                              <a:cs typeface="+mn-cs"/>
                            </a:rPr>
                            <a:t> =</a:t>
                          </a:r>
                          <a:r>
                            <a:rPr lang="fr-FR" sz="1800" i="0" kern="1200" dirty="0" smtClean="0">
                              <a:solidFill>
                                <a:schemeClr val="tx1"/>
                              </a:solidFill>
                              <a:effectLst/>
                              <a:latin typeface="+mn-lt"/>
                              <a:ea typeface="+mn-ea"/>
                              <a:cs typeface="+mn-cs"/>
                              <a:sym typeface="Symbol"/>
                            </a:rPr>
                            <a:t>3</a:t>
                          </a:r>
                          <a14:m>
                            <m:oMath xmlns:m="http://schemas.openxmlformats.org/officeDocument/2006/math">
                              <m:f>
                                <m:fPr>
                                  <m:ctrlPr>
                                    <a:rPr lang="fr-FR" sz="1800" i="1" kern="1200">
                                      <a:solidFill>
                                        <a:schemeClr val="tx1"/>
                                      </a:solidFill>
                                      <a:effectLst/>
                                      <a:latin typeface="Cambria Math" panose="02040503050406030204" pitchFamily="18" charset="0"/>
                                      <a:ea typeface="+mn-ea"/>
                                      <a:cs typeface="+mn-cs"/>
                                    </a:rPr>
                                  </m:ctrlPr>
                                </m:fPr>
                                <m:num>
                                  <m:r>
                                    <a:rPr lang="fr-FR" sz="1800" i="0" kern="1200">
                                      <a:solidFill>
                                        <a:schemeClr val="tx1"/>
                                      </a:solidFill>
                                      <a:effectLst/>
                                      <a:latin typeface="Cambria Math"/>
                                      <a:ea typeface="+mn-ea"/>
                                      <a:cs typeface="+mn-cs"/>
                                      <a:sym typeface="Symbol"/>
                                    </a:rPr>
                                    <m:t></m:t>
                                  </m:r>
                                </m:num>
                                <m:den>
                                  <m:r>
                                    <a:rPr lang="fr-FR" sz="1800" i="0" kern="1200">
                                      <a:solidFill>
                                        <a:schemeClr val="tx1"/>
                                      </a:solidFill>
                                      <a:effectLst/>
                                      <a:latin typeface="Cambria Math"/>
                                      <a:ea typeface="+mn-ea"/>
                                      <a:cs typeface="+mn-cs"/>
                                    </a:rPr>
                                    <m:t>4</m:t>
                                  </m:r>
                                </m:den>
                              </m:f>
                            </m:oMath>
                          </a14:m>
                          <a:r>
                            <a:rPr lang="fr-FR" sz="1800" i="0" kern="1200" dirty="0" smtClean="0">
                              <a:solidFill>
                                <a:schemeClr val="tx1"/>
                              </a:solidFill>
                              <a:effectLst/>
                              <a:latin typeface="+mn-lt"/>
                              <a:ea typeface="+mn-ea"/>
                              <a:cs typeface="+mn-cs"/>
                            </a:rPr>
                            <a:t>  </a:t>
                          </a:r>
                          <a:r>
                            <a:rPr lang="fr-FR" i="0" dirty="0" smtClean="0"/>
                            <a:t> </a:t>
                          </a:r>
                          <a:endParaRPr lang="fr-FR" i="0" dirty="0"/>
                        </a:p>
                      </a:txBody>
                      <a:tcPr/>
                    </a:tc>
                    <a:tc>
                      <a:txBody>
                        <a:bodyPr/>
                        <a:lstStyle/>
                        <a:p>
                          <a:pPr algn="ctr"/>
                          <a:r>
                            <a:rPr lang="fr-FR" dirty="0" smtClean="0"/>
                            <a:t>n=2</a:t>
                          </a:r>
                        </a:p>
                        <a:p>
                          <a:pPr algn="ctr"/>
                          <a:r>
                            <a:rPr lang="fr-FR" dirty="0" smtClean="0"/>
                            <a:t> </a:t>
                          </a:r>
                          <a:r>
                            <a:rPr lang="fr-FR" sz="1800" i="1" kern="1200" dirty="0" smtClean="0">
                              <a:solidFill>
                                <a:schemeClr val="tx1"/>
                              </a:solidFill>
                              <a:effectLst/>
                              <a:latin typeface="+mn-lt"/>
                              <a:ea typeface="+mn-ea"/>
                              <a:cs typeface="+mn-cs"/>
                            </a:rPr>
                            <a:t>L</a:t>
                          </a:r>
                          <a:r>
                            <a:rPr lang="fr-FR" sz="1800" kern="1200" dirty="0">
                              <a:solidFill>
                                <a:schemeClr val="tx1"/>
                              </a:solidFill>
                              <a:effectLst/>
                              <a:latin typeface="+mn-lt"/>
                              <a:ea typeface="+mn-ea"/>
                              <a:cs typeface="+mn-cs"/>
                            </a:rPr>
                            <a:t> = </a:t>
                          </a:r>
                          <a:r>
                            <a:rPr lang="fr-FR" sz="1800" i="0" kern="1200" dirty="0">
                              <a:solidFill>
                                <a:schemeClr val="tx1"/>
                              </a:solidFill>
                              <a:effectLst/>
                              <a:latin typeface="+mn-lt"/>
                              <a:ea typeface="+mn-ea"/>
                              <a:cs typeface="+mn-cs"/>
                            </a:rPr>
                            <a:t>(</a:t>
                          </a:r>
                          <a:r>
                            <a:rPr lang="fr-FR" sz="1800" i="0" kern="1200" dirty="0" smtClean="0">
                              <a:solidFill>
                                <a:schemeClr val="tx1"/>
                              </a:solidFill>
                              <a:effectLst/>
                              <a:latin typeface="+mn-lt"/>
                              <a:ea typeface="+mn-ea"/>
                              <a:cs typeface="+mn-cs"/>
                            </a:rPr>
                            <a:t>2</a:t>
                          </a:r>
                          <a:r>
                            <a:rPr lang="fr-FR" sz="1800" i="0" kern="1200" dirty="0" smtClean="0">
                              <a:solidFill>
                                <a:schemeClr val="tx1"/>
                              </a:solidFill>
                              <a:effectLst/>
                              <a:latin typeface="+mn-lt"/>
                              <a:ea typeface="+mn-ea"/>
                              <a:cs typeface="+mn-cs"/>
                              <a:sym typeface="Symbol"/>
                            </a:rPr>
                            <a:t>2</a:t>
                          </a:r>
                          <a:r>
                            <a:rPr lang="fr-FR" sz="1800" i="0" kern="1200" dirty="0" smtClean="0">
                              <a:solidFill>
                                <a:schemeClr val="tx1"/>
                              </a:solidFill>
                              <a:effectLst/>
                              <a:latin typeface="+mn-lt"/>
                              <a:ea typeface="+mn-ea"/>
                              <a:cs typeface="+mn-cs"/>
                            </a:rPr>
                            <a:t>+1</a:t>
                          </a:r>
                          <a:r>
                            <a:rPr lang="fr-FR" sz="1800" i="0" kern="1200" dirty="0">
                              <a:solidFill>
                                <a:schemeClr val="tx1"/>
                              </a:solidFill>
                              <a:effectLst/>
                              <a:latin typeface="+mn-lt"/>
                              <a:ea typeface="+mn-ea"/>
                              <a:cs typeface="+mn-cs"/>
                            </a:rPr>
                            <a:t>)</a:t>
                          </a:r>
                          <a:r>
                            <a:rPr lang="fr-FR" sz="1800" i="0" kern="1200" dirty="0">
                              <a:solidFill>
                                <a:schemeClr val="tx1"/>
                              </a:solidFill>
                              <a:effectLst/>
                              <a:latin typeface="+mn-lt"/>
                              <a:ea typeface="+mn-ea"/>
                              <a:cs typeface="+mn-cs"/>
                              <a:sym typeface="Symbol"/>
                            </a:rPr>
                            <a:t></a:t>
                          </a:r>
                          <a14:m>
                            <m:oMath xmlns:m="http://schemas.openxmlformats.org/officeDocument/2006/math">
                              <m:f>
                                <m:fPr>
                                  <m:ctrlPr>
                                    <a:rPr lang="fr-FR" sz="1800" i="1" kern="1200">
                                      <a:solidFill>
                                        <a:schemeClr val="tx1"/>
                                      </a:solidFill>
                                      <a:effectLst/>
                                      <a:latin typeface="Cambria Math" panose="02040503050406030204" pitchFamily="18" charset="0"/>
                                      <a:ea typeface="+mn-ea"/>
                                      <a:cs typeface="+mn-cs"/>
                                    </a:rPr>
                                  </m:ctrlPr>
                                </m:fPr>
                                <m:num>
                                  <m:r>
                                    <a:rPr lang="fr-FR" sz="1800" i="0" kern="1200">
                                      <a:solidFill>
                                        <a:schemeClr val="tx1"/>
                                      </a:solidFill>
                                      <a:effectLst/>
                                      <a:latin typeface="Cambria Math"/>
                                      <a:ea typeface="+mn-ea"/>
                                      <a:cs typeface="+mn-cs"/>
                                      <a:sym typeface="Symbol"/>
                                    </a:rPr>
                                    <m:t></m:t>
                                  </m:r>
                                </m:num>
                                <m:den>
                                  <m:r>
                                    <a:rPr lang="fr-FR" sz="1800" i="0" kern="1200">
                                      <a:solidFill>
                                        <a:schemeClr val="tx1"/>
                                      </a:solidFill>
                                      <a:effectLst/>
                                      <a:latin typeface="Cambria Math"/>
                                      <a:ea typeface="+mn-ea"/>
                                      <a:cs typeface="+mn-cs"/>
                                    </a:rPr>
                                    <m:t>4</m:t>
                                  </m:r>
                                </m:den>
                              </m:f>
                            </m:oMath>
                          </a14:m>
                          <a:r>
                            <a:rPr lang="fr-FR" sz="1800" i="0" kern="1200" dirty="0" smtClean="0">
                              <a:solidFill>
                                <a:schemeClr val="tx1"/>
                              </a:solidFill>
                              <a:effectLst/>
                              <a:latin typeface="+mn-lt"/>
                              <a:ea typeface="+mn-ea"/>
                              <a:cs typeface="+mn-cs"/>
                            </a:rPr>
                            <a:t> =</a:t>
                          </a:r>
                          <a:r>
                            <a:rPr lang="fr-FR" sz="1800" i="0" kern="1200" dirty="0" smtClean="0">
                              <a:solidFill>
                                <a:schemeClr val="tx1"/>
                              </a:solidFill>
                              <a:effectLst/>
                              <a:latin typeface="+mn-lt"/>
                              <a:ea typeface="+mn-ea"/>
                              <a:cs typeface="+mn-cs"/>
                              <a:sym typeface="Symbol"/>
                            </a:rPr>
                            <a:t>5</a:t>
                          </a:r>
                          <a14:m>
                            <m:oMath xmlns:m="http://schemas.openxmlformats.org/officeDocument/2006/math">
                              <m:f>
                                <m:fPr>
                                  <m:ctrlPr>
                                    <a:rPr lang="fr-FR" sz="1800" i="1" kern="1200">
                                      <a:solidFill>
                                        <a:schemeClr val="tx1"/>
                                      </a:solidFill>
                                      <a:effectLst/>
                                      <a:latin typeface="Cambria Math" panose="02040503050406030204" pitchFamily="18" charset="0"/>
                                      <a:ea typeface="+mn-ea"/>
                                      <a:cs typeface="+mn-cs"/>
                                    </a:rPr>
                                  </m:ctrlPr>
                                </m:fPr>
                                <m:num>
                                  <m:r>
                                    <a:rPr lang="fr-FR" sz="1800" i="0" kern="1200">
                                      <a:solidFill>
                                        <a:schemeClr val="tx1"/>
                                      </a:solidFill>
                                      <a:effectLst/>
                                      <a:latin typeface="Cambria Math"/>
                                      <a:ea typeface="+mn-ea"/>
                                      <a:cs typeface="+mn-cs"/>
                                      <a:sym typeface="Symbol"/>
                                    </a:rPr>
                                    <m:t></m:t>
                                  </m:r>
                                </m:num>
                                <m:den>
                                  <m:r>
                                    <a:rPr lang="fr-FR" sz="1800" i="0" kern="1200">
                                      <a:solidFill>
                                        <a:schemeClr val="tx1"/>
                                      </a:solidFill>
                                      <a:effectLst/>
                                      <a:latin typeface="Cambria Math"/>
                                      <a:ea typeface="+mn-ea"/>
                                      <a:cs typeface="+mn-cs"/>
                                    </a:rPr>
                                    <m:t>4</m:t>
                                  </m:r>
                                </m:den>
                              </m:f>
                            </m:oMath>
                          </a14:m>
                          <a:r>
                            <a:rPr lang="fr-FR" sz="1800" i="0" kern="1200" dirty="0" smtClean="0">
                              <a:solidFill>
                                <a:schemeClr val="tx1"/>
                              </a:solidFill>
                              <a:effectLst/>
                              <a:latin typeface="+mn-lt"/>
                              <a:ea typeface="+mn-ea"/>
                              <a:cs typeface="+mn-cs"/>
                            </a:rPr>
                            <a:t>  </a:t>
                          </a:r>
                          <a:r>
                            <a:rPr lang="fr-FR" i="0" dirty="0" smtClean="0"/>
                            <a:t> </a:t>
                          </a:r>
                          <a:endParaRPr lang="fr-FR" i="0" dirty="0"/>
                        </a:p>
                        <a:p>
                          <a:pPr algn="ctr"/>
                          <a:endParaRPr lang="fr-FR" dirty="0"/>
                        </a:p>
                      </a:txBody>
                      <a:tcPr/>
                    </a:tc>
                    <a:tc>
                      <a:txBody>
                        <a:bodyPr/>
                        <a:lstStyle/>
                        <a:p>
                          <a:pPr algn="ctr"/>
                          <a:r>
                            <a:rPr lang="fr-FR" dirty="0" smtClean="0"/>
                            <a:t>n=3</a:t>
                          </a:r>
                        </a:p>
                        <a:p>
                          <a:pPr algn="ctr"/>
                          <a:r>
                            <a:rPr lang="fr-FR" dirty="0" smtClean="0"/>
                            <a:t> </a:t>
                          </a:r>
                          <a:r>
                            <a:rPr lang="fr-FR" sz="1800" i="1" kern="1200" dirty="0" smtClean="0">
                              <a:solidFill>
                                <a:schemeClr val="tx1"/>
                              </a:solidFill>
                              <a:effectLst/>
                              <a:latin typeface="+mn-lt"/>
                              <a:ea typeface="+mn-ea"/>
                              <a:cs typeface="+mn-cs"/>
                            </a:rPr>
                            <a:t>L</a:t>
                          </a:r>
                          <a:r>
                            <a:rPr lang="fr-FR" sz="1800" kern="1200" dirty="0">
                              <a:solidFill>
                                <a:schemeClr val="tx1"/>
                              </a:solidFill>
                              <a:effectLst/>
                              <a:latin typeface="+mn-lt"/>
                              <a:ea typeface="+mn-ea"/>
                              <a:cs typeface="+mn-cs"/>
                            </a:rPr>
                            <a:t> = </a:t>
                          </a:r>
                          <a:r>
                            <a:rPr lang="fr-FR" sz="1800" i="0" kern="1200" dirty="0">
                              <a:solidFill>
                                <a:schemeClr val="tx1"/>
                              </a:solidFill>
                              <a:effectLst/>
                              <a:latin typeface="+mn-lt"/>
                              <a:ea typeface="+mn-ea"/>
                              <a:cs typeface="+mn-cs"/>
                            </a:rPr>
                            <a:t>(</a:t>
                          </a:r>
                          <a:r>
                            <a:rPr lang="fr-FR" sz="1800" i="0" kern="1200" dirty="0" smtClean="0">
                              <a:solidFill>
                                <a:schemeClr val="tx1"/>
                              </a:solidFill>
                              <a:effectLst/>
                              <a:latin typeface="+mn-lt"/>
                              <a:ea typeface="+mn-ea"/>
                              <a:cs typeface="+mn-cs"/>
                            </a:rPr>
                            <a:t>2</a:t>
                          </a:r>
                          <a:r>
                            <a:rPr lang="fr-FR" sz="1800" i="0" kern="1200" dirty="0" smtClean="0">
                              <a:solidFill>
                                <a:schemeClr val="tx1"/>
                              </a:solidFill>
                              <a:effectLst/>
                              <a:latin typeface="+mn-lt"/>
                              <a:ea typeface="+mn-ea"/>
                              <a:cs typeface="+mn-cs"/>
                              <a:sym typeface="Symbol"/>
                            </a:rPr>
                            <a:t>3</a:t>
                          </a:r>
                          <a:r>
                            <a:rPr lang="fr-FR" sz="1800" i="0" kern="1200" dirty="0" smtClean="0">
                              <a:solidFill>
                                <a:schemeClr val="tx1"/>
                              </a:solidFill>
                              <a:effectLst/>
                              <a:latin typeface="+mn-lt"/>
                              <a:ea typeface="+mn-ea"/>
                              <a:cs typeface="+mn-cs"/>
                            </a:rPr>
                            <a:t>+1</a:t>
                          </a:r>
                          <a:r>
                            <a:rPr lang="fr-FR" sz="1800" i="0" kern="1200" dirty="0">
                              <a:solidFill>
                                <a:schemeClr val="tx1"/>
                              </a:solidFill>
                              <a:effectLst/>
                              <a:latin typeface="+mn-lt"/>
                              <a:ea typeface="+mn-ea"/>
                              <a:cs typeface="+mn-cs"/>
                            </a:rPr>
                            <a:t>)</a:t>
                          </a:r>
                          <a:r>
                            <a:rPr lang="fr-FR" sz="1800" i="0" kern="1200" dirty="0">
                              <a:solidFill>
                                <a:schemeClr val="tx1"/>
                              </a:solidFill>
                              <a:effectLst/>
                              <a:latin typeface="+mn-lt"/>
                              <a:ea typeface="+mn-ea"/>
                              <a:cs typeface="+mn-cs"/>
                              <a:sym typeface="Symbol"/>
                            </a:rPr>
                            <a:t></a:t>
                          </a:r>
                          <a14:m>
                            <m:oMath xmlns:m="http://schemas.openxmlformats.org/officeDocument/2006/math">
                              <m:f>
                                <m:fPr>
                                  <m:ctrlPr>
                                    <a:rPr lang="fr-FR" sz="1800" i="1" kern="1200">
                                      <a:solidFill>
                                        <a:schemeClr val="tx1"/>
                                      </a:solidFill>
                                      <a:effectLst/>
                                      <a:latin typeface="Cambria Math" panose="02040503050406030204" pitchFamily="18" charset="0"/>
                                      <a:ea typeface="+mn-ea"/>
                                      <a:cs typeface="+mn-cs"/>
                                    </a:rPr>
                                  </m:ctrlPr>
                                </m:fPr>
                                <m:num>
                                  <m:r>
                                    <a:rPr lang="fr-FR" sz="1800" i="0" kern="1200">
                                      <a:solidFill>
                                        <a:schemeClr val="tx1"/>
                                      </a:solidFill>
                                      <a:effectLst/>
                                      <a:latin typeface="Cambria Math"/>
                                      <a:ea typeface="+mn-ea"/>
                                      <a:cs typeface="+mn-cs"/>
                                      <a:sym typeface="Symbol"/>
                                    </a:rPr>
                                    <m:t></m:t>
                                  </m:r>
                                </m:num>
                                <m:den>
                                  <m:r>
                                    <a:rPr lang="fr-FR" sz="1800" i="0" kern="1200">
                                      <a:solidFill>
                                        <a:schemeClr val="tx1"/>
                                      </a:solidFill>
                                      <a:effectLst/>
                                      <a:latin typeface="Cambria Math"/>
                                      <a:ea typeface="+mn-ea"/>
                                      <a:cs typeface="+mn-cs"/>
                                    </a:rPr>
                                    <m:t>4</m:t>
                                  </m:r>
                                </m:den>
                              </m:f>
                            </m:oMath>
                          </a14:m>
                          <a:r>
                            <a:rPr lang="fr-FR" sz="1800" i="0" kern="1200" dirty="0" smtClean="0">
                              <a:solidFill>
                                <a:schemeClr val="tx1"/>
                              </a:solidFill>
                              <a:effectLst/>
                              <a:latin typeface="+mn-lt"/>
                              <a:ea typeface="+mn-ea"/>
                              <a:cs typeface="+mn-cs"/>
                            </a:rPr>
                            <a:t> =</a:t>
                          </a:r>
                          <a:r>
                            <a:rPr lang="fr-FR" sz="1800" i="0" kern="1200" dirty="0" smtClean="0">
                              <a:solidFill>
                                <a:schemeClr val="tx1"/>
                              </a:solidFill>
                              <a:effectLst/>
                              <a:latin typeface="+mn-lt"/>
                              <a:ea typeface="+mn-ea"/>
                              <a:cs typeface="+mn-cs"/>
                              <a:sym typeface="Symbol"/>
                            </a:rPr>
                            <a:t>7</a:t>
                          </a:r>
                          <a14:m>
                            <m:oMath xmlns:m="http://schemas.openxmlformats.org/officeDocument/2006/math">
                              <m:f>
                                <m:fPr>
                                  <m:ctrlPr>
                                    <a:rPr lang="fr-FR" sz="1800" i="1" kern="1200">
                                      <a:solidFill>
                                        <a:schemeClr val="tx1"/>
                                      </a:solidFill>
                                      <a:effectLst/>
                                      <a:latin typeface="Cambria Math" panose="02040503050406030204" pitchFamily="18" charset="0"/>
                                      <a:ea typeface="+mn-ea"/>
                                      <a:cs typeface="+mn-cs"/>
                                    </a:rPr>
                                  </m:ctrlPr>
                                </m:fPr>
                                <m:num>
                                  <m:r>
                                    <a:rPr lang="fr-FR" sz="1800" i="0" kern="1200">
                                      <a:solidFill>
                                        <a:schemeClr val="tx1"/>
                                      </a:solidFill>
                                      <a:effectLst/>
                                      <a:latin typeface="Cambria Math"/>
                                      <a:ea typeface="+mn-ea"/>
                                      <a:cs typeface="+mn-cs"/>
                                      <a:sym typeface="Symbol"/>
                                    </a:rPr>
                                    <m:t></m:t>
                                  </m:r>
                                </m:num>
                                <m:den>
                                  <m:r>
                                    <a:rPr lang="fr-FR" sz="1800" i="0" kern="1200">
                                      <a:solidFill>
                                        <a:schemeClr val="tx1"/>
                                      </a:solidFill>
                                      <a:effectLst/>
                                      <a:latin typeface="Cambria Math"/>
                                      <a:ea typeface="+mn-ea"/>
                                      <a:cs typeface="+mn-cs"/>
                                    </a:rPr>
                                    <m:t>4</m:t>
                                  </m:r>
                                </m:den>
                              </m:f>
                            </m:oMath>
                          </a14:m>
                          <a:r>
                            <a:rPr lang="fr-FR" sz="1800" i="0" kern="1200" dirty="0" smtClean="0">
                              <a:solidFill>
                                <a:schemeClr val="tx1"/>
                              </a:solidFill>
                              <a:effectLst/>
                              <a:latin typeface="+mn-lt"/>
                              <a:ea typeface="+mn-ea"/>
                              <a:cs typeface="+mn-cs"/>
                            </a:rPr>
                            <a:t>  </a:t>
                          </a:r>
                          <a:r>
                            <a:rPr lang="fr-FR" i="0" dirty="0" smtClean="0"/>
                            <a:t> </a:t>
                          </a:r>
                          <a:endParaRPr lang="fr-FR" i="0" dirty="0"/>
                        </a:p>
                      </a:txBody>
                      <a:tcPr/>
                    </a:tc>
                  </a:tr>
                </a:tbl>
              </a:graphicData>
            </a:graphic>
          </p:graphicFrame>
        </mc:Choice>
        <mc:Fallback xmlns="">
          <p:graphicFrame>
            <p:nvGraphicFramePr>
              <p:cNvPr id="9" name="Tableau 8"/>
              <p:cNvGraphicFramePr>
                <a:graphicFrameLocks noGrp="1"/>
              </p:cNvGraphicFramePr>
              <p:nvPr>
                <p:extLst>
                  <p:ext uri="{D42A27DB-BD31-4B8C-83A1-F6EECF244321}">
                    <p14:modId xmlns:p14="http://schemas.microsoft.com/office/powerpoint/2010/main" val="3185630431"/>
                  </p:ext>
                </p:extLst>
              </p:nvPr>
            </p:nvGraphicFramePr>
            <p:xfrm>
              <a:off x="1259632" y="2420888"/>
              <a:ext cx="6768752" cy="1721295"/>
            </p:xfrm>
            <a:graphic>
              <a:graphicData uri="http://schemas.openxmlformats.org/drawingml/2006/table">
                <a:tbl>
                  <a:tblPr firstRow="1" bandRow="1">
                    <a:tableStyleId>{5940675A-B579-460E-94D1-54222C63F5DA}</a:tableStyleId>
                  </a:tblPr>
                  <a:tblGrid>
                    <a:gridCol w="2304256"/>
                    <a:gridCol w="2088232"/>
                    <a:gridCol w="2376264"/>
                  </a:tblGrid>
                  <a:tr h="640080">
                    <a:tc>
                      <a:txBody>
                        <a:bodyPr/>
                        <a:lstStyle/>
                        <a:p>
                          <a:pPr algn="ctr"/>
                          <a:r>
                            <a:rPr lang="fr-FR" dirty="0" smtClean="0"/>
                            <a:t>Le 1</a:t>
                          </a:r>
                          <a:r>
                            <a:rPr lang="fr-FR" baseline="30000" dirty="0" smtClean="0"/>
                            <a:t>er</a:t>
                          </a:r>
                          <a:r>
                            <a:rPr lang="fr-FR" dirty="0" smtClean="0"/>
                            <a:t> ventre de vibration apparaît à </a:t>
                          </a:r>
                          <a:endParaRPr lang="fr-FR"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Le 2</a:t>
                          </a:r>
                          <a:r>
                            <a:rPr lang="fr-FR" baseline="30000" dirty="0" smtClean="0"/>
                            <a:t>ème</a:t>
                          </a:r>
                          <a:r>
                            <a:rPr lang="fr-FR" dirty="0" smtClean="0"/>
                            <a:t> ventre de vibration apparaît à</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dirty="0" smtClean="0"/>
                            <a:t>Le 3</a:t>
                          </a:r>
                          <a:r>
                            <a:rPr lang="fr-FR" baseline="30000" dirty="0" smtClean="0"/>
                            <a:t>ème</a:t>
                          </a:r>
                          <a:r>
                            <a:rPr lang="fr-FR" dirty="0" smtClean="0"/>
                            <a:t> ventre de vibration apparaît à</a:t>
                          </a:r>
                          <a:endParaRPr lang="fr-FR" dirty="0" smtClean="0"/>
                        </a:p>
                      </a:txBody>
                      <a:tcPr anchor="ctr"/>
                    </a:tc>
                  </a:tr>
                  <a:tr h="1081215">
                    <a:tc>
                      <a:txBody>
                        <a:bodyPr/>
                        <a:lstStyle/>
                        <a:p>
                          <a:endParaRPr lang="fr-FR"/>
                        </a:p>
                      </a:txBody>
                      <a:tcPr>
                        <a:blipFill rotWithShape="1">
                          <a:blip r:embed="rId2"/>
                          <a:stretch>
                            <a:fillRect l="-265" t="-62147" r="-193651" b="-565"/>
                          </a:stretch>
                        </a:blipFill>
                      </a:tcPr>
                    </a:tc>
                    <a:tc>
                      <a:txBody>
                        <a:bodyPr/>
                        <a:lstStyle/>
                        <a:p>
                          <a:endParaRPr lang="fr-FR"/>
                        </a:p>
                      </a:txBody>
                      <a:tcPr>
                        <a:blipFill rotWithShape="1">
                          <a:blip r:embed="rId2"/>
                          <a:stretch>
                            <a:fillRect l="-110819" t="-62147" r="-114035" b="-565"/>
                          </a:stretch>
                        </a:blipFill>
                      </a:tcPr>
                    </a:tc>
                    <a:tc>
                      <a:txBody>
                        <a:bodyPr/>
                        <a:lstStyle/>
                        <a:p>
                          <a:endParaRPr lang="fr-FR"/>
                        </a:p>
                      </a:txBody>
                      <a:tcPr>
                        <a:blipFill rotWithShape="1">
                          <a:blip r:embed="rId2"/>
                          <a:stretch>
                            <a:fillRect l="-184872" t="-62147" b="-565"/>
                          </a:stretch>
                        </a:blipFill>
                      </a:tcPr>
                    </a:tc>
                  </a:tr>
                </a:tbl>
              </a:graphicData>
            </a:graphic>
          </p:graphicFrame>
        </mc:Fallback>
      </mc:AlternateContent>
      <mc:AlternateContent xmlns:mc="http://schemas.openxmlformats.org/markup-compatibility/2006" xmlns:a14="http://schemas.microsoft.com/office/drawing/2010/main">
        <mc:Choice Requires="a14">
          <p:sp>
            <p:nvSpPr>
              <p:cNvPr id="10" name="Rectangle 9"/>
              <p:cNvSpPr/>
              <p:nvPr/>
            </p:nvSpPr>
            <p:spPr>
              <a:xfrm>
                <a:off x="1007604" y="4293096"/>
                <a:ext cx="7272808" cy="1814215"/>
              </a:xfrm>
              <a:prstGeom prst="rect">
                <a:avLst/>
              </a:prstGeom>
            </p:spPr>
            <p:txBody>
              <a:bodyPr wrap="square">
                <a:spAutoFit/>
              </a:bodyPr>
              <a:lstStyle/>
              <a:p>
                <a:pPr lvl="0" algn="just"/>
                <a:r>
                  <a:rPr lang="fr-FR" i="1" dirty="0" smtClean="0"/>
                  <a:t>La distance qui sépare deux ventres de vibration consécutifs est égale à : </a:t>
                </a:r>
                <a14:m>
                  <m:oMath xmlns:m="http://schemas.openxmlformats.org/officeDocument/2006/math">
                    <m:f>
                      <m:fPr>
                        <m:ctrlPr>
                          <a:rPr lang="fr-FR" i="1">
                            <a:latin typeface="Cambria Math" panose="02040503050406030204" pitchFamily="18" charset="0"/>
                          </a:rPr>
                        </m:ctrlPr>
                      </m:fPr>
                      <m:num>
                        <m:r>
                          <a:rPr lang="fr-FR">
                            <a:latin typeface="Cambria Math"/>
                            <a:sym typeface="Symbol"/>
                          </a:rPr>
                          <m:t></m:t>
                        </m:r>
                      </m:num>
                      <m:den>
                        <m:r>
                          <a:rPr lang="fr-FR">
                            <a:latin typeface="Cambria Math"/>
                            <a:sym typeface="Symbol"/>
                          </a:rPr>
                          <m:t>2</m:t>
                        </m:r>
                      </m:den>
                    </m:f>
                  </m:oMath>
                </a14:m>
                <a:endParaRPr lang="fr-FR" i="1" dirty="0" smtClean="0"/>
              </a:p>
              <a:p>
                <a:pPr algn="just"/>
                <a:endParaRPr lang="fr-FR" dirty="0" smtClean="0">
                  <a:sym typeface="Symbol"/>
                </a:endParaRPr>
              </a:p>
              <a:p>
                <a:pPr algn="ctr"/>
                <a:r>
                  <a:rPr lang="fr-FR" dirty="0" smtClean="0">
                    <a:sym typeface="Symbol"/>
                  </a:rPr>
                  <a:t>Calculs : 5</a:t>
                </a:r>
                <a:r>
                  <a:rPr lang="fr-FR" dirty="0">
                    <a:sym typeface="Symbol"/>
                  </a:rPr>
                  <a:t></a:t>
                </a:r>
                <a14:m>
                  <m:oMath xmlns:m="http://schemas.openxmlformats.org/officeDocument/2006/math">
                    <m:f>
                      <m:fPr>
                        <m:ctrlPr>
                          <a:rPr lang="fr-FR" i="1">
                            <a:latin typeface="Cambria Math" panose="02040503050406030204" pitchFamily="18" charset="0"/>
                          </a:rPr>
                        </m:ctrlPr>
                      </m:fPr>
                      <m:num>
                        <m:r>
                          <a:rPr lang="fr-FR">
                            <a:latin typeface="Cambria Math"/>
                            <a:sym typeface="Symbol"/>
                          </a:rPr>
                          <m:t></m:t>
                        </m:r>
                      </m:num>
                      <m:den>
                        <m:r>
                          <a:rPr lang="fr-FR">
                            <a:latin typeface="Cambria Math"/>
                          </a:rPr>
                          <m:t>4</m:t>
                        </m:r>
                      </m:den>
                    </m:f>
                  </m:oMath>
                </a14:m>
                <a:r>
                  <a:rPr lang="fr-FR" i="1" dirty="0" smtClean="0"/>
                  <a:t> - </a:t>
                </a:r>
                <a:r>
                  <a:rPr lang="fr-FR" dirty="0">
                    <a:sym typeface="Symbol"/>
                  </a:rPr>
                  <a:t>3</a:t>
                </a:r>
                <a14:m>
                  <m:oMath xmlns:m="http://schemas.openxmlformats.org/officeDocument/2006/math">
                    <m:f>
                      <m:fPr>
                        <m:ctrlPr>
                          <a:rPr lang="fr-FR" i="1">
                            <a:latin typeface="Cambria Math" panose="02040503050406030204" pitchFamily="18" charset="0"/>
                          </a:rPr>
                        </m:ctrlPr>
                      </m:fPr>
                      <m:num>
                        <m:r>
                          <a:rPr lang="fr-FR">
                            <a:latin typeface="Cambria Math"/>
                            <a:sym typeface="Symbol"/>
                          </a:rPr>
                          <m:t></m:t>
                        </m:r>
                      </m:num>
                      <m:den>
                        <m:r>
                          <a:rPr lang="fr-FR">
                            <a:latin typeface="Cambria Math"/>
                          </a:rPr>
                          <m:t>4</m:t>
                        </m:r>
                      </m:den>
                    </m:f>
                  </m:oMath>
                </a14:m>
                <a:r>
                  <a:rPr lang="fr-FR" i="1" dirty="0" smtClean="0"/>
                  <a:t> = </a:t>
                </a:r>
                <a:r>
                  <a:rPr lang="fr-FR" dirty="0" smtClean="0">
                    <a:sym typeface="Symbol"/>
                  </a:rPr>
                  <a:t>2</a:t>
                </a:r>
                <a14:m>
                  <m:oMath xmlns:m="http://schemas.openxmlformats.org/officeDocument/2006/math">
                    <m:f>
                      <m:fPr>
                        <m:ctrlPr>
                          <a:rPr lang="fr-FR" i="1">
                            <a:latin typeface="Cambria Math" panose="02040503050406030204" pitchFamily="18" charset="0"/>
                          </a:rPr>
                        </m:ctrlPr>
                      </m:fPr>
                      <m:num>
                        <m:r>
                          <a:rPr lang="fr-FR">
                            <a:latin typeface="Cambria Math"/>
                            <a:sym typeface="Symbol"/>
                          </a:rPr>
                          <m:t></m:t>
                        </m:r>
                      </m:num>
                      <m:den>
                        <m:r>
                          <a:rPr lang="fr-FR">
                            <a:latin typeface="Cambria Math"/>
                          </a:rPr>
                          <m:t>4</m:t>
                        </m:r>
                      </m:den>
                    </m:f>
                  </m:oMath>
                </a14:m>
                <a:r>
                  <a:rPr lang="fr-FR" i="1" dirty="0" smtClean="0"/>
                  <a:t> = </a:t>
                </a:r>
                <a:r>
                  <a:rPr lang="fr-FR" dirty="0" smtClean="0">
                    <a:sym typeface="Symbol"/>
                  </a:rPr>
                  <a:t> </a:t>
                </a:r>
                <a14:m>
                  <m:oMath xmlns:m="http://schemas.openxmlformats.org/officeDocument/2006/math">
                    <m:f>
                      <m:fPr>
                        <m:ctrlPr>
                          <a:rPr lang="fr-FR" i="1">
                            <a:latin typeface="Cambria Math" panose="02040503050406030204" pitchFamily="18" charset="0"/>
                          </a:rPr>
                        </m:ctrlPr>
                      </m:fPr>
                      <m:num>
                        <m:r>
                          <a:rPr lang="fr-FR">
                            <a:latin typeface="Cambria Math"/>
                            <a:sym typeface="Symbol"/>
                          </a:rPr>
                          <m:t></m:t>
                        </m:r>
                      </m:num>
                      <m:den>
                        <m:r>
                          <a:rPr lang="fr-FR" b="0" i="0" smtClean="0">
                            <a:latin typeface="Cambria Math"/>
                            <a:sym typeface="Symbol"/>
                          </a:rPr>
                          <m:t>2</m:t>
                        </m:r>
                      </m:den>
                    </m:f>
                  </m:oMath>
                </a14:m>
                <a:r>
                  <a:rPr lang="fr-FR" i="1" dirty="0" smtClean="0"/>
                  <a:t>   ou  </a:t>
                </a:r>
                <a:r>
                  <a:rPr lang="fr-FR" dirty="0" smtClean="0">
                    <a:sym typeface="Symbol"/>
                  </a:rPr>
                  <a:t>7</a:t>
                </a:r>
                <a14:m>
                  <m:oMath xmlns:m="http://schemas.openxmlformats.org/officeDocument/2006/math">
                    <m:f>
                      <m:fPr>
                        <m:ctrlPr>
                          <a:rPr lang="fr-FR" i="1">
                            <a:latin typeface="Cambria Math" panose="02040503050406030204" pitchFamily="18" charset="0"/>
                          </a:rPr>
                        </m:ctrlPr>
                      </m:fPr>
                      <m:num>
                        <m:r>
                          <a:rPr lang="fr-FR">
                            <a:latin typeface="Cambria Math"/>
                            <a:sym typeface="Symbol"/>
                          </a:rPr>
                          <m:t></m:t>
                        </m:r>
                      </m:num>
                      <m:den>
                        <m:r>
                          <a:rPr lang="fr-FR">
                            <a:latin typeface="Cambria Math"/>
                          </a:rPr>
                          <m:t>4</m:t>
                        </m:r>
                      </m:den>
                    </m:f>
                  </m:oMath>
                </a14:m>
                <a:r>
                  <a:rPr lang="fr-FR" i="1" dirty="0"/>
                  <a:t> - </a:t>
                </a:r>
                <a:r>
                  <a:rPr lang="fr-FR" dirty="0">
                    <a:sym typeface="Symbol"/>
                  </a:rPr>
                  <a:t>5</a:t>
                </a:r>
                <a:r>
                  <a:rPr lang="fr-FR" dirty="0" smtClean="0">
                    <a:sym typeface="Symbol"/>
                  </a:rPr>
                  <a:t></a:t>
                </a:r>
                <a14:m>
                  <m:oMath xmlns:m="http://schemas.openxmlformats.org/officeDocument/2006/math">
                    <m:f>
                      <m:fPr>
                        <m:ctrlPr>
                          <a:rPr lang="fr-FR" i="1">
                            <a:latin typeface="Cambria Math" panose="02040503050406030204" pitchFamily="18" charset="0"/>
                          </a:rPr>
                        </m:ctrlPr>
                      </m:fPr>
                      <m:num>
                        <m:r>
                          <a:rPr lang="fr-FR">
                            <a:latin typeface="Cambria Math"/>
                            <a:sym typeface="Symbol"/>
                          </a:rPr>
                          <m:t></m:t>
                        </m:r>
                      </m:num>
                      <m:den>
                        <m:r>
                          <a:rPr lang="fr-FR">
                            <a:latin typeface="Cambria Math"/>
                          </a:rPr>
                          <m:t>4</m:t>
                        </m:r>
                      </m:den>
                    </m:f>
                  </m:oMath>
                </a14:m>
                <a:r>
                  <a:rPr lang="fr-FR" i="1" dirty="0"/>
                  <a:t> = </a:t>
                </a:r>
                <a:r>
                  <a:rPr lang="fr-FR" dirty="0">
                    <a:sym typeface="Symbol"/>
                  </a:rPr>
                  <a:t>2</a:t>
                </a:r>
                <a14:m>
                  <m:oMath xmlns:m="http://schemas.openxmlformats.org/officeDocument/2006/math">
                    <m:f>
                      <m:fPr>
                        <m:ctrlPr>
                          <a:rPr lang="fr-FR" i="1">
                            <a:latin typeface="Cambria Math" panose="02040503050406030204" pitchFamily="18" charset="0"/>
                          </a:rPr>
                        </m:ctrlPr>
                      </m:fPr>
                      <m:num>
                        <m:r>
                          <a:rPr lang="fr-FR">
                            <a:latin typeface="Cambria Math"/>
                            <a:sym typeface="Symbol"/>
                          </a:rPr>
                          <m:t></m:t>
                        </m:r>
                      </m:num>
                      <m:den>
                        <m:r>
                          <a:rPr lang="fr-FR">
                            <a:latin typeface="Cambria Math"/>
                          </a:rPr>
                          <m:t>4</m:t>
                        </m:r>
                      </m:den>
                    </m:f>
                  </m:oMath>
                </a14:m>
                <a:r>
                  <a:rPr lang="fr-FR" i="1" dirty="0"/>
                  <a:t> = </a:t>
                </a:r>
                <a:r>
                  <a:rPr lang="fr-FR" dirty="0">
                    <a:sym typeface="Symbol"/>
                  </a:rPr>
                  <a:t> </a:t>
                </a:r>
                <a14:m>
                  <m:oMath xmlns:m="http://schemas.openxmlformats.org/officeDocument/2006/math">
                    <m:f>
                      <m:fPr>
                        <m:ctrlPr>
                          <a:rPr lang="fr-FR" i="1">
                            <a:latin typeface="Cambria Math" panose="02040503050406030204" pitchFamily="18" charset="0"/>
                          </a:rPr>
                        </m:ctrlPr>
                      </m:fPr>
                      <m:num>
                        <m:r>
                          <a:rPr lang="fr-FR">
                            <a:latin typeface="Cambria Math"/>
                            <a:sym typeface="Symbol"/>
                          </a:rPr>
                          <m:t></m:t>
                        </m:r>
                      </m:num>
                      <m:den>
                        <m:r>
                          <a:rPr lang="fr-FR">
                            <a:latin typeface="Cambria Math"/>
                            <a:sym typeface="Symbol"/>
                          </a:rPr>
                          <m:t>2</m:t>
                        </m:r>
                      </m:den>
                    </m:f>
                  </m:oMath>
                </a14:m>
                <a:endParaRPr lang="fr-FR" i="1" dirty="0"/>
              </a:p>
              <a:p>
                <a:pPr lvl="0" algn="just"/>
                <a:endParaRPr lang="fr-FR" i="1" dirty="0" smtClean="0"/>
              </a:p>
              <a:p>
                <a:pPr lvl="0" algn="just"/>
                <a:r>
                  <a:rPr lang="fr-FR" dirty="0" smtClean="0">
                    <a:sym typeface="Symbol"/>
                  </a:rPr>
                  <a:t> </a:t>
                </a:r>
                <a:endParaRPr lang="fr-FR" i="1" dirty="0"/>
              </a:p>
            </p:txBody>
          </p:sp>
        </mc:Choice>
        <mc:Fallback xmlns="">
          <p:sp>
            <p:nvSpPr>
              <p:cNvPr id="10" name="Rectangle 9"/>
              <p:cNvSpPr>
                <a:spLocks noRot="1" noChangeAspect="1" noMove="1" noResize="1" noEditPoints="1" noAdjustHandles="1" noChangeArrowheads="1" noChangeShapeType="1" noTextEdit="1"/>
              </p:cNvSpPr>
              <p:nvPr/>
            </p:nvSpPr>
            <p:spPr>
              <a:xfrm>
                <a:off x="1007604" y="4293096"/>
                <a:ext cx="7272808" cy="1814215"/>
              </a:xfrm>
              <a:prstGeom prst="rect">
                <a:avLst/>
              </a:prstGeom>
              <a:blipFill rotWithShape="1">
                <a:blip r:embed="rId3"/>
                <a:stretch>
                  <a:fillRect l="-671"/>
                </a:stretch>
              </a:blipFill>
            </p:spPr>
            <p:txBody>
              <a:bodyPr/>
              <a:lstStyle/>
              <a:p>
                <a:r>
                  <a:rPr lang="fr-FR">
                    <a:noFill/>
                  </a:rPr>
                  <a:t> </a:t>
                </a:r>
              </a:p>
            </p:txBody>
          </p:sp>
        </mc:Fallback>
      </mc:AlternateContent>
    </p:spTree>
    <p:extLst>
      <p:ext uri="{BB962C8B-B14F-4D97-AF65-F5344CB8AC3E}">
        <p14:creationId xmlns:p14="http://schemas.microsoft.com/office/powerpoint/2010/main" val="25250153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r>
              <a:rPr lang="fr-FR" smtClean="0"/>
              <a:t>STAGE SPH_07_A</a:t>
            </a:r>
            <a:endParaRPr lang="fr-FR"/>
          </a:p>
        </p:txBody>
      </p:sp>
      <p:sp>
        <p:nvSpPr>
          <p:cNvPr id="6" name="Rectangle 5"/>
          <p:cNvSpPr/>
          <p:nvPr/>
        </p:nvSpPr>
        <p:spPr>
          <a:xfrm>
            <a:off x="827584" y="1268760"/>
            <a:ext cx="7632848" cy="646331"/>
          </a:xfrm>
          <a:prstGeom prst="rect">
            <a:avLst/>
          </a:prstGeom>
        </p:spPr>
        <p:txBody>
          <a:bodyPr wrap="square">
            <a:spAutoFit/>
          </a:bodyPr>
          <a:lstStyle/>
          <a:p>
            <a:pPr lvl="0"/>
            <a:r>
              <a:rPr lang="fr-FR" dirty="0" smtClean="0">
                <a:solidFill>
                  <a:srgbClr val="002060"/>
                </a:solidFill>
              </a:rPr>
              <a:t>Proposer </a:t>
            </a:r>
            <a:r>
              <a:rPr lang="fr-FR" dirty="0">
                <a:solidFill>
                  <a:srgbClr val="002060"/>
                </a:solidFill>
              </a:rPr>
              <a:t>et mettre en œuvre un protocole expérimental </a:t>
            </a:r>
            <a:r>
              <a:rPr lang="fr-FR" dirty="0" smtClean="0">
                <a:solidFill>
                  <a:srgbClr val="002060"/>
                </a:solidFill>
              </a:rPr>
              <a:t>permettant </a:t>
            </a:r>
            <a:r>
              <a:rPr lang="fr-FR" dirty="0">
                <a:solidFill>
                  <a:srgbClr val="002060"/>
                </a:solidFill>
              </a:rPr>
              <a:t>de déterminer la célérité du son dans </a:t>
            </a:r>
            <a:r>
              <a:rPr lang="fr-FR" dirty="0" smtClean="0">
                <a:solidFill>
                  <a:srgbClr val="002060"/>
                </a:solidFill>
              </a:rPr>
              <a:t>l’air.</a:t>
            </a:r>
            <a:endParaRPr lang="fr-FR" dirty="0">
              <a:solidFill>
                <a:srgbClr val="002060"/>
              </a:solidFill>
            </a:endParaRPr>
          </a:p>
        </p:txBody>
      </p:sp>
      <mc:AlternateContent xmlns:mc="http://schemas.openxmlformats.org/markup-compatibility/2006" xmlns:a14="http://schemas.microsoft.com/office/drawing/2010/main">
        <mc:Choice Requires="a14">
          <p:sp>
            <p:nvSpPr>
              <p:cNvPr id="9" name="Rectangle 8"/>
              <p:cNvSpPr/>
              <p:nvPr/>
            </p:nvSpPr>
            <p:spPr>
              <a:xfrm>
                <a:off x="979984" y="2132856"/>
                <a:ext cx="6832376" cy="3640933"/>
              </a:xfrm>
              <a:prstGeom prst="rect">
                <a:avLst/>
              </a:prstGeom>
            </p:spPr>
            <p:txBody>
              <a:bodyPr wrap="square">
                <a:spAutoFit/>
              </a:bodyPr>
              <a:lstStyle/>
              <a:p>
                <a:pPr lvl="0" algn="just"/>
                <a:r>
                  <a:rPr lang="fr-FR" sz="2400" i="1" u="sng" dirty="0" smtClean="0"/>
                  <a:t>Protocole expérimental </a:t>
                </a:r>
                <a:r>
                  <a:rPr lang="fr-FR" sz="2400" i="1" dirty="0" smtClean="0"/>
                  <a:t>: </a:t>
                </a:r>
              </a:p>
              <a:p>
                <a:pPr lvl="0" algn="just"/>
                <a:r>
                  <a:rPr lang="fr-FR" sz="2400" i="1" dirty="0" smtClean="0"/>
                  <a:t>Pour un onde sonore de fréquence 1000 Hz, en déplaçant le tube PVC au sein de l’éprouvette, on recherche les ventres de vibration en repérant une augmentation significative du niveau sonore. La distance séparant deux ventres de vibration étant égale à </a:t>
                </a:r>
                <a14:m>
                  <m:oMath xmlns:m="http://schemas.openxmlformats.org/officeDocument/2006/math">
                    <m:f>
                      <m:fPr>
                        <m:ctrlPr>
                          <a:rPr lang="fr-FR" sz="2400" i="1">
                            <a:latin typeface="Cambria Math" panose="02040503050406030204" pitchFamily="18" charset="0"/>
                          </a:rPr>
                        </m:ctrlPr>
                      </m:fPr>
                      <m:num>
                        <m:r>
                          <a:rPr lang="fr-FR" sz="2400">
                            <a:latin typeface="Cambria Math"/>
                            <a:sym typeface="Symbol"/>
                          </a:rPr>
                          <m:t></m:t>
                        </m:r>
                      </m:num>
                      <m:den>
                        <m:r>
                          <a:rPr lang="fr-FR" sz="2400">
                            <a:latin typeface="Cambria Math"/>
                            <a:sym typeface="Symbol"/>
                          </a:rPr>
                          <m:t>2</m:t>
                        </m:r>
                      </m:den>
                    </m:f>
                    <m:r>
                      <a:rPr lang="fr-FR" sz="2400" b="0" i="1" smtClean="0">
                        <a:latin typeface="Cambria Math"/>
                        <a:sym typeface="Symbol"/>
                      </a:rPr>
                      <m:t> </m:t>
                    </m:r>
                  </m:oMath>
                </a14:m>
                <a:r>
                  <a:rPr lang="fr-FR" sz="2400" i="1" dirty="0" smtClean="0"/>
                  <a:t>,on en déduit la longueur d’onde.</a:t>
                </a:r>
              </a:p>
              <a:p>
                <a:pPr lvl="0" algn="just"/>
                <a:r>
                  <a:rPr lang="fr-FR" sz="2400" i="1" dirty="0" smtClean="0"/>
                  <a:t>Connaissant </a:t>
                </a:r>
                <a:r>
                  <a:rPr lang="fr-FR" sz="2400" i="1" dirty="0" smtClean="0">
                    <a:sym typeface="Symbol"/>
                  </a:rPr>
                  <a:t> et f, on peut calculer la célérité du son à la température de la pièce.</a:t>
                </a:r>
                <a:r>
                  <a:rPr lang="fr-FR" sz="2400" i="1" dirty="0" smtClean="0"/>
                  <a:t>   </a:t>
                </a:r>
                <a:endParaRPr lang="fr-FR" sz="2400" i="1" dirty="0"/>
              </a:p>
            </p:txBody>
          </p:sp>
        </mc:Choice>
        <mc:Fallback xmlns="">
          <p:sp>
            <p:nvSpPr>
              <p:cNvPr id="9" name="Rectangle 8"/>
              <p:cNvSpPr>
                <a:spLocks noRot="1" noChangeAspect="1" noMove="1" noResize="1" noEditPoints="1" noAdjustHandles="1" noChangeArrowheads="1" noChangeShapeType="1" noTextEdit="1"/>
              </p:cNvSpPr>
              <p:nvPr/>
            </p:nvSpPr>
            <p:spPr>
              <a:xfrm>
                <a:off x="979984" y="2132856"/>
                <a:ext cx="6832376" cy="3640933"/>
              </a:xfrm>
              <a:prstGeom prst="rect">
                <a:avLst/>
              </a:prstGeom>
              <a:blipFill rotWithShape="1">
                <a:blip r:embed="rId2"/>
                <a:stretch>
                  <a:fillRect l="-1427" t="-1340" r="-1338" b="-2848"/>
                </a:stretch>
              </a:blipFill>
            </p:spPr>
            <p:txBody>
              <a:bodyPr/>
              <a:lstStyle/>
              <a:p>
                <a:r>
                  <a:rPr lang="fr-FR">
                    <a:noFill/>
                  </a:rPr>
                  <a:t> </a:t>
                </a:r>
              </a:p>
            </p:txBody>
          </p:sp>
        </mc:Fallback>
      </mc:AlternateContent>
      <p:sp>
        <p:nvSpPr>
          <p:cNvPr id="7" name="Rectangle 6"/>
          <p:cNvSpPr/>
          <p:nvPr/>
        </p:nvSpPr>
        <p:spPr>
          <a:xfrm>
            <a:off x="1043608" y="332656"/>
            <a:ext cx="7416824" cy="584775"/>
          </a:xfrm>
          <a:prstGeom prst="rect">
            <a:avLst/>
          </a:prstGeom>
        </p:spPr>
        <p:txBody>
          <a:bodyPr wrap="square">
            <a:spAutoFit/>
          </a:bodyPr>
          <a:lstStyle/>
          <a:p>
            <a:pPr algn="ctr"/>
            <a:r>
              <a:rPr lang="fr-FR" sz="3200" b="1" u="dbl" dirty="0" smtClean="0">
                <a:solidFill>
                  <a:srgbClr val="002060"/>
                </a:solidFill>
                <a:latin typeface="Arial" panose="020B0604020202020204" pitchFamily="34" charset="0"/>
                <a:cs typeface="Arial" panose="020B0604020202020204" pitchFamily="34" charset="0"/>
              </a:rPr>
              <a:t>PROBLEME</a:t>
            </a:r>
            <a:endParaRPr lang="fr-FR" sz="3200" b="1" dirty="0" smtClean="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2588124"/>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425</TotalTime>
  <Words>713</Words>
  <Application>Microsoft Office PowerPoint</Application>
  <PresentationFormat>Affichage à l'écran (4:3)</PresentationFormat>
  <Paragraphs>160</Paragraphs>
  <Slides>14</Slides>
  <Notes>2</Notes>
  <HiddenSlides>0</HiddenSlides>
  <MMClips>2</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14</vt:i4>
      </vt:variant>
    </vt:vector>
  </HeadingPairs>
  <TitlesOfParts>
    <vt:vector size="21" baseType="lpstr">
      <vt:lpstr>ＭＳ Ｐゴシック</vt:lpstr>
      <vt:lpstr>Arial</vt:lpstr>
      <vt:lpstr>Calibri</vt:lpstr>
      <vt:lpstr>Cambria Math</vt:lpstr>
      <vt:lpstr>Symbol</vt:lpstr>
      <vt:lpstr>Times New Roman</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Pascal P.</dc:creator>
  <cp:lastModifiedBy>P6</cp:lastModifiedBy>
  <cp:revision>51</cp:revision>
  <dcterms:created xsi:type="dcterms:W3CDTF">2017-10-26T19:33:19Z</dcterms:created>
  <dcterms:modified xsi:type="dcterms:W3CDTF">2018-02-13T20:48:23Z</dcterms:modified>
</cp:coreProperties>
</file>