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69" autoAdjust="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16E4C7-97B0-49C6-8124-B71BC3E5D973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C885A5-D9F8-4BFC-B85A-FB09E6F32491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fr/url?sa=i&amp;rct=j&amp;q=&amp;esrc=s&amp;source=images&amp;cd=&amp;cad=rja&amp;uact=8&amp;ved=2ahUKEwjP3Ni135PgAhXizoUKHaACBH4QjRx6BAgBEAU&amp;url=https://www.pratique.fr/actu/high-tech-weezyo-l-ordinateur-design-en-forme-de-goutte-d-eau-9179405.html&amp;psig=AOvVaw3JGJiL0j_sXzcilXJClICL&amp;ust=154887719282445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fr/url?sa=i&amp;rct=j&amp;q=&amp;esrc=s&amp;source=images&amp;cd=&amp;cad=rja&amp;uact=8&amp;ved=2ahUKEwiq3Pz34JPgAhVSSxoKHcaCCI0QjRx6BAgBEAU&amp;url=https://pixers.lu/triptyques/clip-robinet-d-39-eau-de-dessin-anime-illustration-de-l-39-art-55899193&amp;psig=AOvVaw3d-LsbGOTN06wN7gyyeAnk&amp;ust=154887762215440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7774632" cy="1440159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EREA de Berck sur mer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00800" cy="1752600"/>
          </a:xfrm>
        </p:spPr>
        <p:txBody>
          <a:bodyPr>
            <a:normAutofit fontScale="25000" lnSpcReduction="20000"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algn="ctr"/>
            <a:r>
              <a:rPr lang="fr-FR" sz="16000" b="1" dirty="0" smtClean="0">
                <a:solidFill>
                  <a:schemeClr val="bg1"/>
                </a:solidFill>
              </a:rPr>
              <a:t>Résolution </a:t>
            </a:r>
            <a:r>
              <a:rPr lang="fr-FR" sz="16000" b="1" dirty="0">
                <a:solidFill>
                  <a:schemeClr val="bg1"/>
                </a:solidFill>
              </a:rPr>
              <a:t>d'un problème scientifique </a:t>
            </a:r>
          </a:p>
          <a:p>
            <a:pPr algn="ctr"/>
            <a:r>
              <a:rPr lang="fr-FR" sz="16000" b="1" dirty="0">
                <a:solidFill>
                  <a:schemeClr val="bg1"/>
                </a:solidFill>
              </a:rPr>
              <a:t>à caractère expérimental </a:t>
            </a:r>
          </a:p>
          <a:p>
            <a:endParaRPr lang="fr-FR" sz="11100" dirty="0"/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3" t="27448" r="67798" b="35483"/>
          <a:stretch>
            <a:fillRect/>
          </a:stretch>
        </p:blipFill>
        <p:spPr bwMode="auto">
          <a:xfrm>
            <a:off x="3275856" y="1379307"/>
            <a:ext cx="3240360" cy="307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54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935480"/>
            <a:ext cx="8219256" cy="2213600"/>
          </a:xfrm>
        </p:spPr>
        <p:txBody>
          <a:bodyPr/>
          <a:lstStyle/>
          <a:p>
            <a:pPr marL="0" indent="0">
              <a:buNone/>
            </a:pPr>
            <a:r>
              <a:rPr lang="fr-FR" b="0" i="0" u="none" strike="noStrike" baseline="0" dirty="0" smtClean="0"/>
              <a:t>	</a:t>
            </a:r>
            <a:br>
              <a:rPr lang="fr-FR" b="0" i="0" u="none" strike="noStrike" baseline="0" dirty="0" smtClean="0"/>
            </a:br>
            <a:r>
              <a:rPr lang="fr-FR" b="0" i="0" u="none" strike="noStrike" baseline="0" dirty="0" smtClean="0"/>
              <a:t>	</a:t>
            </a:r>
          </a:p>
          <a:p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62565"/>
              </p:ext>
            </p:extLst>
          </p:nvPr>
        </p:nvGraphicFramePr>
        <p:xfrm>
          <a:off x="1403648" y="2636912"/>
          <a:ext cx="6096000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226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Domaine</a:t>
                      </a:r>
                      <a:r>
                        <a:rPr lang="fr-FR" baseline="0" dirty="0" smtClean="0"/>
                        <a:t> d’étude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Mots</a:t>
                      </a:r>
                      <a:r>
                        <a:rPr lang="fr-FR" baseline="0" dirty="0" smtClean="0"/>
                        <a:t> clés </a:t>
                      </a:r>
                      <a:endParaRPr lang="fr-FR" dirty="0"/>
                    </a:p>
                  </a:txBody>
                  <a:tcPr/>
                </a:tc>
              </a:tr>
              <a:tr h="7294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Eau et ressources</a:t>
                      </a:r>
                      <a:endParaRPr lang="fr-FR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Traitement des eaux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Thème : l’eau</a:t>
            </a:r>
            <a:endParaRPr lang="fr-FR" b="1" dirty="0"/>
          </a:p>
        </p:txBody>
      </p:sp>
      <p:pic>
        <p:nvPicPr>
          <p:cNvPr id="2050" name="Picture 2" descr="Résultat de recherche d'images pour &quot;goutte d'eau&quot;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5" t="12725"/>
          <a:stretch/>
        </p:blipFill>
        <p:spPr bwMode="auto">
          <a:xfrm>
            <a:off x="3059832" y="4149078"/>
            <a:ext cx="3168352" cy="231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127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5184576" cy="1152128"/>
          </a:xfrm>
        </p:spPr>
        <p:txBody>
          <a:bodyPr/>
          <a:lstStyle/>
          <a:p>
            <a:r>
              <a:rPr lang="fr-FR" b="1" dirty="0" smtClean="0"/>
              <a:t>Problématique: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4941" y="1911870"/>
            <a:ext cx="8543089" cy="454146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sz="3800" b="1" dirty="0" smtClean="0"/>
              <a:t>L’EAU </a:t>
            </a:r>
            <a:r>
              <a:rPr lang="fr-FR" sz="3800" b="1" dirty="0"/>
              <a:t>DU ROBINET DE BERCK EST- ELLE POTABLE</a:t>
            </a:r>
            <a:r>
              <a:rPr lang="fr-FR" sz="3800" b="1" dirty="0" smtClean="0"/>
              <a:t>?</a:t>
            </a:r>
          </a:p>
          <a:p>
            <a:pPr marL="0" indent="0" algn="ctr">
              <a:buNone/>
            </a:pPr>
            <a:endParaRPr lang="fr-FR" sz="3800" b="1" dirty="0" smtClean="0"/>
          </a:p>
          <a:p>
            <a:pPr marL="0" indent="0" algn="ctr">
              <a:buNone/>
            </a:pPr>
            <a:endParaRPr lang="fr-FR" sz="3800" b="1" dirty="0"/>
          </a:p>
          <a:p>
            <a:r>
              <a:rPr lang="fr-FR" sz="2800" dirty="0"/>
              <a:t>Technicien du laboratoire « </a:t>
            </a:r>
            <a:r>
              <a:rPr lang="fr-FR" sz="2800" dirty="0" smtClean="0"/>
              <a:t>         », </a:t>
            </a:r>
            <a:r>
              <a:rPr lang="fr-FR" sz="2800" dirty="0"/>
              <a:t>vous êtes </a:t>
            </a:r>
            <a:r>
              <a:rPr lang="fr-FR" sz="2800" dirty="0" smtClean="0"/>
              <a:t>chargé </a:t>
            </a:r>
            <a:r>
              <a:rPr lang="fr-FR" sz="2800" dirty="0"/>
              <a:t>d’analyser un </a:t>
            </a:r>
            <a:r>
              <a:rPr lang="fr-FR" sz="2800" dirty="0" smtClean="0"/>
              <a:t>échantillon  </a:t>
            </a:r>
            <a:r>
              <a:rPr lang="fr-FR" sz="2800" dirty="0"/>
              <a:t>d’eau du robinet via un protocole que vous proposerez au chef de labo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 smtClean="0"/>
          </a:p>
          <a:p>
            <a:r>
              <a:rPr lang="fr-FR" sz="2800" dirty="0"/>
              <a:t>Vous ferez un rapport argumenté détaillant la démarche utilisée, rapport qui sera transmis aux </a:t>
            </a:r>
            <a:r>
              <a:rPr lang="fr-FR" sz="2800" dirty="0" smtClean="0"/>
              <a:t>autorités sanitaires</a:t>
            </a:r>
            <a:r>
              <a:rPr lang="fr-FR" sz="2800" dirty="0"/>
              <a:t>.</a:t>
            </a:r>
          </a:p>
          <a:p>
            <a:endParaRPr lang="fr-FR" sz="2800" dirty="0"/>
          </a:p>
          <a:p>
            <a:pPr marL="0" indent="0" algn="ctr">
              <a:buNone/>
            </a:pPr>
            <a:endParaRPr lang="fr-FR" sz="2800" dirty="0"/>
          </a:p>
          <a:p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46750"/>
            <a:ext cx="5905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Image associé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804296" cy="117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31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800" b="1" dirty="0" smtClean="0"/>
              <a:t/>
            </a:r>
            <a:br>
              <a:rPr lang="fr-FR" sz="2800" b="1" dirty="0" smtClean="0"/>
            </a:br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800" b="1" dirty="0" smtClean="0"/>
              <a:t/>
            </a:r>
            <a:br>
              <a:rPr lang="fr-FR" sz="2800" b="1" dirty="0" smtClean="0"/>
            </a:br>
            <a:r>
              <a:rPr lang="fr-FR" sz="2400" dirty="0"/>
              <a:t/>
            </a:r>
            <a:br>
              <a:rPr lang="fr-FR" sz="2400" dirty="0"/>
            </a:br>
            <a:r>
              <a:rPr lang="fr-FR" sz="2800" dirty="0"/>
              <a:t/>
            </a:r>
            <a:br>
              <a:rPr lang="fr-FR" sz="2800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sz="2600" b="1" dirty="0" smtClean="0"/>
              <a:t>Liste de matériel (dosage </a:t>
            </a:r>
            <a:r>
              <a:rPr lang="fr-FR" sz="2600" b="1" dirty="0" err="1" smtClean="0"/>
              <a:t>conductimétrique</a:t>
            </a:r>
            <a:r>
              <a:rPr lang="fr-FR" sz="2600" b="1" dirty="0" smtClean="0"/>
              <a:t> direct)</a:t>
            </a:r>
            <a:r>
              <a:rPr lang="fr-FR" dirty="0" smtClean="0"/>
              <a:t>:</a:t>
            </a:r>
          </a:p>
          <a:p>
            <a:pPr marL="0" indent="0" algn="ctr">
              <a:buNone/>
            </a:pPr>
            <a:endParaRPr lang="fr-FR" dirty="0" smtClean="0"/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Burette graduée ou  automatique (</a:t>
            </a:r>
            <a:r>
              <a:rPr lang="fr-FR" sz="2100" dirty="0" err="1">
                <a:latin typeface="Arial" panose="020B0604020202020204" pitchFamily="34" charset="0"/>
                <a:cs typeface="Arial" panose="020B0604020202020204" pitchFamily="34" charset="0"/>
              </a:rPr>
              <a:t>titronic</a:t>
            </a:r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Agitateur magnétique et son barreau aimanté</a:t>
            </a: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Eprouvette graduée de 100 </a:t>
            </a:r>
            <a:r>
              <a:rPr lang="fr-FR" sz="2100" dirty="0" err="1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endParaRPr lang="fr-F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Béchers de 250 </a:t>
            </a:r>
            <a:r>
              <a:rPr lang="fr-FR" sz="2100" dirty="0" err="1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 et de 50 </a:t>
            </a:r>
            <a:r>
              <a:rPr lang="fr-FR" sz="2100" dirty="0" err="1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endParaRPr lang="fr-F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Verre à pied (poubelle)</a:t>
            </a: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Ordinateur et logiciel « Atelier scientifique »</a:t>
            </a: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Console Primo avec capteur </a:t>
            </a:r>
            <a:r>
              <a:rPr lang="fr-FR" sz="2100" dirty="0" err="1">
                <a:latin typeface="Arial" panose="020B0604020202020204" pitchFamily="34" charset="0"/>
                <a:cs typeface="Arial" panose="020B0604020202020204" pitchFamily="34" charset="0"/>
              </a:rPr>
              <a:t>conductimétrique</a:t>
            </a:r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 et sonde </a:t>
            </a:r>
            <a:r>
              <a:rPr lang="fr-FR" sz="2100" dirty="0" err="1">
                <a:latin typeface="Arial" panose="020B0604020202020204" pitchFamily="34" charset="0"/>
                <a:cs typeface="Arial" panose="020B0604020202020204" pitchFamily="34" charset="0"/>
              </a:rPr>
              <a:t>conductimétrique</a:t>
            </a:r>
            <a:endParaRPr lang="fr-F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Potence avec </a:t>
            </a:r>
            <a:r>
              <a:rPr lang="fr-FR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pinces</a:t>
            </a:r>
          </a:p>
          <a:p>
            <a:pPr lvl="0"/>
            <a:endParaRPr lang="fr-FR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2600" b="1" dirty="0"/>
              <a:t>P</a:t>
            </a:r>
            <a:r>
              <a:rPr lang="fr-FR" sz="2600" b="1" dirty="0" smtClean="0"/>
              <a:t>roduits </a:t>
            </a:r>
            <a:r>
              <a:rPr lang="fr-FR" sz="2600" b="1" dirty="0"/>
              <a:t>à préparer</a:t>
            </a:r>
            <a:r>
              <a:rPr lang="fr-FR" sz="2600" b="1" dirty="0" smtClean="0"/>
              <a:t>:</a:t>
            </a:r>
            <a:endParaRPr lang="fr-FR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-FR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eau du robinet  (volume à doser : 100mL)</a:t>
            </a: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solution de nitrate d’argent de concentration   1.10</a:t>
            </a:r>
            <a:r>
              <a:rPr lang="fr-FR" sz="2100" baseline="300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 mol.L</a:t>
            </a:r>
            <a:r>
              <a:rPr lang="fr-FR" sz="2100" baseline="30000" dirty="0">
                <a:latin typeface="Arial" panose="020B0604020202020204" pitchFamily="34" charset="0"/>
                <a:cs typeface="Arial" panose="020B0604020202020204" pitchFamily="34" charset="0"/>
              </a:rPr>
              <a:t>-1 </a:t>
            </a:r>
            <a:r>
              <a:rPr lang="fr-FR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1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(prévoir 40mL par poste si burette graduée et 60 </a:t>
            </a:r>
            <a:r>
              <a:rPr lang="fr-FR" sz="21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fr-FR" sz="21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la burette automatique)</a:t>
            </a:r>
            <a:endParaRPr lang="fr-FR" sz="21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fr-FR" sz="2100" dirty="0">
                <a:latin typeface="Arial" panose="020B0604020202020204" pitchFamily="34" charset="0"/>
                <a:cs typeface="Arial" panose="020B0604020202020204" pitchFamily="34" charset="0"/>
              </a:rPr>
              <a:t>pissette d’eau distillée</a:t>
            </a:r>
          </a:p>
          <a:p>
            <a:pPr marL="0" indent="0" algn="ctr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23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scontent-cdg2-1.xx.fbcdn.net/v/t1.15752-9/50593731_2527916850556220_7309438591468306432_n.jpg?_nc_cat=108&amp;_nc_ht=scontent-cdg2-1.xx&amp;oh=c0f7f9dd6fe643136b9c44ac7fc8cd1a&amp;oe=5CC165C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854" y="1701498"/>
            <a:ext cx="5329910" cy="300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content-cdg2-1.xx.fbcdn.net/v/t1.15752-9/50799382_1229940837169564_3086764842124574720_n.jpg?_nc_cat=110&amp;_nc_ht=scontent-cdg2-1.xx&amp;oh=cca292dd4631e8a5471db8bbfa313a5a&amp;oe=5CF146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2360"/>
            <a:ext cx="3042421" cy="540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15950" y="5733256"/>
            <a:ext cx="4320480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Bécher contenant 100mL d’eau du robinet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6902152" y="3573016"/>
            <a:ext cx="132556" cy="21602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36606" y="4826361"/>
            <a:ext cx="283420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Solution de nitrate d’argent à 10</a:t>
            </a:r>
            <a:r>
              <a:rPr lang="fr-FR" baseline="30000" dirty="0" smtClean="0">
                <a:solidFill>
                  <a:schemeClr val="tx1"/>
                </a:solidFill>
              </a:rPr>
              <a:t>-2</a:t>
            </a:r>
            <a:r>
              <a:rPr lang="fr-FR" dirty="0" smtClean="0">
                <a:solidFill>
                  <a:schemeClr val="tx1"/>
                </a:solidFill>
              </a:rPr>
              <a:t> mol/L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20" name="Connecteur droit avec flèche 19"/>
          <p:cNvCxnSpPr>
            <a:stCxn id="13" idx="1"/>
          </p:cNvCxnSpPr>
          <p:nvPr/>
        </p:nvCxnSpPr>
        <p:spPr>
          <a:xfrm flipH="1" flipV="1">
            <a:off x="2615513" y="3780287"/>
            <a:ext cx="1221093" cy="144211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4499992" y="4077072"/>
            <a:ext cx="86925" cy="7492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4001161" y="922002"/>
            <a:ext cx="453526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700" b="1" dirty="0" smtClean="0">
                <a:latin typeface="+mj-lt"/>
              </a:rPr>
              <a:t>Burette automatique (</a:t>
            </a:r>
            <a:r>
              <a:rPr lang="fr-FR" sz="1700" b="1" dirty="0" err="1" smtClean="0">
                <a:latin typeface="+mj-lt"/>
              </a:rPr>
              <a:t>titronic</a:t>
            </a:r>
            <a:r>
              <a:rPr lang="fr-FR" sz="1700" b="1" dirty="0" smtClean="0">
                <a:latin typeface="+mj-lt"/>
              </a:rPr>
              <a:t>) gérée à l’aide de la souris spécifique (prix unitaire 1800 €)</a:t>
            </a:r>
            <a:endParaRPr lang="fr-FR" sz="1700" b="1" dirty="0">
              <a:latin typeface="+mj-lt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185323" y="152561"/>
            <a:ext cx="8864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 smtClean="0"/>
              <a:t>Dispositifs expérimentaux selon les besoins éducatifs particuliers des élèves.</a:t>
            </a:r>
            <a:endParaRPr lang="fr-FR" sz="2200" b="1" dirty="0"/>
          </a:p>
        </p:txBody>
      </p:sp>
      <p:cxnSp>
        <p:nvCxnSpPr>
          <p:cNvPr id="8" name="Connecteur droit avec flèche 7"/>
          <p:cNvCxnSpPr>
            <a:stCxn id="6" idx="1"/>
          </p:cNvCxnSpPr>
          <p:nvPr/>
        </p:nvCxnSpPr>
        <p:spPr>
          <a:xfrm flipH="1" flipV="1">
            <a:off x="2339752" y="5445224"/>
            <a:ext cx="1876198" cy="68407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7668344" y="4826361"/>
            <a:ext cx="1152128" cy="6463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Souris de la burette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7740352" y="4451716"/>
            <a:ext cx="216024" cy="3746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582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400" dirty="0" smtClean="0"/>
              <a:t>Courbe obtenue lors du </a:t>
            </a:r>
            <a:r>
              <a:rPr lang="fr-FR" sz="2400" b="1" u="sng" dirty="0" smtClean="0"/>
              <a:t>dosage </a:t>
            </a:r>
            <a:r>
              <a:rPr lang="fr-FR" sz="2400" b="1" u="sng" dirty="0" err="1" smtClean="0"/>
              <a:t>conductimétrique</a:t>
            </a:r>
            <a:r>
              <a:rPr lang="fr-FR" sz="2400" b="1" u="sng" dirty="0" smtClean="0"/>
              <a:t> direct </a:t>
            </a:r>
            <a:r>
              <a:rPr lang="fr-FR" sz="2400" dirty="0" smtClean="0"/>
              <a:t>et détermination du point d’équivalence à l’aide des outils du logiciel « atelier scientifique »</a:t>
            </a:r>
            <a:endParaRPr lang="fr-FR" sz="2400" dirty="0"/>
          </a:p>
        </p:txBody>
      </p:sp>
      <p:pic>
        <p:nvPicPr>
          <p:cNvPr id="2050" name="Picture 2" descr="https://scontent-cdg2-1.xx.fbcdn.net/v/t1.15752-9/50962633_404259070346507_832420702698078208_n.jpg?_nc_cat=101&amp;_nc_ht=scontent-cdg2-1.xx&amp;oh=bb17b72a19403e1b31f34b0044cf76a9&amp;oe=5CFDC73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91"/>
          <a:stretch/>
        </p:blipFill>
        <p:spPr bwMode="auto">
          <a:xfrm>
            <a:off x="1403648" y="2017408"/>
            <a:ext cx="6120680" cy="442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435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2800" b="1" dirty="0" smtClean="0"/>
              <a:t>Dosage </a:t>
            </a:r>
            <a:r>
              <a:rPr lang="fr-FR" sz="2800" b="1" dirty="0" err="1" smtClean="0"/>
              <a:t>conductimétrique</a:t>
            </a:r>
            <a:r>
              <a:rPr lang="fr-FR" sz="2800" b="1" dirty="0" smtClean="0"/>
              <a:t> direct des ions chlorures de l’eau du robinet </a:t>
            </a:r>
            <a:endParaRPr lang="fr-FR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919658"/>
            <a:ext cx="8301608" cy="4965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200" b="1" dirty="0" smtClean="0"/>
              <a:t>Vous devez maintenant </a:t>
            </a:r>
            <a:r>
              <a:rPr lang="fr-FR" sz="2200" b="1" dirty="0" smtClean="0"/>
              <a:t>réaliser un </a:t>
            </a:r>
            <a:r>
              <a:rPr lang="fr-FR" sz="2200" b="1" dirty="0" smtClean="0"/>
              <a:t>rapport </a:t>
            </a:r>
            <a:r>
              <a:rPr lang="fr-FR" sz="2200" b="1" dirty="0"/>
              <a:t>argumenté détaillant la démarche </a:t>
            </a:r>
            <a:r>
              <a:rPr lang="fr-FR" sz="2200" b="1" dirty="0" smtClean="0"/>
              <a:t>utilisée. Ce </a:t>
            </a:r>
            <a:r>
              <a:rPr lang="fr-FR" sz="2200" b="1" dirty="0"/>
              <a:t>rapport qui sera transmis aux autorités </a:t>
            </a:r>
            <a:r>
              <a:rPr lang="fr-FR" sz="2200" b="1" dirty="0" smtClean="0"/>
              <a:t>sanitaires, devra contenir</a:t>
            </a:r>
            <a:r>
              <a:rPr lang="fr-FR" sz="2400" b="1" dirty="0" smtClean="0"/>
              <a:t>:</a:t>
            </a:r>
          </a:p>
          <a:p>
            <a:pPr marL="0" indent="0">
              <a:buNone/>
            </a:pPr>
            <a:endParaRPr lang="fr-FR" sz="2400" b="1" dirty="0"/>
          </a:p>
          <a:p>
            <a:r>
              <a:rPr lang="fr-FR" sz="2400" dirty="0" smtClean="0"/>
              <a:t>La détermination du volume de nitrate d’argent versé à l’équivalence grâce au graphique obtenu.</a:t>
            </a:r>
          </a:p>
          <a:p>
            <a:r>
              <a:rPr lang="fr-FR" sz="2400" dirty="0" smtClean="0"/>
              <a:t>Le calcul de la </a:t>
            </a:r>
            <a:r>
              <a:rPr lang="fr-FR" sz="2400" u="sng" dirty="0" smtClean="0"/>
              <a:t>concentration molaire</a:t>
            </a:r>
            <a:r>
              <a:rPr lang="fr-FR" sz="2400" dirty="0" smtClean="0"/>
              <a:t> en ions chlorure grâce à la relation à l’équivalence.</a:t>
            </a:r>
          </a:p>
          <a:p>
            <a:r>
              <a:rPr lang="fr-FR" sz="2400" dirty="0" smtClean="0"/>
              <a:t>Le calcul de la </a:t>
            </a:r>
            <a:r>
              <a:rPr lang="fr-FR" sz="2400" u="sng" dirty="0" smtClean="0"/>
              <a:t>concentration massique</a:t>
            </a:r>
            <a:r>
              <a:rPr lang="fr-FR" sz="2400" dirty="0" smtClean="0"/>
              <a:t> en ions chlorure.</a:t>
            </a:r>
          </a:p>
          <a:p>
            <a:r>
              <a:rPr lang="fr-FR" sz="2400" dirty="0" smtClean="0"/>
              <a:t>La comparaison avec la norme de potabilité.</a:t>
            </a:r>
          </a:p>
          <a:p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466" y="6093296"/>
            <a:ext cx="950590" cy="53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775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294</TotalTime>
  <Words>270</Words>
  <Application>Microsoft Office PowerPoint</Application>
  <PresentationFormat>Affichage à l'écran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Débit</vt:lpstr>
      <vt:lpstr>EREA de Berck sur mer </vt:lpstr>
      <vt:lpstr>Thème : l’eau</vt:lpstr>
      <vt:lpstr>Problématique:</vt:lpstr>
      <vt:lpstr>      </vt:lpstr>
      <vt:lpstr>Présentation PowerPoint</vt:lpstr>
      <vt:lpstr>Courbe obtenue lors du dosage conductimétrique direct et détermination du point d’équivalence à l’aide des outils du logiciel « atelier scientifique »</vt:lpstr>
      <vt:lpstr>Dosage conductimétrique direct des ions chlorures de l’eau du robinet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EREA de Berck sur mer</dc:title>
  <dc:creator>mildred gressier</dc:creator>
  <cp:lastModifiedBy>mildred gressier</cp:lastModifiedBy>
  <cp:revision>23</cp:revision>
  <dcterms:created xsi:type="dcterms:W3CDTF">2019-01-28T08:13:02Z</dcterms:created>
  <dcterms:modified xsi:type="dcterms:W3CDTF">2019-01-31T16:55:54Z</dcterms:modified>
</cp:coreProperties>
</file>