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6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7E93A151-2BC0-4555-A3E6-FC04706E1957}" type="datetimeFigureOut">
              <a:rPr lang="fr-FR" smtClean="0"/>
              <a:t>28/02/2019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A2C82EA-3E51-4750-B25B-8C2575059ED1}" type="slidenum">
              <a:rPr lang="fr-FR" smtClean="0"/>
              <a:t>‹N°›</a:t>
            </a:fld>
            <a:endParaRPr lang="fr-FR"/>
          </a:p>
        </p:txBody>
      </p:sp>
    </p:spTree>
    <p:extLst>
      <p:ext uri="{BB962C8B-B14F-4D97-AF65-F5344CB8AC3E}">
        <p14:creationId xmlns:p14="http://schemas.microsoft.com/office/powerpoint/2010/main" val="2902377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E93A151-2BC0-4555-A3E6-FC04706E1957}" type="datetimeFigureOut">
              <a:rPr lang="fr-FR" smtClean="0"/>
              <a:t>28/02/2019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A2C82EA-3E51-4750-B25B-8C2575059ED1}" type="slidenum">
              <a:rPr lang="fr-FR" smtClean="0"/>
              <a:t>‹N°›</a:t>
            </a:fld>
            <a:endParaRPr lang="fr-FR"/>
          </a:p>
        </p:txBody>
      </p:sp>
    </p:spTree>
    <p:extLst>
      <p:ext uri="{BB962C8B-B14F-4D97-AF65-F5344CB8AC3E}">
        <p14:creationId xmlns:p14="http://schemas.microsoft.com/office/powerpoint/2010/main" val="2251868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E93A151-2BC0-4555-A3E6-FC04706E1957}" type="datetimeFigureOut">
              <a:rPr lang="fr-FR" smtClean="0"/>
              <a:t>28/02/2019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A2C82EA-3E51-4750-B25B-8C2575059ED1}" type="slidenum">
              <a:rPr lang="fr-FR" smtClean="0"/>
              <a:t>‹N°›</a:t>
            </a:fld>
            <a:endParaRPr lang="fr-FR"/>
          </a:p>
        </p:txBody>
      </p:sp>
    </p:spTree>
    <p:extLst>
      <p:ext uri="{BB962C8B-B14F-4D97-AF65-F5344CB8AC3E}">
        <p14:creationId xmlns:p14="http://schemas.microsoft.com/office/powerpoint/2010/main" val="1433875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E93A151-2BC0-4555-A3E6-FC04706E1957}" type="datetimeFigureOut">
              <a:rPr lang="fr-FR" smtClean="0"/>
              <a:t>28/02/2019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A2C82EA-3E51-4750-B25B-8C2575059ED1}" type="slidenum">
              <a:rPr lang="fr-FR" smtClean="0"/>
              <a:t>‹N°›</a:t>
            </a:fld>
            <a:endParaRPr lang="fr-FR"/>
          </a:p>
        </p:txBody>
      </p:sp>
    </p:spTree>
    <p:extLst>
      <p:ext uri="{BB962C8B-B14F-4D97-AF65-F5344CB8AC3E}">
        <p14:creationId xmlns:p14="http://schemas.microsoft.com/office/powerpoint/2010/main" val="1782309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7E93A151-2BC0-4555-A3E6-FC04706E1957}" type="datetimeFigureOut">
              <a:rPr lang="fr-FR" smtClean="0"/>
              <a:t>28/02/2019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A2C82EA-3E51-4750-B25B-8C2575059ED1}" type="slidenum">
              <a:rPr lang="fr-FR" smtClean="0"/>
              <a:t>‹N°›</a:t>
            </a:fld>
            <a:endParaRPr lang="fr-FR"/>
          </a:p>
        </p:txBody>
      </p:sp>
    </p:spTree>
    <p:extLst>
      <p:ext uri="{BB962C8B-B14F-4D97-AF65-F5344CB8AC3E}">
        <p14:creationId xmlns:p14="http://schemas.microsoft.com/office/powerpoint/2010/main" val="2536082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E93A151-2BC0-4555-A3E6-FC04706E1957}" type="datetimeFigureOut">
              <a:rPr lang="fr-FR" smtClean="0"/>
              <a:t>28/02/2019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A2C82EA-3E51-4750-B25B-8C2575059ED1}" type="slidenum">
              <a:rPr lang="fr-FR" smtClean="0"/>
              <a:t>‹N°›</a:t>
            </a:fld>
            <a:endParaRPr lang="fr-FR"/>
          </a:p>
        </p:txBody>
      </p:sp>
    </p:spTree>
    <p:extLst>
      <p:ext uri="{BB962C8B-B14F-4D97-AF65-F5344CB8AC3E}">
        <p14:creationId xmlns:p14="http://schemas.microsoft.com/office/powerpoint/2010/main" val="2256146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7E93A151-2BC0-4555-A3E6-FC04706E1957}" type="datetimeFigureOut">
              <a:rPr lang="fr-FR" smtClean="0"/>
              <a:t>28/02/2019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A2C82EA-3E51-4750-B25B-8C2575059ED1}" type="slidenum">
              <a:rPr lang="fr-FR" smtClean="0"/>
              <a:t>‹N°›</a:t>
            </a:fld>
            <a:endParaRPr lang="fr-FR"/>
          </a:p>
        </p:txBody>
      </p:sp>
    </p:spTree>
    <p:extLst>
      <p:ext uri="{BB962C8B-B14F-4D97-AF65-F5344CB8AC3E}">
        <p14:creationId xmlns:p14="http://schemas.microsoft.com/office/powerpoint/2010/main" val="1857581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7E93A151-2BC0-4555-A3E6-FC04706E1957}" type="datetimeFigureOut">
              <a:rPr lang="fr-FR" smtClean="0"/>
              <a:t>28/02/2019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A2C82EA-3E51-4750-B25B-8C2575059ED1}" type="slidenum">
              <a:rPr lang="fr-FR" smtClean="0"/>
              <a:t>‹N°›</a:t>
            </a:fld>
            <a:endParaRPr lang="fr-FR"/>
          </a:p>
        </p:txBody>
      </p:sp>
    </p:spTree>
    <p:extLst>
      <p:ext uri="{BB962C8B-B14F-4D97-AF65-F5344CB8AC3E}">
        <p14:creationId xmlns:p14="http://schemas.microsoft.com/office/powerpoint/2010/main" val="3948746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E93A151-2BC0-4555-A3E6-FC04706E1957}" type="datetimeFigureOut">
              <a:rPr lang="fr-FR" smtClean="0"/>
              <a:t>28/02/2019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A2C82EA-3E51-4750-B25B-8C2575059ED1}" type="slidenum">
              <a:rPr lang="fr-FR" smtClean="0"/>
              <a:t>‹N°›</a:t>
            </a:fld>
            <a:endParaRPr lang="fr-FR"/>
          </a:p>
        </p:txBody>
      </p:sp>
    </p:spTree>
    <p:extLst>
      <p:ext uri="{BB962C8B-B14F-4D97-AF65-F5344CB8AC3E}">
        <p14:creationId xmlns:p14="http://schemas.microsoft.com/office/powerpoint/2010/main" val="1054152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7E93A151-2BC0-4555-A3E6-FC04706E1957}" type="datetimeFigureOut">
              <a:rPr lang="fr-FR" smtClean="0"/>
              <a:t>28/02/2019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A2C82EA-3E51-4750-B25B-8C2575059ED1}" type="slidenum">
              <a:rPr lang="fr-FR" smtClean="0"/>
              <a:t>‹N°›</a:t>
            </a:fld>
            <a:endParaRPr lang="fr-FR"/>
          </a:p>
        </p:txBody>
      </p:sp>
    </p:spTree>
    <p:extLst>
      <p:ext uri="{BB962C8B-B14F-4D97-AF65-F5344CB8AC3E}">
        <p14:creationId xmlns:p14="http://schemas.microsoft.com/office/powerpoint/2010/main" val="846141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7E93A151-2BC0-4555-A3E6-FC04706E1957}" type="datetimeFigureOut">
              <a:rPr lang="fr-FR" smtClean="0"/>
              <a:t>28/02/2019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A2C82EA-3E51-4750-B25B-8C2575059ED1}" type="slidenum">
              <a:rPr lang="fr-FR" smtClean="0"/>
              <a:t>‹N°›</a:t>
            </a:fld>
            <a:endParaRPr lang="fr-FR"/>
          </a:p>
        </p:txBody>
      </p:sp>
    </p:spTree>
    <p:extLst>
      <p:ext uri="{BB962C8B-B14F-4D97-AF65-F5344CB8AC3E}">
        <p14:creationId xmlns:p14="http://schemas.microsoft.com/office/powerpoint/2010/main" val="2525008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93A151-2BC0-4555-A3E6-FC04706E1957}" type="datetimeFigureOut">
              <a:rPr lang="fr-FR" smtClean="0"/>
              <a:t>28/02/2019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2C82EA-3E51-4750-B25B-8C2575059ED1}" type="slidenum">
              <a:rPr lang="fr-FR" smtClean="0"/>
              <a:t>‹N°›</a:t>
            </a:fld>
            <a:endParaRPr lang="fr-FR"/>
          </a:p>
        </p:txBody>
      </p:sp>
    </p:spTree>
    <p:extLst>
      <p:ext uri="{BB962C8B-B14F-4D97-AF65-F5344CB8AC3E}">
        <p14:creationId xmlns:p14="http://schemas.microsoft.com/office/powerpoint/2010/main" val="34623756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pPr>
              <a:spcBef>
                <a:spcPct val="0"/>
              </a:spcBef>
            </a:pPr>
            <a:r>
              <a:rPr lang="fr-FR" altLang="fr-FR" dirty="0" smtClean="0">
                <a:latin typeface="Arial" charset="0"/>
                <a:ea typeface="MS PGothic" pitchFamily="34" charset="-128"/>
              </a:rPr>
              <a:t>Lycée Arthur Rimbaud </a:t>
            </a:r>
          </a:p>
          <a:p>
            <a:pPr>
              <a:spcBef>
                <a:spcPct val="0"/>
              </a:spcBef>
            </a:pPr>
            <a:r>
              <a:rPr lang="fr-FR" altLang="fr-FR" dirty="0" smtClean="0">
                <a:latin typeface="Arial" charset="0"/>
                <a:ea typeface="MS PGothic" pitchFamily="34" charset="-128"/>
              </a:rPr>
              <a:t>Sin le Noble </a:t>
            </a:r>
          </a:p>
          <a:p>
            <a:endParaRPr lang="fr-FR" dirty="0"/>
          </a:p>
        </p:txBody>
      </p:sp>
      <p:sp>
        <p:nvSpPr>
          <p:cNvPr id="4" name="AutoShape 7"/>
          <p:cNvSpPr>
            <a:spLocks noGrp="1" noChangeArrowheads="1"/>
          </p:cNvSpPr>
          <p:nvPr>
            <p:ph type="ctrTitle"/>
          </p:nvPr>
        </p:nvSpPr>
        <p:spPr bwMode="auto">
          <a:prstGeom prst="roundRect">
            <a:avLst>
              <a:gd name="adj" fmla="val 16667"/>
            </a:avLst>
          </a:prstGeom>
          <a:gradFill rotWithShape="1">
            <a:gsLst>
              <a:gs pos="86245">
                <a:schemeClr val="accent1">
                  <a:lumMod val="40000"/>
                  <a:lumOff val="60000"/>
                </a:schemeClr>
              </a:gs>
              <a:gs pos="0">
                <a:schemeClr val="accent1">
                  <a:lumMod val="20000"/>
                  <a:lumOff val="80000"/>
                </a:schemeClr>
              </a:gs>
              <a:gs pos="64999">
                <a:schemeClr val="accent1">
                  <a:lumMod val="20000"/>
                  <a:lumOff val="80000"/>
                </a:schemeClr>
              </a:gs>
              <a:gs pos="100000">
                <a:schemeClr val="accent1">
                  <a:lumMod val="20000"/>
                  <a:lumOff val="80000"/>
                </a:schemeClr>
              </a:gs>
            </a:gsLst>
            <a:lin ang="5400000" scaled="1"/>
          </a:gradFill>
          <a:ln w="9525">
            <a:solidFill>
              <a:srgbClr val="98B954"/>
            </a:solidFill>
            <a:round/>
            <a:headEnd/>
            <a:tailEnd/>
          </a:ln>
          <a:effectLst>
            <a:outerShdw blurRad="40000" dist="20000" dir="5400000" rotWithShape="0">
              <a:srgbClr val="808080">
                <a:alpha val="37999"/>
              </a:srgbClr>
            </a:outerShdw>
          </a:effectLst>
        </p:spPr>
        <p:txBody>
          <a:bodyPr wrap="none" anchor="ctr">
            <a:normAutofit fontScale="90000"/>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fr-FR" sz="2800" b="1" dirty="0" smtClean="0">
                <a:cs typeface="Arial" panose="020B0604020202020204" pitchFamily="34" charset="0"/>
              </a:rPr>
              <a:t>RÉSOLUTION D’UN PROBLÈME</a:t>
            </a:r>
          </a:p>
          <a:p>
            <a:pPr algn="ctr">
              <a:defRPr/>
            </a:pPr>
            <a:r>
              <a:rPr lang="fr-FR" sz="2800" b="1" dirty="0" smtClean="0">
                <a:cs typeface="Arial" panose="020B0604020202020204" pitchFamily="34" charset="0"/>
              </a:rPr>
              <a:t>SCIENTIFIQUE À CARACTÈRE</a:t>
            </a:r>
          </a:p>
          <a:p>
            <a:pPr algn="ctr">
              <a:defRPr/>
            </a:pPr>
            <a:r>
              <a:rPr lang="fr-FR" sz="2800" b="1" dirty="0" smtClean="0">
                <a:cs typeface="Arial" panose="020B0604020202020204" pitchFamily="34" charset="0"/>
              </a:rPr>
              <a:t>EXPÉRIMENTAL</a:t>
            </a:r>
            <a:endParaRPr lang="fr-FR" sz="2800" b="1" dirty="0">
              <a:cs typeface="Arial" panose="020B0604020202020204" pitchFamily="34" charset="0"/>
            </a:endParaRPr>
          </a:p>
        </p:txBody>
      </p:sp>
    </p:spTree>
    <p:extLst>
      <p:ext uri="{BB962C8B-B14F-4D97-AF65-F5344CB8AC3E}">
        <p14:creationId xmlns:p14="http://schemas.microsoft.com/office/powerpoint/2010/main" val="3430382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2400" b="1" u="sng" dirty="0" smtClean="0"/>
              <a:t>Problématique</a:t>
            </a:r>
            <a:r>
              <a:rPr lang="fr-FR" sz="2400" dirty="0" smtClean="0"/>
              <a:t>: La marathonienne respecte-t-elle les recommandations de l’OMS en ce qui concerne les sucres libres et le bleu brillant lors du marathon?</a:t>
            </a:r>
            <a:br>
              <a:rPr lang="fr-FR" sz="2400" dirty="0" smtClean="0"/>
            </a:br>
            <a:endParaRPr lang="fr-FR" sz="2400" dirty="0"/>
          </a:p>
        </p:txBody>
      </p:sp>
      <p:sp>
        <p:nvSpPr>
          <p:cNvPr id="3" name="Espace réservé du contenu 2"/>
          <p:cNvSpPr>
            <a:spLocks noGrp="1"/>
          </p:cNvSpPr>
          <p:nvPr>
            <p:ph idx="1"/>
          </p:nvPr>
        </p:nvSpPr>
        <p:spPr/>
        <p:txBody>
          <a:bodyPr>
            <a:normAutofit fontScale="77500" lnSpcReduction="20000"/>
          </a:bodyPr>
          <a:lstStyle/>
          <a:p>
            <a:pPr marL="0" indent="0">
              <a:buNone/>
            </a:pPr>
            <a:r>
              <a:rPr lang="fr-FR" i="1" u="sng" dirty="0" smtClean="0"/>
              <a:t>Matériel </a:t>
            </a:r>
            <a:r>
              <a:rPr lang="fr-FR" i="1" u="sng" dirty="0"/>
              <a:t>et produits à disposition :</a:t>
            </a:r>
            <a:endParaRPr lang="fr-FR" dirty="0"/>
          </a:p>
          <a:p>
            <a:r>
              <a:rPr lang="fr-FR" dirty="0"/>
              <a:t>Un colorimètre (avec mode d’emploi) + 6 cuves à spectrophotométrie  </a:t>
            </a:r>
          </a:p>
          <a:p>
            <a:r>
              <a:rPr lang="fr-FR" dirty="0"/>
              <a:t>2 béchers de 100 </a:t>
            </a:r>
            <a:r>
              <a:rPr lang="fr-FR" dirty="0" err="1"/>
              <a:t>mL</a:t>
            </a:r>
            <a:r>
              <a:rPr lang="fr-FR" dirty="0"/>
              <a:t> + pissette d’eau distillée</a:t>
            </a:r>
          </a:p>
          <a:p>
            <a:r>
              <a:rPr lang="fr-FR" dirty="0"/>
              <a:t>2 Fioles jaugées de 50 </a:t>
            </a:r>
            <a:r>
              <a:rPr lang="fr-FR" dirty="0" err="1"/>
              <a:t>mL</a:t>
            </a:r>
            <a:endParaRPr lang="fr-FR" dirty="0"/>
          </a:p>
          <a:p>
            <a:r>
              <a:rPr lang="fr-FR" dirty="0"/>
              <a:t>Pipettes jaugées et graduées de 10 et 5 </a:t>
            </a:r>
            <a:r>
              <a:rPr lang="fr-FR" dirty="0" err="1"/>
              <a:t>mL</a:t>
            </a:r>
            <a:r>
              <a:rPr lang="fr-FR" dirty="0"/>
              <a:t> + poire aspirante</a:t>
            </a:r>
          </a:p>
          <a:p>
            <a:r>
              <a:rPr lang="fr-FR" dirty="0"/>
              <a:t>Une solution de bleu brillant préparée à la concentration massique C</a:t>
            </a:r>
            <a:r>
              <a:rPr lang="fr-FR" baseline="-25000" dirty="0"/>
              <a:t>0</a:t>
            </a:r>
            <a:r>
              <a:rPr lang="fr-FR" dirty="0"/>
              <a:t> = 5,0.10</a:t>
            </a:r>
            <a:r>
              <a:rPr lang="fr-FR" baseline="30000" dirty="0"/>
              <a:t>-2</a:t>
            </a:r>
            <a:r>
              <a:rPr lang="fr-FR" dirty="0"/>
              <a:t> g.L</a:t>
            </a:r>
            <a:r>
              <a:rPr lang="fr-FR" baseline="30000" dirty="0"/>
              <a:t>-1</a:t>
            </a:r>
            <a:endParaRPr lang="fr-FR" dirty="0"/>
          </a:p>
          <a:p>
            <a:r>
              <a:rPr lang="fr-FR" dirty="0"/>
              <a:t>La boisson </a:t>
            </a:r>
            <a:r>
              <a:rPr lang="fr-FR" dirty="0" err="1"/>
              <a:t>Powerade</a:t>
            </a:r>
            <a:endParaRPr lang="fr-FR" dirty="0"/>
          </a:p>
          <a:p>
            <a:r>
              <a:rPr lang="fr-FR" dirty="0"/>
              <a:t>Gants + Un marqueur pour verrerie + pipettes souples</a:t>
            </a:r>
          </a:p>
          <a:p>
            <a:r>
              <a:rPr lang="fr-FR" dirty="0"/>
              <a:t>Ordinateur avec atelier scientifique et imprimante</a:t>
            </a:r>
          </a:p>
          <a:p>
            <a:pPr marL="0" indent="0">
              <a:buNone/>
            </a:pPr>
            <a:endParaRPr lang="fr-FR" dirty="0"/>
          </a:p>
        </p:txBody>
      </p:sp>
    </p:spTree>
    <p:extLst>
      <p:ext uri="{BB962C8B-B14F-4D97-AF65-F5344CB8AC3E}">
        <p14:creationId xmlns:p14="http://schemas.microsoft.com/office/powerpoint/2010/main" val="37063088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Question préliminaire 1</a:t>
            </a:r>
            <a:endParaRPr lang="fr-FR" dirty="0"/>
          </a:p>
        </p:txBody>
      </p:sp>
      <p:sp>
        <p:nvSpPr>
          <p:cNvPr id="3" name="Espace réservé du contenu 2"/>
          <p:cNvSpPr>
            <a:spLocks noGrp="1"/>
          </p:cNvSpPr>
          <p:nvPr>
            <p:ph idx="1"/>
          </p:nvPr>
        </p:nvSpPr>
        <p:spPr/>
        <p:txBody>
          <a:bodyPr>
            <a:normAutofit fontScale="92500" lnSpcReduction="20000"/>
          </a:bodyPr>
          <a:lstStyle/>
          <a:p>
            <a:pPr marL="0" indent="0">
              <a:buNone/>
            </a:pPr>
            <a:r>
              <a:rPr lang="fr-FR" dirty="0" smtClean="0"/>
              <a:t>L’élève doit donner le protocole de dilution de la solution mère avec un facteur de 10 en tenant compte du matériel à disposition:</a:t>
            </a:r>
          </a:p>
          <a:p>
            <a:pPr marL="0" indent="0">
              <a:buNone/>
            </a:pPr>
            <a:r>
              <a:rPr lang="fr-FR" i="1" dirty="0" smtClean="0"/>
              <a:t>« On place la solution mère de bleu brillant à </a:t>
            </a:r>
          </a:p>
          <a:p>
            <a:pPr marL="0" indent="0">
              <a:buNone/>
            </a:pPr>
            <a:r>
              <a:rPr lang="fr-FR" i="1" dirty="0" smtClean="0"/>
              <a:t>5,0.10</a:t>
            </a:r>
            <a:r>
              <a:rPr lang="fr-FR" i="1" baseline="30000" dirty="0" smtClean="0"/>
              <a:t>-2 </a:t>
            </a:r>
            <a:r>
              <a:rPr lang="fr-FR" i="1" dirty="0" smtClean="0"/>
              <a:t>g/L dans un bécher et on utilise la pipette jaugée de 5 </a:t>
            </a:r>
            <a:r>
              <a:rPr lang="fr-FR" i="1" dirty="0" err="1" smtClean="0"/>
              <a:t>mL</a:t>
            </a:r>
            <a:r>
              <a:rPr lang="fr-FR" i="1" dirty="0" smtClean="0"/>
              <a:t>. On aspire la solution jusqu’au trait de jauge et on la verse dans une fiole jaugée de 50 </a:t>
            </a:r>
            <a:r>
              <a:rPr lang="fr-FR" i="1" dirty="0" err="1" smtClean="0"/>
              <a:t>mL</a:t>
            </a:r>
            <a:r>
              <a:rPr lang="fr-FR" i="1" dirty="0" smtClean="0"/>
              <a:t>. On complète ensuite à l’eau distillée jusqu’au trait de jauge et on homogénéise la solution. La pipette ayant un volume 10 fois plus petit que celui de la fiole, on a bien une dilution au </a:t>
            </a:r>
            <a:r>
              <a:rPr lang="fr-FR" i="1" dirty="0" err="1" smtClean="0"/>
              <a:t>dizième</a:t>
            </a:r>
            <a:r>
              <a:rPr lang="fr-FR" i="1" dirty="0" smtClean="0"/>
              <a:t>.»</a:t>
            </a:r>
            <a:endParaRPr lang="fr-FR" i="1" dirty="0"/>
          </a:p>
        </p:txBody>
      </p:sp>
    </p:spTree>
    <p:extLst>
      <p:ext uri="{BB962C8B-B14F-4D97-AF65-F5344CB8AC3E}">
        <p14:creationId xmlns:p14="http://schemas.microsoft.com/office/powerpoint/2010/main" val="58647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err="1" smtClean="0"/>
              <a:t>Clacul</a:t>
            </a:r>
            <a:r>
              <a:rPr lang="fr-FR" dirty="0" smtClean="0"/>
              <a:t> de la concentration massique de la solution fille obtenue:</a:t>
            </a:r>
            <a:endParaRPr lang="fr-FR" dirty="0"/>
          </a:p>
        </p:txBody>
      </p:sp>
      <mc:AlternateContent xmlns:mc="http://schemas.openxmlformats.org/markup-compatibility/2006">
        <mc:Choice xmlns:a14="http://schemas.microsoft.com/office/drawing/2010/main" Requires="a14">
          <p:sp>
            <p:nvSpPr>
              <p:cNvPr id="3" name="Espace réservé du contenu 2"/>
              <p:cNvSpPr>
                <a:spLocks noGrp="1"/>
              </p:cNvSpPr>
              <p:nvPr>
                <p:ph idx="1"/>
              </p:nvPr>
            </p:nvSpPr>
            <p:spPr/>
            <p:txBody>
              <a:bodyPr/>
              <a:lstStyle/>
              <a:p>
                <a:pPr marL="0" indent="0">
                  <a:buNone/>
                </a:pPr>
                <a:r>
                  <a:rPr lang="fr-FR" dirty="0" smtClean="0"/>
                  <a:t>Le facteur de dilution vaut 10, on aura donc:</a:t>
                </a:r>
              </a:p>
              <a:p>
                <a:pPr marL="0" indent="0">
                  <a:buNone/>
                </a:pPr>
                <a14:m>
                  <m:oMathPara xmlns:m="http://schemas.openxmlformats.org/officeDocument/2006/math">
                    <m:oMathParaPr>
                      <m:jc m:val="centerGroup"/>
                    </m:oMathParaPr>
                    <m:oMath xmlns:m="http://schemas.openxmlformats.org/officeDocument/2006/math">
                      <m:sSub>
                        <m:sSubPr>
                          <m:ctrlPr>
                            <a:rPr lang="fr-FR" i="1" smtClean="0">
                              <a:latin typeface="Cambria Math"/>
                            </a:rPr>
                          </m:ctrlPr>
                        </m:sSubPr>
                        <m:e>
                          <m:r>
                            <a:rPr lang="fr-FR" b="0" i="1" smtClean="0">
                              <a:latin typeface="Cambria Math"/>
                            </a:rPr>
                            <m:t>𝐶</m:t>
                          </m:r>
                        </m:e>
                        <m:sub>
                          <m:r>
                            <a:rPr lang="fr-FR" b="0" i="1" smtClean="0">
                              <a:latin typeface="Cambria Math"/>
                            </a:rPr>
                            <m:t>𝑓𝑖𝑙𝑙𝑒</m:t>
                          </m:r>
                        </m:sub>
                      </m:sSub>
                      <m:r>
                        <a:rPr lang="fr-FR" b="0" i="1" smtClean="0">
                          <a:latin typeface="Cambria Math"/>
                        </a:rPr>
                        <m:t>=</m:t>
                      </m:r>
                      <m:f>
                        <m:fPr>
                          <m:ctrlPr>
                            <a:rPr lang="fr-FR" b="0" i="1" smtClean="0">
                              <a:latin typeface="Cambria Math"/>
                            </a:rPr>
                          </m:ctrlPr>
                        </m:fPr>
                        <m:num>
                          <m:sSub>
                            <m:sSubPr>
                              <m:ctrlPr>
                                <a:rPr lang="fr-FR" b="0" i="1" smtClean="0">
                                  <a:latin typeface="Cambria Math"/>
                                </a:rPr>
                              </m:ctrlPr>
                            </m:sSubPr>
                            <m:e>
                              <m:r>
                                <a:rPr lang="fr-FR" b="0" i="1" smtClean="0">
                                  <a:latin typeface="Cambria Math"/>
                                </a:rPr>
                                <m:t>𝐶</m:t>
                              </m:r>
                            </m:e>
                            <m:sub>
                              <m:r>
                                <a:rPr lang="fr-FR" b="0" i="1" smtClean="0">
                                  <a:latin typeface="Cambria Math"/>
                                </a:rPr>
                                <m:t>𝑚</m:t>
                              </m:r>
                              <m:r>
                                <a:rPr lang="fr-FR" b="0" i="1" smtClean="0">
                                  <a:latin typeface="Cambria Math"/>
                                </a:rPr>
                                <m:t>è</m:t>
                              </m:r>
                              <m:r>
                                <a:rPr lang="fr-FR" b="0" i="1" smtClean="0">
                                  <a:latin typeface="Cambria Math"/>
                                </a:rPr>
                                <m:t>𝑟𝑒</m:t>
                              </m:r>
                            </m:sub>
                          </m:sSub>
                        </m:num>
                        <m:den>
                          <m:r>
                            <a:rPr lang="fr-FR" b="0" i="1" smtClean="0">
                              <a:latin typeface="Cambria Math"/>
                            </a:rPr>
                            <m:t>10</m:t>
                          </m:r>
                        </m:den>
                      </m:f>
                      <m:r>
                        <a:rPr lang="fr-FR" b="0" i="1" smtClean="0">
                          <a:latin typeface="Cambria Math"/>
                        </a:rPr>
                        <m:t>=</m:t>
                      </m:r>
                      <m:f>
                        <m:fPr>
                          <m:ctrlPr>
                            <a:rPr lang="fr-FR" b="0" i="1" smtClean="0">
                              <a:latin typeface="Cambria Math"/>
                            </a:rPr>
                          </m:ctrlPr>
                        </m:fPr>
                        <m:num>
                          <m:r>
                            <a:rPr lang="fr-FR" b="0" i="1" smtClean="0">
                              <a:latin typeface="Cambria Math"/>
                            </a:rPr>
                            <m:t>5,0</m:t>
                          </m:r>
                          <m:r>
                            <a:rPr lang="fr-FR" b="0" i="1" smtClean="0">
                              <a:latin typeface="Cambria Math"/>
                              <a:ea typeface="Cambria Math"/>
                            </a:rPr>
                            <m:t>×</m:t>
                          </m:r>
                          <m:sSup>
                            <m:sSupPr>
                              <m:ctrlPr>
                                <a:rPr lang="fr-FR" b="0" i="1" smtClean="0">
                                  <a:latin typeface="Cambria Math"/>
                                  <a:ea typeface="Cambria Math"/>
                                </a:rPr>
                              </m:ctrlPr>
                            </m:sSupPr>
                            <m:e>
                              <m:r>
                                <a:rPr lang="fr-FR" b="0" i="1" smtClean="0">
                                  <a:latin typeface="Cambria Math"/>
                                  <a:ea typeface="Cambria Math"/>
                                </a:rPr>
                                <m:t>10</m:t>
                              </m:r>
                            </m:e>
                            <m:sup>
                              <m:r>
                                <a:rPr lang="fr-FR" b="0" i="1" smtClean="0">
                                  <a:latin typeface="Cambria Math"/>
                                  <a:ea typeface="Cambria Math"/>
                                </a:rPr>
                                <m:t>−2</m:t>
                              </m:r>
                            </m:sup>
                          </m:sSup>
                        </m:num>
                        <m:den>
                          <m:r>
                            <a:rPr lang="fr-FR" b="0" i="1" smtClean="0">
                              <a:latin typeface="Cambria Math"/>
                            </a:rPr>
                            <m:t>10</m:t>
                          </m:r>
                        </m:den>
                      </m:f>
                    </m:oMath>
                  </m:oMathPara>
                </a14:m>
                <a:endParaRPr lang="fr-FR" b="0" i="1" dirty="0" smtClean="0">
                  <a:latin typeface="Cambria Math"/>
                </a:endParaRPr>
              </a:p>
              <a:p>
                <a:pPr marL="0" indent="0">
                  <a:buNone/>
                </a:pPr>
                <a14:m>
                  <m:oMathPara xmlns:m="http://schemas.openxmlformats.org/officeDocument/2006/math">
                    <m:oMathParaPr>
                      <m:jc m:val="centerGroup"/>
                    </m:oMathParaPr>
                    <m:oMath xmlns:m="http://schemas.openxmlformats.org/officeDocument/2006/math">
                      <m:r>
                        <a:rPr lang="fr-FR" b="0" i="1" smtClean="0">
                          <a:latin typeface="Cambria Math"/>
                        </a:rPr>
                        <m:t>=5,0</m:t>
                      </m:r>
                      <m:r>
                        <a:rPr lang="fr-FR" b="0" i="1" smtClean="0">
                          <a:latin typeface="Cambria Math"/>
                          <a:ea typeface="Cambria Math"/>
                        </a:rPr>
                        <m:t>×</m:t>
                      </m:r>
                      <m:sSup>
                        <m:sSupPr>
                          <m:ctrlPr>
                            <a:rPr lang="fr-FR" b="0" i="1" smtClean="0">
                              <a:latin typeface="Cambria Math"/>
                              <a:ea typeface="Cambria Math"/>
                            </a:rPr>
                          </m:ctrlPr>
                        </m:sSupPr>
                        <m:e>
                          <m:r>
                            <a:rPr lang="fr-FR" b="0" i="1" smtClean="0">
                              <a:latin typeface="Cambria Math"/>
                              <a:ea typeface="Cambria Math"/>
                            </a:rPr>
                            <m:t>10</m:t>
                          </m:r>
                        </m:e>
                        <m:sup>
                          <m:r>
                            <a:rPr lang="fr-FR" b="0" i="1" smtClean="0">
                              <a:latin typeface="Cambria Math"/>
                              <a:ea typeface="Cambria Math"/>
                            </a:rPr>
                            <m:t>−3</m:t>
                          </m:r>
                        </m:sup>
                      </m:sSup>
                      <m:r>
                        <a:rPr lang="fr-FR" b="0" i="1" smtClean="0">
                          <a:latin typeface="Cambria Math"/>
                          <a:ea typeface="Cambria Math"/>
                        </a:rPr>
                        <m:t> </m:t>
                      </m:r>
                      <m:r>
                        <a:rPr lang="fr-FR" b="0" i="1" smtClean="0">
                          <a:latin typeface="Cambria Math"/>
                          <a:ea typeface="Cambria Math"/>
                        </a:rPr>
                        <m:t>𝑔</m:t>
                      </m:r>
                      <m:r>
                        <a:rPr lang="fr-FR" b="0" i="1" smtClean="0">
                          <a:latin typeface="Cambria Math"/>
                          <a:ea typeface="Cambria Math"/>
                        </a:rPr>
                        <m:t>.</m:t>
                      </m:r>
                      <m:sSup>
                        <m:sSupPr>
                          <m:ctrlPr>
                            <a:rPr lang="fr-FR" b="0" i="1" smtClean="0">
                              <a:latin typeface="Cambria Math"/>
                              <a:ea typeface="Cambria Math"/>
                            </a:rPr>
                          </m:ctrlPr>
                        </m:sSupPr>
                        <m:e>
                          <m:r>
                            <a:rPr lang="fr-FR" b="0" i="1" smtClean="0">
                              <a:latin typeface="Cambria Math"/>
                              <a:ea typeface="Cambria Math"/>
                            </a:rPr>
                            <m:t>𝐿</m:t>
                          </m:r>
                        </m:e>
                        <m:sup>
                          <m:r>
                            <a:rPr lang="fr-FR" b="0" i="1" smtClean="0">
                              <a:latin typeface="Cambria Math"/>
                              <a:ea typeface="Cambria Math"/>
                            </a:rPr>
                            <m:t>−1</m:t>
                          </m:r>
                        </m:sup>
                      </m:sSup>
                    </m:oMath>
                  </m:oMathPara>
                </a14:m>
                <a:endParaRPr lang="fr-FR" dirty="0"/>
              </a:p>
            </p:txBody>
          </p:sp>
        </mc:Choice>
        <mc:Fallback>
          <p:sp>
            <p:nvSpPr>
              <p:cNvPr id="3" name="Espace réservé du contenu 2"/>
              <p:cNvSpPr>
                <a:spLocks noGrp="1" noRot="1" noChangeAspect="1" noMove="1" noResize="1" noEditPoints="1" noAdjustHandles="1" noChangeArrowheads="1" noChangeShapeType="1" noTextEdit="1"/>
              </p:cNvSpPr>
              <p:nvPr>
                <p:ph idx="1"/>
              </p:nvPr>
            </p:nvSpPr>
            <p:spPr>
              <a:blipFill rotWithShape="1">
                <a:blip r:embed="rId2"/>
                <a:stretch>
                  <a:fillRect l="-1852" t="-1752"/>
                </a:stretch>
              </a:blipFill>
            </p:spPr>
            <p:txBody>
              <a:bodyPr/>
              <a:lstStyle/>
              <a:p>
                <a:r>
                  <a:rPr lang="fr-FR">
                    <a:noFill/>
                  </a:rPr>
                  <a:t> </a:t>
                </a:r>
              </a:p>
            </p:txBody>
          </p:sp>
        </mc:Fallback>
      </mc:AlternateContent>
    </p:spTree>
    <p:extLst>
      <p:ext uri="{BB962C8B-B14F-4D97-AF65-F5344CB8AC3E}">
        <p14:creationId xmlns:p14="http://schemas.microsoft.com/office/powerpoint/2010/main" val="26317321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Question préliminaire 2</a:t>
            </a:r>
            <a:endParaRPr lang="fr-FR" dirty="0"/>
          </a:p>
        </p:txBody>
      </p:sp>
      <p:sp>
        <p:nvSpPr>
          <p:cNvPr id="3" name="Espace réservé du contenu 2"/>
          <p:cNvSpPr>
            <a:spLocks noGrp="1"/>
          </p:cNvSpPr>
          <p:nvPr>
            <p:ph idx="1"/>
          </p:nvPr>
        </p:nvSpPr>
        <p:spPr/>
        <p:txBody>
          <a:bodyPr>
            <a:normAutofit fontScale="55000" lnSpcReduction="20000"/>
          </a:bodyPr>
          <a:lstStyle/>
          <a:p>
            <a:pPr marL="0" indent="0">
              <a:buNone/>
            </a:pPr>
            <a:r>
              <a:rPr lang="fr-FR" dirty="0" smtClean="0"/>
              <a:t>L’élève doit rédiger le protocole complet du titrage par étalonnage:</a:t>
            </a:r>
          </a:p>
          <a:p>
            <a:pPr marL="0" indent="0">
              <a:buNone/>
            </a:pPr>
            <a:r>
              <a:rPr lang="fr-FR" i="1" dirty="0" smtClean="0"/>
              <a:t>« On procède à un titrage par étalonnage avec mesure de l’absorbance et utilisation de la loi de </a:t>
            </a:r>
            <a:r>
              <a:rPr lang="fr-FR" i="1" dirty="0" err="1" smtClean="0"/>
              <a:t>Beer</a:t>
            </a:r>
            <a:r>
              <a:rPr lang="fr-FR" i="1" dirty="0" smtClean="0"/>
              <a:t>-Lambert. Il faut pour cela commencer par réaliser une gamme de solutions étalon à partir de la solution mère proposée. Avec le matériel à disposition, on peut faire des dilutions aux facteurs: 5 -10 – 12,5 – 25 – 50 en prélevant respectivement des volumes de 10 </a:t>
            </a:r>
            <a:r>
              <a:rPr lang="fr-FR" i="1" dirty="0" err="1" smtClean="0"/>
              <a:t>mL</a:t>
            </a:r>
            <a:r>
              <a:rPr lang="fr-FR" i="1" dirty="0" smtClean="0"/>
              <a:t> – 5 </a:t>
            </a:r>
            <a:r>
              <a:rPr lang="fr-FR" i="1" dirty="0" err="1" smtClean="0"/>
              <a:t>mL</a:t>
            </a:r>
            <a:r>
              <a:rPr lang="fr-FR" i="1" dirty="0" smtClean="0"/>
              <a:t> – 4 </a:t>
            </a:r>
            <a:r>
              <a:rPr lang="fr-FR" i="1" dirty="0" err="1" smtClean="0"/>
              <a:t>mL</a:t>
            </a:r>
            <a:r>
              <a:rPr lang="fr-FR" i="1" dirty="0" smtClean="0"/>
              <a:t> – 2 </a:t>
            </a:r>
            <a:r>
              <a:rPr lang="fr-FR" i="1" dirty="0" err="1" smtClean="0"/>
              <a:t>mL</a:t>
            </a:r>
            <a:r>
              <a:rPr lang="fr-FR" i="1" dirty="0" smtClean="0"/>
              <a:t> et 1 </a:t>
            </a:r>
            <a:r>
              <a:rPr lang="fr-FR" i="1" dirty="0" err="1" smtClean="0"/>
              <a:t>mL</a:t>
            </a:r>
            <a:r>
              <a:rPr lang="fr-FR" i="1" dirty="0"/>
              <a:t> </a:t>
            </a:r>
            <a:r>
              <a:rPr lang="fr-FR" i="1" dirty="0" smtClean="0"/>
              <a:t>placés dans les fioles de 50 </a:t>
            </a:r>
            <a:r>
              <a:rPr lang="fr-FR" i="1" dirty="0" err="1" smtClean="0"/>
              <a:t>mL</a:t>
            </a:r>
            <a:r>
              <a:rPr lang="fr-FR" i="1" dirty="0"/>
              <a:t>.</a:t>
            </a:r>
            <a:r>
              <a:rPr lang="fr-FR" i="1" dirty="0" smtClean="0"/>
              <a:t> On stocke les solutions dans les cuves spectrophotométriques.</a:t>
            </a:r>
          </a:p>
          <a:p>
            <a:pPr marL="0" indent="0">
              <a:buNone/>
            </a:pPr>
            <a:r>
              <a:rPr lang="fr-FR" i="1" dirty="0" smtClean="0"/>
              <a:t>On prépare le colorimètre en choisissant la longueur d’onde de travail: on utilise le document 4 et on choisit une longueur proche de 620 nm pour avoir les valeurs d’absorbances les plus grandes donc les plus précises possibles. On réalise ensuite l’étalonnage de l’appareil avec une cuve d’eau distillée puis on mesure l’absorbance des 5 solutions préparées, ainsi que celle de la boisson </a:t>
            </a:r>
            <a:r>
              <a:rPr lang="fr-FR" i="1" dirty="0" err="1" smtClean="0"/>
              <a:t>Powerade</a:t>
            </a:r>
            <a:r>
              <a:rPr lang="fr-FR" i="1" dirty="0" smtClean="0"/>
              <a:t>.</a:t>
            </a:r>
          </a:p>
          <a:p>
            <a:pPr marL="0" indent="0">
              <a:buNone/>
            </a:pPr>
            <a:r>
              <a:rPr lang="fr-FR" i="1" dirty="0" smtClean="0"/>
              <a:t>On utilise ensuite l’atelier scientifique dans lequel on rentre les absorbances mesurées et les concentrations massiques. On n’oublie pas le blanc. On trace une régression linéaire puis on utilise le pointeur pour trouver les coordonnées correspondant à la </a:t>
            </a:r>
            <a:r>
              <a:rPr lang="fr-FR" i="1" dirty="0" err="1" smtClean="0"/>
              <a:t>Powerade</a:t>
            </a:r>
            <a:r>
              <a:rPr lang="fr-FR" i="1" dirty="0" smtClean="0"/>
              <a:t>. Par une lecture graphique, on lit sa concentration massique. »</a:t>
            </a:r>
          </a:p>
          <a:p>
            <a:pPr marL="0" indent="0">
              <a:buNone/>
            </a:pPr>
            <a:endParaRPr lang="fr-FR" dirty="0"/>
          </a:p>
          <a:p>
            <a:pPr marL="0" indent="0">
              <a:buNone/>
            </a:pPr>
            <a:r>
              <a:rPr lang="fr-FR" sz="4400" b="1" dirty="0" smtClean="0"/>
              <a:t>On trouve entre 3 et 5 mg/L.</a:t>
            </a:r>
            <a:endParaRPr lang="fr-FR" sz="4400" b="1" dirty="0"/>
          </a:p>
        </p:txBody>
      </p:sp>
    </p:spTree>
    <p:extLst>
      <p:ext uri="{BB962C8B-B14F-4D97-AF65-F5344CB8AC3E}">
        <p14:creationId xmlns:p14="http://schemas.microsoft.com/office/powerpoint/2010/main" val="1243144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Résolution du problème</a:t>
            </a:r>
            <a:endParaRPr lang="fr-FR" dirty="0"/>
          </a:p>
        </p:txBody>
      </p:sp>
      <p:sp>
        <p:nvSpPr>
          <p:cNvPr id="3" name="Espace réservé du contenu 2"/>
          <p:cNvSpPr>
            <a:spLocks noGrp="1"/>
          </p:cNvSpPr>
          <p:nvPr>
            <p:ph idx="1"/>
          </p:nvPr>
        </p:nvSpPr>
        <p:spPr/>
        <p:txBody>
          <a:bodyPr>
            <a:normAutofit fontScale="70000" lnSpcReduction="20000"/>
          </a:bodyPr>
          <a:lstStyle/>
          <a:p>
            <a:pPr marL="0" indent="0">
              <a:buNone/>
            </a:pPr>
            <a:r>
              <a:rPr lang="fr-FR" dirty="0" smtClean="0"/>
              <a:t>Pour les sucres libres:</a:t>
            </a:r>
          </a:p>
          <a:p>
            <a:pPr marL="0" indent="0">
              <a:buNone/>
            </a:pPr>
            <a:r>
              <a:rPr lang="fr-FR" dirty="0" smtClean="0"/>
              <a:t>On lit dans l’introduction que :Concernant </a:t>
            </a:r>
            <a:r>
              <a:rPr lang="fr-FR" dirty="0"/>
              <a:t>le sucre, l’organisation mondiale de la santé (OMS) recommande que l’apport énergétique dû aux « sucres libres » ne dépasse pas 10% des besoins énergétiques journaliers</a:t>
            </a:r>
            <a:r>
              <a:rPr lang="fr-FR" dirty="0" smtClean="0"/>
              <a:t>. Et dans le doc 1: </a:t>
            </a:r>
            <a:r>
              <a:rPr lang="fr-FR" dirty="0"/>
              <a:t>Les besoins énergétiques pour une femme de 35 ans le jour d’un marathon : 1,9</a:t>
            </a:r>
            <a:r>
              <a:rPr lang="fr-FR" dirty="0">
                <a:sym typeface="Symbol"/>
              </a:rPr>
              <a:t></a:t>
            </a:r>
            <a:r>
              <a:rPr lang="fr-FR" dirty="0"/>
              <a:t>10</a:t>
            </a:r>
            <a:r>
              <a:rPr lang="fr-FR" baseline="30000" dirty="0"/>
              <a:t>3</a:t>
            </a:r>
            <a:r>
              <a:rPr lang="fr-FR" dirty="0"/>
              <a:t> </a:t>
            </a:r>
            <a:r>
              <a:rPr lang="fr-FR" dirty="0" smtClean="0"/>
              <a:t>kJ</a:t>
            </a:r>
          </a:p>
          <a:p>
            <a:pPr marL="0" indent="0">
              <a:buNone/>
            </a:pPr>
            <a:r>
              <a:rPr lang="fr-FR" dirty="0" smtClean="0"/>
              <a:t>On en déduit que la marathonienne ne doit pas dépasser un apport de 1,9</a:t>
            </a:r>
            <a:r>
              <a:rPr lang="fr-FR" dirty="0" smtClean="0">
                <a:latin typeface="Calibri"/>
                <a:cs typeface="Calibri"/>
              </a:rPr>
              <a:t>x10</a:t>
            </a:r>
            <a:r>
              <a:rPr lang="fr-FR" baseline="30000" dirty="0" smtClean="0">
                <a:latin typeface="Calibri"/>
                <a:cs typeface="Calibri"/>
              </a:rPr>
              <a:t>2</a:t>
            </a:r>
            <a:r>
              <a:rPr lang="fr-FR" dirty="0" smtClean="0">
                <a:latin typeface="Calibri"/>
                <a:cs typeface="Calibri"/>
              </a:rPr>
              <a:t> kJ.</a:t>
            </a:r>
          </a:p>
          <a:p>
            <a:pPr marL="0" indent="0">
              <a:buNone/>
            </a:pPr>
            <a:r>
              <a:rPr lang="fr-FR" dirty="0" smtClean="0">
                <a:latin typeface="Calibri"/>
                <a:cs typeface="Calibri"/>
              </a:rPr>
              <a:t>On lit dans l’énoncé qu’elle boit entre 1,5 et 2,5 L de boisson par heure de course et qu’elle court 4h. Prenons le volume maximal: 10 L de </a:t>
            </a:r>
            <a:r>
              <a:rPr lang="fr-FR" dirty="0" err="1" smtClean="0">
                <a:latin typeface="Calibri"/>
                <a:cs typeface="Calibri"/>
              </a:rPr>
              <a:t>Powerade</a:t>
            </a:r>
            <a:r>
              <a:rPr lang="fr-FR" dirty="0" smtClean="0">
                <a:latin typeface="Calibri"/>
                <a:cs typeface="Calibri"/>
              </a:rPr>
              <a:t> ingérés.</a:t>
            </a:r>
          </a:p>
          <a:p>
            <a:pPr marL="0" indent="0">
              <a:buNone/>
            </a:pPr>
            <a:r>
              <a:rPr lang="fr-FR" dirty="0" smtClean="0">
                <a:latin typeface="Calibri"/>
                <a:cs typeface="Calibri"/>
              </a:rPr>
              <a:t>On sait que </a:t>
            </a:r>
            <a:r>
              <a:rPr lang="fr-FR" dirty="0"/>
              <a:t>L’énergie apportée par les « sucres libres » contenus dans 100 </a:t>
            </a:r>
            <a:r>
              <a:rPr lang="fr-FR" dirty="0" err="1"/>
              <a:t>mL</a:t>
            </a:r>
            <a:r>
              <a:rPr lang="fr-FR" dirty="0"/>
              <a:t> de boisson isotonique : 68,5 </a:t>
            </a:r>
            <a:r>
              <a:rPr lang="fr-FR" dirty="0" smtClean="0"/>
              <a:t>kJ,</a:t>
            </a:r>
            <a:r>
              <a:rPr lang="fr-FR" dirty="0"/>
              <a:t> </a:t>
            </a:r>
            <a:r>
              <a:rPr lang="fr-FR" dirty="0" smtClean="0"/>
              <a:t>donc elle a un apport énergétique de 68,5×10</a:t>
            </a:r>
            <a:r>
              <a:rPr lang="fr-FR" baseline="30000" dirty="0" smtClean="0"/>
              <a:t>2</a:t>
            </a:r>
            <a:r>
              <a:rPr lang="fr-FR" dirty="0" smtClean="0"/>
              <a:t> kJ, ce qui est largement supérieur aux recommandations de l’OMS.</a:t>
            </a:r>
            <a:endParaRPr lang="fr-FR" dirty="0"/>
          </a:p>
          <a:p>
            <a:pPr marL="0" indent="0">
              <a:buNone/>
            </a:pPr>
            <a:endParaRPr lang="fr-FR" dirty="0" smtClean="0">
              <a:latin typeface="Calibri"/>
              <a:cs typeface="Calibri"/>
            </a:endParaRPr>
          </a:p>
          <a:p>
            <a:pPr marL="0" indent="0">
              <a:buNone/>
            </a:pPr>
            <a:endParaRPr lang="fr-FR" dirty="0"/>
          </a:p>
          <a:p>
            <a:pPr marL="0" indent="0">
              <a:buNone/>
            </a:pPr>
            <a:endParaRPr lang="fr-FR" dirty="0"/>
          </a:p>
          <a:p>
            <a:pPr marL="0" indent="0">
              <a:buNone/>
            </a:pPr>
            <a:endParaRPr lang="fr-FR" dirty="0"/>
          </a:p>
        </p:txBody>
      </p:sp>
    </p:spTree>
    <p:extLst>
      <p:ext uri="{BB962C8B-B14F-4D97-AF65-F5344CB8AC3E}">
        <p14:creationId xmlns:p14="http://schemas.microsoft.com/office/powerpoint/2010/main" val="3630746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490066"/>
          </a:xfrm>
        </p:spPr>
        <p:txBody>
          <a:bodyPr>
            <a:normAutofit fontScale="90000"/>
          </a:bodyPr>
          <a:lstStyle/>
          <a:p>
            <a:endParaRPr lang="fr-FR" dirty="0"/>
          </a:p>
        </p:txBody>
      </p:sp>
      <p:sp>
        <p:nvSpPr>
          <p:cNvPr id="3" name="Espace réservé du contenu 2"/>
          <p:cNvSpPr>
            <a:spLocks noGrp="1"/>
          </p:cNvSpPr>
          <p:nvPr>
            <p:ph idx="1"/>
          </p:nvPr>
        </p:nvSpPr>
        <p:spPr>
          <a:xfrm>
            <a:off x="457200" y="908720"/>
            <a:ext cx="8229600" cy="5400600"/>
          </a:xfrm>
        </p:spPr>
        <p:txBody>
          <a:bodyPr>
            <a:noAutofit/>
          </a:bodyPr>
          <a:lstStyle/>
          <a:p>
            <a:pPr marL="0" indent="0">
              <a:buNone/>
            </a:pPr>
            <a:r>
              <a:rPr lang="fr-FR" sz="2400" dirty="0" smtClean="0"/>
              <a:t>Pour le bleu brillant:</a:t>
            </a:r>
          </a:p>
          <a:p>
            <a:pPr marL="0" indent="0">
              <a:buNone/>
            </a:pPr>
            <a:r>
              <a:rPr lang="fr-FR" sz="2400" dirty="0" smtClean="0"/>
              <a:t>On fait le calcul avec une concentration massique trouvée par l’élève de 4 mg/L. Si la marathonienne consomme 10 L de </a:t>
            </a:r>
            <a:r>
              <a:rPr lang="fr-FR" sz="2400" dirty="0" err="1" smtClean="0"/>
              <a:t>Powerade</a:t>
            </a:r>
            <a:r>
              <a:rPr lang="fr-FR" sz="2400" dirty="0" smtClean="0"/>
              <a:t> pendant sa course, alors elle ingère 40 mg de bleu brillant. </a:t>
            </a:r>
          </a:p>
          <a:p>
            <a:pPr marL="0" indent="0">
              <a:buNone/>
            </a:pPr>
            <a:r>
              <a:rPr lang="fr-FR" sz="2400" dirty="0" smtClean="0"/>
              <a:t>Pour savoir si elle respecte les recommandations, il faut calculer la dose de E133 qu’elle peut ingérer par jour sans risque en utilisant la DJA. Nous devons donc estimer sa masse corporelle: 55 kg par exemple: elle peut alors ingérer 687,5 mg de bleu brillant par jour.</a:t>
            </a:r>
          </a:p>
          <a:p>
            <a:pPr marL="0" indent="0">
              <a:buNone/>
            </a:pPr>
            <a:r>
              <a:rPr lang="fr-FR" sz="2400" dirty="0" smtClean="0"/>
              <a:t>La marathonienne respecte tout à fait les recommandations en ce qui concerne le bleu brillant, elle les dépasse pour les sucres libres, ce qui n’est pas forcément dangereux si elle ne le fait que le jour du marathon.</a:t>
            </a:r>
            <a:endParaRPr lang="fr-FR" sz="2400" dirty="0"/>
          </a:p>
        </p:txBody>
      </p:sp>
    </p:spTree>
    <p:extLst>
      <p:ext uri="{BB962C8B-B14F-4D97-AF65-F5344CB8AC3E}">
        <p14:creationId xmlns:p14="http://schemas.microsoft.com/office/powerpoint/2010/main" val="243616560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311</Words>
  <Application>Microsoft Office PowerPoint</Application>
  <PresentationFormat>Affichage à l'écran (4:3)</PresentationFormat>
  <Paragraphs>42</Paragraphs>
  <Slides>7</Slides>
  <Notes>0</Notes>
  <HiddenSlides>0</HiddenSlides>
  <MMClips>0</MMClips>
  <ScaleCrop>false</ScaleCrop>
  <HeadingPairs>
    <vt:vector size="4" baseType="variant">
      <vt:variant>
        <vt:lpstr>Thème</vt:lpstr>
      </vt:variant>
      <vt:variant>
        <vt:i4>1</vt:i4>
      </vt:variant>
      <vt:variant>
        <vt:lpstr>Titres des diapositives</vt:lpstr>
      </vt:variant>
      <vt:variant>
        <vt:i4>7</vt:i4>
      </vt:variant>
    </vt:vector>
  </HeadingPairs>
  <TitlesOfParts>
    <vt:vector size="8" baseType="lpstr">
      <vt:lpstr>Thème Office</vt:lpstr>
      <vt:lpstr>RÉSOLUTION D’UN PROBLÈME SCIENTIFIQUE À CARACTÈRE EXPÉRIMENTAL</vt:lpstr>
      <vt:lpstr>Problématique: La marathonienne respecte-t-elle les recommandations de l’OMS en ce qui concerne les sucres libres et le bleu brillant lors du marathon? </vt:lpstr>
      <vt:lpstr>Question préliminaire 1</vt:lpstr>
      <vt:lpstr>Clacul de la concentration massique de la solution fille obtenue:</vt:lpstr>
      <vt:lpstr>Question préliminaire 2</vt:lpstr>
      <vt:lpstr>Résolution du problème</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RÉSOLUTION D’UN PROBLÈME SCIENTIFIQUE À CARACTÈRE EXPÉRIMENTAL</dc:title>
  <dc:creator>Hugues</dc:creator>
  <cp:lastModifiedBy>Hugues</cp:lastModifiedBy>
  <cp:revision>4</cp:revision>
  <dcterms:created xsi:type="dcterms:W3CDTF">2019-02-28T14:24:10Z</dcterms:created>
  <dcterms:modified xsi:type="dcterms:W3CDTF">2019-02-28T14:59:38Z</dcterms:modified>
</cp:coreProperties>
</file>