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1" r:id="rId2"/>
    <p:sldId id="258" r:id="rId3"/>
    <p:sldId id="290" r:id="rId4"/>
    <p:sldId id="289" r:id="rId5"/>
    <p:sldId id="288" r:id="rId6"/>
    <p:sldId id="292" r:id="rId7"/>
    <p:sldId id="306" r:id="rId8"/>
    <p:sldId id="311" r:id="rId9"/>
    <p:sldId id="312" r:id="rId10"/>
    <p:sldId id="300" r:id="rId11"/>
    <p:sldId id="298" r:id="rId12"/>
    <p:sldId id="302" r:id="rId13"/>
    <p:sldId id="305" r:id="rId14"/>
    <p:sldId id="303" r:id="rId15"/>
    <p:sldId id="304" r:id="rId16"/>
    <p:sldId id="301" r:id="rId17"/>
    <p:sldId id="299" r:id="rId18"/>
    <p:sldId id="308" r:id="rId19"/>
    <p:sldId id="310" r:id="rId20"/>
    <p:sldId id="273" r:id="rId21"/>
    <p:sldId id="313" r:id="rId22"/>
    <p:sldId id="314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F81BD"/>
    <a:srgbClr val="000000"/>
    <a:srgbClr val="FFCC00"/>
    <a:srgbClr val="9966FF"/>
    <a:srgbClr val="85A7D1"/>
    <a:srgbClr val="339966"/>
    <a:srgbClr val="F89D52"/>
    <a:srgbClr val="55C7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80" autoAdjust="0"/>
    <p:restoredTop sz="94660"/>
  </p:normalViewPr>
  <p:slideViewPr>
    <p:cSldViewPr>
      <p:cViewPr>
        <p:scale>
          <a:sx n="90" d="100"/>
          <a:sy n="90" d="100"/>
        </p:scale>
        <p:origin x="-126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ACE531-8963-4450-B057-8B96CA8205A4}" type="doc">
      <dgm:prSet loTypeId="urn:microsoft.com/office/officeart/2005/8/layout/gear1" loCatId="cycle" qsTypeId="urn:microsoft.com/office/officeart/2005/8/quickstyle/simple5" qsCatId="simple" csTypeId="urn:microsoft.com/office/officeart/2005/8/colors/accent4_5" csCatId="accent4" phldr="1"/>
      <dgm:spPr/>
    </dgm:pt>
    <dgm:pt modelId="{788E966D-B6FC-4CFC-8D9C-EDCE82C6AD76}">
      <dgm:prSet phldrT="[Texte]" custT="1"/>
      <dgm:spPr/>
      <dgm:t>
        <a:bodyPr/>
        <a:lstStyle/>
        <a:p>
          <a:r>
            <a:rPr lang="fr-FR" sz="1000" b="1" smtClean="0"/>
            <a:t>Horaire</a:t>
          </a:r>
          <a:endParaRPr lang="fr-FR" sz="1000" b="1" dirty="0"/>
        </a:p>
      </dgm:t>
    </dgm:pt>
    <dgm:pt modelId="{C80F8ABA-01C2-459C-BD06-57785FC3746F}" type="parTrans" cxnId="{46D2F175-27E4-41D4-990F-9C889D99435E}">
      <dgm:prSet/>
      <dgm:spPr/>
      <dgm:t>
        <a:bodyPr/>
        <a:lstStyle/>
        <a:p>
          <a:endParaRPr lang="fr-FR"/>
        </a:p>
      </dgm:t>
    </dgm:pt>
    <dgm:pt modelId="{CE3202E8-59B6-4C14-B7C9-8327C352EE4C}" type="sibTrans" cxnId="{46D2F175-27E4-41D4-990F-9C889D99435E}">
      <dgm:prSet/>
      <dgm:spPr/>
      <dgm:t>
        <a:bodyPr/>
        <a:lstStyle/>
        <a:p>
          <a:endParaRPr lang="fr-FR"/>
        </a:p>
      </dgm:t>
    </dgm:pt>
    <dgm:pt modelId="{BBBE94B7-8ADD-4AFC-894C-5D345CA95598}">
      <dgm:prSet phldrT="[Texte]" custT="1"/>
      <dgm:spPr/>
      <dgm:t>
        <a:bodyPr/>
        <a:lstStyle/>
        <a:p>
          <a:r>
            <a:rPr lang="fr-FR" sz="1000" b="1" dirty="0" err="1" smtClean="0"/>
            <a:t>Prog</a:t>
          </a:r>
          <a:r>
            <a:rPr lang="fr-FR" sz="1000" b="1" dirty="0" smtClean="0"/>
            <a:t>.</a:t>
          </a:r>
          <a:endParaRPr lang="fr-FR" sz="1000" b="1" dirty="0"/>
        </a:p>
      </dgm:t>
    </dgm:pt>
    <dgm:pt modelId="{705E21DC-41A4-4740-9F2D-CE3D8239DDCF}" type="parTrans" cxnId="{81F42303-EE77-4B42-AD9A-6DA58A086989}">
      <dgm:prSet/>
      <dgm:spPr/>
      <dgm:t>
        <a:bodyPr/>
        <a:lstStyle/>
        <a:p>
          <a:endParaRPr lang="fr-FR"/>
        </a:p>
      </dgm:t>
    </dgm:pt>
    <dgm:pt modelId="{7889B0C1-5E7C-415E-907A-518A9504AE8C}" type="sibTrans" cxnId="{81F42303-EE77-4B42-AD9A-6DA58A086989}">
      <dgm:prSet/>
      <dgm:spPr/>
      <dgm:t>
        <a:bodyPr/>
        <a:lstStyle/>
        <a:p>
          <a:endParaRPr lang="fr-FR"/>
        </a:p>
      </dgm:t>
    </dgm:pt>
    <dgm:pt modelId="{1959F78A-40D0-48A2-A689-4E0E092D88A6}">
      <dgm:prSet phldrT="[Texte]" custT="1"/>
      <dgm:spPr/>
      <dgm:t>
        <a:bodyPr/>
        <a:lstStyle/>
        <a:p>
          <a:r>
            <a:rPr lang="fr-FR" sz="1400" b="1" dirty="0" smtClean="0"/>
            <a:t>CI</a:t>
          </a:r>
          <a:endParaRPr lang="fr-FR" sz="1400" b="1" dirty="0"/>
        </a:p>
      </dgm:t>
    </dgm:pt>
    <dgm:pt modelId="{525C9B40-86CF-47B9-9B74-A8B22DBD6B27}" type="parTrans" cxnId="{34AA2D2B-FEF5-4BEE-ABD7-B2D50E420108}">
      <dgm:prSet/>
      <dgm:spPr/>
      <dgm:t>
        <a:bodyPr/>
        <a:lstStyle/>
        <a:p>
          <a:endParaRPr lang="fr-FR"/>
        </a:p>
      </dgm:t>
    </dgm:pt>
    <dgm:pt modelId="{A8FFF779-4804-4C3A-8FC4-CD2CD73DBD6C}" type="sibTrans" cxnId="{34AA2D2B-FEF5-4BEE-ABD7-B2D50E420108}">
      <dgm:prSet/>
      <dgm:spPr/>
      <dgm:t>
        <a:bodyPr/>
        <a:lstStyle/>
        <a:p>
          <a:endParaRPr lang="fr-FR"/>
        </a:p>
      </dgm:t>
    </dgm:pt>
    <dgm:pt modelId="{7730FC5F-BB9E-444B-BF97-BAD34FECDBDF}" type="pres">
      <dgm:prSet presAssocID="{BFACE531-8963-4450-B057-8B96CA8205A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E4EBA91-698D-426D-B0CE-98C663CE2ED3}" type="pres">
      <dgm:prSet presAssocID="{788E966D-B6FC-4CFC-8D9C-EDCE82C6AD7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0775B5-02C8-46DB-A40F-FD83D08DC712}" type="pres">
      <dgm:prSet presAssocID="{788E966D-B6FC-4CFC-8D9C-EDCE82C6AD76}" presName="gear1srcNode" presStyleLbl="node1" presStyleIdx="0" presStyleCnt="3"/>
      <dgm:spPr/>
      <dgm:t>
        <a:bodyPr/>
        <a:lstStyle/>
        <a:p>
          <a:endParaRPr lang="fr-FR"/>
        </a:p>
      </dgm:t>
    </dgm:pt>
    <dgm:pt modelId="{F550AF09-BCF9-4440-81FF-F47E9C2E8177}" type="pres">
      <dgm:prSet presAssocID="{788E966D-B6FC-4CFC-8D9C-EDCE82C6AD76}" presName="gear1dstNode" presStyleLbl="node1" presStyleIdx="0" presStyleCnt="3"/>
      <dgm:spPr/>
      <dgm:t>
        <a:bodyPr/>
        <a:lstStyle/>
        <a:p>
          <a:endParaRPr lang="fr-FR"/>
        </a:p>
      </dgm:t>
    </dgm:pt>
    <dgm:pt modelId="{B3CF7EB9-F128-4496-BCC6-0A5CB398449C}" type="pres">
      <dgm:prSet presAssocID="{BBBE94B7-8ADD-4AFC-894C-5D345CA9559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83C9B8-2B30-44DE-B7E9-37352BB8E9DB}" type="pres">
      <dgm:prSet presAssocID="{BBBE94B7-8ADD-4AFC-894C-5D345CA95598}" presName="gear2srcNode" presStyleLbl="node1" presStyleIdx="1" presStyleCnt="3"/>
      <dgm:spPr/>
      <dgm:t>
        <a:bodyPr/>
        <a:lstStyle/>
        <a:p>
          <a:endParaRPr lang="fr-FR"/>
        </a:p>
      </dgm:t>
    </dgm:pt>
    <dgm:pt modelId="{9F2E753D-4A21-45EB-85A7-9CC4D6C1A4AA}" type="pres">
      <dgm:prSet presAssocID="{BBBE94B7-8ADD-4AFC-894C-5D345CA95598}" presName="gear2dstNode" presStyleLbl="node1" presStyleIdx="1" presStyleCnt="3"/>
      <dgm:spPr/>
      <dgm:t>
        <a:bodyPr/>
        <a:lstStyle/>
        <a:p>
          <a:endParaRPr lang="fr-FR"/>
        </a:p>
      </dgm:t>
    </dgm:pt>
    <dgm:pt modelId="{88931029-8DBF-4380-A13E-53BFF4C3A7A2}" type="pres">
      <dgm:prSet presAssocID="{1959F78A-40D0-48A2-A689-4E0E092D88A6}" presName="gear3" presStyleLbl="node1" presStyleIdx="2" presStyleCnt="3"/>
      <dgm:spPr/>
      <dgm:t>
        <a:bodyPr/>
        <a:lstStyle/>
        <a:p>
          <a:endParaRPr lang="fr-FR"/>
        </a:p>
      </dgm:t>
    </dgm:pt>
    <dgm:pt modelId="{78D99CE3-8385-4FD7-B69C-1A5C071440E9}" type="pres">
      <dgm:prSet presAssocID="{1959F78A-40D0-48A2-A689-4E0E092D88A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ACADEE-5C0E-4703-9FBB-E8B232125355}" type="pres">
      <dgm:prSet presAssocID="{1959F78A-40D0-48A2-A689-4E0E092D88A6}" presName="gear3srcNode" presStyleLbl="node1" presStyleIdx="2" presStyleCnt="3"/>
      <dgm:spPr/>
      <dgm:t>
        <a:bodyPr/>
        <a:lstStyle/>
        <a:p>
          <a:endParaRPr lang="fr-FR"/>
        </a:p>
      </dgm:t>
    </dgm:pt>
    <dgm:pt modelId="{F6E7D415-720A-48AE-9ADC-4A9296265069}" type="pres">
      <dgm:prSet presAssocID="{1959F78A-40D0-48A2-A689-4E0E092D88A6}" presName="gear3dstNode" presStyleLbl="node1" presStyleIdx="2" presStyleCnt="3"/>
      <dgm:spPr/>
      <dgm:t>
        <a:bodyPr/>
        <a:lstStyle/>
        <a:p>
          <a:endParaRPr lang="fr-FR"/>
        </a:p>
      </dgm:t>
    </dgm:pt>
    <dgm:pt modelId="{0A3ABA5A-BE91-440E-9DEB-4042A1D32FC7}" type="pres">
      <dgm:prSet presAssocID="{CE3202E8-59B6-4C14-B7C9-8327C352EE4C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BF201A35-C9EE-4FDE-91A0-47C0AFCA463A}" type="pres">
      <dgm:prSet presAssocID="{7889B0C1-5E7C-415E-907A-518A9504AE8C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37CF84B7-638D-454A-9EB9-FC3D81F5F9B7}" type="pres">
      <dgm:prSet presAssocID="{A8FFF779-4804-4C3A-8FC4-CD2CD73DBD6C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E40F9C8B-0F8D-4BA5-A913-B36B9E6B720E}" type="presOf" srcId="{BFACE531-8963-4450-B057-8B96CA8205A4}" destId="{7730FC5F-BB9E-444B-BF97-BAD34FECDBDF}" srcOrd="0" destOrd="0" presId="urn:microsoft.com/office/officeart/2005/8/layout/gear1"/>
    <dgm:cxn modelId="{054CDD4A-904E-4CC4-B1BA-387EA8BD6FD1}" type="presOf" srcId="{1959F78A-40D0-48A2-A689-4E0E092D88A6}" destId="{88931029-8DBF-4380-A13E-53BFF4C3A7A2}" srcOrd="0" destOrd="0" presId="urn:microsoft.com/office/officeart/2005/8/layout/gear1"/>
    <dgm:cxn modelId="{81F42303-EE77-4B42-AD9A-6DA58A086989}" srcId="{BFACE531-8963-4450-B057-8B96CA8205A4}" destId="{BBBE94B7-8ADD-4AFC-894C-5D345CA95598}" srcOrd="1" destOrd="0" parTransId="{705E21DC-41A4-4740-9F2D-CE3D8239DDCF}" sibTransId="{7889B0C1-5E7C-415E-907A-518A9504AE8C}"/>
    <dgm:cxn modelId="{46D2F175-27E4-41D4-990F-9C889D99435E}" srcId="{BFACE531-8963-4450-B057-8B96CA8205A4}" destId="{788E966D-B6FC-4CFC-8D9C-EDCE82C6AD76}" srcOrd="0" destOrd="0" parTransId="{C80F8ABA-01C2-459C-BD06-57785FC3746F}" sibTransId="{CE3202E8-59B6-4C14-B7C9-8327C352EE4C}"/>
    <dgm:cxn modelId="{5AE9890E-2D94-41FA-AE92-61600AC19FF7}" type="presOf" srcId="{788E966D-B6FC-4CFC-8D9C-EDCE82C6AD76}" destId="{960775B5-02C8-46DB-A40F-FD83D08DC712}" srcOrd="1" destOrd="0" presId="urn:microsoft.com/office/officeart/2005/8/layout/gear1"/>
    <dgm:cxn modelId="{47FADF36-DAD9-42DA-8EFE-44B38F567B96}" type="presOf" srcId="{BBBE94B7-8ADD-4AFC-894C-5D345CA95598}" destId="{9F2E753D-4A21-45EB-85A7-9CC4D6C1A4AA}" srcOrd="2" destOrd="0" presId="urn:microsoft.com/office/officeart/2005/8/layout/gear1"/>
    <dgm:cxn modelId="{8739880E-B2C1-439A-9357-56FD808523AA}" type="presOf" srcId="{BBBE94B7-8ADD-4AFC-894C-5D345CA95598}" destId="{B3CF7EB9-F128-4496-BCC6-0A5CB398449C}" srcOrd="0" destOrd="0" presId="urn:microsoft.com/office/officeart/2005/8/layout/gear1"/>
    <dgm:cxn modelId="{B36842E9-6D97-4DE5-BC8C-96BCAD2ED2A6}" type="presOf" srcId="{788E966D-B6FC-4CFC-8D9C-EDCE82C6AD76}" destId="{BE4EBA91-698D-426D-B0CE-98C663CE2ED3}" srcOrd="0" destOrd="0" presId="urn:microsoft.com/office/officeart/2005/8/layout/gear1"/>
    <dgm:cxn modelId="{E744A369-3B95-45C4-A036-0111A625B863}" type="presOf" srcId="{CE3202E8-59B6-4C14-B7C9-8327C352EE4C}" destId="{0A3ABA5A-BE91-440E-9DEB-4042A1D32FC7}" srcOrd="0" destOrd="0" presId="urn:microsoft.com/office/officeart/2005/8/layout/gear1"/>
    <dgm:cxn modelId="{8D8E9EB8-10DC-4FB6-A842-C9A5198F20BA}" type="presOf" srcId="{788E966D-B6FC-4CFC-8D9C-EDCE82C6AD76}" destId="{F550AF09-BCF9-4440-81FF-F47E9C2E8177}" srcOrd="2" destOrd="0" presId="urn:microsoft.com/office/officeart/2005/8/layout/gear1"/>
    <dgm:cxn modelId="{718F2783-046B-42AF-825A-C8FF82B95E6B}" type="presOf" srcId="{1959F78A-40D0-48A2-A689-4E0E092D88A6}" destId="{F6E7D415-720A-48AE-9ADC-4A9296265069}" srcOrd="3" destOrd="0" presId="urn:microsoft.com/office/officeart/2005/8/layout/gear1"/>
    <dgm:cxn modelId="{4B23119D-35AC-4327-9085-F9A57A92DA3F}" type="presOf" srcId="{BBBE94B7-8ADD-4AFC-894C-5D345CA95598}" destId="{ED83C9B8-2B30-44DE-B7E9-37352BB8E9DB}" srcOrd="1" destOrd="0" presId="urn:microsoft.com/office/officeart/2005/8/layout/gear1"/>
    <dgm:cxn modelId="{E717FA13-80CD-41F2-8FD5-1DB80FAF045A}" type="presOf" srcId="{A8FFF779-4804-4C3A-8FC4-CD2CD73DBD6C}" destId="{37CF84B7-638D-454A-9EB9-FC3D81F5F9B7}" srcOrd="0" destOrd="0" presId="urn:microsoft.com/office/officeart/2005/8/layout/gear1"/>
    <dgm:cxn modelId="{98C3E1CA-BAE0-478B-82E3-AB355CEFBCB4}" type="presOf" srcId="{1959F78A-40D0-48A2-A689-4E0E092D88A6}" destId="{78D99CE3-8385-4FD7-B69C-1A5C071440E9}" srcOrd="1" destOrd="0" presId="urn:microsoft.com/office/officeart/2005/8/layout/gear1"/>
    <dgm:cxn modelId="{CB6EA05B-29EC-4556-BF2B-D3408F97C00E}" type="presOf" srcId="{1959F78A-40D0-48A2-A689-4E0E092D88A6}" destId="{A3ACADEE-5C0E-4703-9FBB-E8B232125355}" srcOrd="2" destOrd="0" presId="urn:microsoft.com/office/officeart/2005/8/layout/gear1"/>
    <dgm:cxn modelId="{26E981FE-BC76-45AB-A9B1-D62FDE605F57}" type="presOf" srcId="{7889B0C1-5E7C-415E-907A-518A9504AE8C}" destId="{BF201A35-C9EE-4FDE-91A0-47C0AFCA463A}" srcOrd="0" destOrd="0" presId="urn:microsoft.com/office/officeart/2005/8/layout/gear1"/>
    <dgm:cxn modelId="{34AA2D2B-FEF5-4BEE-ABD7-B2D50E420108}" srcId="{BFACE531-8963-4450-B057-8B96CA8205A4}" destId="{1959F78A-40D0-48A2-A689-4E0E092D88A6}" srcOrd="2" destOrd="0" parTransId="{525C9B40-86CF-47B9-9B74-A8B22DBD6B27}" sibTransId="{A8FFF779-4804-4C3A-8FC4-CD2CD73DBD6C}"/>
    <dgm:cxn modelId="{7720CD47-56F8-454E-8C0F-EC5A7142AEC2}" type="presParOf" srcId="{7730FC5F-BB9E-444B-BF97-BAD34FECDBDF}" destId="{BE4EBA91-698D-426D-B0CE-98C663CE2ED3}" srcOrd="0" destOrd="0" presId="urn:microsoft.com/office/officeart/2005/8/layout/gear1"/>
    <dgm:cxn modelId="{88C3EB55-7B8F-43E4-B4C7-98CD407EE150}" type="presParOf" srcId="{7730FC5F-BB9E-444B-BF97-BAD34FECDBDF}" destId="{960775B5-02C8-46DB-A40F-FD83D08DC712}" srcOrd="1" destOrd="0" presId="urn:microsoft.com/office/officeart/2005/8/layout/gear1"/>
    <dgm:cxn modelId="{45E710BC-3D63-433D-B8B1-3DC201FBECE8}" type="presParOf" srcId="{7730FC5F-BB9E-444B-BF97-BAD34FECDBDF}" destId="{F550AF09-BCF9-4440-81FF-F47E9C2E8177}" srcOrd="2" destOrd="0" presId="urn:microsoft.com/office/officeart/2005/8/layout/gear1"/>
    <dgm:cxn modelId="{B14B6D5C-E7CC-4F58-BC27-B68220D3D4D3}" type="presParOf" srcId="{7730FC5F-BB9E-444B-BF97-BAD34FECDBDF}" destId="{B3CF7EB9-F128-4496-BCC6-0A5CB398449C}" srcOrd="3" destOrd="0" presId="urn:microsoft.com/office/officeart/2005/8/layout/gear1"/>
    <dgm:cxn modelId="{7A2FD0A2-8EB0-4143-B481-FDEAD5E99818}" type="presParOf" srcId="{7730FC5F-BB9E-444B-BF97-BAD34FECDBDF}" destId="{ED83C9B8-2B30-44DE-B7E9-37352BB8E9DB}" srcOrd="4" destOrd="0" presId="urn:microsoft.com/office/officeart/2005/8/layout/gear1"/>
    <dgm:cxn modelId="{79F5CC39-C8A3-49BB-BB34-67461C14D2FD}" type="presParOf" srcId="{7730FC5F-BB9E-444B-BF97-BAD34FECDBDF}" destId="{9F2E753D-4A21-45EB-85A7-9CC4D6C1A4AA}" srcOrd="5" destOrd="0" presId="urn:microsoft.com/office/officeart/2005/8/layout/gear1"/>
    <dgm:cxn modelId="{655D92EB-BDD9-4E59-81FB-ACA6A6E3B0F1}" type="presParOf" srcId="{7730FC5F-BB9E-444B-BF97-BAD34FECDBDF}" destId="{88931029-8DBF-4380-A13E-53BFF4C3A7A2}" srcOrd="6" destOrd="0" presId="urn:microsoft.com/office/officeart/2005/8/layout/gear1"/>
    <dgm:cxn modelId="{1447970F-21BA-452D-99E1-46B2D51C9542}" type="presParOf" srcId="{7730FC5F-BB9E-444B-BF97-BAD34FECDBDF}" destId="{78D99CE3-8385-4FD7-B69C-1A5C071440E9}" srcOrd="7" destOrd="0" presId="urn:microsoft.com/office/officeart/2005/8/layout/gear1"/>
    <dgm:cxn modelId="{F285BB10-3F54-4F44-B14D-96AF588ACD83}" type="presParOf" srcId="{7730FC5F-BB9E-444B-BF97-BAD34FECDBDF}" destId="{A3ACADEE-5C0E-4703-9FBB-E8B232125355}" srcOrd="8" destOrd="0" presId="urn:microsoft.com/office/officeart/2005/8/layout/gear1"/>
    <dgm:cxn modelId="{ADB7CDAB-ED85-400A-B98D-14C6E5DC4915}" type="presParOf" srcId="{7730FC5F-BB9E-444B-BF97-BAD34FECDBDF}" destId="{F6E7D415-720A-48AE-9ADC-4A9296265069}" srcOrd="9" destOrd="0" presId="urn:microsoft.com/office/officeart/2005/8/layout/gear1"/>
    <dgm:cxn modelId="{3525199D-4BC0-4515-9EE6-68466517ECAA}" type="presParOf" srcId="{7730FC5F-BB9E-444B-BF97-BAD34FECDBDF}" destId="{0A3ABA5A-BE91-440E-9DEB-4042A1D32FC7}" srcOrd="10" destOrd="0" presId="urn:microsoft.com/office/officeart/2005/8/layout/gear1"/>
    <dgm:cxn modelId="{3E13C1BC-398E-45EE-85D3-731BB49E9DC5}" type="presParOf" srcId="{7730FC5F-BB9E-444B-BF97-BAD34FECDBDF}" destId="{BF201A35-C9EE-4FDE-91A0-47C0AFCA463A}" srcOrd="11" destOrd="0" presId="urn:microsoft.com/office/officeart/2005/8/layout/gear1"/>
    <dgm:cxn modelId="{AA4D3D59-AF5F-4450-8132-B1A99A01232F}" type="presParOf" srcId="{7730FC5F-BB9E-444B-BF97-BAD34FECDBDF}" destId="{37CF84B7-638D-454A-9EB9-FC3D81F5F9B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4EBA91-698D-426D-B0CE-98C663CE2ED3}">
      <dsp:nvSpPr>
        <dsp:cNvPr id="0" name=""/>
        <dsp:cNvSpPr/>
      </dsp:nvSpPr>
      <dsp:spPr>
        <a:xfrm>
          <a:off x="1274143" y="637165"/>
          <a:ext cx="778757" cy="778757"/>
        </a:xfrm>
        <a:prstGeom prst="gear9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smtClean="0"/>
            <a:t>Horaire</a:t>
          </a:r>
          <a:endParaRPr lang="fr-FR" sz="1000" b="1" kern="1200" dirty="0"/>
        </a:p>
      </dsp:txBody>
      <dsp:txXfrm>
        <a:off x="1274143" y="637165"/>
        <a:ext cx="778757" cy="778757"/>
      </dsp:txXfrm>
    </dsp:sp>
    <dsp:sp modelId="{B3CF7EB9-F128-4496-BCC6-0A5CB398449C}">
      <dsp:nvSpPr>
        <dsp:cNvPr id="0" name=""/>
        <dsp:cNvSpPr/>
      </dsp:nvSpPr>
      <dsp:spPr>
        <a:xfrm>
          <a:off x="821047" y="453095"/>
          <a:ext cx="566369" cy="566369"/>
        </a:xfrm>
        <a:prstGeom prst="gear6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err="1" smtClean="0"/>
            <a:t>Prog</a:t>
          </a:r>
          <a:r>
            <a:rPr lang="fr-FR" sz="1000" b="1" kern="1200" dirty="0" smtClean="0"/>
            <a:t>.</a:t>
          </a:r>
          <a:endParaRPr lang="fr-FR" sz="1000" b="1" kern="1200" dirty="0"/>
        </a:p>
      </dsp:txBody>
      <dsp:txXfrm>
        <a:off x="821047" y="453095"/>
        <a:ext cx="566369" cy="566369"/>
      </dsp:txXfrm>
    </dsp:sp>
    <dsp:sp modelId="{88931029-8DBF-4380-A13E-53BFF4C3A7A2}">
      <dsp:nvSpPr>
        <dsp:cNvPr id="0" name=""/>
        <dsp:cNvSpPr/>
      </dsp:nvSpPr>
      <dsp:spPr>
        <a:xfrm rot="20700000">
          <a:off x="1138272" y="62358"/>
          <a:ext cx="554926" cy="554926"/>
        </a:xfrm>
        <a:prstGeom prst="gear6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CI</a:t>
          </a:r>
          <a:endParaRPr lang="fr-FR" sz="1400" b="1" kern="1200" dirty="0"/>
        </a:p>
      </dsp:txBody>
      <dsp:txXfrm>
        <a:off x="1259984" y="184069"/>
        <a:ext cx="311503" cy="311503"/>
      </dsp:txXfrm>
    </dsp:sp>
    <dsp:sp modelId="{0A3ABA5A-BE91-440E-9DEB-4042A1D32FC7}">
      <dsp:nvSpPr>
        <dsp:cNvPr id="0" name=""/>
        <dsp:cNvSpPr/>
      </dsp:nvSpPr>
      <dsp:spPr>
        <a:xfrm>
          <a:off x="1187967" y="533708"/>
          <a:ext cx="996809" cy="996809"/>
        </a:xfrm>
        <a:prstGeom prst="circularArrow">
          <a:avLst>
            <a:gd name="adj1" fmla="val 4687"/>
            <a:gd name="adj2" fmla="val 299029"/>
            <a:gd name="adj3" fmla="val 2361899"/>
            <a:gd name="adj4" fmla="val 16246606"/>
            <a:gd name="adj5" fmla="val 5469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201A35-C9EE-4FDE-91A0-47C0AFCA463A}">
      <dsp:nvSpPr>
        <dsp:cNvPr id="0" name=""/>
        <dsp:cNvSpPr/>
      </dsp:nvSpPr>
      <dsp:spPr>
        <a:xfrm>
          <a:off x="720745" y="339702"/>
          <a:ext cx="724244" cy="72424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shade val="90000"/>
                <a:hueOff val="-108785"/>
                <a:satOff val="-2965"/>
                <a:lumOff val="16025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-108785"/>
                <a:satOff val="-2965"/>
                <a:lumOff val="16025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-108785"/>
                <a:satOff val="-2965"/>
                <a:lumOff val="160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CF84B7-638D-454A-9EB9-FC3D81F5F9B7}">
      <dsp:nvSpPr>
        <dsp:cNvPr id="0" name=""/>
        <dsp:cNvSpPr/>
      </dsp:nvSpPr>
      <dsp:spPr>
        <a:xfrm>
          <a:off x="1009912" y="-47267"/>
          <a:ext cx="780881" cy="78088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shade val="90000"/>
                <a:hueOff val="-217570"/>
                <a:satOff val="-5929"/>
                <a:lumOff val="32051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-217570"/>
                <a:satOff val="-5929"/>
                <a:lumOff val="32051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-217570"/>
                <a:satOff val="-5929"/>
                <a:lumOff val="320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01851-94C7-44ED-BB03-0D716DB09FF7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2F2DD-8C05-4D2D-A4A6-F37E594FCF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88207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D89C5-99AE-424A-91E7-F0210D649178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2042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2F2DD-8C05-4D2D-A4A6-F37E594FCF0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192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2F2DD-8C05-4D2D-A4A6-F37E594FCF0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192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2F2DD-8C05-4D2D-A4A6-F37E594FCF0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192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7E409-91F3-48B8-B896-D29DE44DC5D4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78750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2F2DD-8C05-4D2D-A4A6-F37E594FCF01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192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2F2DD-8C05-4D2D-A4A6-F37E594FCF01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192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2F2DD-8C05-4D2D-A4A6-F37E594FCF01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192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2F2DD-8C05-4D2D-A4A6-F37E594FCF01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1925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2F2DD-8C05-4D2D-A4A6-F37E594FCF01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192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2F2DD-8C05-4D2D-A4A6-F37E594FCF01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192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7E409-91F3-48B8-B896-D29DE44DC5D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78750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CB9F6-977B-4CDD-9FD7-A88C73F98D60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31814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CB9F6-977B-4CDD-9FD7-A88C73F98D60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318144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CB9F6-977B-4CDD-9FD7-A88C73F98D60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31814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7E409-91F3-48B8-B896-D29DE44DC5D4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78750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7E409-91F3-48B8-B896-D29DE44DC5D4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78750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7E409-91F3-48B8-B896-D29DE44DC5D4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78750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2F2DD-8C05-4D2D-A4A6-F37E594FCF0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04119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2F2DD-8C05-4D2D-A4A6-F37E594FCF0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04119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2F2DD-8C05-4D2D-A4A6-F37E594FCF0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04119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2F2DD-8C05-4D2D-A4A6-F37E594FCF0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04119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7BCC-4F01-4AC1-91B6-825DAAB0B334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05BD-443F-43A6-8500-45CDD9B45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46298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7BCC-4F01-4AC1-91B6-825DAAB0B334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05BD-443F-43A6-8500-45CDD9B45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1198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7BCC-4F01-4AC1-91B6-825DAAB0B334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05BD-443F-43A6-8500-45CDD9B45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5830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7BCC-4F01-4AC1-91B6-825DAAB0B334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05BD-443F-43A6-8500-45CDD9B45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787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7BCC-4F01-4AC1-91B6-825DAAB0B334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05BD-443F-43A6-8500-45CDD9B45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5876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7BCC-4F01-4AC1-91B6-825DAAB0B334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05BD-443F-43A6-8500-45CDD9B45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0586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7BCC-4F01-4AC1-91B6-825DAAB0B334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05BD-443F-43A6-8500-45CDD9B45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8712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7BCC-4F01-4AC1-91B6-825DAAB0B334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05BD-443F-43A6-8500-45CDD9B45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7240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7BCC-4F01-4AC1-91B6-825DAAB0B334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05BD-443F-43A6-8500-45CDD9B45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1465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7BCC-4F01-4AC1-91B6-825DAAB0B334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05BD-443F-43A6-8500-45CDD9B45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1883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7BCC-4F01-4AC1-91B6-825DAAB0B334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05BD-443F-43A6-8500-45CDD9B45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0987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57BCC-4F01-4AC1-91B6-825DAAB0B334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405BD-443F-43A6-8500-45CDD9B45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4687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../Fiches%20s&#233;quences%201STI2D/seq.ET.1.1b%20-%20LICP%20TOURCOING.docx" TargetMode="External"/><Relationship Id="rId13" Type="http://schemas.openxmlformats.org/officeDocument/2006/relationships/hyperlink" Target="../Fiches%20s&#233;quences%201STI2D/seq.ET.1.3b%20-%20LICP%20TOURCOING.docx" TargetMode="External"/><Relationship Id="rId3" Type="http://schemas.openxmlformats.org/officeDocument/2006/relationships/image" Target="../media/image35.jpeg"/><Relationship Id="rId7" Type="http://schemas.openxmlformats.org/officeDocument/2006/relationships/image" Target="../media/image37.png"/><Relationship Id="rId12" Type="http://schemas.openxmlformats.org/officeDocument/2006/relationships/hyperlink" Target="../Fiches%20s&#233;quences%201STI2D/seq.ET.1.3a%20-%20LICP%20TOURCOING.docx" TargetMode="Externa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../Fiches%20s&#233;quences%201STI2D/seq.ET.1.1a%20-%20LICP%20TOURCOING.docx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36.png"/><Relationship Id="rId15" Type="http://schemas.openxmlformats.org/officeDocument/2006/relationships/hyperlink" Target="../Fiches%20s&#233;quences%201STI2D/seq.ET.1.4a%20-%20LICP%20TOURCOING.docx" TargetMode="External"/><Relationship Id="rId10" Type="http://schemas.openxmlformats.org/officeDocument/2006/relationships/hyperlink" Target="../Fiches%20s&#233;quences%201STI2D/seq.ET.1.2b%20-%20LICP%20TOURCOING.docx" TargetMode="External"/><Relationship Id="rId4" Type="http://schemas.openxmlformats.org/officeDocument/2006/relationships/image" Target="../media/image15.png"/><Relationship Id="rId9" Type="http://schemas.openxmlformats.org/officeDocument/2006/relationships/hyperlink" Target="../Fiches%20s&#233;quences%201STI2D/seq.ET.1.2a%20-%20LICP%20TOURCOING.docx" TargetMode="External"/><Relationship Id="rId1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39.jpeg"/><Relationship Id="rId4" Type="http://schemas.openxmlformats.org/officeDocument/2006/relationships/image" Target="../media/image15.png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4.png"/><Relationship Id="rId1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6" Type="http://schemas.openxmlformats.org/officeDocument/2006/relationships/diagramLayout" Target="../diagrams/layou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diagramData" Target="../diagrams/data1.xml"/><Relationship Id="rId10" Type="http://schemas.openxmlformats.org/officeDocument/2006/relationships/image" Target="../media/image11.png"/><Relationship Id="rId19" Type="http://schemas.microsoft.com/office/2007/relationships/diagramDrawing" Target="../diagrams/drawing1.xml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hyperlink" Target="../Cartes%20Freeplane/p&#233;dagogie%20ET%20STI2D.m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png"/><Relationship Id="rId3" Type="http://schemas.openxmlformats.org/officeDocument/2006/relationships/image" Target="../media/image9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52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48.png"/><Relationship Id="rId1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cuments\My Dropbox\07- Lycée\Comm'\Logos\logo-STI2D-15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19872" y="238980"/>
            <a:ext cx="2260186" cy="125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STI2D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862405" y="479715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AngsanaUPC" pitchFamily="18" charset="-34"/>
                <a:cs typeface="AngsanaUPC" pitchFamily="18" charset="-34"/>
              </a:rPr>
              <a:t>Séminaire STI2D</a:t>
            </a:r>
          </a:p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AngsanaUPC" pitchFamily="18" charset="-34"/>
                <a:cs typeface="AngsanaUPC" pitchFamily="18" charset="-34"/>
              </a:rPr>
              <a:t>Académie de LILLE</a:t>
            </a:r>
          </a:p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AngsanaUPC" pitchFamily="18" charset="-34"/>
                <a:cs typeface="AngsanaUPC" pitchFamily="18" charset="-34"/>
              </a:rPr>
              <a:t>4 Avril 2012</a:t>
            </a:r>
            <a:endParaRPr lang="fr-FR" dirty="0">
              <a:solidFill>
                <a:schemeClr val="bg1">
                  <a:lumMod val="65000"/>
                </a:schemeClr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9408" y="4841620"/>
            <a:ext cx="1208898" cy="136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258817"/>
            <a:ext cx="1128783" cy="133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05840"/>
            <a:ext cx="1152128" cy="161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559434">
            <a:off x="5749355" y="4629249"/>
            <a:ext cx="412126" cy="42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rrondir un rectangle avec un coin diagonal 5"/>
          <p:cNvSpPr/>
          <p:nvPr/>
        </p:nvSpPr>
        <p:spPr>
          <a:xfrm>
            <a:off x="570277" y="1844824"/>
            <a:ext cx="8429683" cy="2746708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b"/>
          <a:lstStyle/>
          <a:p>
            <a:pPr algn="ctr"/>
            <a:r>
              <a:rPr lang="fr-FR" sz="5400" dirty="0"/>
              <a:t>Exemple d’organisation pédagogique </a:t>
            </a:r>
            <a:r>
              <a:rPr lang="fr-FR" sz="5400" dirty="0" smtClean="0"/>
              <a:t>pour le transversal</a:t>
            </a:r>
            <a:endParaRPr lang="fr-FR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1990" y="5739677"/>
            <a:ext cx="686544" cy="40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214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3171301"/>
              </p:ext>
            </p:extLst>
          </p:nvPr>
        </p:nvGraphicFramePr>
        <p:xfrm>
          <a:off x="552736" y="1268760"/>
          <a:ext cx="8496183" cy="40792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17495"/>
                <a:gridCol w="226171"/>
                <a:gridCol w="221834"/>
                <a:gridCol w="221834"/>
                <a:gridCol w="221834"/>
                <a:gridCol w="221834"/>
                <a:gridCol w="311998"/>
                <a:gridCol w="216024"/>
                <a:gridCol w="75228"/>
                <a:gridCol w="99302"/>
                <a:gridCol w="238692"/>
                <a:gridCol w="234420"/>
                <a:gridCol w="204749"/>
                <a:gridCol w="238918"/>
                <a:gridCol w="221834"/>
                <a:gridCol w="271033"/>
                <a:gridCol w="172635"/>
                <a:gridCol w="187405"/>
                <a:gridCol w="256263"/>
                <a:gridCol w="221834"/>
                <a:gridCol w="221834"/>
                <a:gridCol w="221834"/>
                <a:gridCol w="221834"/>
                <a:gridCol w="221834"/>
                <a:gridCol w="290751"/>
                <a:gridCol w="152917"/>
                <a:gridCol w="207123"/>
                <a:gridCol w="236545"/>
                <a:gridCol w="221834"/>
                <a:gridCol w="221834"/>
                <a:gridCol w="221834"/>
                <a:gridCol w="221834"/>
                <a:gridCol w="244271"/>
                <a:gridCol w="199397"/>
                <a:gridCol w="160643"/>
                <a:gridCol w="283025"/>
                <a:gridCol w="221834"/>
                <a:gridCol w="221834"/>
                <a:gridCol w="221834"/>
              </a:tblGrid>
              <a:tr h="370840">
                <a:tc gridSpan="7">
                  <a:txBody>
                    <a:bodyPr/>
                    <a:lstStyle/>
                    <a:p>
                      <a:r>
                        <a:rPr lang="fr-FR" sz="1200" b="1" dirty="0" smtClean="0"/>
                        <a:t>Période</a:t>
                      </a:r>
                      <a:r>
                        <a:rPr lang="fr-FR" sz="1200" b="1" baseline="0" dirty="0" smtClean="0"/>
                        <a:t> 1</a:t>
                      </a:r>
                      <a:endParaRPr lang="fr-FR" sz="1200" b="1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Période 2</a:t>
                      </a:r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r>
                        <a:rPr lang="fr-FR" sz="1200" b="1" dirty="0" smtClean="0"/>
                        <a:t>Période 3</a:t>
                      </a:r>
                      <a:endParaRPr lang="fr-FR" sz="1200" b="1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r>
                        <a:rPr lang="fr-FR" sz="1200" b="1" dirty="0" smtClean="0"/>
                        <a:t>Période</a:t>
                      </a:r>
                      <a:r>
                        <a:rPr lang="fr-FR" sz="1200" b="1" baseline="0" dirty="0" smtClean="0"/>
                        <a:t> 4</a:t>
                      </a:r>
                      <a:endParaRPr lang="fr-FR" sz="1200" b="1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r>
                        <a:rPr lang="fr-FR" sz="1200" b="1" dirty="0" smtClean="0"/>
                        <a:t>Période 5</a:t>
                      </a:r>
                      <a:endParaRPr lang="fr-FR" sz="1200" b="1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800" b="0" dirty="0" smtClean="0"/>
                        <a:t>S1</a:t>
                      </a:r>
                      <a:endParaRPr lang="fr-FR" sz="8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800" b="0" dirty="0" smtClean="0"/>
                        <a:t>S2</a:t>
                      </a:r>
                      <a:endParaRPr lang="fr-FR" sz="8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800" b="0" dirty="0" smtClean="0"/>
                        <a:t>S3</a:t>
                      </a:r>
                      <a:endParaRPr lang="fr-FR" sz="8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800" b="0" dirty="0" smtClean="0"/>
                        <a:t>S4</a:t>
                      </a:r>
                      <a:endParaRPr lang="fr-FR" sz="8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800" b="0" dirty="0" smtClean="0"/>
                        <a:t>S5</a:t>
                      </a:r>
                      <a:endParaRPr lang="fr-FR" sz="8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800" b="0" dirty="0" smtClean="0"/>
                        <a:t>S6</a:t>
                      </a:r>
                      <a:endParaRPr lang="fr-FR" sz="8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800" b="0" dirty="0" smtClean="0"/>
                        <a:t>S7</a:t>
                      </a:r>
                      <a:endParaRPr lang="fr-FR" sz="8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800" b="0" dirty="0" smtClean="0"/>
                        <a:t>S8</a:t>
                      </a:r>
                      <a:endParaRPr lang="fr-FR" sz="8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800" b="0" dirty="0" smtClean="0"/>
                        <a:t>S9</a:t>
                      </a:r>
                      <a:endParaRPr lang="fr-FR" sz="8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0" dirty="0" smtClean="0"/>
                        <a:t>S10</a:t>
                      </a:r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0" dirty="0" smtClean="0"/>
                        <a:t>S11</a:t>
                      </a:r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0" dirty="0" smtClean="0"/>
                        <a:t>S12</a:t>
                      </a:r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0" dirty="0" smtClean="0"/>
                        <a:t>S13</a:t>
                      </a:r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0" dirty="0" smtClean="0"/>
                        <a:t>S14</a:t>
                      </a:r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0" dirty="0" smtClean="0"/>
                        <a:t>S15</a:t>
                      </a:r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800" b="0" dirty="0" smtClean="0"/>
                        <a:t>S16</a:t>
                      </a:r>
                      <a:endParaRPr lang="fr-FR" sz="8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800" b="0" dirty="0" smtClean="0"/>
                        <a:t>S18</a:t>
                      </a:r>
                      <a:endParaRPr lang="fr-FR" sz="8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0" dirty="0" smtClean="0"/>
                        <a:t>S19</a:t>
                      </a:r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0" dirty="0" smtClean="0"/>
                        <a:t>S20</a:t>
                      </a:r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0" dirty="0" smtClean="0"/>
                        <a:t>S21</a:t>
                      </a:r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0" dirty="0" smtClean="0"/>
                        <a:t>S22</a:t>
                      </a:r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0" dirty="0" smtClean="0"/>
                        <a:t>S23</a:t>
                      </a:r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0" dirty="0" smtClean="0"/>
                        <a:t>S24</a:t>
                      </a:r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0" dirty="0" smtClean="0"/>
                        <a:t>S25</a:t>
                      </a:r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800" b="0" dirty="0" smtClean="0"/>
                        <a:t>S26</a:t>
                      </a:r>
                      <a:endParaRPr lang="fr-FR" sz="8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800" b="0" dirty="0" smtClean="0"/>
                        <a:t>S27</a:t>
                      </a:r>
                      <a:endParaRPr lang="fr-FR" sz="8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0" dirty="0" smtClean="0"/>
                        <a:t>S28</a:t>
                      </a:r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0" dirty="0" smtClean="0"/>
                        <a:t>S29</a:t>
                      </a:r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0" dirty="0" smtClean="0"/>
                        <a:t>S30</a:t>
                      </a:r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0" dirty="0" smtClean="0"/>
                        <a:t>S31</a:t>
                      </a:r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0" dirty="0" smtClean="0"/>
                        <a:t>S32</a:t>
                      </a:r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0" dirty="0" smtClean="0"/>
                        <a:t>S33</a:t>
                      </a:r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800" b="0" dirty="0" smtClean="0"/>
                        <a:t>S34</a:t>
                      </a:r>
                      <a:endParaRPr lang="fr-FR" sz="8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800" b="0" dirty="0" smtClean="0"/>
                        <a:t>S35</a:t>
                      </a:r>
                      <a:endParaRPr lang="fr-FR" sz="8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0" dirty="0" smtClean="0"/>
                        <a:t>S36</a:t>
                      </a:r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0" dirty="0" smtClean="0"/>
                        <a:t>S37</a:t>
                      </a:r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0" dirty="0" smtClean="0"/>
                        <a:t>S38</a:t>
                      </a:r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0" dirty="0" smtClean="0"/>
                        <a:t>S39</a:t>
                      </a:r>
                      <a:endParaRPr lang="fr-FR" sz="900" b="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fr-FR" sz="1000" b="1" dirty="0" smtClean="0">
                          <a:solidFill>
                            <a:schemeClr val="bg1"/>
                          </a:solidFill>
                        </a:rPr>
                        <a:t>Séquence</a:t>
                      </a:r>
                      <a:r>
                        <a:rPr lang="fr-FR" sz="1000" b="1" baseline="0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9" gridSpan="2">
                  <a:txBody>
                    <a:bodyPr/>
                    <a:lstStyle/>
                    <a:p>
                      <a:r>
                        <a:rPr lang="fr-FR" sz="14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Vacances</a:t>
                      </a:r>
                      <a:r>
                        <a:rPr lang="fr-FR" sz="14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Toussaint</a:t>
                      </a:r>
                      <a:endParaRPr lang="fr-FR" sz="14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vert="vert27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66FF"/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9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Vacances</a:t>
                      </a:r>
                      <a:r>
                        <a:rPr lang="fr-FR" sz="18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FR" sz="14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</a:t>
                      </a:r>
                      <a:r>
                        <a:rPr lang="fr-FR" sz="18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FR" sz="14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Noël</a:t>
                      </a:r>
                      <a:endParaRPr lang="fr-FR" dirty="0"/>
                    </a:p>
                  </a:txBody>
                  <a:tcPr marL="0" marR="0" marT="0" marB="0" vert="vert27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66FF"/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9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Vacances </a:t>
                      </a:r>
                      <a:r>
                        <a:rPr lang="fr-FR" sz="11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d’hi</a:t>
                      </a:r>
                      <a:r>
                        <a:rPr lang="fr-FR" sz="14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ver</a:t>
                      </a:r>
                      <a:endParaRPr lang="fr-FR" dirty="0"/>
                    </a:p>
                  </a:txBody>
                  <a:tcPr marL="0" marR="0" marT="0" marB="0" vert="vert27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66FF"/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6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9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Vacances</a:t>
                      </a:r>
                      <a:r>
                        <a:rPr lang="fr-FR" sz="18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FR" sz="14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</a:t>
                      </a:r>
                      <a:r>
                        <a:rPr lang="fr-FR" sz="18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FR" sz="14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printemps</a:t>
                      </a:r>
                      <a:endParaRPr lang="fr-FR" dirty="0"/>
                    </a:p>
                  </a:txBody>
                  <a:tcPr marL="0" marR="0" marT="0" marB="0" vert="vert27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66FF"/>
                    </a:solidFill>
                  </a:tcPr>
                </a:tc>
                <a:tc rowSpan="9"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8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8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8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8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</a:tr>
              <a:tr h="370840">
                <a:tc rowSpan="8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8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8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8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fr-FR" sz="1000" b="1" dirty="0" smtClean="0">
                          <a:solidFill>
                            <a:schemeClr val="bg1"/>
                          </a:solidFill>
                        </a:rPr>
                        <a:t>Séquence 2</a:t>
                      </a:r>
                      <a:endParaRPr lang="fr-FR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fr-FR" sz="14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vert="vert27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FR" sz="14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vert="vert27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dirty="0" smtClean="0">
                          <a:solidFill>
                            <a:schemeClr val="bg1"/>
                          </a:solidFill>
                          <a:effectLst/>
                        </a:rPr>
                        <a:t>Séquence 3</a:t>
                      </a:r>
                      <a:endParaRPr lang="fr-FR" sz="1000" b="1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fr-FR" sz="14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vert="vert27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fr-FR" sz="1000" b="1" dirty="0" smtClean="0">
                          <a:solidFill>
                            <a:schemeClr val="bg1"/>
                          </a:solidFill>
                        </a:rPr>
                        <a:t>Séquence 4</a:t>
                      </a:r>
                      <a:endParaRPr lang="fr-FR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fr-FR" sz="14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vert="vert27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fr-FR" sz="1000" b="1" i="0" dirty="0" smtClean="0">
                          <a:solidFill>
                            <a:schemeClr val="bg1"/>
                          </a:solidFill>
                        </a:rPr>
                        <a:t>Séquence 5</a:t>
                      </a:r>
                      <a:endParaRPr lang="fr-FR" sz="10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fr-FR" sz="14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vert="vert27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fr-FR" sz="1000" b="1" dirty="0" smtClean="0">
                          <a:solidFill>
                            <a:schemeClr val="bg1"/>
                          </a:solidFill>
                        </a:rPr>
                        <a:t>Séquence 6</a:t>
                      </a:r>
                      <a:endParaRPr lang="fr-FR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fr-FR" sz="14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vert="vert27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fr-FR" sz="1000" b="1" dirty="0" smtClean="0">
                          <a:solidFill>
                            <a:schemeClr val="bg1"/>
                          </a:solidFill>
                        </a:rPr>
                        <a:t>Séquence 7</a:t>
                      </a:r>
                      <a:endParaRPr lang="fr-FR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fr-FR" sz="14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vert="vert27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fr-FR" sz="1000" b="1" dirty="0" smtClean="0">
                          <a:solidFill>
                            <a:schemeClr val="bg1"/>
                          </a:solidFill>
                        </a:rPr>
                        <a:t>Séquence 8</a:t>
                      </a:r>
                      <a:endParaRPr lang="fr-FR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gridSpan="2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fr-FR" sz="14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vert="vert27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r>
                        <a:rPr lang="fr-FR" sz="1000" b="1" dirty="0" smtClean="0">
                          <a:solidFill>
                            <a:schemeClr val="bg1"/>
                          </a:solidFill>
                        </a:rPr>
                        <a:t>Séquence</a:t>
                      </a:r>
                      <a:r>
                        <a:rPr lang="fr-FR" sz="1000" b="1" baseline="0" dirty="0" smtClean="0">
                          <a:solidFill>
                            <a:schemeClr val="bg1"/>
                          </a:solidFill>
                        </a:rPr>
                        <a:t> 9</a:t>
                      </a:r>
                      <a:endParaRPr lang="fr-FR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Arrondir un rectangle avec un coin diagonal 7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La planification des séquences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Séquence pédagogique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558028" y="5469437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En Première et Terminale :</a:t>
            </a:r>
          </a:p>
          <a:p>
            <a:pPr marL="285750" indent="-285750">
              <a:buFontTx/>
              <a:buChar char="-"/>
            </a:pPr>
            <a:r>
              <a:rPr lang="fr-FR" b="1" i="1" dirty="0" smtClean="0"/>
              <a:t>5 périodes</a:t>
            </a:r>
            <a:r>
              <a:rPr lang="fr-FR" dirty="0" smtClean="0"/>
              <a:t> par année scolaire; </a:t>
            </a:r>
          </a:p>
          <a:p>
            <a:pPr marL="285750" indent="-285750">
              <a:buFontTx/>
              <a:buChar char="-"/>
            </a:pPr>
            <a:r>
              <a:rPr lang="fr-FR" b="1" i="1" dirty="0" smtClean="0"/>
              <a:t>2 séquences </a:t>
            </a:r>
            <a:r>
              <a:rPr lang="fr-FR" dirty="0" smtClean="0"/>
              <a:t>pédagogiques par période;</a:t>
            </a:r>
          </a:p>
          <a:p>
            <a:pPr marL="285750" indent="-285750">
              <a:buFontTx/>
              <a:buChar char="-"/>
            </a:pPr>
            <a:r>
              <a:rPr lang="fr-FR" b="1" i="1" dirty="0" smtClean="0"/>
              <a:t>3 à 4 semaines </a:t>
            </a:r>
            <a:r>
              <a:rPr lang="fr-FR" dirty="0" smtClean="0"/>
              <a:t>par séquence pédagogique.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5616" y="3320988"/>
            <a:ext cx="936104" cy="252028"/>
          </a:xfrm>
          <a:prstGeom prst="wedgeRectCallout">
            <a:avLst>
              <a:gd name="adj1" fmla="val 106201"/>
              <a:gd name="adj2" fmla="val -174233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Rencontres</a:t>
            </a:r>
            <a:endParaRPr lang="fr-FR" sz="1200" dirty="0"/>
          </a:p>
        </p:txBody>
      </p:sp>
      <p:sp>
        <p:nvSpPr>
          <p:cNvPr id="10" name="Rectangle 9"/>
          <p:cNvSpPr/>
          <p:nvPr/>
        </p:nvSpPr>
        <p:spPr>
          <a:xfrm>
            <a:off x="3020750" y="4063139"/>
            <a:ext cx="943665" cy="216024"/>
          </a:xfrm>
          <a:prstGeom prst="wedgeRectCallout">
            <a:avLst>
              <a:gd name="adj1" fmla="val 95596"/>
              <a:gd name="adj2" fmla="val -203763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Rencontres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6688607" y="3919123"/>
            <a:ext cx="921042" cy="252028"/>
          </a:xfrm>
          <a:prstGeom prst="wedgeRectCallout">
            <a:avLst>
              <a:gd name="adj1" fmla="val 113889"/>
              <a:gd name="adj2" fmla="val 392109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Rencontres</a:t>
            </a:r>
            <a:endParaRPr lang="fr-FR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6603030" y="983337"/>
            <a:ext cx="2511611" cy="2308324"/>
          </a:xfrm>
          <a:prstGeom prst="rect">
            <a:avLst/>
          </a:prstGeom>
          <a:gradFill>
            <a:gsLst>
              <a:gs pos="0">
                <a:schemeClr val="accent2">
                  <a:shade val="30000"/>
                  <a:satMod val="115000"/>
                  <a:alpha val="83000"/>
                </a:schemeClr>
              </a:gs>
              <a:gs pos="50000">
                <a:schemeClr val="accent2">
                  <a:shade val="67500"/>
                  <a:satMod val="115000"/>
                  <a:alpha val="86000"/>
                </a:schemeClr>
              </a:gs>
              <a:gs pos="100000">
                <a:schemeClr val="accent2">
                  <a:shade val="100000"/>
                  <a:satMod val="115000"/>
                  <a:alpha val="98000"/>
                </a:schemeClr>
              </a:gs>
            </a:gsLst>
            <a:path path="circle">
              <a:fillToRect l="100000" b="100000"/>
            </a:path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HeroicExtremeLeftFacing">
              <a:rot lat="0" lon="1800000" rev="21594000"/>
            </a:camera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r>
              <a:rPr lang="fr-FR" sz="1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Entreprises :</a:t>
            </a:r>
          </a:p>
          <a:p>
            <a:pPr marL="285750" indent="-285750">
              <a:buFontTx/>
              <a:buChar char="-"/>
            </a:pPr>
            <a:r>
              <a:rPr lang="fr-FR" sz="1400" dirty="0" err="1" smtClean="0">
                <a:solidFill>
                  <a:schemeClr val="bg1"/>
                </a:solidFill>
              </a:rPr>
              <a:t>Héliopac</a:t>
            </a:r>
            <a:endParaRPr lang="fr-FR" sz="14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400" dirty="0" err="1" smtClean="0">
                <a:solidFill>
                  <a:schemeClr val="bg1"/>
                </a:solidFill>
              </a:rPr>
              <a:t>Pocheco</a:t>
            </a:r>
            <a:endParaRPr lang="fr-FR" sz="14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chemeClr val="bg1"/>
                </a:solidFill>
              </a:rPr>
              <a:t>Nord </a:t>
            </a:r>
            <a:r>
              <a:rPr lang="fr-FR" sz="1400" dirty="0" err="1" smtClean="0">
                <a:solidFill>
                  <a:schemeClr val="bg1"/>
                </a:solidFill>
              </a:rPr>
              <a:t>LaserTube</a:t>
            </a:r>
            <a:endParaRPr lang="fr-FR" sz="14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400" dirty="0" err="1" smtClean="0">
                <a:solidFill>
                  <a:schemeClr val="bg1"/>
                </a:solidFill>
              </a:rPr>
              <a:t>Norcod</a:t>
            </a:r>
            <a:endParaRPr lang="fr-FR" sz="14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400" dirty="0" err="1" smtClean="0">
                <a:solidFill>
                  <a:schemeClr val="bg1"/>
                </a:solidFill>
              </a:rPr>
              <a:t>Sierem</a:t>
            </a:r>
            <a:endParaRPr lang="fr-FR" sz="14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chemeClr val="bg1"/>
                </a:solidFill>
              </a:rPr>
              <a:t>…</a:t>
            </a:r>
          </a:p>
          <a:p>
            <a:r>
              <a:rPr lang="fr-FR" sz="1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Salons :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chemeClr val="bg1"/>
                </a:solidFill>
              </a:rPr>
              <a:t>Industrie Paris  2012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chemeClr val="bg1"/>
                </a:solidFill>
              </a:rPr>
              <a:t>Festival Sciences Métisses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41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ndir un rectangle avec un coin diagonal 7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Répartition et durée des séquences en 1</a:t>
            </a:r>
            <a:r>
              <a:rPr lang="fr-FR" sz="3600" baseline="30000" dirty="0" smtClean="0"/>
              <a:t>re</a:t>
            </a:r>
            <a:r>
              <a:rPr lang="fr-FR" sz="3600" dirty="0" smtClean="0"/>
              <a:t> </a:t>
            </a:r>
            <a:endParaRPr lang="fr-FR" sz="3600" dirty="0"/>
          </a:p>
        </p:txBody>
      </p:sp>
      <p:sp>
        <p:nvSpPr>
          <p:cNvPr id="9" name="Rectangle 8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Séquence pédagogique</a:t>
            </a:r>
            <a:endParaRPr lang="fr-FR" sz="36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2751061"/>
              </p:ext>
            </p:extLst>
          </p:nvPr>
        </p:nvGraphicFramePr>
        <p:xfrm>
          <a:off x="705716" y="1049922"/>
          <a:ext cx="8123722" cy="4848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446"/>
                <a:gridCol w="439343"/>
                <a:gridCol w="3290493"/>
                <a:gridCol w="1080120"/>
                <a:gridCol w="784399"/>
                <a:gridCol w="784399"/>
                <a:gridCol w="1311522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Séquences / Thèmes 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Semaines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400" dirty="0" smtClean="0"/>
                        <a:t>Centres</a:t>
                      </a:r>
                      <a:r>
                        <a:rPr lang="fr-FR" sz="1400" baseline="0" dirty="0" smtClean="0"/>
                        <a:t> d’intérêt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Heures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 rowSpan="1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PREMIERE</a:t>
                      </a:r>
                      <a:endParaRPr lang="fr-FR" dirty="0"/>
                    </a:p>
                  </a:txBody>
                  <a:tcPr marL="0" marR="0" marT="0" marB="0" vert="vert27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600" dirty="0" smtClean="0"/>
                        <a:t>P1</a:t>
                      </a:r>
                      <a:endParaRPr lang="fr-FR" sz="1600" dirty="0"/>
                    </a:p>
                  </a:txBody>
                  <a:tcPr vert="vert27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 1-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dirty="0" smtClean="0"/>
                        <a:t>Quelles énergies à l'horizon 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4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CI2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baseline="0" dirty="0" smtClean="0">
                          <a:solidFill>
                            <a:schemeClr val="bg1"/>
                          </a:solidFill>
                        </a:rPr>
                        <a:t>CI5</a:t>
                      </a:r>
                      <a:endParaRPr lang="fr-FR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32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2- Retour vers la planète bleue</a:t>
                      </a:r>
                      <a:endParaRPr lang="fr-FR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CI1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CI3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24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055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0" marR="0" marT="0" marB="0" anchor="ctr" anchorCtr="1"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600" dirty="0" smtClean="0"/>
                        <a:t>P2</a:t>
                      </a:r>
                      <a:endParaRPr lang="fr-FR" sz="1600" dirty="0"/>
                    </a:p>
                  </a:txBody>
                  <a:tcPr vert="vert27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3- Un train vers le futur</a:t>
                      </a:r>
                      <a:endParaRPr lang="fr-FR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CI4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CI8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24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4-</a:t>
                      </a:r>
                      <a:r>
                        <a:rPr lang="fr-FR" sz="1400" baseline="0" dirty="0" smtClean="0"/>
                        <a:t> Embarcation pour l'intelligence</a:t>
                      </a:r>
                      <a:endParaRPr lang="fr-FR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CI6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CI9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24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42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600" dirty="0" smtClean="0"/>
                        <a:t>P3</a:t>
                      </a:r>
                      <a:endParaRPr lang="fr-FR" sz="1600" dirty="0"/>
                    </a:p>
                  </a:txBody>
                  <a:tcPr vert="vert27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5- Un bus vert pour la bonne adresse</a:t>
                      </a:r>
                      <a:endParaRPr lang="fr-FR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CI3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CI7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24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6- Une ville nouvelle à explorer</a:t>
                      </a:r>
                      <a:endParaRPr lang="fr-FR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4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CI4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CI2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32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80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0" marR="0" marT="0" marB="0" anchor="ctr" anchorCtr="1"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600" dirty="0" smtClean="0"/>
                        <a:t>P4</a:t>
                      </a:r>
                      <a:endParaRPr lang="fr-FR" sz="1600" dirty="0"/>
                    </a:p>
                  </a:txBody>
                  <a:tcPr vert="vert27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7-</a:t>
                      </a:r>
                      <a:r>
                        <a:rPr lang="fr-FR" sz="1400" baseline="0" dirty="0" smtClean="0"/>
                        <a:t> Un moteur qui va plus loin</a:t>
                      </a:r>
                      <a:endParaRPr lang="fr-FR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CI5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CI6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24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8- Pilotage écologique enclenché !</a:t>
                      </a:r>
                      <a:endParaRPr lang="fr-FR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CI1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CI8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24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42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0" marR="0" marT="0" marB="0" anchor="ctr" anchorCtr="1"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P5</a:t>
                      </a:r>
                      <a:endParaRPr lang="fr-FR" sz="1600" dirty="0"/>
                    </a:p>
                  </a:txBody>
                  <a:tcPr vert="vert27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9- Un tour sur la toile</a:t>
                      </a:r>
                      <a:endParaRPr lang="fr-FR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4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CI7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CI9</a:t>
                      </a:r>
                      <a:endParaRPr lang="fr-FR" sz="1400" b="1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32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0" marR="0" marT="0" marB="0" vert="vert27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vert="vert27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0" marR="0" marT="0" marB="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66FF">
                            <a:shade val="30000"/>
                            <a:satMod val="115000"/>
                          </a:srgbClr>
                        </a:gs>
                        <a:gs pos="50000">
                          <a:srgbClr val="9966FF">
                            <a:shade val="67500"/>
                            <a:satMod val="115000"/>
                          </a:srgbClr>
                        </a:gs>
                        <a:gs pos="100000">
                          <a:srgbClr val="9966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bg1"/>
                          </a:solidFill>
                        </a:rPr>
                        <a:t>240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66FF">
                            <a:shade val="30000"/>
                            <a:satMod val="115000"/>
                          </a:srgbClr>
                        </a:gs>
                        <a:gs pos="50000">
                          <a:srgbClr val="9966FF">
                            <a:shade val="67500"/>
                            <a:satMod val="115000"/>
                          </a:srgbClr>
                        </a:gs>
                        <a:gs pos="100000">
                          <a:srgbClr val="9966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4160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Séquence pédagogique</a:t>
            </a:r>
            <a:endParaRPr lang="fr-FR" sz="3600" dirty="0"/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Répartition et durée des séquences en </a:t>
            </a:r>
            <a:r>
              <a:rPr lang="fr-FR" sz="3600" dirty="0" err="1" smtClean="0"/>
              <a:t>Tle</a:t>
            </a:r>
            <a:r>
              <a:rPr lang="fr-FR" sz="3600" dirty="0" smtClean="0"/>
              <a:t> </a:t>
            </a:r>
            <a:endParaRPr lang="fr-FR" sz="36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878561"/>
              </p:ext>
            </p:extLst>
          </p:nvPr>
        </p:nvGraphicFramePr>
        <p:xfrm>
          <a:off x="705716" y="1049922"/>
          <a:ext cx="8137713" cy="4848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892"/>
                <a:gridCol w="288032"/>
                <a:gridCol w="3686399"/>
                <a:gridCol w="945070"/>
                <a:gridCol w="784399"/>
                <a:gridCol w="784399"/>
                <a:gridCol w="1311522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Séquences / Thèmes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Semaines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400" dirty="0" smtClean="0"/>
                        <a:t>Centres</a:t>
                      </a:r>
                      <a:r>
                        <a:rPr lang="fr-FR" sz="1400" baseline="0" dirty="0" smtClean="0"/>
                        <a:t> d’intérêt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Heures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 rowSpan="1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TERMINALE</a:t>
                      </a:r>
                      <a:endParaRPr lang="fr-FR" dirty="0"/>
                    </a:p>
                  </a:txBody>
                  <a:tcPr marL="0" marR="0" marT="0" marB="0" vert="vert27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600" dirty="0" smtClean="0"/>
                        <a:t>P1</a:t>
                      </a:r>
                      <a:endParaRPr lang="fr-FR" sz="1600" dirty="0"/>
                    </a:p>
                  </a:txBody>
                  <a:tcPr vert="vert27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0" dirty="0" smtClean="0">
                          <a:solidFill>
                            <a:schemeClr val="tx1"/>
                          </a:solidFill>
                        </a:rPr>
                        <a:t> 1-</a:t>
                      </a:r>
                      <a:r>
                        <a:rPr lang="fr-FR" sz="1400" i="0" baseline="0" dirty="0" smtClean="0">
                          <a:solidFill>
                            <a:schemeClr val="tx1"/>
                          </a:solidFill>
                        </a:rPr>
                        <a:t> Faire mieux avec moins !</a:t>
                      </a:r>
                      <a:endParaRPr lang="fr-FR" sz="14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4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CI2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baseline="0" dirty="0" smtClean="0">
                          <a:solidFill>
                            <a:schemeClr val="bg1"/>
                          </a:solidFill>
                        </a:rPr>
                        <a:t>CI5</a:t>
                      </a:r>
                      <a:endParaRPr lang="fr-FR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24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i="0" dirty="0" smtClean="0">
                          <a:solidFill>
                            <a:schemeClr val="tx1"/>
                          </a:solidFill>
                        </a:rPr>
                        <a:t> 2- La</a:t>
                      </a:r>
                      <a:r>
                        <a:rPr lang="fr-FR" sz="1400" i="0" baseline="0" dirty="0" smtClean="0">
                          <a:solidFill>
                            <a:schemeClr val="tx1"/>
                          </a:solidFill>
                        </a:rPr>
                        <a:t> Green </a:t>
                      </a:r>
                      <a:r>
                        <a:rPr lang="fr-FR" sz="1400" i="0" baseline="0" dirty="0" err="1" smtClean="0">
                          <a:solidFill>
                            <a:schemeClr val="tx1"/>
                          </a:solidFill>
                        </a:rPr>
                        <a:t>Ethiquette</a:t>
                      </a:r>
                      <a:endParaRPr lang="fr-FR" sz="1400" i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CI1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CI3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18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055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fr-FR" sz="1600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0" marR="0" marT="0" marB="0" anchor="ctr" anchorCtr="1"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600" dirty="0" smtClean="0"/>
                        <a:t>P2</a:t>
                      </a:r>
                      <a:endParaRPr lang="fr-FR" sz="1600" dirty="0"/>
                    </a:p>
                  </a:txBody>
                  <a:tcPr vert="vert27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0" dirty="0" smtClean="0">
                          <a:solidFill>
                            <a:schemeClr val="tx1"/>
                          </a:solidFill>
                        </a:rPr>
                        <a:t> 3- La mobilité en</a:t>
                      </a:r>
                      <a:r>
                        <a:rPr lang="fr-FR" sz="1400" i="0" baseline="0" dirty="0" smtClean="0">
                          <a:solidFill>
                            <a:schemeClr val="tx1"/>
                          </a:solidFill>
                        </a:rPr>
                        <a:t> plein mouvement</a:t>
                      </a:r>
                      <a:endParaRPr lang="fr-FR" sz="1400" i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CI4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CI8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18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i="0" dirty="0" smtClean="0">
                          <a:solidFill>
                            <a:schemeClr val="tx1"/>
                          </a:solidFill>
                        </a:rPr>
                        <a:t> 4-</a:t>
                      </a:r>
                      <a:r>
                        <a:rPr lang="fr-FR" sz="1400" i="0" baseline="0" dirty="0" smtClean="0">
                          <a:solidFill>
                            <a:schemeClr val="tx1"/>
                          </a:solidFill>
                        </a:rPr>
                        <a:t> Mécatronique : une association à but créatif</a:t>
                      </a:r>
                      <a:endParaRPr lang="fr-FR" sz="1600" i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CI6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CI9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18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42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fr-FR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600" dirty="0" smtClean="0"/>
                        <a:t>P3</a:t>
                      </a:r>
                      <a:endParaRPr lang="fr-FR" sz="1600" dirty="0"/>
                    </a:p>
                  </a:txBody>
                  <a:tcPr vert="vert27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0" dirty="0" smtClean="0">
                          <a:solidFill>
                            <a:schemeClr val="tx1"/>
                          </a:solidFill>
                        </a:rPr>
                        <a:t> 5- Focus</a:t>
                      </a:r>
                      <a:r>
                        <a:rPr lang="fr-FR" sz="1400" i="0" baseline="0" dirty="0" smtClean="0">
                          <a:solidFill>
                            <a:schemeClr val="tx1"/>
                          </a:solidFill>
                        </a:rPr>
                        <a:t> sur la cybernétique</a:t>
                      </a:r>
                      <a:endParaRPr lang="fr-FR" sz="1400" i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CI3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CI7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18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i="0" dirty="0" smtClean="0">
                          <a:solidFill>
                            <a:schemeClr val="tx1"/>
                          </a:solidFill>
                        </a:rPr>
                        <a:t> 6- De « </a:t>
                      </a:r>
                      <a:r>
                        <a:rPr lang="fr-FR" sz="1400" i="0" dirty="0" err="1" smtClean="0">
                          <a:solidFill>
                            <a:schemeClr val="tx1"/>
                          </a:solidFill>
                        </a:rPr>
                        <a:t>Petropolis</a:t>
                      </a:r>
                      <a:r>
                        <a:rPr lang="fr-FR" sz="1400" i="0" dirty="0" smtClean="0">
                          <a:solidFill>
                            <a:schemeClr val="tx1"/>
                          </a:solidFill>
                        </a:rPr>
                        <a:t> » à « </a:t>
                      </a:r>
                      <a:r>
                        <a:rPr lang="fr-FR" sz="1400" i="0" dirty="0" err="1" smtClean="0">
                          <a:solidFill>
                            <a:schemeClr val="tx1"/>
                          </a:solidFill>
                        </a:rPr>
                        <a:t>Ecopolis</a:t>
                      </a:r>
                      <a:r>
                        <a:rPr lang="fr-FR" sz="1400" i="0" dirty="0" smtClean="0">
                          <a:solidFill>
                            <a:schemeClr val="tx1"/>
                          </a:solidFill>
                        </a:rPr>
                        <a:t> »: la ville verte</a:t>
                      </a:r>
                      <a:endParaRPr lang="fr-FR" sz="1400" i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4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CI4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CI2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24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80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fr-FR" sz="1600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0" marR="0" marT="0" marB="0" anchor="ctr" anchorCtr="1"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600" dirty="0" smtClean="0"/>
                        <a:t>P4</a:t>
                      </a:r>
                      <a:endParaRPr lang="fr-FR" sz="1600" dirty="0"/>
                    </a:p>
                  </a:txBody>
                  <a:tcPr vert="vert27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0" dirty="0" smtClean="0">
                          <a:solidFill>
                            <a:schemeClr val="tx1"/>
                          </a:solidFill>
                        </a:rPr>
                        <a:t> 7-</a:t>
                      </a:r>
                      <a:r>
                        <a:rPr lang="fr-FR" sz="1400" i="0" baseline="0" dirty="0" smtClean="0">
                          <a:solidFill>
                            <a:schemeClr val="tx1"/>
                          </a:solidFill>
                        </a:rPr>
                        <a:t> Vers une mobilité durable</a:t>
                      </a:r>
                      <a:endParaRPr lang="fr-FR" sz="1400" i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CI5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CI6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18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i="0" dirty="0" smtClean="0">
                          <a:solidFill>
                            <a:schemeClr val="tx1"/>
                          </a:solidFill>
                        </a:rPr>
                        <a:t> 8- Un pilotage sans</a:t>
                      </a:r>
                      <a:r>
                        <a:rPr lang="fr-FR" sz="1400" i="0" baseline="0" dirty="0" smtClean="0">
                          <a:solidFill>
                            <a:schemeClr val="tx1"/>
                          </a:solidFill>
                        </a:rPr>
                        <a:t> fil et sans reproche</a:t>
                      </a:r>
                      <a:endParaRPr lang="fr-FR" sz="1400" i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CI1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CI8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18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42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fr-FR" sz="1600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 anchorCtr="1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0" marR="0" marT="0" marB="0" anchor="ctr" anchorCtr="1"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P5</a:t>
                      </a:r>
                      <a:endParaRPr lang="fr-FR" sz="1600" dirty="0"/>
                    </a:p>
                  </a:txBody>
                  <a:tcPr vert="vert27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i="0" dirty="0" smtClean="0">
                          <a:solidFill>
                            <a:schemeClr val="tx1"/>
                          </a:solidFill>
                        </a:rPr>
                        <a:t>9- Une souris verte aux commandes</a:t>
                      </a:r>
                      <a:endParaRPr lang="fr-FR" sz="1400" i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4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CI7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CI9</a:t>
                      </a:r>
                      <a:endParaRPr lang="fr-FR" sz="1400" b="1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24</a:t>
                      </a:r>
                      <a:endParaRPr lang="fr-FR" sz="140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0" marR="0" marT="0" marB="0" vert="vert27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vert="vert27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66FF">
                            <a:shade val="30000"/>
                            <a:satMod val="115000"/>
                          </a:srgbClr>
                        </a:gs>
                        <a:gs pos="50000">
                          <a:srgbClr val="9966FF">
                            <a:shade val="67500"/>
                            <a:satMod val="115000"/>
                          </a:srgbClr>
                        </a:gs>
                        <a:gs pos="100000">
                          <a:srgbClr val="9966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bg1"/>
                          </a:solidFill>
                        </a:rPr>
                        <a:t>180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66FF">
                            <a:shade val="30000"/>
                            <a:satMod val="115000"/>
                          </a:srgbClr>
                        </a:gs>
                        <a:gs pos="50000">
                          <a:srgbClr val="9966FF">
                            <a:shade val="67500"/>
                            <a:satMod val="115000"/>
                          </a:srgbClr>
                        </a:gs>
                        <a:gs pos="100000">
                          <a:srgbClr val="9966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5805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avec flèche 9"/>
          <p:cNvCxnSpPr/>
          <p:nvPr/>
        </p:nvCxnSpPr>
        <p:spPr>
          <a:xfrm>
            <a:off x="675220" y="2633737"/>
            <a:ext cx="8416963" cy="0"/>
          </a:xfrm>
          <a:prstGeom prst="straightConnector1">
            <a:avLst/>
          </a:prstGeom>
          <a:ln w="34925" cmpd="sng">
            <a:solidFill>
              <a:srgbClr val="99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gner un rectangle à un seul coin 10"/>
          <p:cNvSpPr/>
          <p:nvPr/>
        </p:nvSpPr>
        <p:spPr bwMode="auto">
          <a:xfrm rot="1551348">
            <a:off x="2610479" y="1165747"/>
            <a:ext cx="1379855" cy="1047115"/>
          </a:xfrm>
          <a:prstGeom prst="snip1Rect">
            <a:avLst>
              <a:gd name="adj" fmla="val 399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000" b="1" dirty="0">
                <a:solidFill>
                  <a:srgbClr val="FFFFFF"/>
                </a:solidFill>
                <a:effectLst/>
                <a:latin typeface="Comic Sans MS"/>
                <a:ea typeface="Times New Roman"/>
                <a:cs typeface="Times New Roman"/>
              </a:rPr>
              <a:t>Démarche d'investigation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2" name="Ellipse 11"/>
          <p:cNvSpPr/>
          <p:nvPr/>
        </p:nvSpPr>
        <p:spPr bwMode="auto">
          <a:xfrm rot="18177413">
            <a:off x="1407515" y="1874776"/>
            <a:ext cx="2534437" cy="194024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/>
          <a:lstStyle/>
          <a:p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7338251" y="2978116"/>
            <a:ext cx="11430" cy="866775"/>
          </a:xfrm>
          <a:prstGeom prst="line">
            <a:avLst/>
          </a:prstGeom>
          <a:ln w="34925"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7349681" y="3833119"/>
            <a:ext cx="1697768" cy="12214"/>
          </a:xfrm>
          <a:prstGeom prst="line">
            <a:avLst/>
          </a:prstGeom>
          <a:noFill/>
          <a:ln w="34925" cap="flat" cmpd="sng" algn="ctr">
            <a:solidFill>
              <a:srgbClr val="9966FF"/>
            </a:solidFill>
            <a:prstDash val="solid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675220" y="2335824"/>
            <a:ext cx="887605" cy="6389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7" name="Zone de texte 3"/>
          <p:cNvSpPr txBox="1"/>
          <p:nvPr/>
        </p:nvSpPr>
        <p:spPr>
          <a:xfrm>
            <a:off x="586578" y="2480313"/>
            <a:ext cx="1064888" cy="4445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0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Activation 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1999248" y="2598429"/>
            <a:ext cx="866775" cy="56959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000" b="1" dirty="0" err="1" smtClean="0">
                <a:solidFill>
                  <a:srgbClr val="FFFFFF"/>
                </a:solidFill>
                <a:effectLst/>
                <a:latin typeface="Comic Sans MS"/>
                <a:ea typeface="Times New Roman"/>
                <a:cs typeface="Times New Roman"/>
              </a:rPr>
              <a:t>Edd_D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2595548" y="1956220"/>
            <a:ext cx="866775" cy="56959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000" b="1">
                <a:solidFill>
                  <a:srgbClr val="FFFFFF"/>
                </a:solidFill>
                <a:effectLst/>
                <a:latin typeface="Comic Sans MS"/>
                <a:ea typeface="Times New Roman"/>
                <a:cs typeface="Times New Roman"/>
              </a:rPr>
              <a:t>Ap_B</a:t>
            </a:r>
            <a:endParaRPr lang="fr-FR" sz="1200">
              <a:effectLst/>
              <a:latin typeface="Times New Roman"/>
              <a:ea typeface="Times New Roman"/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2595547" y="2420710"/>
            <a:ext cx="866775" cy="56959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000" b="1">
                <a:solidFill>
                  <a:srgbClr val="FFFFFF"/>
                </a:solidFill>
                <a:effectLst/>
                <a:latin typeface="Comic Sans MS"/>
                <a:ea typeface="Times New Roman"/>
                <a:cs typeface="Times New Roman"/>
              </a:rPr>
              <a:t>Ap_C</a:t>
            </a:r>
            <a:endParaRPr lang="fr-FR" sz="1200">
              <a:effectLst/>
              <a:latin typeface="Times New Roman"/>
              <a:ea typeface="Times New Roman"/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1999249" y="2085682"/>
            <a:ext cx="866775" cy="56959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000" dirty="0" err="1" smtClean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Comic Sans MS"/>
                <a:ea typeface="Times New Roman"/>
                <a:cs typeface="Times New Roman"/>
              </a:rPr>
              <a:t>Edd_A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2" name="ZoneTexte 54"/>
          <p:cNvSpPr txBox="1"/>
          <p:nvPr/>
        </p:nvSpPr>
        <p:spPr bwMode="auto">
          <a:xfrm rot="1797310">
            <a:off x="2231840" y="1159207"/>
            <a:ext cx="2183765" cy="396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b="1" dirty="0" err="1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CIx</a:t>
            </a:r>
            <a:r>
              <a:rPr lang="fr-FR" sz="1100" b="1" dirty="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 - </a:t>
            </a:r>
            <a:r>
              <a:rPr lang="fr-FR" sz="1100" b="1" dirty="0" err="1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CIx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10002" y="2338148"/>
            <a:ext cx="1103630" cy="63890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4" name="Zone de texte 12"/>
          <p:cNvSpPr txBox="1"/>
          <p:nvPr/>
        </p:nvSpPr>
        <p:spPr>
          <a:xfrm>
            <a:off x="3868125" y="2486116"/>
            <a:ext cx="1186180" cy="43878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0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Restitution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5" name="Ellipse 24"/>
          <p:cNvSpPr/>
          <p:nvPr/>
        </p:nvSpPr>
        <p:spPr bwMode="auto">
          <a:xfrm>
            <a:off x="5191870" y="2176537"/>
            <a:ext cx="1448435" cy="9144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000" b="1" dirty="0">
                <a:solidFill>
                  <a:srgbClr val="FFFFFF"/>
                </a:solidFill>
                <a:effectLst/>
                <a:latin typeface="Comic Sans MS"/>
                <a:ea typeface="Times New Roman"/>
                <a:cs typeface="Times New Roman"/>
              </a:rPr>
              <a:t>Structuration des connaissances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75788" y="2147493"/>
            <a:ext cx="1103630" cy="83493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7" name="Ellipse 26"/>
          <p:cNvSpPr/>
          <p:nvPr/>
        </p:nvSpPr>
        <p:spPr bwMode="auto">
          <a:xfrm>
            <a:off x="7654537" y="3447726"/>
            <a:ext cx="1319415" cy="76358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000" b="1" dirty="0">
                <a:solidFill>
                  <a:srgbClr val="FFFFFF"/>
                </a:solidFill>
                <a:effectLst/>
                <a:latin typeface="Comic Sans MS"/>
                <a:ea typeface="Times New Roman"/>
                <a:cs typeface="Times New Roman"/>
              </a:rPr>
              <a:t>Remédiation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 flipV="1">
            <a:off x="9029669" y="2590796"/>
            <a:ext cx="17780" cy="1254537"/>
          </a:xfrm>
          <a:prstGeom prst="straightConnector1">
            <a:avLst/>
          </a:prstGeom>
          <a:ln w="34925">
            <a:solidFill>
              <a:srgbClr val="99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 de texte 23"/>
          <p:cNvSpPr txBox="1"/>
          <p:nvPr/>
        </p:nvSpPr>
        <p:spPr>
          <a:xfrm>
            <a:off x="6834513" y="2265806"/>
            <a:ext cx="1186180" cy="78359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0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Evaluation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0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Sommative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0" name="Multiplier 29"/>
          <p:cNvSpPr/>
          <p:nvPr/>
        </p:nvSpPr>
        <p:spPr bwMode="auto">
          <a:xfrm>
            <a:off x="7085591" y="3360978"/>
            <a:ext cx="191770" cy="49657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endParaRPr lang="fr-FR"/>
          </a:p>
        </p:txBody>
      </p:sp>
      <p:sp>
        <p:nvSpPr>
          <p:cNvPr id="32" name="ZoneTexte 32"/>
          <p:cNvSpPr txBox="1"/>
          <p:nvPr/>
        </p:nvSpPr>
        <p:spPr>
          <a:xfrm>
            <a:off x="6759724" y="2973504"/>
            <a:ext cx="1463144" cy="43688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>
              <a:spcAft>
                <a:spcPts val="0"/>
              </a:spcAft>
            </a:pPr>
            <a:r>
              <a:rPr lang="fr-FR" sz="1100" b="1" i="1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Séance  de  cours </a:t>
            </a:r>
            <a:endParaRPr lang="fr-FR" sz="1100" b="1" i="1" dirty="0" smtClean="0">
              <a:solidFill>
                <a:srgbClr val="000000"/>
              </a:solidFill>
              <a:effectLst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100" b="1" i="1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(</a:t>
            </a:r>
            <a:r>
              <a:rPr lang="fr-FR" sz="1100" b="1" i="1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1H)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3" name="ZoneTexte 30"/>
          <p:cNvSpPr txBox="1"/>
          <p:nvPr/>
        </p:nvSpPr>
        <p:spPr>
          <a:xfrm>
            <a:off x="5321389" y="3090937"/>
            <a:ext cx="1296143" cy="43688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>
              <a:spcAft>
                <a:spcPts val="0"/>
              </a:spcAft>
            </a:pPr>
            <a:r>
              <a:rPr lang="fr-FR" sz="1100" b="1" i="1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Séance  de  </a:t>
            </a:r>
            <a:r>
              <a:rPr lang="fr-FR" sz="1100" b="1" i="1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cours</a:t>
            </a:r>
          </a:p>
          <a:p>
            <a:pPr algn="ctr">
              <a:spcAft>
                <a:spcPts val="0"/>
              </a:spcAft>
            </a:pPr>
            <a:r>
              <a:rPr lang="fr-FR" sz="1100" b="1" i="1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(1H</a:t>
            </a:r>
            <a:r>
              <a:rPr lang="fr-FR" sz="1100" b="1" i="1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)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4" name="ZoneTexte 29"/>
          <p:cNvSpPr txBox="1"/>
          <p:nvPr/>
        </p:nvSpPr>
        <p:spPr>
          <a:xfrm>
            <a:off x="3752356" y="2974729"/>
            <a:ext cx="1273270" cy="44513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>
              <a:spcAft>
                <a:spcPts val="0"/>
              </a:spcAft>
            </a:pPr>
            <a:r>
              <a:rPr lang="fr-FR" sz="1100" b="1" i="1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Séance activité </a:t>
            </a:r>
            <a:endParaRPr lang="fr-FR" sz="1100" b="1" i="1" dirty="0" smtClean="0">
              <a:solidFill>
                <a:srgbClr val="000000"/>
              </a:solidFill>
              <a:effectLst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100" b="1" i="1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(</a:t>
            </a:r>
            <a:r>
              <a:rPr lang="fr-FR" sz="1100" b="1" i="1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2H ou 3H)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5" name="ZoneTexte 28"/>
          <p:cNvSpPr txBox="1"/>
          <p:nvPr/>
        </p:nvSpPr>
        <p:spPr>
          <a:xfrm>
            <a:off x="1778344" y="3976079"/>
            <a:ext cx="1424533" cy="44005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>
              <a:spcAft>
                <a:spcPts val="0"/>
              </a:spcAft>
            </a:pPr>
            <a:r>
              <a:rPr lang="fr-FR" sz="1100" b="1" i="1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Séances </a:t>
            </a:r>
            <a:r>
              <a:rPr lang="fr-FR" sz="1100" b="1" i="1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activités</a:t>
            </a:r>
          </a:p>
          <a:p>
            <a:pPr algn="ctr">
              <a:spcAft>
                <a:spcPts val="0"/>
              </a:spcAft>
            </a:pPr>
            <a:r>
              <a:rPr lang="fr-FR" sz="1100" b="1" i="1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(2H </a:t>
            </a:r>
            <a:r>
              <a:rPr lang="fr-FR" sz="1100" b="1" i="1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- 3H)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6" name="ZoneTexte 27"/>
          <p:cNvSpPr txBox="1"/>
          <p:nvPr/>
        </p:nvSpPr>
        <p:spPr>
          <a:xfrm>
            <a:off x="499490" y="3014306"/>
            <a:ext cx="1239064" cy="44005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>
              <a:spcAft>
                <a:spcPts val="0"/>
              </a:spcAft>
            </a:pPr>
            <a:r>
              <a:rPr lang="fr-FR" sz="1100" b="1" i="1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Séance  de  cours </a:t>
            </a:r>
            <a:endParaRPr lang="fr-FR" sz="1100" b="1" i="1" dirty="0" smtClean="0">
              <a:solidFill>
                <a:srgbClr val="000000"/>
              </a:solidFill>
              <a:effectLst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100" b="1" i="1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(</a:t>
            </a:r>
            <a:r>
              <a:rPr lang="fr-FR" sz="1100" b="1" i="1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1H)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7" name="Demi-cadre 36"/>
          <p:cNvSpPr/>
          <p:nvPr/>
        </p:nvSpPr>
        <p:spPr>
          <a:xfrm>
            <a:off x="8127936" y="2160966"/>
            <a:ext cx="189865" cy="390525"/>
          </a:xfrm>
          <a:prstGeom prst="halfFrame">
            <a:avLst/>
          </a:prstGeom>
          <a:solidFill>
            <a:srgbClr val="00B050"/>
          </a:solidFill>
          <a:ln>
            <a:noFill/>
          </a:ln>
          <a:scene3d>
            <a:camera prst="orthographicFront">
              <a:rot lat="0" lon="0" rev="7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4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ZoneTexte 2057"/>
          <p:cNvSpPr txBox="1"/>
          <p:nvPr/>
        </p:nvSpPr>
        <p:spPr>
          <a:xfrm>
            <a:off x="745080" y="1228934"/>
            <a:ext cx="995028" cy="523220"/>
          </a:xfrm>
          <a:prstGeom prst="wedgeRectCallout">
            <a:avLst>
              <a:gd name="adj1" fmla="val -4808"/>
              <a:gd name="adj2" fmla="val 15963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1. J’ai un problème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868125" y="967324"/>
            <a:ext cx="1851626" cy="523220"/>
          </a:xfrm>
          <a:prstGeom prst="wedgeRectCallout">
            <a:avLst>
              <a:gd name="adj1" fmla="val -54241"/>
              <a:gd name="adj2" fmla="val 255057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2. Je tente de résoudre  le problème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3661682" y="3609263"/>
            <a:ext cx="1824505" cy="523220"/>
          </a:xfrm>
          <a:prstGeom prst="wedgeRectCallout">
            <a:avLst>
              <a:gd name="adj1" fmla="val 30020"/>
              <a:gd name="adj2" fmla="val -235449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3</a:t>
            </a:r>
            <a:r>
              <a:rPr lang="fr-FR" sz="1400" dirty="0" smtClean="0">
                <a:solidFill>
                  <a:schemeClr val="bg1"/>
                </a:solidFill>
              </a:rPr>
              <a:t>. J’ai résolu  et modélisé le problème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5793947" y="987995"/>
            <a:ext cx="1555734" cy="523220"/>
          </a:xfrm>
          <a:prstGeom prst="wedgeRectCallout">
            <a:avLst>
              <a:gd name="adj1" fmla="val 9309"/>
              <a:gd name="adj2" fmla="val 251267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4</a:t>
            </a:r>
            <a:r>
              <a:rPr lang="fr-FR" sz="1400" dirty="0" smtClean="0">
                <a:solidFill>
                  <a:schemeClr val="bg1"/>
                </a:solidFill>
              </a:rPr>
              <a:t>. J’ai donc appris quelque chose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7449240" y="987995"/>
            <a:ext cx="1580429" cy="738664"/>
          </a:xfrm>
          <a:prstGeom prst="wedgeRectCallout">
            <a:avLst>
              <a:gd name="adj1" fmla="val 12820"/>
              <a:gd name="adj2" fmla="val 163614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5. Oui, j’ai compris et retenu quelque chose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5" name="Ellipse 54"/>
          <p:cNvSpPr/>
          <p:nvPr/>
        </p:nvSpPr>
        <p:spPr bwMode="auto">
          <a:xfrm>
            <a:off x="1794994" y="3247463"/>
            <a:ext cx="1451078" cy="56959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000" b="1" dirty="0" smtClean="0">
                <a:solidFill>
                  <a:srgbClr val="FFFFFF"/>
                </a:solidFill>
                <a:effectLst/>
                <a:latin typeface="Comic Sans MS"/>
                <a:ea typeface="Times New Roman"/>
                <a:cs typeface="Times New Roman"/>
              </a:rPr>
              <a:t>Apports de connaissances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-9290" y="-17772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Séquence pédagogique</a:t>
            </a:r>
            <a:endParaRPr lang="fr-FR" sz="3600" dirty="0"/>
          </a:p>
        </p:txBody>
      </p:sp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5955" y="4631618"/>
            <a:ext cx="1670728" cy="156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Arrondir un rectangle avec un coin diagonal 46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La structure d’une séquence</a:t>
            </a:r>
            <a:endParaRPr lang="fr-FR" sz="3600" dirty="0"/>
          </a:p>
        </p:txBody>
      </p:sp>
      <p:sp>
        <p:nvSpPr>
          <p:cNvPr id="13" name="Rectangle 12"/>
          <p:cNvSpPr/>
          <p:nvPr/>
        </p:nvSpPr>
        <p:spPr>
          <a:xfrm>
            <a:off x="745079" y="4348216"/>
            <a:ext cx="6130709" cy="2670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1" name="Zone de texte 26"/>
          <p:cNvSpPr txBox="1"/>
          <p:nvPr/>
        </p:nvSpPr>
        <p:spPr>
          <a:xfrm>
            <a:off x="2120260" y="4284667"/>
            <a:ext cx="2647315" cy="3941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b="1" spc="50" dirty="0">
                <a:ln w="6744" cap="flat" cmpd="sng" algn="ctr">
                  <a:solidFill>
                    <a:srgbClr val="06111E">
                      <a:alpha val="6500"/>
                    </a:srgbClr>
                  </a:solidFill>
                  <a:prstDash val="solid"/>
                  <a:round/>
                </a:ln>
                <a:solidFill>
                  <a:srgbClr val="FAFBFD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Evaluation formative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4900394" y="5376568"/>
            <a:ext cx="711731" cy="274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FF0000"/>
                </a:solidFill>
              </a:rPr>
              <a:t>Elève</a:t>
            </a:r>
            <a:endParaRPr lang="fr-FR" sz="1200" b="1" i="1" dirty="0">
              <a:solidFill>
                <a:srgbClr val="FF0000"/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3847539" y="5361075"/>
            <a:ext cx="1022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chemeClr val="accent1"/>
                </a:solidFill>
              </a:rPr>
              <a:t>Professeur</a:t>
            </a:r>
            <a:endParaRPr lang="fr-FR" sz="1200" b="1" i="1" dirty="0">
              <a:solidFill>
                <a:schemeClr val="accent1"/>
              </a:solidFill>
            </a:endParaRPr>
          </a:p>
        </p:txBody>
      </p:sp>
      <p:sp>
        <p:nvSpPr>
          <p:cNvPr id="2" name="Forme libre 1"/>
          <p:cNvSpPr/>
          <p:nvPr/>
        </p:nvSpPr>
        <p:spPr>
          <a:xfrm>
            <a:off x="3896976" y="5582180"/>
            <a:ext cx="574158" cy="510977"/>
          </a:xfrm>
          <a:custGeom>
            <a:avLst/>
            <a:gdLst>
              <a:gd name="connsiteX0" fmla="*/ 574158 w 574158"/>
              <a:gd name="connsiteY0" fmla="*/ 0 h 510977"/>
              <a:gd name="connsiteX1" fmla="*/ 531628 w 574158"/>
              <a:gd name="connsiteY1" fmla="*/ 63795 h 510977"/>
              <a:gd name="connsiteX2" fmla="*/ 520995 w 574158"/>
              <a:gd name="connsiteY2" fmla="*/ 202019 h 510977"/>
              <a:gd name="connsiteX3" fmla="*/ 499730 w 574158"/>
              <a:gd name="connsiteY3" fmla="*/ 287079 h 510977"/>
              <a:gd name="connsiteX4" fmla="*/ 457200 w 574158"/>
              <a:gd name="connsiteY4" fmla="*/ 350875 h 510977"/>
              <a:gd name="connsiteX5" fmla="*/ 435935 w 574158"/>
              <a:gd name="connsiteY5" fmla="*/ 435935 h 510977"/>
              <a:gd name="connsiteX6" fmla="*/ 361507 w 574158"/>
              <a:gd name="connsiteY6" fmla="*/ 467833 h 510977"/>
              <a:gd name="connsiteX7" fmla="*/ 180753 w 574158"/>
              <a:gd name="connsiteY7" fmla="*/ 510363 h 510977"/>
              <a:gd name="connsiteX8" fmla="*/ 0 w 574158"/>
              <a:gd name="connsiteY8" fmla="*/ 489098 h 51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158" h="510977">
                <a:moveTo>
                  <a:pt x="574158" y="0"/>
                </a:moveTo>
                <a:cubicBezTo>
                  <a:pt x="557323" y="15062"/>
                  <a:pt x="540488" y="30125"/>
                  <a:pt x="531628" y="63795"/>
                </a:cubicBezTo>
                <a:cubicBezTo>
                  <a:pt x="522768" y="97465"/>
                  <a:pt x="526311" y="164805"/>
                  <a:pt x="520995" y="202019"/>
                </a:cubicBezTo>
                <a:cubicBezTo>
                  <a:pt x="515679" y="239233"/>
                  <a:pt x="510362" y="262270"/>
                  <a:pt x="499730" y="287079"/>
                </a:cubicBezTo>
                <a:cubicBezTo>
                  <a:pt x="489098" y="311888"/>
                  <a:pt x="467832" y="326066"/>
                  <a:pt x="457200" y="350875"/>
                </a:cubicBezTo>
                <a:cubicBezTo>
                  <a:pt x="446568" y="375684"/>
                  <a:pt x="451884" y="416442"/>
                  <a:pt x="435935" y="435935"/>
                </a:cubicBezTo>
                <a:cubicBezTo>
                  <a:pt x="419986" y="455428"/>
                  <a:pt x="404037" y="455428"/>
                  <a:pt x="361507" y="467833"/>
                </a:cubicBezTo>
                <a:cubicBezTo>
                  <a:pt x="318977" y="480238"/>
                  <a:pt x="241004" y="506819"/>
                  <a:pt x="180753" y="510363"/>
                </a:cubicBezTo>
                <a:cubicBezTo>
                  <a:pt x="120502" y="513907"/>
                  <a:pt x="60251" y="501502"/>
                  <a:pt x="0" y="489098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rme libre 2"/>
          <p:cNvSpPr/>
          <p:nvPr/>
        </p:nvSpPr>
        <p:spPr>
          <a:xfrm>
            <a:off x="4949599" y="5571548"/>
            <a:ext cx="564441" cy="510449"/>
          </a:xfrm>
          <a:custGeom>
            <a:avLst/>
            <a:gdLst>
              <a:gd name="connsiteX0" fmla="*/ 0 w 564441"/>
              <a:gd name="connsiteY0" fmla="*/ 0 h 510449"/>
              <a:gd name="connsiteX1" fmla="*/ 42530 w 564441"/>
              <a:gd name="connsiteY1" fmla="*/ 53162 h 510449"/>
              <a:gd name="connsiteX2" fmla="*/ 53163 w 564441"/>
              <a:gd name="connsiteY2" fmla="*/ 148855 h 510449"/>
              <a:gd name="connsiteX3" fmla="*/ 85061 w 564441"/>
              <a:gd name="connsiteY3" fmla="*/ 318976 h 510449"/>
              <a:gd name="connsiteX4" fmla="*/ 148856 w 564441"/>
              <a:gd name="connsiteY4" fmla="*/ 435934 h 510449"/>
              <a:gd name="connsiteX5" fmla="*/ 276447 w 564441"/>
              <a:gd name="connsiteY5" fmla="*/ 499730 h 510449"/>
              <a:gd name="connsiteX6" fmla="*/ 414670 w 564441"/>
              <a:gd name="connsiteY6" fmla="*/ 510362 h 510449"/>
              <a:gd name="connsiteX7" fmla="*/ 542261 w 564441"/>
              <a:gd name="connsiteY7" fmla="*/ 499730 h 510449"/>
              <a:gd name="connsiteX8" fmla="*/ 563526 w 564441"/>
              <a:gd name="connsiteY8" fmla="*/ 510362 h 51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4441" h="510449">
                <a:moveTo>
                  <a:pt x="0" y="0"/>
                </a:moveTo>
                <a:cubicBezTo>
                  <a:pt x="16835" y="14176"/>
                  <a:pt x="33670" y="28353"/>
                  <a:pt x="42530" y="53162"/>
                </a:cubicBezTo>
                <a:cubicBezTo>
                  <a:pt x="51391" y="77971"/>
                  <a:pt x="46075" y="104553"/>
                  <a:pt x="53163" y="148855"/>
                </a:cubicBezTo>
                <a:cubicBezTo>
                  <a:pt x="60251" y="193157"/>
                  <a:pt x="69112" y="271130"/>
                  <a:pt x="85061" y="318976"/>
                </a:cubicBezTo>
                <a:cubicBezTo>
                  <a:pt x="101010" y="366822"/>
                  <a:pt x="116958" y="405808"/>
                  <a:pt x="148856" y="435934"/>
                </a:cubicBezTo>
                <a:cubicBezTo>
                  <a:pt x="180754" y="466060"/>
                  <a:pt x="232145" y="487325"/>
                  <a:pt x="276447" y="499730"/>
                </a:cubicBezTo>
                <a:cubicBezTo>
                  <a:pt x="320749" y="512135"/>
                  <a:pt x="370368" y="510362"/>
                  <a:pt x="414670" y="510362"/>
                </a:cubicBezTo>
                <a:cubicBezTo>
                  <a:pt x="458972" y="510362"/>
                  <a:pt x="517452" y="499730"/>
                  <a:pt x="542261" y="499730"/>
                </a:cubicBezTo>
                <a:cubicBezTo>
                  <a:pt x="567070" y="499730"/>
                  <a:pt x="565298" y="505046"/>
                  <a:pt x="563526" y="51036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>
            <a:off x="5491081" y="5615676"/>
            <a:ext cx="3380790" cy="578882"/>
          </a:xfrm>
          <a:prstGeom prst="flowChartAlternateProcess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/>
              <a:t>Pour l’élève </a:t>
            </a:r>
            <a:r>
              <a:rPr lang="fr-FR" sz="1400" dirty="0" smtClean="0"/>
              <a:t>: des réponses à une question sociétale, une problématique…</a:t>
            </a:r>
            <a:endParaRPr lang="fr-FR" sz="1400" dirty="0"/>
          </a:p>
        </p:txBody>
      </p:sp>
      <p:sp>
        <p:nvSpPr>
          <p:cNvPr id="2060" name="ZoneTexte 2059"/>
          <p:cNvSpPr txBox="1"/>
          <p:nvPr/>
        </p:nvSpPr>
        <p:spPr>
          <a:xfrm>
            <a:off x="530275" y="5615167"/>
            <a:ext cx="3380790" cy="578882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/>
              <a:t>Pour l’enseignant </a:t>
            </a:r>
            <a:r>
              <a:rPr lang="fr-FR" sz="1400" dirty="0" smtClean="0"/>
              <a:t>: des objectifs, des compétences, des connaissances…</a:t>
            </a:r>
            <a:endParaRPr lang="fr-FR" sz="1400" dirty="0"/>
          </a:p>
        </p:txBody>
      </p:sp>
      <p:pic>
        <p:nvPicPr>
          <p:cNvPr id="46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9946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  <p:bldP spid="51" grpId="0" animBg="1"/>
      <p:bldP spid="52" grpId="0" animBg="1"/>
      <p:bldP spid="53" grpId="0" animBg="1"/>
      <p:bldP spid="54" grpId="0" animBg="1"/>
      <p:bldP spid="62" grpId="0"/>
      <p:bldP spid="63" grpId="0"/>
      <p:bldP spid="2" grpId="0" animBg="1"/>
      <p:bldP spid="3" grpId="0" animBg="1"/>
      <p:bldP spid="57" grpId="0" animBg="1"/>
      <p:bldP spid="20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ndir un rectangle avec un coin diagonal 7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Ecriture d’une séquence</a:t>
            </a:r>
            <a:endParaRPr lang="fr-FR" sz="3600" dirty="0"/>
          </a:p>
        </p:txBody>
      </p:sp>
      <p:sp>
        <p:nvSpPr>
          <p:cNvPr id="9" name="Rectangle 8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Séquence pédagogique</a:t>
            </a:r>
            <a:endParaRPr lang="fr-F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64904"/>
            <a:ext cx="1512168" cy="125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4210" y="4795896"/>
            <a:ext cx="1688150" cy="199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32" y="1656849"/>
            <a:ext cx="963790" cy="89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38158" y="1001808"/>
            <a:ext cx="84969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FR" b="1" i="1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</a:t>
            </a:r>
            <a:r>
              <a:rPr lang="fr-F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étape : </a:t>
            </a:r>
          </a:p>
          <a:p>
            <a:pPr algn="just"/>
            <a:r>
              <a:rPr lang="fr-FR" dirty="0" smtClean="0"/>
              <a:t>A partir des centres d’intérêt choisis et du niveau taxonomique souhaité :</a:t>
            </a:r>
          </a:p>
          <a:p>
            <a:pPr algn="just"/>
            <a:r>
              <a:rPr lang="fr-FR" dirty="0"/>
              <a:t>	</a:t>
            </a:r>
            <a:r>
              <a:rPr lang="fr-FR" dirty="0" smtClean="0"/>
              <a:t>-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Ecrire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/>
              <a:t>la structuration des connaissances.</a:t>
            </a:r>
          </a:p>
          <a:p>
            <a:pPr algn="just"/>
            <a:r>
              <a:rPr lang="fr-FR" dirty="0"/>
              <a:t>	</a:t>
            </a:r>
            <a:r>
              <a:rPr lang="fr-FR" dirty="0" smtClean="0"/>
              <a:t>-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Ecrire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/>
              <a:t>l’évaluation sommative de la séquence.</a:t>
            </a:r>
          </a:p>
          <a:p>
            <a:pPr algn="just"/>
            <a:r>
              <a:rPr lang="fr-FR" dirty="0"/>
              <a:t>	</a:t>
            </a:r>
            <a:r>
              <a:rPr lang="fr-FR" dirty="0" smtClean="0"/>
              <a:t>	Problématique permettant de vérifier l’acquisition des compétences 			par l’élève. </a:t>
            </a:r>
          </a:p>
          <a:p>
            <a:pPr algn="just"/>
            <a:endParaRPr lang="fr-FR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b="1" i="1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étape :</a:t>
            </a:r>
          </a:p>
          <a:p>
            <a:pPr algn="just"/>
            <a:r>
              <a:rPr lang="fr-FR" dirty="0"/>
              <a:t>	</a:t>
            </a:r>
            <a:r>
              <a:rPr lang="fr-FR" dirty="0" smtClean="0"/>
              <a:t>-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Ecrire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/>
              <a:t>l’activation de la séquence</a:t>
            </a:r>
          </a:p>
          <a:p>
            <a:pPr algn="just"/>
            <a:endParaRPr lang="fr-FR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fr-FR" b="1" i="1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étape :</a:t>
            </a:r>
          </a:p>
          <a:p>
            <a:pPr algn="just"/>
            <a:r>
              <a:rPr lang="fr-FR" dirty="0"/>
              <a:t>	</a:t>
            </a:r>
            <a:r>
              <a:rPr lang="fr-FR" dirty="0" smtClean="0"/>
              <a:t>-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Choisir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/>
              <a:t>les supports pédagogiques (systèmes réels, virtuels ou à distance). </a:t>
            </a:r>
          </a:p>
          <a:p>
            <a:pPr algn="just"/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fr-FR" b="1" i="1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étape :</a:t>
            </a:r>
          </a:p>
          <a:p>
            <a:pPr algn="just"/>
            <a:r>
              <a:rPr lang="fr-FR" dirty="0"/>
              <a:t>	</a:t>
            </a:r>
            <a:r>
              <a:rPr lang="fr-FR" dirty="0" smtClean="0"/>
              <a:t>-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Ecrire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/>
              <a:t>les activités pratiques et/ ou les études de dossiers</a:t>
            </a:r>
          </a:p>
          <a:p>
            <a:pPr algn="just"/>
            <a:r>
              <a:rPr lang="fr-FR" dirty="0"/>
              <a:t>	</a:t>
            </a:r>
            <a:r>
              <a:rPr lang="fr-FR" dirty="0" smtClean="0"/>
              <a:t>	- activités pratiques : droit au but</a:t>
            </a:r>
          </a:p>
          <a:p>
            <a:pPr algn="just"/>
            <a:r>
              <a:rPr lang="fr-FR" dirty="0"/>
              <a:t>	</a:t>
            </a:r>
            <a:r>
              <a:rPr lang="fr-FR" dirty="0" smtClean="0"/>
              <a:t>	- Etudes de dossiers : démarche d’investigation</a:t>
            </a:r>
          </a:p>
          <a:p>
            <a:pPr algn="just"/>
            <a:endParaRPr lang="fr-FR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fr-FR" b="1" i="1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étape :</a:t>
            </a:r>
          </a:p>
          <a:p>
            <a:pPr algn="just"/>
            <a:r>
              <a:rPr lang="fr-FR" dirty="0"/>
              <a:t>	</a:t>
            </a:r>
            <a:r>
              <a:rPr lang="fr-FR" dirty="0" smtClean="0"/>
              <a:t>-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Ecrire </a:t>
            </a:r>
            <a:r>
              <a:rPr lang="fr-FR" dirty="0" smtClean="0"/>
              <a:t>les apports de connaissances nécessaires.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9116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81625"/>
            <a:ext cx="6127468" cy="171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ndir un rectangle avec un coin diagonal 7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Matrice Programme/Centres d’intérêt/horaires</a:t>
            </a:r>
            <a:endParaRPr lang="fr-FR" sz="3200" dirty="0"/>
          </a:p>
        </p:txBody>
      </p:sp>
      <p:sp>
        <p:nvSpPr>
          <p:cNvPr id="9" name="Rectangle 8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Matrice des séquences</a:t>
            </a:r>
            <a:endParaRPr lang="fr-FR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952" y="1110323"/>
            <a:ext cx="4892588" cy="366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736" y="835628"/>
            <a:ext cx="3539357" cy="403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85966" y="852549"/>
            <a:ext cx="1750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i="1" dirty="0"/>
              <a:t>Tableau de mise en relation des compétences et des </a:t>
            </a:r>
            <a:r>
              <a:rPr lang="fr-FR" sz="1200" b="1" i="1" dirty="0" smtClean="0"/>
              <a:t>connaissances </a:t>
            </a:r>
            <a:r>
              <a:rPr lang="fr-FR" sz="1200" b="1" i="1" dirty="0"/>
              <a:t>associés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95099" y="835628"/>
            <a:ext cx="39758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i="1" dirty="0"/>
              <a:t>Tableau </a:t>
            </a:r>
            <a:r>
              <a:rPr lang="fr-FR" sz="1200" b="1" i="1" dirty="0" smtClean="0"/>
              <a:t>de répartition des heures d’enseignement</a:t>
            </a:r>
            <a:endParaRPr lang="fr-FR" sz="12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1018861" y="5099980"/>
            <a:ext cx="39758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i="1" dirty="0" smtClean="0"/>
              <a:t>Extrait du B.O</a:t>
            </a:r>
            <a:endParaRPr lang="fr-FR" sz="1200" b="1" i="1" dirty="0"/>
          </a:p>
        </p:txBody>
      </p:sp>
      <p:sp>
        <p:nvSpPr>
          <p:cNvPr id="2" name="Rectangle 1"/>
          <p:cNvSpPr/>
          <p:nvPr/>
        </p:nvSpPr>
        <p:spPr>
          <a:xfrm>
            <a:off x="3276106" y="6011205"/>
            <a:ext cx="938846" cy="688975"/>
          </a:xfrm>
          <a:prstGeom prst="rect">
            <a:avLst/>
          </a:prstGeom>
          <a:solidFill>
            <a:srgbClr val="FFCC00">
              <a:alpha val="6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82501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Matrice des séquences</a:t>
            </a:r>
            <a:endParaRPr lang="fr-FR" sz="3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17" y="931653"/>
            <a:ext cx="8246519" cy="550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160" y="764704"/>
            <a:ext cx="8120832" cy="576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294" y="764704"/>
            <a:ext cx="854176" cy="87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 rot="20474980">
            <a:off x="1894949" y="90127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</a:rPr>
              <a:t>Zoom</a:t>
            </a:r>
            <a:endParaRPr lang="fr-FR" sz="2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0"/>
            </a:endParaRPr>
          </a:p>
        </p:txBody>
      </p:sp>
      <p:sp>
        <p:nvSpPr>
          <p:cNvPr id="7" name="Arrondir un rectangle avec un coin diagonal 6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Matrice des séquences en Première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xmlns="" val="184078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Matrice des séquences</a:t>
            </a:r>
            <a:endParaRPr lang="fr-FR" sz="3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726" y="1024286"/>
            <a:ext cx="8192217" cy="541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168" y="780140"/>
            <a:ext cx="8272818" cy="563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294" y="764704"/>
            <a:ext cx="854176" cy="87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 rot="20474980">
            <a:off x="1894949" y="90127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</a:rPr>
              <a:t>Zoom</a:t>
            </a:r>
            <a:endParaRPr lang="fr-FR" sz="2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0"/>
            </a:endParaRPr>
          </a:p>
        </p:txBody>
      </p:sp>
      <p:sp>
        <p:nvSpPr>
          <p:cNvPr id="8" name="Arrondir un rectangle avec un coin diagonal 7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Matrice des séquences en Terminale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xmlns="" val="2552549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Vision des élèves</a:t>
            </a:r>
            <a:endParaRPr lang="fr-FR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877" y="761138"/>
            <a:ext cx="8421541" cy="5823093"/>
          </a:xfrm>
          <a:prstGeom prst="rect">
            <a:avLst/>
          </a:prstGeom>
        </p:spPr>
      </p:pic>
      <p:pic>
        <p:nvPicPr>
          <p:cNvPr id="6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935446" y="1017467"/>
            <a:ext cx="2494613" cy="2553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900" dirty="0" err="1" smtClean="0"/>
              <a:t>Séq</a:t>
            </a:r>
            <a:r>
              <a:rPr lang="fr-FR" sz="900" dirty="0" smtClean="0"/>
              <a:t> N°1 : Quelles énergies à l’horizon ?</a:t>
            </a:r>
            <a:endParaRPr lang="fr-FR" sz="900" dirty="0"/>
          </a:p>
        </p:txBody>
      </p:sp>
      <p:sp>
        <p:nvSpPr>
          <p:cNvPr id="10" name="ZoneTexte 9"/>
          <p:cNvSpPr txBox="1"/>
          <p:nvPr/>
        </p:nvSpPr>
        <p:spPr>
          <a:xfrm>
            <a:off x="939142" y="1350077"/>
            <a:ext cx="2487219" cy="2553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900" dirty="0" err="1" smtClean="0"/>
              <a:t>Séq</a:t>
            </a:r>
            <a:r>
              <a:rPr lang="fr-FR" sz="900" dirty="0" smtClean="0"/>
              <a:t> N°2 : Retour vers la planète bleue 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527244" y="1009836"/>
            <a:ext cx="5455175" cy="57888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400" dirty="0" smtClean="0">
              <a:solidFill>
                <a:schemeClr val="bg1"/>
              </a:solidFill>
            </a:endParaRPr>
          </a:p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Découverte des 4 spécialités </a:t>
            </a:r>
          </a:p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Thème commun : 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smtClean="0">
                <a:solidFill>
                  <a:schemeClr val="bg1"/>
                </a:solidFill>
              </a:rPr>
              <a:t> La maison à énergie positive</a:t>
            </a:r>
            <a:endParaRPr lang="fr-FR" sz="4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06090" y="1651101"/>
            <a:ext cx="6035488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/>
              <a:t>Vacances de Toussaint</a:t>
            </a:r>
            <a:endParaRPr lang="fr-FR" sz="1200" b="1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929932" y="2032022"/>
            <a:ext cx="2490915" cy="25538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 err="1" smtClean="0"/>
              <a:t>Séq</a:t>
            </a:r>
            <a:r>
              <a:rPr lang="fr-FR" sz="900" dirty="0" smtClean="0"/>
              <a:t> N°3  : Un train vers le futur.</a:t>
            </a:r>
            <a:endParaRPr lang="fr-FR" sz="9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3548428" y="2024834"/>
            <a:ext cx="1286257" cy="65522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AC-</a:t>
            </a:r>
            <a:r>
              <a:rPr lang="fr-FR" sz="1100" dirty="0" smtClean="0"/>
              <a:t>Mini </a:t>
            </a:r>
            <a:r>
              <a:rPr lang="fr-FR" sz="1100" dirty="0"/>
              <a:t>projet </a:t>
            </a:r>
            <a:r>
              <a:rPr lang="fr-FR" sz="1100" dirty="0" smtClean="0"/>
              <a:t>1</a:t>
            </a:r>
          </a:p>
          <a:p>
            <a:pPr algn="ctr"/>
            <a:r>
              <a:rPr lang="fr-FR" sz="1100" dirty="0" smtClean="0"/>
              <a:t>---------------------- </a:t>
            </a:r>
            <a:endParaRPr lang="fr-FR" sz="1100" dirty="0"/>
          </a:p>
          <a:p>
            <a:pPr algn="ctr"/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872885" y="2033363"/>
            <a:ext cx="1270821" cy="655228"/>
          </a:xfrm>
          <a:prstGeom prst="round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100" dirty="0" smtClean="0"/>
              <a:t>EE-Mini </a:t>
            </a:r>
            <a:r>
              <a:rPr lang="fr-FR" sz="1100" dirty="0"/>
              <a:t>projet 1 </a:t>
            </a:r>
            <a:endParaRPr lang="fr-FR" sz="1100" dirty="0" smtClean="0"/>
          </a:p>
          <a:p>
            <a:pPr algn="ctr"/>
            <a:r>
              <a:rPr lang="fr-FR" sz="900" dirty="0" smtClean="0"/>
              <a:t>Réaliser un chargeur de téléphone nomade</a:t>
            </a:r>
            <a:endParaRPr lang="fr-FR" sz="900" dirty="0"/>
          </a:p>
          <a:p>
            <a:pPr algn="ctr"/>
            <a:endParaRPr lang="fr-FR" sz="8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6215096" y="2033363"/>
            <a:ext cx="1285109" cy="65522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100" dirty="0" smtClean="0"/>
              <a:t>SIN-Mini </a:t>
            </a:r>
            <a:r>
              <a:rPr lang="fr-FR" sz="1100" dirty="0"/>
              <a:t>projet 1 </a:t>
            </a:r>
            <a:endParaRPr lang="fr-FR" sz="1100" dirty="0" smtClean="0"/>
          </a:p>
          <a:p>
            <a:pPr algn="ctr"/>
            <a:r>
              <a:rPr lang="fr-FR" sz="900" dirty="0" smtClean="0"/>
              <a:t>Piloter un mobile à distance</a:t>
            </a:r>
            <a:endParaRPr lang="fr-FR" sz="900" dirty="0"/>
          </a:p>
          <a:p>
            <a:endParaRPr lang="fr-FR" sz="1100" dirty="0" smtClean="0"/>
          </a:p>
          <a:p>
            <a:endParaRPr lang="fr-FR" sz="11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7573406" y="2024834"/>
            <a:ext cx="1374509" cy="6552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100" dirty="0" smtClean="0"/>
              <a:t>ITEC-Mini projet 1 </a:t>
            </a:r>
          </a:p>
          <a:p>
            <a:pPr algn="ctr"/>
            <a:r>
              <a:rPr lang="fr-FR" sz="900" dirty="0" smtClean="0"/>
              <a:t>Améliorer l’efficacité de la béquille de l’EWEE</a:t>
            </a:r>
            <a:endParaRPr lang="fr-FR" sz="900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6029" y="1664389"/>
            <a:ext cx="284030" cy="279893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858" y="996976"/>
            <a:ext cx="356588" cy="29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554" y="1345118"/>
            <a:ext cx="356588" cy="29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736" y="1981323"/>
            <a:ext cx="356588" cy="29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857" y="2346164"/>
            <a:ext cx="356588" cy="29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935446" y="2359636"/>
            <a:ext cx="2490915" cy="25538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 err="1" smtClean="0"/>
              <a:t>Séq</a:t>
            </a:r>
            <a:r>
              <a:rPr lang="fr-FR" sz="900" dirty="0" smtClean="0"/>
              <a:t>  N°4 : Embarcation pour l’intelligence. </a:t>
            </a:r>
            <a:endParaRPr lang="fr-FR" sz="900" dirty="0"/>
          </a:p>
        </p:txBody>
      </p:sp>
      <p:sp>
        <p:nvSpPr>
          <p:cNvPr id="29" name="ZoneTexte 28"/>
          <p:cNvSpPr txBox="1"/>
          <p:nvPr/>
        </p:nvSpPr>
        <p:spPr>
          <a:xfrm>
            <a:off x="1463281" y="2653306"/>
            <a:ext cx="516466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/>
              <a:t>Vacances de Noël</a:t>
            </a:r>
            <a:endParaRPr lang="fr-FR" sz="1200" b="1" i="1" dirty="0"/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1363" y="2653306"/>
            <a:ext cx="247344" cy="24374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939141" y="3164595"/>
            <a:ext cx="2481705" cy="25538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 err="1" smtClean="0"/>
              <a:t>Séq</a:t>
            </a:r>
            <a:r>
              <a:rPr lang="fr-FR" sz="900" dirty="0" smtClean="0"/>
              <a:t> N°5 : Un bus vert pour la bonne adresse</a:t>
            </a:r>
            <a:endParaRPr lang="fr-FR" sz="900" dirty="0"/>
          </a:p>
        </p:txBody>
      </p:sp>
      <p:pic>
        <p:nvPicPr>
          <p:cNvPr id="32" name="Picture 5">
            <a:hlinkClick r:id="rId12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407" y="3135794"/>
            <a:ext cx="356588" cy="29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>
            <a:hlinkClick r:id="rId13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858" y="3488845"/>
            <a:ext cx="356588" cy="29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ZoneTexte 33"/>
          <p:cNvSpPr txBox="1"/>
          <p:nvPr/>
        </p:nvSpPr>
        <p:spPr>
          <a:xfrm>
            <a:off x="1514175" y="4030554"/>
            <a:ext cx="516466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/>
              <a:t>Vacances de d’hiver</a:t>
            </a:r>
            <a:endParaRPr lang="fr-FR" sz="1200" b="1" i="1" dirty="0"/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6326" y="4066842"/>
            <a:ext cx="252295" cy="24862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923532" y="3516046"/>
            <a:ext cx="2481706" cy="25538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 err="1" smtClean="0"/>
              <a:t>Séq</a:t>
            </a:r>
            <a:r>
              <a:rPr lang="fr-FR" sz="900" dirty="0" smtClean="0"/>
              <a:t>  N°6 : Une ville nouvelle à explorer </a:t>
            </a:r>
            <a:endParaRPr lang="fr-FR" sz="900" dirty="0"/>
          </a:p>
        </p:txBody>
      </p:sp>
      <p:sp>
        <p:nvSpPr>
          <p:cNvPr id="37" name="ZoneTexte 36"/>
          <p:cNvSpPr txBox="1"/>
          <p:nvPr/>
        </p:nvSpPr>
        <p:spPr>
          <a:xfrm>
            <a:off x="923532" y="4334364"/>
            <a:ext cx="2481705" cy="25538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 err="1" smtClean="0"/>
              <a:t>Séq</a:t>
            </a:r>
            <a:r>
              <a:rPr lang="fr-FR" sz="900" dirty="0" smtClean="0"/>
              <a:t> N°7  : Un moteur qui va plus loin ! </a:t>
            </a:r>
            <a:endParaRPr lang="fr-FR" sz="900" dirty="0"/>
          </a:p>
        </p:txBody>
      </p:sp>
      <p:pic>
        <p:nvPicPr>
          <p:cNvPr id="38" name="Picture 5">
            <a:hlinkClick r:id="rId15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086" y="4263537"/>
            <a:ext cx="356588" cy="29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122" y="4622456"/>
            <a:ext cx="356588" cy="29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ZoneTexte 39"/>
          <p:cNvSpPr txBox="1"/>
          <p:nvPr/>
        </p:nvSpPr>
        <p:spPr>
          <a:xfrm>
            <a:off x="1609223" y="4950505"/>
            <a:ext cx="516466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/>
              <a:t>Vacances de printemps</a:t>
            </a:r>
            <a:endParaRPr lang="fr-FR" sz="1200" b="1" i="1" dirty="0"/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9248" y="4975148"/>
            <a:ext cx="285989" cy="281823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937001" y="4648291"/>
            <a:ext cx="2481706" cy="25538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 err="1" smtClean="0"/>
              <a:t>Séq</a:t>
            </a:r>
            <a:r>
              <a:rPr lang="fr-FR" sz="900" dirty="0" smtClean="0"/>
              <a:t> N°8 :  Pilotage écologique enclenché !</a:t>
            </a:r>
            <a:endParaRPr lang="fr-FR" sz="900" dirty="0"/>
          </a:p>
        </p:txBody>
      </p:sp>
      <p:sp>
        <p:nvSpPr>
          <p:cNvPr id="43" name="ZoneTexte 42"/>
          <p:cNvSpPr txBox="1"/>
          <p:nvPr/>
        </p:nvSpPr>
        <p:spPr>
          <a:xfrm>
            <a:off x="951122" y="5349952"/>
            <a:ext cx="2481705" cy="25538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 err="1" smtClean="0"/>
              <a:t>Séq</a:t>
            </a:r>
            <a:r>
              <a:rPr lang="fr-FR" sz="900" dirty="0" smtClean="0"/>
              <a:t> N°9 : Un tour sur la toile.</a:t>
            </a:r>
            <a:endParaRPr lang="fr-FR" sz="900" dirty="0"/>
          </a:p>
        </p:txBody>
      </p:sp>
      <p:sp>
        <p:nvSpPr>
          <p:cNvPr id="44" name="ZoneTexte 43"/>
          <p:cNvSpPr txBox="1"/>
          <p:nvPr/>
        </p:nvSpPr>
        <p:spPr>
          <a:xfrm>
            <a:off x="1403648" y="5802121"/>
            <a:ext cx="516466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/>
              <a:t>Vacances d’été</a:t>
            </a:r>
            <a:endParaRPr lang="fr-FR" sz="1200" b="1" i="1" dirty="0"/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8747" y="5798647"/>
            <a:ext cx="251870" cy="24820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à coins arrondis 45"/>
          <p:cNvSpPr/>
          <p:nvPr/>
        </p:nvSpPr>
        <p:spPr>
          <a:xfrm>
            <a:off x="3576554" y="2950132"/>
            <a:ext cx="2567152" cy="2517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000" dirty="0" err="1" smtClean="0">
                <a:solidFill>
                  <a:schemeClr val="bg1"/>
                </a:solidFill>
              </a:rPr>
              <a:t>Séq</a:t>
            </a:r>
            <a:r>
              <a:rPr lang="fr-FR" sz="1000" dirty="0" smtClean="0">
                <a:solidFill>
                  <a:schemeClr val="bg1"/>
                </a:solidFill>
              </a:rPr>
              <a:t> 5.AC : …………………………………..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3564105" y="3223488"/>
            <a:ext cx="2590319" cy="256790"/>
          </a:xfrm>
          <a:prstGeom prst="round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000" dirty="0" err="1" smtClean="0"/>
              <a:t>Séq</a:t>
            </a:r>
            <a:r>
              <a:rPr lang="fr-FR" sz="1000" dirty="0" smtClean="0"/>
              <a:t> 5.EE : </a:t>
            </a:r>
            <a:r>
              <a:rPr lang="fr-FR" sz="900" dirty="0" smtClean="0"/>
              <a:t>Un train vers le futur </a:t>
            </a:r>
            <a:r>
              <a:rPr lang="fr-FR" sz="900" i="1" dirty="0" smtClean="0"/>
              <a:t>Niv2</a:t>
            </a:r>
            <a:endParaRPr lang="fr-FR" sz="1000" i="1" dirty="0"/>
          </a:p>
        </p:txBody>
      </p:sp>
      <p:sp>
        <p:nvSpPr>
          <p:cNvPr id="48" name="Rectangle à coins arrondis 47"/>
          <p:cNvSpPr/>
          <p:nvPr/>
        </p:nvSpPr>
        <p:spPr>
          <a:xfrm>
            <a:off x="6225524" y="3222959"/>
            <a:ext cx="2722392" cy="243232"/>
          </a:xfrm>
          <a:prstGeom prst="round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000" dirty="0" err="1" smtClean="0"/>
              <a:t>Séq</a:t>
            </a:r>
            <a:r>
              <a:rPr lang="fr-FR" sz="1000" dirty="0" smtClean="0"/>
              <a:t> 6.EE : </a:t>
            </a:r>
            <a:r>
              <a:rPr lang="fr-FR" sz="900" dirty="0" smtClean="0"/>
              <a:t>Un train vers le futur </a:t>
            </a:r>
            <a:r>
              <a:rPr lang="fr-FR" sz="900" i="1" dirty="0" smtClean="0"/>
              <a:t>Niv3</a:t>
            </a:r>
            <a:endParaRPr lang="fr-FR" sz="900" i="1" dirty="0"/>
          </a:p>
        </p:txBody>
      </p:sp>
      <p:sp>
        <p:nvSpPr>
          <p:cNvPr id="49" name="Rectangle à coins arrondis 48"/>
          <p:cNvSpPr/>
          <p:nvPr/>
        </p:nvSpPr>
        <p:spPr>
          <a:xfrm>
            <a:off x="6230060" y="2952079"/>
            <a:ext cx="2717922" cy="23619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000" dirty="0" err="1" smtClean="0">
                <a:solidFill>
                  <a:schemeClr val="bg1"/>
                </a:solidFill>
              </a:rPr>
              <a:t>Séq</a:t>
            </a:r>
            <a:r>
              <a:rPr lang="fr-FR" sz="1000" dirty="0" smtClean="0">
                <a:solidFill>
                  <a:schemeClr val="bg1"/>
                </a:solidFill>
              </a:rPr>
              <a:t> 6.AC : ………………………………………………………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50" name="Rectangle à coins arrondis 49"/>
          <p:cNvSpPr/>
          <p:nvPr/>
        </p:nvSpPr>
        <p:spPr>
          <a:xfrm>
            <a:off x="3564105" y="3497783"/>
            <a:ext cx="2590319" cy="25679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000" dirty="0" err="1" smtClean="0"/>
              <a:t>Séq</a:t>
            </a:r>
            <a:r>
              <a:rPr lang="fr-FR" sz="1000" dirty="0" smtClean="0"/>
              <a:t> 5.SIN :</a:t>
            </a:r>
            <a:r>
              <a:rPr lang="fr-FR" sz="900" dirty="0" smtClean="0"/>
              <a:t>Embarcation pour l’intelligence  </a:t>
            </a:r>
            <a:r>
              <a:rPr lang="fr-FR" sz="900" i="1" dirty="0" smtClean="0"/>
              <a:t>Niv2</a:t>
            </a:r>
            <a:endParaRPr lang="fr-FR" sz="900" i="1" dirty="0"/>
          </a:p>
        </p:txBody>
      </p:sp>
      <p:sp>
        <p:nvSpPr>
          <p:cNvPr id="51" name="Rectangle à coins arrondis 50"/>
          <p:cNvSpPr/>
          <p:nvPr/>
        </p:nvSpPr>
        <p:spPr>
          <a:xfrm>
            <a:off x="6215344" y="3499730"/>
            <a:ext cx="2742449" cy="24090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000" dirty="0" err="1" smtClean="0"/>
              <a:t>Séq</a:t>
            </a:r>
            <a:r>
              <a:rPr lang="fr-FR" sz="1000" dirty="0" smtClean="0"/>
              <a:t> 6.SIN : </a:t>
            </a:r>
            <a:r>
              <a:rPr lang="fr-FR" sz="900" dirty="0" smtClean="0"/>
              <a:t>Embarcation pour l'intelligence  </a:t>
            </a:r>
            <a:r>
              <a:rPr lang="fr-FR" sz="900" i="1" dirty="0" smtClean="0"/>
              <a:t>Niv3</a:t>
            </a:r>
            <a:endParaRPr lang="fr-FR" sz="1000" i="1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3578657" y="3772344"/>
            <a:ext cx="2590319" cy="25679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000" dirty="0" err="1" smtClean="0"/>
              <a:t>Séq</a:t>
            </a:r>
            <a:r>
              <a:rPr lang="fr-FR" sz="1000" dirty="0" smtClean="0"/>
              <a:t> 5.ITEC : </a:t>
            </a:r>
            <a:r>
              <a:rPr lang="fr-FR" sz="900" dirty="0" smtClean="0"/>
              <a:t>Retour vers la planète bleue  </a:t>
            </a:r>
            <a:r>
              <a:rPr lang="fr-FR" sz="900" i="1" dirty="0" smtClean="0"/>
              <a:t>Niv2</a:t>
            </a:r>
            <a:endParaRPr lang="fr-FR" sz="1000" i="1" dirty="0"/>
          </a:p>
        </p:txBody>
      </p:sp>
      <p:sp>
        <p:nvSpPr>
          <p:cNvPr id="53" name="Rectangle à coins arrondis 52"/>
          <p:cNvSpPr/>
          <p:nvPr/>
        </p:nvSpPr>
        <p:spPr>
          <a:xfrm>
            <a:off x="6229897" y="3774291"/>
            <a:ext cx="2727896" cy="2409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000" dirty="0" err="1" smtClean="0"/>
              <a:t>Séq</a:t>
            </a:r>
            <a:r>
              <a:rPr lang="fr-FR" sz="1000" dirty="0" smtClean="0"/>
              <a:t> 6.ITEC : </a:t>
            </a:r>
            <a:r>
              <a:rPr lang="fr-FR" sz="900" dirty="0" smtClean="0"/>
              <a:t>Retour vers la planète bleue  </a:t>
            </a:r>
            <a:r>
              <a:rPr lang="fr-FR" sz="900" i="1" dirty="0" smtClean="0"/>
              <a:t>Niv3</a:t>
            </a:r>
            <a:endParaRPr lang="fr-FR" sz="1000" i="1" dirty="0"/>
          </a:p>
        </p:txBody>
      </p:sp>
      <p:sp>
        <p:nvSpPr>
          <p:cNvPr id="54" name="Rectangle à coins arrondis 53"/>
          <p:cNvSpPr/>
          <p:nvPr/>
        </p:nvSpPr>
        <p:spPr>
          <a:xfrm>
            <a:off x="3564105" y="4337984"/>
            <a:ext cx="1270579" cy="65522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050" dirty="0" smtClean="0">
                <a:solidFill>
                  <a:schemeClr val="bg1"/>
                </a:solidFill>
              </a:rPr>
              <a:t>AC-</a:t>
            </a:r>
            <a:r>
              <a:rPr lang="fr-FR" sz="1050" dirty="0" smtClean="0"/>
              <a:t>Mini </a:t>
            </a:r>
            <a:r>
              <a:rPr lang="fr-FR" sz="1050" dirty="0"/>
              <a:t>projet </a:t>
            </a:r>
            <a:r>
              <a:rPr lang="fr-FR" sz="1050" dirty="0" smtClean="0"/>
              <a:t>2</a:t>
            </a:r>
          </a:p>
          <a:p>
            <a:pPr algn="ctr"/>
            <a:r>
              <a:rPr lang="fr-FR" sz="1050" dirty="0"/>
              <a:t>--------------------- </a:t>
            </a:r>
          </a:p>
          <a:p>
            <a:pPr algn="ctr"/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55" name="Rectangle à coins arrondis 54"/>
          <p:cNvSpPr/>
          <p:nvPr/>
        </p:nvSpPr>
        <p:spPr>
          <a:xfrm>
            <a:off x="4872885" y="4325693"/>
            <a:ext cx="1270821" cy="655228"/>
          </a:xfrm>
          <a:prstGeom prst="round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050" dirty="0" smtClean="0"/>
              <a:t>EE-Mini </a:t>
            </a:r>
            <a:r>
              <a:rPr lang="fr-FR" sz="1050" dirty="0"/>
              <a:t>projet </a:t>
            </a:r>
            <a:r>
              <a:rPr lang="fr-FR" sz="1050" dirty="0" smtClean="0"/>
              <a:t>2 </a:t>
            </a:r>
            <a:endParaRPr lang="fr-FR" sz="1050" dirty="0"/>
          </a:p>
          <a:p>
            <a:pPr algn="ctr"/>
            <a:r>
              <a:rPr lang="fr-FR" sz="900" dirty="0" smtClean="0"/>
              <a:t>Gérer l’énergie dans l’habitat</a:t>
            </a:r>
            <a:endParaRPr lang="fr-FR" sz="900" dirty="0"/>
          </a:p>
        </p:txBody>
      </p:sp>
      <p:sp>
        <p:nvSpPr>
          <p:cNvPr id="56" name="Rectangle à coins arrondis 55"/>
          <p:cNvSpPr/>
          <p:nvPr/>
        </p:nvSpPr>
        <p:spPr>
          <a:xfrm>
            <a:off x="6215096" y="4319961"/>
            <a:ext cx="1285109" cy="65522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050" dirty="0" smtClean="0"/>
              <a:t>SIN-Mini </a:t>
            </a:r>
            <a:r>
              <a:rPr lang="fr-FR" sz="1050" dirty="0"/>
              <a:t>projet </a:t>
            </a:r>
            <a:r>
              <a:rPr lang="fr-FR" sz="1050" dirty="0" smtClean="0"/>
              <a:t>2 </a:t>
            </a:r>
          </a:p>
          <a:p>
            <a:pPr algn="ctr"/>
            <a:r>
              <a:rPr lang="fr-FR" sz="900" dirty="0" smtClean="0"/>
              <a:t>Programmer par algorithme un robot</a:t>
            </a:r>
          </a:p>
          <a:p>
            <a:pPr algn="ctr"/>
            <a:endParaRPr lang="fr-FR" sz="1000" dirty="0"/>
          </a:p>
          <a:p>
            <a:pPr algn="ctr"/>
            <a:endParaRPr lang="fr-FR" sz="1000" dirty="0" smtClean="0"/>
          </a:p>
          <a:p>
            <a:pPr algn="ctr"/>
            <a:endParaRPr lang="fr-FR" sz="1000" dirty="0"/>
          </a:p>
        </p:txBody>
      </p:sp>
      <p:sp>
        <p:nvSpPr>
          <p:cNvPr id="57" name="Rectangle à coins arrondis 56"/>
          <p:cNvSpPr/>
          <p:nvPr/>
        </p:nvSpPr>
        <p:spPr>
          <a:xfrm>
            <a:off x="7573407" y="4315144"/>
            <a:ext cx="1374508" cy="6552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050" dirty="0" smtClean="0"/>
              <a:t>ITEC-Mini projet 2</a:t>
            </a:r>
          </a:p>
          <a:p>
            <a:pPr algn="ctr"/>
            <a:r>
              <a:rPr lang="fr-FR" sz="1050" dirty="0" smtClean="0"/>
              <a:t> </a:t>
            </a:r>
            <a:r>
              <a:rPr lang="fr-FR" sz="900" dirty="0" smtClean="0"/>
              <a:t>Eco conception d’un mécanisme</a:t>
            </a:r>
            <a:endParaRPr lang="fr-FR" sz="1050" dirty="0"/>
          </a:p>
        </p:txBody>
      </p:sp>
      <p:sp>
        <p:nvSpPr>
          <p:cNvPr id="58" name="Rectangle à coins arrondis 57"/>
          <p:cNvSpPr/>
          <p:nvPr/>
        </p:nvSpPr>
        <p:spPr>
          <a:xfrm>
            <a:off x="3578657" y="5271975"/>
            <a:ext cx="2636439" cy="2517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000" dirty="0" err="1" smtClean="0">
                <a:solidFill>
                  <a:schemeClr val="bg1"/>
                </a:solidFill>
              </a:rPr>
              <a:t>Séq</a:t>
            </a:r>
            <a:r>
              <a:rPr lang="fr-FR" sz="1000" dirty="0" smtClean="0">
                <a:solidFill>
                  <a:schemeClr val="bg1"/>
                </a:solidFill>
              </a:rPr>
              <a:t> 9.AC : </a:t>
            </a:r>
            <a:r>
              <a:rPr lang="fr-FR" sz="900" dirty="0" smtClean="0">
                <a:solidFill>
                  <a:schemeClr val="bg1"/>
                </a:solidFill>
              </a:rPr>
              <a:t>…………………………………………………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59" name="Rectangle à coins arrondis 58"/>
          <p:cNvSpPr/>
          <p:nvPr/>
        </p:nvSpPr>
        <p:spPr>
          <a:xfrm>
            <a:off x="3576553" y="5545331"/>
            <a:ext cx="2650989" cy="253316"/>
          </a:xfrm>
          <a:prstGeom prst="round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000" dirty="0" err="1" smtClean="0"/>
              <a:t>Séq</a:t>
            </a:r>
            <a:r>
              <a:rPr lang="fr-FR" sz="1000" dirty="0" smtClean="0"/>
              <a:t> 9.EE : </a:t>
            </a:r>
            <a:r>
              <a:rPr lang="fr-FR" sz="900" dirty="0" smtClean="0"/>
              <a:t>Une ville nouvelle à explorer  </a:t>
            </a:r>
            <a:r>
              <a:rPr lang="fr-FR" sz="900" i="1" dirty="0" smtClean="0"/>
              <a:t>Niv2</a:t>
            </a:r>
            <a:endParaRPr lang="fr-FR" sz="1000" i="1" dirty="0"/>
          </a:p>
        </p:txBody>
      </p:sp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086" y="5327967"/>
            <a:ext cx="356588" cy="29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Rectangle à coins arrondis 60"/>
          <p:cNvSpPr/>
          <p:nvPr/>
        </p:nvSpPr>
        <p:spPr>
          <a:xfrm>
            <a:off x="6283710" y="5542855"/>
            <a:ext cx="2664205" cy="25579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000" dirty="0" err="1" smtClean="0"/>
              <a:t>Séq</a:t>
            </a:r>
            <a:r>
              <a:rPr lang="fr-FR" sz="1000" dirty="0" smtClean="0"/>
              <a:t> 9.ITEC : </a:t>
            </a:r>
            <a:r>
              <a:rPr lang="fr-FR" sz="900" dirty="0" smtClean="0"/>
              <a:t>Un moteur qui va plus loin ! </a:t>
            </a:r>
            <a:r>
              <a:rPr lang="fr-FR" sz="900" i="1" dirty="0" smtClean="0"/>
              <a:t>Niv2</a:t>
            </a:r>
            <a:endParaRPr lang="fr-FR" sz="1000" i="1" dirty="0"/>
          </a:p>
        </p:txBody>
      </p:sp>
      <p:sp>
        <p:nvSpPr>
          <p:cNvPr id="62" name="Rectangle à coins arrondis 61"/>
          <p:cNvSpPr/>
          <p:nvPr/>
        </p:nvSpPr>
        <p:spPr>
          <a:xfrm>
            <a:off x="6288246" y="5271974"/>
            <a:ext cx="2659669" cy="2517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000" dirty="0" err="1" smtClean="0">
                <a:solidFill>
                  <a:schemeClr val="bg1"/>
                </a:solidFill>
              </a:rPr>
              <a:t>Séq</a:t>
            </a:r>
            <a:r>
              <a:rPr lang="fr-FR" sz="1000" dirty="0" smtClean="0">
                <a:solidFill>
                  <a:schemeClr val="bg1"/>
                </a:solidFill>
              </a:rPr>
              <a:t> 9.SIN : </a:t>
            </a:r>
            <a:r>
              <a:rPr lang="fr-FR" sz="900" dirty="0" smtClean="0">
                <a:solidFill>
                  <a:schemeClr val="bg1"/>
                </a:solidFill>
              </a:rPr>
              <a:t>Un bus vert pour la bonne adresse  </a:t>
            </a:r>
            <a:r>
              <a:rPr lang="fr-FR" sz="900" i="1" dirty="0" smtClean="0">
                <a:solidFill>
                  <a:schemeClr val="bg1"/>
                </a:solidFill>
              </a:rPr>
              <a:t>Niv2</a:t>
            </a:r>
            <a:endParaRPr lang="fr-FR" sz="900" i="1" dirty="0">
              <a:solidFill>
                <a:schemeClr val="bg1"/>
              </a:solidFill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115718" y="704406"/>
            <a:ext cx="3498248" cy="340519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Enseignement Transversal</a:t>
            </a:r>
            <a:endParaRPr lang="fr-FR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4419852" y="704405"/>
            <a:ext cx="3498248" cy="340519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Enseignement de spécialité</a:t>
            </a:r>
            <a:endParaRPr lang="fr-FR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3" name="Connecteur droit 82"/>
          <p:cNvCxnSpPr/>
          <p:nvPr/>
        </p:nvCxnSpPr>
        <p:spPr>
          <a:xfrm>
            <a:off x="3468895" y="996976"/>
            <a:ext cx="0" cy="558725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ndir un rectangle avec un coin diagonal 7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Du côté des élèves en Première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xmlns="" val="429073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000"/>
                            </p:stCondLst>
                            <p:childTnLst>
                              <p:par>
                                <p:cTn id="20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4000"/>
                            </p:stCondLst>
                            <p:childTnLst>
                              <p:par>
                                <p:cTn id="2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23" grpId="0" animBg="1"/>
      <p:bldP spid="29" grpId="0"/>
      <p:bldP spid="31" grpId="0" animBg="1"/>
      <p:bldP spid="34" grpId="0"/>
      <p:bldP spid="36" grpId="0" animBg="1"/>
      <p:bldP spid="37" grpId="0" animBg="1"/>
      <p:bldP spid="40" grpId="0"/>
      <p:bldP spid="42" grpId="0" animBg="1"/>
      <p:bldP spid="43" grpId="0" animBg="1"/>
      <p:bldP spid="44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80" grpId="2"/>
      <p:bldP spid="81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Vision des élèves</a:t>
            </a:r>
            <a:endParaRPr lang="fr-FR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877" y="761138"/>
            <a:ext cx="8421541" cy="5823093"/>
          </a:xfrm>
          <a:prstGeom prst="rect">
            <a:avLst/>
          </a:prstGeom>
        </p:spPr>
      </p:pic>
      <p:pic>
        <p:nvPicPr>
          <p:cNvPr id="6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62000" y="1338752"/>
            <a:ext cx="2666841" cy="2553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SéqN°1 : Faire mieux avec moins ! </a:t>
            </a:r>
            <a:endParaRPr lang="fr-FR" sz="900" dirty="0"/>
          </a:p>
        </p:txBody>
      </p:sp>
      <p:sp>
        <p:nvSpPr>
          <p:cNvPr id="10" name="ZoneTexte 9"/>
          <p:cNvSpPr txBox="1"/>
          <p:nvPr/>
        </p:nvSpPr>
        <p:spPr>
          <a:xfrm>
            <a:off x="748551" y="1671362"/>
            <a:ext cx="2695775" cy="2553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SéqN°2 :  La Green </a:t>
            </a:r>
            <a:r>
              <a:rPr lang="fr-FR" sz="900" dirty="0" err="1" smtClean="0"/>
              <a:t>Ethiquette</a:t>
            </a:r>
            <a:endParaRPr lang="fr-FR" sz="900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1254874" y="2075978"/>
            <a:ext cx="6035488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/>
              <a:t>Vacances de Toussaint</a:t>
            </a:r>
            <a:endParaRPr lang="fr-FR" sz="1200" b="1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762000" y="2742177"/>
            <a:ext cx="2682329" cy="25538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SéqN°3  : La mobilité en plein mouvement</a:t>
            </a:r>
            <a:endParaRPr lang="fr-FR" sz="900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7827" y="2075978"/>
            <a:ext cx="284030" cy="279893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18" y="3069791"/>
            <a:ext cx="184062" cy="23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748551" y="3069791"/>
            <a:ext cx="2695778" cy="25538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SéqN°4 : Mécatronique : une association à but créatif </a:t>
            </a:r>
            <a:endParaRPr lang="fr-FR" sz="900" dirty="0"/>
          </a:p>
        </p:txBody>
      </p:sp>
      <p:sp>
        <p:nvSpPr>
          <p:cNvPr id="29" name="ZoneTexte 28"/>
          <p:cNvSpPr txBox="1"/>
          <p:nvPr/>
        </p:nvSpPr>
        <p:spPr>
          <a:xfrm>
            <a:off x="1519814" y="3484136"/>
            <a:ext cx="516466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/>
              <a:t>Vacances de Noël</a:t>
            </a:r>
            <a:endParaRPr lang="fr-FR" sz="1200" b="1" i="1" dirty="0"/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3979" y="3515498"/>
            <a:ext cx="247344" cy="24374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762000" y="3844121"/>
            <a:ext cx="2706895" cy="25538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SéqN°5 : Focus sur la cybernétique </a:t>
            </a:r>
            <a:endParaRPr lang="fr-FR" sz="900" dirty="0"/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1503" y="5489237"/>
            <a:ext cx="252295" cy="24862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762000" y="4157954"/>
            <a:ext cx="2682329" cy="25538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SéqN°6 : De «</a:t>
            </a:r>
            <a:r>
              <a:rPr lang="fr-FR" sz="900" dirty="0" err="1" smtClean="0"/>
              <a:t>Petropolis</a:t>
            </a:r>
            <a:r>
              <a:rPr lang="fr-FR" sz="900" dirty="0" smtClean="0"/>
              <a:t> » à «</a:t>
            </a:r>
            <a:r>
              <a:rPr lang="fr-FR" sz="900" dirty="0" err="1" smtClean="0"/>
              <a:t>Ecopolis</a:t>
            </a:r>
            <a:r>
              <a:rPr lang="fr-FR" sz="900" dirty="0" smtClean="0"/>
              <a:t> » ,la ville verte </a:t>
            </a:r>
            <a:endParaRPr lang="fr-FR" sz="900" dirty="0"/>
          </a:p>
        </p:txBody>
      </p:sp>
      <p:sp>
        <p:nvSpPr>
          <p:cNvPr id="37" name="ZoneTexte 36"/>
          <p:cNvSpPr txBox="1"/>
          <p:nvPr/>
        </p:nvSpPr>
        <p:spPr>
          <a:xfrm>
            <a:off x="762000" y="4864293"/>
            <a:ext cx="2706895" cy="25538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SéqN°7 </a:t>
            </a:r>
            <a:r>
              <a:rPr lang="fr-FR" sz="900" dirty="0"/>
              <a:t>:</a:t>
            </a:r>
            <a:r>
              <a:rPr lang="fr-FR" sz="900" dirty="0" smtClean="0"/>
              <a:t> Vers une mobilité durable</a:t>
            </a:r>
            <a:endParaRPr lang="fr-FR" sz="900" dirty="0"/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8338" y="4487790"/>
            <a:ext cx="285989" cy="281823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762000" y="5158091"/>
            <a:ext cx="2706895" cy="25538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SéqN°8 : Un pilotage sans fil et sans reproche</a:t>
            </a:r>
            <a:endParaRPr lang="fr-FR" sz="900" dirty="0"/>
          </a:p>
        </p:txBody>
      </p:sp>
      <p:sp>
        <p:nvSpPr>
          <p:cNvPr id="43" name="ZoneTexte 42"/>
          <p:cNvSpPr txBox="1"/>
          <p:nvPr/>
        </p:nvSpPr>
        <p:spPr>
          <a:xfrm>
            <a:off x="762000" y="5774423"/>
            <a:ext cx="2682326" cy="25538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SéqN°9 </a:t>
            </a:r>
            <a:r>
              <a:rPr lang="fr-FR" sz="900" dirty="0"/>
              <a:t>: Une souris  verte aux commandes 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1403648" y="6098923"/>
            <a:ext cx="516466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/>
              <a:t>Vacances d’été</a:t>
            </a:r>
            <a:endParaRPr lang="fr-FR" sz="1200" b="1" i="1" dirty="0"/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5493" y="6128057"/>
            <a:ext cx="251870" cy="24820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à coins arrondis 45"/>
          <p:cNvSpPr/>
          <p:nvPr/>
        </p:nvSpPr>
        <p:spPr>
          <a:xfrm>
            <a:off x="3529963" y="2394539"/>
            <a:ext cx="2567152" cy="2517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000" dirty="0" err="1" smtClean="0">
                <a:solidFill>
                  <a:schemeClr val="bg1"/>
                </a:solidFill>
              </a:rPr>
              <a:t>Séq</a:t>
            </a:r>
            <a:r>
              <a:rPr lang="fr-FR" sz="1000" dirty="0" smtClean="0">
                <a:solidFill>
                  <a:schemeClr val="bg1"/>
                </a:solidFill>
              </a:rPr>
              <a:t> 3.AC </a:t>
            </a:r>
            <a:r>
              <a:rPr lang="fr-FR" sz="1000" dirty="0">
                <a:solidFill>
                  <a:schemeClr val="bg1"/>
                </a:solidFill>
              </a:rPr>
              <a:t>: </a:t>
            </a:r>
            <a:r>
              <a:rPr lang="fr-FR" sz="1000" dirty="0" smtClean="0">
                <a:solidFill>
                  <a:schemeClr val="bg1"/>
                </a:solidFill>
              </a:rPr>
              <a:t>…………………………………………….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3517514" y="2667895"/>
            <a:ext cx="2590319" cy="256790"/>
          </a:xfrm>
          <a:prstGeom prst="round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000" dirty="0" err="1" smtClean="0"/>
              <a:t>Séq</a:t>
            </a:r>
            <a:r>
              <a:rPr lang="fr-FR" sz="1000" dirty="0" smtClean="0"/>
              <a:t> 3.EE : </a:t>
            </a:r>
            <a:r>
              <a:rPr lang="fr-FR" sz="900" dirty="0" smtClean="0"/>
              <a:t>Faire mieux avec moins </a:t>
            </a:r>
            <a:r>
              <a:rPr lang="fr-FR" sz="900" i="1" dirty="0" smtClean="0"/>
              <a:t>Niv2</a:t>
            </a:r>
            <a:endParaRPr lang="fr-FR" sz="1000" i="1" dirty="0"/>
          </a:p>
        </p:txBody>
      </p:sp>
      <p:sp>
        <p:nvSpPr>
          <p:cNvPr id="48" name="Rectangle à coins arrondis 47"/>
          <p:cNvSpPr/>
          <p:nvPr/>
        </p:nvSpPr>
        <p:spPr>
          <a:xfrm>
            <a:off x="6178933" y="2667366"/>
            <a:ext cx="2722392" cy="243232"/>
          </a:xfrm>
          <a:prstGeom prst="round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000" dirty="0" err="1" smtClean="0"/>
              <a:t>Séq</a:t>
            </a:r>
            <a:r>
              <a:rPr lang="fr-FR" sz="1000" dirty="0" smtClean="0"/>
              <a:t> 4.EE : </a:t>
            </a:r>
            <a:r>
              <a:rPr lang="fr-FR" sz="900" dirty="0" smtClean="0"/>
              <a:t>Faire mieux avec moins </a:t>
            </a:r>
            <a:r>
              <a:rPr lang="fr-FR" sz="900" i="1" dirty="0" smtClean="0"/>
              <a:t>Niv</a:t>
            </a:r>
            <a:r>
              <a:rPr lang="fr-FR" sz="900" i="1" dirty="0"/>
              <a:t>3</a:t>
            </a:r>
            <a:endParaRPr lang="fr-FR" sz="1000" i="1" dirty="0"/>
          </a:p>
        </p:txBody>
      </p:sp>
      <p:sp>
        <p:nvSpPr>
          <p:cNvPr id="49" name="Rectangle à coins arrondis 48"/>
          <p:cNvSpPr/>
          <p:nvPr/>
        </p:nvSpPr>
        <p:spPr>
          <a:xfrm>
            <a:off x="6183469" y="2396486"/>
            <a:ext cx="2717922" cy="23619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000" dirty="0" err="1" smtClean="0">
                <a:solidFill>
                  <a:schemeClr val="bg1"/>
                </a:solidFill>
              </a:rPr>
              <a:t>Séq</a:t>
            </a:r>
            <a:r>
              <a:rPr lang="fr-FR" sz="1000" dirty="0" smtClean="0">
                <a:solidFill>
                  <a:schemeClr val="bg1"/>
                </a:solidFill>
              </a:rPr>
              <a:t> 4.AC </a:t>
            </a:r>
            <a:r>
              <a:rPr lang="fr-FR" sz="1000" dirty="0">
                <a:solidFill>
                  <a:schemeClr val="bg1"/>
                </a:solidFill>
              </a:rPr>
              <a:t>: </a:t>
            </a:r>
            <a:r>
              <a:rPr lang="fr-FR" sz="1000" dirty="0" smtClean="0">
                <a:solidFill>
                  <a:schemeClr val="bg1"/>
                </a:solidFill>
              </a:rPr>
              <a:t>……………………………………………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50" name="Rectangle à coins arrondis 49"/>
          <p:cNvSpPr/>
          <p:nvPr/>
        </p:nvSpPr>
        <p:spPr>
          <a:xfrm>
            <a:off x="3517514" y="2942190"/>
            <a:ext cx="2590319" cy="25679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000" dirty="0" err="1" smtClean="0"/>
              <a:t>Séq</a:t>
            </a:r>
            <a:r>
              <a:rPr lang="fr-FR" sz="1000" dirty="0" smtClean="0"/>
              <a:t> 3.SIN :  </a:t>
            </a:r>
            <a:r>
              <a:rPr lang="fr-FR" sz="900" dirty="0" smtClean="0"/>
              <a:t>Un tour sur la toile </a:t>
            </a:r>
            <a:r>
              <a:rPr lang="fr-FR" sz="900" i="1" dirty="0" smtClean="0"/>
              <a:t>Niv2</a:t>
            </a:r>
            <a:endParaRPr lang="fr-FR" sz="900" i="1" dirty="0"/>
          </a:p>
        </p:txBody>
      </p:sp>
      <p:sp>
        <p:nvSpPr>
          <p:cNvPr id="51" name="Rectangle à coins arrondis 50"/>
          <p:cNvSpPr/>
          <p:nvPr/>
        </p:nvSpPr>
        <p:spPr>
          <a:xfrm>
            <a:off x="6168753" y="2944137"/>
            <a:ext cx="2742449" cy="24090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000" dirty="0" err="1" smtClean="0"/>
              <a:t>Séq</a:t>
            </a:r>
            <a:r>
              <a:rPr lang="fr-FR" sz="1000" dirty="0" smtClean="0"/>
              <a:t> 4.SIN : </a:t>
            </a:r>
            <a:r>
              <a:rPr lang="fr-FR" sz="900" dirty="0" smtClean="0"/>
              <a:t>Un tour sur la toile </a:t>
            </a:r>
            <a:r>
              <a:rPr lang="fr-FR" sz="900" i="1" dirty="0" smtClean="0"/>
              <a:t>Niv3</a:t>
            </a:r>
            <a:endParaRPr lang="fr-FR" sz="1000" i="1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3532066" y="3216751"/>
            <a:ext cx="2590319" cy="25679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000" dirty="0" err="1" smtClean="0"/>
              <a:t>Séq</a:t>
            </a:r>
            <a:r>
              <a:rPr lang="fr-FR" sz="1000" dirty="0" smtClean="0"/>
              <a:t> </a:t>
            </a:r>
            <a:r>
              <a:rPr lang="fr-FR" sz="1000" dirty="0"/>
              <a:t>3</a:t>
            </a:r>
            <a:r>
              <a:rPr lang="fr-FR" sz="1000" dirty="0" smtClean="0"/>
              <a:t>.ITEC : </a:t>
            </a:r>
            <a:r>
              <a:rPr lang="fr-FR" sz="900" dirty="0" smtClean="0"/>
              <a:t>La Green </a:t>
            </a:r>
            <a:r>
              <a:rPr lang="fr-FR" sz="900" dirty="0" err="1" smtClean="0"/>
              <a:t>Ethiquette</a:t>
            </a:r>
            <a:r>
              <a:rPr lang="fr-FR" sz="900" dirty="0" smtClean="0"/>
              <a:t> </a:t>
            </a:r>
            <a:r>
              <a:rPr lang="fr-FR" sz="900" i="1" dirty="0" smtClean="0"/>
              <a:t>Niv2 </a:t>
            </a:r>
            <a:endParaRPr lang="fr-FR" sz="1000" i="1" dirty="0"/>
          </a:p>
        </p:txBody>
      </p:sp>
      <p:sp>
        <p:nvSpPr>
          <p:cNvPr id="53" name="Rectangle à coins arrondis 52"/>
          <p:cNvSpPr/>
          <p:nvPr/>
        </p:nvSpPr>
        <p:spPr>
          <a:xfrm>
            <a:off x="6183306" y="3218698"/>
            <a:ext cx="2727896" cy="2409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000" dirty="0" err="1" smtClean="0"/>
              <a:t>Séq</a:t>
            </a:r>
            <a:r>
              <a:rPr lang="fr-FR" sz="1000" dirty="0" smtClean="0"/>
              <a:t> 4.ITEC </a:t>
            </a:r>
            <a:r>
              <a:rPr lang="fr-FR" sz="1000" dirty="0"/>
              <a:t>: </a:t>
            </a:r>
            <a:r>
              <a:rPr lang="fr-FR" sz="900" dirty="0"/>
              <a:t>La Green </a:t>
            </a:r>
            <a:r>
              <a:rPr lang="fr-FR" sz="900" dirty="0" err="1"/>
              <a:t>Ethiquette</a:t>
            </a:r>
            <a:r>
              <a:rPr lang="fr-FR" sz="900" dirty="0"/>
              <a:t> </a:t>
            </a:r>
            <a:r>
              <a:rPr lang="fr-FR" sz="900" i="1" dirty="0"/>
              <a:t>Niv2</a:t>
            </a:r>
            <a:r>
              <a:rPr lang="fr-FR" sz="1000" i="1" dirty="0"/>
              <a:t> </a:t>
            </a:r>
            <a:endParaRPr lang="fr-FR" sz="1000" dirty="0"/>
          </a:p>
        </p:txBody>
      </p:sp>
      <p:sp>
        <p:nvSpPr>
          <p:cNvPr id="54" name="Rectangle à coins arrondis 53"/>
          <p:cNvSpPr/>
          <p:nvPr/>
        </p:nvSpPr>
        <p:spPr>
          <a:xfrm>
            <a:off x="3527849" y="3832562"/>
            <a:ext cx="1270579" cy="219725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AC - PROJET</a:t>
            </a:r>
            <a:r>
              <a:rPr lang="fr-FR" sz="1400" dirty="0" smtClean="0"/>
              <a:t> </a:t>
            </a:r>
            <a:endParaRPr lang="fr-FR" sz="1400" dirty="0"/>
          </a:p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5" name="Rectangle à coins arrondis 54"/>
          <p:cNvSpPr/>
          <p:nvPr/>
        </p:nvSpPr>
        <p:spPr>
          <a:xfrm>
            <a:off x="4836629" y="3820270"/>
            <a:ext cx="1270821" cy="2209541"/>
          </a:xfrm>
          <a:prstGeom prst="round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dirty="0" smtClean="0"/>
              <a:t>EE - PROJET </a:t>
            </a:r>
            <a:endParaRPr lang="fr-FR" sz="1400" dirty="0"/>
          </a:p>
          <a:p>
            <a:pPr algn="ctr"/>
            <a:endParaRPr lang="fr-FR" sz="1400" dirty="0"/>
          </a:p>
        </p:txBody>
      </p:sp>
      <p:sp>
        <p:nvSpPr>
          <p:cNvPr id="56" name="Rectangle à coins arrondis 55"/>
          <p:cNvSpPr/>
          <p:nvPr/>
        </p:nvSpPr>
        <p:spPr>
          <a:xfrm>
            <a:off x="6178840" y="3814539"/>
            <a:ext cx="1285109" cy="2215272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dirty="0" smtClean="0"/>
              <a:t>SIN - PROJET </a:t>
            </a:r>
            <a:endParaRPr lang="fr-FR" sz="1400" dirty="0"/>
          </a:p>
          <a:p>
            <a:pPr algn="ctr"/>
            <a:endParaRPr lang="fr-FR" sz="1400" dirty="0" smtClean="0"/>
          </a:p>
          <a:p>
            <a:pPr algn="ctr"/>
            <a:endParaRPr lang="fr-FR" sz="1400" dirty="0"/>
          </a:p>
        </p:txBody>
      </p:sp>
      <p:sp>
        <p:nvSpPr>
          <p:cNvPr id="57" name="Rectangle à coins arrondis 56"/>
          <p:cNvSpPr/>
          <p:nvPr/>
        </p:nvSpPr>
        <p:spPr>
          <a:xfrm>
            <a:off x="7537151" y="3809722"/>
            <a:ext cx="1350941" cy="222009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dirty="0" smtClean="0"/>
              <a:t>ITEC - PROJET</a:t>
            </a:r>
            <a:endParaRPr lang="fr-FR" sz="1400" dirty="0"/>
          </a:p>
        </p:txBody>
      </p:sp>
      <p:sp>
        <p:nvSpPr>
          <p:cNvPr id="80" name="ZoneTexte 79"/>
          <p:cNvSpPr txBox="1"/>
          <p:nvPr/>
        </p:nvSpPr>
        <p:spPr>
          <a:xfrm>
            <a:off x="115718" y="704406"/>
            <a:ext cx="3498248" cy="340519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Enseignement Transversal</a:t>
            </a:r>
            <a:endParaRPr lang="fr-FR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4419852" y="704405"/>
            <a:ext cx="3498248" cy="340519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Enseignement de spécialité</a:t>
            </a:r>
            <a:endParaRPr lang="fr-FR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3" name="Connecteur droit 82"/>
          <p:cNvCxnSpPr/>
          <p:nvPr/>
        </p:nvCxnSpPr>
        <p:spPr>
          <a:xfrm>
            <a:off x="3468895" y="996976"/>
            <a:ext cx="0" cy="558725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rrondir un rectangle avec un coin diagonal 62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Du côté des élèves en Terminale</a:t>
            </a:r>
            <a:endParaRPr lang="fr-FR" sz="3200" dirty="0"/>
          </a:p>
        </p:txBody>
      </p:sp>
      <p:sp>
        <p:nvSpPr>
          <p:cNvPr id="64" name="Rectangle à coins arrondis 63"/>
          <p:cNvSpPr/>
          <p:nvPr/>
        </p:nvSpPr>
        <p:spPr>
          <a:xfrm>
            <a:off x="3526985" y="996976"/>
            <a:ext cx="2567152" cy="2517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000" dirty="0" err="1" smtClean="0">
                <a:solidFill>
                  <a:schemeClr val="bg1"/>
                </a:solidFill>
              </a:rPr>
              <a:t>Séq</a:t>
            </a:r>
            <a:r>
              <a:rPr lang="fr-FR" sz="1000" dirty="0" smtClean="0">
                <a:solidFill>
                  <a:schemeClr val="bg1"/>
                </a:solidFill>
              </a:rPr>
              <a:t> 1.AC : …………………………………………….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65" name="Rectangle à coins arrondis 64"/>
          <p:cNvSpPr/>
          <p:nvPr/>
        </p:nvSpPr>
        <p:spPr>
          <a:xfrm>
            <a:off x="3514536" y="1270332"/>
            <a:ext cx="2590319" cy="256790"/>
          </a:xfrm>
          <a:prstGeom prst="round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000" dirty="0" err="1" smtClean="0"/>
              <a:t>Séq</a:t>
            </a:r>
            <a:r>
              <a:rPr lang="fr-FR" sz="1000" dirty="0" smtClean="0"/>
              <a:t> 1.EE : </a:t>
            </a:r>
            <a:endParaRPr lang="fr-FR" sz="1000" dirty="0"/>
          </a:p>
        </p:txBody>
      </p:sp>
      <p:sp>
        <p:nvSpPr>
          <p:cNvPr id="66" name="Rectangle à coins arrondis 65"/>
          <p:cNvSpPr/>
          <p:nvPr/>
        </p:nvSpPr>
        <p:spPr>
          <a:xfrm>
            <a:off x="6175955" y="1269803"/>
            <a:ext cx="2722392" cy="243232"/>
          </a:xfrm>
          <a:prstGeom prst="round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000" dirty="0" err="1" smtClean="0"/>
              <a:t>Séq</a:t>
            </a:r>
            <a:r>
              <a:rPr lang="fr-FR" sz="1000" dirty="0" smtClean="0"/>
              <a:t> 2.EE :</a:t>
            </a:r>
            <a:endParaRPr lang="fr-FR" sz="1000" dirty="0"/>
          </a:p>
        </p:txBody>
      </p:sp>
      <p:sp>
        <p:nvSpPr>
          <p:cNvPr id="67" name="Rectangle à coins arrondis 66"/>
          <p:cNvSpPr/>
          <p:nvPr/>
        </p:nvSpPr>
        <p:spPr>
          <a:xfrm>
            <a:off x="6180491" y="998923"/>
            <a:ext cx="2717922" cy="23619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000" dirty="0" err="1" smtClean="0">
                <a:solidFill>
                  <a:schemeClr val="bg1"/>
                </a:solidFill>
              </a:rPr>
              <a:t>Séq</a:t>
            </a:r>
            <a:r>
              <a:rPr lang="fr-FR" sz="1000" dirty="0" smtClean="0">
                <a:solidFill>
                  <a:schemeClr val="bg1"/>
                </a:solidFill>
              </a:rPr>
              <a:t> 2.AC : ………………………………………………….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68" name="Rectangle à coins arrondis 67"/>
          <p:cNvSpPr/>
          <p:nvPr/>
        </p:nvSpPr>
        <p:spPr>
          <a:xfrm>
            <a:off x="3514536" y="1544627"/>
            <a:ext cx="2590319" cy="25679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000" dirty="0" err="1" smtClean="0"/>
              <a:t>Séq</a:t>
            </a:r>
            <a:r>
              <a:rPr lang="fr-FR" sz="1000" dirty="0" smtClean="0"/>
              <a:t> 1.SIN : </a:t>
            </a:r>
            <a:r>
              <a:rPr lang="fr-FR" sz="900" dirty="0" smtClean="0"/>
              <a:t>Pilotage écologique enclenché </a:t>
            </a:r>
            <a:r>
              <a:rPr lang="fr-FR" sz="900" i="1" dirty="0" smtClean="0"/>
              <a:t>Niv2</a:t>
            </a:r>
            <a:endParaRPr lang="fr-FR" sz="900" i="1" dirty="0"/>
          </a:p>
        </p:txBody>
      </p:sp>
      <p:sp>
        <p:nvSpPr>
          <p:cNvPr id="69" name="Rectangle à coins arrondis 68"/>
          <p:cNvSpPr/>
          <p:nvPr/>
        </p:nvSpPr>
        <p:spPr>
          <a:xfrm>
            <a:off x="6165775" y="1546574"/>
            <a:ext cx="2742449" cy="24090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000" dirty="0" err="1" smtClean="0"/>
              <a:t>Séq</a:t>
            </a:r>
            <a:r>
              <a:rPr lang="fr-FR" sz="1000" dirty="0" smtClean="0"/>
              <a:t> 2.SIN : </a:t>
            </a:r>
            <a:r>
              <a:rPr lang="fr-FR" sz="900" dirty="0"/>
              <a:t>Pilotage écologique enclenché </a:t>
            </a:r>
            <a:r>
              <a:rPr lang="fr-FR" sz="900" i="1" dirty="0" smtClean="0"/>
              <a:t>Niv3</a:t>
            </a:r>
            <a:endParaRPr lang="fr-FR" sz="1000" i="1" dirty="0"/>
          </a:p>
        </p:txBody>
      </p:sp>
      <p:sp>
        <p:nvSpPr>
          <p:cNvPr id="70" name="Rectangle à coins arrondis 69"/>
          <p:cNvSpPr/>
          <p:nvPr/>
        </p:nvSpPr>
        <p:spPr>
          <a:xfrm>
            <a:off x="3529088" y="1819188"/>
            <a:ext cx="2590319" cy="25679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000" dirty="0" err="1" smtClean="0"/>
              <a:t>Séq</a:t>
            </a:r>
            <a:r>
              <a:rPr lang="fr-FR" sz="1000" dirty="0" smtClean="0"/>
              <a:t> </a:t>
            </a:r>
            <a:r>
              <a:rPr lang="fr-FR" sz="1000" dirty="0"/>
              <a:t>1</a:t>
            </a:r>
            <a:r>
              <a:rPr lang="fr-FR" sz="1000" dirty="0" smtClean="0"/>
              <a:t>.ITEC :</a:t>
            </a:r>
            <a:endParaRPr lang="fr-FR" sz="1000" dirty="0"/>
          </a:p>
        </p:txBody>
      </p:sp>
      <p:sp>
        <p:nvSpPr>
          <p:cNvPr id="71" name="Rectangle à coins arrondis 70"/>
          <p:cNvSpPr/>
          <p:nvPr/>
        </p:nvSpPr>
        <p:spPr>
          <a:xfrm>
            <a:off x="6180328" y="1821135"/>
            <a:ext cx="2727896" cy="2409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000" dirty="0" err="1" smtClean="0"/>
              <a:t>Séq</a:t>
            </a:r>
            <a:r>
              <a:rPr lang="fr-FR" sz="1000" dirty="0" smtClean="0"/>
              <a:t> 2.ITEC :</a:t>
            </a:r>
            <a:endParaRPr lang="fr-FR" sz="1000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3532066" y="4487790"/>
            <a:ext cx="1266362" cy="30646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1582914" y="4462074"/>
            <a:ext cx="516466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/>
              <a:t>Vacances de d’hiver</a:t>
            </a:r>
            <a:endParaRPr lang="fr-FR" sz="1200" b="1" i="1" dirty="0"/>
          </a:p>
        </p:txBody>
      </p:sp>
      <p:sp>
        <p:nvSpPr>
          <p:cNvPr id="72" name="Rectangle à coins arrondis 71"/>
          <p:cNvSpPr/>
          <p:nvPr/>
        </p:nvSpPr>
        <p:spPr>
          <a:xfrm>
            <a:off x="4836629" y="4495398"/>
            <a:ext cx="1266362" cy="306467"/>
          </a:xfrm>
          <a:prstGeom prst="roundRect">
            <a:avLst/>
          </a:prstGeom>
          <a:solidFill>
            <a:srgbClr val="55C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à coins arrondis 72"/>
          <p:cNvSpPr/>
          <p:nvPr/>
        </p:nvSpPr>
        <p:spPr>
          <a:xfrm>
            <a:off x="3517514" y="5467956"/>
            <a:ext cx="1266362" cy="30646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à coins arrondis 73"/>
          <p:cNvSpPr/>
          <p:nvPr/>
        </p:nvSpPr>
        <p:spPr>
          <a:xfrm>
            <a:off x="4836325" y="5477007"/>
            <a:ext cx="1266362" cy="306467"/>
          </a:xfrm>
          <a:prstGeom prst="roundRect">
            <a:avLst/>
          </a:prstGeom>
          <a:solidFill>
            <a:srgbClr val="55C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à coins arrondis 74"/>
          <p:cNvSpPr/>
          <p:nvPr/>
        </p:nvSpPr>
        <p:spPr>
          <a:xfrm>
            <a:off x="6183469" y="4495398"/>
            <a:ext cx="1280479" cy="306467"/>
          </a:xfrm>
          <a:prstGeom prst="roundRect">
            <a:avLst/>
          </a:prstGeom>
          <a:solidFill>
            <a:srgbClr val="85A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à coins arrondis 75"/>
          <p:cNvSpPr/>
          <p:nvPr/>
        </p:nvSpPr>
        <p:spPr>
          <a:xfrm>
            <a:off x="7536999" y="4486956"/>
            <a:ext cx="1351093" cy="306467"/>
          </a:xfrm>
          <a:prstGeom prst="roundRect">
            <a:avLst/>
          </a:prstGeom>
          <a:solidFill>
            <a:srgbClr val="F89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à coins arrondis 76"/>
          <p:cNvSpPr/>
          <p:nvPr/>
        </p:nvSpPr>
        <p:spPr>
          <a:xfrm>
            <a:off x="6165775" y="5460315"/>
            <a:ext cx="1298174" cy="306467"/>
          </a:xfrm>
          <a:prstGeom prst="roundRect">
            <a:avLst/>
          </a:prstGeom>
          <a:solidFill>
            <a:srgbClr val="85A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à coins arrondis 77"/>
          <p:cNvSpPr/>
          <p:nvPr/>
        </p:nvSpPr>
        <p:spPr>
          <a:xfrm>
            <a:off x="7544276" y="5460314"/>
            <a:ext cx="1343816" cy="306467"/>
          </a:xfrm>
          <a:prstGeom prst="roundRect">
            <a:avLst/>
          </a:prstGeom>
          <a:solidFill>
            <a:srgbClr val="F89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1697403" y="5461650"/>
            <a:ext cx="516466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/>
              <a:t>Vacances de printemps</a:t>
            </a:r>
            <a:endParaRPr lang="fr-FR" sz="1200" b="1" i="1" dirty="0"/>
          </a:p>
        </p:txBody>
      </p:sp>
      <p:pic>
        <p:nvPicPr>
          <p:cNvPr id="7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830" y="1347072"/>
            <a:ext cx="184062" cy="23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156" y="1679682"/>
            <a:ext cx="184062" cy="23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588" y="2757108"/>
            <a:ext cx="184062" cy="23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18" y="3860762"/>
            <a:ext cx="184062" cy="23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736" y="4166274"/>
            <a:ext cx="184062" cy="23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18" y="4884694"/>
            <a:ext cx="184062" cy="23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18" y="5158091"/>
            <a:ext cx="184062" cy="23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18" y="5774423"/>
            <a:ext cx="184062" cy="23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3430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5127" y="806163"/>
            <a:ext cx="1256954" cy="117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èche droite rayée 1"/>
          <p:cNvSpPr/>
          <p:nvPr/>
        </p:nvSpPr>
        <p:spPr>
          <a:xfrm>
            <a:off x="3659938" y="1842730"/>
            <a:ext cx="2016224" cy="1008112"/>
          </a:xfrm>
          <a:prstGeom prst="strip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942853" y="2043763"/>
            <a:ext cx="1441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</a:t>
            </a:r>
            <a:endParaRPr lang="fr-F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0909" y="704319"/>
            <a:ext cx="1015902" cy="133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3305" y="667397"/>
            <a:ext cx="1002814" cy="140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3362" y="3220105"/>
            <a:ext cx="854821" cy="96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3315" y="2709071"/>
            <a:ext cx="840733" cy="102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4928" y="5145728"/>
            <a:ext cx="9525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5633" y="5707703"/>
            <a:ext cx="11525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842620" y="1871843"/>
            <a:ext cx="3291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L’équipe enseignante de STI2D:</a:t>
            </a:r>
          </a:p>
          <a:p>
            <a:r>
              <a:rPr lang="fr-FR" dirty="0" smtClean="0"/>
              <a:t>Une analyse et structuration des questions vers des centres d’intérêt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668108" y="4295378"/>
            <a:ext cx="3491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l’équipe enseignante de STI2D:</a:t>
            </a:r>
          </a:p>
          <a:p>
            <a:r>
              <a:rPr lang="fr-FR" dirty="0" smtClean="0"/>
              <a:t>Un croisement avec  les objectifs, </a:t>
            </a:r>
            <a:r>
              <a:rPr lang="fr-FR" dirty="0"/>
              <a:t> </a:t>
            </a:r>
            <a:r>
              <a:rPr lang="fr-FR" dirty="0" smtClean="0"/>
              <a:t>compétences et connaissances de référence tout en respectant la durée totale de formation.</a:t>
            </a:r>
            <a:endParaRPr lang="fr-FR" dirty="0"/>
          </a:p>
        </p:txBody>
      </p:sp>
      <p:sp>
        <p:nvSpPr>
          <p:cNvPr id="21" name="Flèche droite rayée 20"/>
          <p:cNvSpPr/>
          <p:nvPr/>
        </p:nvSpPr>
        <p:spPr>
          <a:xfrm rot="10800000">
            <a:off x="3651884" y="4295378"/>
            <a:ext cx="2016224" cy="1008112"/>
          </a:xfrm>
          <a:prstGeom prst="strip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4035126" y="4510822"/>
            <a:ext cx="1441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</a:t>
            </a:r>
            <a:endParaRPr lang="fr-F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1287" y="5425877"/>
            <a:ext cx="1317013" cy="98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599" y="5341216"/>
            <a:ext cx="11144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Flèche droite rayée 27"/>
          <p:cNvSpPr/>
          <p:nvPr/>
        </p:nvSpPr>
        <p:spPr>
          <a:xfrm rot="5400000">
            <a:off x="8139331" y="3388012"/>
            <a:ext cx="1376595" cy="411287"/>
          </a:xfrm>
          <a:prstGeom prst="strip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droite rayée 28"/>
          <p:cNvSpPr/>
          <p:nvPr/>
        </p:nvSpPr>
        <p:spPr>
          <a:xfrm rot="16200000">
            <a:off x="140747" y="3287838"/>
            <a:ext cx="1376595" cy="411287"/>
          </a:xfrm>
          <a:prstGeom prst="strip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4688" y="3527002"/>
            <a:ext cx="1277606" cy="9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8554" y="2311479"/>
            <a:ext cx="793727" cy="137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24030" y="1842730"/>
            <a:ext cx="2986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l’élève en STI2D</a:t>
            </a:r>
            <a:r>
              <a:rPr lang="fr-FR" dirty="0" smtClean="0"/>
              <a:t> :</a:t>
            </a:r>
          </a:p>
          <a:p>
            <a:r>
              <a:rPr lang="fr-FR" dirty="0" smtClean="0"/>
              <a:t>Une motivation, des attentes, des interrogations…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528354" y="4282618"/>
            <a:ext cx="3169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L’élève en STI2D</a:t>
            </a:r>
            <a:r>
              <a:rPr lang="fr-FR" dirty="0" smtClean="0"/>
              <a:t> :</a:t>
            </a:r>
          </a:p>
          <a:p>
            <a:r>
              <a:rPr lang="fr-FR" dirty="0" smtClean="0"/>
              <a:t>Des réponses, des activités, des études de dossiers , sur des supports didactiques pertinents</a:t>
            </a:r>
          </a:p>
        </p:txBody>
      </p:sp>
      <p:sp>
        <p:nvSpPr>
          <p:cNvPr id="30" name="Arrondir un rectangle avec un coin diagonal 29"/>
          <p:cNvSpPr/>
          <p:nvPr/>
        </p:nvSpPr>
        <p:spPr>
          <a:xfrm>
            <a:off x="623975" y="82596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Introduction…</a:t>
            </a:r>
            <a:endParaRPr lang="fr-FR" sz="3600" dirty="0"/>
          </a:p>
        </p:txBody>
      </p:sp>
      <p:pic>
        <p:nvPicPr>
          <p:cNvPr id="32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Centres d’intérêt</a:t>
            </a:r>
            <a:endParaRPr lang="fr-FR" sz="3600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xmlns="" val="3522104320"/>
              </p:ext>
            </p:extLst>
          </p:nvPr>
        </p:nvGraphicFramePr>
        <p:xfrm>
          <a:off x="3264440" y="2905358"/>
          <a:ext cx="2689879" cy="1415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5" name="Ellipse 4"/>
          <p:cNvSpPr/>
          <p:nvPr/>
        </p:nvSpPr>
        <p:spPr>
          <a:xfrm>
            <a:off x="899592" y="1842730"/>
            <a:ext cx="1512168" cy="3621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6070788" y="1862696"/>
            <a:ext cx="2756840" cy="36213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4826000" y="1517650"/>
            <a:ext cx="1250950" cy="546100"/>
          </a:xfrm>
          <a:custGeom>
            <a:avLst/>
            <a:gdLst>
              <a:gd name="connsiteX0" fmla="*/ 0 w 1250950"/>
              <a:gd name="connsiteY0" fmla="*/ 0 h 546100"/>
              <a:gd name="connsiteX1" fmla="*/ 44450 w 1250950"/>
              <a:gd name="connsiteY1" fmla="*/ 38100 h 546100"/>
              <a:gd name="connsiteX2" fmla="*/ 44450 w 1250950"/>
              <a:gd name="connsiteY2" fmla="*/ 139700 h 546100"/>
              <a:gd name="connsiteX3" fmla="*/ 76200 w 1250950"/>
              <a:gd name="connsiteY3" fmla="*/ 260350 h 546100"/>
              <a:gd name="connsiteX4" fmla="*/ 209550 w 1250950"/>
              <a:gd name="connsiteY4" fmla="*/ 374650 h 546100"/>
              <a:gd name="connsiteX5" fmla="*/ 615950 w 1250950"/>
              <a:gd name="connsiteY5" fmla="*/ 349250 h 546100"/>
              <a:gd name="connsiteX6" fmla="*/ 914400 w 1250950"/>
              <a:gd name="connsiteY6" fmla="*/ 355600 h 546100"/>
              <a:gd name="connsiteX7" fmla="*/ 1250950 w 1250950"/>
              <a:gd name="connsiteY7" fmla="*/ 54610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0950" h="546100">
                <a:moveTo>
                  <a:pt x="0" y="0"/>
                </a:moveTo>
                <a:cubicBezTo>
                  <a:pt x="18521" y="7408"/>
                  <a:pt x="37042" y="14817"/>
                  <a:pt x="44450" y="38100"/>
                </a:cubicBezTo>
                <a:cubicBezTo>
                  <a:pt x="51858" y="61383"/>
                  <a:pt x="39158" y="102658"/>
                  <a:pt x="44450" y="139700"/>
                </a:cubicBezTo>
                <a:cubicBezTo>
                  <a:pt x="49742" y="176742"/>
                  <a:pt x="48683" y="221192"/>
                  <a:pt x="76200" y="260350"/>
                </a:cubicBezTo>
                <a:cubicBezTo>
                  <a:pt x="103717" y="299508"/>
                  <a:pt x="119592" y="359833"/>
                  <a:pt x="209550" y="374650"/>
                </a:cubicBezTo>
                <a:cubicBezTo>
                  <a:pt x="299508" y="389467"/>
                  <a:pt x="498475" y="352425"/>
                  <a:pt x="615950" y="349250"/>
                </a:cubicBezTo>
                <a:cubicBezTo>
                  <a:pt x="733425" y="346075"/>
                  <a:pt x="808567" y="322792"/>
                  <a:pt x="914400" y="355600"/>
                </a:cubicBezTo>
                <a:cubicBezTo>
                  <a:pt x="1020233" y="388408"/>
                  <a:pt x="1135591" y="467254"/>
                  <a:pt x="1250950" y="546100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2279650" y="1511300"/>
            <a:ext cx="2190750" cy="615950"/>
          </a:xfrm>
          <a:custGeom>
            <a:avLst/>
            <a:gdLst>
              <a:gd name="connsiteX0" fmla="*/ 2190750 w 2190750"/>
              <a:gd name="connsiteY0" fmla="*/ 0 h 615950"/>
              <a:gd name="connsiteX1" fmla="*/ 2146300 w 2190750"/>
              <a:gd name="connsiteY1" fmla="*/ 57150 h 615950"/>
              <a:gd name="connsiteX2" fmla="*/ 2139950 w 2190750"/>
              <a:gd name="connsiteY2" fmla="*/ 177800 h 615950"/>
              <a:gd name="connsiteX3" fmla="*/ 2082800 w 2190750"/>
              <a:gd name="connsiteY3" fmla="*/ 311150 h 615950"/>
              <a:gd name="connsiteX4" fmla="*/ 1993900 w 2190750"/>
              <a:gd name="connsiteY4" fmla="*/ 381000 h 615950"/>
              <a:gd name="connsiteX5" fmla="*/ 1746250 w 2190750"/>
              <a:gd name="connsiteY5" fmla="*/ 381000 h 615950"/>
              <a:gd name="connsiteX6" fmla="*/ 552450 w 2190750"/>
              <a:gd name="connsiteY6" fmla="*/ 425450 h 615950"/>
              <a:gd name="connsiteX7" fmla="*/ 0 w 2190750"/>
              <a:gd name="connsiteY7" fmla="*/ 615950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0750" h="615950">
                <a:moveTo>
                  <a:pt x="2190750" y="0"/>
                </a:moveTo>
                <a:cubicBezTo>
                  <a:pt x="2172758" y="13758"/>
                  <a:pt x="2154767" y="27517"/>
                  <a:pt x="2146300" y="57150"/>
                </a:cubicBezTo>
                <a:cubicBezTo>
                  <a:pt x="2137833" y="86783"/>
                  <a:pt x="2150533" y="135467"/>
                  <a:pt x="2139950" y="177800"/>
                </a:cubicBezTo>
                <a:cubicBezTo>
                  <a:pt x="2129367" y="220133"/>
                  <a:pt x="2107142" y="277283"/>
                  <a:pt x="2082800" y="311150"/>
                </a:cubicBezTo>
                <a:cubicBezTo>
                  <a:pt x="2058458" y="345017"/>
                  <a:pt x="2049992" y="369358"/>
                  <a:pt x="1993900" y="381000"/>
                </a:cubicBezTo>
                <a:cubicBezTo>
                  <a:pt x="1937808" y="392642"/>
                  <a:pt x="1746250" y="381000"/>
                  <a:pt x="1746250" y="381000"/>
                </a:cubicBezTo>
                <a:cubicBezTo>
                  <a:pt x="1506008" y="388408"/>
                  <a:pt x="843492" y="386292"/>
                  <a:pt x="552450" y="425450"/>
                </a:cubicBezTo>
                <a:cubicBezTo>
                  <a:pt x="261408" y="464608"/>
                  <a:pt x="130704" y="540279"/>
                  <a:pt x="0" y="61595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7821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/>
      <p:bldP spid="20" grpId="0"/>
      <p:bldP spid="21" grpId="0" animBg="1"/>
      <p:bldP spid="22" grpId="0"/>
      <p:bldP spid="28" grpId="0" animBg="1"/>
      <p:bldP spid="29" grpId="0" animBg="1"/>
      <p:bldP spid="23" grpId="0"/>
      <p:bldGraphic spid="4" grpId="0">
        <p:bldAsOne/>
      </p:bldGraphic>
      <p:bldGraphic spid="4" grpId="1">
        <p:bldAsOne/>
      </p:bldGraphic>
      <p:bldP spid="5" grpId="0" animBg="1"/>
      <p:bldP spid="31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Carte heuristique</a:t>
            </a:r>
            <a:endParaRPr lang="fr-FR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403" y="1185467"/>
            <a:ext cx="1741365" cy="1741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598731">
            <a:off x="3010824" y="1268614"/>
            <a:ext cx="7239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57435">
            <a:off x="4804932" y="6461619"/>
            <a:ext cx="7239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663723">
            <a:off x="4891746" y="727021"/>
            <a:ext cx="7239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507706">
            <a:off x="8058779" y="1075673"/>
            <a:ext cx="7239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rrondir un rectangle avec un coin diagonal 8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La carte heuristique, un outil pédagogique</a:t>
            </a:r>
            <a:endParaRPr lang="fr-F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4877" y="2273775"/>
            <a:ext cx="4524009" cy="274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610656">
            <a:off x="6458473" y="3258063"/>
            <a:ext cx="750597" cy="77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59255">
            <a:off x="2152881" y="4591179"/>
            <a:ext cx="824254" cy="84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742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351" y="720165"/>
            <a:ext cx="729821" cy="88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860" y="1629069"/>
            <a:ext cx="742276" cy="83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647" y="2483888"/>
            <a:ext cx="800943" cy="94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118" y="4347661"/>
            <a:ext cx="1154658" cy="83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736" y="5227011"/>
            <a:ext cx="1426976" cy="138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444" y="3522945"/>
            <a:ext cx="1390234" cy="82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2388" y="3495363"/>
            <a:ext cx="1994392" cy="107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1278399" y="948322"/>
            <a:ext cx="6745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-</a:t>
            </a:r>
            <a:r>
              <a:rPr lang="fr-FR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smtClean="0"/>
              <a:t>Filtre d’élaboration des centres d’intérêt</a:t>
            </a:r>
          </a:p>
          <a:p>
            <a:r>
              <a:rPr lang="fr-FR" sz="2000" dirty="0" smtClean="0"/>
              <a:t>	</a:t>
            </a:r>
          </a:p>
          <a:p>
            <a:endParaRPr lang="fr-FR" sz="2000" dirty="0" smtClean="0"/>
          </a:p>
          <a:p>
            <a:r>
              <a:rPr lang="fr-FR" sz="2000" dirty="0" smtClean="0"/>
              <a:t>- Représentation sur cible MEI/FSC </a:t>
            </a:r>
          </a:p>
          <a:p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/>
              <a:t>- Planification des séquences pédagogiques</a:t>
            </a:r>
          </a:p>
          <a:p>
            <a:endParaRPr lang="fr-FR" sz="2000" dirty="0" smtClean="0"/>
          </a:p>
          <a:p>
            <a:endParaRPr lang="fr-FR" sz="2000" dirty="0"/>
          </a:p>
          <a:p>
            <a:r>
              <a:rPr lang="fr-FR" sz="2000" dirty="0" smtClean="0"/>
              <a:t>-</a:t>
            </a:r>
            <a:r>
              <a:rPr lang="fr-FR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smtClean="0"/>
              <a:t>Matrice Programme/Centres d’intérêt/horaires</a:t>
            </a:r>
          </a:p>
          <a:p>
            <a:endParaRPr lang="fr-FR" sz="2000" dirty="0" smtClean="0"/>
          </a:p>
          <a:p>
            <a:endParaRPr lang="fr-FR" sz="2000" dirty="0"/>
          </a:p>
          <a:p>
            <a:r>
              <a:rPr lang="fr-FR" sz="2000" dirty="0" smtClean="0"/>
              <a:t>-</a:t>
            </a:r>
            <a:r>
              <a:rPr lang="fr-FR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smtClean="0"/>
              <a:t>La vision des élèves</a:t>
            </a:r>
          </a:p>
          <a:p>
            <a:endParaRPr lang="fr-FR" sz="2000" dirty="0" smtClean="0"/>
          </a:p>
          <a:p>
            <a:endParaRPr lang="fr-FR" sz="2000" dirty="0"/>
          </a:p>
          <a:p>
            <a:r>
              <a:rPr lang="fr-FR" sz="2000" dirty="0" smtClean="0"/>
              <a:t>- Un outil de structuration : la carte heuristique.</a:t>
            </a:r>
          </a:p>
          <a:p>
            <a:pPr lvl="1"/>
            <a:r>
              <a:rPr lang="fr-FR" sz="2000" dirty="0" smtClean="0"/>
              <a:t> </a:t>
            </a:r>
            <a:r>
              <a:rPr lang="fr-FR" i="1" dirty="0" smtClean="0"/>
              <a:t>Construction du livre numérique de l’élève.  </a:t>
            </a:r>
            <a:endParaRPr lang="fr-FR" sz="2000" i="1" dirty="0" smtClean="0"/>
          </a:p>
          <a:p>
            <a:endParaRPr lang="fr-FR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1997" y="729446"/>
            <a:ext cx="722616" cy="94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5770" y="1611442"/>
            <a:ext cx="1352454" cy="109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053" y="2630524"/>
            <a:ext cx="1520886" cy="73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0405" y="4374404"/>
            <a:ext cx="1949121" cy="117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568605">
            <a:off x="6664886" y="5647575"/>
            <a:ext cx="710773" cy="73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rrondir un rectangle avec un coin diagonal 8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Conclusion…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xmlns="" val="281545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61759"/>
            <a:ext cx="1800200" cy="212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</a:t>
            </a:r>
            <a:endParaRPr lang="fr-FR" sz="3600" dirty="0"/>
          </a:p>
        </p:txBody>
      </p:sp>
      <p:sp>
        <p:nvSpPr>
          <p:cNvPr id="2" name="ZoneTexte 1"/>
          <p:cNvSpPr txBox="1"/>
          <p:nvPr/>
        </p:nvSpPr>
        <p:spPr>
          <a:xfrm>
            <a:off x="3059832" y="2866386"/>
            <a:ext cx="3764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de votre attention...</a:t>
            </a:r>
            <a:endParaRPr lang="fr-F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Picture 2" descr="C:\Users\user\Documents\My Dropbox\07- Lycée\Comm'\Logos\logo-STI2D-150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19872" y="238980"/>
            <a:ext cx="2260186" cy="125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0926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3277" y="3513168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fr-FR" dirty="0"/>
              <a:t>Q</a:t>
            </a:r>
            <a:r>
              <a:rPr lang="fr-FR" dirty="0" smtClean="0"/>
              <a:t>u'est </a:t>
            </a:r>
            <a:r>
              <a:rPr lang="fr-FR" dirty="0"/>
              <a:t>ce que l'</a:t>
            </a:r>
            <a:r>
              <a:rPr lang="fr-FR" b="1" dirty="0"/>
              <a:t>ACV </a:t>
            </a:r>
            <a:r>
              <a:rPr lang="fr-FR" dirty="0"/>
              <a:t>?</a:t>
            </a:r>
            <a:endParaRPr lang="fr-FR" dirty="0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3946" y="1435230"/>
            <a:ext cx="4249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Qu'est ce que le </a:t>
            </a:r>
            <a:r>
              <a:rPr lang="fr-FR" b="1" dirty="0"/>
              <a:t>développement durable </a:t>
            </a:r>
            <a:r>
              <a:rPr lang="fr-FR" dirty="0"/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72808" y="5565928"/>
            <a:ext cx="3304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Qu'est ce que l'</a:t>
            </a:r>
            <a:r>
              <a:rPr lang="fr-FR" b="1" dirty="0" err="1"/>
              <a:t>éco-conception</a:t>
            </a:r>
            <a:r>
              <a:rPr lang="fr-FR" dirty="0"/>
              <a:t> ? </a:t>
            </a:r>
          </a:p>
        </p:txBody>
      </p:sp>
      <p:sp>
        <p:nvSpPr>
          <p:cNvPr id="7" name="Rectangle 6"/>
          <p:cNvSpPr/>
          <p:nvPr/>
        </p:nvSpPr>
        <p:spPr>
          <a:xfrm>
            <a:off x="943874" y="2787548"/>
            <a:ext cx="5277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Quelles </a:t>
            </a:r>
            <a:r>
              <a:rPr lang="fr-FR" dirty="0"/>
              <a:t>sont les </a:t>
            </a:r>
            <a:r>
              <a:rPr lang="fr-FR" b="1" dirty="0"/>
              <a:t>ressources en énergie </a:t>
            </a:r>
            <a:r>
              <a:rPr lang="fr-FR" dirty="0"/>
              <a:t>de la terre ? </a:t>
            </a:r>
          </a:p>
        </p:txBody>
      </p:sp>
      <p:sp>
        <p:nvSpPr>
          <p:cNvPr id="8" name="Rectangle 7"/>
          <p:cNvSpPr/>
          <p:nvPr/>
        </p:nvSpPr>
        <p:spPr>
          <a:xfrm>
            <a:off x="4370489" y="4900879"/>
            <a:ext cx="4128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Quelles sont les </a:t>
            </a:r>
            <a:r>
              <a:rPr lang="fr-FR" b="1" dirty="0"/>
              <a:t>énergies renouvelables </a:t>
            </a:r>
            <a:r>
              <a:rPr lang="fr-FR" dirty="0"/>
              <a:t>? </a:t>
            </a:r>
          </a:p>
        </p:txBody>
      </p:sp>
      <p:sp>
        <p:nvSpPr>
          <p:cNvPr id="9" name="Rectangle 8"/>
          <p:cNvSpPr/>
          <p:nvPr/>
        </p:nvSpPr>
        <p:spPr>
          <a:xfrm>
            <a:off x="623975" y="3796786"/>
            <a:ext cx="4124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Quel est </a:t>
            </a:r>
            <a:r>
              <a:rPr lang="fr-FR" b="1" dirty="0"/>
              <a:t>l'impact sur l'environnement </a:t>
            </a:r>
            <a:r>
              <a:rPr lang="fr-FR" dirty="0"/>
              <a:t>d'un produit et d'une structure 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94530" y="1065898"/>
            <a:ext cx="3449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Quel est </a:t>
            </a:r>
            <a:r>
              <a:rPr lang="fr-FR" b="1" dirty="0"/>
              <a:t>l'impact sur l'économie </a:t>
            </a:r>
            <a:r>
              <a:rPr lang="fr-FR" dirty="0"/>
              <a:t>?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653" y="1728395"/>
            <a:ext cx="808959" cy="105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6558" y="4800594"/>
            <a:ext cx="917441" cy="120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8318" y="6057170"/>
            <a:ext cx="507951" cy="66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44045" y="2148413"/>
            <a:ext cx="2997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fr-FR" dirty="0" smtClean="0"/>
              <a:t>Comment </a:t>
            </a:r>
            <a:r>
              <a:rPr lang="fr-FR" dirty="0"/>
              <a:t>communique t-il ?</a:t>
            </a:r>
            <a:endParaRPr lang="fr-FR" dirty="0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5613" y="4671681"/>
            <a:ext cx="3454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Quels sont les </a:t>
            </a:r>
            <a:r>
              <a:rPr lang="fr-FR" b="1" dirty="0"/>
              <a:t>matériaux utilisés </a:t>
            </a:r>
            <a:r>
              <a:rPr lang="fr-FR" dirty="0"/>
              <a:t>?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52824" y="902317"/>
            <a:ext cx="4099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Pourquoi</a:t>
            </a:r>
            <a:r>
              <a:rPr lang="fr-FR" dirty="0"/>
              <a:t> cette structure et cette forme ?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81626" y="5907855"/>
            <a:ext cx="2722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Comment</a:t>
            </a:r>
            <a:r>
              <a:rPr lang="fr-FR" dirty="0"/>
              <a:t> est-il alimenté ?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24872" y="421674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/>
            <a:r>
              <a:rPr lang="fr-FR" dirty="0" smtClean="0"/>
              <a:t>Quelle </a:t>
            </a:r>
            <a:r>
              <a:rPr lang="fr-FR" dirty="0"/>
              <a:t>forme d'intelligence ?</a:t>
            </a:r>
            <a:endParaRPr lang="fr-FR" dirty="0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24509" y="2169762"/>
            <a:ext cx="2745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Que doit faire ce produit </a:t>
            </a:r>
            <a:r>
              <a:rPr lang="fr-FR" dirty="0"/>
              <a:t>?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7492" y="5687838"/>
            <a:ext cx="2080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Comment le fait-il ?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48393" y="1668030"/>
            <a:ext cx="2488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Pourquoi le fait-il ainsi ?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973" y="2972214"/>
            <a:ext cx="2095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Comment réagit-il ?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680068" y="3596061"/>
            <a:ext cx="1843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Est-il intelligent ? 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2896" y="3448202"/>
            <a:ext cx="507951" cy="66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898" y="6207053"/>
            <a:ext cx="507951" cy="66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7771" y="1383573"/>
            <a:ext cx="507951" cy="66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Connecteur droit 13"/>
          <p:cNvCxnSpPr/>
          <p:nvPr/>
        </p:nvCxnSpPr>
        <p:spPr>
          <a:xfrm>
            <a:off x="6172973" y="902317"/>
            <a:ext cx="0" cy="555298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615456" y="3168372"/>
            <a:ext cx="822629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615455" y="4800594"/>
            <a:ext cx="822629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6467584" y="1326871"/>
            <a:ext cx="2268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Concilier développement durable et compétitivité des produits</a:t>
            </a:r>
            <a:endParaRPr lang="fr-F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513297" y="3750620"/>
            <a:ext cx="2268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Décrire les systèmes</a:t>
            </a:r>
            <a:endParaRPr lang="fr-F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477560" y="5041507"/>
            <a:ext cx="2268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Analyser et comprendre le comportement des systèmes</a:t>
            </a:r>
            <a:endParaRPr lang="fr-F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Arrondir un rectangle avec un coin diagonal 34"/>
          <p:cNvSpPr/>
          <p:nvPr/>
        </p:nvSpPr>
        <p:spPr>
          <a:xfrm>
            <a:off x="623975" y="82596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L’élaboration des </a:t>
            </a:r>
            <a:r>
              <a:rPr lang="fr-FR" sz="3600" dirty="0"/>
              <a:t>Centres d’intérêt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Centres d’intérêt</a:t>
            </a:r>
            <a:endParaRPr lang="fr-FR" sz="3600" dirty="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7322" y="784553"/>
            <a:ext cx="728578" cy="102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33189"/>
            <a:ext cx="986454" cy="138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6278" y="3228778"/>
            <a:ext cx="661614" cy="80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3680" y="4100362"/>
            <a:ext cx="495280" cy="60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6049" y="6008188"/>
            <a:ext cx="725671" cy="88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550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8.60713E-7 L -0.40156 0.33387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87" y="1668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47 L -0.11268 0.41925 " pathEditMode="relative" rAng="0" ptsTypes="AA">
                                      <p:cBhvr>
                                        <p:cTn id="77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2098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081E-6 L -0.14774 0.49237 " pathEditMode="relative" rAng="0" ptsTypes="AA">
                                      <p:cBhvr>
                                        <p:cTn id="79" dur="3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2461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8 0.07612 L -0.66406 0.27441 " pathEditMode="relative" rAng="0" ptsTypes="AA">
                                      <p:cBhvr>
                                        <p:cTn id="81" dur="3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63" y="990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63813E-6 L -0.29132 0.18394 " pathEditMode="relative" rAng="0" ptsTypes="AA">
                                      <p:cBhvr>
                                        <p:cTn id="83" dur="3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918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39704E-6 L 0.00277 -0.06201 " pathEditMode="relative" rAng="0" ptsTypes="AA">
                                      <p:cBhvr>
                                        <p:cTn id="85" dur="3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31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80426E-6 L 0.00625 -0.16589 " pathEditMode="relative" rAng="0" ptsTypes="AA">
                                      <p:cBhvr>
                                        <p:cTn id="87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830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30958E-6 L -0.08541 0.41532 " pathEditMode="relative" rAng="0" ptsTypes="AA">
                                      <p:cBhvr>
                                        <p:cTn id="89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2075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05923E-6 L -0.59583 -0.28274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92" y="-1413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43406E-6 L -0.30607 0.26515 " pathEditMode="relative" rAng="0" ptsTypes="AA">
                                      <p:cBhvr>
                                        <p:cTn id="93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13258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76631E-7 L 0.02604 -0.02985 " pathEditMode="relative" rAng="0" ptsTypes="AA">
                                      <p:cBhvr>
                                        <p:cTn id="9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-150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81 -0.32416 L -0.2651 -0.60042 " pathEditMode="relative" rAng="0" ptsTypes="AA">
                                      <p:cBhvr>
                                        <p:cTn id="9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-13813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3452E-6 L -0.02725 -0.16404 " pathEditMode="relative" rAng="0" ptsTypes="AA">
                                      <p:cBhvr>
                                        <p:cTn id="9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-8214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12633E-7 L -0.40121 -0.44054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69" y="-22027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91 -0.02637 L 0.00451 -0.2471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1103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-0.33594 0.22362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6" y="11181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259E-7 L -0.39531 -0.13327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4" y="-6664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allAtOnce"/>
      <p:bldP spid="3" grpId="0" build="p"/>
      <p:bldP spid="3" grpId="1" build="allAtOnce"/>
      <p:bldP spid="4" grpId="0" build="p"/>
      <p:bldP spid="4" grpId="1" build="allAtOnce"/>
      <p:bldP spid="7" grpId="0" build="p"/>
      <p:bldP spid="7" grpId="1" build="allAtOnce"/>
      <p:bldP spid="8" grpId="0" build="p"/>
      <p:bldP spid="8" grpId="1" build="allAtOnce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12" grpId="0" build="p"/>
      <p:bldP spid="12" grpId="1" build="allAtOnce"/>
      <p:bldP spid="18" grpId="0" build="p"/>
      <p:bldP spid="18" grpId="1" build="allAtOnce"/>
      <p:bldP spid="19" grpId="0" build="p"/>
      <p:bldP spid="19" grpId="1" build="allAtOnce"/>
      <p:bldP spid="20" grpId="0" build="p"/>
      <p:bldP spid="20" grpId="1" build="allAtOnce"/>
      <p:bldP spid="21" grpId="0" build="p"/>
      <p:bldP spid="21" grpId="1" build="allAtOnce"/>
      <p:bldP spid="22" grpId="0" build="p"/>
      <p:bldP spid="22" grpId="1" build="allAtOnce"/>
      <p:bldP spid="23" grpId="0" build="p"/>
      <p:bldP spid="23" grpId="1" build="allAtOnce"/>
      <p:bldP spid="24" grpId="0" build="p"/>
      <p:bldP spid="24" grpId="1" build="allAtOnce"/>
      <p:bldP spid="25" grpId="0" build="p"/>
      <p:bldP spid="25" grpId="1" build="allAtOnce"/>
      <p:bldP spid="32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7411234"/>
              </p:ext>
            </p:extLst>
          </p:nvPr>
        </p:nvGraphicFramePr>
        <p:xfrm>
          <a:off x="794444" y="897247"/>
          <a:ext cx="8088744" cy="5097804"/>
        </p:xfrm>
        <a:graphic>
          <a:graphicData uri="http://schemas.openxmlformats.org/drawingml/2006/table">
            <a:tbl>
              <a:tblPr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82340"/>
                <a:gridCol w="774701"/>
                <a:gridCol w="4731703"/>
              </a:tblGrid>
              <a:tr h="5776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Famille</a:t>
                      </a:r>
                      <a:endParaRPr lang="fr-FR" sz="1600" b="1" i="1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1" i="1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Les centres d'intérêt </a:t>
                      </a:r>
                      <a:endParaRPr lang="fr-FR" sz="1600" b="1" i="1" u="none" strike="noStrike" dirty="0">
                        <a:solidFill>
                          <a:sysClr val="windowText" lastClr="000000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6326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Concilier développement durable et </a:t>
                      </a:r>
                      <a:r>
                        <a:rPr lang="fr-FR" sz="1400" b="1" u="none" strike="noStrike" dirty="0" smtClean="0">
                          <a:effectLst/>
                        </a:rPr>
                        <a:t>compétitivité </a:t>
                      </a:r>
                      <a:r>
                        <a:rPr lang="fr-FR" sz="1400" b="1" u="none" strike="noStrike" dirty="0">
                          <a:effectLst/>
                        </a:rPr>
                        <a:t>des produits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CI-1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Ressources, Cycle de vie et éco-conception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5226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CI-2</a:t>
                      </a:r>
                      <a:endParaRPr lang="fr-FR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Efficience des systèmes</a:t>
                      </a:r>
                      <a:endParaRPr lang="fr-F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CI-3</a:t>
                      </a:r>
                      <a:endParaRPr lang="fr-FR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Gestion raisonnée de l'énergie</a:t>
                      </a:r>
                      <a:endParaRPr lang="fr-F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7265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Décrire les systèmes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CI-4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Composants, matières et solutions constructives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354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CI-5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Conversion, transport et stockage d'énergie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CI-6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Traitement de l'information et modulation de l'énergie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66FF"/>
                    </a:solidFill>
                  </a:tcPr>
                </a:tc>
              </a:tr>
              <a:tr h="47265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CI-7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Réseaux et communications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726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Analyser et comprendre le comportement des systèmes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CI-8</a:t>
                      </a:r>
                      <a:endParaRPr lang="fr-FR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Pilotage et commande des systèmes</a:t>
                      </a:r>
                      <a:endParaRPr lang="fr-F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7265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CI-9</a:t>
                      </a:r>
                      <a:endParaRPr lang="fr-FR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Intelligence des systèmes</a:t>
                      </a:r>
                      <a:endParaRPr lang="fr-F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Arrondir un rectangle avec un coin diagonal 6"/>
          <p:cNvSpPr/>
          <p:nvPr/>
        </p:nvSpPr>
        <p:spPr>
          <a:xfrm>
            <a:off x="623975" y="82596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L’élaboration des </a:t>
            </a:r>
            <a:r>
              <a:rPr lang="fr-FR" sz="3600" dirty="0"/>
              <a:t>Centres d’intérêt</a:t>
            </a:r>
          </a:p>
        </p:txBody>
      </p:sp>
      <p:sp>
        <p:nvSpPr>
          <p:cNvPr id="8" name="Rectangle 7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Centres d’intérêt</a:t>
            </a:r>
            <a:endParaRPr lang="fr-FR" sz="3600" dirty="0"/>
          </a:p>
        </p:txBody>
      </p:sp>
      <p:pic>
        <p:nvPicPr>
          <p:cNvPr id="9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9311" y="3154780"/>
            <a:ext cx="702529" cy="79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93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4767129"/>
              </p:ext>
            </p:extLst>
          </p:nvPr>
        </p:nvGraphicFramePr>
        <p:xfrm>
          <a:off x="678566" y="965982"/>
          <a:ext cx="8213914" cy="5383241"/>
        </p:xfrm>
        <a:graphic>
          <a:graphicData uri="http://schemas.openxmlformats.org/drawingml/2006/table">
            <a:tbl>
              <a:tblPr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9045"/>
                <a:gridCol w="1897380"/>
                <a:gridCol w="5747489"/>
              </a:tblGrid>
              <a:tr h="57768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1" i="1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Les centres d'intérêt </a:t>
                      </a:r>
                      <a:endParaRPr lang="fr-FR" sz="1600" b="1" i="1" u="none" strike="noStrike" dirty="0">
                        <a:solidFill>
                          <a:sysClr val="windowText" lastClr="000000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Connaissances associées des enseignements technologiques communs</a:t>
                      </a:r>
                      <a:endParaRPr lang="fr-FR" sz="16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726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CI-1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Ressources, Cycle de vie et éco-conception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1.1.2 Cycle de vie d'un produit et choix techniques, économiques et environnementaux -  1.2.2 Mise à disposition des ressources - 1.2.3 Utilisation raisonnée des ressources – 2.2.1 Représentation du réel –</a:t>
                      </a:r>
                      <a:r>
                        <a:rPr lang="fr-FR" sz="10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2.2.2 Représentations symboliques </a:t>
                      </a:r>
                      <a:endParaRPr lang="fr-FR" sz="10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6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CI-2</a:t>
                      </a:r>
                      <a:endParaRPr lang="fr-FR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Efficience des systèmes</a:t>
                      </a:r>
                      <a:endParaRPr lang="fr-F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1.1.1  Paramètres de la compétitivité - 1.2.1</a:t>
                      </a:r>
                      <a:r>
                        <a:rPr lang="fr-FR" sz="10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Etapes</a:t>
                      </a:r>
                      <a:r>
                        <a:rPr lang="fr-FR" sz="10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 la démarche de conception</a:t>
                      </a:r>
                      <a:r>
                        <a:rPr lang="fr-FR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- 2.3.1 Modèles de comportement -   2.3.3 Comportement mécanique des systèmes - 2.3.4 Structures porteuses – 2.3.5 Comportement énergétique des systèmes</a:t>
                      </a:r>
                      <a:endParaRPr lang="fr-FR" sz="10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6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CI-3</a:t>
                      </a:r>
                      <a:endParaRPr lang="fr-FR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Gestion raisonnée de l'énergie</a:t>
                      </a:r>
                      <a:endParaRPr lang="fr-F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1.2.3 Utilisation raisonnée des ressources - 2.3.1 Modèles de comportement -  2.3.2 Comportement des matériaux 2.3.5 Comportement énergétique des systèmes </a:t>
                      </a:r>
                      <a:endParaRPr lang="fr-FR" sz="10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6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CI-4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Composants, matières et solutions constructives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1.1.1 Paramètres</a:t>
                      </a:r>
                      <a:r>
                        <a:rPr lang="fr-FR" sz="10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 la compétitivité – 1.1 3 Compromis complexité-Efficacité-Coût - </a:t>
                      </a:r>
                      <a:r>
                        <a:rPr lang="fr-FR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1.2.1</a:t>
                      </a:r>
                      <a:r>
                        <a:rPr lang="fr-FR" sz="10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Etapes</a:t>
                      </a:r>
                      <a:r>
                        <a:rPr lang="fr-FR" sz="10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 la démarche de conception - </a:t>
                      </a:r>
                      <a:r>
                        <a:rPr lang="fr-FR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2.2.1 Représentation du réel  - 2.2.2 Représentation symboliques - 3.1.1 Choix des matériaux  - 3.1.2 Typologie des solutions constructives des solutions entre solides - 3.2.1 Transformateurs et modulateurs d'énergie associés </a:t>
                      </a:r>
                      <a:endParaRPr lang="fr-FR" sz="10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6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CI-5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Conversion, transport et stockage d'énergie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 3 Compromis complexité-Efficacité-Coût -  </a:t>
                      </a:r>
                      <a:r>
                        <a:rPr lang="fr-FR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1.2.2 Mise à disposition des ressources - 2.1.1 Organisation fonctionnelle d'une chaîne d'énergie  - 2.2.2 Représentation symboliques  - 3.1.3 Typologie des solutions constructives de l'énergie - 3.2.1 Transformateurs et modulateurs d'énergie associés - 3.2.2 Stockage de l'énergie</a:t>
                      </a:r>
                      <a:endParaRPr lang="fr-FR" sz="10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1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CI-6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Traitement de l'information et modulation de l'énergie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1.2.3 Utilisation raisonnée des ressources - 2.1.1 Organisation fonctionnelle d'une chaîne d'énergie - 2.1.2 Organisation fonctionnelle d'une chaîne d'information - 2.2.2 Représentation </a:t>
                      </a:r>
                      <a:r>
                        <a:rPr lang="fr-FR" sz="105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symboliques - </a:t>
                      </a:r>
                      <a:r>
                        <a:rPr lang="fr-FR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3.1.4 Traitement de l'information -  3.2.3 Acquisition et codage de l'information </a:t>
                      </a:r>
                      <a:endParaRPr lang="fr-FR" sz="10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6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CI-7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Réseaux et communications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2.1.2 Organisation fonctionnelle d'une chaîne d'information - 2.2.2 Représentation symboliques -  3.1.4 Traitement de l'information - 3.2.4 Transmission de l'information, réseaux et internet</a:t>
                      </a:r>
                      <a:endParaRPr lang="fr-FR" sz="10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6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CI-8</a:t>
                      </a:r>
                      <a:endParaRPr lang="fr-FR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Pilotage et commande des systèmes</a:t>
                      </a:r>
                      <a:endParaRPr lang="fr-F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2.2.1 Représentation du réel  - 2.2.2 Représentation symboliques - 3.1.4 Traitement de l'information - 3.2.1 Transformateurs et modulateurs d'énergie associés - 3.2.3 Acquisition et codage de l'information - 3.2.4 Transmission de l'information, réseaux et internet</a:t>
                      </a: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6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CI-9</a:t>
                      </a:r>
                      <a:endParaRPr lang="fr-FR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Intelligence des systèmes</a:t>
                      </a:r>
                      <a:endParaRPr lang="fr-F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omic Sans MS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2.3.1 Modèles de comportement - 2.3.3 Comportement mécanique des systèmes  - 2.3.5 Comportement énergétique des systèmes - 2.3.6 Comportements informationnels des systèmes</a:t>
                      </a:r>
                      <a:endParaRPr lang="fr-FR" sz="10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26" marR="4526" marT="4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Arrondir un rectangle avec un coin diagonal 7"/>
          <p:cNvSpPr/>
          <p:nvPr/>
        </p:nvSpPr>
        <p:spPr>
          <a:xfrm>
            <a:off x="623975" y="82596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L’élaboration des </a:t>
            </a:r>
            <a:r>
              <a:rPr lang="fr-FR" sz="3600" dirty="0"/>
              <a:t>Centres d’intérêt</a:t>
            </a:r>
          </a:p>
        </p:txBody>
      </p:sp>
      <p:sp>
        <p:nvSpPr>
          <p:cNvPr id="9" name="Rectangle 8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Centres d’intérêt</a:t>
            </a:r>
            <a:endParaRPr lang="fr-FR" sz="3600" dirty="0"/>
          </a:p>
        </p:txBody>
      </p:sp>
      <p:pic>
        <p:nvPicPr>
          <p:cNvPr id="10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081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avec un coin diagonal 3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Représentation par la cible </a:t>
            </a:r>
            <a:r>
              <a:rPr lang="fr-FR" sz="3600" dirty="0"/>
              <a:t>MEI/FSC</a:t>
            </a:r>
          </a:p>
        </p:txBody>
      </p:sp>
      <p:sp>
        <p:nvSpPr>
          <p:cNvPr id="6" name="Rectangle 5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Centres d’intérêt</a:t>
            </a:r>
            <a:endParaRPr lang="fr-F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19433"/>
            <a:ext cx="3528392" cy="264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28" y="3648346"/>
            <a:ext cx="3528392" cy="263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2197" y="3658064"/>
            <a:ext cx="3560243" cy="266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76565" y="838227"/>
            <a:ext cx="41956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Cible :</a:t>
            </a:r>
          </a:p>
          <a:p>
            <a:endParaRPr lang="fr-FR" sz="16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 :  </a:t>
            </a: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</a:rPr>
              <a:t>Matière</a:t>
            </a:r>
          </a:p>
          <a:p>
            <a:r>
              <a:rPr lang="fr-FR" sz="1600" b="1" i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1400" dirty="0" smtClean="0">
                <a:solidFill>
                  <a:srgbClr val="339966"/>
                </a:solidFill>
              </a:rPr>
              <a:t> :    </a:t>
            </a:r>
            <a:r>
              <a:rPr lang="fr-FR" sz="1400" b="1" dirty="0" smtClean="0">
                <a:solidFill>
                  <a:srgbClr val="339966"/>
                </a:solidFill>
              </a:rPr>
              <a:t>Energie</a:t>
            </a:r>
          </a:p>
          <a:p>
            <a:r>
              <a:rPr lang="fr-FR" sz="16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1400" dirty="0" smtClean="0">
                <a:solidFill>
                  <a:schemeClr val="accent1"/>
                </a:solidFill>
              </a:rPr>
              <a:t> :     </a:t>
            </a:r>
            <a:r>
              <a:rPr lang="fr-FR" sz="1400" b="1" dirty="0" smtClean="0">
                <a:solidFill>
                  <a:schemeClr val="accent1"/>
                </a:solidFill>
              </a:rPr>
              <a:t>Information</a:t>
            </a:r>
          </a:p>
          <a:p>
            <a:endParaRPr lang="fr-FR" sz="1400" b="1" dirty="0" smtClean="0">
              <a:solidFill>
                <a:schemeClr val="accent1"/>
              </a:solidFill>
            </a:endParaRPr>
          </a:p>
          <a:p>
            <a:r>
              <a:rPr lang="fr-FR" sz="16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:  Découverte et analyse </a:t>
            </a:r>
            <a:r>
              <a:rPr lang="fr-FR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fonctionnelle</a:t>
            </a:r>
          </a:p>
          <a:p>
            <a:r>
              <a:rPr lang="fr-FR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fr-FR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:  Compréhension et </a:t>
            </a:r>
            <a:r>
              <a:rPr lang="fr-FR" sz="14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analyse </a:t>
            </a:r>
            <a:r>
              <a:rPr lang="fr-FR" sz="1400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structurelle</a:t>
            </a:r>
            <a:endParaRPr lang="fr-FR" sz="14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fr-FR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FR" sz="1400" dirty="0" smtClean="0">
                <a:solidFill>
                  <a:srgbClr val="C00000"/>
                </a:solidFill>
              </a:rPr>
              <a:t> :  Approfondissement et analyse </a:t>
            </a:r>
            <a:r>
              <a:rPr lang="fr-FR" sz="1400" b="1" dirty="0" smtClean="0">
                <a:solidFill>
                  <a:srgbClr val="C00000"/>
                </a:solidFill>
              </a:rPr>
              <a:t>comportementale</a:t>
            </a:r>
          </a:p>
          <a:p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929231" y="1282840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596336" y="1865820"/>
            <a:ext cx="513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M-E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531739" y="2636909"/>
            <a:ext cx="321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660864" y="3023249"/>
            <a:ext cx="37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E-I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012160" y="2370025"/>
            <a:ext cx="37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029929" y="1628635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I-M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730365" y="408597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397470" y="4668957"/>
            <a:ext cx="513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M-E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332873" y="5440046"/>
            <a:ext cx="321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461998" y="5826386"/>
            <a:ext cx="37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E-I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813294" y="5173162"/>
            <a:ext cx="37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831063" y="443177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I-M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921726" y="4110264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588831" y="4693244"/>
            <a:ext cx="513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M-E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524234" y="5464333"/>
            <a:ext cx="321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653359" y="5850673"/>
            <a:ext cx="37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E-I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004655" y="5197449"/>
            <a:ext cx="37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022424" y="4456059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I-M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94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avec un coin diagonal 3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Représentation par la cible </a:t>
            </a:r>
            <a:r>
              <a:rPr lang="fr-FR" sz="3600" dirty="0"/>
              <a:t>MEI/FSC</a:t>
            </a:r>
          </a:p>
        </p:txBody>
      </p:sp>
      <p:sp>
        <p:nvSpPr>
          <p:cNvPr id="6" name="Rectangle 5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Centres d’intérêt</a:t>
            </a:r>
            <a:endParaRPr lang="fr-FR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0704" y="940668"/>
            <a:ext cx="3419728" cy="256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60642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0704" y="3660642"/>
            <a:ext cx="3484235" cy="261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7425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7646"/>
            <a:ext cx="3533176" cy="265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788762" y="4154773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455867" y="4737753"/>
            <a:ext cx="513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M-E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391270" y="5508842"/>
            <a:ext cx="321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20395" y="5895182"/>
            <a:ext cx="37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E-I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871691" y="5241958"/>
            <a:ext cx="37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889460" y="450056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I-M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804248" y="4154773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471353" y="4737753"/>
            <a:ext cx="513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M-E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406756" y="5508842"/>
            <a:ext cx="321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535881" y="5895182"/>
            <a:ext cx="37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E-I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887177" y="5241958"/>
            <a:ext cx="37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904946" y="450056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I-M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831337" y="1418430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498442" y="2001410"/>
            <a:ext cx="513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M-E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433845" y="2772499"/>
            <a:ext cx="321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562970" y="3158839"/>
            <a:ext cx="37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E-I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914266" y="2505615"/>
            <a:ext cx="37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932035" y="1764225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I-M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763315" y="1433220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7430420" y="2016200"/>
            <a:ext cx="513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M-E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365823" y="2787289"/>
            <a:ext cx="321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494948" y="3173629"/>
            <a:ext cx="37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E-I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846244" y="2520405"/>
            <a:ext cx="37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864013" y="1779015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I-M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32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avec un coin diagonal 3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Représentation par la cible </a:t>
            </a:r>
            <a:r>
              <a:rPr lang="fr-FR" sz="3600" dirty="0"/>
              <a:t>MEI/FSC</a:t>
            </a:r>
          </a:p>
        </p:txBody>
      </p:sp>
      <p:sp>
        <p:nvSpPr>
          <p:cNvPr id="6" name="Rectangle 5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Centres d’intérêt</a:t>
            </a:r>
            <a:endParaRPr lang="fr-FR" sz="3600" dirty="0"/>
          </a:p>
        </p:txBody>
      </p:sp>
      <p:pic>
        <p:nvPicPr>
          <p:cNvPr id="5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1199"/>
            <a:ext cx="3456384" cy="259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5759" y="1043814"/>
            <a:ext cx="3370918" cy="253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893735" y="1484784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60840" y="2067764"/>
            <a:ext cx="513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M-E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496243" y="2838853"/>
            <a:ext cx="321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625368" y="3184648"/>
            <a:ext cx="37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E-I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976664" y="2571969"/>
            <a:ext cx="37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994433" y="1830579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I-M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036089" y="1553580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03194" y="2136560"/>
            <a:ext cx="513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M-E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638597" y="2907649"/>
            <a:ext cx="321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767722" y="3293989"/>
            <a:ext cx="37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E-I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119018" y="2640765"/>
            <a:ext cx="37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136787" y="1899375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I-M</a:t>
            </a:r>
            <a:endParaRPr lang="fr-FR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13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30259"/>
            <a:ext cx="6684337" cy="5334629"/>
          </a:xfrm>
          <a:prstGeom prst="rect">
            <a:avLst/>
          </a:prstGeom>
          <a:noFill/>
        </p:spPr>
      </p:pic>
      <p:pic>
        <p:nvPicPr>
          <p:cNvPr id="5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llipse 21"/>
          <p:cNvSpPr/>
          <p:nvPr/>
        </p:nvSpPr>
        <p:spPr>
          <a:xfrm>
            <a:off x="4767577" y="1700809"/>
            <a:ext cx="596511" cy="1224136"/>
          </a:xfrm>
          <a:prstGeom prst="ellipse">
            <a:avLst/>
          </a:prstGeom>
          <a:solidFill>
            <a:srgbClr val="E46C0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 rot="4112006">
            <a:off x="3394689" y="3769864"/>
            <a:ext cx="596511" cy="1224136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 rot="6911928">
            <a:off x="6116070" y="3886163"/>
            <a:ext cx="596511" cy="1224136"/>
          </a:xfrm>
          <a:prstGeom prst="ellipse">
            <a:avLst/>
          </a:prstGeom>
          <a:solidFill>
            <a:srgbClr val="3399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 rot="7495155">
            <a:off x="4984117" y="2754880"/>
            <a:ext cx="596511" cy="1224136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 rot="3969187">
            <a:off x="5020813" y="3608381"/>
            <a:ext cx="596511" cy="1224136"/>
          </a:xfrm>
          <a:prstGeom prst="ellipse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887341" y="1837025"/>
            <a:ext cx="369431" cy="3600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887341" y="2411989"/>
            <a:ext cx="369431" cy="3600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5364088" y="3356459"/>
            <a:ext cx="369431" cy="3600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849132" y="3068960"/>
            <a:ext cx="369431" cy="3600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364088" y="3891642"/>
            <a:ext cx="369431" cy="3600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849132" y="4138192"/>
            <a:ext cx="369431" cy="3600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3719608" y="4091600"/>
            <a:ext cx="369431" cy="3600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3285671" y="4287771"/>
            <a:ext cx="369431" cy="3600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6018174" y="4220449"/>
            <a:ext cx="369431" cy="360040"/>
          </a:xfrm>
          <a:prstGeom prst="ellipse">
            <a:avLst/>
          </a:prstGeom>
          <a:solidFill>
            <a:srgbClr val="33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6423543" y="4412210"/>
            <a:ext cx="369431" cy="360040"/>
          </a:xfrm>
          <a:prstGeom prst="ellipse">
            <a:avLst/>
          </a:prstGeom>
          <a:solidFill>
            <a:srgbClr val="33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 rot="10800000">
            <a:off x="4126802" y="3104431"/>
            <a:ext cx="596511" cy="1224136"/>
          </a:xfrm>
          <a:prstGeom prst="ellipse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4269239" y="3901827"/>
            <a:ext cx="369431" cy="3600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4240343" y="3251007"/>
            <a:ext cx="369431" cy="3600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 rot="10800000">
            <a:off x="3655102" y="2938294"/>
            <a:ext cx="547473" cy="598184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740851" y="3068960"/>
            <a:ext cx="369431" cy="36004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 rot="10800000">
            <a:off x="5999467" y="2953596"/>
            <a:ext cx="597674" cy="598184"/>
          </a:xfrm>
          <a:prstGeom prst="ellipse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/>
          <p:cNvSpPr/>
          <p:nvPr/>
        </p:nvSpPr>
        <p:spPr>
          <a:xfrm>
            <a:off x="6096529" y="3068960"/>
            <a:ext cx="369431" cy="3600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 rot="10800000">
            <a:off x="4766414" y="4820004"/>
            <a:ext cx="597674" cy="598184"/>
          </a:xfrm>
          <a:prstGeom prst="ellipse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4887340" y="4940495"/>
            <a:ext cx="369431" cy="36004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046276" y="30689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CI1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807362" y="3052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CI2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309155" y="390851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CI3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852068" y="182263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CI4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381663" y="444741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CI5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852068" y="494049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CI6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215552" y="425168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CI7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687412" y="307168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CI8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181924" y="322730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CI9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192848" y="390851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CI9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3671019" y="41288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CI7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4801540" y="414390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CI3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4860032" y="240734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CI4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319068" y="335551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CI2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5950861" y="422289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CI5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Arrondir un rectangle avec un coin diagonal 46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Représentation par la cible </a:t>
            </a:r>
            <a:r>
              <a:rPr lang="fr-FR" sz="3600" dirty="0"/>
              <a:t>MEI/FSC</a:t>
            </a:r>
          </a:p>
        </p:txBody>
      </p:sp>
      <p:sp>
        <p:nvSpPr>
          <p:cNvPr id="48" name="Rectangle 47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Centres d’intérêt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xmlns="" val="205598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12" grpId="0" animBg="1"/>
      <p:bldP spid="13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14" grpId="0" animBg="1"/>
      <p:bldP spid="15" grpId="0" animBg="1"/>
      <p:bldP spid="29" grpId="0" animBg="1"/>
      <p:bldP spid="20" grpId="0" animBg="1"/>
      <p:bldP spid="21" grpId="0" animBg="1"/>
      <p:bldP spid="30" grpId="0" animBg="1"/>
      <p:bldP spid="19" grpId="0" animBg="1"/>
      <p:bldP spid="31" grpId="0" animBg="1"/>
      <p:bldP spid="2" grpId="0" animBg="1"/>
      <p:bldP spid="32" grpId="0" animBg="1"/>
      <p:bldP spid="16" grpId="0" animBg="1"/>
      <p:bldP spid="3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7750</TotalTime>
  <Words>1891</Words>
  <Application>Microsoft Office PowerPoint</Application>
  <PresentationFormat>Affichage à l'écran (4:3)</PresentationFormat>
  <Paragraphs>579</Paragraphs>
  <Slides>22</Slides>
  <Notes>22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Manager>LICP TOURCOING</Manager>
  <Company>LICP TOURCOING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PEDAGOGIE STI2D LICP TOURCOING</dc:title>
  <dc:creator>LICP TOURCOING</dc:creator>
  <cp:keywords>STI2D</cp:keywords>
  <cp:lastModifiedBy> </cp:lastModifiedBy>
  <cp:revision>75</cp:revision>
  <cp:lastPrinted>2012-02-19T15:32:31Z</cp:lastPrinted>
  <dcterms:created xsi:type="dcterms:W3CDTF">2011-12-05T16:26:15Z</dcterms:created>
  <dcterms:modified xsi:type="dcterms:W3CDTF">2012-04-03T13:06:44Z</dcterms:modified>
</cp:coreProperties>
</file>