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8" r:id="rId3"/>
    <p:sldId id="312" r:id="rId4"/>
    <p:sldId id="286" r:id="rId5"/>
    <p:sldId id="287" r:id="rId6"/>
    <p:sldId id="300" r:id="rId7"/>
    <p:sldId id="302" r:id="rId8"/>
    <p:sldId id="305" r:id="rId9"/>
    <p:sldId id="292" r:id="rId10"/>
    <p:sldId id="293" r:id="rId11"/>
    <p:sldId id="277" r:id="rId12"/>
    <p:sldId id="294" r:id="rId13"/>
    <p:sldId id="278" r:id="rId14"/>
    <p:sldId id="279" r:id="rId15"/>
    <p:sldId id="281" r:id="rId16"/>
    <p:sldId id="307" r:id="rId17"/>
    <p:sldId id="308" r:id="rId18"/>
    <p:sldId id="288" r:id="rId19"/>
    <p:sldId id="290" r:id="rId20"/>
    <p:sldId id="264" r:id="rId21"/>
    <p:sldId id="295" r:id="rId22"/>
    <p:sldId id="296" r:id="rId23"/>
    <p:sldId id="265" r:id="rId24"/>
    <p:sldId id="299" r:id="rId25"/>
    <p:sldId id="267" r:id="rId26"/>
    <p:sldId id="298" r:id="rId27"/>
    <p:sldId id="268" r:id="rId28"/>
    <p:sldId id="272" r:id="rId29"/>
    <p:sldId id="284" r:id="rId30"/>
    <p:sldId id="297" r:id="rId31"/>
    <p:sldId id="270" r:id="rId32"/>
    <p:sldId id="303" r:id="rId33"/>
    <p:sldId id="304" r:id="rId34"/>
    <p:sldId id="273" r:id="rId35"/>
  </p:sldIdLst>
  <p:sldSz cx="9144000" cy="6858000" type="screen4x3"/>
  <p:notesSz cx="6858000" cy="9144000"/>
  <p:custDataLst>
    <p:tags r:id="rId37"/>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400" autoAdjust="0"/>
  </p:normalViewPr>
  <p:slideViewPr>
    <p:cSldViewPr>
      <p:cViewPr>
        <p:scale>
          <a:sx n="100" d="100"/>
          <a:sy n="100" d="100"/>
        </p:scale>
        <p:origin x="-1272" y="-108"/>
      </p:cViewPr>
      <p:guideLst>
        <p:guide orient="horz" pos="2160"/>
        <p:guide pos="2880"/>
      </p:guideLst>
    </p:cSldViewPr>
  </p:slideViewPr>
  <p:notesTextViewPr>
    <p:cViewPr>
      <p:scale>
        <a:sx n="75" d="100"/>
        <a:sy n="75"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F817DE-C128-4E4C-8DE8-A001BAA6CD2E}" type="datetimeFigureOut">
              <a:rPr lang="fr-FR" smtClean="0"/>
              <a:pPr/>
              <a:t>03/04/2012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196745-82E7-4587-B0D2-2EDD6319B861}" type="slidenum">
              <a:rPr lang="fr-FR" smtClean="0"/>
              <a:pPr/>
              <a:t>‹N°›</a:t>
            </a:fld>
            <a:endParaRPr lang="fr-FR"/>
          </a:p>
        </p:txBody>
      </p:sp>
    </p:spTree>
    <p:extLst>
      <p:ext uri="{BB962C8B-B14F-4D97-AF65-F5344CB8AC3E}">
        <p14:creationId xmlns:p14="http://schemas.microsoft.com/office/powerpoint/2010/main" xmlns="" val="4022557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C196745-82E7-4587-B0D2-2EDD6319B861}"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9ECB9F6-977B-4CDD-9FD7-A88C73F98D60}" type="slidenum">
              <a:rPr lang="fr-FR" smtClean="0"/>
              <a:pPr/>
              <a:t>10</a:t>
            </a:fld>
            <a:endParaRPr lang="fr-FR"/>
          </a:p>
        </p:txBody>
      </p:sp>
    </p:spTree>
    <p:extLst>
      <p:ext uri="{BB962C8B-B14F-4D97-AF65-F5344CB8AC3E}">
        <p14:creationId xmlns:p14="http://schemas.microsoft.com/office/powerpoint/2010/main" xmlns="" val="2331814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9ECB9F6-977B-4CDD-9FD7-A88C73F98D60}" type="slidenum">
              <a:rPr lang="fr-FR" smtClean="0"/>
              <a:pPr/>
              <a:t>11</a:t>
            </a:fld>
            <a:endParaRPr lang="fr-FR"/>
          </a:p>
        </p:txBody>
      </p:sp>
    </p:spTree>
    <p:extLst>
      <p:ext uri="{BB962C8B-B14F-4D97-AF65-F5344CB8AC3E}">
        <p14:creationId xmlns:p14="http://schemas.microsoft.com/office/powerpoint/2010/main" xmlns="" val="2331814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9ECB9F6-977B-4CDD-9FD7-A88C73F98D60}" type="slidenum">
              <a:rPr lang="fr-FR" smtClean="0"/>
              <a:pPr/>
              <a:t>12</a:t>
            </a:fld>
            <a:endParaRPr lang="fr-FR"/>
          </a:p>
        </p:txBody>
      </p:sp>
    </p:spTree>
    <p:extLst>
      <p:ext uri="{BB962C8B-B14F-4D97-AF65-F5344CB8AC3E}">
        <p14:creationId xmlns:p14="http://schemas.microsoft.com/office/powerpoint/2010/main" xmlns="" val="2331814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9ECB9F6-977B-4CDD-9FD7-A88C73F98D60}" type="slidenum">
              <a:rPr lang="fr-FR" smtClean="0"/>
              <a:pPr/>
              <a:t>13</a:t>
            </a:fld>
            <a:endParaRPr lang="fr-FR"/>
          </a:p>
        </p:txBody>
      </p:sp>
    </p:spTree>
    <p:extLst>
      <p:ext uri="{BB962C8B-B14F-4D97-AF65-F5344CB8AC3E}">
        <p14:creationId xmlns:p14="http://schemas.microsoft.com/office/powerpoint/2010/main" xmlns="" val="2331814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9ECB9F6-977B-4CDD-9FD7-A88C73F98D60}" type="slidenum">
              <a:rPr lang="fr-FR" smtClean="0"/>
              <a:pPr/>
              <a:t>14</a:t>
            </a:fld>
            <a:endParaRPr lang="fr-FR"/>
          </a:p>
        </p:txBody>
      </p:sp>
    </p:spTree>
    <p:extLst>
      <p:ext uri="{BB962C8B-B14F-4D97-AF65-F5344CB8AC3E}">
        <p14:creationId xmlns:p14="http://schemas.microsoft.com/office/powerpoint/2010/main" xmlns="" val="2331814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9ECB9F6-977B-4CDD-9FD7-A88C73F98D60}" type="slidenum">
              <a:rPr lang="fr-FR" smtClean="0"/>
              <a:pPr/>
              <a:t>15</a:t>
            </a:fld>
            <a:endParaRPr lang="fr-FR"/>
          </a:p>
        </p:txBody>
      </p:sp>
    </p:spTree>
    <p:extLst>
      <p:ext uri="{BB962C8B-B14F-4D97-AF65-F5344CB8AC3E}">
        <p14:creationId xmlns:p14="http://schemas.microsoft.com/office/powerpoint/2010/main" xmlns="" val="2331814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9ECB9F6-977B-4CDD-9FD7-A88C73F98D60}" type="slidenum">
              <a:rPr lang="fr-FR" smtClean="0"/>
              <a:pPr/>
              <a:t>16</a:t>
            </a:fld>
            <a:endParaRPr lang="fr-FR"/>
          </a:p>
        </p:txBody>
      </p:sp>
    </p:spTree>
    <p:extLst>
      <p:ext uri="{BB962C8B-B14F-4D97-AF65-F5344CB8AC3E}">
        <p14:creationId xmlns:p14="http://schemas.microsoft.com/office/powerpoint/2010/main" xmlns="" val="2331814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9ECB9F6-977B-4CDD-9FD7-A88C73F98D60}" type="slidenum">
              <a:rPr lang="fr-FR" smtClean="0"/>
              <a:pPr/>
              <a:t>17</a:t>
            </a:fld>
            <a:endParaRPr lang="fr-FR"/>
          </a:p>
        </p:txBody>
      </p:sp>
    </p:spTree>
    <p:extLst>
      <p:ext uri="{BB962C8B-B14F-4D97-AF65-F5344CB8AC3E}">
        <p14:creationId xmlns:p14="http://schemas.microsoft.com/office/powerpoint/2010/main" xmlns="" val="2331814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9ECB9F6-977B-4CDD-9FD7-A88C73F98D60}" type="slidenum">
              <a:rPr lang="fr-FR" smtClean="0"/>
              <a:pPr/>
              <a:t>18</a:t>
            </a:fld>
            <a:endParaRPr lang="fr-FR"/>
          </a:p>
        </p:txBody>
      </p:sp>
    </p:spTree>
    <p:extLst>
      <p:ext uri="{BB962C8B-B14F-4D97-AF65-F5344CB8AC3E}">
        <p14:creationId xmlns:p14="http://schemas.microsoft.com/office/powerpoint/2010/main" xmlns="" val="2331814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9ECB9F6-977B-4CDD-9FD7-A88C73F98D60}" type="slidenum">
              <a:rPr lang="fr-FR" smtClean="0"/>
              <a:pPr/>
              <a:t>19</a:t>
            </a:fld>
            <a:endParaRPr lang="fr-FR"/>
          </a:p>
        </p:txBody>
      </p:sp>
    </p:spTree>
    <p:extLst>
      <p:ext uri="{BB962C8B-B14F-4D97-AF65-F5344CB8AC3E}">
        <p14:creationId xmlns:p14="http://schemas.microsoft.com/office/powerpoint/2010/main" xmlns="" val="2331814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Pourquoi Eco-Construire :  </a:t>
            </a:r>
            <a:endParaRPr lang="fr-FR" dirty="0"/>
          </a:p>
        </p:txBody>
      </p:sp>
      <p:sp>
        <p:nvSpPr>
          <p:cNvPr id="4" name="Espace réservé du numéro de diapositive 3"/>
          <p:cNvSpPr>
            <a:spLocks noGrp="1"/>
          </p:cNvSpPr>
          <p:nvPr>
            <p:ph type="sldNum" sz="quarter" idx="10"/>
          </p:nvPr>
        </p:nvSpPr>
        <p:spPr/>
        <p:txBody>
          <a:bodyPr/>
          <a:lstStyle/>
          <a:p>
            <a:fld id="{39ECB9F6-977B-4CDD-9FD7-A88C73F98D60}" type="slidenum">
              <a:rPr lang="fr-FR" smtClean="0"/>
              <a:pPr/>
              <a:t>2</a:t>
            </a:fld>
            <a:endParaRPr lang="fr-FR"/>
          </a:p>
        </p:txBody>
      </p:sp>
    </p:spTree>
    <p:extLst>
      <p:ext uri="{BB962C8B-B14F-4D97-AF65-F5344CB8AC3E}">
        <p14:creationId xmlns:p14="http://schemas.microsoft.com/office/powerpoint/2010/main" xmlns="" val="2331814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Parce que les moyens sont limités, on recherche à diversifier entre supports virtuels et réels.</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39ECB9F6-977B-4CDD-9FD7-A88C73F98D60}" type="slidenum">
              <a:rPr lang="fr-FR" smtClean="0"/>
              <a:pPr/>
              <a:t>20</a:t>
            </a:fld>
            <a:endParaRPr lang="fr-FR"/>
          </a:p>
        </p:txBody>
      </p:sp>
    </p:spTree>
    <p:extLst>
      <p:ext uri="{BB962C8B-B14F-4D97-AF65-F5344CB8AC3E}">
        <p14:creationId xmlns:p14="http://schemas.microsoft.com/office/powerpoint/2010/main" xmlns="" val="2331814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La transition se fait en fin de première  heure du second vendredi (2</a:t>
            </a:r>
            <a:r>
              <a:rPr lang="fr-FR" baseline="30000" dirty="0" smtClean="0"/>
              <a:t>nde</a:t>
            </a:r>
            <a:r>
              <a:rPr lang="fr-FR" dirty="0" smtClean="0"/>
              <a:t> semaine )</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En réalité, les élèves </a:t>
            </a:r>
            <a:r>
              <a:rPr lang="fr-FR" baseline="0" dirty="0" smtClean="0"/>
              <a:t> peuvent  globaliser leur temps d’étude et d’AP, même si ce n’est pas conseillé.</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Le rapport Binôme / Support dans la seconde partie  =  4  ou 2 dans le meilleur des cas (</a:t>
            </a:r>
            <a:r>
              <a:rPr lang="fr-FR" baseline="0" dirty="0" err="1" smtClean="0"/>
              <a:t>monomur</a:t>
            </a:r>
            <a:r>
              <a:rPr lang="fr-FR"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39ECB9F6-977B-4CDD-9FD7-A88C73F98D60}" type="slidenum">
              <a:rPr lang="fr-FR" smtClean="0"/>
              <a:pPr/>
              <a:t>21</a:t>
            </a:fld>
            <a:endParaRPr lang="fr-FR"/>
          </a:p>
        </p:txBody>
      </p:sp>
    </p:spTree>
    <p:extLst>
      <p:ext uri="{BB962C8B-B14F-4D97-AF65-F5344CB8AC3E}">
        <p14:creationId xmlns:p14="http://schemas.microsoft.com/office/powerpoint/2010/main" xmlns="" val="2331814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réserve d’activité peut être utilisée  pour  l’évaluation sommative.</a:t>
            </a:r>
            <a:r>
              <a:rPr lang="fr-FR" baseline="0" dirty="0" smtClean="0"/>
              <a:t> Dans ce cas elle </a:t>
            </a:r>
            <a:r>
              <a:rPr lang="fr-FR" dirty="0" smtClean="0"/>
              <a:t>doit répondre à deux contraintes</a:t>
            </a:r>
          </a:p>
          <a:p>
            <a:endParaRPr lang="fr-FR" dirty="0" smtClean="0"/>
          </a:p>
          <a:p>
            <a:pPr marL="171450" indent="-171450">
              <a:buFontTx/>
              <a:buChar char="-"/>
            </a:pPr>
            <a:r>
              <a:rPr lang="fr-FR" dirty="0" smtClean="0"/>
              <a:t>Temps équivalent de 2 heures </a:t>
            </a:r>
          </a:p>
          <a:p>
            <a:pPr marL="171450" indent="-171450">
              <a:buFontTx/>
              <a:buChar char="-"/>
            </a:pPr>
            <a:r>
              <a:rPr lang="fr-FR" dirty="0" smtClean="0"/>
              <a:t> Objectifs</a:t>
            </a:r>
            <a:r>
              <a:rPr lang="fr-FR" baseline="0" dirty="0" smtClean="0"/>
              <a:t> à évaluer abordés dans les activités précédentes</a:t>
            </a:r>
          </a:p>
          <a:p>
            <a:pPr marL="0" indent="0">
              <a:buFontTx/>
              <a:buNone/>
            </a:pPr>
            <a:endParaRPr lang="fr-FR" baseline="0" dirty="0" smtClean="0"/>
          </a:p>
          <a:p>
            <a:pPr marL="0" indent="0">
              <a:buFontTx/>
              <a:buNone/>
            </a:pPr>
            <a:r>
              <a:rPr lang="fr-FR" baseline="0" dirty="0" smtClean="0"/>
              <a:t>Attention aux échanges d’activités  d’où la nécessité d’avoir peut-être une activité unique d’évaluation (ici la serrure biométrique)</a:t>
            </a:r>
          </a:p>
          <a:p>
            <a:pPr marL="0" indent="0">
              <a:buFontTx/>
              <a:buNone/>
            </a:pPr>
            <a:r>
              <a:rPr lang="fr-FR" baseline="0" dirty="0" smtClean="0"/>
              <a:t>Le temps d’évaluation sommative doit être séparé du temps de structuration des connaissances. D’où le décalage sur la semaine suivante,</a:t>
            </a:r>
            <a:endParaRPr lang="fr-FR" dirty="0"/>
          </a:p>
        </p:txBody>
      </p:sp>
      <p:sp>
        <p:nvSpPr>
          <p:cNvPr id="4" name="Espace réservé du numéro de diapositive 3"/>
          <p:cNvSpPr>
            <a:spLocks noGrp="1"/>
          </p:cNvSpPr>
          <p:nvPr>
            <p:ph type="sldNum" sz="quarter" idx="10"/>
          </p:nvPr>
        </p:nvSpPr>
        <p:spPr/>
        <p:txBody>
          <a:bodyPr/>
          <a:lstStyle/>
          <a:p>
            <a:fld id="{39ECB9F6-977B-4CDD-9FD7-A88C73F98D60}" type="slidenum">
              <a:rPr lang="fr-FR" smtClean="0"/>
              <a:pPr/>
              <a:t>22</a:t>
            </a:fld>
            <a:endParaRPr lang="fr-FR"/>
          </a:p>
        </p:txBody>
      </p:sp>
    </p:spTree>
    <p:extLst>
      <p:ext uri="{BB962C8B-B14F-4D97-AF65-F5344CB8AC3E}">
        <p14:creationId xmlns:p14="http://schemas.microsoft.com/office/powerpoint/2010/main" xmlns="" val="2331814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9ECB9F6-977B-4CDD-9FD7-A88C73F98D60}" type="slidenum">
              <a:rPr lang="fr-FR" smtClean="0"/>
              <a:pPr/>
              <a:t>23</a:t>
            </a:fld>
            <a:endParaRPr lang="fr-FR"/>
          </a:p>
        </p:txBody>
      </p:sp>
    </p:spTree>
    <p:extLst>
      <p:ext uri="{BB962C8B-B14F-4D97-AF65-F5344CB8AC3E}">
        <p14:creationId xmlns:p14="http://schemas.microsoft.com/office/powerpoint/2010/main" xmlns="" val="2331814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9ECB9F6-977B-4CDD-9FD7-A88C73F98D60}" type="slidenum">
              <a:rPr lang="fr-FR" smtClean="0"/>
              <a:pPr/>
              <a:t>24</a:t>
            </a:fld>
            <a:endParaRPr lang="fr-FR"/>
          </a:p>
        </p:txBody>
      </p:sp>
    </p:spTree>
    <p:extLst>
      <p:ext uri="{BB962C8B-B14F-4D97-AF65-F5344CB8AC3E}">
        <p14:creationId xmlns:p14="http://schemas.microsoft.com/office/powerpoint/2010/main" xmlns="" val="23318144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9ECB9F6-977B-4CDD-9FD7-A88C73F98D60}" type="slidenum">
              <a:rPr lang="fr-FR" smtClean="0"/>
              <a:pPr/>
              <a:t>25</a:t>
            </a:fld>
            <a:endParaRPr lang="fr-FR"/>
          </a:p>
        </p:txBody>
      </p:sp>
    </p:spTree>
    <p:extLst>
      <p:ext uri="{BB962C8B-B14F-4D97-AF65-F5344CB8AC3E}">
        <p14:creationId xmlns:p14="http://schemas.microsoft.com/office/powerpoint/2010/main" xmlns="" val="23318144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On peut dès lors confronter les 2 cartes des deux effectifs réduits (introduction à la phase de Structuration des connaissances). </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39ECB9F6-977B-4CDD-9FD7-A88C73F98D60}" type="slidenum">
              <a:rPr lang="fr-FR" smtClean="0"/>
              <a:pPr/>
              <a:t>26</a:t>
            </a:fld>
            <a:endParaRPr lang="fr-FR"/>
          </a:p>
        </p:txBody>
      </p:sp>
    </p:spTree>
    <p:extLst>
      <p:ext uri="{BB962C8B-B14F-4D97-AF65-F5344CB8AC3E}">
        <p14:creationId xmlns:p14="http://schemas.microsoft.com/office/powerpoint/2010/main" xmlns="" val="23318144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9ECB9F6-977B-4CDD-9FD7-A88C73F98D60}" type="slidenum">
              <a:rPr lang="fr-FR" smtClean="0"/>
              <a:pPr/>
              <a:t>27</a:t>
            </a:fld>
            <a:endParaRPr lang="fr-FR"/>
          </a:p>
        </p:txBody>
      </p:sp>
    </p:spTree>
    <p:extLst>
      <p:ext uri="{BB962C8B-B14F-4D97-AF65-F5344CB8AC3E}">
        <p14:creationId xmlns:p14="http://schemas.microsoft.com/office/powerpoint/2010/main" xmlns="" val="23318144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39ECB9F6-977B-4CDD-9FD7-A88C73F98D60}" type="slidenum">
              <a:rPr lang="fr-FR" smtClean="0"/>
              <a:pPr/>
              <a:t>28</a:t>
            </a:fld>
            <a:endParaRPr lang="fr-FR"/>
          </a:p>
        </p:txBody>
      </p:sp>
    </p:spTree>
    <p:extLst>
      <p:ext uri="{BB962C8B-B14F-4D97-AF65-F5344CB8AC3E}">
        <p14:creationId xmlns:p14="http://schemas.microsoft.com/office/powerpoint/2010/main" xmlns="" val="23318144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9ECB9F6-977B-4CDD-9FD7-A88C73F98D60}" type="slidenum">
              <a:rPr lang="fr-FR" smtClean="0"/>
              <a:pPr/>
              <a:t>29</a:t>
            </a:fld>
            <a:endParaRPr lang="fr-FR"/>
          </a:p>
        </p:txBody>
      </p:sp>
    </p:spTree>
    <p:extLst>
      <p:ext uri="{BB962C8B-B14F-4D97-AF65-F5344CB8AC3E}">
        <p14:creationId xmlns:p14="http://schemas.microsoft.com/office/powerpoint/2010/main" xmlns="" val="2331814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Pourquoi Eco-Construire :  </a:t>
            </a:r>
            <a:endParaRPr lang="fr-FR" dirty="0"/>
          </a:p>
        </p:txBody>
      </p:sp>
      <p:sp>
        <p:nvSpPr>
          <p:cNvPr id="4" name="Espace réservé du numéro de diapositive 3"/>
          <p:cNvSpPr>
            <a:spLocks noGrp="1"/>
          </p:cNvSpPr>
          <p:nvPr>
            <p:ph type="sldNum" sz="quarter" idx="10"/>
          </p:nvPr>
        </p:nvSpPr>
        <p:spPr/>
        <p:txBody>
          <a:bodyPr/>
          <a:lstStyle/>
          <a:p>
            <a:fld id="{39ECB9F6-977B-4CDD-9FD7-A88C73F98D60}" type="slidenum">
              <a:rPr lang="fr-FR" smtClean="0"/>
              <a:pPr/>
              <a:t>3</a:t>
            </a:fld>
            <a:endParaRPr lang="fr-FR"/>
          </a:p>
        </p:txBody>
      </p:sp>
    </p:spTree>
    <p:extLst>
      <p:ext uri="{BB962C8B-B14F-4D97-AF65-F5344CB8AC3E}">
        <p14:creationId xmlns:p14="http://schemas.microsoft.com/office/powerpoint/2010/main" xmlns="" val="23318144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9ECB9F6-977B-4CDD-9FD7-A88C73F98D60}" type="slidenum">
              <a:rPr lang="fr-FR" smtClean="0"/>
              <a:pPr/>
              <a:t>30</a:t>
            </a:fld>
            <a:endParaRPr lang="fr-FR"/>
          </a:p>
        </p:txBody>
      </p:sp>
    </p:spTree>
    <p:extLst>
      <p:ext uri="{BB962C8B-B14F-4D97-AF65-F5344CB8AC3E}">
        <p14:creationId xmlns:p14="http://schemas.microsoft.com/office/powerpoint/2010/main" xmlns="" val="23318144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9ECB9F6-977B-4CDD-9FD7-A88C73F98D60}" type="slidenum">
              <a:rPr lang="fr-FR" smtClean="0"/>
              <a:pPr/>
              <a:t>31</a:t>
            </a:fld>
            <a:endParaRPr lang="fr-FR"/>
          </a:p>
        </p:txBody>
      </p:sp>
    </p:spTree>
    <p:extLst>
      <p:ext uri="{BB962C8B-B14F-4D97-AF65-F5344CB8AC3E}">
        <p14:creationId xmlns:p14="http://schemas.microsoft.com/office/powerpoint/2010/main" xmlns="" val="23318144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9ECB9F6-977B-4CDD-9FD7-A88C73F98D60}" type="slidenum">
              <a:rPr lang="fr-FR" smtClean="0"/>
              <a:pPr/>
              <a:t>32</a:t>
            </a:fld>
            <a:endParaRPr lang="fr-FR"/>
          </a:p>
        </p:txBody>
      </p:sp>
    </p:spTree>
    <p:extLst>
      <p:ext uri="{BB962C8B-B14F-4D97-AF65-F5344CB8AC3E}">
        <p14:creationId xmlns:p14="http://schemas.microsoft.com/office/powerpoint/2010/main" xmlns="" val="23318144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9ECB9F6-977B-4CDD-9FD7-A88C73F98D60}" type="slidenum">
              <a:rPr lang="fr-FR" smtClean="0"/>
              <a:pPr/>
              <a:t>33</a:t>
            </a:fld>
            <a:endParaRPr lang="fr-FR"/>
          </a:p>
        </p:txBody>
      </p:sp>
    </p:spTree>
    <p:extLst>
      <p:ext uri="{BB962C8B-B14F-4D97-AF65-F5344CB8AC3E}">
        <p14:creationId xmlns:p14="http://schemas.microsoft.com/office/powerpoint/2010/main" xmlns="" val="23318144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9ECB9F6-977B-4CDD-9FD7-A88C73F98D60}" type="slidenum">
              <a:rPr lang="fr-FR" smtClean="0"/>
              <a:pPr/>
              <a:t>34</a:t>
            </a:fld>
            <a:endParaRPr lang="fr-FR"/>
          </a:p>
        </p:txBody>
      </p:sp>
    </p:spTree>
    <p:extLst>
      <p:ext uri="{BB962C8B-B14F-4D97-AF65-F5344CB8AC3E}">
        <p14:creationId xmlns:p14="http://schemas.microsoft.com/office/powerpoint/2010/main" xmlns="" val="2331814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9ECB9F6-977B-4CDD-9FD7-A88C73F98D60}" type="slidenum">
              <a:rPr lang="fr-FR" smtClean="0"/>
              <a:pPr/>
              <a:t>4</a:t>
            </a:fld>
            <a:endParaRPr lang="fr-FR"/>
          </a:p>
        </p:txBody>
      </p:sp>
    </p:spTree>
    <p:extLst>
      <p:ext uri="{BB962C8B-B14F-4D97-AF65-F5344CB8AC3E}">
        <p14:creationId xmlns:p14="http://schemas.microsoft.com/office/powerpoint/2010/main" xmlns="" val="2331814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Activation : dans un même laboratoire ET. L’objectif</a:t>
            </a:r>
            <a:r>
              <a:rPr lang="fr-FR" baseline="0" dirty="0" smtClean="0"/>
              <a:t> est de délivrer le même message au même moment.</a:t>
            </a:r>
          </a:p>
          <a:p>
            <a:r>
              <a:rPr lang="fr-FR" baseline="0" dirty="0" smtClean="0"/>
              <a:t>Les cours et apports de connaissances se font en salle de cours banalisée. (bâtiment différent)</a:t>
            </a:r>
          </a:p>
          <a:p>
            <a:r>
              <a:rPr lang="fr-FR" baseline="0" dirty="0" smtClean="0"/>
              <a:t>Les activités se réalisent en Laboratoire ET.  En réalité, l’espace est restreint, ce qui provoque bruit et casse. Il est envisagé de pourvoir, par type d’activité, séparer les groupes.</a:t>
            </a:r>
          </a:p>
          <a:p>
            <a:r>
              <a:rPr lang="fr-FR" baseline="0" dirty="0" smtClean="0"/>
              <a:t>Une partie pour l’utilisation des supports en lignes et/ou virtuels dans un laboratoire, l’autre partie concernant l’utilisation des supports réels dans un autre laboratoire.</a:t>
            </a:r>
          </a:p>
          <a:p>
            <a:endParaRPr lang="fr-FR" baseline="0" dirty="0" smtClean="0"/>
          </a:p>
          <a:p>
            <a:r>
              <a:rPr lang="fr-FR" baseline="0" dirty="0" smtClean="0"/>
              <a:t>Pour une restitution efficace, plutôt choisir 2 labo avec un seul enseignant par labo (restitution parallèle) </a:t>
            </a:r>
            <a:endParaRPr lang="fr-FR" dirty="0"/>
          </a:p>
        </p:txBody>
      </p:sp>
      <p:sp>
        <p:nvSpPr>
          <p:cNvPr id="4" name="Espace réservé du numéro de diapositive 3"/>
          <p:cNvSpPr>
            <a:spLocks noGrp="1"/>
          </p:cNvSpPr>
          <p:nvPr>
            <p:ph type="sldNum" sz="quarter" idx="10"/>
          </p:nvPr>
        </p:nvSpPr>
        <p:spPr/>
        <p:txBody>
          <a:bodyPr/>
          <a:lstStyle/>
          <a:p>
            <a:fld id="{39ECB9F6-977B-4CDD-9FD7-A88C73F98D60}" type="slidenum">
              <a:rPr lang="fr-FR" smtClean="0"/>
              <a:pPr/>
              <a:t>5</a:t>
            </a:fld>
            <a:endParaRPr lang="fr-FR"/>
          </a:p>
        </p:txBody>
      </p:sp>
    </p:spTree>
    <p:extLst>
      <p:ext uri="{BB962C8B-B14F-4D97-AF65-F5344CB8AC3E}">
        <p14:creationId xmlns:p14="http://schemas.microsoft.com/office/powerpoint/2010/main" xmlns="" val="2331814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ELABORATION</a:t>
            </a:r>
            <a:r>
              <a:rPr lang="fr-FR" baseline="0" dirty="0" smtClean="0"/>
              <a:t>  DE LA STRUCTURE DE L’EVALUATION ET DE L’ACTIVATION :   ITERATIF</a:t>
            </a:r>
          </a:p>
          <a:p>
            <a:endParaRPr lang="fr-FR" baseline="0" dirty="0" smtClean="0"/>
          </a:p>
          <a:p>
            <a:r>
              <a:rPr lang="fr-FR" baseline="0" dirty="0" smtClean="0"/>
              <a:t>Les fiches connaissances  :  pour les savoirs</a:t>
            </a:r>
          </a:p>
          <a:p>
            <a:r>
              <a:rPr lang="fr-FR" baseline="0" dirty="0" smtClean="0"/>
              <a:t>Les fiches méthodes : pour les savoirs faire</a:t>
            </a:r>
            <a:endParaRPr lang="fr-FR" dirty="0"/>
          </a:p>
        </p:txBody>
      </p:sp>
      <p:sp>
        <p:nvSpPr>
          <p:cNvPr id="4" name="Espace réservé du numéro de diapositive 3"/>
          <p:cNvSpPr>
            <a:spLocks noGrp="1"/>
          </p:cNvSpPr>
          <p:nvPr>
            <p:ph type="sldNum" sz="quarter" idx="10"/>
          </p:nvPr>
        </p:nvSpPr>
        <p:spPr/>
        <p:txBody>
          <a:bodyPr/>
          <a:lstStyle/>
          <a:p>
            <a:fld id="{39ECB9F6-977B-4CDD-9FD7-A88C73F98D60}" type="slidenum">
              <a:rPr lang="fr-FR" smtClean="0"/>
              <a:pPr/>
              <a:t>6</a:t>
            </a:fld>
            <a:endParaRPr lang="fr-FR"/>
          </a:p>
        </p:txBody>
      </p:sp>
    </p:spTree>
    <p:extLst>
      <p:ext uri="{BB962C8B-B14F-4D97-AF65-F5344CB8AC3E}">
        <p14:creationId xmlns:p14="http://schemas.microsoft.com/office/powerpoint/2010/main" xmlns="" val="2331814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9ECB9F6-977B-4CDD-9FD7-A88C73F98D60}" type="slidenum">
              <a:rPr lang="fr-FR" smtClean="0"/>
              <a:pPr/>
              <a:t>7</a:t>
            </a:fld>
            <a:endParaRPr lang="fr-FR"/>
          </a:p>
        </p:txBody>
      </p:sp>
    </p:spTree>
    <p:extLst>
      <p:ext uri="{BB962C8B-B14F-4D97-AF65-F5344CB8AC3E}">
        <p14:creationId xmlns:p14="http://schemas.microsoft.com/office/powerpoint/2010/main" xmlns="" val="2331814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PERMET</a:t>
            </a:r>
            <a:r>
              <a:rPr lang="fr-FR" baseline="0" dirty="0" smtClean="0"/>
              <a:t> DE QUALIFIER LES SUPPORTS PAR CI</a:t>
            </a:r>
            <a:endParaRPr lang="fr-FR" dirty="0"/>
          </a:p>
        </p:txBody>
      </p:sp>
      <p:sp>
        <p:nvSpPr>
          <p:cNvPr id="4" name="Espace réservé du numéro de diapositive 3"/>
          <p:cNvSpPr>
            <a:spLocks noGrp="1"/>
          </p:cNvSpPr>
          <p:nvPr>
            <p:ph type="sldNum" sz="quarter" idx="10"/>
          </p:nvPr>
        </p:nvSpPr>
        <p:spPr/>
        <p:txBody>
          <a:bodyPr/>
          <a:lstStyle/>
          <a:p>
            <a:fld id="{39ECB9F6-977B-4CDD-9FD7-A88C73F98D60}" type="slidenum">
              <a:rPr lang="fr-FR" smtClean="0"/>
              <a:pPr/>
              <a:t>8</a:t>
            </a:fld>
            <a:endParaRPr lang="fr-FR"/>
          </a:p>
        </p:txBody>
      </p:sp>
    </p:spTree>
    <p:extLst>
      <p:ext uri="{BB962C8B-B14F-4D97-AF65-F5344CB8AC3E}">
        <p14:creationId xmlns:p14="http://schemas.microsoft.com/office/powerpoint/2010/main" xmlns="" val="2331814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9ECB9F6-977B-4CDD-9FD7-A88C73F98D60}" type="slidenum">
              <a:rPr lang="fr-FR" smtClean="0"/>
              <a:pPr/>
              <a:t>9</a:t>
            </a:fld>
            <a:endParaRPr lang="fr-FR"/>
          </a:p>
        </p:txBody>
      </p:sp>
    </p:spTree>
    <p:extLst>
      <p:ext uri="{BB962C8B-B14F-4D97-AF65-F5344CB8AC3E}">
        <p14:creationId xmlns:p14="http://schemas.microsoft.com/office/powerpoint/2010/main" xmlns="" val="2331814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43E0887-853A-4A0E-BF7E-0004AAF0A1D2}" type="datetimeFigureOut">
              <a:rPr lang="fr-FR" smtClean="0"/>
              <a:pPr/>
              <a:t>03/04/2012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ECCFED-8E3A-427F-9E8F-17F623468190}"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43E0887-853A-4A0E-BF7E-0004AAF0A1D2}" type="datetimeFigureOut">
              <a:rPr lang="fr-FR" smtClean="0"/>
              <a:pPr/>
              <a:t>03/04/2012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ECCFED-8E3A-427F-9E8F-17F62346819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43E0887-853A-4A0E-BF7E-0004AAF0A1D2}" type="datetimeFigureOut">
              <a:rPr lang="fr-FR" smtClean="0"/>
              <a:pPr/>
              <a:t>03/04/2012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ECCFED-8E3A-427F-9E8F-17F62346819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43E0887-853A-4A0E-BF7E-0004AAF0A1D2}" type="datetimeFigureOut">
              <a:rPr lang="fr-FR" smtClean="0"/>
              <a:pPr/>
              <a:t>03/04/2012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ECCFED-8E3A-427F-9E8F-17F623468190}"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43E0887-853A-4A0E-BF7E-0004AAF0A1D2}" type="datetimeFigureOut">
              <a:rPr lang="fr-FR" smtClean="0"/>
              <a:pPr/>
              <a:t>03/04/2012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ECCFED-8E3A-427F-9E8F-17F623468190}"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43E0887-853A-4A0E-BF7E-0004AAF0A1D2}" type="datetimeFigureOut">
              <a:rPr lang="fr-FR" smtClean="0"/>
              <a:pPr/>
              <a:t>03/04/2012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ECCFED-8E3A-427F-9E8F-17F62346819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43E0887-853A-4A0E-BF7E-0004AAF0A1D2}" type="datetimeFigureOut">
              <a:rPr lang="fr-FR" smtClean="0"/>
              <a:pPr/>
              <a:t>03/04/2012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2ECCFED-8E3A-427F-9E8F-17F623468190}"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43E0887-853A-4A0E-BF7E-0004AAF0A1D2}" type="datetimeFigureOut">
              <a:rPr lang="fr-FR" smtClean="0"/>
              <a:pPr/>
              <a:t>03/04/2012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2ECCFED-8E3A-427F-9E8F-17F62346819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43E0887-853A-4A0E-BF7E-0004AAF0A1D2}" type="datetimeFigureOut">
              <a:rPr lang="fr-FR" smtClean="0"/>
              <a:pPr/>
              <a:t>03/04/2012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2ECCFED-8E3A-427F-9E8F-17F62346819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43E0887-853A-4A0E-BF7E-0004AAF0A1D2}" type="datetimeFigureOut">
              <a:rPr lang="fr-FR" smtClean="0"/>
              <a:pPr/>
              <a:t>03/04/2012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ECCFED-8E3A-427F-9E8F-17F62346819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43E0887-853A-4A0E-BF7E-0004AAF0A1D2}" type="datetimeFigureOut">
              <a:rPr lang="fr-FR" smtClean="0"/>
              <a:pPr/>
              <a:t>03/04/2012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ECCFED-8E3A-427F-9E8F-17F623468190}"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E0887-853A-4A0E-BF7E-0004AAF0A1D2}" type="datetimeFigureOut">
              <a:rPr lang="fr-FR" smtClean="0"/>
              <a:pPr/>
              <a:t>03/04/2012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ECCFED-8E3A-427F-9E8F-17F62346819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3.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3.png"/><Relationship Id="rId11" Type="http://schemas.openxmlformats.org/officeDocument/2006/relationships/image" Target="../media/image48.jpe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3.png"/><Relationship Id="rId7"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52.png"/><Relationship Id="rId5" Type="http://schemas.microsoft.com/office/2007/relationships/hdphoto" Target="../media/hdphoto1.wdp"/><Relationship Id="rId4" Type="http://schemas.openxmlformats.org/officeDocument/2006/relationships/image" Target="../media/image51.png"/><Relationship Id="rId9" Type="http://schemas.openxmlformats.org/officeDocument/2006/relationships/image" Target="../media/image55.png"/></Relationships>
</file>

<file path=ppt/slides/_rels/slide2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8.png"/><Relationship Id="rId9" Type="http://schemas.openxmlformats.org/officeDocument/2006/relationships/image" Target="../media/image6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67.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68.png"/><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3.png"/><Relationship Id="rId7" Type="http://schemas.openxmlformats.org/officeDocument/2006/relationships/image" Target="../media/image72.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70.png"/><Relationship Id="rId10" Type="http://schemas.openxmlformats.org/officeDocument/2006/relationships/image" Target="../media/image75.jpeg"/><Relationship Id="rId4" Type="http://schemas.openxmlformats.org/officeDocument/2006/relationships/image" Target="../media/image69.png"/><Relationship Id="rId9" Type="http://schemas.openxmlformats.org/officeDocument/2006/relationships/image" Target="../media/image74.png"/></Relationships>
</file>

<file path=ppt/slides/_rels/slide33.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7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ocuments\My Dropbox\07- Lycée\Comm'\Logos\logo-STI2D-150px.pn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3419872" y="238980"/>
            <a:ext cx="2260186" cy="125063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STI2D</a:t>
            </a:r>
          </a:p>
        </p:txBody>
      </p:sp>
      <p:sp>
        <p:nvSpPr>
          <p:cNvPr id="49" name="ZoneTexte 48"/>
          <p:cNvSpPr txBox="1"/>
          <p:nvPr/>
        </p:nvSpPr>
        <p:spPr>
          <a:xfrm>
            <a:off x="899592" y="1628800"/>
            <a:ext cx="7848872" cy="480131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endParaRPr lang="fr-FR" dirty="0" smtClean="0"/>
          </a:p>
          <a:p>
            <a:pPr algn="ctr"/>
            <a:endParaRPr lang="fr-FR" dirty="0"/>
          </a:p>
          <a:p>
            <a:pPr algn="ctr"/>
            <a:endParaRPr lang="fr-FR" dirty="0" smtClean="0"/>
          </a:p>
          <a:p>
            <a:pPr algn="ctr"/>
            <a:endParaRPr lang="fr-FR" dirty="0"/>
          </a:p>
          <a:p>
            <a:pPr algn="ctr"/>
            <a:endParaRPr lang="fr-FR" dirty="0" smtClean="0"/>
          </a:p>
          <a:p>
            <a:pPr algn="ctr"/>
            <a:endParaRPr lang="fr-FR" dirty="0"/>
          </a:p>
          <a:p>
            <a:pPr algn="ctr"/>
            <a:r>
              <a:rPr lang="fr-FR" sz="3600" b="1" dirty="0" smtClean="0"/>
              <a:t>ORGANISATION PRATIQUE </a:t>
            </a:r>
          </a:p>
          <a:p>
            <a:pPr algn="ctr"/>
            <a:r>
              <a:rPr lang="fr-FR" sz="3600" b="1" dirty="0" smtClean="0"/>
              <a:t>D’UNE SEQUENCE</a:t>
            </a:r>
          </a:p>
          <a:p>
            <a:pPr algn="ctr"/>
            <a:endParaRPr lang="fr-FR" dirty="0"/>
          </a:p>
          <a:p>
            <a:pPr algn="ctr"/>
            <a:endParaRPr lang="fr-FR" dirty="0" smtClean="0"/>
          </a:p>
          <a:p>
            <a:pPr algn="ctr"/>
            <a:endParaRPr lang="fr-FR" dirty="0"/>
          </a:p>
          <a:p>
            <a:pPr algn="ctr"/>
            <a:endParaRPr lang="fr-FR" dirty="0" smtClean="0"/>
          </a:p>
          <a:p>
            <a:pPr algn="ctr"/>
            <a:endParaRPr lang="fr-FR" dirty="0"/>
          </a:p>
          <a:p>
            <a:pPr algn="ctr"/>
            <a:endParaRPr lang="fr-FR" dirty="0" smtClean="0"/>
          </a:p>
          <a:p>
            <a:pPr algn="ctr"/>
            <a:endParaRPr lang="fr-FR" dirty="0"/>
          </a:p>
        </p:txBody>
      </p:sp>
      <p:pic>
        <p:nvPicPr>
          <p:cNvPr id="6" name="Image 5"/>
          <p:cNvPicPr/>
          <p:nvPr/>
        </p:nvPicPr>
        <p:blipFill>
          <a:blip r:embed="rId4" cstate="print">
            <a:extLst>
              <a:ext uri="{28A0092B-C50C-407E-A947-70E740481C1C}">
                <a14:useLocalDpi xmlns:a14="http://schemas.microsoft.com/office/drawing/2010/main" xmlns="" val="0"/>
              </a:ext>
            </a:extLst>
          </a:blip>
          <a:stretch>
            <a:fillRect/>
          </a:stretch>
        </p:blipFill>
        <p:spPr>
          <a:xfrm>
            <a:off x="7668344" y="1412776"/>
            <a:ext cx="1148024" cy="803273"/>
          </a:xfrm>
          <a:prstGeom prst="ellipse">
            <a:avLst/>
          </a:prstGeom>
          <a:ln>
            <a:noFill/>
          </a:ln>
          <a:effectLst>
            <a:softEdge rad="112500"/>
          </a:effectLst>
        </p:spPr>
      </p:pic>
      <p:sp>
        <p:nvSpPr>
          <p:cNvPr id="2" name="ZoneTexte 1"/>
          <p:cNvSpPr txBox="1"/>
          <p:nvPr/>
        </p:nvSpPr>
        <p:spPr>
          <a:xfrm>
            <a:off x="899592" y="1700808"/>
            <a:ext cx="3456384" cy="307777"/>
          </a:xfrm>
          <a:prstGeom prst="rect">
            <a:avLst/>
          </a:prstGeom>
          <a:noFill/>
        </p:spPr>
        <p:txBody>
          <a:bodyPr wrap="square" rtlCol="0">
            <a:spAutoFit/>
          </a:bodyPr>
          <a:lstStyle/>
          <a:p>
            <a:r>
              <a:rPr lang="fr-FR" sz="1400" b="1" dirty="0" smtClean="0"/>
              <a:t>Lycée Pierre Forest </a:t>
            </a:r>
            <a:r>
              <a:rPr lang="fr-FR" sz="1400" b="1" dirty="0" smtClean="0"/>
              <a:t>- MAUBEUGE</a:t>
            </a:r>
            <a:endParaRPr lang="fr-FR" sz="1400" b="1" dirty="0"/>
          </a:p>
        </p:txBody>
      </p:sp>
      <p:sp>
        <p:nvSpPr>
          <p:cNvPr id="7" name="ZoneTexte 6"/>
          <p:cNvSpPr txBox="1"/>
          <p:nvPr/>
        </p:nvSpPr>
        <p:spPr>
          <a:xfrm>
            <a:off x="2411760" y="6021288"/>
            <a:ext cx="5040560" cy="338554"/>
          </a:xfrm>
          <a:prstGeom prst="rect">
            <a:avLst/>
          </a:prstGeom>
          <a:noFill/>
        </p:spPr>
        <p:txBody>
          <a:bodyPr wrap="square" rtlCol="0">
            <a:spAutoFit/>
          </a:bodyPr>
          <a:lstStyle/>
          <a:p>
            <a:r>
              <a:rPr lang="fr-FR" sz="1600" dirty="0" smtClean="0"/>
              <a:t>Claude Oziard  -  Séminaire STI2D – Lille le  04-04-2012  </a:t>
            </a:r>
            <a:endParaRPr lang="fr-FR"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Administrateur\Documents\My Dropbox\07- Lycée\Comm'\Logos\logo-STI2D-150px.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90102" y="6067425"/>
            <a:ext cx="1428750" cy="79057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 Activités de la séquence </a:t>
            </a:r>
            <a:endParaRPr lang="fr-FR" sz="3600" dirty="0"/>
          </a:p>
        </p:txBody>
      </p:sp>
      <p:sp>
        <p:nvSpPr>
          <p:cNvPr id="9" name="Arrondir un rectangle avec un coin diagonal 8"/>
          <p:cNvSpPr/>
          <p:nvPr/>
        </p:nvSpPr>
        <p:spPr>
          <a:xfrm>
            <a:off x="539552" y="188640"/>
            <a:ext cx="8429683" cy="648071"/>
          </a:xfrm>
          <a:prstGeom prst="round2DiagRect">
            <a:avLst/>
          </a:prstGeom>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smtClean="0">
                <a:solidFill>
                  <a:schemeClr val="tx1"/>
                </a:solidFill>
              </a:rPr>
              <a:t>EDD2: Brosses à dents</a:t>
            </a:r>
            <a:endParaRPr lang="fr-FR" sz="3200" dirty="0">
              <a:solidFill>
                <a:schemeClr val="tx1"/>
              </a:solidFill>
            </a:endParaRPr>
          </a:p>
        </p:txBody>
      </p:sp>
      <p:sp>
        <p:nvSpPr>
          <p:cNvPr id="6" name="Rectangle 5"/>
          <p:cNvSpPr/>
          <p:nvPr/>
        </p:nvSpPr>
        <p:spPr>
          <a:xfrm>
            <a:off x="585640" y="4883144"/>
            <a:ext cx="2459092" cy="288032"/>
          </a:xfrm>
          <a:prstGeom prst="rect">
            <a:avLst/>
          </a:prstGeom>
          <a:solidFill>
            <a:schemeClr val="accent1">
              <a:lumMod val="40000"/>
              <a:lumOff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graphicFrame>
        <p:nvGraphicFramePr>
          <p:cNvPr id="3" name="Tableau 2"/>
          <p:cNvGraphicFramePr>
            <a:graphicFrameLocks noGrp="1"/>
          </p:cNvGraphicFramePr>
          <p:nvPr>
            <p:extLst>
              <p:ext uri="{D42A27DB-BD31-4B8C-83A1-F6EECF244321}">
                <p14:modId xmlns:p14="http://schemas.microsoft.com/office/powerpoint/2010/main" xmlns="" val="2613836346"/>
              </p:ext>
            </p:extLst>
          </p:nvPr>
        </p:nvGraphicFramePr>
        <p:xfrm>
          <a:off x="3203847" y="980728"/>
          <a:ext cx="5765388" cy="3022600"/>
        </p:xfrm>
        <a:graphic>
          <a:graphicData uri="http://schemas.openxmlformats.org/drawingml/2006/table">
            <a:tbl>
              <a:tblPr firstRow="1" bandRow="1">
                <a:tableStyleId>{69CF1AB2-1976-4502-BF36-3FF5EA218861}</a:tableStyleId>
              </a:tblPr>
              <a:tblGrid>
                <a:gridCol w="1098274"/>
                <a:gridCol w="2196549"/>
                <a:gridCol w="2470565"/>
              </a:tblGrid>
              <a:tr h="370840">
                <a:tc>
                  <a:txBody>
                    <a:bodyPr/>
                    <a:lstStyle/>
                    <a:p>
                      <a:r>
                        <a:rPr lang="fr-FR" sz="1400" dirty="0" smtClean="0"/>
                        <a:t>Activités</a:t>
                      </a:r>
                      <a:endParaRPr lang="fr-FR" sz="1400" dirty="0"/>
                    </a:p>
                  </a:txBody>
                  <a:tcPr/>
                </a:tc>
                <a:tc>
                  <a:txBody>
                    <a:bodyPr/>
                    <a:lstStyle/>
                    <a:p>
                      <a:r>
                        <a:rPr lang="fr-FR" sz="1400" dirty="0" smtClean="0"/>
                        <a:t>Pratique</a:t>
                      </a:r>
                      <a:endParaRPr lang="fr-FR" sz="1400" dirty="0"/>
                    </a:p>
                  </a:txBody>
                  <a:tcPr/>
                </a:tc>
                <a:tc>
                  <a:txBody>
                    <a:bodyPr/>
                    <a:lstStyle/>
                    <a:p>
                      <a:r>
                        <a:rPr lang="fr-FR" sz="1400" dirty="0" smtClean="0"/>
                        <a:t>Mise en situation</a:t>
                      </a:r>
                      <a:endParaRPr lang="fr-FR" sz="1400" dirty="0"/>
                    </a:p>
                  </a:txBody>
                  <a:tcPr/>
                </a:tc>
              </a:tr>
              <a:tr h="370840">
                <a:tc rowSpan="2">
                  <a:txBody>
                    <a:bodyPr/>
                    <a:lstStyle/>
                    <a:p>
                      <a:r>
                        <a:rPr lang="fr-FR" sz="1400" dirty="0" smtClean="0"/>
                        <a:t>Démarche </a:t>
                      </a:r>
                      <a:endParaRPr lang="fr-FR" sz="1400" b="1" dirty="0"/>
                    </a:p>
                  </a:txBody>
                  <a:tcPr/>
                </a:tc>
                <a:tc>
                  <a:txBody>
                    <a:bodyPr/>
                    <a:lstStyle/>
                    <a:p>
                      <a:r>
                        <a:rPr lang="fr-FR" sz="1200" dirty="0" smtClean="0"/>
                        <a:t>Investigation</a:t>
                      </a:r>
                      <a:endParaRPr lang="fr-FR" sz="1200" dirty="0"/>
                    </a:p>
                  </a:txBody>
                  <a:tcPr/>
                </a:tc>
                <a:tc>
                  <a:txBody>
                    <a:bodyPr/>
                    <a:lstStyle/>
                    <a:p>
                      <a:r>
                        <a:rPr lang="fr-FR" sz="1200" dirty="0" smtClean="0"/>
                        <a:t>Etude des contraintes liées à la commercialisation d’un</a:t>
                      </a:r>
                      <a:r>
                        <a:rPr lang="fr-FR" sz="1200" baseline="0" dirty="0" smtClean="0"/>
                        <a:t> produit.</a:t>
                      </a:r>
                    </a:p>
                    <a:p>
                      <a:r>
                        <a:rPr lang="fr-FR" sz="1200" baseline="0" dirty="0" smtClean="0"/>
                        <a:t>Cerner les règles d’évolution apporté à un produit</a:t>
                      </a:r>
                      <a:endParaRPr lang="fr-FR" sz="1200" dirty="0"/>
                    </a:p>
                  </a:txBody>
                  <a:tcPr/>
                </a:tc>
              </a:tr>
              <a:tr h="370840">
                <a:tc vMerge="1">
                  <a:txBody>
                    <a:bodyPr/>
                    <a:lstStyle/>
                    <a:p>
                      <a:endParaRPr lang="fr-FR" dirty="0"/>
                    </a:p>
                  </a:txBody>
                  <a:tcPr/>
                </a:tc>
                <a:tc>
                  <a:txBody>
                    <a:bodyPr/>
                    <a:lstStyle/>
                    <a:p>
                      <a:r>
                        <a:rPr lang="fr-FR" sz="1200" dirty="0" smtClean="0"/>
                        <a:t>analyse</a:t>
                      </a:r>
                      <a:endParaRPr lang="fr-FR" sz="1200" dirty="0"/>
                    </a:p>
                  </a:txBody>
                  <a:tcPr/>
                </a:tc>
                <a:tc>
                  <a:txBody>
                    <a:bodyPr/>
                    <a:lstStyle/>
                    <a:p>
                      <a:r>
                        <a:rPr lang="fr-FR" sz="1200" dirty="0" smtClean="0"/>
                        <a:t>Analyse qualitative  des solutions  technologiques</a:t>
                      </a:r>
                      <a:endParaRPr lang="fr-FR" sz="1200" dirty="0"/>
                    </a:p>
                  </a:txBody>
                  <a:tcPr/>
                </a:tc>
              </a:tr>
              <a:tr h="370840">
                <a:tc rowSpan="3">
                  <a:txBody>
                    <a:bodyPr/>
                    <a:lstStyle/>
                    <a:p>
                      <a:r>
                        <a:rPr lang="fr-FR" sz="1400" dirty="0" smtClean="0"/>
                        <a:t>Supports et ressources</a:t>
                      </a:r>
                      <a:endParaRPr lang="fr-FR" sz="1400" b="1" dirty="0"/>
                    </a:p>
                  </a:txBody>
                  <a:tcPr/>
                </a:tc>
                <a:tc>
                  <a:txBody>
                    <a:bodyPr/>
                    <a:lstStyle/>
                    <a:p>
                      <a:r>
                        <a:rPr lang="fr-FR" sz="1200" dirty="0" smtClean="0"/>
                        <a:t>En ligne </a:t>
                      </a:r>
                      <a:endParaRPr lang="fr-FR" sz="1200" dirty="0"/>
                    </a:p>
                  </a:txBody>
                  <a:tcPr/>
                </a:tc>
                <a:tc>
                  <a:txBody>
                    <a:bodyPr/>
                    <a:lstStyle/>
                    <a:p>
                      <a:r>
                        <a:rPr lang="fr-FR" sz="1200" dirty="0" smtClean="0"/>
                        <a:t>Compréhension</a:t>
                      </a:r>
                      <a:r>
                        <a:rPr lang="fr-FR" sz="1200" baseline="0" dirty="0" smtClean="0"/>
                        <a:t> de l’innovation, de l’évolution et de la compétitivité</a:t>
                      </a:r>
                      <a:endParaRPr lang="fr-FR" sz="1200" dirty="0"/>
                    </a:p>
                  </a:txBody>
                  <a:tcPr/>
                </a:tc>
              </a:tr>
              <a:tr h="370840">
                <a:tc vMerge="1">
                  <a:txBody>
                    <a:bodyPr/>
                    <a:lstStyle/>
                    <a:p>
                      <a:endParaRPr lang="fr-FR" dirty="0"/>
                    </a:p>
                  </a:txBody>
                  <a:tcPr/>
                </a:tc>
                <a:tc>
                  <a:txBody>
                    <a:bodyPr/>
                    <a:lstStyle/>
                    <a:p>
                      <a:r>
                        <a:rPr lang="fr-FR" sz="1200" dirty="0" smtClean="0"/>
                        <a:t>Différentes</a:t>
                      </a:r>
                      <a:r>
                        <a:rPr lang="fr-FR" sz="1200" baseline="0" dirty="0" smtClean="0"/>
                        <a:t> brosses à dents</a:t>
                      </a:r>
                      <a:endParaRPr lang="fr-FR" sz="1200" dirty="0"/>
                    </a:p>
                  </a:txBody>
                  <a:tcPr/>
                </a:tc>
                <a:tc>
                  <a:txBody>
                    <a:bodyPr/>
                    <a:lstStyle/>
                    <a:p>
                      <a:r>
                        <a:rPr lang="fr-FR" sz="1200" dirty="0" smtClean="0"/>
                        <a:t>Plusieurs générations</a:t>
                      </a:r>
                      <a:r>
                        <a:rPr lang="fr-FR" sz="1200" baseline="0" dirty="0" smtClean="0"/>
                        <a:t> de brosses à dents, design et ergonomie</a:t>
                      </a:r>
                      <a:endParaRPr lang="fr-FR" sz="1200" dirty="0"/>
                    </a:p>
                  </a:txBody>
                  <a:tcPr/>
                </a:tc>
              </a:tr>
              <a:tr h="370840">
                <a:tc vMerge="1">
                  <a:txBody>
                    <a:bodyPr/>
                    <a:lstStyle/>
                    <a:p>
                      <a:endParaRPr lang="fr-FR" dirty="0"/>
                    </a:p>
                  </a:txBody>
                  <a:tcPr/>
                </a:tc>
                <a:tc>
                  <a:txBody>
                    <a:bodyPr/>
                    <a:lstStyle/>
                    <a:p>
                      <a:r>
                        <a:rPr lang="fr-FR" sz="1200" dirty="0" smtClean="0"/>
                        <a:t>Vidéo + notice technique</a:t>
                      </a:r>
                      <a:endParaRPr lang="fr-FR" sz="1200" dirty="0"/>
                    </a:p>
                  </a:txBody>
                  <a:tcPr/>
                </a:tc>
                <a:tc>
                  <a:txBody>
                    <a:bodyPr/>
                    <a:lstStyle/>
                    <a:p>
                      <a:r>
                        <a:rPr lang="fr-FR" sz="1200" dirty="0" smtClean="0"/>
                        <a:t>Approche du fonctionnement, des normes  </a:t>
                      </a:r>
                      <a:endParaRPr lang="fr-FR" sz="1200" dirty="0"/>
                    </a:p>
                  </a:txBody>
                  <a:tcPr/>
                </a:tc>
              </a:tr>
            </a:tbl>
          </a:graphicData>
        </a:graphic>
      </p:graphicFrame>
      <p:sp>
        <p:nvSpPr>
          <p:cNvPr id="8" name="ZoneTexte 7"/>
          <p:cNvSpPr txBox="1"/>
          <p:nvPr/>
        </p:nvSpPr>
        <p:spPr>
          <a:xfrm>
            <a:off x="3213929" y="4156029"/>
            <a:ext cx="5765387" cy="830997"/>
          </a:xfrm>
          <a:prstGeom prst="rect">
            <a:avLst/>
          </a:prstGeom>
          <a:noFill/>
        </p:spPr>
        <p:txBody>
          <a:bodyPr wrap="square" rtlCol="0">
            <a:spAutoFit/>
          </a:bodyPr>
          <a:lstStyle/>
          <a:p>
            <a:r>
              <a:rPr lang="fr-FR" sz="1200" dirty="0" smtClean="0"/>
              <a:t>Type  :  Etude de dossier</a:t>
            </a:r>
          </a:p>
          <a:p>
            <a:r>
              <a:rPr lang="fr-FR" sz="1200" dirty="0" smtClean="0"/>
              <a:t>Durée activité : 3h</a:t>
            </a:r>
            <a:endParaRPr lang="fr-FR" sz="1200" dirty="0"/>
          </a:p>
          <a:p>
            <a:r>
              <a:rPr lang="fr-FR" sz="1200" b="1" dirty="0" err="1" smtClean="0"/>
              <a:t>Nbre</a:t>
            </a:r>
            <a:r>
              <a:rPr lang="fr-FR" sz="1200" b="1" dirty="0" smtClean="0"/>
              <a:t> de supports  :  (virtuel) Dossiers en ligne / serveur</a:t>
            </a:r>
          </a:p>
          <a:p>
            <a:r>
              <a:rPr lang="fr-FR" sz="1200" b="1" dirty="0" err="1" smtClean="0"/>
              <a:t>Nbr</a:t>
            </a:r>
            <a:r>
              <a:rPr lang="fr-FR" sz="1200" b="1" dirty="0" smtClean="0"/>
              <a:t> de supports réels  :  possible</a:t>
            </a:r>
          </a:p>
        </p:txBody>
      </p:sp>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5400000">
            <a:off x="-178995" y="2055207"/>
            <a:ext cx="3888432" cy="15954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ZoneTexte 10"/>
          <p:cNvSpPr txBox="1"/>
          <p:nvPr/>
        </p:nvSpPr>
        <p:spPr>
          <a:xfrm>
            <a:off x="755575" y="6069602"/>
            <a:ext cx="2458353" cy="584775"/>
          </a:xfrm>
          <a:prstGeom prst="rect">
            <a:avLst/>
          </a:prstGeom>
          <a:noFill/>
        </p:spPr>
        <p:txBody>
          <a:bodyPr wrap="square" rtlCol="0">
            <a:spAutoFit/>
          </a:bodyPr>
          <a:lstStyle/>
          <a:p>
            <a:r>
              <a:rPr lang="fr-FR" sz="3200" b="1" dirty="0" smtClean="0"/>
              <a:t>CI 2 – CI 3</a:t>
            </a:r>
            <a:endParaRPr lang="fr-FR" sz="3200" b="1" dirty="0"/>
          </a:p>
        </p:txBody>
      </p:sp>
    </p:spTree>
    <p:extLst>
      <p:ext uri="{BB962C8B-B14F-4D97-AF65-F5344CB8AC3E}">
        <p14:creationId xmlns:p14="http://schemas.microsoft.com/office/powerpoint/2010/main" xmlns="" val="203534123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Administrateur\Documents\My Dropbox\07- Lycée\Comm'\Logos\logo-STI2D-150px.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 Activités de la séquence </a:t>
            </a:r>
            <a:endParaRPr lang="fr-FR" sz="3600" dirty="0"/>
          </a:p>
        </p:txBody>
      </p:sp>
      <p:sp>
        <p:nvSpPr>
          <p:cNvPr id="9" name="Arrondir un rectangle avec un coin diagonal 8"/>
          <p:cNvSpPr/>
          <p:nvPr/>
        </p:nvSpPr>
        <p:spPr>
          <a:xfrm>
            <a:off x="539552" y="188640"/>
            <a:ext cx="8429683" cy="648071"/>
          </a:xfrm>
          <a:prstGeom prst="round2DiagRect">
            <a:avLst/>
          </a:prstGeom>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smtClean="0">
                <a:solidFill>
                  <a:schemeClr val="tx1"/>
                </a:solidFill>
              </a:rPr>
              <a:t>AP 1 - Monomur</a:t>
            </a:r>
            <a:endParaRPr lang="fr-FR" sz="3200" dirty="0">
              <a:solidFill>
                <a:schemeClr val="tx1"/>
              </a:solidFill>
            </a:endParaRPr>
          </a:p>
        </p:txBody>
      </p:sp>
      <p:sp>
        <p:nvSpPr>
          <p:cNvPr id="14" name="Rectangle 13"/>
          <p:cNvSpPr/>
          <p:nvPr/>
        </p:nvSpPr>
        <p:spPr>
          <a:xfrm>
            <a:off x="565155" y="3789040"/>
            <a:ext cx="2459092" cy="288032"/>
          </a:xfrm>
          <a:prstGeom prst="rect">
            <a:avLst/>
          </a:prstGeom>
          <a:solidFill>
            <a:schemeClr val="accent4">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graphicFrame>
        <p:nvGraphicFramePr>
          <p:cNvPr id="15" name="Tableau 14"/>
          <p:cNvGraphicFramePr>
            <a:graphicFrameLocks noGrp="1"/>
          </p:cNvGraphicFramePr>
          <p:nvPr>
            <p:extLst>
              <p:ext uri="{D42A27DB-BD31-4B8C-83A1-F6EECF244321}">
                <p14:modId xmlns:p14="http://schemas.microsoft.com/office/powerpoint/2010/main" xmlns="" val="2287716082"/>
              </p:ext>
            </p:extLst>
          </p:nvPr>
        </p:nvGraphicFramePr>
        <p:xfrm>
          <a:off x="3203847" y="980728"/>
          <a:ext cx="5765388" cy="4942840"/>
        </p:xfrm>
        <a:graphic>
          <a:graphicData uri="http://schemas.openxmlformats.org/drawingml/2006/table">
            <a:tbl>
              <a:tblPr firstRow="1" bandRow="1">
                <a:tableStyleId>{00A15C55-8517-42AA-B614-E9B94910E393}</a:tableStyleId>
              </a:tblPr>
              <a:tblGrid>
                <a:gridCol w="1098274"/>
                <a:gridCol w="2196549"/>
                <a:gridCol w="2470565"/>
              </a:tblGrid>
              <a:tr h="370840">
                <a:tc>
                  <a:txBody>
                    <a:bodyPr/>
                    <a:lstStyle/>
                    <a:p>
                      <a:r>
                        <a:rPr lang="fr-FR" sz="1400" dirty="0" smtClean="0"/>
                        <a:t>Activités</a:t>
                      </a:r>
                      <a:endParaRPr lang="fr-FR" sz="1400" dirty="0"/>
                    </a:p>
                  </a:txBody>
                  <a:tcPr/>
                </a:tc>
                <a:tc>
                  <a:txBody>
                    <a:bodyPr/>
                    <a:lstStyle/>
                    <a:p>
                      <a:r>
                        <a:rPr lang="fr-FR" sz="1400" dirty="0" smtClean="0"/>
                        <a:t>Pratique</a:t>
                      </a:r>
                      <a:endParaRPr lang="fr-FR" sz="1400" dirty="0"/>
                    </a:p>
                  </a:txBody>
                  <a:tcPr/>
                </a:tc>
                <a:tc>
                  <a:txBody>
                    <a:bodyPr/>
                    <a:lstStyle/>
                    <a:p>
                      <a:r>
                        <a:rPr lang="fr-FR" sz="1400" dirty="0" smtClean="0"/>
                        <a:t>Mise en situation</a:t>
                      </a:r>
                      <a:endParaRPr lang="fr-FR" sz="1400" dirty="0"/>
                    </a:p>
                  </a:txBody>
                  <a:tcPr/>
                </a:tc>
              </a:tr>
              <a:tr h="370840">
                <a:tc rowSpan="2">
                  <a:txBody>
                    <a:bodyPr/>
                    <a:lstStyle/>
                    <a:p>
                      <a:r>
                        <a:rPr lang="fr-FR" sz="1400" dirty="0" smtClean="0"/>
                        <a:t>Démarche </a:t>
                      </a:r>
                      <a:endParaRPr lang="fr-FR" sz="1400" b="1" dirty="0"/>
                    </a:p>
                  </a:txBody>
                  <a:tcPr/>
                </a:tc>
                <a:tc>
                  <a:txBody>
                    <a:bodyPr/>
                    <a:lstStyle/>
                    <a:p>
                      <a:r>
                        <a:rPr lang="fr-FR" sz="1200" dirty="0" smtClean="0"/>
                        <a:t>Investigation</a:t>
                      </a:r>
                      <a:endParaRPr lang="fr-FR" sz="1200" dirty="0"/>
                    </a:p>
                  </a:txBody>
                  <a:tcPr/>
                </a:tc>
                <a:tc>
                  <a:txBody>
                    <a:bodyPr/>
                    <a:lstStyle/>
                    <a:p>
                      <a:r>
                        <a:rPr lang="fr-FR" sz="1200" b="0" kern="1200" dirty="0" smtClean="0">
                          <a:solidFill>
                            <a:schemeClr val="dk1"/>
                          </a:solidFill>
                          <a:effectLst/>
                          <a:latin typeface="+mj-lt"/>
                          <a:ea typeface="+mn-ea"/>
                          <a:cs typeface="+mn-cs"/>
                        </a:rPr>
                        <a:t>L’élève après avoir recherché des FDES utilise le logiciel ELODIE qui lui permet de comparer deux maisons réalisées avec des matériaux différents et de comparer les impacts environnementaux de ces deux solutions.</a:t>
                      </a:r>
                    </a:p>
                  </a:txBody>
                  <a:tcPr/>
                </a:tc>
              </a:tr>
              <a:tr h="370840">
                <a:tc vMerge="1">
                  <a:txBody>
                    <a:bodyPr/>
                    <a:lstStyle/>
                    <a:p>
                      <a:endParaRPr lang="fr-FR" dirty="0"/>
                    </a:p>
                  </a:txBody>
                  <a:tcPr/>
                </a:tc>
                <a:tc>
                  <a:txBody>
                    <a:bodyPr/>
                    <a:lstStyle/>
                    <a:p>
                      <a:r>
                        <a:rPr lang="fr-FR" sz="1200" dirty="0" smtClean="0"/>
                        <a:t>Analyse et expérimentations</a:t>
                      </a:r>
                      <a:endParaRPr lang="fr-FR"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kern="1200" dirty="0" smtClean="0">
                          <a:solidFill>
                            <a:schemeClr val="dk1"/>
                          </a:solidFill>
                          <a:effectLst/>
                          <a:latin typeface="+mj-lt"/>
                          <a:ea typeface="+mn-ea"/>
                          <a:cs typeface="+mn-cs"/>
                        </a:rPr>
                        <a:t>En parallèle on lance une mesure de monté en température de ces deux matériaux soumis à une source de chaleur</a:t>
                      </a:r>
                      <a:endParaRPr lang="fr-FR" sz="1000" b="0" dirty="0" smtClean="0">
                        <a:latin typeface="+mj-lt"/>
                      </a:endParaRPr>
                    </a:p>
                  </a:txBody>
                  <a:tcPr/>
                </a:tc>
              </a:tr>
              <a:tr h="370840">
                <a:tc rowSpan="3">
                  <a:txBody>
                    <a:bodyPr/>
                    <a:lstStyle/>
                    <a:p>
                      <a:r>
                        <a:rPr lang="fr-FR" sz="1400" dirty="0" smtClean="0"/>
                        <a:t>Supports et ressources</a:t>
                      </a:r>
                      <a:endParaRPr lang="fr-FR" sz="1400" b="1" dirty="0"/>
                    </a:p>
                  </a:txBody>
                  <a:tcPr/>
                </a:tc>
                <a:tc>
                  <a:txBody>
                    <a:bodyPr/>
                    <a:lstStyle/>
                    <a:p>
                      <a:r>
                        <a:rPr lang="fr-FR" sz="1200" b="0" kern="1200" dirty="0" smtClean="0">
                          <a:solidFill>
                            <a:schemeClr val="dk1"/>
                          </a:solidFill>
                          <a:effectLst/>
                          <a:latin typeface="+mj-lt"/>
                          <a:ea typeface="+mn-ea"/>
                          <a:cs typeface="+mn-cs"/>
                        </a:rPr>
                        <a:t>Fiches FDES</a:t>
                      </a:r>
                      <a:endParaRPr lang="fr-FR" sz="1200" b="0" kern="1200" dirty="0">
                        <a:solidFill>
                          <a:schemeClr val="dk1"/>
                        </a:solidFill>
                        <a:effectLst/>
                        <a:latin typeface="+mj-lt"/>
                        <a:ea typeface="+mn-ea"/>
                        <a:cs typeface="+mn-cs"/>
                      </a:endParaRPr>
                    </a:p>
                  </a:txBody>
                  <a:tcPr/>
                </a:tc>
                <a:tc>
                  <a:txBody>
                    <a:bodyPr/>
                    <a:lstStyle/>
                    <a:p>
                      <a:r>
                        <a:rPr lang="fr-FR" sz="1200" dirty="0" smtClean="0"/>
                        <a:t>Évaluation</a:t>
                      </a:r>
                      <a:r>
                        <a:rPr lang="fr-FR" sz="1200" baseline="0" dirty="0" smtClean="0"/>
                        <a:t> des produits aux impacts environnementaux  et sanitaires</a:t>
                      </a:r>
                      <a:endParaRPr lang="fr-FR" sz="1200" dirty="0"/>
                    </a:p>
                  </a:txBody>
                  <a:tcPr/>
                </a:tc>
              </a:tr>
              <a:tr h="370840">
                <a:tc vMerge="1">
                  <a:txBody>
                    <a:bodyPr/>
                    <a:lstStyle/>
                    <a:p>
                      <a:endParaRPr lang="fr-FR" dirty="0"/>
                    </a:p>
                  </a:txBody>
                  <a:tcPr/>
                </a:tc>
                <a:tc>
                  <a:txBody>
                    <a:bodyPr/>
                    <a:lstStyle/>
                    <a:p>
                      <a:r>
                        <a:rPr lang="fr-FR" sz="1200" kern="1200" dirty="0" smtClean="0">
                          <a:solidFill>
                            <a:schemeClr val="dk1"/>
                          </a:solidFill>
                          <a:effectLst/>
                          <a:latin typeface="+mj-lt"/>
                          <a:ea typeface="+mn-ea"/>
                          <a:cs typeface="+mn-cs"/>
                        </a:rPr>
                        <a:t>Une brique de 5cm d’épais, Un carreau de béton cellulaire de 5 cm d’épais </a:t>
                      </a:r>
                      <a:endParaRPr lang="fr-FR" sz="1200" b="0" kern="1200" dirty="0">
                        <a:solidFill>
                          <a:schemeClr val="dk1"/>
                        </a:solidFill>
                        <a:effectLst/>
                        <a:latin typeface="+mj-lt"/>
                        <a:ea typeface="+mn-ea"/>
                        <a:cs typeface="+mn-cs"/>
                      </a:endParaRPr>
                    </a:p>
                  </a:txBody>
                  <a:tcPr/>
                </a:tc>
                <a:tc>
                  <a:txBody>
                    <a:bodyPr/>
                    <a:lstStyle/>
                    <a:p>
                      <a:endParaRPr lang="fr-FR" sz="1200" dirty="0"/>
                    </a:p>
                  </a:txBody>
                  <a:tcPr/>
                </a:tc>
              </a:tr>
              <a:tr h="370840">
                <a:tc vMerge="1">
                  <a:txBody>
                    <a:bodyPr/>
                    <a:lstStyle/>
                    <a:p>
                      <a:endParaRPr lang="fr-FR" dirty="0"/>
                    </a:p>
                  </a:txBody>
                  <a:tcPr/>
                </a:tc>
                <a:tc>
                  <a:txBody>
                    <a:bodyPr/>
                    <a:lstStyle/>
                    <a:p>
                      <a:r>
                        <a:rPr lang="fr-FR" sz="1200" b="0" kern="1200" dirty="0" smtClean="0">
                          <a:solidFill>
                            <a:schemeClr val="dk1"/>
                          </a:solidFill>
                          <a:effectLst/>
                          <a:latin typeface="+mj-lt"/>
                          <a:ea typeface="+mn-ea"/>
                          <a:cs typeface="+mn-cs"/>
                        </a:rPr>
                        <a:t>2 sondes de température (avec </a:t>
                      </a:r>
                      <a:r>
                        <a:rPr lang="fr-FR" sz="1200" b="0" kern="1200" dirty="0" err="1" smtClean="0">
                          <a:solidFill>
                            <a:schemeClr val="dk1"/>
                          </a:solidFill>
                          <a:effectLst/>
                          <a:latin typeface="+mj-lt"/>
                          <a:ea typeface="+mn-ea"/>
                          <a:cs typeface="+mn-cs"/>
                        </a:rPr>
                        <a:t>xlogger</a:t>
                      </a:r>
                      <a:r>
                        <a:rPr lang="fr-FR" sz="1200" b="0" kern="1200" dirty="0" smtClean="0">
                          <a:solidFill>
                            <a:schemeClr val="dk1"/>
                          </a:solidFill>
                          <a:effectLst/>
                          <a:latin typeface="+mj-lt"/>
                          <a:ea typeface="+mn-ea"/>
                          <a:cs typeface="+mn-cs"/>
                        </a:rPr>
                        <a:t>) ou  la caméra thermique (mais pas d’enregistrement des mesures)</a:t>
                      </a:r>
                      <a:endParaRPr lang="fr-FR" sz="1200" b="0" dirty="0">
                        <a:latin typeface="+mj-lt"/>
                      </a:endParaRPr>
                    </a:p>
                  </a:txBody>
                  <a:tcPr/>
                </a:tc>
                <a:tc>
                  <a:txBody>
                    <a:bodyPr/>
                    <a:lstStyle/>
                    <a:p>
                      <a:r>
                        <a:rPr lang="fr-FR" sz="1200" dirty="0" smtClean="0"/>
                        <a:t>Réalisation de mesures</a:t>
                      </a:r>
                      <a:endParaRPr lang="fr-FR" sz="1200" dirty="0"/>
                    </a:p>
                  </a:txBody>
                  <a:tcPr/>
                </a:tc>
              </a:tr>
              <a:tr h="370840">
                <a:tc>
                  <a:txBody>
                    <a:bodyPr/>
                    <a:lstStyle/>
                    <a:p>
                      <a:endParaRPr lang="fr-FR" sz="1400" b="1" dirty="0"/>
                    </a:p>
                  </a:txBody>
                  <a:tcPr/>
                </a:tc>
                <a:tc>
                  <a:txBody>
                    <a:bodyPr/>
                    <a:lstStyle/>
                    <a:p>
                      <a:r>
                        <a:rPr lang="fr-FR" sz="1200" kern="1200" dirty="0" smtClean="0">
                          <a:solidFill>
                            <a:schemeClr val="dk1"/>
                          </a:solidFill>
                          <a:effectLst/>
                          <a:latin typeface="+mj-lt"/>
                          <a:ea typeface="+mn-ea"/>
                          <a:cs typeface="+mn-cs"/>
                        </a:rPr>
                        <a:t>ELODIE (http://www.elodie-cstb.fr)</a:t>
                      </a:r>
                      <a:endParaRPr lang="fr-FR" sz="1200" b="0" dirty="0">
                        <a:latin typeface="+mj-lt"/>
                      </a:endParaRPr>
                    </a:p>
                  </a:txBody>
                  <a:tcPr/>
                </a:tc>
                <a:tc>
                  <a:txBody>
                    <a:bodyPr/>
                    <a:lstStyle/>
                    <a:p>
                      <a:r>
                        <a:rPr lang="fr-FR" sz="1200" dirty="0" smtClean="0"/>
                        <a:t>Comparaison d’impacts</a:t>
                      </a:r>
                      <a:endParaRPr lang="fr-FR" sz="1200" dirty="0"/>
                    </a:p>
                  </a:txBody>
                  <a:tcPr/>
                </a:tc>
              </a:tr>
            </a:tbl>
          </a:graphicData>
        </a:graphic>
      </p:graphicFrame>
      <p:pic>
        <p:nvPicPr>
          <p:cNvPr id="4099" name="Picture 3" descr="brique_monomu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78871" y="1052736"/>
            <a:ext cx="1205716" cy="1080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8" name="Picture 2" descr="file_26_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82727" y="905188"/>
            <a:ext cx="1220120" cy="1155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0" name="Picture 4" descr="photo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26743" y="2142768"/>
            <a:ext cx="2117065" cy="1593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654095" y="4149080"/>
            <a:ext cx="2297504" cy="738664"/>
          </a:xfrm>
          <a:prstGeom prst="rect">
            <a:avLst/>
          </a:prstGeom>
        </p:spPr>
        <p:txBody>
          <a:bodyPr wrap="square">
            <a:spAutoFit/>
          </a:bodyPr>
          <a:lstStyle/>
          <a:p>
            <a:r>
              <a:rPr lang="fr-FR" sz="1400" dirty="0"/>
              <a:t>Type  :  </a:t>
            </a:r>
            <a:r>
              <a:rPr lang="fr-FR" sz="1400" dirty="0" smtClean="0"/>
              <a:t>Activité Pratique</a:t>
            </a:r>
            <a:endParaRPr lang="fr-FR" sz="1400" dirty="0"/>
          </a:p>
          <a:p>
            <a:r>
              <a:rPr lang="fr-FR" sz="1400" dirty="0"/>
              <a:t>Durée activité : </a:t>
            </a:r>
            <a:r>
              <a:rPr lang="fr-FR" sz="1400" dirty="0" smtClean="0"/>
              <a:t>2h</a:t>
            </a:r>
            <a:endParaRPr lang="fr-FR" sz="1400" dirty="0"/>
          </a:p>
          <a:p>
            <a:r>
              <a:rPr lang="fr-FR" sz="1400" b="1" dirty="0" err="1"/>
              <a:t>Nbre</a:t>
            </a:r>
            <a:r>
              <a:rPr lang="fr-FR" sz="1400" b="1" dirty="0"/>
              <a:t> de supports  </a:t>
            </a:r>
            <a:r>
              <a:rPr lang="fr-FR" sz="1400" b="1" dirty="0" smtClean="0"/>
              <a:t>réels : 2</a:t>
            </a:r>
            <a:endParaRPr lang="fr-FR" sz="1400" b="1" dirty="0"/>
          </a:p>
        </p:txBody>
      </p:sp>
      <p:sp>
        <p:nvSpPr>
          <p:cNvPr id="18" name="ZoneTexte 17"/>
          <p:cNvSpPr txBox="1"/>
          <p:nvPr/>
        </p:nvSpPr>
        <p:spPr>
          <a:xfrm>
            <a:off x="565155" y="6090714"/>
            <a:ext cx="2124655" cy="584775"/>
          </a:xfrm>
          <a:prstGeom prst="rect">
            <a:avLst/>
          </a:prstGeom>
          <a:noFill/>
        </p:spPr>
        <p:txBody>
          <a:bodyPr wrap="square" rtlCol="0">
            <a:spAutoFit/>
          </a:bodyPr>
          <a:lstStyle/>
          <a:p>
            <a:r>
              <a:rPr lang="fr-FR" sz="3200" b="1" dirty="0" smtClean="0"/>
              <a:t>CI 2 – CI 3</a:t>
            </a:r>
            <a:endParaRPr lang="fr-FR" sz="3200" b="1" dirty="0"/>
          </a:p>
        </p:txBody>
      </p:sp>
    </p:spTree>
    <p:extLst>
      <p:ext uri="{BB962C8B-B14F-4D97-AF65-F5344CB8AC3E}">
        <p14:creationId xmlns:p14="http://schemas.microsoft.com/office/powerpoint/2010/main" xmlns="" val="406742906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Administrateur\Documents\My Dropbox\07- Lycée\Comm'\Logos\logo-STI2D-150px.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 Activités de la séquence </a:t>
            </a:r>
            <a:endParaRPr lang="fr-FR" sz="3600" dirty="0"/>
          </a:p>
        </p:txBody>
      </p:sp>
      <p:sp>
        <p:nvSpPr>
          <p:cNvPr id="9" name="Arrondir un rectangle avec un coin diagonal 8"/>
          <p:cNvSpPr/>
          <p:nvPr/>
        </p:nvSpPr>
        <p:spPr>
          <a:xfrm>
            <a:off x="539552" y="188640"/>
            <a:ext cx="8429683" cy="648071"/>
          </a:xfrm>
          <a:prstGeom prst="round2DiagRect">
            <a:avLst/>
          </a:prstGeom>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smtClean="0">
                <a:solidFill>
                  <a:schemeClr val="tx1"/>
                </a:solidFill>
              </a:rPr>
              <a:t>AP2 : AR Drone</a:t>
            </a:r>
            <a:endParaRPr lang="fr-FR" sz="3200" dirty="0">
              <a:solidFill>
                <a:schemeClr val="tx1"/>
              </a:solidFill>
            </a:endParaRPr>
          </a:p>
        </p:txBody>
      </p:sp>
      <p:sp>
        <p:nvSpPr>
          <p:cNvPr id="6" name="Rectangle 5"/>
          <p:cNvSpPr/>
          <p:nvPr/>
        </p:nvSpPr>
        <p:spPr>
          <a:xfrm>
            <a:off x="646004" y="3789040"/>
            <a:ext cx="2459092" cy="288032"/>
          </a:xfrm>
          <a:prstGeom prst="rect">
            <a:avLst/>
          </a:prstGeom>
          <a:solidFill>
            <a:schemeClr val="accent6">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graphicFrame>
        <p:nvGraphicFramePr>
          <p:cNvPr id="3" name="Tableau 2"/>
          <p:cNvGraphicFramePr>
            <a:graphicFrameLocks noGrp="1"/>
          </p:cNvGraphicFramePr>
          <p:nvPr>
            <p:extLst>
              <p:ext uri="{D42A27DB-BD31-4B8C-83A1-F6EECF244321}">
                <p14:modId xmlns:p14="http://schemas.microsoft.com/office/powerpoint/2010/main" xmlns="" val="3830874343"/>
              </p:ext>
            </p:extLst>
          </p:nvPr>
        </p:nvGraphicFramePr>
        <p:xfrm>
          <a:off x="3203847" y="980728"/>
          <a:ext cx="5765388" cy="3357880"/>
        </p:xfrm>
        <a:graphic>
          <a:graphicData uri="http://schemas.openxmlformats.org/drawingml/2006/table">
            <a:tbl>
              <a:tblPr firstRow="1" bandRow="1">
                <a:tableStyleId>{93296810-A885-4BE3-A3E7-6D5BEEA58F35}</a:tableStyleId>
              </a:tblPr>
              <a:tblGrid>
                <a:gridCol w="1098274"/>
                <a:gridCol w="2196549"/>
                <a:gridCol w="2470565"/>
              </a:tblGrid>
              <a:tr h="370840">
                <a:tc>
                  <a:txBody>
                    <a:bodyPr/>
                    <a:lstStyle/>
                    <a:p>
                      <a:r>
                        <a:rPr lang="fr-FR" sz="1400" dirty="0" smtClean="0"/>
                        <a:t>Activités</a:t>
                      </a:r>
                      <a:endParaRPr lang="fr-FR" sz="1400" dirty="0"/>
                    </a:p>
                  </a:txBody>
                  <a:tcPr/>
                </a:tc>
                <a:tc>
                  <a:txBody>
                    <a:bodyPr/>
                    <a:lstStyle/>
                    <a:p>
                      <a:r>
                        <a:rPr lang="fr-FR" sz="1400" dirty="0" smtClean="0"/>
                        <a:t>Pratique</a:t>
                      </a:r>
                      <a:endParaRPr lang="fr-FR" sz="1400" dirty="0"/>
                    </a:p>
                  </a:txBody>
                  <a:tcPr/>
                </a:tc>
                <a:tc>
                  <a:txBody>
                    <a:bodyPr/>
                    <a:lstStyle/>
                    <a:p>
                      <a:r>
                        <a:rPr lang="fr-FR" sz="1400" dirty="0" smtClean="0"/>
                        <a:t>Mise en situation</a:t>
                      </a:r>
                      <a:endParaRPr lang="fr-FR" sz="1400" dirty="0"/>
                    </a:p>
                  </a:txBody>
                  <a:tcPr/>
                </a:tc>
              </a:tr>
              <a:tr h="370840">
                <a:tc rowSpan="2">
                  <a:txBody>
                    <a:bodyPr/>
                    <a:lstStyle/>
                    <a:p>
                      <a:r>
                        <a:rPr lang="fr-FR" sz="1400" dirty="0" smtClean="0"/>
                        <a:t>Démarche </a:t>
                      </a:r>
                      <a:endParaRPr lang="fr-FR" sz="1400" b="1" dirty="0"/>
                    </a:p>
                  </a:txBody>
                  <a:tcPr/>
                </a:tc>
                <a:tc>
                  <a:txBody>
                    <a:bodyPr/>
                    <a:lstStyle/>
                    <a:p>
                      <a:r>
                        <a:rPr lang="fr-FR" sz="1200" dirty="0" smtClean="0"/>
                        <a:t>Analyse</a:t>
                      </a:r>
                      <a:endParaRPr lang="fr-FR" sz="1200" dirty="0"/>
                    </a:p>
                  </a:txBody>
                  <a:tcPr/>
                </a:tc>
                <a:tc>
                  <a:txBody>
                    <a:bodyPr/>
                    <a:lstStyle/>
                    <a:p>
                      <a:r>
                        <a:rPr lang="fr-FR" sz="1200" b="0" kern="1200" dirty="0" smtClean="0">
                          <a:solidFill>
                            <a:schemeClr val="dk1"/>
                          </a:solidFill>
                          <a:effectLst/>
                          <a:latin typeface="+mn-lt"/>
                          <a:ea typeface="+mn-ea"/>
                          <a:cs typeface="+mn-cs"/>
                        </a:rPr>
                        <a:t>Justifier un système des points de vue matériaux et structures – Caractériser des matériaux et justifier le choix</a:t>
                      </a:r>
                      <a:endParaRPr lang="fr-FR" sz="1000" b="0" dirty="0"/>
                    </a:p>
                  </a:txBody>
                  <a:tcPr/>
                </a:tc>
              </a:tr>
              <a:tr h="370840">
                <a:tc vMerge="1">
                  <a:txBody>
                    <a:bodyPr/>
                    <a:lstStyle/>
                    <a:p>
                      <a:endParaRPr lang="fr-FR" dirty="0"/>
                    </a:p>
                  </a:txBody>
                  <a:tcPr/>
                </a:tc>
                <a:tc>
                  <a:txBody>
                    <a:bodyPr/>
                    <a:lstStyle/>
                    <a:p>
                      <a:r>
                        <a:rPr lang="fr-FR" sz="1200" dirty="0" smtClean="0"/>
                        <a:t>résolution d'une problématique</a:t>
                      </a:r>
                      <a:endParaRPr lang="fr-FR" sz="1200" dirty="0"/>
                    </a:p>
                  </a:txBody>
                  <a:tcPr/>
                </a:tc>
                <a:tc>
                  <a:txBody>
                    <a:bodyPr/>
                    <a:lstStyle/>
                    <a:p>
                      <a:r>
                        <a:rPr lang="fr-FR" sz="1200" b="0" kern="1200" dirty="0" smtClean="0">
                          <a:solidFill>
                            <a:schemeClr val="dk1"/>
                          </a:solidFill>
                          <a:effectLst/>
                          <a:latin typeface="+mn-lt"/>
                          <a:ea typeface="+mn-ea"/>
                          <a:cs typeface="+mn-cs"/>
                        </a:rPr>
                        <a:t>situer le point faible du pied du Drone et proposer une solution pour supprimer toute cassure.</a:t>
                      </a:r>
                      <a:endParaRPr lang="fr-FR" sz="1000" b="0" dirty="0"/>
                    </a:p>
                  </a:txBody>
                  <a:tcPr/>
                </a:tc>
              </a:tr>
              <a:tr h="370840">
                <a:tc rowSpan="3">
                  <a:txBody>
                    <a:bodyPr/>
                    <a:lstStyle/>
                    <a:p>
                      <a:r>
                        <a:rPr lang="fr-FR" sz="1400" dirty="0" smtClean="0"/>
                        <a:t>Supports et ressources</a:t>
                      </a:r>
                      <a:endParaRPr lang="fr-FR"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kern="1200" dirty="0" smtClean="0">
                          <a:solidFill>
                            <a:schemeClr val="dk1"/>
                          </a:solidFill>
                          <a:effectLst/>
                          <a:latin typeface="+mn-lt"/>
                          <a:ea typeface="+mn-ea"/>
                          <a:cs typeface="+mn-cs"/>
                        </a:rPr>
                        <a:t>CES </a:t>
                      </a:r>
                      <a:r>
                        <a:rPr lang="fr-FR" sz="1200" b="0" kern="1200" dirty="0" err="1" smtClean="0">
                          <a:solidFill>
                            <a:schemeClr val="dk1"/>
                          </a:solidFill>
                          <a:effectLst/>
                          <a:latin typeface="+mn-lt"/>
                          <a:ea typeface="+mn-ea"/>
                          <a:cs typeface="+mn-cs"/>
                        </a:rPr>
                        <a:t>Edupack</a:t>
                      </a:r>
                      <a:r>
                        <a:rPr lang="fr-FR" sz="1200" b="0" kern="1200" dirty="0" smtClean="0">
                          <a:solidFill>
                            <a:schemeClr val="dk1"/>
                          </a:solidFill>
                          <a:effectLst/>
                          <a:latin typeface="+mn-lt"/>
                          <a:ea typeface="+mn-ea"/>
                          <a:cs typeface="+mn-cs"/>
                        </a:rPr>
                        <a:t> + </a:t>
                      </a:r>
                      <a:r>
                        <a:rPr lang="fr-FR" sz="1200" b="0" kern="1200" dirty="0" err="1" smtClean="0">
                          <a:solidFill>
                            <a:schemeClr val="dk1"/>
                          </a:solidFill>
                          <a:effectLst/>
                          <a:latin typeface="+mn-lt"/>
                          <a:ea typeface="+mn-ea"/>
                          <a:cs typeface="+mn-cs"/>
                        </a:rPr>
                        <a:t>Solidworks</a:t>
                      </a:r>
                      <a:endParaRPr lang="fr-FR" sz="1000" b="0" dirty="0" smtClean="0"/>
                    </a:p>
                    <a:p>
                      <a:endParaRPr lang="fr-FR" sz="1200" b="0" kern="1200" dirty="0">
                        <a:solidFill>
                          <a:schemeClr val="dk1"/>
                        </a:solidFill>
                        <a:effectLst/>
                        <a:latin typeface="+mn-lt"/>
                        <a:ea typeface="+mn-ea"/>
                        <a:cs typeface="+mn-cs"/>
                      </a:endParaRPr>
                    </a:p>
                  </a:txBody>
                  <a:tcPr/>
                </a:tc>
                <a:tc>
                  <a:txBody>
                    <a:bodyPr/>
                    <a:lstStyle/>
                    <a:p>
                      <a:r>
                        <a:rPr lang="fr-FR" sz="1200" kern="1200" dirty="0" smtClean="0">
                          <a:solidFill>
                            <a:schemeClr val="dk1"/>
                          </a:solidFill>
                          <a:effectLst/>
                          <a:latin typeface="+mn-lt"/>
                          <a:ea typeface="+mn-ea"/>
                          <a:cs typeface="+mn-cs"/>
                        </a:rPr>
                        <a:t>étude sur le comportement des pieds du drone pour supprimer toute cassure,</a:t>
                      </a:r>
                      <a:r>
                        <a:rPr lang="fr-FR" sz="1200" kern="1200" baseline="0" dirty="0" smtClean="0">
                          <a:solidFill>
                            <a:schemeClr val="dk1"/>
                          </a:solidFill>
                          <a:effectLst/>
                          <a:latin typeface="+mn-lt"/>
                          <a:ea typeface="+mn-ea"/>
                          <a:cs typeface="+mn-cs"/>
                        </a:rPr>
                        <a:t>  </a:t>
                      </a:r>
                      <a:r>
                        <a:rPr lang="fr-FR" sz="1200" kern="1200" dirty="0" smtClean="0">
                          <a:solidFill>
                            <a:schemeClr val="dk1"/>
                          </a:solidFill>
                          <a:effectLst/>
                          <a:latin typeface="+mn-lt"/>
                          <a:ea typeface="+mn-ea"/>
                          <a:cs typeface="+mn-cs"/>
                        </a:rPr>
                        <a:t>Choix de matériaux</a:t>
                      </a:r>
                      <a:endParaRPr lang="fr-FR" sz="1000" dirty="0"/>
                    </a:p>
                  </a:txBody>
                  <a:tcPr/>
                </a:tc>
              </a:tr>
              <a:tr h="370840">
                <a:tc vMerge="1">
                  <a:txBody>
                    <a:bodyPr/>
                    <a:lstStyle/>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dirty="0" smtClean="0"/>
                        <a:t>Site constructeur</a:t>
                      </a:r>
                    </a:p>
                    <a:p>
                      <a:endParaRPr lang="fr-FR" sz="1200" b="0" kern="1200" dirty="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Consultation des ressources en ligne</a:t>
                      </a:r>
                    </a:p>
                    <a:p>
                      <a:endParaRPr lang="fr-FR" sz="1200" dirty="0"/>
                    </a:p>
                  </a:txBody>
                  <a:tcPr/>
                </a:tc>
              </a:tr>
              <a:tr h="370840">
                <a:tc vMerge="1">
                  <a:txBody>
                    <a:bodyPr/>
                    <a:lstStyle/>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dirty="0" smtClean="0"/>
                        <a:t>AR - Drone</a:t>
                      </a:r>
                    </a:p>
                    <a:p>
                      <a:endParaRPr lang="fr-FR" sz="1000" b="0" dirty="0"/>
                    </a:p>
                  </a:txBody>
                  <a:tcPr/>
                </a:tc>
                <a:tc>
                  <a:txBody>
                    <a:bodyPr/>
                    <a:lstStyle/>
                    <a:p>
                      <a:r>
                        <a:rPr lang="fr-FR" sz="1200" dirty="0" smtClean="0"/>
                        <a:t>Etude des pieds uniquement</a:t>
                      </a:r>
                      <a:endParaRPr lang="fr-FR" sz="1200" dirty="0"/>
                    </a:p>
                  </a:txBody>
                  <a:tcPr/>
                </a:tc>
              </a:tr>
            </a:tbl>
          </a:graphicData>
        </a:graphic>
      </p:graphicFrame>
      <p:sp>
        <p:nvSpPr>
          <p:cNvPr id="13" name="ZoneTexte 12"/>
          <p:cNvSpPr txBox="1"/>
          <p:nvPr/>
        </p:nvSpPr>
        <p:spPr>
          <a:xfrm>
            <a:off x="646005" y="4293096"/>
            <a:ext cx="2125796" cy="738664"/>
          </a:xfrm>
          <a:prstGeom prst="rect">
            <a:avLst/>
          </a:prstGeom>
          <a:noFill/>
        </p:spPr>
        <p:txBody>
          <a:bodyPr wrap="square" rtlCol="0">
            <a:spAutoFit/>
          </a:bodyPr>
          <a:lstStyle/>
          <a:p>
            <a:r>
              <a:rPr lang="fr-FR" sz="1400" dirty="0" smtClean="0"/>
              <a:t>Type  :  Activité Pratique</a:t>
            </a:r>
          </a:p>
          <a:p>
            <a:r>
              <a:rPr lang="fr-FR" sz="1400" dirty="0" smtClean="0"/>
              <a:t>Durée activité : 2h</a:t>
            </a:r>
            <a:endParaRPr lang="fr-FR" sz="1400" dirty="0"/>
          </a:p>
          <a:p>
            <a:r>
              <a:rPr lang="fr-FR" sz="1400" b="1" dirty="0" err="1" smtClean="0"/>
              <a:t>Nbre</a:t>
            </a:r>
            <a:r>
              <a:rPr lang="fr-FR" sz="1400" b="1" dirty="0" smtClean="0"/>
              <a:t> de supports  réels : 1</a:t>
            </a:r>
          </a:p>
        </p:txBody>
      </p:sp>
      <p:pic>
        <p:nvPicPr>
          <p:cNvPr id="1026" name="Image 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7627" y="1916832"/>
            <a:ext cx="247650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ZoneTexte 10"/>
          <p:cNvSpPr txBox="1"/>
          <p:nvPr/>
        </p:nvSpPr>
        <p:spPr>
          <a:xfrm>
            <a:off x="565155" y="6090714"/>
            <a:ext cx="2124655" cy="584775"/>
          </a:xfrm>
          <a:prstGeom prst="rect">
            <a:avLst/>
          </a:prstGeom>
          <a:noFill/>
        </p:spPr>
        <p:txBody>
          <a:bodyPr wrap="square" rtlCol="0">
            <a:spAutoFit/>
          </a:bodyPr>
          <a:lstStyle/>
          <a:p>
            <a:r>
              <a:rPr lang="fr-FR" sz="3200" b="1" dirty="0" smtClean="0"/>
              <a:t>CI 3</a:t>
            </a:r>
            <a:endParaRPr lang="fr-FR" sz="3200" b="1" dirty="0"/>
          </a:p>
        </p:txBody>
      </p:sp>
    </p:spTree>
    <p:extLst>
      <p:ext uri="{BB962C8B-B14F-4D97-AF65-F5344CB8AC3E}">
        <p14:creationId xmlns:p14="http://schemas.microsoft.com/office/powerpoint/2010/main" xmlns="" val="404387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Administrateur\Documents\My Dropbox\07- Lycée\Comm'\Logos\logo-STI2D-150px.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 Activités de la séquence </a:t>
            </a:r>
            <a:endParaRPr lang="fr-FR" sz="3600" dirty="0"/>
          </a:p>
        </p:txBody>
      </p:sp>
      <p:sp>
        <p:nvSpPr>
          <p:cNvPr id="9" name="Arrondir un rectangle avec un coin diagonal 8"/>
          <p:cNvSpPr/>
          <p:nvPr/>
        </p:nvSpPr>
        <p:spPr>
          <a:xfrm>
            <a:off x="539552" y="188640"/>
            <a:ext cx="8429683" cy="648071"/>
          </a:xfrm>
          <a:prstGeom prst="round2DiagRect">
            <a:avLst/>
          </a:prstGeom>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smtClean="0"/>
              <a:t>AP 3 – Poignée de Robotino</a:t>
            </a:r>
            <a:endParaRPr lang="fr-FR" sz="3200" dirty="0"/>
          </a:p>
        </p:txBody>
      </p:sp>
      <p:sp>
        <p:nvSpPr>
          <p:cNvPr id="14" name="Rectangle 13"/>
          <p:cNvSpPr/>
          <p:nvPr/>
        </p:nvSpPr>
        <p:spPr>
          <a:xfrm>
            <a:off x="650367" y="3789040"/>
            <a:ext cx="2459092" cy="288032"/>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graphicFrame>
        <p:nvGraphicFramePr>
          <p:cNvPr id="15" name="Tableau 14"/>
          <p:cNvGraphicFramePr>
            <a:graphicFrameLocks noGrp="1"/>
          </p:cNvGraphicFramePr>
          <p:nvPr>
            <p:extLst>
              <p:ext uri="{D42A27DB-BD31-4B8C-83A1-F6EECF244321}">
                <p14:modId xmlns:p14="http://schemas.microsoft.com/office/powerpoint/2010/main" xmlns="" val="1798383814"/>
              </p:ext>
            </p:extLst>
          </p:nvPr>
        </p:nvGraphicFramePr>
        <p:xfrm>
          <a:off x="3203847" y="980728"/>
          <a:ext cx="5765388" cy="2839720"/>
        </p:xfrm>
        <a:graphic>
          <a:graphicData uri="http://schemas.openxmlformats.org/drawingml/2006/table">
            <a:tbl>
              <a:tblPr firstRow="1" bandRow="1">
                <a:tableStyleId>{D7AC3CCA-C797-4891-BE02-D94E43425B78}</a:tableStyleId>
              </a:tblPr>
              <a:tblGrid>
                <a:gridCol w="1098274"/>
                <a:gridCol w="2196549"/>
                <a:gridCol w="2470565"/>
              </a:tblGrid>
              <a:tr h="370840">
                <a:tc>
                  <a:txBody>
                    <a:bodyPr/>
                    <a:lstStyle/>
                    <a:p>
                      <a:r>
                        <a:rPr lang="fr-FR" sz="1400" dirty="0" smtClean="0"/>
                        <a:t>Activités</a:t>
                      </a:r>
                      <a:endParaRPr lang="fr-FR" sz="1400" dirty="0"/>
                    </a:p>
                  </a:txBody>
                  <a:tcPr/>
                </a:tc>
                <a:tc>
                  <a:txBody>
                    <a:bodyPr/>
                    <a:lstStyle/>
                    <a:p>
                      <a:r>
                        <a:rPr lang="fr-FR" sz="1400" dirty="0" smtClean="0"/>
                        <a:t>Pratique</a:t>
                      </a:r>
                      <a:endParaRPr lang="fr-FR" sz="1400" dirty="0"/>
                    </a:p>
                  </a:txBody>
                  <a:tcPr/>
                </a:tc>
                <a:tc>
                  <a:txBody>
                    <a:bodyPr/>
                    <a:lstStyle/>
                    <a:p>
                      <a:r>
                        <a:rPr lang="fr-FR" sz="1400" dirty="0" smtClean="0"/>
                        <a:t>Mise en situation</a:t>
                      </a:r>
                      <a:endParaRPr lang="fr-FR" sz="1400" dirty="0"/>
                    </a:p>
                  </a:txBody>
                  <a:tcPr/>
                </a:tc>
              </a:tr>
              <a:tr h="370840">
                <a:tc rowSpan="2">
                  <a:txBody>
                    <a:bodyPr/>
                    <a:lstStyle/>
                    <a:p>
                      <a:r>
                        <a:rPr lang="fr-FR" sz="1400" dirty="0" smtClean="0"/>
                        <a:t>Démarche </a:t>
                      </a:r>
                      <a:endParaRPr lang="fr-FR" sz="1400" b="1" dirty="0"/>
                    </a:p>
                  </a:txBody>
                  <a:tcPr/>
                </a:tc>
                <a:tc>
                  <a:txBody>
                    <a:bodyPr/>
                    <a:lstStyle/>
                    <a:p>
                      <a:r>
                        <a:rPr lang="fr-FR" sz="1200" dirty="0" smtClean="0"/>
                        <a:t>Investigation</a:t>
                      </a:r>
                      <a:endParaRPr lang="fr-FR" sz="1200" dirty="0"/>
                    </a:p>
                  </a:txBody>
                  <a:tcPr/>
                </a:tc>
                <a:tc>
                  <a:txBody>
                    <a:bodyPr/>
                    <a:lstStyle/>
                    <a:p>
                      <a:r>
                        <a:rPr lang="fr-FR" sz="1200" dirty="0" smtClean="0"/>
                        <a:t>Comparer les types de produit et en déterminer</a:t>
                      </a:r>
                      <a:r>
                        <a:rPr lang="fr-FR" sz="1200" baseline="0" dirty="0" smtClean="0"/>
                        <a:t> l’impact environnemental</a:t>
                      </a:r>
                      <a:endParaRPr lang="fr-FR" sz="1200" dirty="0"/>
                    </a:p>
                  </a:txBody>
                  <a:tcPr/>
                </a:tc>
              </a:tr>
              <a:tr h="370840">
                <a:tc vMerge="1">
                  <a:txBody>
                    <a:bodyPr/>
                    <a:lstStyle/>
                    <a:p>
                      <a:endParaRPr lang="fr-FR" dirty="0"/>
                    </a:p>
                  </a:txBody>
                  <a:tcPr/>
                </a:tc>
                <a:tc>
                  <a:txBody>
                    <a:bodyPr/>
                    <a:lstStyle/>
                    <a:p>
                      <a:r>
                        <a:rPr lang="fr-FR" sz="1200" dirty="0" smtClean="0"/>
                        <a:t>Produire une amélioration</a:t>
                      </a:r>
                    </a:p>
                  </a:txBody>
                  <a:tcPr/>
                </a:tc>
                <a:tc>
                  <a:txBody>
                    <a:bodyPr/>
                    <a:lstStyle/>
                    <a:p>
                      <a:r>
                        <a:rPr lang="fr-FR" sz="1200" dirty="0" smtClean="0"/>
                        <a:t>Modifier l’assemblage suivant l’étude précédente</a:t>
                      </a:r>
                      <a:r>
                        <a:rPr lang="fr-FR" sz="1200" baseline="0" dirty="0" smtClean="0"/>
                        <a:t> </a:t>
                      </a:r>
                      <a:endParaRPr lang="fr-FR" sz="1200" dirty="0"/>
                    </a:p>
                  </a:txBody>
                  <a:tcPr/>
                </a:tc>
              </a:tr>
              <a:tr h="370840">
                <a:tc rowSpan="3">
                  <a:txBody>
                    <a:bodyPr/>
                    <a:lstStyle/>
                    <a:p>
                      <a:r>
                        <a:rPr lang="fr-FR" sz="1400" dirty="0" smtClean="0"/>
                        <a:t>Supports et ressources</a:t>
                      </a:r>
                      <a:endParaRPr lang="fr-FR" sz="1400" b="1" dirty="0"/>
                    </a:p>
                  </a:txBody>
                  <a:tcPr/>
                </a:tc>
                <a:tc>
                  <a:txBody>
                    <a:bodyPr/>
                    <a:lstStyle/>
                    <a:p>
                      <a:r>
                        <a:rPr lang="fr-FR" sz="1200" dirty="0" smtClean="0"/>
                        <a:t>Bilan Produit</a:t>
                      </a:r>
                      <a:endParaRPr lang="fr-FR" sz="1200" dirty="0"/>
                    </a:p>
                  </a:txBody>
                  <a:tcPr/>
                </a:tc>
                <a:tc>
                  <a:txBody>
                    <a:bodyPr/>
                    <a:lstStyle/>
                    <a:p>
                      <a:r>
                        <a:rPr lang="fr-FR" sz="1200" dirty="0" smtClean="0"/>
                        <a:t>Intérêt de l’</a:t>
                      </a:r>
                      <a:r>
                        <a:rPr lang="fr-FR" sz="1200" dirty="0" err="1" smtClean="0"/>
                        <a:t>eco-conception</a:t>
                      </a:r>
                      <a:r>
                        <a:rPr lang="fr-FR" sz="1200" dirty="0" smtClean="0"/>
                        <a:t> – ACV</a:t>
                      </a:r>
                    </a:p>
                    <a:p>
                      <a:r>
                        <a:rPr lang="fr-FR" sz="1200" dirty="0" smtClean="0"/>
                        <a:t>Comparaison</a:t>
                      </a:r>
                      <a:r>
                        <a:rPr lang="fr-FR" sz="1200" baseline="0" dirty="0" smtClean="0"/>
                        <a:t> des deux poignées</a:t>
                      </a:r>
                      <a:endParaRPr lang="fr-FR" sz="1200" dirty="0"/>
                    </a:p>
                  </a:txBody>
                  <a:tcPr/>
                </a:tc>
              </a:tr>
              <a:tr h="370840">
                <a:tc vMerge="1">
                  <a:txBody>
                    <a:bodyPr/>
                    <a:lstStyle/>
                    <a:p>
                      <a:endParaRPr lang="fr-FR" dirty="0"/>
                    </a:p>
                  </a:txBody>
                  <a:tcPr/>
                </a:tc>
                <a:tc>
                  <a:txBody>
                    <a:bodyPr/>
                    <a:lstStyle/>
                    <a:p>
                      <a:r>
                        <a:rPr lang="fr-FR" sz="1200" dirty="0" err="1" smtClean="0"/>
                        <a:t>SolidWorks</a:t>
                      </a:r>
                      <a:r>
                        <a:rPr lang="fr-FR" sz="1200" dirty="0" smtClean="0"/>
                        <a:t> + maquette numérique</a:t>
                      </a:r>
                      <a:endParaRPr lang="fr-FR" sz="1200" dirty="0"/>
                    </a:p>
                  </a:txBody>
                  <a:tcPr/>
                </a:tc>
                <a:tc>
                  <a:txBody>
                    <a:bodyPr/>
                    <a:lstStyle/>
                    <a:p>
                      <a:r>
                        <a:rPr lang="fr-FR" sz="1200" dirty="0" smtClean="0"/>
                        <a:t>Relation forme / matériau</a:t>
                      </a:r>
                    </a:p>
                    <a:p>
                      <a:r>
                        <a:rPr lang="fr-FR" sz="1200" dirty="0" smtClean="0"/>
                        <a:t>Assemblage et représentation</a:t>
                      </a:r>
                      <a:endParaRPr lang="fr-FR" sz="1200" dirty="0"/>
                    </a:p>
                  </a:txBody>
                  <a:tcPr/>
                </a:tc>
              </a:tr>
              <a:tr h="370840">
                <a:tc vMerge="1">
                  <a:txBody>
                    <a:bodyPr/>
                    <a:lstStyle/>
                    <a:p>
                      <a:endParaRPr lang="fr-FR" dirty="0"/>
                    </a:p>
                  </a:txBody>
                  <a:tcPr/>
                </a:tc>
                <a:tc>
                  <a:txBody>
                    <a:bodyPr/>
                    <a:lstStyle/>
                    <a:p>
                      <a:r>
                        <a:rPr lang="fr-FR" sz="1200" dirty="0" smtClean="0"/>
                        <a:t>Robotino</a:t>
                      </a:r>
                      <a:endParaRPr lang="fr-FR" sz="1200" dirty="0"/>
                    </a:p>
                  </a:txBody>
                  <a:tcPr/>
                </a:tc>
                <a:tc>
                  <a:txBody>
                    <a:bodyPr/>
                    <a:lstStyle/>
                    <a:p>
                      <a:r>
                        <a:rPr lang="fr-FR" sz="1200" dirty="0" smtClean="0"/>
                        <a:t>Prévoir une poignée sur deux démontée </a:t>
                      </a:r>
                      <a:endParaRPr lang="fr-FR" sz="1200" dirty="0"/>
                    </a:p>
                  </a:txBody>
                  <a:tcPr/>
                </a:tc>
              </a:tr>
            </a:tbl>
          </a:graphicData>
        </a:graphic>
      </p:graphicFrame>
      <p:pic>
        <p:nvPicPr>
          <p:cNvPr id="18" name="Image 17" descr="Poignée Alu.jpg"/>
          <p:cNvPicPr/>
          <p:nvPr/>
        </p:nvPicPr>
        <p:blipFill>
          <a:blip r:embed="rId4" cstate="print"/>
          <a:stretch>
            <a:fillRect/>
          </a:stretch>
        </p:blipFill>
        <p:spPr>
          <a:xfrm>
            <a:off x="683568" y="908720"/>
            <a:ext cx="864096" cy="670614"/>
          </a:xfrm>
          <a:prstGeom prst="rect">
            <a:avLst/>
          </a:prstGeom>
        </p:spPr>
      </p:pic>
      <p:sp>
        <p:nvSpPr>
          <p:cNvPr id="19" name="Rectangle 18"/>
          <p:cNvSpPr/>
          <p:nvPr/>
        </p:nvSpPr>
        <p:spPr>
          <a:xfrm>
            <a:off x="650367" y="4293096"/>
            <a:ext cx="2297504" cy="738664"/>
          </a:xfrm>
          <a:prstGeom prst="rect">
            <a:avLst/>
          </a:prstGeom>
        </p:spPr>
        <p:txBody>
          <a:bodyPr wrap="square">
            <a:spAutoFit/>
          </a:bodyPr>
          <a:lstStyle/>
          <a:p>
            <a:r>
              <a:rPr lang="fr-FR" sz="1400" dirty="0"/>
              <a:t>Type  :  </a:t>
            </a:r>
            <a:r>
              <a:rPr lang="fr-FR" sz="1400" dirty="0" smtClean="0"/>
              <a:t>Activité Pratique</a:t>
            </a:r>
            <a:endParaRPr lang="fr-FR" sz="1400" dirty="0"/>
          </a:p>
          <a:p>
            <a:r>
              <a:rPr lang="fr-FR" sz="1400" dirty="0"/>
              <a:t>Durée activité : </a:t>
            </a:r>
            <a:r>
              <a:rPr lang="fr-FR" sz="1400" dirty="0" smtClean="0"/>
              <a:t>2h</a:t>
            </a:r>
            <a:endParaRPr lang="fr-FR" sz="1400" dirty="0"/>
          </a:p>
          <a:p>
            <a:r>
              <a:rPr lang="fr-FR" sz="1400" b="1" dirty="0" err="1"/>
              <a:t>Nbre</a:t>
            </a:r>
            <a:r>
              <a:rPr lang="fr-FR" sz="1400" b="1" dirty="0"/>
              <a:t> de supports  </a:t>
            </a:r>
            <a:r>
              <a:rPr lang="fr-FR" sz="1400" b="1" dirty="0" smtClean="0"/>
              <a:t>réels : 1</a:t>
            </a:r>
            <a:endParaRPr lang="fr-FR" sz="1400" b="1" dirty="0"/>
          </a:p>
        </p:txBody>
      </p:sp>
      <p:sp>
        <p:nvSpPr>
          <p:cNvPr id="20" name="ZoneTexte 19"/>
          <p:cNvSpPr txBox="1"/>
          <p:nvPr/>
        </p:nvSpPr>
        <p:spPr>
          <a:xfrm>
            <a:off x="565155" y="6090714"/>
            <a:ext cx="2124655" cy="584775"/>
          </a:xfrm>
          <a:prstGeom prst="rect">
            <a:avLst/>
          </a:prstGeom>
          <a:noFill/>
        </p:spPr>
        <p:txBody>
          <a:bodyPr wrap="square" rtlCol="0">
            <a:spAutoFit/>
          </a:bodyPr>
          <a:lstStyle/>
          <a:p>
            <a:r>
              <a:rPr lang="fr-FR" sz="3200" b="1" dirty="0" smtClean="0"/>
              <a:t>CI 2 – CI 3</a:t>
            </a:r>
            <a:endParaRPr lang="fr-FR" sz="3200" b="1" dirty="0"/>
          </a:p>
        </p:txBody>
      </p:sp>
      <p:pic>
        <p:nvPicPr>
          <p:cNvPr id="16" name="Image 15" descr="robo-1.jpg"/>
          <p:cNvPicPr/>
          <p:nvPr/>
        </p:nvPicPr>
        <p:blipFill>
          <a:blip r:embed="rId5" cstate="print"/>
          <a:stretch>
            <a:fillRect/>
          </a:stretch>
        </p:blipFill>
        <p:spPr>
          <a:xfrm>
            <a:off x="650367" y="1518029"/>
            <a:ext cx="2304256" cy="2184973"/>
          </a:xfrm>
          <a:prstGeom prst="rect">
            <a:avLst/>
          </a:prstGeom>
        </p:spPr>
      </p:pic>
      <p:pic>
        <p:nvPicPr>
          <p:cNvPr id="17" name="Image 16" descr="Poignée Fibre-2.jpg"/>
          <p:cNvPicPr/>
          <p:nvPr/>
        </p:nvPicPr>
        <p:blipFill>
          <a:blip r:embed="rId6" cstate="print"/>
          <a:stretch>
            <a:fillRect/>
          </a:stretch>
        </p:blipFill>
        <p:spPr>
          <a:xfrm>
            <a:off x="2051720" y="964292"/>
            <a:ext cx="1048385" cy="664508"/>
          </a:xfrm>
          <a:prstGeom prst="rect">
            <a:avLst/>
          </a:prstGeom>
        </p:spPr>
      </p:pic>
    </p:spTree>
    <p:extLst>
      <p:ext uri="{BB962C8B-B14F-4D97-AF65-F5344CB8AC3E}">
        <p14:creationId xmlns:p14="http://schemas.microsoft.com/office/powerpoint/2010/main" xmlns="" val="406742906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Administrateur\Documents\My Dropbox\07- Lycée\Comm'\Logos\logo-STI2D-150px.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 Activités de la séquence </a:t>
            </a:r>
            <a:endParaRPr lang="fr-FR" sz="3600" dirty="0"/>
          </a:p>
        </p:txBody>
      </p:sp>
      <p:sp>
        <p:nvSpPr>
          <p:cNvPr id="9" name="Arrondir un rectangle avec un coin diagonal 8"/>
          <p:cNvSpPr/>
          <p:nvPr/>
        </p:nvSpPr>
        <p:spPr>
          <a:xfrm>
            <a:off x="539552" y="188640"/>
            <a:ext cx="8429683" cy="648071"/>
          </a:xfrm>
          <a:prstGeom prst="round2DiagRect">
            <a:avLst/>
          </a:prstGeom>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smtClean="0">
                <a:solidFill>
                  <a:schemeClr val="tx1"/>
                </a:solidFill>
              </a:rPr>
              <a:t>AP4 - VAE </a:t>
            </a:r>
            <a:endParaRPr lang="fr-FR" sz="3200" dirty="0">
              <a:solidFill>
                <a:schemeClr val="tx1"/>
              </a:solidFill>
            </a:endParaRPr>
          </a:p>
        </p:txBody>
      </p:sp>
      <p:sp>
        <p:nvSpPr>
          <p:cNvPr id="13" name="Rectangle 12"/>
          <p:cNvSpPr/>
          <p:nvPr/>
        </p:nvSpPr>
        <p:spPr>
          <a:xfrm>
            <a:off x="650367" y="3789040"/>
            <a:ext cx="2459092" cy="288032"/>
          </a:xfrm>
          <a:prstGeom prst="rect">
            <a:avLst/>
          </a:prstGeom>
          <a:solidFill>
            <a:srgbClr val="FFC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graphicFrame>
        <p:nvGraphicFramePr>
          <p:cNvPr id="14" name="Tableau 13"/>
          <p:cNvGraphicFramePr>
            <a:graphicFrameLocks noGrp="1"/>
          </p:cNvGraphicFramePr>
          <p:nvPr>
            <p:extLst>
              <p:ext uri="{D42A27DB-BD31-4B8C-83A1-F6EECF244321}">
                <p14:modId xmlns:p14="http://schemas.microsoft.com/office/powerpoint/2010/main" xmlns="" val="3855708068"/>
              </p:ext>
            </p:extLst>
          </p:nvPr>
        </p:nvGraphicFramePr>
        <p:xfrm>
          <a:off x="3203847" y="980728"/>
          <a:ext cx="5765388" cy="2753360"/>
        </p:xfrm>
        <a:graphic>
          <a:graphicData uri="http://schemas.openxmlformats.org/drawingml/2006/table">
            <a:tbl>
              <a:tblPr firstRow="1" bandRow="1">
                <a:tableStyleId>{93296810-A885-4BE3-A3E7-6D5BEEA58F35}</a:tableStyleId>
              </a:tblPr>
              <a:tblGrid>
                <a:gridCol w="1098274"/>
                <a:gridCol w="2196549"/>
                <a:gridCol w="2470565"/>
              </a:tblGrid>
              <a:tr h="370840">
                <a:tc>
                  <a:txBody>
                    <a:bodyPr/>
                    <a:lstStyle/>
                    <a:p>
                      <a:r>
                        <a:rPr lang="fr-FR" sz="1400" dirty="0" smtClean="0">
                          <a:solidFill>
                            <a:schemeClr val="tx1"/>
                          </a:solidFill>
                        </a:rPr>
                        <a:t>Activités</a:t>
                      </a:r>
                      <a:endParaRPr lang="fr-FR" sz="1400" dirty="0">
                        <a:solidFill>
                          <a:schemeClr val="tx1"/>
                        </a:solidFill>
                      </a:endParaRPr>
                    </a:p>
                  </a:txBody>
                  <a:tcPr>
                    <a:solidFill>
                      <a:srgbClr val="FFC000"/>
                    </a:solidFill>
                  </a:tcPr>
                </a:tc>
                <a:tc>
                  <a:txBody>
                    <a:bodyPr/>
                    <a:lstStyle/>
                    <a:p>
                      <a:r>
                        <a:rPr lang="fr-FR" sz="1400" dirty="0" smtClean="0">
                          <a:solidFill>
                            <a:schemeClr val="tx1"/>
                          </a:solidFill>
                        </a:rPr>
                        <a:t>Pratique</a:t>
                      </a:r>
                      <a:endParaRPr lang="fr-FR" sz="1400" dirty="0">
                        <a:solidFill>
                          <a:schemeClr val="tx1"/>
                        </a:solidFill>
                      </a:endParaRPr>
                    </a:p>
                  </a:txBody>
                  <a:tcPr>
                    <a:solidFill>
                      <a:srgbClr val="FFC000"/>
                    </a:solidFill>
                  </a:tcPr>
                </a:tc>
                <a:tc>
                  <a:txBody>
                    <a:bodyPr/>
                    <a:lstStyle/>
                    <a:p>
                      <a:r>
                        <a:rPr lang="fr-FR" sz="1400" dirty="0" smtClean="0">
                          <a:solidFill>
                            <a:schemeClr val="tx1"/>
                          </a:solidFill>
                        </a:rPr>
                        <a:t>Mise en situation</a:t>
                      </a:r>
                      <a:endParaRPr lang="fr-FR" sz="1400" dirty="0">
                        <a:solidFill>
                          <a:schemeClr val="tx1"/>
                        </a:solidFill>
                      </a:endParaRPr>
                    </a:p>
                  </a:txBody>
                  <a:tcPr>
                    <a:solidFill>
                      <a:srgbClr val="FFC000"/>
                    </a:solidFill>
                  </a:tcPr>
                </a:tc>
              </a:tr>
              <a:tr h="370840">
                <a:tc rowSpan="2">
                  <a:txBody>
                    <a:bodyPr/>
                    <a:lstStyle/>
                    <a:p>
                      <a:r>
                        <a:rPr lang="fr-FR" sz="1400" dirty="0" smtClean="0"/>
                        <a:t>Démarche </a:t>
                      </a:r>
                      <a:endParaRPr lang="fr-FR" sz="1400" b="1" dirty="0"/>
                    </a:p>
                  </a:txBody>
                  <a:tcPr>
                    <a:solidFill>
                      <a:srgbClr val="FFC000"/>
                    </a:solidFill>
                  </a:tcPr>
                </a:tc>
                <a:tc>
                  <a:txBody>
                    <a:bodyPr/>
                    <a:lstStyle/>
                    <a:p>
                      <a:r>
                        <a:rPr lang="fr-FR" sz="1200" dirty="0" smtClean="0"/>
                        <a:t>Analyse </a:t>
                      </a:r>
                      <a:endParaRPr lang="fr-FR" sz="1200" dirty="0"/>
                    </a:p>
                  </a:txBody>
                  <a:tcPr>
                    <a:solidFill>
                      <a:srgbClr val="FFC000"/>
                    </a:solidFill>
                  </a:tcPr>
                </a:tc>
                <a:tc>
                  <a:txBody>
                    <a:bodyPr/>
                    <a:lstStyle/>
                    <a:p>
                      <a:r>
                        <a:rPr lang="fr-FR" sz="1200" dirty="0" smtClean="0"/>
                        <a:t>Utilisation d’un modèle pour simuler un comportement </a:t>
                      </a:r>
                      <a:endParaRPr lang="fr-FR" sz="1200" dirty="0"/>
                    </a:p>
                  </a:txBody>
                  <a:tcPr>
                    <a:solidFill>
                      <a:srgbClr val="FFC000"/>
                    </a:solidFill>
                  </a:tcPr>
                </a:tc>
              </a:tr>
              <a:tr h="370840">
                <a:tc vMerge="1">
                  <a:txBody>
                    <a:bodyPr/>
                    <a:lstStyle/>
                    <a:p>
                      <a:endParaRPr lang="fr-FR" dirty="0"/>
                    </a:p>
                  </a:txBody>
                  <a:tcPr/>
                </a:tc>
                <a:tc>
                  <a:txBody>
                    <a:bodyPr/>
                    <a:lstStyle/>
                    <a:p>
                      <a:r>
                        <a:rPr lang="fr-FR" sz="1200" dirty="0" smtClean="0"/>
                        <a:t>résolution d'une problématique</a:t>
                      </a:r>
                      <a:endParaRPr lang="fr-FR" sz="1200" dirty="0"/>
                    </a:p>
                  </a:txBody>
                  <a:tcPr>
                    <a:solidFill>
                      <a:srgbClr val="FFC000"/>
                    </a:solidFill>
                  </a:tcPr>
                </a:tc>
                <a:tc>
                  <a:txBody>
                    <a:bodyPr/>
                    <a:lstStyle/>
                    <a:p>
                      <a:r>
                        <a:rPr lang="fr-FR" sz="1200" dirty="0" smtClean="0"/>
                        <a:t>Interpréter des résultats d’une simulation pour valider la forme d’une pièce ou la modifier </a:t>
                      </a:r>
                      <a:endParaRPr lang="fr-FR" sz="1200" dirty="0"/>
                    </a:p>
                  </a:txBody>
                  <a:tcPr>
                    <a:solidFill>
                      <a:srgbClr val="FFC000"/>
                    </a:solidFill>
                  </a:tcPr>
                </a:tc>
              </a:tr>
              <a:tr h="370840">
                <a:tc rowSpan="3">
                  <a:txBody>
                    <a:bodyPr/>
                    <a:lstStyle/>
                    <a:p>
                      <a:r>
                        <a:rPr lang="fr-FR" sz="1400" dirty="0" smtClean="0"/>
                        <a:t>Supports et ressources</a:t>
                      </a:r>
                      <a:endParaRPr lang="fr-FR" sz="1400" b="1" dirty="0"/>
                    </a:p>
                  </a:txBody>
                  <a:tcPr>
                    <a:solidFill>
                      <a:srgbClr val="FFC000"/>
                    </a:solidFill>
                  </a:tcPr>
                </a:tc>
                <a:tc>
                  <a:txBody>
                    <a:bodyPr/>
                    <a:lstStyle/>
                    <a:p>
                      <a:r>
                        <a:rPr lang="fr-FR" sz="1200" dirty="0" smtClean="0"/>
                        <a:t>VAE - Carter</a:t>
                      </a:r>
                      <a:endParaRPr lang="fr-FR" sz="1200" dirty="0"/>
                    </a:p>
                  </a:txBody>
                  <a:tcPr>
                    <a:solidFill>
                      <a:srgbClr val="FFC000"/>
                    </a:solidFill>
                  </a:tcPr>
                </a:tc>
                <a:tc>
                  <a:txBody>
                    <a:bodyPr/>
                    <a:lstStyle/>
                    <a:p>
                      <a:r>
                        <a:rPr lang="fr-FR" sz="1200" dirty="0" smtClean="0"/>
                        <a:t>Démonté pour comparer</a:t>
                      </a:r>
                      <a:r>
                        <a:rPr lang="fr-FR" sz="1200" baseline="0" dirty="0" smtClean="0"/>
                        <a:t> le réel et le modèle</a:t>
                      </a:r>
                      <a:endParaRPr lang="fr-FR" sz="1200" dirty="0"/>
                    </a:p>
                  </a:txBody>
                  <a:tcPr>
                    <a:solidFill>
                      <a:srgbClr val="FFC000"/>
                    </a:solidFill>
                  </a:tcPr>
                </a:tc>
              </a:tr>
              <a:tr h="370840">
                <a:tc vMerge="1">
                  <a:txBody>
                    <a:bodyPr/>
                    <a:lstStyle/>
                    <a:p>
                      <a:endParaRPr lang="fr-FR" dirty="0"/>
                    </a:p>
                  </a:txBody>
                  <a:tcPr/>
                </a:tc>
                <a:tc>
                  <a:txBody>
                    <a:bodyPr/>
                    <a:lstStyle/>
                    <a:p>
                      <a:r>
                        <a:rPr lang="fr-FR" sz="1200" dirty="0" smtClean="0"/>
                        <a:t>Modèle numérique </a:t>
                      </a:r>
                      <a:r>
                        <a:rPr lang="fr-FR" sz="1200" dirty="0" err="1" smtClean="0"/>
                        <a:t>SolidWorks</a:t>
                      </a:r>
                      <a:endParaRPr lang="fr-FR" sz="1200" dirty="0"/>
                    </a:p>
                  </a:txBody>
                  <a:tcPr>
                    <a:solidFill>
                      <a:srgbClr val="FFC000"/>
                    </a:solidFill>
                  </a:tcPr>
                </a:tc>
                <a:tc>
                  <a:txBody>
                    <a:bodyPr/>
                    <a:lstStyle/>
                    <a:p>
                      <a:r>
                        <a:rPr lang="fr-FR" sz="1200" dirty="0" smtClean="0"/>
                        <a:t>Caractérisation</a:t>
                      </a:r>
                      <a:r>
                        <a:rPr lang="fr-FR" sz="1200" baseline="0" dirty="0" smtClean="0"/>
                        <a:t> des matériaux</a:t>
                      </a:r>
                    </a:p>
                    <a:p>
                      <a:r>
                        <a:rPr lang="fr-FR" sz="1200" dirty="0" smtClean="0"/>
                        <a:t>Simulation d’une déformation</a:t>
                      </a:r>
                      <a:endParaRPr lang="fr-FR" sz="1200" dirty="0"/>
                    </a:p>
                  </a:txBody>
                  <a:tcPr>
                    <a:solidFill>
                      <a:srgbClr val="FFC000"/>
                    </a:solidFill>
                  </a:tcPr>
                </a:tc>
              </a:tr>
              <a:tr h="370840">
                <a:tc vMerge="1">
                  <a:txBody>
                    <a:bodyPr/>
                    <a:lstStyle/>
                    <a:p>
                      <a:endParaRPr lang="fr-FR" dirty="0"/>
                    </a:p>
                  </a:txBody>
                  <a:tcPr/>
                </a:tc>
                <a:tc>
                  <a:txBody>
                    <a:bodyPr/>
                    <a:lstStyle/>
                    <a:p>
                      <a:endParaRPr lang="fr-FR" sz="1200" dirty="0"/>
                    </a:p>
                  </a:txBody>
                  <a:tcPr>
                    <a:solidFill>
                      <a:srgbClr val="FFC000"/>
                    </a:solidFill>
                  </a:tcPr>
                </a:tc>
                <a:tc>
                  <a:txBody>
                    <a:bodyPr/>
                    <a:lstStyle/>
                    <a:p>
                      <a:endParaRPr lang="fr-FR" sz="1200" dirty="0"/>
                    </a:p>
                  </a:txBody>
                  <a:tcPr>
                    <a:solidFill>
                      <a:srgbClr val="FFC000"/>
                    </a:solidFill>
                  </a:tcPr>
                </a:tc>
              </a:tr>
            </a:tbl>
          </a:graphicData>
        </a:graphic>
      </p:graphicFrame>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4851" y="1196752"/>
            <a:ext cx="2676525" cy="1724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189532" y="2584428"/>
            <a:ext cx="919927" cy="11463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Rectangle 14"/>
          <p:cNvSpPr/>
          <p:nvPr/>
        </p:nvSpPr>
        <p:spPr>
          <a:xfrm>
            <a:off x="623397" y="4206334"/>
            <a:ext cx="2297504" cy="738664"/>
          </a:xfrm>
          <a:prstGeom prst="rect">
            <a:avLst/>
          </a:prstGeom>
        </p:spPr>
        <p:txBody>
          <a:bodyPr wrap="square">
            <a:spAutoFit/>
          </a:bodyPr>
          <a:lstStyle/>
          <a:p>
            <a:r>
              <a:rPr lang="fr-FR" sz="1400" dirty="0"/>
              <a:t>Type  :  </a:t>
            </a:r>
            <a:r>
              <a:rPr lang="fr-FR" sz="1400" dirty="0" smtClean="0"/>
              <a:t>Activité Pratique</a:t>
            </a:r>
            <a:endParaRPr lang="fr-FR" sz="1400" dirty="0"/>
          </a:p>
          <a:p>
            <a:r>
              <a:rPr lang="fr-FR" sz="1400" dirty="0"/>
              <a:t>Durée activité : </a:t>
            </a:r>
            <a:r>
              <a:rPr lang="fr-FR" sz="1400" dirty="0" smtClean="0"/>
              <a:t>2h</a:t>
            </a:r>
            <a:endParaRPr lang="fr-FR" sz="1400" dirty="0"/>
          </a:p>
          <a:p>
            <a:r>
              <a:rPr lang="fr-FR" sz="1400" b="1" dirty="0" err="1"/>
              <a:t>Nbre</a:t>
            </a:r>
            <a:r>
              <a:rPr lang="fr-FR" sz="1400" b="1" dirty="0"/>
              <a:t> de supports  </a:t>
            </a:r>
            <a:r>
              <a:rPr lang="fr-FR" sz="1400" b="1" dirty="0" smtClean="0"/>
              <a:t>réels : 1</a:t>
            </a:r>
            <a:endParaRPr lang="fr-FR" sz="1400" b="1" dirty="0"/>
          </a:p>
        </p:txBody>
      </p:sp>
      <p:sp>
        <p:nvSpPr>
          <p:cNvPr id="16" name="ZoneTexte 15"/>
          <p:cNvSpPr txBox="1"/>
          <p:nvPr/>
        </p:nvSpPr>
        <p:spPr>
          <a:xfrm>
            <a:off x="565155" y="6090714"/>
            <a:ext cx="2124655" cy="584775"/>
          </a:xfrm>
          <a:prstGeom prst="rect">
            <a:avLst/>
          </a:prstGeom>
          <a:noFill/>
        </p:spPr>
        <p:txBody>
          <a:bodyPr wrap="square" rtlCol="0">
            <a:spAutoFit/>
          </a:bodyPr>
          <a:lstStyle/>
          <a:p>
            <a:r>
              <a:rPr lang="fr-FR" sz="3200" b="1" dirty="0" smtClean="0"/>
              <a:t>CI 3</a:t>
            </a:r>
            <a:endParaRPr lang="fr-FR" sz="3200" b="1" dirty="0"/>
          </a:p>
        </p:txBody>
      </p:sp>
    </p:spTree>
    <p:extLst>
      <p:ext uri="{BB962C8B-B14F-4D97-AF65-F5344CB8AC3E}">
        <p14:creationId xmlns:p14="http://schemas.microsoft.com/office/powerpoint/2010/main" xmlns="" val="406742906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Administrateur\Documents\My Dropbox\07- Lycée\Comm'\Logos\logo-STI2D-150px.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 Activités de la séquence </a:t>
            </a:r>
            <a:endParaRPr lang="fr-FR" sz="3600" dirty="0"/>
          </a:p>
        </p:txBody>
      </p:sp>
      <p:sp>
        <p:nvSpPr>
          <p:cNvPr id="9" name="Arrondir un rectangle avec un coin diagonal 8"/>
          <p:cNvSpPr/>
          <p:nvPr/>
        </p:nvSpPr>
        <p:spPr>
          <a:xfrm>
            <a:off x="539552" y="188640"/>
            <a:ext cx="8429683" cy="648071"/>
          </a:xfrm>
          <a:prstGeom prst="round2DiagRect">
            <a:avLst/>
          </a:prstGeom>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smtClean="0"/>
              <a:t>AP 5 – Serrure biométrique</a:t>
            </a:r>
            <a:endParaRPr lang="fr-FR" sz="3200" dirty="0"/>
          </a:p>
        </p:txBody>
      </p:sp>
      <p:sp>
        <p:nvSpPr>
          <p:cNvPr id="14" name="Rectangle 13"/>
          <p:cNvSpPr/>
          <p:nvPr/>
        </p:nvSpPr>
        <p:spPr>
          <a:xfrm>
            <a:off x="632111" y="3789040"/>
            <a:ext cx="2459092" cy="288032"/>
          </a:xfrm>
          <a:prstGeom prst="rect">
            <a:avLst/>
          </a:prstGeom>
          <a:solidFill>
            <a:srgbClr val="C0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graphicFrame>
        <p:nvGraphicFramePr>
          <p:cNvPr id="15" name="Tableau 14"/>
          <p:cNvGraphicFramePr>
            <a:graphicFrameLocks noGrp="1"/>
          </p:cNvGraphicFramePr>
          <p:nvPr>
            <p:extLst>
              <p:ext uri="{D42A27DB-BD31-4B8C-83A1-F6EECF244321}">
                <p14:modId xmlns:p14="http://schemas.microsoft.com/office/powerpoint/2010/main" xmlns="" val="817754812"/>
              </p:ext>
            </p:extLst>
          </p:nvPr>
        </p:nvGraphicFramePr>
        <p:xfrm>
          <a:off x="3203847" y="980728"/>
          <a:ext cx="5765388" cy="3027680"/>
        </p:xfrm>
        <a:graphic>
          <a:graphicData uri="http://schemas.openxmlformats.org/drawingml/2006/table">
            <a:tbl>
              <a:tblPr firstRow="1" bandRow="1">
                <a:tableStyleId>{21E4AEA4-8DFA-4A89-87EB-49C32662AFE0}</a:tableStyleId>
              </a:tblPr>
              <a:tblGrid>
                <a:gridCol w="1098274"/>
                <a:gridCol w="2196549"/>
                <a:gridCol w="2470565"/>
              </a:tblGrid>
              <a:tr h="370840">
                <a:tc>
                  <a:txBody>
                    <a:bodyPr/>
                    <a:lstStyle/>
                    <a:p>
                      <a:r>
                        <a:rPr lang="fr-FR" sz="1400" dirty="0" smtClean="0"/>
                        <a:t>Activités</a:t>
                      </a:r>
                      <a:endParaRPr lang="fr-FR" sz="1400" dirty="0"/>
                    </a:p>
                  </a:txBody>
                  <a:tcPr/>
                </a:tc>
                <a:tc>
                  <a:txBody>
                    <a:bodyPr/>
                    <a:lstStyle/>
                    <a:p>
                      <a:r>
                        <a:rPr lang="fr-FR" sz="1400" dirty="0" smtClean="0"/>
                        <a:t>Pratique</a:t>
                      </a:r>
                      <a:endParaRPr lang="fr-FR" sz="1400" dirty="0"/>
                    </a:p>
                  </a:txBody>
                  <a:tcPr/>
                </a:tc>
                <a:tc>
                  <a:txBody>
                    <a:bodyPr/>
                    <a:lstStyle/>
                    <a:p>
                      <a:r>
                        <a:rPr lang="fr-FR" sz="1400" dirty="0" smtClean="0"/>
                        <a:t>Mise en situation</a:t>
                      </a:r>
                      <a:endParaRPr lang="fr-FR" sz="1400" dirty="0"/>
                    </a:p>
                  </a:txBody>
                  <a:tcPr/>
                </a:tc>
              </a:tr>
              <a:tr h="370840">
                <a:tc rowSpan="2">
                  <a:txBody>
                    <a:bodyPr/>
                    <a:lstStyle/>
                    <a:p>
                      <a:r>
                        <a:rPr lang="fr-FR" sz="1400" dirty="0" smtClean="0"/>
                        <a:t>Démarche </a:t>
                      </a:r>
                      <a:endParaRPr lang="fr-FR" sz="1400" b="1" dirty="0"/>
                    </a:p>
                  </a:txBody>
                  <a:tcPr/>
                </a:tc>
                <a:tc>
                  <a:txBody>
                    <a:bodyPr/>
                    <a:lstStyle/>
                    <a:p>
                      <a:r>
                        <a:rPr lang="fr-FR" sz="1200" dirty="0" smtClean="0"/>
                        <a:t>créativité</a:t>
                      </a:r>
                      <a:endParaRPr lang="fr-FR" sz="1200" dirty="0"/>
                    </a:p>
                  </a:txBody>
                  <a:tcPr/>
                </a:tc>
                <a:tc>
                  <a:txBody>
                    <a:bodyPr/>
                    <a:lstStyle/>
                    <a:p>
                      <a:r>
                        <a:rPr lang="fr-FR" sz="1200" b="0" kern="1200" dirty="0" smtClean="0">
                          <a:solidFill>
                            <a:schemeClr val="dk1"/>
                          </a:solidFill>
                          <a:effectLst/>
                          <a:latin typeface="+mn-lt"/>
                          <a:ea typeface="+mn-ea"/>
                          <a:cs typeface="+mn-cs"/>
                        </a:rPr>
                        <a:t>Quantifier l’impact du matériau de fabrication sur l’environnement.</a:t>
                      </a:r>
                      <a:endParaRPr lang="fr-FR" sz="1200" b="0" dirty="0"/>
                    </a:p>
                  </a:txBody>
                  <a:tcPr/>
                </a:tc>
              </a:tr>
              <a:tr h="370840">
                <a:tc vMerge="1">
                  <a:txBody>
                    <a:bodyPr/>
                    <a:lstStyle/>
                    <a:p>
                      <a:endParaRPr lang="fr-FR" dirty="0"/>
                    </a:p>
                  </a:txBody>
                  <a:tcPr/>
                </a:tc>
                <a:tc>
                  <a:txBody>
                    <a:bodyPr/>
                    <a:lstStyle/>
                    <a:p>
                      <a:r>
                        <a:rPr lang="fr-FR" sz="1200" dirty="0" smtClean="0"/>
                        <a:t>réalisation</a:t>
                      </a:r>
                      <a:endParaRPr lang="fr-FR" sz="1200" dirty="0"/>
                    </a:p>
                  </a:txBody>
                  <a:tcPr/>
                </a:tc>
                <a:tc>
                  <a:txBody>
                    <a:bodyPr/>
                    <a:lstStyle/>
                    <a:p>
                      <a:pPr>
                        <a:spcAft>
                          <a:spcPts val="0"/>
                        </a:spcAft>
                        <a:tabLst>
                          <a:tab pos="449580" algn="l"/>
                        </a:tabLst>
                      </a:pPr>
                      <a:r>
                        <a:rPr lang="fr-FR" sz="1200" b="0" dirty="0">
                          <a:solidFill>
                            <a:schemeClr val="tx1"/>
                          </a:solidFill>
                          <a:effectLst/>
                          <a:latin typeface="Calibri"/>
                          <a:ea typeface="Lucida Sans Unicode1"/>
                          <a:cs typeface="Calibri"/>
                        </a:rPr>
                        <a:t>Initiation à la création d’une pièce sous SW. Comparaison de l’impact environnemental du choix entre deux matériaux en utilisant le module </a:t>
                      </a:r>
                      <a:r>
                        <a:rPr lang="fr-FR" sz="1200" b="0" dirty="0" err="1">
                          <a:solidFill>
                            <a:schemeClr val="tx1"/>
                          </a:solidFill>
                          <a:effectLst/>
                          <a:latin typeface="Calibri"/>
                          <a:ea typeface="Lucida Sans Unicode1"/>
                          <a:cs typeface="Calibri"/>
                        </a:rPr>
                        <a:t>Sustainability</a:t>
                      </a:r>
                      <a:r>
                        <a:rPr lang="fr-FR" sz="1200" b="0" dirty="0">
                          <a:solidFill>
                            <a:schemeClr val="tx1"/>
                          </a:solidFill>
                          <a:effectLst/>
                          <a:latin typeface="Calibri"/>
                          <a:ea typeface="Lucida Sans Unicode1"/>
                          <a:cs typeface="Calibri"/>
                        </a:rPr>
                        <a:t>.</a:t>
                      </a:r>
                      <a:endParaRPr lang="fr-FR" sz="1400" b="0" dirty="0">
                        <a:solidFill>
                          <a:schemeClr val="tx1"/>
                        </a:solidFill>
                        <a:effectLst/>
                        <a:latin typeface="Calibri"/>
                        <a:ea typeface="Times New Roman"/>
                        <a:cs typeface="Times New Roman"/>
                      </a:endParaRPr>
                    </a:p>
                  </a:txBody>
                  <a:tcPr marL="68580" marR="68580" marT="0" marB="0" anchor="ctr"/>
                </a:tc>
              </a:tr>
              <a:tr h="370840">
                <a:tc rowSpan="3">
                  <a:txBody>
                    <a:bodyPr/>
                    <a:lstStyle/>
                    <a:p>
                      <a:r>
                        <a:rPr lang="fr-FR" sz="1400" dirty="0" smtClean="0"/>
                        <a:t>Supports et ressources</a:t>
                      </a:r>
                      <a:endParaRPr lang="fr-FR" sz="1400" b="1" dirty="0"/>
                    </a:p>
                  </a:txBody>
                  <a:tcPr/>
                </a:tc>
                <a:tc>
                  <a:txBody>
                    <a:bodyPr/>
                    <a:lstStyle/>
                    <a:p>
                      <a:r>
                        <a:rPr lang="fr-FR" sz="1200" dirty="0" err="1" smtClean="0"/>
                        <a:t>SolidWorks</a:t>
                      </a:r>
                      <a:endParaRPr lang="fr-FR" sz="1200" dirty="0"/>
                    </a:p>
                  </a:txBody>
                  <a:tcPr/>
                </a:tc>
                <a:tc>
                  <a:txBody>
                    <a:bodyPr/>
                    <a:lstStyle/>
                    <a:p>
                      <a:r>
                        <a:rPr lang="fr-FR" sz="1200" dirty="0" smtClean="0"/>
                        <a:t>Réalisation, représentation du modèle numérique</a:t>
                      </a:r>
                      <a:endParaRPr lang="fr-FR" sz="1200" dirty="0"/>
                    </a:p>
                  </a:txBody>
                  <a:tcPr/>
                </a:tc>
              </a:tr>
              <a:tr h="370840">
                <a:tc vMerge="1">
                  <a:txBody>
                    <a:bodyPr/>
                    <a:lstStyle/>
                    <a:p>
                      <a:endParaRPr lang="fr-FR" dirty="0"/>
                    </a:p>
                  </a:txBody>
                  <a:tcPr/>
                </a:tc>
                <a:tc>
                  <a:txBody>
                    <a:bodyPr/>
                    <a:lstStyle/>
                    <a:p>
                      <a:r>
                        <a:rPr lang="fr-FR" sz="1200" dirty="0" err="1" smtClean="0"/>
                        <a:t>SolidWorks</a:t>
                      </a:r>
                      <a:r>
                        <a:rPr lang="fr-FR" sz="1200" dirty="0" smtClean="0"/>
                        <a:t> + Module </a:t>
                      </a:r>
                      <a:r>
                        <a:rPr lang="fr-FR" sz="1200" dirty="0" err="1" smtClean="0"/>
                        <a:t>Sustainability</a:t>
                      </a:r>
                      <a:endParaRPr lang="fr-FR" sz="1200" dirty="0"/>
                    </a:p>
                  </a:txBody>
                  <a:tcPr/>
                </a:tc>
                <a:tc>
                  <a:txBody>
                    <a:bodyPr/>
                    <a:lstStyle/>
                    <a:p>
                      <a:r>
                        <a:rPr lang="fr-FR" sz="1200" dirty="0" smtClean="0"/>
                        <a:t>Comparaison d’impacts environnementaux</a:t>
                      </a:r>
                      <a:endParaRPr lang="fr-FR" sz="1200" dirty="0"/>
                    </a:p>
                  </a:txBody>
                  <a:tcPr/>
                </a:tc>
              </a:tr>
              <a:tr h="370840">
                <a:tc vMerge="1">
                  <a:txBody>
                    <a:bodyPr/>
                    <a:lstStyle/>
                    <a:p>
                      <a:endParaRPr lang="fr-FR" dirty="0"/>
                    </a:p>
                  </a:txBody>
                  <a:tcPr/>
                </a:tc>
                <a:tc>
                  <a:txBody>
                    <a:bodyPr/>
                    <a:lstStyle/>
                    <a:p>
                      <a:r>
                        <a:rPr lang="fr-FR" sz="1200" dirty="0" smtClean="0"/>
                        <a:t>Internet  + Dossier</a:t>
                      </a:r>
                      <a:endParaRPr lang="fr-FR" sz="1200" dirty="0"/>
                    </a:p>
                  </a:txBody>
                  <a:tcPr/>
                </a:tc>
                <a:tc>
                  <a:txBody>
                    <a:bodyPr/>
                    <a:lstStyle/>
                    <a:p>
                      <a:r>
                        <a:rPr lang="fr-FR" sz="1200" dirty="0" smtClean="0"/>
                        <a:t>Comparaison de matériaux</a:t>
                      </a:r>
                      <a:r>
                        <a:rPr lang="fr-FR" sz="1200" baseline="0" dirty="0" smtClean="0"/>
                        <a:t> </a:t>
                      </a:r>
                      <a:endParaRPr lang="fr-FR" sz="1200" dirty="0"/>
                    </a:p>
                  </a:txBody>
                  <a:tcPr/>
                </a:tc>
              </a:tr>
            </a:tbl>
          </a:graphicData>
        </a:graphic>
      </p:graphicFrame>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91680" y="2535407"/>
            <a:ext cx="1379840" cy="108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0748" y="1007869"/>
            <a:ext cx="1222940" cy="2357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15"/>
          <p:cNvSpPr/>
          <p:nvPr/>
        </p:nvSpPr>
        <p:spPr>
          <a:xfrm>
            <a:off x="632111" y="4206334"/>
            <a:ext cx="2439408" cy="738664"/>
          </a:xfrm>
          <a:prstGeom prst="rect">
            <a:avLst/>
          </a:prstGeom>
        </p:spPr>
        <p:txBody>
          <a:bodyPr wrap="square">
            <a:spAutoFit/>
          </a:bodyPr>
          <a:lstStyle/>
          <a:p>
            <a:r>
              <a:rPr lang="fr-FR" sz="1400" dirty="0"/>
              <a:t>Type  :  </a:t>
            </a:r>
            <a:r>
              <a:rPr lang="fr-FR" sz="1400" dirty="0" smtClean="0"/>
              <a:t>Activité Pratique</a:t>
            </a:r>
            <a:endParaRPr lang="fr-FR" sz="1400" dirty="0"/>
          </a:p>
          <a:p>
            <a:r>
              <a:rPr lang="fr-FR" sz="1400" dirty="0"/>
              <a:t>Durée activité : </a:t>
            </a:r>
            <a:r>
              <a:rPr lang="fr-FR" sz="1400" dirty="0" smtClean="0"/>
              <a:t>2h</a:t>
            </a:r>
            <a:endParaRPr lang="fr-FR" sz="1400" dirty="0"/>
          </a:p>
          <a:p>
            <a:r>
              <a:rPr lang="fr-FR" sz="1400" b="1" dirty="0" err="1"/>
              <a:t>Nbre</a:t>
            </a:r>
            <a:r>
              <a:rPr lang="fr-FR" sz="1400" b="1" dirty="0"/>
              <a:t> de supports  </a:t>
            </a:r>
            <a:r>
              <a:rPr lang="fr-FR" sz="1400" b="1" dirty="0" smtClean="0"/>
              <a:t>réels : 1</a:t>
            </a:r>
            <a:endParaRPr lang="fr-FR" sz="1400" b="1" dirty="0"/>
          </a:p>
        </p:txBody>
      </p:sp>
      <p:sp>
        <p:nvSpPr>
          <p:cNvPr id="17" name="ZoneTexte 16"/>
          <p:cNvSpPr txBox="1"/>
          <p:nvPr/>
        </p:nvSpPr>
        <p:spPr>
          <a:xfrm>
            <a:off x="565155" y="6090714"/>
            <a:ext cx="2124655" cy="584775"/>
          </a:xfrm>
          <a:prstGeom prst="rect">
            <a:avLst/>
          </a:prstGeom>
          <a:noFill/>
        </p:spPr>
        <p:txBody>
          <a:bodyPr wrap="square" rtlCol="0">
            <a:spAutoFit/>
          </a:bodyPr>
          <a:lstStyle/>
          <a:p>
            <a:r>
              <a:rPr lang="fr-FR" sz="3200" b="1" dirty="0" smtClean="0"/>
              <a:t>CI 2 – CI 3</a:t>
            </a:r>
            <a:endParaRPr lang="fr-FR" sz="3200" b="1" dirty="0"/>
          </a:p>
        </p:txBody>
      </p:sp>
    </p:spTree>
    <p:extLst>
      <p:ext uri="{BB962C8B-B14F-4D97-AF65-F5344CB8AC3E}">
        <p14:creationId xmlns:p14="http://schemas.microsoft.com/office/powerpoint/2010/main" xmlns="" val="406742906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Administrateur\Documents\My Dropbox\07- Lycée\Comm'\Logos\logo-STI2D-150px.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200" dirty="0" smtClean="0"/>
              <a:t>STI2D – Construction des activités</a:t>
            </a:r>
            <a:endParaRPr lang="fr-FR" sz="3200" dirty="0"/>
          </a:p>
        </p:txBody>
      </p:sp>
      <p:sp>
        <p:nvSpPr>
          <p:cNvPr id="9" name="Arrondir un rectangle avec un coin diagonal 8"/>
          <p:cNvSpPr/>
          <p:nvPr/>
        </p:nvSpPr>
        <p:spPr>
          <a:xfrm>
            <a:off x="552736" y="116633"/>
            <a:ext cx="8429683" cy="648071"/>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smtClean="0"/>
              <a:t>Construction transversale des activités</a:t>
            </a:r>
            <a:endParaRPr lang="fr-FR" sz="3200" dirty="0"/>
          </a:p>
        </p:txBody>
      </p:sp>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r="5422"/>
          <a:stretch>
            <a:fillRect/>
          </a:stretch>
        </p:blipFill>
        <p:spPr bwMode="auto">
          <a:xfrm>
            <a:off x="539552" y="1052736"/>
            <a:ext cx="8427057" cy="2160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ZoneTexte 1"/>
          <p:cNvSpPr txBox="1"/>
          <p:nvPr/>
        </p:nvSpPr>
        <p:spPr>
          <a:xfrm>
            <a:off x="827584" y="3573016"/>
            <a:ext cx="8081627" cy="523220"/>
          </a:xfrm>
          <a:prstGeom prst="rect">
            <a:avLst/>
          </a:prstGeom>
          <a:noFill/>
        </p:spPr>
        <p:txBody>
          <a:bodyPr wrap="square" rtlCol="0">
            <a:spAutoFit/>
          </a:bodyPr>
          <a:lstStyle/>
          <a:p>
            <a:r>
              <a:rPr lang="fr-FR" sz="1400" dirty="0" smtClean="0"/>
              <a:t>La construction des activités et de leurs liens doit être pilotée par les CI </a:t>
            </a:r>
          </a:p>
          <a:p>
            <a:r>
              <a:rPr lang="fr-FR" sz="1400" dirty="0" smtClean="0"/>
              <a:t>(</a:t>
            </a:r>
            <a:r>
              <a:rPr lang="fr-FR" sz="1100" dirty="0" smtClean="0"/>
              <a:t>donc par les compétences et connaissances abordées</a:t>
            </a:r>
            <a:r>
              <a:rPr lang="fr-FR" sz="1400" dirty="0" smtClean="0"/>
              <a:t>)</a:t>
            </a:r>
            <a:endParaRPr lang="fr-FR" sz="1400" dirty="0" smtClean="0"/>
          </a:p>
        </p:txBody>
      </p:sp>
      <p:sp>
        <p:nvSpPr>
          <p:cNvPr id="11" name="ZoneTexte 10"/>
          <p:cNvSpPr txBox="1"/>
          <p:nvPr/>
        </p:nvSpPr>
        <p:spPr>
          <a:xfrm>
            <a:off x="4211960" y="6464889"/>
            <a:ext cx="3096344" cy="307777"/>
          </a:xfrm>
          <a:prstGeom prst="rect">
            <a:avLst/>
          </a:prstGeom>
          <a:noFill/>
        </p:spPr>
        <p:txBody>
          <a:bodyPr wrap="square" rtlCol="0">
            <a:spAutoFit/>
          </a:bodyPr>
          <a:lstStyle/>
          <a:p>
            <a:r>
              <a:rPr lang="fr-FR" sz="1400" b="1" dirty="0" smtClean="0"/>
              <a:t>Voir document </a:t>
            </a:r>
            <a:r>
              <a:rPr lang="fr-FR" sz="1400" b="1" dirty="0" err="1" smtClean="0"/>
              <a:t>prezi</a:t>
            </a:r>
            <a:r>
              <a:rPr lang="fr-FR" sz="1400" b="1" dirty="0" smtClean="0"/>
              <a:t> pour zoom</a:t>
            </a:r>
            <a:endParaRPr lang="fr-FR" sz="1400" b="1" dirty="0"/>
          </a:p>
        </p:txBody>
      </p:sp>
      <p:sp>
        <p:nvSpPr>
          <p:cNvPr id="12" name="ZoneTexte 11"/>
          <p:cNvSpPr txBox="1"/>
          <p:nvPr/>
        </p:nvSpPr>
        <p:spPr>
          <a:xfrm>
            <a:off x="792382" y="4653136"/>
            <a:ext cx="8081627" cy="1384995"/>
          </a:xfrm>
          <a:prstGeom prst="rect">
            <a:avLst/>
          </a:prstGeom>
          <a:noFill/>
        </p:spPr>
        <p:txBody>
          <a:bodyPr wrap="square" rtlCol="0">
            <a:spAutoFit/>
          </a:bodyPr>
          <a:lstStyle/>
          <a:p>
            <a:r>
              <a:rPr lang="fr-FR" sz="1400" b="1" dirty="0" smtClean="0"/>
              <a:t>METHODE </a:t>
            </a:r>
          </a:p>
          <a:p>
            <a:r>
              <a:rPr lang="fr-FR" sz="1400" dirty="0" smtClean="0"/>
              <a:t>1 - Chaque activité potentielle (EDD – AP) est alignée en colonne</a:t>
            </a:r>
          </a:p>
          <a:p>
            <a:r>
              <a:rPr lang="fr-FR" sz="1400" dirty="0" smtClean="0"/>
              <a:t>2 - Sur chaque activité, on définit une ou des problématiques</a:t>
            </a:r>
          </a:p>
          <a:p>
            <a:r>
              <a:rPr lang="fr-FR" sz="1400" dirty="0" smtClean="0"/>
              <a:t>3 – on définit ensuite des objectifs opérationnels alignés sur les compétences (lignes de couleurs différentes)</a:t>
            </a:r>
          </a:p>
          <a:p>
            <a:r>
              <a:rPr lang="fr-FR" sz="1400" dirty="0" smtClean="0"/>
              <a:t>(la lecture verticale des O. opérationnels n’est donc pas celui de l’exécution de l’activité)</a:t>
            </a:r>
          </a:p>
          <a:p>
            <a:r>
              <a:rPr lang="fr-FR" sz="1400" dirty="0" smtClean="0"/>
              <a:t>4 – la lecture horizontale de chaque objectif opérationnel donne une vue d’ensemble de la compétence</a:t>
            </a:r>
            <a:endParaRPr lang="fr-FR" sz="1400" dirty="0"/>
          </a:p>
        </p:txBody>
      </p:sp>
    </p:spTree>
    <p:extLst>
      <p:ext uri="{BB962C8B-B14F-4D97-AF65-F5344CB8AC3E}">
        <p14:creationId xmlns:p14="http://schemas.microsoft.com/office/powerpoint/2010/main" xmlns="" val="353841793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Administrateur\Documents\My Dropbox\07- Lycée\Comm'\Logos\logo-STI2D-150px.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 </a:t>
            </a:r>
            <a:r>
              <a:rPr lang="fr-FR" sz="3600" dirty="0"/>
              <a:t>Construction des </a:t>
            </a:r>
            <a:r>
              <a:rPr lang="fr-FR" sz="3600" dirty="0" smtClean="0"/>
              <a:t>activités</a:t>
            </a:r>
            <a:endParaRPr lang="fr-FR" sz="3600" dirty="0"/>
          </a:p>
        </p:txBody>
      </p:sp>
      <p:sp>
        <p:nvSpPr>
          <p:cNvPr id="9" name="Arrondir un rectangle avec un coin diagonal 8"/>
          <p:cNvSpPr/>
          <p:nvPr/>
        </p:nvSpPr>
        <p:spPr>
          <a:xfrm>
            <a:off x="552736" y="116633"/>
            <a:ext cx="8429683" cy="648071"/>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smtClean="0"/>
              <a:t>Construction transversale des activités</a:t>
            </a:r>
            <a:endParaRPr lang="fr-FR" sz="3200" dirty="0"/>
          </a:p>
        </p:txBody>
      </p:sp>
      <p:pic>
        <p:nvPicPr>
          <p:cNvPr id="1126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3728" y="836712"/>
            <a:ext cx="6030908" cy="40324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r="28343"/>
          <a:stretch>
            <a:fillRect/>
          </a:stretch>
        </p:blipFill>
        <p:spPr bwMode="auto">
          <a:xfrm>
            <a:off x="6732241" y="908720"/>
            <a:ext cx="1728191" cy="39169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ZoneTexte 2"/>
          <p:cNvSpPr txBox="1"/>
          <p:nvPr/>
        </p:nvSpPr>
        <p:spPr>
          <a:xfrm>
            <a:off x="6372200" y="2776508"/>
            <a:ext cx="532023" cy="369332"/>
          </a:xfrm>
          <a:prstGeom prst="rect">
            <a:avLst/>
          </a:prstGeom>
          <a:noFill/>
        </p:spPr>
        <p:txBody>
          <a:bodyPr wrap="square" rtlCol="0">
            <a:spAutoFit/>
          </a:bodyPr>
          <a:lstStyle/>
          <a:p>
            <a:r>
              <a:rPr lang="fr-FR" dirty="0" smtClean="0"/>
              <a:t>…..</a:t>
            </a:r>
            <a:endParaRPr lang="fr-FR" dirty="0"/>
          </a:p>
        </p:txBody>
      </p:sp>
      <p:sp>
        <p:nvSpPr>
          <p:cNvPr id="4" name="ZoneTexte 3"/>
          <p:cNvSpPr txBox="1"/>
          <p:nvPr/>
        </p:nvSpPr>
        <p:spPr>
          <a:xfrm>
            <a:off x="871404" y="4797152"/>
            <a:ext cx="7549325" cy="1815882"/>
          </a:xfrm>
          <a:prstGeom prst="rect">
            <a:avLst/>
          </a:prstGeom>
          <a:noFill/>
        </p:spPr>
        <p:txBody>
          <a:bodyPr wrap="square" rtlCol="0">
            <a:spAutoFit/>
          </a:bodyPr>
          <a:lstStyle/>
          <a:p>
            <a:r>
              <a:rPr lang="fr-FR" sz="1400" b="1" dirty="0" smtClean="0"/>
              <a:t>Rôle :</a:t>
            </a:r>
          </a:p>
          <a:p>
            <a:pPr marL="285750" indent="-285750">
              <a:buFontTx/>
              <a:buChar char="-"/>
            </a:pPr>
            <a:r>
              <a:rPr lang="fr-FR" sz="1400" b="1" dirty="0" smtClean="0"/>
              <a:t>Assurer le lien entre les activités</a:t>
            </a:r>
          </a:p>
          <a:p>
            <a:pPr marL="285750" indent="-285750">
              <a:buFontTx/>
              <a:buChar char="-"/>
            </a:pPr>
            <a:r>
              <a:rPr lang="fr-FR" sz="1400" b="1" dirty="0" smtClean="0"/>
              <a:t>Permettre une lecture transversale des objectifs opérationnels par compétence</a:t>
            </a:r>
          </a:p>
          <a:p>
            <a:pPr marL="285750" indent="-285750">
              <a:buFontTx/>
              <a:buChar char="-"/>
            </a:pPr>
            <a:r>
              <a:rPr lang="fr-FR" sz="1400" b="1" dirty="0" smtClean="0"/>
              <a:t>Assurer une lecture entre problématique déclarée et réponse envisagée (lecture verticale)</a:t>
            </a:r>
          </a:p>
          <a:p>
            <a:pPr marL="285750" indent="-285750">
              <a:buFontTx/>
              <a:buChar char="-"/>
            </a:pPr>
            <a:r>
              <a:rPr lang="fr-FR" sz="1400" b="1" dirty="0" smtClean="0"/>
              <a:t>Permet de visualiser les besoins en fiches méthodes</a:t>
            </a:r>
          </a:p>
          <a:p>
            <a:pPr marL="285750" indent="-285750">
              <a:buFontTx/>
              <a:buChar char="-"/>
            </a:pPr>
            <a:r>
              <a:rPr lang="fr-FR" sz="1400" b="1" dirty="0" smtClean="0"/>
              <a:t>Lors de la restitution, permet d’établir les grilles de connaissances qui seront formalisées dans les fiches connaissances (on synthétise ensuite on formalise)</a:t>
            </a:r>
          </a:p>
          <a:p>
            <a:pPr marL="285750" indent="-285750">
              <a:buFontTx/>
              <a:buChar char="-"/>
            </a:pPr>
            <a:endParaRPr lang="fr-FR" sz="1400" b="1" dirty="0"/>
          </a:p>
        </p:txBody>
      </p:sp>
    </p:spTree>
    <p:extLst>
      <p:ext uri="{BB962C8B-B14F-4D97-AF65-F5344CB8AC3E}">
        <p14:creationId xmlns:p14="http://schemas.microsoft.com/office/powerpoint/2010/main" xmlns="" val="391586071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Administrateur\Documents\My Dropbox\07- Lycée\Comm'\Logos\logo-STI2D-150px.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 Contexte</a:t>
            </a:r>
            <a:endParaRPr lang="fr-FR" sz="3600" dirty="0"/>
          </a:p>
        </p:txBody>
      </p:sp>
      <p:sp>
        <p:nvSpPr>
          <p:cNvPr id="9" name="Arrondir un rectangle avec un coin diagonal 8"/>
          <p:cNvSpPr/>
          <p:nvPr/>
        </p:nvSpPr>
        <p:spPr>
          <a:xfrm>
            <a:off x="552736" y="116633"/>
            <a:ext cx="8429683" cy="648071"/>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smtClean="0"/>
              <a:t>Contexte :  emploi du temps semaine élèves </a:t>
            </a:r>
            <a:endParaRPr lang="fr-FR" sz="3200"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4825" y="1340768"/>
            <a:ext cx="3224153" cy="2952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07139" y="1340768"/>
            <a:ext cx="5257349" cy="2952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ZoneTexte 11"/>
          <p:cNvSpPr txBox="1"/>
          <p:nvPr/>
        </p:nvSpPr>
        <p:spPr>
          <a:xfrm>
            <a:off x="1043606" y="4644142"/>
            <a:ext cx="3612207" cy="1754326"/>
          </a:xfrm>
          <a:prstGeom prst="rect">
            <a:avLst/>
          </a:prstGeom>
          <a:noFill/>
        </p:spPr>
        <p:txBody>
          <a:bodyPr wrap="none" rtlCol="0">
            <a:spAutoFit/>
          </a:bodyPr>
          <a:lstStyle/>
          <a:p>
            <a:r>
              <a:rPr lang="fr-FR" b="1" dirty="0" smtClean="0"/>
              <a:t>Enseignement transversal  :</a:t>
            </a:r>
          </a:p>
          <a:p>
            <a:pPr marL="285750" indent="-285750">
              <a:buFontTx/>
              <a:buChar char="-"/>
            </a:pPr>
            <a:r>
              <a:rPr lang="fr-FR" b="1" dirty="0" smtClean="0"/>
              <a:t>2h de cours</a:t>
            </a:r>
          </a:p>
          <a:p>
            <a:pPr marL="285750" indent="-285750">
              <a:buFontTx/>
              <a:buChar char="-"/>
            </a:pPr>
            <a:r>
              <a:rPr lang="fr-FR" b="1" dirty="0" smtClean="0"/>
              <a:t>5h activités</a:t>
            </a:r>
          </a:p>
          <a:p>
            <a:pPr marL="285750" indent="-285750">
              <a:buFontTx/>
              <a:buChar char="-"/>
            </a:pPr>
            <a:r>
              <a:rPr lang="fr-FR" b="1" dirty="0" smtClean="0"/>
              <a:t>1h LV Techno</a:t>
            </a:r>
          </a:p>
          <a:p>
            <a:pPr marL="285750" indent="-285750">
              <a:buFontTx/>
              <a:buChar char="-"/>
            </a:pPr>
            <a:endParaRPr lang="fr-FR" b="1" dirty="0"/>
          </a:p>
          <a:p>
            <a:pPr marL="285750" indent="-285750">
              <a:buFontTx/>
              <a:buChar char="-"/>
            </a:pPr>
            <a:r>
              <a:rPr lang="fr-FR" b="1" dirty="0" smtClean="0"/>
              <a:t>+ accompagnement personnalisé</a:t>
            </a:r>
            <a:endParaRPr lang="fr-FR" b="1" dirty="0"/>
          </a:p>
        </p:txBody>
      </p:sp>
      <p:sp>
        <p:nvSpPr>
          <p:cNvPr id="13" name="ZoneTexte 12"/>
          <p:cNvSpPr txBox="1"/>
          <p:nvPr/>
        </p:nvSpPr>
        <p:spPr>
          <a:xfrm>
            <a:off x="6252883" y="4633762"/>
            <a:ext cx="2563009" cy="923330"/>
          </a:xfrm>
          <a:prstGeom prst="rect">
            <a:avLst/>
          </a:prstGeom>
          <a:noFill/>
        </p:spPr>
        <p:txBody>
          <a:bodyPr wrap="none" rtlCol="0">
            <a:spAutoFit/>
          </a:bodyPr>
          <a:lstStyle/>
          <a:p>
            <a:r>
              <a:rPr lang="fr-FR" b="1" dirty="0" smtClean="0"/>
              <a:t>Enseignement spécifique</a:t>
            </a:r>
          </a:p>
          <a:p>
            <a:pPr marL="285750" indent="-285750">
              <a:buFontTx/>
              <a:buChar char="-"/>
            </a:pPr>
            <a:r>
              <a:rPr lang="fr-FR" b="1" dirty="0" smtClean="0"/>
              <a:t>2h de cours</a:t>
            </a:r>
          </a:p>
          <a:p>
            <a:pPr marL="285750" indent="-285750">
              <a:buFontTx/>
              <a:buChar char="-"/>
            </a:pPr>
            <a:r>
              <a:rPr lang="fr-FR" b="1" dirty="0"/>
              <a:t>3</a:t>
            </a:r>
            <a:r>
              <a:rPr lang="fr-FR" b="1" dirty="0" smtClean="0"/>
              <a:t>h activités</a:t>
            </a:r>
          </a:p>
        </p:txBody>
      </p:sp>
      <p:sp>
        <p:nvSpPr>
          <p:cNvPr id="3" name="Rectangle 2"/>
          <p:cNvSpPr/>
          <p:nvPr/>
        </p:nvSpPr>
        <p:spPr>
          <a:xfrm>
            <a:off x="2849709" y="5036091"/>
            <a:ext cx="1002210" cy="144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2849709" y="5324123"/>
            <a:ext cx="1002210" cy="144016"/>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2849709" y="5617105"/>
            <a:ext cx="1002210" cy="11669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7952676" y="4993802"/>
            <a:ext cx="936104" cy="14401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7952676" y="5272840"/>
            <a:ext cx="936104" cy="14401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flipH="1">
            <a:off x="757988" y="980728"/>
            <a:ext cx="8019177" cy="369332"/>
          </a:xfrm>
          <a:prstGeom prst="rect">
            <a:avLst/>
          </a:prstGeom>
          <a:noFill/>
        </p:spPr>
        <p:txBody>
          <a:bodyPr wrap="square" rtlCol="0">
            <a:spAutoFit/>
          </a:bodyPr>
          <a:lstStyle/>
          <a:p>
            <a:r>
              <a:rPr lang="fr-FR" dirty="0" smtClean="0"/>
              <a:t>Exemple de la 1STI2D2 (25 élèves  ITEC + SIN)</a:t>
            </a:r>
            <a:endParaRPr lang="fr-FR" dirty="0"/>
          </a:p>
        </p:txBody>
      </p:sp>
    </p:spTree>
    <p:extLst>
      <p:ext uri="{BB962C8B-B14F-4D97-AF65-F5344CB8AC3E}">
        <p14:creationId xmlns:p14="http://schemas.microsoft.com/office/powerpoint/2010/main" xmlns="" val="309020244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Administrateur\Documents\My Dropbox\07- Lycée\Comm'\Logos\logo-STI2D-150px.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 Contexte</a:t>
            </a:r>
            <a:endParaRPr lang="fr-FR" sz="3600" dirty="0"/>
          </a:p>
        </p:txBody>
      </p:sp>
      <p:sp>
        <p:nvSpPr>
          <p:cNvPr id="9" name="Arrondir un rectangle avec un coin diagonal 8"/>
          <p:cNvSpPr/>
          <p:nvPr/>
        </p:nvSpPr>
        <p:spPr>
          <a:xfrm>
            <a:off x="552736" y="116633"/>
            <a:ext cx="8429683" cy="648071"/>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smtClean="0"/>
              <a:t>Contexte :  emploi du temps élèves sur un cycle de 3 semaines</a:t>
            </a:r>
            <a:endParaRPr lang="fr-FR" sz="2400" dirty="0"/>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87624" y="1508924"/>
            <a:ext cx="7939043" cy="53512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7544" y="692696"/>
            <a:ext cx="2952328" cy="902258"/>
          </a:xfrm>
          <a:prstGeom prst="rect">
            <a:avLst/>
          </a:prstGeom>
          <a:ln/>
          <a:extLst/>
        </p:spPr>
        <p:style>
          <a:lnRef idx="1">
            <a:schemeClr val="accent2"/>
          </a:lnRef>
          <a:fillRef idx="3">
            <a:schemeClr val="accent2"/>
          </a:fillRef>
          <a:effectRef idx="2">
            <a:schemeClr val="accent2"/>
          </a:effectRef>
          <a:fontRef idx="minor">
            <a:schemeClr val="lt1"/>
          </a:fontRef>
        </p:style>
      </p:pic>
      <p:sp>
        <p:nvSpPr>
          <p:cNvPr id="3" name="Flèche à angle droit 2"/>
          <p:cNvSpPr/>
          <p:nvPr/>
        </p:nvSpPr>
        <p:spPr>
          <a:xfrm flipV="1">
            <a:off x="3419872" y="980728"/>
            <a:ext cx="1440160" cy="43204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4788023" y="879103"/>
            <a:ext cx="4194395" cy="338554"/>
          </a:xfrm>
          <a:prstGeom prst="rect">
            <a:avLst/>
          </a:prstGeom>
          <a:noFill/>
        </p:spPr>
        <p:txBody>
          <a:bodyPr wrap="square" rtlCol="0">
            <a:spAutoFit/>
          </a:bodyPr>
          <a:lstStyle/>
          <a:p>
            <a:r>
              <a:rPr lang="fr-FR" sz="1600" b="1" dirty="0" smtClean="0"/>
              <a:t>Traduction</a:t>
            </a:r>
            <a:endParaRPr lang="fr-FR" sz="1600" b="1" dirty="0"/>
          </a:p>
        </p:txBody>
      </p:sp>
      <p:sp>
        <p:nvSpPr>
          <p:cNvPr id="11" name="ZoneTexte 10"/>
          <p:cNvSpPr txBox="1"/>
          <p:nvPr/>
        </p:nvSpPr>
        <p:spPr>
          <a:xfrm>
            <a:off x="2915816" y="6464889"/>
            <a:ext cx="3096344" cy="307777"/>
          </a:xfrm>
          <a:prstGeom prst="rect">
            <a:avLst/>
          </a:prstGeom>
          <a:noFill/>
        </p:spPr>
        <p:txBody>
          <a:bodyPr wrap="square" rtlCol="0">
            <a:spAutoFit/>
          </a:bodyPr>
          <a:lstStyle/>
          <a:p>
            <a:r>
              <a:rPr lang="fr-FR" sz="1400" b="1" dirty="0" smtClean="0"/>
              <a:t>Voir document </a:t>
            </a:r>
            <a:r>
              <a:rPr lang="fr-FR" sz="1400" b="1" dirty="0" err="1" smtClean="0"/>
              <a:t>prezi</a:t>
            </a:r>
            <a:r>
              <a:rPr lang="fr-FR" sz="1400" b="1" dirty="0" smtClean="0"/>
              <a:t> pour zoom</a:t>
            </a:r>
            <a:endParaRPr lang="fr-FR" sz="1400" b="1" dirty="0"/>
          </a:p>
        </p:txBody>
      </p:sp>
    </p:spTree>
    <p:extLst>
      <p:ext uri="{BB962C8B-B14F-4D97-AF65-F5344CB8AC3E}">
        <p14:creationId xmlns:p14="http://schemas.microsoft.com/office/powerpoint/2010/main" xmlns="" val="268150666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Administrateur\Documents\My Dropbox\07- Lycée\Comm'\Logos\logo-STI2D-150px.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 </a:t>
            </a:r>
            <a:r>
              <a:rPr lang="fr-FR" sz="2800" dirty="0" smtClean="0"/>
              <a:t>description de la séquence </a:t>
            </a:r>
            <a:endParaRPr lang="fr-FR" sz="3600" dirty="0"/>
          </a:p>
        </p:txBody>
      </p:sp>
      <p:sp>
        <p:nvSpPr>
          <p:cNvPr id="9" name="Arrondir un rectangle avec un coin diagonal 8"/>
          <p:cNvSpPr/>
          <p:nvPr/>
        </p:nvSpPr>
        <p:spPr>
          <a:xfrm>
            <a:off x="552736" y="116633"/>
            <a:ext cx="8429683" cy="648071"/>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smtClean="0"/>
              <a:t>Fiche de séquence  Séq ET.1.1b</a:t>
            </a:r>
            <a:endParaRPr lang="fr-FR" sz="32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7544" y="836712"/>
            <a:ext cx="8649138" cy="57940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6742906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Administrateur\Documents\My Dropbox\07- Lycée\Comm'\Logos\logo-STI2D-150px.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 Structuration </a:t>
            </a:r>
            <a:endParaRPr lang="fr-FR" sz="3600" dirty="0"/>
          </a:p>
        </p:txBody>
      </p:sp>
      <p:sp>
        <p:nvSpPr>
          <p:cNvPr id="9" name="Arrondir un rectangle avec un coin diagonal 8"/>
          <p:cNvSpPr/>
          <p:nvPr/>
        </p:nvSpPr>
        <p:spPr>
          <a:xfrm>
            <a:off x="552736" y="116633"/>
            <a:ext cx="8429683" cy="648071"/>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smtClean="0"/>
              <a:t>Structuration générale de la séquence</a:t>
            </a:r>
            <a:endParaRPr lang="fr-FR" sz="3200" dirty="0"/>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1482" y="1373905"/>
            <a:ext cx="8613622" cy="46473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ZoneTexte 1"/>
          <p:cNvSpPr txBox="1"/>
          <p:nvPr/>
        </p:nvSpPr>
        <p:spPr>
          <a:xfrm>
            <a:off x="521482" y="888975"/>
            <a:ext cx="8613621" cy="307777"/>
          </a:xfrm>
          <a:prstGeom prst="rect">
            <a:avLst/>
          </a:prstGeom>
          <a:noFill/>
        </p:spPr>
        <p:txBody>
          <a:bodyPr wrap="square" rtlCol="0">
            <a:spAutoFit/>
          </a:bodyPr>
          <a:lstStyle/>
          <a:p>
            <a:pPr algn="ctr"/>
            <a:r>
              <a:rPr lang="fr-FR" sz="1400" b="1" dirty="0" smtClean="0"/>
              <a:t>Projection horaire des séances d’activités de la séquence Séq ET.1.1b par effectifs réduits et par binôme</a:t>
            </a:r>
            <a:endParaRPr lang="fr-FR" sz="1400" b="1" dirty="0"/>
          </a:p>
        </p:txBody>
      </p:sp>
      <p:sp>
        <p:nvSpPr>
          <p:cNvPr id="11" name="ZoneTexte 10"/>
          <p:cNvSpPr txBox="1"/>
          <p:nvPr/>
        </p:nvSpPr>
        <p:spPr>
          <a:xfrm>
            <a:off x="673880" y="6160523"/>
            <a:ext cx="6562415" cy="276999"/>
          </a:xfrm>
          <a:prstGeom prst="rect">
            <a:avLst/>
          </a:prstGeom>
          <a:noFill/>
        </p:spPr>
        <p:txBody>
          <a:bodyPr wrap="square" rtlCol="0">
            <a:spAutoFit/>
          </a:bodyPr>
          <a:lstStyle/>
          <a:p>
            <a:r>
              <a:rPr lang="fr-FR" sz="1200" b="1" dirty="0" smtClean="0"/>
              <a:t>Grille ne contenant  pas  les heures de cours et la LV Techno</a:t>
            </a:r>
            <a:endParaRPr lang="fr-FR" sz="1200" b="1" dirty="0"/>
          </a:p>
        </p:txBody>
      </p:sp>
    </p:spTree>
    <p:extLst>
      <p:ext uri="{BB962C8B-B14F-4D97-AF65-F5344CB8AC3E}">
        <p14:creationId xmlns:p14="http://schemas.microsoft.com/office/powerpoint/2010/main" xmlns="" val="406742906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Administrateur\Documents\My Dropbox\07- Lycée\Comm'\Logos\logo-STI2D-150px.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 Structuration </a:t>
            </a:r>
            <a:endParaRPr lang="fr-FR" sz="3600" dirty="0"/>
          </a:p>
        </p:txBody>
      </p:sp>
      <p:sp>
        <p:nvSpPr>
          <p:cNvPr id="9" name="Arrondir un rectangle avec un coin diagonal 8"/>
          <p:cNvSpPr/>
          <p:nvPr/>
        </p:nvSpPr>
        <p:spPr>
          <a:xfrm>
            <a:off x="552736" y="116633"/>
            <a:ext cx="8429683" cy="648071"/>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smtClean="0"/>
              <a:t>Organisation spatiale de la séquence</a:t>
            </a:r>
            <a:endParaRPr lang="fr-FR" sz="3200" dirty="0"/>
          </a:p>
        </p:txBody>
      </p:sp>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27984" y="3518859"/>
            <a:ext cx="4680520" cy="322250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52736" y="792088"/>
            <a:ext cx="4496382" cy="306896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7"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201844" y="1196752"/>
            <a:ext cx="3798061" cy="1432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39552" y="4165816"/>
            <a:ext cx="3574583" cy="8976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Flèche gauche 5"/>
          <p:cNvSpPr/>
          <p:nvPr/>
        </p:nvSpPr>
        <p:spPr>
          <a:xfrm>
            <a:off x="4670946" y="2056796"/>
            <a:ext cx="549126" cy="1480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droite 7"/>
          <p:cNvSpPr/>
          <p:nvPr/>
        </p:nvSpPr>
        <p:spPr>
          <a:xfrm>
            <a:off x="4067944" y="4869160"/>
            <a:ext cx="581435" cy="172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55576" y="5130112"/>
            <a:ext cx="2448272" cy="1465941"/>
          </a:xfrm>
          <a:prstGeom prst="rect">
            <a:avLst/>
          </a:prstGeom>
        </p:spPr>
      </p:pic>
      <p:pic>
        <p:nvPicPr>
          <p:cNvPr id="6149" name="Picture 5"/>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flipH="1">
            <a:off x="6811708" y="4490212"/>
            <a:ext cx="936105" cy="5603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431556" y="5229200"/>
            <a:ext cx="940643" cy="5630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Picture 4" descr="photo5"/>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8013459" y="6021288"/>
            <a:ext cx="662997" cy="4990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4" descr="photo5"/>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948263" y="6021769"/>
            <a:ext cx="662997" cy="4990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1" name="Picture 7"/>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5436096" y="4428268"/>
            <a:ext cx="648072" cy="6607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ZoneTexte 12"/>
          <p:cNvSpPr txBox="1"/>
          <p:nvPr/>
        </p:nvSpPr>
        <p:spPr>
          <a:xfrm>
            <a:off x="4283968" y="1412776"/>
            <a:ext cx="576064" cy="369332"/>
          </a:xfrm>
          <a:prstGeom prst="rect">
            <a:avLst/>
          </a:prstGeom>
          <a:noFill/>
        </p:spPr>
        <p:txBody>
          <a:bodyPr wrap="square" rtlCol="0">
            <a:spAutoFit/>
          </a:bodyPr>
          <a:lstStyle/>
          <a:p>
            <a:r>
              <a:rPr lang="fr-FR" dirty="0" smtClean="0"/>
              <a:t>301</a:t>
            </a:r>
            <a:endParaRPr lang="fr-FR" dirty="0"/>
          </a:p>
        </p:txBody>
      </p:sp>
      <p:sp>
        <p:nvSpPr>
          <p:cNvPr id="24" name="ZoneTexte 23"/>
          <p:cNvSpPr txBox="1"/>
          <p:nvPr/>
        </p:nvSpPr>
        <p:spPr>
          <a:xfrm>
            <a:off x="8344957" y="4149080"/>
            <a:ext cx="576064" cy="369332"/>
          </a:xfrm>
          <a:prstGeom prst="rect">
            <a:avLst/>
          </a:prstGeom>
          <a:noFill/>
        </p:spPr>
        <p:txBody>
          <a:bodyPr wrap="square" rtlCol="0">
            <a:spAutoFit/>
          </a:bodyPr>
          <a:lstStyle/>
          <a:p>
            <a:r>
              <a:rPr lang="fr-FR" dirty="0" smtClean="0"/>
              <a:t>301</a:t>
            </a:r>
            <a:endParaRPr lang="fr-FR" dirty="0"/>
          </a:p>
        </p:txBody>
      </p:sp>
    </p:spTree>
    <p:extLst>
      <p:ext uri="{BB962C8B-B14F-4D97-AF65-F5344CB8AC3E}">
        <p14:creationId xmlns:p14="http://schemas.microsoft.com/office/powerpoint/2010/main" xmlns="" val="138901191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Administrateur\Documents\My Dropbox\07- Lycée\Comm'\Logos\logo-STI2D-150px.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 Structuration </a:t>
            </a:r>
            <a:endParaRPr lang="fr-FR" sz="3600" dirty="0"/>
          </a:p>
        </p:txBody>
      </p:sp>
      <p:sp>
        <p:nvSpPr>
          <p:cNvPr id="9" name="Arrondir un rectangle avec un coin diagonal 8"/>
          <p:cNvSpPr/>
          <p:nvPr/>
        </p:nvSpPr>
        <p:spPr>
          <a:xfrm>
            <a:off x="552736" y="116633"/>
            <a:ext cx="8429683" cy="648071"/>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smtClean="0"/>
              <a:t>Réserve d’activités par binôme</a:t>
            </a:r>
            <a:endParaRPr lang="fr-FR" sz="3200" dirty="0"/>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1682" y="908720"/>
            <a:ext cx="6900767" cy="316835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554120" y="4149080"/>
            <a:ext cx="7416824" cy="2646878"/>
          </a:xfrm>
          <a:prstGeom prst="rect">
            <a:avLst/>
          </a:prstGeom>
        </p:spPr>
        <p:txBody>
          <a:bodyPr wrap="square">
            <a:spAutoFit/>
          </a:bodyPr>
          <a:lstStyle/>
          <a:p>
            <a:r>
              <a:rPr lang="fr-FR" sz="1400" b="1" dirty="0"/>
              <a:t>La réserve d’activité peut être utilisée  pour  l’évaluation sommative. Dans ce cas elle doit répondre à </a:t>
            </a:r>
            <a:r>
              <a:rPr lang="fr-FR" sz="1400" b="1" dirty="0" smtClean="0"/>
              <a:t>3 contraintes :</a:t>
            </a:r>
            <a:endParaRPr lang="fr-FR" sz="1400" b="1" dirty="0"/>
          </a:p>
          <a:p>
            <a:endParaRPr lang="fr-FR" sz="1400" b="1" dirty="0"/>
          </a:p>
          <a:p>
            <a:pPr marL="171450" indent="-171450">
              <a:buFontTx/>
              <a:buChar char="-"/>
            </a:pPr>
            <a:r>
              <a:rPr lang="fr-FR" sz="1400" b="1" dirty="0" smtClean="0"/>
              <a:t> </a:t>
            </a:r>
            <a:r>
              <a:rPr lang="fr-FR" b="1" dirty="0" smtClean="0"/>
              <a:t>Durée équivalente </a:t>
            </a:r>
            <a:r>
              <a:rPr lang="fr-FR" b="1" dirty="0"/>
              <a:t>de 2 heures </a:t>
            </a:r>
          </a:p>
          <a:p>
            <a:pPr marL="171450" indent="-171450">
              <a:buFontTx/>
              <a:buChar char="-"/>
            </a:pPr>
            <a:r>
              <a:rPr lang="fr-FR" b="1" dirty="0"/>
              <a:t> Objectifs </a:t>
            </a:r>
            <a:r>
              <a:rPr lang="fr-FR" b="1" dirty="0" smtClean="0"/>
              <a:t>équivalents, abordés </a:t>
            </a:r>
            <a:r>
              <a:rPr lang="fr-FR" b="1" dirty="0"/>
              <a:t>dans les activités </a:t>
            </a:r>
            <a:r>
              <a:rPr lang="fr-FR" b="1" dirty="0" smtClean="0"/>
              <a:t>précédentes</a:t>
            </a:r>
          </a:p>
          <a:p>
            <a:pPr marL="171450" indent="-171450">
              <a:buFontTx/>
              <a:buChar char="-"/>
            </a:pPr>
            <a:r>
              <a:rPr lang="fr-FR" b="1" dirty="0"/>
              <a:t> </a:t>
            </a:r>
            <a:r>
              <a:rPr lang="fr-FR" b="1" dirty="0" smtClean="0"/>
              <a:t>Peut se réaliser sur un même support</a:t>
            </a:r>
            <a:endParaRPr lang="fr-FR" b="1" dirty="0"/>
          </a:p>
          <a:p>
            <a:endParaRPr lang="fr-FR" sz="1400" b="1" dirty="0"/>
          </a:p>
          <a:p>
            <a:r>
              <a:rPr lang="fr-FR" sz="1400" b="1" dirty="0"/>
              <a:t>Attention aux échanges d’activités </a:t>
            </a:r>
            <a:r>
              <a:rPr lang="fr-FR" sz="1400" b="1" dirty="0" smtClean="0"/>
              <a:t> entre binômes,  </a:t>
            </a:r>
            <a:r>
              <a:rPr lang="fr-FR" sz="1400" b="1" dirty="0"/>
              <a:t>d’où </a:t>
            </a:r>
            <a:r>
              <a:rPr lang="fr-FR" sz="1400" b="1" dirty="0" smtClean="0"/>
              <a:t>nécessité </a:t>
            </a:r>
            <a:r>
              <a:rPr lang="fr-FR" sz="1400" b="1" dirty="0"/>
              <a:t>d’avoir </a:t>
            </a:r>
            <a:r>
              <a:rPr lang="fr-FR" sz="1400" b="1" dirty="0" smtClean="0"/>
              <a:t>une </a:t>
            </a:r>
            <a:r>
              <a:rPr lang="fr-FR" sz="1400" b="1" dirty="0"/>
              <a:t>activité unique d’évaluation (ici la serrure biométrique)</a:t>
            </a:r>
          </a:p>
          <a:p>
            <a:r>
              <a:rPr lang="fr-FR" sz="1400" b="1" dirty="0"/>
              <a:t>Le temps d’évaluation sommative doit être séparé du temps de structuration des connaissances. </a:t>
            </a:r>
            <a:r>
              <a:rPr lang="fr-FR" sz="1400" b="1" dirty="0" smtClean="0"/>
              <a:t>d’où </a:t>
            </a:r>
            <a:r>
              <a:rPr lang="fr-FR" sz="1400" b="1" dirty="0"/>
              <a:t>le décalage sur la semaine suivante,</a:t>
            </a:r>
          </a:p>
        </p:txBody>
      </p:sp>
      <p:sp>
        <p:nvSpPr>
          <p:cNvPr id="8" name="Rectangle 7"/>
          <p:cNvSpPr/>
          <p:nvPr/>
        </p:nvSpPr>
        <p:spPr>
          <a:xfrm>
            <a:off x="7596336" y="1340768"/>
            <a:ext cx="1440160"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Ensemble d’activités non effectués par binôme</a:t>
            </a:r>
            <a:endParaRPr lang="fr-FR" dirty="0"/>
          </a:p>
        </p:txBody>
      </p:sp>
      <p:sp>
        <p:nvSpPr>
          <p:cNvPr id="11" name="Rectangle 10"/>
          <p:cNvSpPr/>
          <p:nvPr/>
        </p:nvSpPr>
        <p:spPr>
          <a:xfrm>
            <a:off x="7596336" y="3212976"/>
            <a:ext cx="1440160" cy="86409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t>Activité non réalisée par le groupe réduit</a:t>
            </a:r>
            <a:endParaRPr lang="fr-FR" sz="1600" dirty="0"/>
          </a:p>
        </p:txBody>
      </p:sp>
    </p:spTree>
    <p:extLst>
      <p:ext uri="{BB962C8B-B14F-4D97-AF65-F5344CB8AC3E}">
        <p14:creationId xmlns:p14="http://schemas.microsoft.com/office/powerpoint/2010/main" xmlns="" val="326472662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Administrateur\Documents\My Dropbox\07- Lycée\Comm'\Logos\logo-STI2D-150px.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 Contraintes</a:t>
            </a:r>
            <a:endParaRPr lang="fr-FR" sz="3600" dirty="0"/>
          </a:p>
        </p:txBody>
      </p:sp>
      <p:sp>
        <p:nvSpPr>
          <p:cNvPr id="9" name="Arrondir un rectangle avec un coin diagonal 8"/>
          <p:cNvSpPr/>
          <p:nvPr/>
        </p:nvSpPr>
        <p:spPr>
          <a:xfrm>
            <a:off x="552736" y="116633"/>
            <a:ext cx="8429683" cy="648071"/>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smtClean="0"/>
              <a:t>Contraintes de la séquence</a:t>
            </a:r>
            <a:endParaRPr lang="fr-FR" sz="3200" dirty="0"/>
          </a:p>
        </p:txBody>
      </p:sp>
      <p:sp>
        <p:nvSpPr>
          <p:cNvPr id="6" name="ZoneTexte 5"/>
          <p:cNvSpPr txBox="1"/>
          <p:nvPr/>
        </p:nvSpPr>
        <p:spPr>
          <a:xfrm>
            <a:off x="1835696" y="4669832"/>
            <a:ext cx="2576283" cy="369332"/>
          </a:xfrm>
          <a:prstGeom prst="rect">
            <a:avLst/>
          </a:prstGeom>
          <a:noFill/>
        </p:spPr>
        <p:txBody>
          <a:bodyPr wrap="none" rtlCol="0">
            <a:spAutoFit/>
          </a:bodyPr>
          <a:lstStyle/>
          <a:p>
            <a:r>
              <a:rPr lang="fr-FR" dirty="0" smtClean="0"/>
              <a:t>LA PHASE D’ EVALUATION</a:t>
            </a:r>
          </a:p>
        </p:txBody>
      </p:sp>
      <p:sp>
        <p:nvSpPr>
          <p:cNvPr id="8" name="ZoneTexte 7"/>
          <p:cNvSpPr txBox="1"/>
          <p:nvPr/>
        </p:nvSpPr>
        <p:spPr>
          <a:xfrm>
            <a:off x="1835696" y="3424178"/>
            <a:ext cx="2439001" cy="369332"/>
          </a:xfrm>
          <a:prstGeom prst="rect">
            <a:avLst/>
          </a:prstGeom>
          <a:noFill/>
        </p:spPr>
        <p:txBody>
          <a:bodyPr wrap="none" rtlCol="0">
            <a:spAutoFit/>
          </a:bodyPr>
          <a:lstStyle/>
          <a:p>
            <a:r>
              <a:rPr lang="fr-FR" dirty="0" smtClean="0"/>
              <a:t>LA PHASE D’ACTIVATION</a:t>
            </a:r>
          </a:p>
        </p:txBody>
      </p:sp>
      <p:sp>
        <p:nvSpPr>
          <p:cNvPr id="11" name="ZoneTexte 10"/>
          <p:cNvSpPr txBox="1"/>
          <p:nvPr/>
        </p:nvSpPr>
        <p:spPr>
          <a:xfrm>
            <a:off x="1835696" y="4254614"/>
            <a:ext cx="5191421" cy="369332"/>
          </a:xfrm>
          <a:prstGeom prst="rect">
            <a:avLst/>
          </a:prstGeom>
          <a:noFill/>
        </p:spPr>
        <p:txBody>
          <a:bodyPr wrap="none" rtlCol="0">
            <a:spAutoFit/>
          </a:bodyPr>
          <a:lstStyle/>
          <a:p>
            <a:r>
              <a:rPr lang="fr-FR" dirty="0" smtClean="0"/>
              <a:t>LA PHASE DE  STRUCTURATION  DES CONNAISSANCES</a:t>
            </a:r>
            <a:endParaRPr lang="fr-FR" dirty="0"/>
          </a:p>
        </p:txBody>
      </p:sp>
      <p:sp>
        <p:nvSpPr>
          <p:cNvPr id="12" name="ZoneTexte 11"/>
          <p:cNvSpPr txBox="1"/>
          <p:nvPr/>
        </p:nvSpPr>
        <p:spPr>
          <a:xfrm>
            <a:off x="1835696" y="5085050"/>
            <a:ext cx="4590296" cy="369332"/>
          </a:xfrm>
          <a:prstGeom prst="rect">
            <a:avLst/>
          </a:prstGeom>
          <a:noFill/>
        </p:spPr>
        <p:txBody>
          <a:bodyPr wrap="none" rtlCol="0">
            <a:spAutoFit/>
          </a:bodyPr>
          <a:lstStyle/>
          <a:p>
            <a:r>
              <a:rPr lang="fr-FR" dirty="0" smtClean="0"/>
              <a:t>ORGANISER L’INFORMATION,  LES RESSOURCES</a:t>
            </a:r>
            <a:endParaRPr lang="fr-FR" dirty="0"/>
          </a:p>
        </p:txBody>
      </p:sp>
      <p:sp>
        <p:nvSpPr>
          <p:cNvPr id="13" name="ZoneTexte 12"/>
          <p:cNvSpPr txBox="1"/>
          <p:nvPr/>
        </p:nvSpPr>
        <p:spPr>
          <a:xfrm>
            <a:off x="1835696" y="3839396"/>
            <a:ext cx="2683107" cy="369332"/>
          </a:xfrm>
          <a:prstGeom prst="rect">
            <a:avLst/>
          </a:prstGeom>
          <a:noFill/>
        </p:spPr>
        <p:txBody>
          <a:bodyPr wrap="none" rtlCol="0">
            <a:spAutoFit/>
          </a:bodyPr>
          <a:lstStyle/>
          <a:p>
            <a:r>
              <a:rPr lang="fr-FR" dirty="0" smtClean="0"/>
              <a:t>LA PHASE DE RESTITUTION</a:t>
            </a:r>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87624" y="1124744"/>
            <a:ext cx="6833012" cy="2088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ZoneTexte 14"/>
          <p:cNvSpPr txBox="1"/>
          <p:nvPr/>
        </p:nvSpPr>
        <p:spPr>
          <a:xfrm>
            <a:off x="1839601" y="5479514"/>
            <a:ext cx="3216201" cy="369332"/>
          </a:xfrm>
          <a:prstGeom prst="rect">
            <a:avLst/>
          </a:prstGeom>
          <a:noFill/>
        </p:spPr>
        <p:txBody>
          <a:bodyPr wrap="none" rtlCol="0">
            <a:spAutoFit/>
          </a:bodyPr>
          <a:lstStyle/>
          <a:p>
            <a:r>
              <a:rPr lang="fr-FR" dirty="0" smtClean="0"/>
              <a:t>ORGANISER LA COLLABORATION</a:t>
            </a:r>
            <a:endParaRPr lang="fr-FR" dirty="0"/>
          </a:p>
        </p:txBody>
      </p:sp>
      <p:sp>
        <p:nvSpPr>
          <p:cNvPr id="16" name="ZoneTexte 15"/>
          <p:cNvSpPr txBox="1"/>
          <p:nvPr/>
        </p:nvSpPr>
        <p:spPr>
          <a:xfrm>
            <a:off x="1839601" y="5884936"/>
            <a:ext cx="2965620" cy="369332"/>
          </a:xfrm>
          <a:prstGeom prst="rect">
            <a:avLst/>
          </a:prstGeom>
          <a:noFill/>
        </p:spPr>
        <p:txBody>
          <a:bodyPr wrap="none" rtlCol="0">
            <a:spAutoFit/>
          </a:bodyPr>
          <a:lstStyle/>
          <a:p>
            <a:r>
              <a:rPr lang="fr-FR" dirty="0" smtClean="0"/>
              <a:t>ORGANISER L’INFORMATIQUE</a:t>
            </a:r>
            <a:endParaRPr lang="fr-FR" dirty="0"/>
          </a:p>
        </p:txBody>
      </p:sp>
    </p:spTree>
    <p:extLst>
      <p:ext uri="{BB962C8B-B14F-4D97-AF65-F5344CB8AC3E}">
        <p14:creationId xmlns:p14="http://schemas.microsoft.com/office/powerpoint/2010/main" xmlns="" val="406742906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Administrateur\Documents\My Dropbox\07- Lycée\Comm'\Logos\logo-STI2D-150px.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a:t>
            </a:r>
            <a:r>
              <a:rPr lang="fr-FR" sz="3600" dirty="0"/>
              <a:t>- Contraintes</a:t>
            </a:r>
          </a:p>
        </p:txBody>
      </p:sp>
      <p:sp>
        <p:nvSpPr>
          <p:cNvPr id="9" name="Arrondir un rectangle avec un coin diagonal 8"/>
          <p:cNvSpPr/>
          <p:nvPr/>
        </p:nvSpPr>
        <p:spPr>
          <a:xfrm>
            <a:off x="552736" y="116633"/>
            <a:ext cx="8429683" cy="648071"/>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dirty="0" smtClean="0"/>
              <a:t>Phase d’Activation ou appropriation de la thématique</a:t>
            </a:r>
            <a:endParaRPr lang="fr-FR" sz="2800" dirty="0"/>
          </a:p>
        </p:txBody>
      </p:sp>
      <p:pic>
        <p:nvPicPr>
          <p:cNvPr id="14" name="Picture 2"/>
          <p:cNvPicPr>
            <a:picLocks noChangeAspect="1" noChangeArrowheads="1"/>
          </p:cNvPicPr>
          <p:nvPr/>
        </p:nvPicPr>
        <p:blipFill>
          <a:blip r:embed="rId4" cstate="print">
            <a:extLst>
              <a:ext uri="{BEBA8EAE-BF5A-486C-A8C5-ECC9F3942E4B}">
                <a14:imgProps xmlns:a14="http://schemas.microsoft.com/office/drawing/2010/main" xmlns="">
                  <a14:imgLayer r:embed="rId5">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664880" y="908720"/>
            <a:ext cx="4214474" cy="12879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99592" y="1268760"/>
            <a:ext cx="428949" cy="3047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ZoneTexte 1"/>
          <p:cNvSpPr txBox="1"/>
          <p:nvPr/>
        </p:nvSpPr>
        <p:spPr>
          <a:xfrm>
            <a:off x="611734" y="2383398"/>
            <a:ext cx="6696570" cy="2308324"/>
          </a:xfrm>
          <a:prstGeom prst="rect">
            <a:avLst/>
          </a:prstGeom>
          <a:noFill/>
        </p:spPr>
        <p:txBody>
          <a:bodyPr wrap="square" rtlCol="0">
            <a:spAutoFit/>
          </a:bodyPr>
          <a:lstStyle/>
          <a:p>
            <a:pPr marL="285750" indent="-285750">
              <a:buFontTx/>
              <a:buChar char="-"/>
            </a:pPr>
            <a:r>
              <a:rPr lang="fr-FR" dirty="0" smtClean="0"/>
              <a:t>Présentation de la thématique</a:t>
            </a:r>
          </a:p>
          <a:p>
            <a:pPr marL="285750" indent="-285750">
              <a:buFontTx/>
              <a:buChar char="-"/>
            </a:pPr>
            <a:r>
              <a:rPr lang="fr-FR" dirty="0" smtClean="0"/>
              <a:t>Questionnement  (repris en phase structuration)</a:t>
            </a:r>
          </a:p>
          <a:p>
            <a:pPr marL="285750" indent="-285750">
              <a:buFontTx/>
              <a:buChar char="-"/>
            </a:pPr>
            <a:r>
              <a:rPr lang="fr-FR" dirty="0" smtClean="0"/>
              <a:t>Poser les problèmes </a:t>
            </a:r>
            <a:r>
              <a:rPr lang="fr-FR" dirty="0"/>
              <a:t>généraux (repris en phase structuration</a:t>
            </a:r>
            <a:r>
              <a:rPr lang="fr-FR" dirty="0" smtClean="0"/>
              <a:t>)</a:t>
            </a:r>
          </a:p>
          <a:p>
            <a:pPr marL="285750" indent="-285750">
              <a:buFontTx/>
              <a:buChar char="-"/>
            </a:pPr>
            <a:r>
              <a:rPr lang="fr-FR" dirty="0" smtClean="0"/>
              <a:t>Analyser les </a:t>
            </a:r>
            <a:r>
              <a:rPr lang="fr-FR" dirty="0" err="1" smtClean="0"/>
              <a:t>pb</a:t>
            </a:r>
            <a:r>
              <a:rPr lang="fr-FR" dirty="0" smtClean="0"/>
              <a:t> posés</a:t>
            </a:r>
          </a:p>
          <a:p>
            <a:pPr marL="285750" indent="-285750">
              <a:buFontTx/>
              <a:buChar char="-"/>
            </a:pPr>
            <a:r>
              <a:rPr lang="fr-FR" dirty="0" smtClean="0"/>
              <a:t>Présentation des systèmes et des activités associées</a:t>
            </a:r>
          </a:p>
          <a:p>
            <a:pPr marL="285750" indent="-285750">
              <a:buFontTx/>
              <a:buChar char="-"/>
            </a:pPr>
            <a:endParaRPr lang="fr-FR" dirty="0"/>
          </a:p>
          <a:p>
            <a:pPr marL="285750" indent="-285750">
              <a:buFontTx/>
              <a:buChar char="-"/>
            </a:pPr>
            <a:r>
              <a:rPr lang="fr-FR" dirty="0" smtClean="0"/>
              <a:t>Présentation de l’organisation de la séquence</a:t>
            </a:r>
          </a:p>
          <a:p>
            <a:pPr marL="285750" indent="-285750">
              <a:buFontTx/>
              <a:buChar char="-"/>
            </a:pPr>
            <a:r>
              <a:rPr lang="fr-FR" dirty="0" smtClean="0"/>
              <a:t>Distribution des codes d’accès séquence et activités sur l’ENT </a:t>
            </a:r>
            <a:endParaRPr lang="fr-FR" dirty="0"/>
          </a:p>
        </p:txBody>
      </p:sp>
      <p:pic>
        <p:nvPicPr>
          <p:cNvPr id="15"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767698" y="3951067"/>
            <a:ext cx="2333940" cy="12592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380312" y="2564904"/>
            <a:ext cx="1152128" cy="1182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9" cstate="print"/>
          <a:srcRect/>
          <a:stretch>
            <a:fillRect/>
          </a:stretch>
        </p:blipFill>
        <p:spPr bwMode="auto">
          <a:xfrm>
            <a:off x="907604" y="4640675"/>
            <a:ext cx="2827634" cy="2204337"/>
          </a:xfrm>
          <a:prstGeom prst="rect">
            <a:avLst/>
          </a:prstGeom>
          <a:noFill/>
          <a:ln w="9525">
            <a:noFill/>
            <a:miter lim="800000"/>
            <a:headEnd/>
            <a:tailEnd/>
          </a:ln>
        </p:spPr>
      </p:pic>
      <p:cxnSp>
        <p:nvCxnSpPr>
          <p:cNvPr id="4" name="Connecteur droit avec flèche 3"/>
          <p:cNvCxnSpPr/>
          <p:nvPr/>
        </p:nvCxnSpPr>
        <p:spPr>
          <a:xfrm>
            <a:off x="5868144" y="3645024"/>
            <a:ext cx="15121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5364088" y="4221088"/>
            <a:ext cx="118758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Connecteur droit avec flèche 4"/>
          <p:cNvCxnSpPr/>
          <p:nvPr/>
        </p:nvCxnSpPr>
        <p:spPr>
          <a:xfrm flipH="1">
            <a:off x="3735238" y="5445224"/>
            <a:ext cx="98077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3851920" y="5098127"/>
            <a:ext cx="2178242" cy="276999"/>
          </a:xfrm>
          <a:prstGeom prst="rect">
            <a:avLst/>
          </a:prstGeom>
          <a:noFill/>
        </p:spPr>
        <p:txBody>
          <a:bodyPr wrap="square" rtlCol="0">
            <a:spAutoFit/>
          </a:bodyPr>
          <a:lstStyle/>
          <a:p>
            <a:r>
              <a:rPr lang="fr-FR" sz="1200" b="1" dirty="0" smtClean="0"/>
              <a:t>Code accès séquence</a:t>
            </a:r>
            <a:endParaRPr lang="fr-FR" sz="1200" b="1" dirty="0"/>
          </a:p>
        </p:txBody>
      </p:sp>
      <p:cxnSp>
        <p:nvCxnSpPr>
          <p:cNvPr id="18" name="Connecteur droit avec flèche 17"/>
          <p:cNvCxnSpPr/>
          <p:nvPr/>
        </p:nvCxnSpPr>
        <p:spPr>
          <a:xfrm flipH="1">
            <a:off x="3735238" y="6278199"/>
            <a:ext cx="98077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3851920" y="5931102"/>
            <a:ext cx="2178242" cy="276999"/>
          </a:xfrm>
          <a:prstGeom prst="rect">
            <a:avLst/>
          </a:prstGeom>
          <a:noFill/>
        </p:spPr>
        <p:txBody>
          <a:bodyPr wrap="square" rtlCol="0">
            <a:spAutoFit/>
          </a:bodyPr>
          <a:lstStyle/>
          <a:p>
            <a:r>
              <a:rPr lang="fr-FR" sz="1200" b="1" dirty="0" smtClean="0"/>
              <a:t>Code accès activité</a:t>
            </a:r>
            <a:endParaRPr lang="fr-FR" sz="1200" b="1" dirty="0"/>
          </a:p>
        </p:txBody>
      </p:sp>
    </p:spTree>
    <p:extLst>
      <p:ext uri="{BB962C8B-B14F-4D97-AF65-F5344CB8AC3E}">
        <p14:creationId xmlns:p14="http://schemas.microsoft.com/office/powerpoint/2010/main" xmlns="" val="276460240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Administrateur\Documents\My Dropbox\07- Lycée\Comm'\Logos\logo-STI2D-150px.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a:t>
            </a:r>
            <a:r>
              <a:rPr lang="fr-FR" sz="3600" dirty="0"/>
              <a:t>- Contraintes</a:t>
            </a:r>
          </a:p>
        </p:txBody>
      </p:sp>
      <p:sp>
        <p:nvSpPr>
          <p:cNvPr id="9" name="Arrondir un rectangle avec un coin diagonal 8"/>
          <p:cNvSpPr/>
          <p:nvPr/>
        </p:nvSpPr>
        <p:spPr>
          <a:xfrm>
            <a:off x="552736" y="116633"/>
            <a:ext cx="8429683" cy="648071"/>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smtClean="0"/>
              <a:t>Phase de restitution</a:t>
            </a:r>
            <a:endParaRPr lang="fr-FR" sz="3200" dirty="0"/>
          </a:p>
        </p:txBody>
      </p:sp>
      <p:sp>
        <p:nvSpPr>
          <p:cNvPr id="2" name="ZoneTexte 1"/>
          <p:cNvSpPr txBox="1"/>
          <p:nvPr/>
        </p:nvSpPr>
        <p:spPr>
          <a:xfrm>
            <a:off x="683568" y="1916832"/>
            <a:ext cx="8208911" cy="646331"/>
          </a:xfrm>
          <a:prstGeom prst="rect">
            <a:avLst/>
          </a:prstGeom>
          <a:noFill/>
        </p:spPr>
        <p:txBody>
          <a:bodyPr wrap="square" rtlCol="0">
            <a:spAutoFit/>
          </a:bodyPr>
          <a:lstStyle/>
          <a:p>
            <a:r>
              <a:rPr lang="fr-FR" b="1" u="sng" dirty="0" smtClean="0"/>
              <a:t>1 - Désignation  </a:t>
            </a:r>
            <a:r>
              <a:rPr lang="fr-FR" dirty="0" smtClean="0"/>
              <a:t>: en fin de semaine S2, il y a tirage au sort par binôme, de l’activité à présenter pour la S3, Les activités ne sont présentées qu’une fois par groupe réduit</a:t>
            </a:r>
            <a:endParaRPr lang="fr-FR" dirty="0"/>
          </a:p>
        </p:txBody>
      </p:sp>
      <p:sp>
        <p:nvSpPr>
          <p:cNvPr id="4" name="ZoneTexte 3"/>
          <p:cNvSpPr txBox="1"/>
          <p:nvPr/>
        </p:nvSpPr>
        <p:spPr>
          <a:xfrm>
            <a:off x="755576" y="2924944"/>
            <a:ext cx="7449129" cy="461665"/>
          </a:xfrm>
          <a:prstGeom prst="rect">
            <a:avLst/>
          </a:prstGeom>
          <a:noFill/>
        </p:spPr>
        <p:txBody>
          <a:bodyPr wrap="square" rtlCol="0">
            <a:spAutoFit/>
          </a:bodyPr>
          <a:lstStyle/>
          <a:p>
            <a:r>
              <a:rPr lang="fr-FR" sz="1200" b="1" dirty="0" smtClean="0"/>
              <a:t>Ici les binômes G11 et G16 préparent l’EDD1 (4 élèves) et le présentent ensemble </a:t>
            </a:r>
          </a:p>
          <a:p>
            <a:r>
              <a:rPr lang="fr-FR" sz="1200" b="1" dirty="0" smtClean="0"/>
              <a:t>Idem pour les binômes G17 et G18 l’EDD2 (3 élèves)</a:t>
            </a:r>
            <a:endParaRPr lang="fr-FR" sz="1200" b="1" dirty="0"/>
          </a:p>
        </p:txBody>
      </p:sp>
      <p:sp>
        <p:nvSpPr>
          <p:cNvPr id="8" name="ZoneTexte 7"/>
          <p:cNvSpPr txBox="1"/>
          <p:nvPr/>
        </p:nvSpPr>
        <p:spPr>
          <a:xfrm>
            <a:off x="683568" y="3380799"/>
            <a:ext cx="8208911" cy="923330"/>
          </a:xfrm>
          <a:prstGeom prst="rect">
            <a:avLst/>
          </a:prstGeom>
          <a:noFill/>
        </p:spPr>
        <p:txBody>
          <a:bodyPr wrap="square" rtlCol="0">
            <a:spAutoFit/>
          </a:bodyPr>
          <a:lstStyle/>
          <a:p>
            <a:r>
              <a:rPr lang="fr-FR" b="1" u="sng" dirty="0"/>
              <a:t>2</a:t>
            </a:r>
            <a:r>
              <a:rPr lang="fr-FR" b="1" u="sng" dirty="0" smtClean="0"/>
              <a:t> – Préparation </a:t>
            </a:r>
            <a:r>
              <a:rPr lang="fr-FR" dirty="0" smtClean="0"/>
              <a:t>: La préparation peut se faire en phase de cours ou d’accompagnement personnalisé, dans une salle disposant d’ordinateurs. Si le binôme globalise son temps d’activités, il peut intégrer la préparation de son exposé.</a:t>
            </a:r>
          </a:p>
        </p:txBody>
      </p:sp>
      <p:sp>
        <p:nvSpPr>
          <p:cNvPr id="11" name="ZoneTexte 10"/>
          <p:cNvSpPr txBox="1"/>
          <p:nvPr/>
        </p:nvSpPr>
        <p:spPr>
          <a:xfrm>
            <a:off x="669524" y="4293096"/>
            <a:ext cx="8048707" cy="369332"/>
          </a:xfrm>
          <a:prstGeom prst="rect">
            <a:avLst/>
          </a:prstGeom>
          <a:noFill/>
        </p:spPr>
        <p:txBody>
          <a:bodyPr wrap="square" rtlCol="0">
            <a:spAutoFit/>
          </a:bodyPr>
          <a:lstStyle/>
          <a:p>
            <a:r>
              <a:rPr lang="fr-FR" b="1" u="sng" dirty="0" smtClean="0"/>
              <a:t>3 – Présentation </a:t>
            </a:r>
            <a:r>
              <a:rPr lang="fr-FR" dirty="0" smtClean="0"/>
              <a:t>: dans deux salles / un effectif  Réduit par salle, temps alloué  15’ </a:t>
            </a:r>
          </a:p>
        </p:txBody>
      </p:sp>
      <p:pic>
        <p:nvPicPr>
          <p:cNvPr id="1126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7584" y="2553469"/>
            <a:ext cx="6200775" cy="371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0728" y="4725144"/>
            <a:ext cx="6451979" cy="208823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7" name="Picture 2"/>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573549" y="805261"/>
            <a:ext cx="3906591" cy="11938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123729" y="1157653"/>
            <a:ext cx="463040" cy="268269"/>
          </a:xfrm>
          <a:prstGeom prst="rect">
            <a:avLst/>
          </a:prstGeom>
          <a:ln/>
        </p:spPr>
        <p:style>
          <a:lnRef idx="0">
            <a:schemeClr val="accent3"/>
          </a:lnRef>
          <a:fillRef idx="3">
            <a:schemeClr val="accent3"/>
          </a:fillRef>
          <a:effectRef idx="3">
            <a:schemeClr val="accent3"/>
          </a:effectRef>
          <a:fontRef idx="minor">
            <a:schemeClr val="lt1"/>
          </a:fontRef>
        </p:style>
      </p:pic>
    </p:spTree>
    <p:extLst>
      <p:ext uri="{BB962C8B-B14F-4D97-AF65-F5344CB8AC3E}">
        <p14:creationId xmlns:p14="http://schemas.microsoft.com/office/powerpoint/2010/main" xmlns="" val="406742906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Exemple de concept map"/>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21068"/>
          <a:stretch/>
        </p:blipFill>
        <p:spPr bwMode="auto">
          <a:xfrm>
            <a:off x="5292080" y="2324519"/>
            <a:ext cx="2899093" cy="146452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7" name="Picture 1" descr="C:\Users\Administrateur\Documents\My Dropbox\07- Lycée\Comm'\Logos\logo-STI2D-150px.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a:t>
            </a:r>
            <a:endParaRPr lang="fr-FR" sz="3600" dirty="0"/>
          </a:p>
        </p:txBody>
      </p:sp>
      <p:sp>
        <p:nvSpPr>
          <p:cNvPr id="9" name="Arrondir un rectangle avec un coin diagonal 8"/>
          <p:cNvSpPr/>
          <p:nvPr/>
        </p:nvSpPr>
        <p:spPr>
          <a:xfrm>
            <a:off x="552736" y="116633"/>
            <a:ext cx="8429683" cy="648071"/>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a:t>Phase de restitution</a:t>
            </a:r>
          </a:p>
        </p:txBody>
      </p:sp>
      <p:sp>
        <p:nvSpPr>
          <p:cNvPr id="5" name="ZoneTexte 4"/>
          <p:cNvSpPr txBox="1"/>
          <p:nvPr/>
        </p:nvSpPr>
        <p:spPr>
          <a:xfrm>
            <a:off x="611559" y="908720"/>
            <a:ext cx="8370859" cy="1477328"/>
          </a:xfrm>
          <a:prstGeom prst="rect">
            <a:avLst/>
          </a:prstGeom>
          <a:noFill/>
        </p:spPr>
        <p:txBody>
          <a:bodyPr wrap="square" rtlCol="0">
            <a:spAutoFit/>
          </a:bodyPr>
          <a:lstStyle/>
          <a:p>
            <a:r>
              <a:rPr lang="fr-FR" dirty="0" smtClean="0"/>
              <a:t>La restitution est le </a:t>
            </a:r>
            <a:r>
              <a:rPr lang="fr-FR" b="1" dirty="0" smtClean="0"/>
              <a:t>premier stade de la structuration des connaissances pour l’élève</a:t>
            </a:r>
          </a:p>
          <a:p>
            <a:r>
              <a:rPr lang="fr-FR" dirty="0" smtClean="0"/>
              <a:t>Cette phase, tout en permettant d’évaluer la compétence CO6.3, permet de consigner l’ensemble des points abordés.  Ce relevé se fait par l’ensemble des élèves  sous forme de carte heuristique (ou conceptuelle) au fil des présentations</a:t>
            </a:r>
            <a:r>
              <a:rPr lang="fr-FR" dirty="0"/>
              <a:t>, l’enseignant guide et complète ce </a:t>
            </a:r>
            <a:r>
              <a:rPr lang="fr-FR" dirty="0" smtClean="0"/>
              <a:t>relevé</a:t>
            </a:r>
            <a:r>
              <a:rPr lang="fr-FR" dirty="0"/>
              <a:t>  </a:t>
            </a:r>
            <a:r>
              <a:rPr lang="fr-FR" dirty="0" smtClean="0"/>
              <a:t>sur une carte</a:t>
            </a:r>
            <a:r>
              <a:rPr lang="fr-FR" dirty="0"/>
              <a:t> </a:t>
            </a:r>
            <a:r>
              <a:rPr lang="fr-FR" dirty="0" smtClean="0"/>
              <a:t>projeté au tableau durant les exposés. </a:t>
            </a:r>
            <a:endParaRPr lang="fr-FR" dirty="0"/>
          </a:p>
        </p:txBody>
      </p:sp>
      <p:pic>
        <p:nvPicPr>
          <p:cNvPr id="1331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5757" y="2420888"/>
            <a:ext cx="4604316" cy="151236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ZoneTexte 5"/>
          <p:cNvSpPr txBox="1"/>
          <p:nvPr/>
        </p:nvSpPr>
        <p:spPr>
          <a:xfrm>
            <a:off x="611559" y="4149080"/>
            <a:ext cx="6696744" cy="1569660"/>
          </a:xfrm>
          <a:prstGeom prst="rect">
            <a:avLst/>
          </a:prstGeom>
          <a:noFill/>
          <a:ln>
            <a:solidFill>
              <a:schemeClr val="accent2"/>
            </a:solidFill>
          </a:ln>
        </p:spPr>
        <p:txBody>
          <a:bodyPr wrap="square" rtlCol="0">
            <a:spAutoFit/>
          </a:bodyPr>
          <a:lstStyle/>
          <a:p>
            <a:r>
              <a:rPr lang="fr-FR" sz="1600" dirty="0" smtClean="0"/>
              <a:t>Actions élèves:</a:t>
            </a:r>
          </a:p>
          <a:p>
            <a:pPr marL="285750" indent="-285750">
              <a:buFontTx/>
              <a:buChar char="-"/>
            </a:pPr>
            <a:r>
              <a:rPr lang="fr-FR" sz="1600" dirty="0" smtClean="0"/>
              <a:t>Les élèves présentent leurs activités</a:t>
            </a:r>
          </a:p>
          <a:p>
            <a:pPr marL="285750" indent="-285750">
              <a:buFontTx/>
              <a:buChar char="-"/>
            </a:pPr>
            <a:r>
              <a:rPr lang="fr-FR" sz="1600" dirty="0" smtClean="0"/>
              <a:t>Structurent les informations des divers activités présentées</a:t>
            </a:r>
          </a:p>
          <a:p>
            <a:pPr marL="285750" indent="-285750">
              <a:buFontTx/>
              <a:buChar char="-"/>
            </a:pPr>
            <a:r>
              <a:rPr lang="fr-FR" sz="1600" dirty="0" smtClean="0"/>
              <a:t>Découvrent les activités qu’ils n’ont pas réalisés et sur lesquelles ils peuvent être évalués. (prise de notes)</a:t>
            </a:r>
          </a:p>
          <a:p>
            <a:pPr marL="285750" indent="-285750">
              <a:buFontTx/>
              <a:buChar char="-"/>
            </a:pPr>
            <a:r>
              <a:rPr lang="fr-FR" sz="1600" dirty="0" smtClean="0"/>
              <a:t>Peuvent aborder éventuellement la présentation en LV étrangère</a:t>
            </a:r>
            <a:endParaRPr lang="fr-FR" sz="1600" dirty="0"/>
          </a:p>
        </p:txBody>
      </p:sp>
      <p:pic>
        <p:nvPicPr>
          <p:cNvPr id="1026" name="Picture 2" descr="http://blog.idfr.net/images/2006/09/mindmapping.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156176" y="3357947"/>
            <a:ext cx="2708266" cy="151121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11" name="ZoneTexte 10"/>
          <p:cNvSpPr txBox="1"/>
          <p:nvPr/>
        </p:nvSpPr>
        <p:spPr>
          <a:xfrm>
            <a:off x="615757" y="5805264"/>
            <a:ext cx="6696744" cy="830997"/>
          </a:xfrm>
          <a:prstGeom prst="rect">
            <a:avLst/>
          </a:prstGeom>
          <a:noFill/>
          <a:ln>
            <a:solidFill>
              <a:schemeClr val="accent2"/>
            </a:solidFill>
          </a:ln>
        </p:spPr>
        <p:txBody>
          <a:bodyPr wrap="square" rtlCol="0">
            <a:spAutoFit/>
          </a:bodyPr>
          <a:lstStyle/>
          <a:p>
            <a:r>
              <a:rPr lang="fr-FR" sz="1600" dirty="0" smtClean="0"/>
              <a:t>Action enseignant :</a:t>
            </a:r>
          </a:p>
          <a:p>
            <a:pPr marL="285750" indent="-285750">
              <a:buFontTx/>
              <a:buChar char="-"/>
            </a:pPr>
            <a:r>
              <a:rPr lang="fr-FR" sz="1600" dirty="0" smtClean="0"/>
              <a:t>Évaluation formative</a:t>
            </a:r>
          </a:p>
          <a:p>
            <a:pPr marL="285750" indent="-285750">
              <a:buFontTx/>
              <a:buChar char="-"/>
            </a:pPr>
            <a:r>
              <a:rPr lang="fr-FR" sz="1600" dirty="0" smtClean="0"/>
              <a:t>Construit en direct la carte heuristique + imprime et distribue</a:t>
            </a:r>
            <a:endParaRPr lang="fr-FR" sz="1600" dirty="0"/>
          </a:p>
        </p:txBody>
      </p:sp>
    </p:spTree>
    <p:extLst>
      <p:ext uri="{BB962C8B-B14F-4D97-AF65-F5344CB8AC3E}">
        <p14:creationId xmlns:p14="http://schemas.microsoft.com/office/powerpoint/2010/main" xmlns="" val="304211401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Administrateur\Documents\My Dropbox\07- Lycée\Comm'\Logos\logo-STI2D-150px.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a:t>STI2D </a:t>
            </a:r>
          </a:p>
        </p:txBody>
      </p:sp>
      <p:sp>
        <p:nvSpPr>
          <p:cNvPr id="9" name="Arrondir un rectangle avec un coin diagonal 8"/>
          <p:cNvSpPr/>
          <p:nvPr/>
        </p:nvSpPr>
        <p:spPr>
          <a:xfrm>
            <a:off x="552736" y="116633"/>
            <a:ext cx="8429683" cy="648071"/>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dirty="0" smtClean="0"/>
              <a:t>Phase de structuration des connaissances</a:t>
            </a:r>
            <a:endParaRPr lang="fr-FR" sz="2800" dirty="0"/>
          </a:p>
        </p:txBody>
      </p:sp>
      <p:pic>
        <p:nvPicPr>
          <p:cNvPr id="11" name="Picture 2"/>
          <p:cNvPicPr>
            <a:picLocks noChangeAspect="1" noChangeArrowheads="1"/>
          </p:cNvPicPr>
          <p:nvPr/>
        </p:nvPicPr>
        <p:blipFill>
          <a:blip r:embed="rId4" cstate="print">
            <a:extLst>
              <a:ext uri="{BEBA8EAE-BF5A-486C-A8C5-ECC9F3942E4B}">
                <a14:imgProps xmlns:a14="http://schemas.microsoft.com/office/drawing/2010/main" xmlns="">
                  <a14:imgLayer r:embed="rId7">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611560" y="2060848"/>
            <a:ext cx="8280920" cy="25307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482"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220072" y="2636912"/>
            <a:ext cx="1376154" cy="86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7164288" y="2636912"/>
            <a:ext cx="1018398" cy="792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6742906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Administrateur\Documents\My Dropbox\07- Lycée\Comm'\Logos\logo-STI2D-150px.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 Liens avec les spécialités </a:t>
            </a:r>
            <a:endParaRPr lang="fr-FR" sz="3600" dirty="0"/>
          </a:p>
        </p:txBody>
      </p:sp>
      <p:sp>
        <p:nvSpPr>
          <p:cNvPr id="9" name="Arrondir un rectangle avec un coin diagonal 8"/>
          <p:cNvSpPr/>
          <p:nvPr/>
        </p:nvSpPr>
        <p:spPr>
          <a:xfrm>
            <a:off x="552736" y="116633"/>
            <a:ext cx="8429683" cy="648071"/>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dirty="0" smtClean="0"/>
              <a:t>Liens avec l’approfondissement en spécialité</a:t>
            </a:r>
            <a:endParaRPr lang="fr-FR" sz="2800" dirty="0"/>
          </a:p>
        </p:txBody>
      </p:sp>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48413" y="1383026"/>
            <a:ext cx="8248984" cy="40919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6742906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Administrateur\Documents\My Dropbox\07- Lycée\Comm'\Logos\logo-STI2D-150px.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 Liens avec les spécialités </a:t>
            </a:r>
            <a:endParaRPr lang="fr-FR" sz="3600" dirty="0"/>
          </a:p>
        </p:txBody>
      </p:sp>
      <p:sp>
        <p:nvSpPr>
          <p:cNvPr id="9" name="Arrondir un rectangle avec un coin diagonal 8"/>
          <p:cNvSpPr/>
          <p:nvPr/>
        </p:nvSpPr>
        <p:spPr>
          <a:xfrm>
            <a:off x="552736" y="116633"/>
            <a:ext cx="8429683" cy="648071"/>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800" dirty="0"/>
              <a:t>Liens avec l’approfondissement en spécialité</a:t>
            </a:r>
          </a:p>
        </p:txBody>
      </p:sp>
      <p:pic>
        <p:nvPicPr>
          <p:cNvPr id="1433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3458" y="800472"/>
            <a:ext cx="8428961" cy="56917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6742906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Administrateur\Documents\My Dropbox\07- Lycée\Comm'\Logos\logo-STI2D-150px.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 </a:t>
            </a:r>
            <a:r>
              <a:rPr lang="fr-FR" sz="2800" dirty="0" smtClean="0"/>
              <a:t>description de la séquence </a:t>
            </a:r>
            <a:endParaRPr lang="fr-FR" sz="3600" dirty="0"/>
          </a:p>
        </p:txBody>
      </p:sp>
      <p:sp>
        <p:nvSpPr>
          <p:cNvPr id="9" name="Arrondir un rectangle avec un coin diagonal 8"/>
          <p:cNvSpPr/>
          <p:nvPr/>
        </p:nvSpPr>
        <p:spPr>
          <a:xfrm>
            <a:off x="552736" y="116633"/>
            <a:ext cx="8429683" cy="648071"/>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smtClean="0"/>
              <a:t>Fiche de séquence  Séq ET.1.1b</a:t>
            </a:r>
            <a:endParaRPr lang="fr-FR" sz="3200" dirty="0"/>
          </a:p>
        </p:txBody>
      </p:sp>
      <p:pic>
        <p:nvPicPr>
          <p:cNvPr id="2" name="Picture 2"/>
          <p:cNvPicPr>
            <a:picLocks noChangeAspect="1" noChangeArrowheads="1"/>
          </p:cNvPicPr>
          <p:nvPr/>
        </p:nvPicPr>
        <p:blipFill>
          <a:blip r:embed="rId4" cstate="print"/>
          <a:srcRect r="25000"/>
          <a:stretch>
            <a:fillRect/>
          </a:stretch>
        </p:blipFill>
        <p:spPr bwMode="auto">
          <a:xfrm>
            <a:off x="467544" y="3573016"/>
            <a:ext cx="8660413" cy="3284984"/>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463468" y="764704"/>
            <a:ext cx="8140980" cy="1008112"/>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467544" y="1772816"/>
            <a:ext cx="6225692" cy="1800200"/>
          </a:xfrm>
          <a:prstGeom prst="rect">
            <a:avLst/>
          </a:prstGeom>
          <a:noFill/>
          <a:ln w="9525">
            <a:noFill/>
            <a:miter lim="800000"/>
            <a:headEnd/>
            <a:tailEnd/>
          </a:ln>
        </p:spPr>
      </p:pic>
      <p:pic>
        <p:nvPicPr>
          <p:cNvPr id="1029" name="Picture 5"/>
          <p:cNvPicPr>
            <a:picLocks noChangeAspect="1" noChangeArrowheads="1"/>
          </p:cNvPicPr>
          <p:nvPr/>
        </p:nvPicPr>
        <p:blipFill>
          <a:blip r:embed="rId7" cstate="print"/>
          <a:srcRect/>
          <a:stretch>
            <a:fillRect/>
          </a:stretch>
        </p:blipFill>
        <p:spPr bwMode="auto">
          <a:xfrm>
            <a:off x="2110248" y="1772816"/>
            <a:ext cx="6925292" cy="100811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406742906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linds(horizont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p:cTn id="12" dur="500" fill="hold"/>
                                        <p:tgtEl>
                                          <p:spTgt spid="1028"/>
                                        </p:tgtEl>
                                        <p:attrNameLst>
                                          <p:attrName>ppt_w</p:attrName>
                                        </p:attrNameLst>
                                      </p:cBhvr>
                                      <p:tavLst>
                                        <p:tav tm="0">
                                          <p:val>
                                            <p:strVal val="#ppt_w*0.05"/>
                                          </p:val>
                                        </p:tav>
                                        <p:tav tm="100000">
                                          <p:val>
                                            <p:strVal val="#ppt_w"/>
                                          </p:val>
                                        </p:tav>
                                      </p:tavLst>
                                    </p:anim>
                                    <p:anim calcmode="lin" valueType="num">
                                      <p:cBhvr>
                                        <p:cTn id="13" dur="500" fill="hold"/>
                                        <p:tgtEl>
                                          <p:spTgt spid="1028"/>
                                        </p:tgtEl>
                                        <p:attrNameLst>
                                          <p:attrName>ppt_h</p:attrName>
                                        </p:attrNameLst>
                                      </p:cBhvr>
                                      <p:tavLst>
                                        <p:tav tm="0">
                                          <p:val>
                                            <p:strVal val="#ppt_h"/>
                                          </p:val>
                                        </p:tav>
                                        <p:tav tm="100000">
                                          <p:val>
                                            <p:strVal val="#ppt_h"/>
                                          </p:val>
                                        </p:tav>
                                      </p:tavLst>
                                    </p:anim>
                                    <p:anim calcmode="lin" valueType="num">
                                      <p:cBhvr>
                                        <p:cTn id="14" dur="500" fill="hold"/>
                                        <p:tgtEl>
                                          <p:spTgt spid="1028"/>
                                        </p:tgtEl>
                                        <p:attrNameLst>
                                          <p:attrName>ppt_x</p:attrName>
                                        </p:attrNameLst>
                                      </p:cBhvr>
                                      <p:tavLst>
                                        <p:tav tm="0">
                                          <p:val>
                                            <p:strVal val="#ppt_x-.2"/>
                                          </p:val>
                                        </p:tav>
                                        <p:tav tm="100000">
                                          <p:val>
                                            <p:strVal val="#ppt_x"/>
                                          </p:val>
                                        </p:tav>
                                      </p:tavLst>
                                    </p:anim>
                                    <p:anim calcmode="lin" valueType="num">
                                      <p:cBhvr>
                                        <p:cTn id="15" dur="500" fill="hold"/>
                                        <p:tgtEl>
                                          <p:spTgt spid="1028"/>
                                        </p:tgtEl>
                                        <p:attrNameLst>
                                          <p:attrName>ppt_y</p:attrName>
                                        </p:attrNameLst>
                                      </p:cBhvr>
                                      <p:tavLst>
                                        <p:tav tm="0">
                                          <p:val>
                                            <p:strVal val="#ppt_y"/>
                                          </p:val>
                                        </p:tav>
                                        <p:tav tm="100000">
                                          <p:val>
                                            <p:strVal val="#ppt_y"/>
                                          </p:val>
                                        </p:tav>
                                      </p:tavLst>
                                    </p:anim>
                                    <p:animEffect transition="in" filter="fade">
                                      <p:cBhvr>
                                        <p:cTn id="16" dur="500"/>
                                        <p:tgtEl>
                                          <p:spTgt spid="1028"/>
                                        </p:tgtEl>
                                      </p:cBhvr>
                                    </p:animEffect>
                                  </p:childTnLst>
                                </p:cTn>
                              </p:par>
                            </p:childTnLst>
                          </p:cTn>
                        </p:par>
                      </p:childTnLst>
                    </p:cTn>
                  </p:par>
                  <p:par>
                    <p:cTn id="17" fill="hold">
                      <p:stCondLst>
                        <p:cond delay="indefinite"/>
                      </p:stCondLst>
                      <p:childTnLst>
                        <p:par>
                          <p:cTn id="18" fill="hold">
                            <p:stCondLst>
                              <p:cond delay="0"/>
                            </p:stCondLst>
                            <p:childTnLst>
                              <p:par>
                                <p:cTn id="19" presetID="48" presetClass="entr" presetSubtype="0" accel="5000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2"/>
                                        </p:tgtEl>
                                        <p:attrNameLst>
                                          <p:attrName>ppt_y</p:attrName>
                                        </p:attrNameLst>
                                      </p:cBhvr>
                                      <p:tavLst>
                                        <p:tav tm="0">
                                          <p:val>
                                            <p:strVal val="#ppt_y"/>
                                          </p:val>
                                        </p:tav>
                                        <p:tav tm="100000">
                                          <p:val>
                                            <p:strVal val="#ppt_y"/>
                                          </p:val>
                                        </p:tav>
                                      </p:tavLst>
                                    </p:anim>
                                    <p:animEffect transition="in" filter="fade">
                                      <p:cBhvr>
                                        <p:cTn id="24" dur="1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8" presetClass="entr" presetSubtype="0" accel="50000" fill="hold" nodeType="clickEffect">
                                  <p:stCondLst>
                                    <p:cond delay="0"/>
                                  </p:stCondLst>
                                  <p:childTnLst>
                                    <p:set>
                                      <p:cBhvr>
                                        <p:cTn id="28" dur="1" fill="hold">
                                          <p:stCondLst>
                                            <p:cond delay="0"/>
                                          </p:stCondLst>
                                        </p:cTn>
                                        <p:tgtEl>
                                          <p:spTgt spid="1029"/>
                                        </p:tgtEl>
                                        <p:attrNameLst>
                                          <p:attrName>style.visibility</p:attrName>
                                        </p:attrNameLst>
                                      </p:cBhvr>
                                      <p:to>
                                        <p:strVal val="visible"/>
                                      </p:to>
                                    </p:set>
                                    <p:anim calcmode="lin" valueType="num">
                                      <p:cBhvr>
                                        <p:cTn id="29" dur="1000" fill="hold"/>
                                        <p:tgtEl>
                                          <p:spTgt spid="102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1000" fill="hold"/>
                                        <p:tgtEl>
                                          <p:spTgt spid="1029"/>
                                        </p:tgtEl>
                                        <p:attrNameLst>
                                          <p:attrName>ppt_x</p:attrName>
                                        </p:attrNameLst>
                                      </p:cBhvr>
                                      <p:tavLst>
                                        <p:tav tm="0">
                                          <p:val>
                                            <p:fltVal val="-1"/>
                                          </p:val>
                                        </p:tav>
                                        <p:tav tm="50000">
                                          <p:val>
                                            <p:fltVal val="0.95"/>
                                          </p:val>
                                        </p:tav>
                                        <p:tav tm="100000">
                                          <p:val>
                                            <p:strVal val="#ppt_x"/>
                                          </p:val>
                                        </p:tav>
                                      </p:tavLst>
                                    </p:anim>
                                    <p:anim calcmode="lin" valueType="num">
                                      <p:cBhvr>
                                        <p:cTn id="31" dur="1000" fill="hold"/>
                                        <p:tgtEl>
                                          <p:spTgt spid="1029"/>
                                        </p:tgtEl>
                                        <p:attrNameLst>
                                          <p:attrName>ppt_y</p:attrName>
                                        </p:attrNameLst>
                                      </p:cBhvr>
                                      <p:tavLst>
                                        <p:tav tm="0">
                                          <p:val>
                                            <p:strVal val="#ppt_y"/>
                                          </p:val>
                                        </p:tav>
                                        <p:tav tm="100000">
                                          <p:val>
                                            <p:strVal val="#ppt_y"/>
                                          </p:val>
                                        </p:tav>
                                      </p:tavLst>
                                    </p:anim>
                                    <p:animEffect transition="in" filter="fade">
                                      <p:cBhvr>
                                        <p:cTn id="32" dur="1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Administrateur\Documents\My Dropbox\07- Lycée\Comm'\Logos\logo-STI2D-150px.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a:t>
            </a:r>
            <a:endParaRPr lang="fr-FR" sz="3600" dirty="0"/>
          </a:p>
        </p:txBody>
      </p:sp>
      <p:sp>
        <p:nvSpPr>
          <p:cNvPr id="9" name="Arrondir un rectangle avec un coin diagonal 8"/>
          <p:cNvSpPr/>
          <p:nvPr/>
        </p:nvSpPr>
        <p:spPr>
          <a:xfrm>
            <a:off x="552736" y="116633"/>
            <a:ext cx="8429683" cy="648071"/>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smtClean="0"/>
              <a:t>Organisation de l’Information</a:t>
            </a:r>
            <a:endParaRPr lang="fr-FR" sz="3200" dirty="0"/>
          </a:p>
        </p:txBody>
      </p:sp>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2737" y="755937"/>
            <a:ext cx="6539244" cy="6102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ZoneTexte 1"/>
          <p:cNvSpPr txBox="1"/>
          <p:nvPr/>
        </p:nvSpPr>
        <p:spPr>
          <a:xfrm>
            <a:off x="7215310" y="2218873"/>
            <a:ext cx="1728192" cy="3416320"/>
          </a:xfrm>
          <a:prstGeom prst="rect">
            <a:avLst/>
          </a:prstGeom>
          <a:noFill/>
        </p:spPr>
        <p:txBody>
          <a:bodyPr wrap="square" rtlCol="0">
            <a:spAutoFit/>
          </a:bodyPr>
          <a:lstStyle/>
          <a:p>
            <a:pPr algn="ctr"/>
            <a:r>
              <a:rPr lang="fr-FR" dirty="0" smtClean="0"/>
              <a:t>L’ENT  est en mode  hébergé donc accessible de l’extérieur </a:t>
            </a:r>
          </a:p>
          <a:p>
            <a:pPr algn="ctr"/>
            <a:endParaRPr lang="fr-FR" b="1" dirty="0"/>
          </a:p>
          <a:p>
            <a:pPr algn="ctr"/>
            <a:r>
              <a:rPr lang="fr-FR" b="1" dirty="0" smtClean="0"/>
              <a:t>L’élève et l’enseignant ont un accès direct à l’ENT qui reste accessible à tout moment de n’importe où</a:t>
            </a:r>
            <a:endParaRPr lang="fr-FR" b="1" dirty="0"/>
          </a:p>
        </p:txBody>
      </p:sp>
      <p:cxnSp>
        <p:nvCxnSpPr>
          <p:cNvPr id="6" name="Connecteur droit avec flèche 5"/>
          <p:cNvCxnSpPr/>
          <p:nvPr/>
        </p:nvCxnSpPr>
        <p:spPr>
          <a:xfrm flipH="1">
            <a:off x="5508104" y="5040181"/>
            <a:ext cx="1728192" cy="1269139"/>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1081330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Administrateur\Documents\My Dropbox\07- Lycée\Comm'\Logos\logo-STI2D-150px.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a:t>
            </a:r>
            <a:endParaRPr lang="fr-FR" sz="3600" dirty="0"/>
          </a:p>
        </p:txBody>
      </p:sp>
      <p:sp>
        <p:nvSpPr>
          <p:cNvPr id="9" name="Arrondir un rectangle avec un coin diagonal 8"/>
          <p:cNvSpPr/>
          <p:nvPr/>
        </p:nvSpPr>
        <p:spPr>
          <a:xfrm>
            <a:off x="552736" y="116633"/>
            <a:ext cx="8429683" cy="648071"/>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a:t>Organisation de l’Information</a:t>
            </a:r>
          </a:p>
        </p:txBody>
      </p:sp>
      <p:pic>
        <p:nvPicPr>
          <p:cNvPr id="6146" name="Picture 2"/>
          <p:cNvPicPr>
            <a:picLocks noChangeAspect="1" noChangeArrowheads="1"/>
          </p:cNvPicPr>
          <p:nvPr/>
        </p:nvPicPr>
        <p:blipFill>
          <a:blip r:embed="rId4" cstate="print"/>
          <a:srcRect/>
          <a:stretch>
            <a:fillRect/>
          </a:stretch>
        </p:blipFill>
        <p:spPr bwMode="auto">
          <a:xfrm>
            <a:off x="485966" y="836712"/>
            <a:ext cx="3105572" cy="2421010"/>
          </a:xfrm>
          <a:prstGeom prst="rect">
            <a:avLst/>
          </a:prstGeom>
          <a:noFill/>
          <a:ln w="9525">
            <a:noFill/>
            <a:miter lim="800000"/>
            <a:headEnd/>
            <a:tailEnd/>
          </a:ln>
        </p:spPr>
      </p:pic>
      <p:pic>
        <p:nvPicPr>
          <p:cNvPr id="6147" name="Picture 3"/>
          <p:cNvPicPr>
            <a:picLocks noChangeAspect="1" noChangeArrowheads="1"/>
          </p:cNvPicPr>
          <p:nvPr/>
        </p:nvPicPr>
        <p:blipFill>
          <a:blip r:embed="rId5" cstate="print"/>
          <a:srcRect/>
          <a:stretch>
            <a:fillRect/>
          </a:stretch>
        </p:blipFill>
        <p:spPr bwMode="auto">
          <a:xfrm>
            <a:off x="485966" y="3356992"/>
            <a:ext cx="3698937" cy="2880320"/>
          </a:xfrm>
          <a:prstGeom prst="rect">
            <a:avLst/>
          </a:prstGeom>
          <a:noFill/>
          <a:ln w="9525">
            <a:noFill/>
            <a:miter lim="800000"/>
            <a:headEnd/>
            <a:tailEnd/>
          </a:ln>
        </p:spPr>
      </p:pic>
      <p:sp>
        <p:nvSpPr>
          <p:cNvPr id="2" name="ZoneTexte 1"/>
          <p:cNvSpPr txBox="1"/>
          <p:nvPr/>
        </p:nvSpPr>
        <p:spPr>
          <a:xfrm>
            <a:off x="4427984" y="908720"/>
            <a:ext cx="4176464" cy="5632311"/>
          </a:xfrm>
          <a:prstGeom prst="rect">
            <a:avLst/>
          </a:prstGeom>
          <a:noFill/>
        </p:spPr>
        <p:txBody>
          <a:bodyPr wrap="square" rtlCol="0">
            <a:spAutoFit/>
          </a:bodyPr>
          <a:lstStyle/>
          <a:p>
            <a:r>
              <a:rPr lang="fr-FR" dirty="0" smtClean="0"/>
              <a:t>L’ENT  permet à l’élève d’accéder :</a:t>
            </a:r>
          </a:p>
          <a:p>
            <a:r>
              <a:rPr lang="fr-FR" dirty="0" smtClean="0"/>
              <a:t>-   Directement aux activités</a:t>
            </a:r>
          </a:p>
          <a:p>
            <a:pPr marL="285750" indent="-285750">
              <a:buFontTx/>
              <a:buChar char="-"/>
            </a:pPr>
            <a:r>
              <a:rPr lang="fr-FR" dirty="0" smtClean="0"/>
              <a:t>et aux séquences</a:t>
            </a:r>
          </a:p>
          <a:p>
            <a:endParaRPr lang="fr-FR" dirty="0" smtClean="0"/>
          </a:p>
          <a:p>
            <a:r>
              <a:rPr lang="fr-FR" b="1" u="sng" dirty="0"/>
              <a:t> Un code est fourni par séquence </a:t>
            </a:r>
            <a:r>
              <a:rPr lang="fr-FR" dirty="0"/>
              <a:t>pour un accès anonyme en lecture seule.</a:t>
            </a:r>
          </a:p>
          <a:p>
            <a:pPr marL="285750" indent="-285750">
              <a:buFontTx/>
              <a:buChar char="-"/>
            </a:pPr>
            <a:r>
              <a:rPr lang="fr-FR" dirty="0"/>
              <a:t>Déroulé de séquence</a:t>
            </a:r>
          </a:p>
          <a:p>
            <a:pPr marL="285750" indent="-285750">
              <a:buFontTx/>
              <a:buChar char="-"/>
            </a:pPr>
            <a:r>
              <a:rPr lang="fr-FR" dirty="0"/>
              <a:t>Tableau des groupes</a:t>
            </a:r>
          </a:p>
          <a:p>
            <a:pPr marL="285750" indent="-285750">
              <a:buFontTx/>
              <a:buChar char="-"/>
            </a:pPr>
            <a:r>
              <a:rPr lang="fr-FR" dirty="0"/>
              <a:t>Accès aux activités de la séquence </a:t>
            </a:r>
            <a:endParaRPr lang="fr-FR" dirty="0" smtClean="0"/>
          </a:p>
          <a:p>
            <a:endParaRPr lang="fr-FR" dirty="0"/>
          </a:p>
          <a:p>
            <a:r>
              <a:rPr lang="fr-FR" b="1" u="sng" dirty="0" smtClean="0"/>
              <a:t>Un code est fourni par activité </a:t>
            </a:r>
            <a:r>
              <a:rPr lang="fr-FR" dirty="0" smtClean="0"/>
              <a:t>pour un accès anonyme en lecture seule.</a:t>
            </a:r>
          </a:p>
          <a:p>
            <a:pPr marL="285750" indent="-285750">
              <a:buFontTx/>
              <a:buChar char="-"/>
            </a:pPr>
            <a:r>
              <a:rPr lang="fr-FR" dirty="0" smtClean="0"/>
              <a:t>Consignes de l’activité</a:t>
            </a:r>
          </a:p>
          <a:p>
            <a:pPr marL="285750" indent="-285750">
              <a:buFontTx/>
              <a:buChar char="-"/>
            </a:pPr>
            <a:r>
              <a:rPr lang="fr-FR" dirty="0" smtClean="0"/>
              <a:t>Fichiers</a:t>
            </a:r>
          </a:p>
          <a:p>
            <a:pPr marL="285750" indent="-285750">
              <a:buFontTx/>
              <a:buChar char="-"/>
            </a:pPr>
            <a:r>
              <a:rPr lang="fr-FR" dirty="0" smtClean="0"/>
              <a:t>URL Ressources en ligne</a:t>
            </a:r>
            <a:endParaRPr lang="fr-FR" dirty="0"/>
          </a:p>
          <a:p>
            <a:pPr marL="285750" indent="-285750">
              <a:buFontTx/>
              <a:buChar char="-"/>
            </a:pPr>
            <a:endParaRPr lang="fr-FR" dirty="0" smtClean="0"/>
          </a:p>
          <a:p>
            <a:endParaRPr lang="fr-FR" dirty="0"/>
          </a:p>
          <a:p>
            <a:r>
              <a:rPr lang="fr-FR" dirty="0" smtClean="0"/>
              <a:t>Les activités une fois réalisées, sont déposées sur son </a:t>
            </a:r>
            <a:r>
              <a:rPr lang="fr-FR" b="1" dirty="0" smtClean="0"/>
              <a:t>« espace travail »</a:t>
            </a:r>
            <a:endParaRPr lang="fr-FR" dirty="0"/>
          </a:p>
          <a:p>
            <a:endParaRPr lang="fr-FR" b="1" dirty="0"/>
          </a:p>
        </p:txBody>
      </p:sp>
    </p:spTree>
    <p:extLst>
      <p:ext uri="{BB962C8B-B14F-4D97-AF65-F5344CB8AC3E}">
        <p14:creationId xmlns:p14="http://schemas.microsoft.com/office/powerpoint/2010/main" xmlns="" val="406742906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Administrateur\Documents\My Dropbox\07- Lycée\Comm'\Logos\logo-STI2D-150px.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a:t>
            </a:r>
            <a:endParaRPr lang="fr-FR" sz="3600" dirty="0"/>
          </a:p>
        </p:txBody>
      </p:sp>
      <p:sp>
        <p:nvSpPr>
          <p:cNvPr id="9" name="Arrondir un rectangle avec un coin diagonal 8"/>
          <p:cNvSpPr/>
          <p:nvPr/>
        </p:nvSpPr>
        <p:spPr>
          <a:xfrm>
            <a:off x="552736" y="116633"/>
            <a:ext cx="8429683" cy="648071"/>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a:t>Organisation de </a:t>
            </a:r>
            <a:r>
              <a:rPr lang="fr-FR" sz="3200" dirty="0" smtClean="0"/>
              <a:t>la collaboration</a:t>
            </a:r>
            <a:endParaRPr lang="fr-FR" sz="3200" dirty="0"/>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4584" y="791250"/>
            <a:ext cx="5189544" cy="32858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ZoneTexte 2"/>
          <p:cNvSpPr txBox="1"/>
          <p:nvPr/>
        </p:nvSpPr>
        <p:spPr>
          <a:xfrm>
            <a:off x="6948264" y="760050"/>
            <a:ext cx="2186840" cy="5078313"/>
          </a:xfrm>
          <a:prstGeom prst="rect">
            <a:avLst/>
          </a:prstGeom>
          <a:noFill/>
        </p:spPr>
        <p:txBody>
          <a:bodyPr wrap="square" rtlCol="0">
            <a:spAutoFit/>
          </a:bodyPr>
          <a:lstStyle/>
          <a:p>
            <a:pPr algn="ctr"/>
            <a:r>
              <a:rPr lang="fr-FR" sz="1200" b="1" dirty="0" smtClean="0"/>
              <a:t>Toute l’équipe STI2D</a:t>
            </a:r>
          </a:p>
          <a:p>
            <a:pPr algn="ctr"/>
            <a:r>
              <a:rPr lang="fr-FR" sz="1200" b="1" dirty="0" smtClean="0"/>
              <a:t>Possède un accès administrateur  pour :</a:t>
            </a:r>
          </a:p>
          <a:p>
            <a:endParaRPr lang="fr-FR" sz="1200" dirty="0" smtClean="0"/>
          </a:p>
          <a:p>
            <a:pPr marL="285750" indent="-285750">
              <a:buFontTx/>
              <a:buChar char="-"/>
            </a:pPr>
            <a:r>
              <a:rPr lang="fr-FR" sz="1200" dirty="0" smtClean="0"/>
              <a:t>Déposer et/ou modifier les </a:t>
            </a:r>
            <a:r>
              <a:rPr lang="fr-FR" sz="1200" b="1" dirty="0" smtClean="0"/>
              <a:t>fiches connaissances et méthodes (structuration)</a:t>
            </a:r>
          </a:p>
          <a:p>
            <a:pPr marL="285750" indent="-285750">
              <a:buFontTx/>
              <a:buChar char="-"/>
            </a:pPr>
            <a:r>
              <a:rPr lang="fr-FR" sz="1200" dirty="0" smtClean="0"/>
              <a:t> </a:t>
            </a:r>
            <a:r>
              <a:rPr lang="fr-FR" sz="1200" dirty="0"/>
              <a:t>Déposer et/ou </a:t>
            </a:r>
            <a:r>
              <a:rPr lang="fr-FR" sz="1200" dirty="0" smtClean="0"/>
              <a:t>modifier les </a:t>
            </a:r>
            <a:r>
              <a:rPr lang="fr-FR" sz="1200" b="1" dirty="0" smtClean="0"/>
              <a:t>éléments d’évaluation </a:t>
            </a:r>
          </a:p>
          <a:p>
            <a:pPr marL="285750" indent="-285750">
              <a:buFontTx/>
              <a:buChar char="-"/>
            </a:pPr>
            <a:r>
              <a:rPr lang="fr-FR" sz="1200" dirty="0" smtClean="0"/>
              <a:t>Déposer </a:t>
            </a:r>
            <a:r>
              <a:rPr lang="fr-FR" sz="1200" dirty="0"/>
              <a:t>et/ou </a:t>
            </a:r>
            <a:r>
              <a:rPr lang="fr-FR" sz="1200" dirty="0" smtClean="0"/>
              <a:t>modifier les </a:t>
            </a:r>
            <a:r>
              <a:rPr lang="fr-FR" sz="1200" b="1" dirty="0" smtClean="0"/>
              <a:t>fiches d’activation</a:t>
            </a:r>
          </a:p>
          <a:p>
            <a:pPr marL="285750" indent="-285750">
              <a:buFontTx/>
              <a:buChar char="-"/>
            </a:pPr>
            <a:r>
              <a:rPr lang="fr-FR" sz="1200" dirty="0"/>
              <a:t>Déposer et/ou </a:t>
            </a:r>
            <a:r>
              <a:rPr lang="fr-FR" sz="1200" dirty="0" smtClean="0"/>
              <a:t>modifier les fiches </a:t>
            </a:r>
            <a:r>
              <a:rPr lang="fr-FR" sz="1200" b="1" dirty="0" smtClean="0"/>
              <a:t>d’apport de connaissances</a:t>
            </a:r>
          </a:p>
          <a:p>
            <a:pPr marL="285750" indent="-285750">
              <a:buFontTx/>
              <a:buChar char="-"/>
            </a:pPr>
            <a:r>
              <a:rPr lang="fr-FR" sz="1200" dirty="0"/>
              <a:t>Déposer et/ou modifier </a:t>
            </a:r>
            <a:r>
              <a:rPr lang="fr-FR" sz="1200" b="1" dirty="0"/>
              <a:t>les </a:t>
            </a:r>
            <a:r>
              <a:rPr lang="fr-FR" sz="1200" b="1"/>
              <a:t>fiches </a:t>
            </a:r>
            <a:r>
              <a:rPr lang="fr-FR" sz="1200" b="1" smtClean="0"/>
              <a:t>d’activités</a:t>
            </a:r>
            <a:endParaRPr lang="fr-FR" sz="1200" b="1" dirty="0" smtClean="0"/>
          </a:p>
          <a:p>
            <a:pPr marL="285750" indent="-285750">
              <a:buFontTx/>
              <a:buChar char="-"/>
            </a:pPr>
            <a:r>
              <a:rPr lang="fr-FR" sz="1200" dirty="0"/>
              <a:t>Déposer et/ou </a:t>
            </a:r>
            <a:r>
              <a:rPr lang="fr-FR" sz="1200" dirty="0" smtClean="0"/>
              <a:t>modifier </a:t>
            </a:r>
            <a:r>
              <a:rPr lang="fr-FR" sz="1200" b="1" dirty="0" smtClean="0"/>
              <a:t>les activités </a:t>
            </a:r>
          </a:p>
          <a:p>
            <a:pPr marL="285750" indent="-285750">
              <a:buFontTx/>
              <a:buChar char="-"/>
            </a:pPr>
            <a:r>
              <a:rPr lang="fr-FR" sz="1200" dirty="0"/>
              <a:t>Déposer et/ou </a:t>
            </a:r>
            <a:r>
              <a:rPr lang="fr-FR" sz="1200" dirty="0" smtClean="0"/>
              <a:t>modifier </a:t>
            </a:r>
            <a:r>
              <a:rPr lang="fr-FR" sz="1200" b="1" dirty="0" smtClean="0"/>
              <a:t>la fiche séquence </a:t>
            </a:r>
          </a:p>
          <a:p>
            <a:pPr marL="285750" indent="-285750">
              <a:buFontTx/>
              <a:buChar char="-"/>
            </a:pPr>
            <a:r>
              <a:rPr lang="fr-FR" sz="1200" dirty="0"/>
              <a:t>Déposer et/ou modifier </a:t>
            </a:r>
            <a:r>
              <a:rPr lang="fr-FR" sz="1200" b="1" dirty="0" smtClean="0"/>
              <a:t>les synthèses </a:t>
            </a:r>
          </a:p>
          <a:p>
            <a:pPr marL="285750" indent="-285750">
              <a:buFontTx/>
              <a:buChar char="-"/>
            </a:pPr>
            <a:r>
              <a:rPr lang="fr-FR" sz="1200" dirty="0"/>
              <a:t>Déposer et/ou modifier </a:t>
            </a:r>
            <a:r>
              <a:rPr lang="fr-FR" sz="1200" b="1" dirty="0" smtClean="0"/>
              <a:t>le tableau de répartition à afficher en labo ET</a:t>
            </a:r>
            <a:endParaRPr lang="fr-FR" sz="1200" b="1" dirty="0"/>
          </a:p>
          <a:p>
            <a:pPr marL="285750" indent="-285750">
              <a:buFontTx/>
              <a:buChar char="-"/>
            </a:pPr>
            <a:endParaRPr lang="fr-FR" sz="1200" b="1" dirty="0" smtClean="0"/>
          </a:p>
          <a:p>
            <a:pPr marL="285750" indent="-285750">
              <a:buFontTx/>
              <a:buChar char="-"/>
            </a:pPr>
            <a:endParaRPr lang="fr-FR" sz="1200" b="1" dirty="0"/>
          </a:p>
        </p:txBody>
      </p:sp>
      <p:pic>
        <p:nvPicPr>
          <p:cNvPr id="14"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99992" y="5025391"/>
            <a:ext cx="1152127" cy="7798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499992" y="5929241"/>
            <a:ext cx="1221706" cy="812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572000" y="4307991"/>
            <a:ext cx="1056237" cy="6331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971600" y="2932594"/>
            <a:ext cx="3443200" cy="38087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862204" y="2937128"/>
            <a:ext cx="1861924" cy="1270672"/>
          </a:xfrm>
          <a:prstGeom prst="rect">
            <a:avLst/>
          </a:prstGeom>
          <a:ln/>
        </p:spPr>
        <p:style>
          <a:lnRef idx="0">
            <a:schemeClr val="accent5"/>
          </a:lnRef>
          <a:fillRef idx="3">
            <a:schemeClr val="accent5"/>
          </a:fillRef>
          <a:effectRef idx="3">
            <a:schemeClr val="accent5"/>
          </a:effectRef>
          <a:fontRef idx="minor">
            <a:schemeClr val="lt1"/>
          </a:fontRef>
        </p:style>
      </p:pic>
      <p:pic>
        <p:nvPicPr>
          <p:cNvPr id="18" name="Image 17"/>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rot="925486">
            <a:off x="5388469" y="1441937"/>
            <a:ext cx="776115" cy="1083547"/>
          </a:xfrm>
          <a:prstGeom prst="rect">
            <a:avLst/>
          </a:prstGeom>
        </p:spPr>
      </p:pic>
      <p:sp>
        <p:nvSpPr>
          <p:cNvPr id="4" name="ZoneTexte 3"/>
          <p:cNvSpPr txBox="1"/>
          <p:nvPr/>
        </p:nvSpPr>
        <p:spPr>
          <a:xfrm>
            <a:off x="3347864" y="3203132"/>
            <a:ext cx="714917" cy="369332"/>
          </a:xfrm>
          <a:prstGeom prst="rect">
            <a:avLst/>
          </a:prstGeom>
          <a:noFill/>
        </p:spPr>
        <p:txBody>
          <a:bodyPr wrap="square" rtlCol="0">
            <a:spAutoFit/>
          </a:bodyPr>
          <a:lstStyle/>
          <a:p>
            <a:r>
              <a:rPr lang="fr-FR" b="1" dirty="0" smtClean="0"/>
              <a:t>ENT</a:t>
            </a:r>
            <a:endParaRPr lang="fr-FR" b="1" dirty="0"/>
          </a:p>
        </p:txBody>
      </p:sp>
      <p:sp>
        <p:nvSpPr>
          <p:cNvPr id="5" name="ZoneTexte 4"/>
          <p:cNvSpPr txBox="1"/>
          <p:nvPr/>
        </p:nvSpPr>
        <p:spPr>
          <a:xfrm rot="16200000">
            <a:off x="3711130" y="3423515"/>
            <a:ext cx="6050930" cy="584775"/>
          </a:xfrm>
          <a:prstGeom prst="rect">
            <a:avLst/>
          </a:prstGeom>
          <a:noFill/>
        </p:spPr>
        <p:txBody>
          <a:bodyPr wrap="square" rtlCol="0">
            <a:spAutoFit/>
          </a:bodyPr>
          <a:lstStyle/>
          <a:p>
            <a:r>
              <a:rPr lang="fr-FR" sz="1600" b="1" dirty="0" smtClean="0"/>
              <a:t>A chaque étape de conception de la séquence, l’équipe dépose des documents dans l’espace numérique de la séquence</a:t>
            </a:r>
            <a:endParaRPr lang="fr-FR" sz="1600" b="1" dirty="0"/>
          </a:p>
        </p:txBody>
      </p:sp>
    </p:spTree>
    <p:extLst>
      <p:ext uri="{BB962C8B-B14F-4D97-AF65-F5344CB8AC3E}">
        <p14:creationId xmlns:p14="http://schemas.microsoft.com/office/powerpoint/2010/main" xmlns="" val="296509226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95736" y="1988840"/>
            <a:ext cx="5652120" cy="39024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1" descr="C:\Users\Administrateur\Documents\My Dropbox\07- Lycée\Comm'\Logos\logo-STI2D-150px.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a:t>
            </a:r>
            <a:endParaRPr lang="fr-FR" sz="3600" dirty="0"/>
          </a:p>
        </p:txBody>
      </p:sp>
      <p:sp>
        <p:nvSpPr>
          <p:cNvPr id="9" name="Arrondir un rectangle avec un coin diagonal 8"/>
          <p:cNvSpPr/>
          <p:nvPr/>
        </p:nvSpPr>
        <p:spPr>
          <a:xfrm>
            <a:off x="552736" y="116633"/>
            <a:ext cx="8429683" cy="648071"/>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a:t>Organisation de </a:t>
            </a:r>
            <a:r>
              <a:rPr lang="fr-FR" sz="3200" dirty="0" smtClean="0"/>
              <a:t>l’espace informatique</a:t>
            </a:r>
            <a:endParaRPr lang="fr-FR" sz="3200" dirty="0"/>
          </a:p>
        </p:txBody>
      </p:sp>
      <p:sp>
        <p:nvSpPr>
          <p:cNvPr id="4" name="ZoneTexte 3"/>
          <p:cNvSpPr txBox="1"/>
          <p:nvPr/>
        </p:nvSpPr>
        <p:spPr>
          <a:xfrm>
            <a:off x="1547664" y="1628800"/>
            <a:ext cx="5256584" cy="369332"/>
          </a:xfrm>
          <a:prstGeom prst="rect">
            <a:avLst/>
          </a:prstGeom>
          <a:noFill/>
        </p:spPr>
        <p:txBody>
          <a:bodyPr wrap="square" rtlCol="0">
            <a:spAutoFit/>
          </a:bodyPr>
          <a:lstStyle/>
          <a:p>
            <a:endParaRPr lang="fr-FR" dirty="0"/>
          </a:p>
        </p:txBody>
      </p:sp>
      <p:sp>
        <p:nvSpPr>
          <p:cNvPr id="11" name="ZoneTexte 10"/>
          <p:cNvSpPr txBox="1"/>
          <p:nvPr/>
        </p:nvSpPr>
        <p:spPr>
          <a:xfrm>
            <a:off x="1475656" y="1196752"/>
            <a:ext cx="6480720" cy="461665"/>
          </a:xfrm>
          <a:prstGeom prst="rect">
            <a:avLst/>
          </a:prstGeom>
          <a:noFill/>
        </p:spPr>
        <p:txBody>
          <a:bodyPr wrap="square" rtlCol="0">
            <a:spAutoFit/>
          </a:bodyPr>
          <a:lstStyle/>
          <a:p>
            <a:pPr algn="ctr"/>
            <a:r>
              <a:rPr lang="fr-FR" sz="2400" b="1" dirty="0" smtClean="0"/>
              <a:t>Une infrastructure informatique performante  </a:t>
            </a:r>
            <a:endParaRPr lang="fr-FR" sz="2400" b="1" dirty="0"/>
          </a:p>
        </p:txBody>
      </p:sp>
    </p:spTree>
    <p:extLst>
      <p:ext uri="{BB962C8B-B14F-4D97-AF65-F5344CB8AC3E}">
        <p14:creationId xmlns:p14="http://schemas.microsoft.com/office/powerpoint/2010/main" xmlns="" val="112029853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Administrateur\Documents\My Dropbox\07- Lycée\Comm'\Logos\logo-STI2D-150px.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a:t>
            </a:r>
            <a:endParaRPr lang="fr-FR" sz="3600" dirty="0"/>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5966" y="0"/>
            <a:ext cx="8685917" cy="5733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ZoneTexte 1"/>
          <p:cNvSpPr txBox="1"/>
          <p:nvPr/>
        </p:nvSpPr>
        <p:spPr>
          <a:xfrm>
            <a:off x="2353106" y="260648"/>
            <a:ext cx="5328592" cy="1200329"/>
          </a:xfrm>
          <a:prstGeom prst="rect">
            <a:avLst/>
          </a:prstGeom>
          <a:noFill/>
        </p:spPr>
        <p:txBody>
          <a:bodyPr wrap="square" rtlCol="0">
            <a:spAutoFit/>
          </a:bodyPr>
          <a:lstStyle/>
          <a:p>
            <a:pPr algn="ctr"/>
            <a:r>
              <a:rPr lang="fr-F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MERCI DE VOTRE ATTENTION</a:t>
            </a:r>
            <a:endParaRPr lang="fr-FR"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406742906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Administrateur\Documents\My Dropbox\07- Lycée\Comm'\Logos\logo-STI2D-150px.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 </a:t>
            </a:r>
            <a:r>
              <a:rPr lang="fr-FR" sz="2800" dirty="0" smtClean="0"/>
              <a:t>description de la séquence </a:t>
            </a:r>
            <a:endParaRPr lang="fr-FR" sz="3600" dirty="0"/>
          </a:p>
        </p:txBody>
      </p:sp>
      <p:sp>
        <p:nvSpPr>
          <p:cNvPr id="9" name="Arrondir un rectangle avec un coin diagonal 8"/>
          <p:cNvSpPr/>
          <p:nvPr/>
        </p:nvSpPr>
        <p:spPr>
          <a:xfrm>
            <a:off x="552736" y="116633"/>
            <a:ext cx="8429683" cy="648071"/>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smtClean="0"/>
              <a:t>CI2 – CI3</a:t>
            </a:r>
            <a:endParaRPr lang="fr-FR" sz="3200" dirty="0"/>
          </a:p>
        </p:txBody>
      </p:sp>
      <p:pic>
        <p:nvPicPr>
          <p:cNvPr id="614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83768" y="796214"/>
            <a:ext cx="4801460" cy="31368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59632" y="3920809"/>
            <a:ext cx="5629275" cy="1114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4" name="Virage 3"/>
          <p:cNvSpPr/>
          <p:nvPr/>
        </p:nvSpPr>
        <p:spPr>
          <a:xfrm>
            <a:off x="1763688" y="1902748"/>
            <a:ext cx="720080" cy="198776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6151"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51441" y="5133566"/>
            <a:ext cx="8266113" cy="1371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Virage 4"/>
          <p:cNvSpPr/>
          <p:nvPr/>
        </p:nvSpPr>
        <p:spPr>
          <a:xfrm flipH="1">
            <a:off x="7236296" y="3175231"/>
            <a:ext cx="576064" cy="195490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ZoneTexte 10"/>
          <p:cNvSpPr txBox="1"/>
          <p:nvPr/>
        </p:nvSpPr>
        <p:spPr>
          <a:xfrm>
            <a:off x="4716016" y="991761"/>
            <a:ext cx="2016224" cy="276999"/>
          </a:xfrm>
          <a:prstGeom prst="rect">
            <a:avLst/>
          </a:prstGeom>
          <a:solidFill>
            <a:schemeClr val="bg1"/>
          </a:solidFill>
        </p:spPr>
        <p:txBody>
          <a:bodyPr wrap="square" rtlCol="0">
            <a:spAutoFit/>
          </a:bodyPr>
          <a:lstStyle/>
          <a:p>
            <a:r>
              <a:rPr lang="fr-FR" sz="1200" b="1" dirty="0" smtClean="0"/>
              <a:t>Connaissances associées</a:t>
            </a:r>
            <a:endParaRPr lang="fr-FR" sz="1200" b="1" dirty="0"/>
          </a:p>
        </p:txBody>
      </p:sp>
    </p:spTree>
    <p:extLst>
      <p:ext uri="{BB962C8B-B14F-4D97-AF65-F5344CB8AC3E}">
        <p14:creationId xmlns:p14="http://schemas.microsoft.com/office/powerpoint/2010/main" xmlns="" val="295714499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Administrateur\Documents\My Dropbox\07- Lycée\Comm'\Logos\logo-STI2D-150px.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 </a:t>
            </a:r>
            <a:r>
              <a:rPr lang="fr-FR" sz="2800" dirty="0" smtClean="0"/>
              <a:t>conception de la séquence </a:t>
            </a:r>
            <a:endParaRPr lang="fr-FR" sz="3600" dirty="0"/>
          </a:p>
        </p:txBody>
      </p:sp>
      <p:sp>
        <p:nvSpPr>
          <p:cNvPr id="9" name="Arrondir un rectangle avec un coin diagonal 8"/>
          <p:cNvSpPr/>
          <p:nvPr/>
        </p:nvSpPr>
        <p:spPr>
          <a:xfrm>
            <a:off x="552736" y="116633"/>
            <a:ext cx="8429683" cy="648071"/>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smtClean="0"/>
              <a:t>Modèle général pour la séquence </a:t>
            </a:r>
            <a:r>
              <a:rPr lang="fr-FR" sz="3200" dirty="0" err="1" smtClean="0"/>
              <a:t>seq</a:t>
            </a:r>
            <a:r>
              <a:rPr lang="fr-FR" sz="3200" dirty="0" smtClean="0"/>
              <a:t> ET.1.1b</a:t>
            </a:r>
            <a:endParaRPr lang="fr-FR" sz="32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7200" y="876063"/>
            <a:ext cx="8589218" cy="26249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7200" y="3356992"/>
            <a:ext cx="8589218" cy="29661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ZoneTexte 1"/>
          <p:cNvSpPr txBox="1"/>
          <p:nvPr/>
        </p:nvSpPr>
        <p:spPr>
          <a:xfrm>
            <a:off x="3923928" y="3222268"/>
            <a:ext cx="5162490" cy="369332"/>
          </a:xfrm>
          <a:prstGeom prst="rect">
            <a:avLst/>
          </a:prstGeom>
          <a:noFill/>
        </p:spPr>
        <p:txBody>
          <a:bodyPr wrap="square" rtlCol="0">
            <a:spAutoFit/>
          </a:bodyPr>
          <a:lstStyle/>
          <a:p>
            <a:r>
              <a:rPr lang="fr-FR" dirty="0" smtClean="0"/>
              <a:t>Séquence de 3 semaines :  21 h  +  3h </a:t>
            </a:r>
            <a:r>
              <a:rPr lang="fr-FR" dirty="0" smtClean="0"/>
              <a:t>Techno en LV</a:t>
            </a:r>
            <a:endParaRPr lang="fr-FR" dirty="0"/>
          </a:p>
        </p:txBody>
      </p:sp>
    </p:spTree>
    <p:extLst>
      <p:ext uri="{BB962C8B-B14F-4D97-AF65-F5344CB8AC3E}">
        <p14:creationId xmlns:p14="http://schemas.microsoft.com/office/powerpoint/2010/main" xmlns="" val="292974413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Administrateur\Documents\My Dropbox\07- Lycée\Comm'\Logos\logo-STI2D-150px.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 </a:t>
            </a:r>
            <a:r>
              <a:rPr lang="fr-FR" sz="2800" dirty="0" smtClean="0"/>
              <a:t>conception de la séquence </a:t>
            </a:r>
            <a:endParaRPr lang="fr-FR" sz="3600" dirty="0"/>
          </a:p>
        </p:txBody>
      </p:sp>
      <p:sp>
        <p:nvSpPr>
          <p:cNvPr id="9" name="Arrondir un rectangle avec un coin diagonal 8"/>
          <p:cNvSpPr/>
          <p:nvPr/>
        </p:nvSpPr>
        <p:spPr>
          <a:xfrm>
            <a:off x="552736" y="116633"/>
            <a:ext cx="8429683" cy="648071"/>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smtClean="0"/>
              <a:t>Elaboration générale d’une séquence</a:t>
            </a:r>
            <a:endParaRPr lang="fr-FR" sz="3200" dirty="0"/>
          </a:p>
        </p:txBody>
      </p:sp>
      <p:pic>
        <p:nvPicPr>
          <p:cNvPr id="1741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2736" y="772449"/>
            <a:ext cx="6473354" cy="56088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77679" y="908720"/>
            <a:ext cx="2658817" cy="8125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4" name="Connecteur droit avec flèche 3"/>
          <p:cNvCxnSpPr/>
          <p:nvPr/>
        </p:nvCxnSpPr>
        <p:spPr>
          <a:xfrm flipH="1">
            <a:off x="6948264" y="1369988"/>
            <a:ext cx="1656184" cy="37151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p:nvPr/>
        </p:nvCxnSpPr>
        <p:spPr>
          <a:xfrm flipH="1">
            <a:off x="6876256" y="1369988"/>
            <a:ext cx="1152128" cy="2563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2267744" y="6381328"/>
            <a:ext cx="3816424"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FR" dirty="0" smtClean="0"/>
              <a:t>VERS LA CREATION DES ACTIVITES</a:t>
            </a:r>
            <a:endParaRPr lang="fr-FR" dirty="0"/>
          </a:p>
        </p:txBody>
      </p:sp>
      <p:sp>
        <p:nvSpPr>
          <p:cNvPr id="13" name="ZoneTexte 12"/>
          <p:cNvSpPr txBox="1"/>
          <p:nvPr/>
        </p:nvSpPr>
        <p:spPr>
          <a:xfrm>
            <a:off x="7794429" y="3556173"/>
            <a:ext cx="1314075" cy="138499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fr-FR" sz="1400" dirty="0" smtClean="0"/>
              <a:t>La structuration des connaissances s’élabore en premier</a:t>
            </a:r>
            <a:endParaRPr lang="fr-FR" sz="1400" dirty="0"/>
          </a:p>
        </p:txBody>
      </p:sp>
      <p:grpSp>
        <p:nvGrpSpPr>
          <p:cNvPr id="21" name="Groupe 20"/>
          <p:cNvGrpSpPr/>
          <p:nvPr/>
        </p:nvGrpSpPr>
        <p:grpSpPr>
          <a:xfrm>
            <a:off x="683568" y="4365104"/>
            <a:ext cx="2664296" cy="1440160"/>
            <a:chOff x="683568" y="4365104"/>
            <a:chExt cx="2664296" cy="1440160"/>
          </a:xfrm>
        </p:grpSpPr>
        <p:sp>
          <p:nvSpPr>
            <p:cNvPr id="14" name="ZoneTexte 13"/>
            <p:cNvSpPr txBox="1"/>
            <p:nvPr/>
          </p:nvSpPr>
          <p:spPr>
            <a:xfrm>
              <a:off x="683568" y="4797152"/>
              <a:ext cx="208823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fr-FR" dirty="0" smtClean="0"/>
                <a:t>ITERATIF </a:t>
              </a:r>
              <a:endParaRPr lang="fr-FR" dirty="0"/>
            </a:p>
          </p:txBody>
        </p:sp>
        <p:cxnSp>
          <p:nvCxnSpPr>
            <p:cNvPr id="16" name="Connecteur droit avec flèche 15"/>
            <p:cNvCxnSpPr/>
            <p:nvPr/>
          </p:nvCxnSpPr>
          <p:spPr>
            <a:xfrm flipV="1">
              <a:off x="2699792" y="4365104"/>
              <a:ext cx="432048"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2843808" y="5013176"/>
              <a:ext cx="504056"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2627784" y="5229200"/>
              <a:ext cx="576064"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80434353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childTnLst>
                          </p:cTn>
                        </p:par>
                        <p:par>
                          <p:cTn id="8" fill="hold">
                            <p:stCondLst>
                              <p:cond delay="2000"/>
                            </p:stCondLst>
                            <p:childTnLst>
                              <p:par>
                                <p:cTn id="9" presetID="35" presetClass="emph" presetSubtype="0" repeatCount="indefinite" fill="hold" nodeType="afterEffect">
                                  <p:stCondLst>
                                    <p:cond delay="0"/>
                                  </p:stCondLst>
                                  <p:childTnLst>
                                    <p:anim calcmode="discrete" valueType="str">
                                      <p:cBhvr>
                                        <p:cTn id="10" dur="1000" fill="hold"/>
                                        <p:tgtEl>
                                          <p:spTgt spid="2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Administrateur\Documents\My Dropbox\07- Lycée\Comm'\Logos\logo-STI2D-150px.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 </a:t>
            </a:r>
            <a:r>
              <a:rPr lang="fr-FR" sz="2800" dirty="0" smtClean="0"/>
              <a:t>conception de la séquence </a:t>
            </a:r>
            <a:endParaRPr lang="fr-FR" sz="3600" dirty="0"/>
          </a:p>
        </p:txBody>
      </p:sp>
      <p:sp>
        <p:nvSpPr>
          <p:cNvPr id="9" name="Arrondir un rectangle avec un coin diagonal 8"/>
          <p:cNvSpPr/>
          <p:nvPr/>
        </p:nvSpPr>
        <p:spPr>
          <a:xfrm>
            <a:off x="552736" y="116633"/>
            <a:ext cx="8429683" cy="648071"/>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smtClean="0"/>
              <a:t>Elaboration générale d’une </a:t>
            </a:r>
            <a:r>
              <a:rPr lang="fr-FR" sz="3200" dirty="0" smtClean="0"/>
              <a:t>activité</a:t>
            </a:r>
            <a:endParaRPr lang="fr-FR" sz="3200" dirty="0"/>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77679" y="908720"/>
            <a:ext cx="2658817" cy="8125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53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339752" y="862935"/>
            <a:ext cx="4248472" cy="59950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3" name="Connecteur droit avec flèche 2"/>
          <p:cNvCxnSpPr/>
          <p:nvPr/>
        </p:nvCxnSpPr>
        <p:spPr>
          <a:xfrm flipH="1">
            <a:off x="6012160" y="1484784"/>
            <a:ext cx="936105"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6" cstate="print"/>
          <a:srcRect/>
          <a:stretch>
            <a:fillRect/>
          </a:stretch>
        </p:blipFill>
        <p:spPr bwMode="auto">
          <a:xfrm>
            <a:off x="539552" y="1556792"/>
            <a:ext cx="3041858" cy="2088232"/>
          </a:xfrm>
          <a:prstGeom prst="rect">
            <a:avLst/>
          </a:prstGeom>
          <a:noFill/>
          <a:ln w="9525">
            <a:noFill/>
            <a:miter lim="800000"/>
            <a:headEnd/>
            <a:tailEnd/>
          </a:ln>
        </p:spPr>
      </p:pic>
      <p:cxnSp>
        <p:nvCxnSpPr>
          <p:cNvPr id="13" name="Connecteur droit avec flèche 12"/>
          <p:cNvCxnSpPr>
            <a:endCxn id="22530" idx="1"/>
          </p:cNvCxnSpPr>
          <p:nvPr/>
        </p:nvCxnSpPr>
        <p:spPr>
          <a:xfrm flipH="1" flipV="1">
            <a:off x="2339752" y="3860468"/>
            <a:ext cx="504056" cy="14407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0329626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Administrateur\Documents\My Dropbox\07- Lycée\Comm'\Logos\logo-STI2D-150px.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 </a:t>
            </a:r>
            <a:r>
              <a:rPr lang="fr-FR" sz="2800" dirty="0" smtClean="0"/>
              <a:t> </a:t>
            </a:r>
            <a:r>
              <a:rPr lang="fr-FR" sz="2800" dirty="0"/>
              <a:t>conception </a:t>
            </a:r>
            <a:r>
              <a:rPr lang="fr-FR" sz="2800" dirty="0" smtClean="0"/>
              <a:t>de la séquence </a:t>
            </a:r>
            <a:endParaRPr lang="fr-FR" sz="3600" dirty="0"/>
          </a:p>
        </p:txBody>
      </p:sp>
      <p:sp>
        <p:nvSpPr>
          <p:cNvPr id="9" name="Arrondir un rectangle avec un coin diagonal 8"/>
          <p:cNvSpPr/>
          <p:nvPr/>
        </p:nvSpPr>
        <p:spPr>
          <a:xfrm>
            <a:off x="552736" y="116633"/>
            <a:ext cx="8429683" cy="648071"/>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smtClean="0"/>
              <a:t>Recherche de </a:t>
            </a:r>
            <a:r>
              <a:rPr lang="fr-FR" sz="3200" dirty="0" smtClean="0"/>
              <a:t>supports et qualification</a:t>
            </a:r>
            <a:endParaRPr lang="fr-FR" sz="3200" dirty="0"/>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77679" y="908720"/>
            <a:ext cx="2658817" cy="8125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52736" y="2564904"/>
            <a:ext cx="8360010" cy="30916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ZoneTexte 3"/>
          <p:cNvSpPr txBox="1"/>
          <p:nvPr/>
        </p:nvSpPr>
        <p:spPr>
          <a:xfrm>
            <a:off x="582471" y="982615"/>
            <a:ext cx="5795207" cy="1477328"/>
          </a:xfrm>
          <a:prstGeom prst="rect">
            <a:avLst/>
          </a:prstGeom>
          <a:noFill/>
        </p:spPr>
        <p:txBody>
          <a:bodyPr wrap="square" rtlCol="0">
            <a:spAutoFit/>
          </a:bodyPr>
          <a:lstStyle/>
          <a:p>
            <a:r>
              <a:rPr lang="fr-FR" dirty="0" smtClean="0"/>
              <a:t>La recherche préalable de supports réels a été élaborée suite à la définition des CI </a:t>
            </a:r>
            <a:r>
              <a:rPr lang="fr-FR" b="1" dirty="0" smtClean="0"/>
              <a:t>par recherche de principes technologiques</a:t>
            </a:r>
            <a:r>
              <a:rPr lang="fr-FR" dirty="0" smtClean="0"/>
              <a:t>. Ce listing a pour objectif de cibler rapidement les supports (croisement CI/Supports possibles) pour l’élaboration d’activités elles-mêmes pilotées par les CI</a:t>
            </a:r>
            <a:endParaRPr lang="fr-FR" dirty="0"/>
          </a:p>
        </p:txBody>
      </p:sp>
      <p:sp>
        <p:nvSpPr>
          <p:cNvPr id="5" name="ZoneTexte 4"/>
          <p:cNvSpPr txBox="1"/>
          <p:nvPr/>
        </p:nvSpPr>
        <p:spPr>
          <a:xfrm>
            <a:off x="971600" y="5877272"/>
            <a:ext cx="3096344" cy="307777"/>
          </a:xfrm>
          <a:prstGeom prst="rect">
            <a:avLst/>
          </a:prstGeom>
          <a:noFill/>
        </p:spPr>
        <p:txBody>
          <a:bodyPr wrap="square" rtlCol="0">
            <a:spAutoFit/>
          </a:bodyPr>
          <a:lstStyle/>
          <a:p>
            <a:r>
              <a:rPr lang="fr-FR" sz="1400" b="1" dirty="0" smtClean="0"/>
              <a:t>Voir document </a:t>
            </a:r>
            <a:r>
              <a:rPr lang="fr-FR" sz="1400" b="1" dirty="0" err="1" smtClean="0"/>
              <a:t>prezi</a:t>
            </a:r>
            <a:r>
              <a:rPr lang="fr-FR" sz="1400" b="1" dirty="0" smtClean="0"/>
              <a:t> pour zoom</a:t>
            </a:r>
            <a:endParaRPr lang="fr-FR" sz="1400" b="1" dirty="0"/>
          </a:p>
        </p:txBody>
      </p:sp>
    </p:spTree>
    <p:extLst>
      <p:ext uri="{BB962C8B-B14F-4D97-AF65-F5344CB8AC3E}">
        <p14:creationId xmlns:p14="http://schemas.microsoft.com/office/powerpoint/2010/main" xmlns="" val="336502810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Administrateur\Documents\My Dropbox\07- Lycée\Comm'\Logos\logo-STI2D-150px.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06354" y="6069602"/>
            <a:ext cx="1428750" cy="79057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4068" y="0"/>
            <a:ext cx="500034" cy="6858000"/>
          </a:xfrm>
          <a:prstGeom prst="rect">
            <a:avLst/>
          </a:prstGeom>
          <a:ln/>
        </p:spPr>
        <p:style>
          <a:lnRef idx="0">
            <a:schemeClr val="accent4"/>
          </a:lnRef>
          <a:fillRef idx="3">
            <a:schemeClr val="accent4"/>
          </a:fillRef>
          <a:effectRef idx="3">
            <a:schemeClr val="accent4"/>
          </a:effectRef>
          <a:fontRef idx="minor">
            <a:schemeClr val="lt1"/>
          </a:fontRef>
        </p:style>
        <p:txBody>
          <a:bodyPr vert="vert270" rtlCol="0" anchor="ctr"/>
          <a:lstStyle/>
          <a:p>
            <a:pPr algn="ctr"/>
            <a:r>
              <a:rPr lang="fr-FR" sz="3600" dirty="0" smtClean="0"/>
              <a:t>STI2D - Activités de la séquence </a:t>
            </a:r>
            <a:endParaRPr lang="fr-FR" sz="3600" dirty="0"/>
          </a:p>
        </p:txBody>
      </p:sp>
      <p:sp>
        <p:nvSpPr>
          <p:cNvPr id="9" name="Arrondir un rectangle avec un coin diagonal 8"/>
          <p:cNvSpPr/>
          <p:nvPr/>
        </p:nvSpPr>
        <p:spPr>
          <a:xfrm>
            <a:off x="539552" y="188640"/>
            <a:ext cx="8429683" cy="648071"/>
          </a:xfrm>
          <a:prstGeom prst="round2DiagRect">
            <a:avLst/>
          </a:prstGeom>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smtClean="0">
                <a:solidFill>
                  <a:schemeClr val="tx1"/>
                </a:solidFill>
              </a:rPr>
              <a:t>EDD1: Implantation d’une éolienne</a:t>
            </a:r>
            <a:endParaRPr lang="fr-FR" sz="3200" dirty="0">
              <a:solidFill>
                <a:schemeClr val="tx1"/>
              </a:solidFill>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3866" y="980728"/>
            <a:ext cx="2525591" cy="2592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650365" y="3573016"/>
            <a:ext cx="2459092" cy="2880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graphicFrame>
        <p:nvGraphicFramePr>
          <p:cNvPr id="3" name="Tableau 2"/>
          <p:cNvGraphicFramePr>
            <a:graphicFrameLocks noGrp="1"/>
          </p:cNvGraphicFramePr>
          <p:nvPr>
            <p:extLst>
              <p:ext uri="{D42A27DB-BD31-4B8C-83A1-F6EECF244321}">
                <p14:modId xmlns:p14="http://schemas.microsoft.com/office/powerpoint/2010/main" xmlns="" val="4106583679"/>
              </p:ext>
            </p:extLst>
          </p:nvPr>
        </p:nvGraphicFramePr>
        <p:xfrm>
          <a:off x="3203847" y="980728"/>
          <a:ext cx="5765388" cy="3119120"/>
        </p:xfrm>
        <a:graphic>
          <a:graphicData uri="http://schemas.openxmlformats.org/drawingml/2006/table">
            <a:tbl>
              <a:tblPr firstRow="1" bandRow="1">
                <a:tableStyleId>{F5AB1C69-6EDB-4FF4-983F-18BD219EF322}</a:tableStyleId>
              </a:tblPr>
              <a:tblGrid>
                <a:gridCol w="1098274"/>
                <a:gridCol w="2196549"/>
                <a:gridCol w="2470565"/>
              </a:tblGrid>
              <a:tr h="370840">
                <a:tc>
                  <a:txBody>
                    <a:bodyPr/>
                    <a:lstStyle/>
                    <a:p>
                      <a:r>
                        <a:rPr lang="fr-FR" sz="1400" dirty="0" smtClean="0"/>
                        <a:t>Activités</a:t>
                      </a:r>
                      <a:endParaRPr lang="fr-FR" sz="1400" dirty="0"/>
                    </a:p>
                  </a:txBody>
                  <a:tcPr/>
                </a:tc>
                <a:tc>
                  <a:txBody>
                    <a:bodyPr/>
                    <a:lstStyle/>
                    <a:p>
                      <a:r>
                        <a:rPr lang="fr-FR" sz="1400" dirty="0" smtClean="0"/>
                        <a:t>Pratique</a:t>
                      </a:r>
                      <a:endParaRPr lang="fr-FR" sz="1400" dirty="0"/>
                    </a:p>
                  </a:txBody>
                  <a:tcPr/>
                </a:tc>
                <a:tc>
                  <a:txBody>
                    <a:bodyPr/>
                    <a:lstStyle/>
                    <a:p>
                      <a:r>
                        <a:rPr lang="fr-FR" sz="1400" dirty="0" smtClean="0"/>
                        <a:t>Mise en situation</a:t>
                      </a:r>
                      <a:endParaRPr lang="fr-FR" sz="1400" dirty="0"/>
                    </a:p>
                  </a:txBody>
                  <a:tcPr/>
                </a:tc>
              </a:tr>
              <a:tr h="370840">
                <a:tc rowSpan="2">
                  <a:txBody>
                    <a:bodyPr/>
                    <a:lstStyle/>
                    <a:p>
                      <a:r>
                        <a:rPr lang="fr-FR" sz="1400" b="1" dirty="0" smtClean="0"/>
                        <a:t>Démarche </a:t>
                      </a:r>
                      <a:endParaRPr lang="fr-FR" sz="1400" b="1" dirty="0"/>
                    </a:p>
                  </a:txBody>
                  <a:tcPr/>
                </a:tc>
                <a:tc>
                  <a:txBody>
                    <a:bodyPr/>
                    <a:lstStyle/>
                    <a:p>
                      <a:r>
                        <a:rPr lang="fr-FR" sz="1200" dirty="0" smtClean="0"/>
                        <a:t>Investigation</a:t>
                      </a:r>
                      <a:endParaRPr lang="fr-FR" sz="1200" dirty="0"/>
                    </a:p>
                  </a:txBody>
                  <a:tcPr/>
                </a:tc>
                <a:tc>
                  <a:txBody>
                    <a:bodyPr/>
                    <a:lstStyle/>
                    <a:p>
                      <a:r>
                        <a:rPr lang="fr-FR" sz="1200" dirty="0" smtClean="0"/>
                        <a:t>Comment choisir une éolienne qui produira suffisamment d'électricité pour assurer le besoin en éclairage des parties communes d’une résidence</a:t>
                      </a:r>
                      <a:r>
                        <a:rPr lang="fr-FR" sz="1200" baseline="0" dirty="0" smtClean="0"/>
                        <a:t>  ?</a:t>
                      </a:r>
                      <a:endParaRPr lang="fr-FR" sz="1200" dirty="0"/>
                    </a:p>
                  </a:txBody>
                  <a:tcPr/>
                </a:tc>
              </a:tr>
              <a:tr h="370840">
                <a:tc vMerge="1">
                  <a:txBody>
                    <a:bodyPr/>
                    <a:lstStyle/>
                    <a:p>
                      <a:endParaRPr lang="fr-FR" dirty="0"/>
                    </a:p>
                  </a:txBody>
                  <a:tcPr/>
                </a:tc>
                <a:tc>
                  <a:txBody>
                    <a:bodyPr/>
                    <a:lstStyle/>
                    <a:p>
                      <a:r>
                        <a:rPr lang="fr-FR" sz="1200" dirty="0" smtClean="0"/>
                        <a:t>résolution d'une problématique</a:t>
                      </a:r>
                      <a:endParaRPr lang="fr-FR" sz="1200" dirty="0"/>
                    </a:p>
                  </a:txBody>
                  <a:tcPr/>
                </a:tc>
                <a:tc>
                  <a:txBody>
                    <a:bodyPr/>
                    <a:lstStyle/>
                    <a:p>
                      <a:r>
                        <a:rPr lang="fr-FR" sz="1200" dirty="0" smtClean="0"/>
                        <a:t>réduire la consommation énergétique des parties communes.</a:t>
                      </a:r>
                      <a:endParaRPr lang="fr-FR" sz="1200" dirty="0"/>
                    </a:p>
                  </a:txBody>
                  <a:tcPr/>
                </a:tc>
              </a:tr>
              <a:tr h="370840">
                <a:tc rowSpan="3">
                  <a:txBody>
                    <a:bodyPr/>
                    <a:lstStyle/>
                    <a:p>
                      <a:r>
                        <a:rPr lang="fr-FR" sz="1400" b="1" dirty="0" smtClean="0"/>
                        <a:t>Supports et ressources</a:t>
                      </a:r>
                      <a:endParaRPr lang="fr-FR" sz="1400" b="1" dirty="0"/>
                    </a:p>
                  </a:txBody>
                  <a:tcPr/>
                </a:tc>
                <a:tc>
                  <a:txBody>
                    <a:bodyPr/>
                    <a:lstStyle/>
                    <a:p>
                      <a:r>
                        <a:rPr lang="fr-FR" sz="1200" dirty="0" smtClean="0"/>
                        <a:t>http://www.windguru.cz/fr/</a:t>
                      </a:r>
                      <a:endParaRPr lang="fr-FR" sz="1200" dirty="0"/>
                    </a:p>
                  </a:txBody>
                  <a:tcPr/>
                </a:tc>
                <a:tc>
                  <a:txBody>
                    <a:bodyPr/>
                    <a:lstStyle/>
                    <a:p>
                      <a:r>
                        <a:rPr lang="fr-FR" sz="1200" dirty="0" smtClean="0"/>
                        <a:t>Statistiques météo</a:t>
                      </a:r>
                      <a:r>
                        <a:rPr lang="fr-FR" sz="1200" baseline="0" dirty="0" smtClean="0"/>
                        <a:t> des vents</a:t>
                      </a:r>
                      <a:endParaRPr lang="fr-FR" sz="1200" dirty="0"/>
                    </a:p>
                  </a:txBody>
                  <a:tcPr/>
                </a:tc>
              </a:tr>
              <a:tr h="370840">
                <a:tc vMerge="1">
                  <a:txBody>
                    <a:bodyPr/>
                    <a:lstStyle/>
                    <a:p>
                      <a:endParaRPr lang="fr-FR" dirty="0"/>
                    </a:p>
                  </a:txBody>
                  <a:tcPr/>
                </a:tc>
                <a:tc>
                  <a:txBody>
                    <a:bodyPr/>
                    <a:lstStyle/>
                    <a:p>
                      <a:r>
                        <a:rPr lang="fr-FR" sz="1200" dirty="0" smtClean="0"/>
                        <a:t>http://tpeperrineolienne.free.fr/index-1.html#</a:t>
                      </a:r>
                      <a:endParaRPr lang="fr-FR" sz="1200" dirty="0"/>
                    </a:p>
                  </a:txBody>
                  <a:tcPr/>
                </a:tc>
                <a:tc>
                  <a:txBody>
                    <a:bodyPr/>
                    <a:lstStyle/>
                    <a:p>
                      <a:r>
                        <a:rPr lang="fr-FR" sz="1200" dirty="0" smtClean="0"/>
                        <a:t>Utilisation principale de l’énergie éolienne</a:t>
                      </a:r>
                      <a:endParaRPr lang="fr-FR" sz="1200" dirty="0"/>
                    </a:p>
                  </a:txBody>
                  <a:tcPr/>
                </a:tc>
              </a:tr>
              <a:tr h="370840">
                <a:tc vMerge="1">
                  <a:txBody>
                    <a:bodyPr/>
                    <a:lstStyle/>
                    <a:p>
                      <a:endParaRPr lang="fr-FR" dirty="0"/>
                    </a:p>
                  </a:txBody>
                  <a:tcPr/>
                </a:tc>
                <a:tc>
                  <a:txBody>
                    <a:bodyPr/>
                    <a:lstStyle/>
                    <a:p>
                      <a:r>
                        <a:rPr lang="fr-FR" sz="1200" dirty="0" smtClean="0"/>
                        <a:t>http://www.cleantechrepublic.com/</a:t>
                      </a:r>
                      <a:endParaRPr lang="fr-FR" sz="1200" dirty="0"/>
                    </a:p>
                  </a:txBody>
                  <a:tcPr/>
                </a:tc>
                <a:tc>
                  <a:txBody>
                    <a:bodyPr/>
                    <a:lstStyle/>
                    <a:p>
                      <a:r>
                        <a:rPr lang="fr-FR" sz="1200" dirty="0" smtClean="0"/>
                        <a:t>Nuisance sonore</a:t>
                      </a:r>
                      <a:endParaRPr lang="fr-FR" sz="1200" dirty="0"/>
                    </a:p>
                  </a:txBody>
                  <a:tcPr/>
                </a:tc>
              </a:tr>
            </a:tbl>
          </a:graphicData>
        </a:graphic>
      </p:graphicFrame>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56199" y="4156029"/>
            <a:ext cx="1234827" cy="1217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ZoneTexte 12"/>
          <p:cNvSpPr txBox="1"/>
          <p:nvPr/>
        </p:nvSpPr>
        <p:spPr>
          <a:xfrm>
            <a:off x="3213929" y="4222829"/>
            <a:ext cx="5765387" cy="646331"/>
          </a:xfrm>
          <a:prstGeom prst="rect">
            <a:avLst/>
          </a:prstGeom>
          <a:noFill/>
        </p:spPr>
        <p:txBody>
          <a:bodyPr wrap="square" rtlCol="0">
            <a:spAutoFit/>
          </a:bodyPr>
          <a:lstStyle/>
          <a:p>
            <a:r>
              <a:rPr lang="fr-FR" sz="1200" dirty="0" smtClean="0"/>
              <a:t>Type  :  Etude de dossier</a:t>
            </a:r>
          </a:p>
          <a:p>
            <a:r>
              <a:rPr lang="fr-FR" sz="1200" dirty="0" smtClean="0"/>
              <a:t>Durée activité : 3h</a:t>
            </a:r>
            <a:endParaRPr lang="fr-FR" sz="1200" dirty="0"/>
          </a:p>
          <a:p>
            <a:r>
              <a:rPr lang="fr-FR" sz="1200" b="1" dirty="0" err="1" smtClean="0"/>
              <a:t>Nbre</a:t>
            </a:r>
            <a:r>
              <a:rPr lang="fr-FR" sz="1200" b="1" dirty="0" smtClean="0"/>
              <a:t> de supports  :  (virtuel) Dossiers en ligne / serveur</a:t>
            </a:r>
          </a:p>
        </p:txBody>
      </p:sp>
      <p:sp>
        <p:nvSpPr>
          <p:cNvPr id="4" name="ZoneTexte 3"/>
          <p:cNvSpPr txBox="1"/>
          <p:nvPr/>
        </p:nvSpPr>
        <p:spPr>
          <a:xfrm>
            <a:off x="755576" y="6069602"/>
            <a:ext cx="1224136" cy="584775"/>
          </a:xfrm>
          <a:prstGeom prst="rect">
            <a:avLst/>
          </a:prstGeom>
          <a:noFill/>
        </p:spPr>
        <p:txBody>
          <a:bodyPr wrap="square" rtlCol="0">
            <a:spAutoFit/>
          </a:bodyPr>
          <a:lstStyle/>
          <a:p>
            <a:r>
              <a:rPr lang="fr-FR" sz="3200" b="1" dirty="0" smtClean="0"/>
              <a:t>CI 2</a:t>
            </a:r>
            <a:endParaRPr lang="fr-FR" sz="3200" b="1" dirty="0"/>
          </a:p>
        </p:txBody>
      </p:sp>
    </p:spTree>
    <p:extLst>
      <p:ext uri="{BB962C8B-B14F-4D97-AF65-F5344CB8AC3E}">
        <p14:creationId xmlns:p14="http://schemas.microsoft.com/office/powerpoint/2010/main" xmlns="" val="181695690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Diapositive 1&quot;/&gt;&lt;property id=&quot;20307&quot; value=&quot;256&quot;/&gt;&lt;/object&gt;&lt;object type=&quot;3&quot; unique_id=&quot;10005&quot;&gt;&lt;property id=&quot;20148&quot; value=&quot;5&quot;/&gt;&lt;property id=&quot;20300&quot; value=&quot;Diapositive 2&quot;/&gt;&lt;property id=&quot;20307&quot; value=&quot;258&quot;/&gt;&lt;/object&gt;&lt;object type=&quot;3&quot; unique_id=&quot;10011&quot;&gt;&lt;property id=&quot;20148&quot; value=&quot;5&quot;/&gt;&lt;property id=&quot;20300&quot; value=&quot;Diapositive 20&quot;/&gt;&lt;property id=&quot;20307&quot; value=&quot;264&quot;/&gt;&lt;/object&gt;&lt;object type=&quot;3&quot; unique_id=&quot;10012&quot;&gt;&lt;property id=&quot;20148&quot; value=&quot;5&quot;/&gt;&lt;property id=&quot;20300&quot; value=&quot;Diapositive 23&quot;/&gt;&lt;property id=&quot;20307&quot; value=&quot;265&quot;/&gt;&lt;/object&gt;&lt;object type=&quot;3&quot; unique_id=&quot;10014&quot;&gt;&lt;property id=&quot;20148&quot; value=&quot;5&quot;/&gt;&lt;property id=&quot;20300&quot; value=&quot;Diapositive 25&quot;/&gt;&lt;property id=&quot;20307&quot; value=&quot;267&quot;/&gt;&lt;/object&gt;&lt;object type=&quot;3&quot; unique_id=&quot;10015&quot;&gt;&lt;property id=&quot;20148&quot; value=&quot;5&quot;/&gt;&lt;property id=&quot;20300&quot; value=&quot;Diapositive 27&quot;/&gt;&lt;property id=&quot;20307&quot; value=&quot;268&quot;/&gt;&lt;/object&gt;&lt;object type=&quot;3&quot; unique_id=&quot;10017&quot;&gt;&lt;property id=&quot;20148&quot; value=&quot;5&quot;/&gt;&lt;property id=&quot;20300&quot; value=&quot;Diapositive 31&quot;/&gt;&lt;property id=&quot;20307&quot; value=&quot;270&quot;/&gt;&lt;/object&gt;&lt;object type=&quot;3&quot; unique_id=&quot;10019&quot;&gt;&lt;property id=&quot;20148&quot; value=&quot;5&quot;/&gt;&lt;property id=&quot;20300&quot; value=&quot;Diapositive 28&quot;/&gt;&lt;property id=&quot;20307&quot; value=&quot;272&quot;/&gt;&lt;/object&gt;&lt;object type=&quot;3&quot; unique_id=&quot;10020&quot;&gt;&lt;property id=&quot;20148&quot; value=&quot;5&quot;/&gt;&lt;property id=&quot;20300&quot; value=&quot;Diapositive 34&quot;/&gt;&lt;property id=&quot;20307&quot; value=&quot;273&quot;/&gt;&lt;/object&gt;&lt;object type=&quot;3&quot; unique_id=&quot;10297&quot;&gt;&lt;property id=&quot;20148&quot; value=&quot;5&quot;/&gt;&lt;property id=&quot;20300&quot; value=&quot;Diapositive 11&quot;/&gt;&lt;property id=&quot;20307&quot; value=&quot;277&quot;/&gt;&lt;/object&gt;&lt;object type=&quot;3&quot; unique_id=&quot;10298&quot;&gt;&lt;property id=&quot;20148&quot; value=&quot;5&quot;/&gt;&lt;property id=&quot;20300&quot; value=&quot;Diapositive 13&quot;/&gt;&lt;property id=&quot;20307&quot; value=&quot;278&quot;/&gt;&lt;/object&gt;&lt;object type=&quot;3&quot; unique_id=&quot;10299&quot;&gt;&lt;property id=&quot;20148&quot; value=&quot;5&quot;/&gt;&lt;property id=&quot;20300&quot; value=&quot;Diapositive 14&quot;/&gt;&lt;property id=&quot;20307&quot; value=&quot;279&quot;/&gt;&lt;/object&gt;&lt;object type=&quot;3&quot; unique_id=&quot;10301&quot;&gt;&lt;property id=&quot;20148&quot; value=&quot;5&quot;/&gt;&lt;property id=&quot;20300&quot; value=&quot;Diapositive 15&quot;/&gt;&lt;property id=&quot;20307&quot; value=&quot;281&quot;/&gt;&lt;/object&gt;&lt;object type=&quot;3&quot; unique_id=&quot;10621&quot;&gt;&lt;property id=&quot;20148&quot; value=&quot;5&quot;/&gt;&lt;property id=&quot;20300&quot; value=&quot;Diapositive 29&quot;/&gt;&lt;property id=&quot;20307&quot; value=&quot;284&quot;/&gt;&lt;/object&gt;&lt;object type=&quot;3&quot; unique_id=&quot;10623&quot;&gt;&lt;property id=&quot;20148&quot; value=&quot;5&quot;/&gt;&lt;property id=&quot;20300&quot; value=&quot;Diapositive 4&quot;/&gt;&lt;property id=&quot;20307&quot; value=&quot;286&quot;/&gt;&lt;/object&gt;&lt;object type=&quot;3&quot; unique_id=&quot;10624&quot;&gt;&lt;property id=&quot;20148&quot; value=&quot;5&quot;/&gt;&lt;property id=&quot;20300&quot; value=&quot;Diapositive 5&quot;/&gt;&lt;property id=&quot;20307&quot; value=&quot;287&quot;/&gt;&lt;/object&gt;&lt;object type=&quot;3&quot; unique_id=&quot;10625&quot;&gt;&lt;property id=&quot;20148&quot; value=&quot;5&quot;/&gt;&lt;property id=&quot;20300&quot; value=&quot;Diapositive 6&quot;/&gt;&lt;property id=&quot;20307&quot; value=&quot;300&quot;/&gt;&lt;/object&gt;&lt;object type=&quot;3&quot; unique_id=&quot;10627&quot;&gt;&lt;property id=&quot;20148&quot; value=&quot;5&quot;/&gt;&lt;property id=&quot;20300&quot; value=&quot;Diapositive 7&quot;/&gt;&lt;property id=&quot;20307&quot; value=&quot;302&quot;/&gt;&lt;/object&gt;&lt;object type=&quot;3&quot; unique_id=&quot;10628&quot;&gt;&lt;property id=&quot;20148&quot; value=&quot;5&quot;/&gt;&lt;property id=&quot;20300&quot; value=&quot;Diapositive 8&quot;/&gt;&lt;property id=&quot;20307&quot; value=&quot;305&quot;/&gt;&lt;/object&gt;&lt;object type=&quot;3&quot; unique_id=&quot;10629&quot;&gt;&lt;property id=&quot;20148&quot; value=&quot;5&quot;/&gt;&lt;property id=&quot;20300&quot; value=&quot;Diapositive 9&quot;/&gt;&lt;property id=&quot;20307&quot; value=&quot;292&quot;/&gt;&lt;/object&gt;&lt;object type=&quot;3&quot; unique_id=&quot;10630&quot;&gt;&lt;property id=&quot;20148&quot; value=&quot;5&quot;/&gt;&lt;property id=&quot;20300&quot; value=&quot;Diapositive 10&quot;/&gt;&lt;property id=&quot;20307&quot; value=&quot;293&quot;/&gt;&lt;/object&gt;&lt;object type=&quot;3&quot; unique_id=&quot;10631&quot;&gt;&lt;property id=&quot;20148&quot; value=&quot;5&quot;/&gt;&lt;property id=&quot;20300&quot; value=&quot;Diapositive 12&quot;/&gt;&lt;property id=&quot;20307&quot; value=&quot;294&quot;/&gt;&lt;/object&gt;&lt;object type=&quot;3&quot; unique_id=&quot;10632&quot;&gt;&lt;property id=&quot;20148&quot; value=&quot;5&quot;/&gt;&lt;property id=&quot;20300&quot; value=&quot;Diapositive 16&quot;/&gt;&lt;property id=&quot;20307&quot; value=&quot;307&quot;/&gt;&lt;/object&gt;&lt;object type=&quot;3&quot; unique_id=&quot;10633&quot;&gt;&lt;property id=&quot;20148&quot; value=&quot;5&quot;/&gt;&lt;property id=&quot;20300&quot; value=&quot;Diapositive 17&quot;/&gt;&lt;property id=&quot;20307&quot; value=&quot;308&quot;/&gt;&lt;/object&gt;&lt;object type=&quot;3&quot; unique_id=&quot;10634&quot;&gt;&lt;property id=&quot;20148&quot; value=&quot;5&quot;/&gt;&lt;property id=&quot;20300&quot; value=&quot;Diapositive 18&quot;/&gt;&lt;property id=&quot;20307&quot; value=&quot;288&quot;/&gt;&lt;/object&gt;&lt;object type=&quot;3&quot; unique_id=&quot;10635&quot;&gt;&lt;property id=&quot;20148&quot; value=&quot;5&quot;/&gt;&lt;property id=&quot;20300&quot; value=&quot;Diapositive 19&quot;/&gt;&lt;property id=&quot;20307&quot; value=&quot;290&quot;/&gt;&lt;/object&gt;&lt;object type=&quot;3&quot; unique_id=&quot;10637&quot;&gt;&lt;property id=&quot;20148&quot; value=&quot;5&quot;/&gt;&lt;property id=&quot;20300&quot; value=&quot;Diapositive 21&quot;/&gt;&lt;property id=&quot;20307&quot; value=&quot;295&quot;/&gt;&lt;/object&gt;&lt;object type=&quot;3&quot; unique_id=&quot;10638&quot;&gt;&lt;property id=&quot;20148&quot; value=&quot;5&quot;/&gt;&lt;property id=&quot;20300&quot; value=&quot;Diapositive 22&quot;/&gt;&lt;property id=&quot;20307&quot; value=&quot;296&quot;/&gt;&lt;/object&gt;&lt;object type=&quot;3&quot; unique_id=&quot;10639&quot;&gt;&lt;property id=&quot;20148&quot; value=&quot;5&quot;/&gt;&lt;property id=&quot;20300&quot; value=&quot;Diapositive 24&quot;/&gt;&lt;property id=&quot;20307&quot; value=&quot;299&quot;/&gt;&lt;/object&gt;&lt;object type=&quot;3&quot; unique_id=&quot;10640&quot;&gt;&lt;property id=&quot;20148&quot; value=&quot;5&quot;/&gt;&lt;property id=&quot;20300&quot; value=&quot;Diapositive 26&quot;/&gt;&lt;property id=&quot;20307&quot; value=&quot;298&quot;/&gt;&lt;/object&gt;&lt;object type=&quot;3&quot; unique_id=&quot;10643&quot;&gt;&lt;property id=&quot;20148&quot; value=&quot;5&quot;/&gt;&lt;property id=&quot;20300&quot; value=&quot;Diapositive 30&quot;/&gt;&lt;property id=&quot;20307&quot; value=&quot;297&quot;/&gt;&lt;/object&gt;&lt;object type=&quot;3&quot; unique_id=&quot;10644&quot;&gt;&lt;property id=&quot;20148&quot; value=&quot;5&quot;/&gt;&lt;property id=&quot;20300&quot; value=&quot;Diapositive 32&quot;/&gt;&lt;property id=&quot;20307&quot; value=&quot;303&quot;/&gt;&lt;/object&gt;&lt;object type=&quot;3&quot; unique_id=&quot;10645&quot;&gt;&lt;property id=&quot;20148&quot; value=&quot;5&quot;/&gt;&lt;property id=&quot;20300&quot; value=&quot;Diapositive 33&quot;/&gt;&lt;property id=&quot;20307&quot; value=&quot;304&quot;/&gt;&lt;/object&gt;&lt;object type=&quot;3&quot; unique_id=&quot;11392&quot;&gt;&lt;property id=&quot;20148&quot; value=&quot;5&quot;/&gt;&lt;property id=&quot;20300&quot; value=&quot;Diapositive 3&quot;/&gt;&lt;property id=&quot;20307&quot; value=&quot;312&quot;/&gt;&lt;/object&gt;&lt;/object&gt;&lt;/object&gt;&lt;/database&gt;"/>
  <p:tag name="SECTOMILLISECCONVERTED" val="1"/>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3951</TotalTime>
  <Words>2272</Words>
  <Application>Microsoft Office PowerPoint</Application>
  <PresentationFormat>Affichage à l'écran (4:3)</PresentationFormat>
  <Paragraphs>394</Paragraphs>
  <Slides>34</Slides>
  <Notes>34</Notes>
  <HiddenSlides>0</HiddenSlides>
  <MMClips>0</MMClips>
  <ScaleCrop>false</ScaleCrop>
  <HeadingPairs>
    <vt:vector size="4" baseType="variant">
      <vt:variant>
        <vt:lpstr>Thème</vt:lpstr>
      </vt:variant>
      <vt:variant>
        <vt:i4>1</vt:i4>
      </vt:variant>
      <vt:variant>
        <vt:lpstr>Titres des diapositives</vt:lpstr>
      </vt:variant>
      <vt:variant>
        <vt:i4>34</vt:i4>
      </vt:variant>
    </vt:vector>
  </HeadingPairs>
  <TitlesOfParts>
    <vt:vector size="35"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claude.oziard</dc:creator>
  <cp:lastModifiedBy>claude.oziard</cp:lastModifiedBy>
  <cp:revision>224</cp:revision>
  <dcterms:created xsi:type="dcterms:W3CDTF">2012-03-23T14:24:20Z</dcterms:created>
  <dcterms:modified xsi:type="dcterms:W3CDTF">2012-04-03T13:21:41Z</dcterms:modified>
</cp:coreProperties>
</file>