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8" r:id="rId9"/>
    <p:sldId id="266" r:id="rId10"/>
    <p:sldId id="267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5593" autoAdjust="0"/>
  </p:normalViewPr>
  <p:slideViewPr>
    <p:cSldViewPr>
      <p:cViewPr varScale="1">
        <p:scale>
          <a:sx n="84" d="100"/>
          <a:sy n="84" d="100"/>
        </p:scale>
        <p:origin x="-84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dtx\Dropbox\Architecture%20et%20construction\OFort\exploitations%20mesures%20transfert%20de%20charg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dtx\Dropbox\Architecture%20et%20construction\OFort\exploitations%20mesures%20transfert%20de%20charg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plotArea>
      <c:layout>
        <c:manualLayout>
          <c:layoutTarget val="inner"/>
          <c:xMode val="edge"/>
          <c:yMode val="edge"/>
          <c:x val="5.2354111986001962E-2"/>
          <c:y val="1.3870506186726661E-2"/>
          <c:w val="0.9167219892508246"/>
          <c:h val="0.94490792650918898"/>
        </c:manualLayout>
      </c:layout>
      <c:scatterChart>
        <c:scatterStyle val="lineMarker"/>
        <c:ser>
          <c:idx val="0"/>
          <c:order val="0"/>
          <c:tx>
            <c:strRef>
              <c:f>Feuil1!$D$2</c:f>
              <c:strCache>
                <c:ptCount val="1"/>
                <c:pt idx="0">
                  <c:v>FA1</c:v>
                </c:pt>
              </c:strCache>
            </c:strRef>
          </c:tx>
          <c:xVal>
            <c:numRef>
              <c:f>Feuil1!$C$3:$C$7</c:f>
              <c:numCache>
                <c:formatCode>General</c:formatCode>
                <c:ptCount val="5"/>
                <c:pt idx="0">
                  <c:v>-0.45</c:v>
                </c:pt>
                <c:pt idx="1">
                  <c:v>-0.25</c:v>
                </c:pt>
                <c:pt idx="2">
                  <c:v>0</c:v>
                </c:pt>
                <c:pt idx="3">
                  <c:v>0.25</c:v>
                </c:pt>
                <c:pt idx="4">
                  <c:v>0.45</c:v>
                </c:pt>
              </c:numCache>
            </c:numRef>
          </c:xVal>
          <c:yVal>
            <c:numRef>
              <c:f>Feuil1!$D$3:$D$7</c:f>
              <c:numCache>
                <c:formatCode>General</c:formatCode>
                <c:ptCount val="5"/>
                <c:pt idx="0">
                  <c:v>36.800000000000004</c:v>
                </c:pt>
                <c:pt idx="1">
                  <c:v>31.9</c:v>
                </c:pt>
                <c:pt idx="2">
                  <c:v>25.9</c:v>
                </c:pt>
                <c:pt idx="3">
                  <c:v>20.6</c:v>
                </c:pt>
                <c:pt idx="4">
                  <c:v>16.100000000000001</c:v>
                </c:pt>
              </c:numCache>
            </c:numRef>
          </c:yVal>
        </c:ser>
        <c:ser>
          <c:idx val="1"/>
          <c:order val="1"/>
          <c:tx>
            <c:strRef>
              <c:f>Feuil1!$E$2</c:f>
              <c:strCache>
                <c:ptCount val="1"/>
                <c:pt idx="0">
                  <c:v>FA2</c:v>
                </c:pt>
              </c:strCache>
            </c:strRef>
          </c:tx>
          <c:xVal>
            <c:numRef>
              <c:f>Feuil1!$C$3:$C$7</c:f>
              <c:numCache>
                <c:formatCode>General</c:formatCode>
                <c:ptCount val="5"/>
                <c:pt idx="0">
                  <c:v>-0.45</c:v>
                </c:pt>
                <c:pt idx="1">
                  <c:v>-0.25</c:v>
                </c:pt>
                <c:pt idx="2">
                  <c:v>0</c:v>
                </c:pt>
                <c:pt idx="3">
                  <c:v>0.25</c:v>
                </c:pt>
                <c:pt idx="4">
                  <c:v>0.45</c:v>
                </c:pt>
              </c:numCache>
            </c:numRef>
          </c:xVal>
          <c:yVal>
            <c:numRef>
              <c:f>Feuil1!$E$3:$E$7</c:f>
              <c:numCache>
                <c:formatCode>General</c:formatCode>
                <c:ptCount val="5"/>
                <c:pt idx="0">
                  <c:v>38.6</c:v>
                </c:pt>
                <c:pt idx="1">
                  <c:v>33.6</c:v>
                </c:pt>
                <c:pt idx="2">
                  <c:v>26.9</c:v>
                </c:pt>
                <c:pt idx="3">
                  <c:v>19.8</c:v>
                </c:pt>
                <c:pt idx="4">
                  <c:v>14.3</c:v>
                </c:pt>
              </c:numCache>
            </c:numRef>
          </c:yVal>
        </c:ser>
        <c:ser>
          <c:idx val="2"/>
          <c:order val="2"/>
          <c:tx>
            <c:strRef>
              <c:f>Feuil1!$F$2</c:f>
              <c:strCache>
                <c:ptCount val="1"/>
                <c:pt idx="0">
                  <c:v>FB1</c:v>
                </c:pt>
              </c:strCache>
            </c:strRef>
          </c:tx>
          <c:xVal>
            <c:numRef>
              <c:f>Feuil1!$C$3:$C$7</c:f>
              <c:numCache>
                <c:formatCode>General</c:formatCode>
                <c:ptCount val="5"/>
                <c:pt idx="0">
                  <c:v>-0.45</c:v>
                </c:pt>
                <c:pt idx="1">
                  <c:v>-0.25</c:v>
                </c:pt>
                <c:pt idx="2">
                  <c:v>0</c:v>
                </c:pt>
                <c:pt idx="3">
                  <c:v>0.25</c:v>
                </c:pt>
                <c:pt idx="4">
                  <c:v>0.45</c:v>
                </c:pt>
              </c:numCache>
            </c:numRef>
          </c:xVal>
          <c:yVal>
            <c:numRef>
              <c:f>Feuil1!$F$3:$F$7</c:f>
              <c:numCache>
                <c:formatCode>General</c:formatCode>
                <c:ptCount val="5"/>
                <c:pt idx="0">
                  <c:v>15.6</c:v>
                </c:pt>
                <c:pt idx="1">
                  <c:v>20.6</c:v>
                </c:pt>
                <c:pt idx="2">
                  <c:v>26.7</c:v>
                </c:pt>
                <c:pt idx="3">
                  <c:v>32.1</c:v>
                </c:pt>
                <c:pt idx="4">
                  <c:v>37.1</c:v>
                </c:pt>
              </c:numCache>
            </c:numRef>
          </c:yVal>
        </c:ser>
        <c:ser>
          <c:idx val="3"/>
          <c:order val="3"/>
          <c:tx>
            <c:strRef>
              <c:f>Feuil1!$G$2</c:f>
              <c:strCache>
                <c:ptCount val="1"/>
                <c:pt idx="0">
                  <c:v>FB2</c:v>
                </c:pt>
              </c:strCache>
            </c:strRef>
          </c:tx>
          <c:xVal>
            <c:numRef>
              <c:f>Feuil1!$C$3:$C$7</c:f>
              <c:numCache>
                <c:formatCode>General</c:formatCode>
                <c:ptCount val="5"/>
                <c:pt idx="0">
                  <c:v>-0.45</c:v>
                </c:pt>
                <c:pt idx="1">
                  <c:v>-0.25</c:v>
                </c:pt>
                <c:pt idx="2">
                  <c:v>0</c:v>
                </c:pt>
                <c:pt idx="3">
                  <c:v>0.25</c:v>
                </c:pt>
                <c:pt idx="4">
                  <c:v>0.45</c:v>
                </c:pt>
              </c:numCache>
            </c:numRef>
          </c:xVal>
          <c:yVal>
            <c:numRef>
              <c:f>Feuil1!$G$3:$G$7</c:f>
              <c:numCache>
                <c:formatCode>General</c:formatCode>
                <c:ptCount val="5"/>
                <c:pt idx="0">
                  <c:v>15</c:v>
                </c:pt>
                <c:pt idx="1">
                  <c:v>19.899999999999999</c:v>
                </c:pt>
                <c:pt idx="2">
                  <c:v>26.4</c:v>
                </c:pt>
                <c:pt idx="3">
                  <c:v>33.6</c:v>
                </c:pt>
                <c:pt idx="4">
                  <c:v>38.6</c:v>
                </c:pt>
              </c:numCache>
            </c:numRef>
          </c:yVal>
        </c:ser>
        <c:axId val="86872832"/>
        <c:axId val="86874368"/>
      </c:scatterChart>
      <c:valAx>
        <c:axId val="86872832"/>
        <c:scaling>
          <c:orientation val="minMax"/>
        </c:scaling>
        <c:axPos val="b"/>
        <c:numFmt formatCode="General" sourceLinked="1"/>
        <c:tickLblPos val="nextTo"/>
        <c:crossAx val="86874368"/>
        <c:crosses val="autoZero"/>
        <c:crossBetween val="midCat"/>
      </c:valAx>
      <c:valAx>
        <c:axId val="86874368"/>
        <c:scaling>
          <c:orientation val="minMax"/>
          <c:max val="120"/>
        </c:scaling>
        <c:axPos val="l"/>
        <c:majorGridlines/>
        <c:numFmt formatCode="General" sourceLinked="1"/>
        <c:tickLblPos val="nextTo"/>
        <c:crossAx val="86872832"/>
        <c:crosses val="autoZero"/>
        <c:crossBetween val="midCat"/>
        <c:majorUnit val="20"/>
      </c:valAx>
    </c:plotArea>
    <c:legend>
      <c:legendPos val="r"/>
      <c:layout>
        <c:manualLayout>
          <c:xMode val="edge"/>
          <c:yMode val="edge"/>
          <c:x val="8.1701035938926567E-2"/>
          <c:y val="2.2484221244919656E-2"/>
          <c:w val="0.22152921988166738"/>
          <c:h val="0.16127458984014972"/>
        </c:manualLayout>
      </c:layout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plotArea>
      <c:layout>
        <c:manualLayout>
          <c:layoutTarget val="inner"/>
          <c:xMode val="edge"/>
          <c:yMode val="edge"/>
          <c:x val="3.7467524387656902E-2"/>
          <c:y val="3.5843115603871809E-2"/>
          <c:w val="0.91503083586944267"/>
          <c:h val="0.91952326493412029"/>
        </c:manualLayout>
      </c:layout>
      <c:scatterChart>
        <c:scatterStyle val="lineMarker"/>
        <c:ser>
          <c:idx val="0"/>
          <c:order val="0"/>
          <c:tx>
            <c:strRef>
              <c:f>Feuil1!$I$2</c:f>
              <c:strCache>
                <c:ptCount val="1"/>
                <c:pt idx="0">
                  <c:v>FA1+FA2=FA</c:v>
                </c:pt>
              </c:strCache>
            </c:strRef>
          </c:tx>
          <c:xVal>
            <c:numRef>
              <c:f>Feuil1!$C$3:$C$7</c:f>
              <c:numCache>
                <c:formatCode>General</c:formatCode>
                <c:ptCount val="5"/>
                <c:pt idx="0">
                  <c:v>-0.45</c:v>
                </c:pt>
                <c:pt idx="1">
                  <c:v>-0.25</c:v>
                </c:pt>
                <c:pt idx="2">
                  <c:v>0</c:v>
                </c:pt>
                <c:pt idx="3">
                  <c:v>0.25</c:v>
                </c:pt>
                <c:pt idx="4">
                  <c:v>0.45</c:v>
                </c:pt>
              </c:numCache>
            </c:numRef>
          </c:xVal>
          <c:yVal>
            <c:numRef>
              <c:f>Feuil1!$I$3:$I$7</c:f>
              <c:numCache>
                <c:formatCode>General</c:formatCode>
                <c:ptCount val="5"/>
                <c:pt idx="0">
                  <c:v>75.400000000000006</c:v>
                </c:pt>
                <c:pt idx="1">
                  <c:v>65.5</c:v>
                </c:pt>
                <c:pt idx="2">
                  <c:v>52.8</c:v>
                </c:pt>
                <c:pt idx="3">
                  <c:v>40.400000000000006</c:v>
                </c:pt>
                <c:pt idx="4">
                  <c:v>30.400000000000002</c:v>
                </c:pt>
              </c:numCache>
            </c:numRef>
          </c:yVal>
        </c:ser>
        <c:ser>
          <c:idx val="1"/>
          <c:order val="1"/>
          <c:tx>
            <c:strRef>
              <c:f>Feuil1!$J$2</c:f>
              <c:strCache>
                <c:ptCount val="1"/>
                <c:pt idx="0">
                  <c:v>FB21FB2=FB</c:v>
                </c:pt>
              </c:strCache>
            </c:strRef>
          </c:tx>
          <c:xVal>
            <c:numRef>
              <c:f>Feuil1!$C$3:$C$7</c:f>
              <c:numCache>
                <c:formatCode>General</c:formatCode>
                <c:ptCount val="5"/>
                <c:pt idx="0">
                  <c:v>-0.45</c:v>
                </c:pt>
                <c:pt idx="1">
                  <c:v>-0.25</c:v>
                </c:pt>
                <c:pt idx="2">
                  <c:v>0</c:v>
                </c:pt>
                <c:pt idx="3">
                  <c:v>0.25</c:v>
                </c:pt>
                <c:pt idx="4">
                  <c:v>0.45</c:v>
                </c:pt>
              </c:numCache>
            </c:numRef>
          </c:xVal>
          <c:yVal>
            <c:numRef>
              <c:f>Feuil1!$J$3:$J$7</c:f>
              <c:numCache>
                <c:formatCode>General</c:formatCode>
                <c:ptCount val="5"/>
                <c:pt idx="0">
                  <c:v>30.6</c:v>
                </c:pt>
                <c:pt idx="1">
                  <c:v>40.5</c:v>
                </c:pt>
                <c:pt idx="2">
                  <c:v>53.100000000000009</c:v>
                </c:pt>
                <c:pt idx="3">
                  <c:v>65.7</c:v>
                </c:pt>
                <c:pt idx="4">
                  <c:v>75.7</c:v>
                </c:pt>
              </c:numCache>
            </c:numRef>
          </c:yVal>
        </c:ser>
        <c:ser>
          <c:idx val="2"/>
          <c:order val="2"/>
          <c:tx>
            <c:strRef>
              <c:f>Feuil1!$K$2</c:f>
              <c:strCache>
                <c:ptCount val="1"/>
                <c:pt idx="0">
                  <c:v>FA+FB</c:v>
                </c:pt>
              </c:strCache>
            </c:strRef>
          </c:tx>
          <c:xVal>
            <c:numRef>
              <c:f>Feuil1!$C$3:$C$7</c:f>
              <c:numCache>
                <c:formatCode>General</c:formatCode>
                <c:ptCount val="5"/>
                <c:pt idx="0">
                  <c:v>-0.45</c:v>
                </c:pt>
                <c:pt idx="1">
                  <c:v>-0.25</c:v>
                </c:pt>
                <c:pt idx="2">
                  <c:v>0</c:v>
                </c:pt>
                <c:pt idx="3">
                  <c:v>0.25</c:v>
                </c:pt>
                <c:pt idx="4">
                  <c:v>0.45</c:v>
                </c:pt>
              </c:numCache>
            </c:numRef>
          </c:xVal>
          <c:yVal>
            <c:numRef>
              <c:f>Feuil1!$K$3:$K$7</c:f>
              <c:numCache>
                <c:formatCode>General</c:formatCode>
                <c:ptCount val="5"/>
                <c:pt idx="0">
                  <c:v>106</c:v>
                </c:pt>
                <c:pt idx="1">
                  <c:v>106</c:v>
                </c:pt>
                <c:pt idx="2">
                  <c:v>105.89999999999999</c:v>
                </c:pt>
                <c:pt idx="3">
                  <c:v>106.10000000000001</c:v>
                </c:pt>
                <c:pt idx="4">
                  <c:v>106.10000000000001</c:v>
                </c:pt>
              </c:numCache>
            </c:numRef>
          </c:yVal>
        </c:ser>
        <c:axId val="41653376"/>
        <c:axId val="41654912"/>
      </c:scatterChart>
      <c:valAx>
        <c:axId val="41653376"/>
        <c:scaling>
          <c:orientation val="minMax"/>
          <c:max val="1.2"/>
          <c:min val="-1.2"/>
        </c:scaling>
        <c:axPos val="b"/>
        <c:numFmt formatCode="General" sourceLinked="1"/>
        <c:tickLblPos val="nextTo"/>
        <c:crossAx val="41654912"/>
        <c:crosses val="autoZero"/>
        <c:crossBetween val="midCat"/>
        <c:majorUnit val="0.2"/>
      </c:valAx>
      <c:valAx>
        <c:axId val="41654912"/>
        <c:scaling>
          <c:orientation val="minMax"/>
        </c:scaling>
        <c:axPos val="l"/>
        <c:majorGridlines/>
        <c:numFmt formatCode="General" sourceLinked="1"/>
        <c:tickLblPos val="nextTo"/>
        <c:crossAx val="41653376"/>
        <c:crosses val="autoZero"/>
        <c:crossBetween val="midCat"/>
      </c:valAx>
      <c:spPr>
        <a:noFill/>
      </c:spPr>
    </c:plotArea>
    <c:legend>
      <c:legendPos val="r"/>
      <c:layout>
        <c:manualLayout>
          <c:xMode val="edge"/>
          <c:yMode val="edge"/>
          <c:x val="4.4751708995125775E-2"/>
          <c:y val="4.1181146179765683E-2"/>
          <c:w val="0.20154066631241646"/>
          <c:h val="0.12075401259316708"/>
        </c:manualLayout>
      </c:layout>
    </c:legend>
    <c:plotVisOnly val="1"/>
  </c:chart>
  <c:spPr>
    <a:noFill/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B64261-DD77-4F1E-BC90-3DFDC59B2455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AF9702-C114-4E62-9099-CF986D28CB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AF9702-C114-4E62-9099-CF986D28CBF5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ectangle à coins arrondis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89D6-0A03-4807-AD4F-590A882518C3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E9C1E7F-0C7F-4625-9960-DF6403446C2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89D6-0A03-4807-AD4F-590A882518C3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1E7F-0C7F-4625-9960-DF6403446C2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89D6-0A03-4807-AD4F-590A882518C3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1E7F-0C7F-4625-9960-DF6403446C2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89D6-0A03-4807-AD4F-590A882518C3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1E7F-0C7F-4625-9960-DF6403446C2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ectangle à coins arrondis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89D6-0A03-4807-AD4F-590A882518C3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E9C1E7F-0C7F-4625-9960-DF6403446C2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89D6-0A03-4807-AD4F-590A882518C3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1E7F-0C7F-4625-9960-DF6403446C2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89D6-0A03-4807-AD4F-590A882518C3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1E7F-0C7F-4625-9960-DF6403446C2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89D6-0A03-4807-AD4F-590A882518C3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1E7F-0C7F-4625-9960-DF6403446C2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89D6-0A03-4807-AD4F-590A882518C3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1E7F-0C7F-4625-9960-DF6403446C2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ectangle à coins arrondis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89D6-0A03-4807-AD4F-590A882518C3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1E7F-0C7F-4625-9960-DF6403446C2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89D6-0A03-4807-AD4F-590A882518C3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E9C1E7F-0C7F-4625-9960-DF6403446C2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ectangle à coins arrondis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CA389D6-0A03-4807-AD4F-590A882518C3}" type="datetimeFigureOut">
              <a:rPr lang="fr-FR" smtClean="0"/>
              <a:pPr/>
              <a:t>01/04/2012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E9C1E7F-0C7F-4625-9960-DF6403446C2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67744" y="3573016"/>
            <a:ext cx="5652864" cy="1380728"/>
          </a:xfrm>
        </p:spPr>
        <p:txBody>
          <a:bodyPr/>
          <a:lstStyle/>
          <a:p>
            <a:r>
              <a:rPr lang="fr-FR" dirty="0" smtClean="0"/>
              <a:t>Quelle sont les contraintes dues aux fondations existantes sur le projet architectural pour garantir sa stabilité ?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TRIPLEX, réhabilitation d’un bâtiment existant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323528" y="5949280"/>
            <a:ext cx="76306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  <a:latin typeface="Comic Sans MS" pitchFamily="66" charset="0"/>
              </a:rPr>
              <a:t>Les textes en rouge sont les consignes à supprimer dans votre  document final</a:t>
            </a:r>
            <a:endParaRPr lang="fr-FR" sz="16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Ressources iconographiques</a:t>
            </a:r>
            <a:endParaRPr lang="fr-FR" dirty="0"/>
          </a:p>
        </p:txBody>
      </p:sp>
      <p:pic>
        <p:nvPicPr>
          <p:cNvPr id="4" name="Image 3" descr="Banc de mes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59" y="1772816"/>
            <a:ext cx="8793830" cy="468495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Description du projet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196753"/>
            <a:ext cx="8229600" cy="576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000" dirty="0" smtClean="0">
                <a:solidFill>
                  <a:srgbClr val="FF0000"/>
                </a:solidFill>
                <a:latin typeface="Comic Sans MS" pitchFamily="66" charset="0"/>
              </a:rPr>
              <a:t>Compléter les dessins pour illustrer le problème rencontré</a:t>
            </a:r>
            <a:endParaRPr lang="fr-FR" sz="2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789040"/>
            <a:ext cx="4455293" cy="263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3" y="1772817"/>
            <a:ext cx="4248471" cy="202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space réservé du contenu 2"/>
          <p:cNvSpPr txBox="1">
            <a:spLocks/>
          </p:cNvSpPr>
          <p:nvPr/>
        </p:nvSpPr>
        <p:spPr>
          <a:xfrm>
            <a:off x="467544" y="4221088"/>
            <a:ext cx="3528392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Utiliser cette diapo pour présenter le triplex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dispositif d’essai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0" y="1268760"/>
            <a:ext cx="9144000" cy="7570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400" dirty="0" smtClean="0">
                <a:solidFill>
                  <a:srgbClr val="FF0000"/>
                </a:solidFill>
                <a:latin typeface="Comic Sans MS" pitchFamily="66" charset="0"/>
              </a:rPr>
              <a:t>Décrire </a:t>
            </a:r>
            <a:r>
              <a:rPr lang="fr-FR" sz="1400" dirty="0">
                <a:solidFill>
                  <a:srgbClr val="FF0000"/>
                </a:solidFill>
                <a:latin typeface="Comic Sans MS" pitchFamily="66" charset="0"/>
              </a:rPr>
              <a:t>le dispositif d’essai en illustrant la diapo de photos et captures d’écran</a:t>
            </a:r>
          </a:p>
        </p:txBody>
      </p:sp>
      <p:pic>
        <p:nvPicPr>
          <p:cNvPr id="4" name="Image 3" descr="Banc de mes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59" y="1772816"/>
            <a:ext cx="8793830" cy="4684959"/>
          </a:xfrm>
          <a:prstGeom prst="rect">
            <a:avLst/>
          </a:prstGeom>
        </p:spPr>
      </p:pic>
      <p:pic>
        <p:nvPicPr>
          <p:cNvPr id="5" name="Picture 2" descr="C:\Users\cdtx\Documents\Filieres\STI2D\séminaire Avril 2012\photos maquette\2012-01-31 16.01.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5229200"/>
            <a:ext cx="1920214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C:\Users\cdtx\Documents\Filieres\STI2D\séminaire Avril 2012\photos maquette\photos (2 sur 20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92080" y="5589240"/>
            <a:ext cx="1152128" cy="727230"/>
          </a:xfrm>
          <a:prstGeom prst="roundRect">
            <a:avLst>
              <a:gd name="adj" fmla="val 439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Image 6" descr="photos (10 sur 20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80112" y="4437112"/>
            <a:ext cx="864096" cy="575061"/>
          </a:xfrm>
          <a:prstGeom prst="roundRect">
            <a:avLst>
              <a:gd name="adj" fmla="val 439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C:\Users\cdtx\Dropbox\SEMINAIRE_STI2DLILLE\séminaire - partie II\FOREST\Présentation O Fort\photos\R0 R1 porte a faux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6296" y="2276872"/>
            <a:ext cx="1680186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>
            <a:normAutofit/>
          </a:bodyPr>
          <a:lstStyle/>
          <a:p>
            <a:r>
              <a:rPr lang="fr-FR" dirty="0" err="1" smtClean="0"/>
              <a:t>R</a:t>
            </a:r>
            <a:r>
              <a:rPr lang="fr-FR" dirty="0" err="1" smtClean="0"/>
              <a:t>dc</a:t>
            </a:r>
            <a:r>
              <a:rPr lang="fr-FR" dirty="0" smtClean="0"/>
              <a:t> </a:t>
            </a:r>
            <a:r>
              <a:rPr lang="fr-FR" dirty="0" smtClean="0"/>
              <a:t>: Descente des charges permanentes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95536" y="1196752"/>
            <a:ext cx="8229600" cy="82068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sz="1100" b="1" dirty="0" smtClean="0">
                <a:solidFill>
                  <a:srgbClr val="FF0000"/>
                </a:solidFill>
                <a:latin typeface="Comic Sans MS" pitchFamily="66" charset="0"/>
              </a:rPr>
              <a:t>Questions 1 à 5.</a:t>
            </a:r>
          </a:p>
          <a:p>
            <a:pPr marL="228600" indent="-228600">
              <a:buFont typeface="+mj-lt"/>
              <a:buAutoNum type="arabicPeriod"/>
            </a:pPr>
            <a:r>
              <a:rPr lang="fr-FR" sz="1100" b="1" dirty="0" smtClean="0">
                <a:solidFill>
                  <a:srgbClr val="FF0000"/>
                </a:solidFill>
                <a:latin typeface="Comic Sans MS" pitchFamily="66" charset="0"/>
              </a:rPr>
              <a:t>Présenter</a:t>
            </a:r>
            <a:r>
              <a:rPr lang="fr-FR" sz="11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FR" sz="1100" dirty="0">
                <a:solidFill>
                  <a:srgbClr val="FF0000"/>
                </a:solidFill>
                <a:latin typeface="Comic Sans MS" pitchFamily="66" charset="0"/>
              </a:rPr>
              <a:t>la manière dont se répartissent les charges sur les 4 fondations si on ne tient compte que du premier niveau (Capture d’écran, photo, interprétation</a:t>
            </a:r>
            <a:r>
              <a:rPr lang="fr-FR" sz="1100" dirty="0" smtClean="0">
                <a:solidFill>
                  <a:srgbClr val="FF0000"/>
                </a:solidFill>
                <a:latin typeface="Comic Sans MS" pitchFamily="66" charset="0"/>
              </a:rPr>
              <a:t>).</a:t>
            </a:r>
          </a:p>
          <a:p>
            <a:pPr marL="228600" indent="-228600">
              <a:buFont typeface="+mj-lt"/>
              <a:buAutoNum type="arabicPeriod"/>
            </a:pPr>
            <a:r>
              <a:rPr lang="fr-FR" sz="1100" b="1" dirty="0" smtClean="0">
                <a:solidFill>
                  <a:srgbClr val="FF0000"/>
                </a:solidFill>
                <a:latin typeface="Comic Sans MS" pitchFamily="66" charset="0"/>
              </a:rPr>
              <a:t>Donner</a:t>
            </a:r>
            <a:r>
              <a:rPr lang="fr-FR" sz="1100" dirty="0" smtClean="0">
                <a:solidFill>
                  <a:srgbClr val="FF0000"/>
                </a:solidFill>
                <a:latin typeface="Comic Sans MS" pitchFamily="66" charset="0"/>
              </a:rPr>
              <a:t> des valeurs et les </a:t>
            </a:r>
            <a:r>
              <a:rPr lang="fr-FR" sz="1100" b="1" dirty="0" smtClean="0">
                <a:solidFill>
                  <a:srgbClr val="FF0000"/>
                </a:solidFill>
                <a:latin typeface="Comic Sans MS" pitchFamily="66" charset="0"/>
              </a:rPr>
              <a:t>justifier</a:t>
            </a:r>
            <a:endParaRPr lang="fr-FR" sz="11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83568" y="5445224"/>
            <a:ext cx="80080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Les charges exercées par la structure sur les fondations sont égales aux erreurs de mesure près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Elles valent environ 14 N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Soit environ le ¼ du poids de la structure </a:t>
            </a:r>
            <a:r>
              <a:rPr lang="fr-FR" dirty="0" smtClean="0"/>
              <a:t> : 9.81x</a:t>
            </a:r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2276872"/>
            <a:ext cx="4299878" cy="3172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348880"/>
            <a:ext cx="4307379" cy="2485256"/>
          </a:xfrm>
          <a:prstGeom prst="roundRect">
            <a:avLst>
              <a:gd name="adj" fmla="val 2379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Rdc</a:t>
            </a:r>
            <a:r>
              <a:rPr lang="fr-FR" dirty="0" smtClean="0"/>
              <a:t>+(</a:t>
            </a:r>
            <a:r>
              <a:rPr lang="fr-FR" dirty="0" smtClean="0"/>
              <a:t>R+1) : Transfert des charges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67667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sz="1100" dirty="0" smtClean="0">
                <a:solidFill>
                  <a:srgbClr val="FF0000"/>
                </a:solidFill>
                <a:latin typeface="Comic Sans MS" pitchFamily="66" charset="0"/>
              </a:rPr>
              <a:t>Questions 6 à 9.</a:t>
            </a:r>
          </a:p>
          <a:p>
            <a:pPr marL="228600" indent="-228600">
              <a:buFont typeface="+mj-lt"/>
              <a:buAutoNum type="arabicPeriod"/>
            </a:pPr>
            <a:r>
              <a:rPr lang="fr-FR" sz="1100" dirty="0" smtClean="0">
                <a:solidFill>
                  <a:srgbClr val="FF0000"/>
                </a:solidFill>
                <a:latin typeface="Comic Sans MS" pitchFamily="66" charset="0"/>
              </a:rPr>
              <a:t>Présenter la manière dont se répartissent les charges sur les 4 fondations si on ne tient compte que des 2 premiers niveaux (Capture d’écran, photo, interprétation). </a:t>
            </a:r>
          </a:p>
          <a:p>
            <a:pPr marL="228600" indent="-228600">
              <a:buFont typeface="+mj-lt"/>
              <a:buAutoNum type="arabicPeriod"/>
            </a:pPr>
            <a:r>
              <a:rPr lang="fr-FR" sz="1100" dirty="0" smtClean="0">
                <a:solidFill>
                  <a:srgbClr val="FF0000"/>
                </a:solidFill>
                <a:latin typeface="Comic Sans MS" pitchFamily="66" charset="0"/>
              </a:rPr>
              <a:t>Conclure à propos des charges dans les fondations A1 et A2 d’une part et B1 et B2 d’autre part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35475"/>
            <a:ext cx="4248472" cy="400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2273026" y="5301208"/>
            <a:ext cx="57553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Les charges ne sont toutes les 4 égales (transfert de charges)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Elles sont égales 2 à 2 (</a:t>
            </a:r>
            <a:r>
              <a:rPr lang="fr-FR" i="1" dirty="0" smtClean="0"/>
              <a:t>F</a:t>
            </a:r>
            <a:r>
              <a:rPr lang="fr-FR" baseline="-25000" dirty="0" smtClean="0"/>
              <a:t>A1</a:t>
            </a:r>
            <a:r>
              <a:rPr lang="fr-FR" dirty="0" smtClean="0"/>
              <a:t> = </a:t>
            </a:r>
            <a:r>
              <a:rPr lang="fr-FR" i="1" dirty="0" smtClean="0"/>
              <a:t>F</a:t>
            </a:r>
            <a:r>
              <a:rPr lang="fr-FR" baseline="-25000" dirty="0" smtClean="0"/>
              <a:t>A2</a:t>
            </a:r>
            <a:r>
              <a:rPr lang="fr-FR" dirty="0" smtClean="0"/>
              <a:t> et </a:t>
            </a:r>
            <a:r>
              <a:rPr lang="fr-FR" i="1" dirty="0" smtClean="0"/>
              <a:t>F</a:t>
            </a:r>
            <a:r>
              <a:rPr lang="fr-FR" baseline="-25000" dirty="0" smtClean="0"/>
              <a:t>B1</a:t>
            </a:r>
            <a:r>
              <a:rPr lang="fr-FR" dirty="0" smtClean="0"/>
              <a:t> = </a:t>
            </a:r>
            <a:r>
              <a:rPr lang="fr-FR" i="1" dirty="0" smtClean="0"/>
              <a:t>F</a:t>
            </a:r>
            <a:r>
              <a:rPr lang="fr-FR" baseline="-25000" dirty="0" smtClean="0"/>
              <a:t>B2</a:t>
            </a:r>
            <a:r>
              <a:rPr lang="fr-FR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La somme est égale au poids total : </a:t>
            </a:r>
            <a:r>
              <a:rPr lang="fr-FR" i="1" dirty="0" smtClean="0"/>
              <a:t>F</a:t>
            </a:r>
            <a:r>
              <a:rPr lang="fr-FR" baseline="-25000" dirty="0" smtClean="0"/>
              <a:t>A1</a:t>
            </a:r>
            <a:r>
              <a:rPr lang="fr-FR" dirty="0" smtClean="0"/>
              <a:t>+</a:t>
            </a:r>
            <a:r>
              <a:rPr lang="fr-FR" i="1" dirty="0" smtClean="0"/>
              <a:t>F</a:t>
            </a:r>
            <a:r>
              <a:rPr lang="fr-FR" baseline="-25000" dirty="0" smtClean="0"/>
              <a:t>A2</a:t>
            </a:r>
            <a:r>
              <a:rPr lang="fr-FR" dirty="0" smtClean="0"/>
              <a:t>+</a:t>
            </a:r>
            <a:r>
              <a:rPr lang="fr-FR" i="1" dirty="0" smtClean="0"/>
              <a:t>F</a:t>
            </a:r>
            <a:r>
              <a:rPr lang="fr-FR" baseline="-25000" dirty="0" smtClean="0"/>
              <a:t>B1</a:t>
            </a:r>
            <a:r>
              <a:rPr lang="fr-FR" dirty="0" smtClean="0"/>
              <a:t>+</a:t>
            </a:r>
            <a:r>
              <a:rPr lang="fr-FR" i="1" dirty="0" smtClean="0"/>
              <a:t>F</a:t>
            </a:r>
            <a:r>
              <a:rPr lang="fr-FR" baseline="-25000" dirty="0" smtClean="0"/>
              <a:t>B2</a:t>
            </a:r>
            <a:r>
              <a:rPr lang="fr-FR" dirty="0" smtClean="0"/>
              <a:t> = </a:t>
            </a:r>
            <a:r>
              <a:rPr lang="fr-FR" i="1" dirty="0" smtClean="0"/>
              <a:t>P</a:t>
            </a:r>
            <a:r>
              <a:rPr lang="fr-FR" baseline="-25000" dirty="0" smtClean="0"/>
              <a:t>R0</a:t>
            </a:r>
            <a:r>
              <a:rPr lang="fr-FR" dirty="0" smtClean="0"/>
              <a:t> + </a:t>
            </a:r>
            <a:r>
              <a:rPr lang="fr-FR" i="1" dirty="0" smtClean="0"/>
              <a:t>P</a:t>
            </a:r>
            <a:r>
              <a:rPr lang="fr-FR" baseline="-25000" dirty="0" smtClean="0"/>
              <a:t>R1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420888"/>
            <a:ext cx="4554678" cy="2664296"/>
          </a:xfrm>
          <a:prstGeom prst="roundRect">
            <a:avLst>
              <a:gd name="adj" fmla="val 2379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Transfert de charge du à la </a:t>
            </a:r>
            <a:r>
              <a:rPr lang="fr-FR" dirty="0" smtClean="0"/>
              <a:t>masse ponctuelle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8784976" cy="5760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1100" dirty="0" smtClean="0">
                <a:solidFill>
                  <a:srgbClr val="FF0000"/>
                </a:solidFill>
                <a:latin typeface="Comic Sans MS" pitchFamily="66" charset="0"/>
              </a:rPr>
              <a:t>Questions : Présenter la manière dont se répartissent les charges sur les 4 fondations si on ne tient compte que des 2 premiers niveaux (Capture d’écran, photo, interprétation). Conclusion à propos des charges dans les fondations NO et SO d’une part et NE et SE d’autre part</a:t>
            </a:r>
          </a:p>
          <a:p>
            <a:pPr>
              <a:buNone/>
            </a:pPr>
            <a:endParaRPr lang="fr-FR" sz="1400" dirty="0"/>
          </a:p>
        </p:txBody>
      </p:sp>
      <p:sp>
        <p:nvSpPr>
          <p:cNvPr id="4" name="ZoneTexte 3"/>
          <p:cNvSpPr txBox="1"/>
          <p:nvPr/>
        </p:nvSpPr>
        <p:spPr>
          <a:xfrm>
            <a:off x="539552" y="1628800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On utilise </a:t>
            </a:r>
            <a:r>
              <a:rPr lang="fr-FR" sz="2400" dirty="0" smtClean="0"/>
              <a:t>une </a:t>
            </a:r>
            <a:r>
              <a:rPr lang="fr-FR" sz="2400" dirty="0" smtClean="0"/>
              <a:t>masse « ponctuelle » de 5</a:t>
            </a:r>
            <a:r>
              <a:rPr lang="fr-FR" dirty="0" smtClean="0"/>
              <a:t> </a:t>
            </a:r>
            <a:r>
              <a:rPr lang="fr-FR" sz="2400" dirty="0" smtClean="0"/>
              <a:t>kg pour voir comment les charges se répartisse quant la masse est déplacée</a:t>
            </a:r>
            <a:endParaRPr lang="fr-FR" sz="2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251520" y="5805264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400" dirty="0" smtClean="0"/>
              <a:t>Les charges restent égales 2 à 2 car la masse est dans le plan de symétrie</a:t>
            </a:r>
          </a:p>
          <a:p>
            <a:pPr>
              <a:buFont typeface="Arial" pitchFamily="34" charset="0"/>
              <a:buChar char="•"/>
            </a:pPr>
            <a:r>
              <a:rPr lang="fr-FR" sz="2400" dirty="0" smtClean="0"/>
              <a:t>Les poteaux proches de la masse sont plus chargés</a:t>
            </a:r>
            <a:endParaRPr lang="fr-FR" sz="2400" dirty="0"/>
          </a:p>
        </p:txBody>
      </p:sp>
      <p:pic>
        <p:nvPicPr>
          <p:cNvPr id="14" name="Picture 3" descr="C:\Users\cdtx\Documents\Filieres\STI2D\séminaire Avril 2012\photos maquette\2012-01-31 15.46.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9784" y="2492896"/>
            <a:ext cx="1901506" cy="1140904"/>
          </a:xfrm>
          <a:prstGeom prst="rect">
            <a:avLst/>
          </a:prstGeom>
          <a:noFill/>
        </p:spPr>
      </p:pic>
      <p:pic>
        <p:nvPicPr>
          <p:cNvPr id="15" name="Picture 2" descr="C:\Users\cdtx\Documents\Filieres\STI2D\séminaire Avril 2012\photos maquette\2012-01-31 15.50.53.jpg"/>
          <p:cNvPicPr>
            <a:picLocks noChangeAspect="1" noChangeArrowheads="1"/>
          </p:cNvPicPr>
          <p:nvPr/>
        </p:nvPicPr>
        <p:blipFill>
          <a:blip r:embed="rId3" cstate="print"/>
          <a:srcRect l="-2097" t="2349" r="1515" b="937"/>
          <a:stretch>
            <a:fillRect/>
          </a:stretch>
        </p:blipFill>
        <p:spPr bwMode="auto">
          <a:xfrm>
            <a:off x="6293094" y="2565309"/>
            <a:ext cx="2035730" cy="1174460"/>
          </a:xfrm>
          <a:prstGeom prst="rect">
            <a:avLst/>
          </a:prstGeom>
          <a:noFill/>
        </p:spPr>
      </p:pic>
      <p:pic>
        <p:nvPicPr>
          <p:cNvPr id="16" name="Image 15" descr="2012-01-31 15.49.3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2251" y="2508315"/>
            <a:ext cx="1992053" cy="1195232"/>
          </a:xfrm>
          <a:prstGeom prst="rect">
            <a:avLst/>
          </a:prstGeom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1" y="3760567"/>
            <a:ext cx="2857828" cy="1684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67593" y="3784917"/>
            <a:ext cx="2736619" cy="1602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6322" y="3760567"/>
            <a:ext cx="2886338" cy="1663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Exploitation graphique</a:t>
            </a:r>
            <a:endParaRPr lang="fr-FR" dirty="0"/>
          </a:p>
        </p:txBody>
      </p:sp>
      <p:graphicFrame>
        <p:nvGraphicFramePr>
          <p:cNvPr id="4" name="Graphique 3"/>
          <p:cNvGraphicFramePr/>
          <p:nvPr/>
        </p:nvGraphicFramePr>
        <p:xfrm>
          <a:off x="174585" y="1415761"/>
          <a:ext cx="3507316" cy="5191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27"/>
          <p:cNvSpPr txBox="1"/>
          <p:nvPr/>
        </p:nvSpPr>
        <p:spPr>
          <a:xfrm>
            <a:off x="1331640" y="1628800"/>
            <a:ext cx="2102824" cy="92163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dirty="0"/>
              <a:t>Ce graphe</a:t>
            </a:r>
            <a:r>
              <a:rPr lang="fr-FR" sz="1100" baseline="0" dirty="0"/>
              <a:t> représente l'évolution des forces exercées par les 4 poteaux sur leur fondation en fonction de la position de la masse ponctuelle</a:t>
            </a:r>
            <a:endParaRPr lang="fr-FR" sz="1100" dirty="0"/>
          </a:p>
        </p:txBody>
      </p:sp>
      <p:graphicFrame>
        <p:nvGraphicFramePr>
          <p:cNvPr id="6" name="Graphique 5"/>
          <p:cNvGraphicFramePr/>
          <p:nvPr/>
        </p:nvGraphicFramePr>
        <p:xfrm>
          <a:off x="3707905" y="1268760"/>
          <a:ext cx="5184576" cy="5345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ZoneTexte 28"/>
          <p:cNvSpPr txBox="1"/>
          <p:nvPr/>
        </p:nvSpPr>
        <p:spPr>
          <a:xfrm>
            <a:off x="3970945" y="2184099"/>
            <a:ext cx="1891086" cy="7688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/>
              <a:t>Ce graphe</a:t>
            </a:r>
            <a:r>
              <a:rPr lang="fr-FR" sz="1100" baseline="0"/>
              <a:t> représente l'évolution de F1 et F2 en fonction de la position de la masse ponctuelle</a:t>
            </a:r>
            <a:endParaRPr lang="fr-FR" sz="1100"/>
          </a:p>
        </p:txBody>
      </p:sp>
      <p:pic>
        <p:nvPicPr>
          <p:cNvPr id="5122" name="Picture 2" descr="C:\Users\cdtx\Documents\Filieres\STI2D\séminaire Avril 2012\photos maquette\2012-01-31 15.50.53.jpg"/>
          <p:cNvPicPr>
            <a:picLocks noChangeAspect="1" noChangeArrowheads="1"/>
          </p:cNvPicPr>
          <p:nvPr/>
        </p:nvPicPr>
        <p:blipFill>
          <a:blip r:embed="rId4" cstate="print"/>
          <a:srcRect l="5640" t="15244" r="9311" b="20280"/>
          <a:stretch>
            <a:fillRect/>
          </a:stretch>
        </p:blipFill>
        <p:spPr bwMode="auto">
          <a:xfrm>
            <a:off x="2339752" y="3717032"/>
            <a:ext cx="1295044" cy="589065"/>
          </a:xfrm>
          <a:prstGeom prst="rect">
            <a:avLst/>
          </a:prstGeom>
          <a:noFill/>
        </p:spPr>
      </p:pic>
      <p:pic>
        <p:nvPicPr>
          <p:cNvPr id="10" name="Picture 2" descr="C:\Users\cdtx\Documents\Filieres\STI2D\séminaire Avril 2012\photos maquette\2012-01-31 15.50.53.jpg"/>
          <p:cNvPicPr>
            <a:picLocks noChangeAspect="1" noChangeArrowheads="1"/>
          </p:cNvPicPr>
          <p:nvPr/>
        </p:nvPicPr>
        <p:blipFill>
          <a:blip r:embed="rId5" cstate="print"/>
          <a:srcRect l="5640" t="15244" r="9311" b="20280"/>
          <a:stretch>
            <a:fillRect/>
          </a:stretch>
        </p:blipFill>
        <p:spPr bwMode="auto">
          <a:xfrm>
            <a:off x="7020272" y="5589240"/>
            <a:ext cx="1583076" cy="720080"/>
          </a:xfrm>
          <a:prstGeom prst="rect">
            <a:avLst/>
          </a:prstGeom>
          <a:noFill/>
        </p:spPr>
      </p:pic>
      <p:pic>
        <p:nvPicPr>
          <p:cNvPr id="12" name="Image 11" descr="2012-01-31 15.49.39.jpg"/>
          <p:cNvPicPr>
            <a:picLocks noChangeAspect="1"/>
          </p:cNvPicPr>
          <p:nvPr/>
        </p:nvPicPr>
        <p:blipFill>
          <a:blip r:embed="rId6" cstate="print"/>
          <a:srcRect t="10759" r="14284" b="22970"/>
          <a:stretch>
            <a:fillRect/>
          </a:stretch>
        </p:blipFill>
        <p:spPr>
          <a:xfrm>
            <a:off x="179513" y="3645024"/>
            <a:ext cx="1552274" cy="720080"/>
          </a:xfrm>
          <a:prstGeom prst="rect">
            <a:avLst/>
          </a:prstGeom>
        </p:spPr>
      </p:pic>
      <p:pic>
        <p:nvPicPr>
          <p:cNvPr id="14" name="Image 13" descr="2012-01-31 15.49.39.jpg"/>
          <p:cNvPicPr>
            <a:picLocks noChangeAspect="1"/>
          </p:cNvPicPr>
          <p:nvPr/>
        </p:nvPicPr>
        <p:blipFill>
          <a:blip r:embed="rId6" cstate="print"/>
          <a:srcRect t="10759" r="14284" b="22970"/>
          <a:stretch>
            <a:fillRect/>
          </a:stretch>
        </p:blipFill>
        <p:spPr>
          <a:xfrm>
            <a:off x="3995936" y="5661248"/>
            <a:ext cx="1552274" cy="720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116632"/>
            <a:ext cx="7772400" cy="1143000"/>
          </a:xfrm>
        </p:spPr>
        <p:txBody>
          <a:bodyPr/>
          <a:lstStyle/>
          <a:p>
            <a:r>
              <a:rPr lang="fr-FR" dirty="0" smtClean="0"/>
              <a:t>Essai Triplex</a:t>
            </a:r>
            <a:endParaRPr lang="fr-FR" dirty="0"/>
          </a:p>
        </p:txBody>
      </p:sp>
      <p:sp>
        <p:nvSpPr>
          <p:cNvPr id="4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8784976" cy="576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100" dirty="0" smtClean="0">
                <a:solidFill>
                  <a:srgbClr val="FF0000"/>
                </a:solidFill>
                <a:latin typeface="Comic Sans MS" pitchFamily="66" charset="0"/>
              </a:rPr>
              <a:t>Questions : Présenter la manière dont se répartissent les charges sur les 4 </a:t>
            </a:r>
            <a:r>
              <a:rPr lang="fr-FR" sz="1100" dirty="0" smtClean="0">
                <a:solidFill>
                  <a:srgbClr val="FF0000"/>
                </a:solidFill>
                <a:latin typeface="Comic Sans MS" pitchFamily="66" charset="0"/>
              </a:rPr>
              <a:t>fondations pour le Triplex complet. La structure risque-t-elle de basculer ? Les fondations sont-elles suffisantes ?</a:t>
            </a:r>
            <a:endParaRPr lang="fr-FR" sz="11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endParaRPr lang="fr-FR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2603" y="1628800"/>
            <a:ext cx="5249677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ZoneTexte 5"/>
          <p:cNvSpPr txBox="1"/>
          <p:nvPr/>
        </p:nvSpPr>
        <p:spPr>
          <a:xfrm>
            <a:off x="251520" y="486916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400" dirty="0" smtClean="0"/>
              <a:t>La structure ne bascule pas car toutes les charges restent positives</a:t>
            </a:r>
            <a:endParaRPr lang="fr-FR" sz="2400" dirty="0" smtClean="0"/>
          </a:p>
          <a:p>
            <a:pPr>
              <a:buFont typeface="Arial" pitchFamily="34" charset="0"/>
              <a:buChar char="•"/>
            </a:pPr>
            <a:r>
              <a:rPr lang="fr-FR" sz="2400" dirty="0" smtClean="0"/>
              <a:t>Le poteau A2 devient très chargé, la charge est supérieure à ce que peut supporter la fondation. On peut y remédier en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 smtClean="0"/>
              <a:t>Allégeant la structure du R+2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 smtClean="0"/>
              <a:t>Ajoutant une fondation ou un poteau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Ressources iconographiques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3168352" cy="2165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9" y="1772816"/>
            <a:ext cx="3168352" cy="1981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Connecteur droit avec flèche 6"/>
          <p:cNvCxnSpPr/>
          <p:nvPr/>
        </p:nvCxnSpPr>
        <p:spPr>
          <a:xfrm flipV="1">
            <a:off x="899592" y="4293096"/>
            <a:ext cx="0" cy="864096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1547664" y="4293096"/>
            <a:ext cx="0" cy="936104"/>
          </a:xfrm>
          <a:prstGeom prst="straightConnector1">
            <a:avLst/>
          </a:prstGeom>
          <a:ln w="57150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C:\Users\cdtx\Documents\Filieres\STI2D\séminaire Avril 2012\photos maquette\2012-01-31 16.01.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07704" y="4005064"/>
            <a:ext cx="2760308" cy="1656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2" descr="C:\Users\cdtx\Documents\Filieres\STI2D\séminaire Avril 2012\photos maquette\photos (2 sur 20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04248" y="3717032"/>
            <a:ext cx="2088232" cy="1318104"/>
          </a:xfrm>
          <a:prstGeom prst="roundRect">
            <a:avLst>
              <a:gd name="adj" fmla="val 439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Image 13" descr="photos (10 sur 20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32040" y="4005064"/>
            <a:ext cx="1729699" cy="1151125"/>
          </a:xfrm>
          <a:prstGeom prst="roundRect">
            <a:avLst>
              <a:gd name="adj" fmla="val 439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ux">
  <a:themeElements>
    <a:clrScheme name="Capitaux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pitaux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apitaux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1869</TotalTime>
  <Words>465</Words>
  <Application>Microsoft Office PowerPoint</Application>
  <PresentationFormat>Affichage à l'écran (4:3)</PresentationFormat>
  <Paragraphs>39</Paragraphs>
  <Slides>10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Capitaux</vt:lpstr>
      <vt:lpstr>TRIPLEX, réhabilitation d’un bâtiment existant</vt:lpstr>
      <vt:lpstr>Description du projet</vt:lpstr>
      <vt:lpstr>Le dispositif d’essai</vt:lpstr>
      <vt:lpstr>Rdc : Descente des charges permanentes</vt:lpstr>
      <vt:lpstr>Rdc+(R+1) : Transfert des charges</vt:lpstr>
      <vt:lpstr>Transfert de charge du à la masse ponctuelle</vt:lpstr>
      <vt:lpstr>Exploitation graphique</vt:lpstr>
      <vt:lpstr>Essai Triplex</vt:lpstr>
      <vt:lpstr>Ressources iconographiques</vt:lpstr>
      <vt:lpstr>Ressources iconographiques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TRIPLEX, construction d’un niveau supplémentaire</dc:title>
  <dc:creator>O. Fort</dc:creator>
  <cp:lastModifiedBy>O. Fort</cp:lastModifiedBy>
  <cp:revision>44</cp:revision>
  <dcterms:created xsi:type="dcterms:W3CDTF">2012-02-01T05:52:25Z</dcterms:created>
  <dcterms:modified xsi:type="dcterms:W3CDTF">2012-04-01T10:22:56Z</dcterms:modified>
</cp:coreProperties>
</file>