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7" r:id="rId6"/>
    <p:sldId id="263" r:id="rId7"/>
    <p:sldId id="264" r:id="rId8"/>
    <p:sldId id="265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CC66"/>
    <a:srgbClr val="C8B6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fr-FR" sz="2400" dirty="0" smtClean="0">
              <a:latin typeface="Corbel" pitchFamily="34" charset="0"/>
            </a:rPr>
            <a:t>Appropriation</a:t>
          </a:r>
          <a:endParaRPr lang="fr-FR" sz="2000" dirty="0">
            <a:latin typeface="Corbel" pitchFamily="34" charset="0"/>
          </a:endParaRPr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fr-FR" sz="2400" dirty="0" err="1" smtClean="0">
              <a:latin typeface="Corbel" pitchFamily="34" charset="0"/>
            </a:rPr>
            <a:t>RdC</a:t>
          </a:r>
          <a:r>
            <a:rPr lang="fr-FR" sz="2400" dirty="0" smtClean="0">
              <a:latin typeface="Corbel" pitchFamily="34" charset="0"/>
            </a:rPr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fr-FR" sz="2400" dirty="0" err="1" smtClean="0">
              <a:latin typeface="Corbel" pitchFamily="34" charset="0"/>
            </a:rPr>
            <a:t>RdC</a:t>
          </a:r>
          <a:r>
            <a:rPr lang="fr-FR" sz="2400" dirty="0" smtClean="0">
              <a:latin typeface="Corbel" pitchFamily="34" charset="0"/>
            </a:rPr>
            <a:t>+ Masse ponctuelle </a:t>
          </a:r>
          <a:endParaRPr lang="fr-FR" sz="2400" dirty="0">
            <a:latin typeface="Corbel" pitchFamily="34" charset="0"/>
          </a:endParaRPr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sz="2400" dirty="0" smtClean="0">
              <a:latin typeface="Corbel" pitchFamily="34" charset="0"/>
            </a:rPr>
            <a:t>R+1</a:t>
          </a:r>
        </a:p>
        <a:p>
          <a:r>
            <a:rPr lang="fr-FR" sz="2400" dirty="0" smtClean="0">
              <a:latin typeface="Corbel" pitchFamily="34" charset="0"/>
            </a:rPr>
            <a:t>existant</a:t>
          </a:r>
          <a:endParaRPr lang="fr-FR" sz="2800" dirty="0" smtClean="0">
            <a:latin typeface="Corbel" pitchFamily="34" charset="0"/>
          </a:endParaRPr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fr-FR" sz="2400" dirty="0" smtClean="0">
              <a:latin typeface="Corbel" pitchFamily="34" charset="0"/>
            </a:rPr>
            <a:t>Simulation</a:t>
          </a:r>
        </a:p>
        <a:p>
          <a:r>
            <a:rPr lang="fr-FR" sz="2400" dirty="0" smtClean="0">
              <a:latin typeface="Corbel" pitchFamily="34" charset="0"/>
            </a:rPr>
            <a:t>Triplex</a:t>
          </a:r>
          <a:endParaRPr lang="fr-FR" sz="2400" dirty="0">
            <a:latin typeface="Corbel" pitchFamily="34" charset="0"/>
          </a:endParaRPr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10666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24891175-DEB2-4EDE-9F91-3B4AEFBDF01C}" type="presOf" srcId="{C8AF03FD-D31B-467F-83C5-E39C8A2F48B1}" destId="{B34794D3-BB17-40BD-975A-0384C9912BDB}" srcOrd="0" destOrd="0" presId="urn:microsoft.com/office/officeart/2005/8/layout/hChevron3"/>
    <dgm:cxn modelId="{82C16D5B-6B5C-4A0B-B8B3-EF1C07862B4B}" type="presOf" srcId="{1BA5E4EB-307C-44EC-B1A8-234D8D0B5FE8}" destId="{4F70D149-E2F0-47B5-AF1C-8434F1BF7B6F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46E11E3D-E1AC-4545-A2F6-741CE761ECCF}" type="presOf" srcId="{C31486C1-C367-46EC-865D-2B79BB3285D6}" destId="{A4FE5A8C-36DD-4DEE-BCA7-9872FDDB16F3}" srcOrd="0" destOrd="0" presId="urn:microsoft.com/office/officeart/2005/8/layout/hChevron3"/>
    <dgm:cxn modelId="{1547C933-D01D-479B-933B-7A876BBA95C3}" type="presOf" srcId="{42442782-9187-4036-9138-1C48C911B9C0}" destId="{C96790FA-6DF5-4D38-B09F-904BD5FEDAB5}" srcOrd="0" destOrd="0" presId="urn:microsoft.com/office/officeart/2005/8/layout/hChevron3"/>
    <dgm:cxn modelId="{B22056D4-4298-43D0-899C-BA67A617029D}" type="presOf" srcId="{4DF95376-26CA-4B0C-A4F0-697E68491CA4}" destId="{FF6DCAB0-BFCB-4E3A-A1EB-45F2DA392D04}" srcOrd="0" destOrd="0" presId="urn:microsoft.com/office/officeart/2005/8/layout/hChevron3"/>
    <dgm:cxn modelId="{5B1DEA79-CBC2-4821-AE0D-A913E6F2F568}" type="presOf" srcId="{9E697AB0-56DA-4139-AF46-D74511429B63}" destId="{E1B15B91-B8A3-4C1A-9353-B0E1E65A9141}" srcOrd="0" destOrd="0" presId="urn:microsoft.com/office/officeart/2005/8/layout/hChevron3"/>
    <dgm:cxn modelId="{8786E6B4-73C4-413F-AD24-6FE555ADCE67}" type="presParOf" srcId="{A4FE5A8C-36DD-4DEE-BCA7-9872FDDB16F3}" destId="{FF6DCAB0-BFCB-4E3A-A1EB-45F2DA392D04}" srcOrd="0" destOrd="0" presId="urn:microsoft.com/office/officeart/2005/8/layout/hChevron3"/>
    <dgm:cxn modelId="{E7D1C3E5-6B0F-46F1-BCD5-1CFFFA8C0418}" type="presParOf" srcId="{A4FE5A8C-36DD-4DEE-BCA7-9872FDDB16F3}" destId="{3CD4295E-B7B6-41B8-8543-B9AFF09DE15C}" srcOrd="1" destOrd="0" presId="urn:microsoft.com/office/officeart/2005/8/layout/hChevron3"/>
    <dgm:cxn modelId="{7857E8FB-96A3-4583-9FB1-34250399859C}" type="presParOf" srcId="{A4FE5A8C-36DD-4DEE-BCA7-9872FDDB16F3}" destId="{E1B15B91-B8A3-4C1A-9353-B0E1E65A9141}" srcOrd="2" destOrd="0" presId="urn:microsoft.com/office/officeart/2005/8/layout/hChevron3"/>
    <dgm:cxn modelId="{ABB4CCB4-B126-4739-9F62-2CC5D3F1E648}" type="presParOf" srcId="{A4FE5A8C-36DD-4DEE-BCA7-9872FDDB16F3}" destId="{01CACF1E-F446-49DD-B97C-5EEA5177F9C2}" srcOrd="3" destOrd="0" presId="urn:microsoft.com/office/officeart/2005/8/layout/hChevron3"/>
    <dgm:cxn modelId="{F00A34D5-AE62-4CDC-9C35-A9792C81ACF8}" type="presParOf" srcId="{A4FE5A8C-36DD-4DEE-BCA7-9872FDDB16F3}" destId="{B34794D3-BB17-40BD-975A-0384C9912BDB}" srcOrd="4" destOrd="0" presId="urn:microsoft.com/office/officeart/2005/8/layout/hChevron3"/>
    <dgm:cxn modelId="{9FEEC00E-3106-41B1-AD5C-A5E915B2F6BD}" type="presParOf" srcId="{A4FE5A8C-36DD-4DEE-BCA7-9872FDDB16F3}" destId="{8A303E57-83B8-4542-8924-E1286367D591}" srcOrd="5" destOrd="0" presId="urn:microsoft.com/office/officeart/2005/8/layout/hChevron3"/>
    <dgm:cxn modelId="{EE6057F6-DD1B-4E6A-A0D7-2085C1E65B49}" type="presParOf" srcId="{A4FE5A8C-36DD-4DEE-BCA7-9872FDDB16F3}" destId="{4F70D149-E2F0-47B5-AF1C-8434F1BF7B6F}" srcOrd="6" destOrd="0" presId="urn:microsoft.com/office/officeart/2005/8/layout/hChevron3"/>
    <dgm:cxn modelId="{C7175E8F-D941-4B1B-94AC-12D407628CC9}" type="presParOf" srcId="{A4FE5A8C-36DD-4DEE-BCA7-9872FDDB16F3}" destId="{B8DD21F7-8960-4770-9026-5904098562EA}" srcOrd="7" destOrd="0" presId="urn:microsoft.com/office/officeart/2005/8/layout/hChevron3"/>
    <dgm:cxn modelId="{00E8BE58-80EF-4B2A-B7D7-1DCCC8C47D7E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63E4D3-60E7-4115-B4F7-B350CE2B84D7}" type="doc">
      <dgm:prSet loTypeId="urn:microsoft.com/office/officeart/2005/8/layout/list1" loCatId="list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880EB027-5ECC-406F-9885-A8D61DC66B96}">
      <dgm:prSet phldrT="[Texte]" custT="1"/>
      <dgm:spPr/>
      <dgm:t>
        <a:bodyPr/>
        <a:lstStyle/>
        <a:p>
          <a:r>
            <a:rPr lang="fr-FR" sz="1800" dirty="0" smtClean="0">
              <a:latin typeface="Corbel" pitchFamily="34" charset="0"/>
            </a:rPr>
            <a:t>Existence de plans de symétrie longitudinaux et transversaux</a:t>
          </a:r>
        </a:p>
      </dgm:t>
    </dgm:pt>
    <dgm:pt modelId="{78483C7D-37AD-4A68-A5B0-69003B7B09FD}" type="parTrans" cxnId="{99CE6E38-E95A-46BC-A550-624AA08AA8BA}">
      <dgm:prSet/>
      <dgm:spPr/>
      <dgm:t>
        <a:bodyPr/>
        <a:lstStyle/>
        <a:p>
          <a:endParaRPr lang="fr-FR"/>
        </a:p>
      </dgm:t>
    </dgm:pt>
    <dgm:pt modelId="{0D3D9BB1-80DA-47E8-AF7C-4C96BE017847}" type="sibTrans" cxnId="{99CE6E38-E95A-46BC-A550-624AA08AA8BA}">
      <dgm:prSet/>
      <dgm:spPr/>
      <dgm:t>
        <a:bodyPr/>
        <a:lstStyle/>
        <a:p>
          <a:endParaRPr lang="fr-FR"/>
        </a:p>
      </dgm:t>
    </dgm:pt>
    <dgm:pt modelId="{D3880BEE-4135-4BFA-A954-B17ED6603BBB}">
      <dgm:prSet phldrT="[Texte]"/>
      <dgm:spPr/>
      <dgm:t>
        <a:bodyPr/>
        <a:lstStyle/>
        <a:p>
          <a:r>
            <a:rPr lang="fr-FR" dirty="0" smtClean="0">
              <a:latin typeface="Corbel" pitchFamily="34" charset="0"/>
            </a:rPr>
            <a:t>Répartition de charges uniformes en pieds de poteau si charge centrale</a:t>
          </a:r>
        </a:p>
      </dgm:t>
    </dgm:pt>
    <dgm:pt modelId="{BE61B1C8-78BC-4355-811F-0E1D09BB3790}" type="parTrans" cxnId="{2911421C-A6B5-44DD-A146-2C1F84CE9307}">
      <dgm:prSet/>
      <dgm:spPr/>
      <dgm:t>
        <a:bodyPr/>
        <a:lstStyle/>
        <a:p>
          <a:endParaRPr lang="fr-FR"/>
        </a:p>
      </dgm:t>
    </dgm:pt>
    <dgm:pt modelId="{8215A07A-0EFC-49B7-830F-78493F516A1C}" type="sibTrans" cxnId="{2911421C-A6B5-44DD-A146-2C1F84CE9307}">
      <dgm:prSet/>
      <dgm:spPr/>
      <dgm:t>
        <a:bodyPr/>
        <a:lstStyle/>
        <a:p>
          <a:endParaRPr lang="fr-FR"/>
        </a:p>
      </dgm:t>
    </dgm:pt>
    <dgm:pt modelId="{E40E61DD-C739-4C1D-8BDE-12344D6EF633}">
      <dgm:prSet phldrT="[Texte]" custT="1"/>
      <dgm:spPr/>
      <dgm:t>
        <a:bodyPr/>
        <a:lstStyle/>
        <a:p>
          <a:r>
            <a:rPr lang="fr-FR" sz="1800" dirty="0" smtClean="0">
              <a:latin typeface="Corbel" pitchFamily="34" charset="0"/>
            </a:rPr>
            <a:t>Que signifie le fait qu’un pied de poteau ne soit plus sollicité?</a:t>
          </a:r>
        </a:p>
      </dgm:t>
    </dgm:pt>
    <dgm:pt modelId="{6922D8E4-F05C-4C84-926E-916D4431A812}" type="parTrans" cxnId="{BC571AC7-9441-4421-B7B0-93B527C9064A}">
      <dgm:prSet/>
      <dgm:spPr/>
      <dgm:t>
        <a:bodyPr/>
        <a:lstStyle/>
        <a:p>
          <a:endParaRPr lang="fr-FR"/>
        </a:p>
      </dgm:t>
    </dgm:pt>
    <dgm:pt modelId="{B10776E6-8943-43A7-BAB2-714ABD344823}" type="sibTrans" cxnId="{BC571AC7-9441-4421-B7B0-93B527C9064A}">
      <dgm:prSet/>
      <dgm:spPr/>
      <dgm:t>
        <a:bodyPr/>
        <a:lstStyle/>
        <a:p>
          <a:endParaRPr lang="fr-FR"/>
        </a:p>
      </dgm:t>
    </dgm:pt>
    <dgm:pt modelId="{9EAC6729-B1A0-4D96-B931-9AA65B54ACCC}">
      <dgm:prSet phldrT="[Texte]" custT="1"/>
      <dgm:spPr/>
      <dgm:t>
        <a:bodyPr/>
        <a:lstStyle/>
        <a:p>
          <a:r>
            <a:rPr lang="fr-FR" sz="1800" dirty="0" smtClean="0">
              <a:latin typeface="Corbel" pitchFamily="34" charset="0"/>
            </a:rPr>
            <a:t>Constatation de la résultante des efforts sur la structure</a:t>
          </a:r>
          <a:endParaRPr lang="fr-FR" sz="1800" dirty="0" smtClean="0">
            <a:latin typeface="Corbel" pitchFamily="34" charset="0"/>
          </a:endParaRPr>
        </a:p>
      </dgm:t>
    </dgm:pt>
    <dgm:pt modelId="{49E36E4A-6D3B-4C0F-86F1-733210F1A55A}" type="parTrans" cxnId="{B8E54C16-B9EE-4B85-B5D4-792241DD3EF3}">
      <dgm:prSet/>
      <dgm:spPr/>
      <dgm:t>
        <a:bodyPr/>
        <a:lstStyle/>
        <a:p>
          <a:endParaRPr lang="fr-FR"/>
        </a:p>
      </dgm:t>
    </dgm:pt>
    <dgm:pt modelId="{3ECE340D-A93A-4BDD-9E88-1E08813EAACB}" type="sibTrans" cxnId="{B8E54C16-B9EE-4B85-B5D4-792241DD3EF3}">
      <dgm:prSet/>
      <dgm:spPr/>
      <dgm:t>
        <a:bodyPr/>
        <a:lstStyle/>
        <a:p>
          <a:endParaRPr lang="fr-FR"/>
        </a:p>
      </dgm:t>
    </dgm:pt>
    <dgm:pt modelId="{A637ADEE-6125-4014-B734-25BBD8DFB9F1}" type="pres">
      <dgm:prSet presAssocID="{9863E4D3-60E7-4115-B4F7-B350CE2B84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F27969-976C-48B4-ADD6-4AEFEC5642AE}" type="pres">
      <dgm:prSet presAssocID="{880EB027-5ECC-406F-9885-A8D61DC66B96}" presName="parentLin" presStyleCnt="0"/>
      <dgm:spPr/>
      <dgm:t>
        <a:bodyPr/>
        <a:lstStyle/>
        <a:p>
          <a:endParaRPr lang="fr-FR"/>
        </a:p>
      </dgm:t>
    </dgm:pt>
    <dgm:pt modelId="{8EF9E0DF-DD71-46C3-B6A4-C9CA2A227312}" type="pres">
      <dgm:prSet presAssocID="{880EB027-5ECC-406F-9885-A8D61DC66B96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A983A4B8-EA5F-49B4-9F84-C0EF72B32EFF}" type="pres">
      <dgm:prSet presAssocID="{880EB027-5ECC-406F-9885-A8D61DC66B9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6B4C13-DD89-410A-AA4E-E71C3B5F15AE}" type="pres">
      <dgm:prSet presAssocID="{880EB027-5ECC-406F-9885-A8D61DC66B96}" presName="negativeSpace" presStyleCnt="0"/>
      <dgm:spPr/>
      <dgm:t>
        <a:bodyPr/>
        <a:lstStyle/>
        <a:p>
          <a:endParaRPr lang="fr-FR"/>
        </a:p>
      </dgm:t>
    </dgm:pt>
    <dgm:pt modelId="{70E4C617-2630-4800-B956-88C6BEC6910F}" type="pres">
      <dgm:prSet presAssocID="{880EB027-5ECC-406F-9885-A8D61DC66B96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34E968-B853-4F4B-9ED7-B6153383D098}" type="pres">
      <dgm:prSet presAssocID="{0D3D9BB1-80DA-47E8-AF7C-4C96BE017847}" presName="spaceBetweenRectangles" presStyleCnt="0"/>
      <dgm:spPr/>
      <dgm:t>
        <a:bodyPr/>
        <a:lstStyle/>
        <a:p>
          <a:endParaRPr lang="fr-FR"/>
        </a:p>
      </dgm:t>
    </dgm:pt>
    <dgm:pt modelId="{2FC82EDF-29E2-4E9B-889B-71FFB93CE45E}" type="pres">
      <dgm:prSet presAssocID="{D3880BEE-4135-4BFA-A954-B17ED6603BBB}" presName="parentLin" presStyleCnt="0"/>
      <dgm:spPr/>
      <dgm:t>
        <a:bodyPr/>
        <a:lstStyle/>
        <a:p>
          <a:endParaRPr lang="fr-FR"/>
        </a:p>
      </dgm:t>
    </dgm:pt>
    <dgm:pt modelId="{F9C94088-33FE-4DA1-B5C9-A21A9A18B9AC}" type="pres">
      <dgm:prSet presAssocID="{D3880BEE-4135-4BFA-A954-B17ED6603BBB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EC0088AE-522A-4013-8915-8DCE7E19A944}" type="pres">
      <dgm:prSet presAssocID="{D3880BEE-4135-4BFA-A954-B17ED6603BB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1F2CC3-5F8A-48CB-AF03-6EA621F1EB6D}" type="pres">
      <dgm:prSet presAssocID="{D3880BEE-4135-4BFA-A954-B17ED6603BBB}" presName="negativeSpace" presStyleCnt="0"/>
      <dgm:spPr/>
      <dgm:t>
        <a:bodyPr/>
        <a:lstStyle/>
        <a:p>
          <a:endParaRPr lang="fr-FR"/>
        </a:p>
      </dgm:t>
    </dgm:pt>
    <dgm:pt modelId="{385039CF-0A71-42CB-9D8B-5F2182A83A30}" type="pres">
      <dgm:prSet presAssocID="{D3880BEE-4135-4BFA-A954-B17ED6603BB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148C64-C4D4-4831-BC50-6716B537BD23}" type="pres">
      <dgm:prSet presAssocID="{8215A07A-0EFC-49B7-830F-78493F516A1C}" presName="spaceBetweenRectangles" presStyleCnt="0"/>
      <dgm:spPr/>
      <dgm:t>
        <a:bodyPr/>
        <a:lstStyle/>
        <a:p>
          <a:endParaRPr lang="fr-FR"/>
        </a:p>
      </dgm:t>
    </dgm:pt>
    <dgm:pt modelId="{5FB1B912-1A8C-483F-87F7-7E4EEDC7228E}" type="pres">
      <dgm:prSet presAssocID="{E40E61DD-C739-4C1D-8BDE-12344D6EF633}" presName="parentLin" presStyleCnt="0"/>
      <dgm:spPr/>
      <dgm:t>
        <a:bodyPr/>
        <a:lstStyle/>
        <a:p>
          <a:endParaRPr lang="fr-FR"/>
        </a:p>
      </dgm:t>
    </dgm:pt>
    <dgm:pt modelId="{0C522258-B0A2-422F-AAAB-A12F08DB8BBD}" type="pres">
      <dgm:prSet presAssocID="{E40E61DD-C739-4C1D-8BDE-12344D6EF633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A4B0663D-5A3B-4EDA-9BE8-603F1A23EE1F}" type="pres">
      <dgm:prSet presAssocID="{E40E61DD-C739-4C1D-8BDE-12344D6EF63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68242B-4D8B-4C2F-9DEC-A65BA15BC567}" type="pres">
      <dgm:prSet presAssocID="{E40E61DD-C739-4C1D-8BDE-12344D6EF633}" presName="negativeSpace" presStyleCnt="0"/>
      <dgm:spPr/>
      <dgm:t>
        <a:bodyPr/>
        <a:lstStyle/>
        <a:p>
          <a:endParaRPr lang="fr-FR"/>
        </a:p>
      </dgm:t>
    </dgm:pt>
    <dgm:pt modelId="{5E79E00E-0968-4870-AE55-57CD35F42C0F}" type="pres">
      <dgm:prSet presAssocID="{E40E61DD-C739-4C1D-8BDE-12344D6EF63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200CE4-3892-4561-987D-10C3F07DAFA5}" type="pres">
      <dgm:prSet presAssocID="{B10776E6-8943-43A7-BAB2-714ABD344823}" presName="spaceBetweenRectangles" presStyleCnt="0"/>
      <dgm:spPr/>
      <dgm:t>
        <a:bodyPr/>
        <a:lstStyle/>
        <a:p>
          <a:endParaRPr lang="fr-FR"/>
        </a:p>
      </dgm:t>
    </dgm:pt>
    <dgm:pt modelId="{B1E72FBC-36C0-453A-9985-992646E8D3BC}" type="pres">
      <dgm:prSet presAssocID="{9EAC6729-B1A0-4D96-B931-9AA65B54ACCC}" presName="parentLin" presStyleCnt="0"/>
      <dgm:spPr/>
      <dgm:t>
        <a:bodyPr/>
        <a:lstStyle/>
        <a:p>
          <a:endParaRPr lang="fr-FR"/>
        </a:p>
      </dgm:t>
    </dgm:pt>
    <dgm:pt modelId="{43F2EB0E-59C8-4468-871C-B1266A78B9B4}" type="pres">
      <dgm:prSet presAssocID="{9EAC6729-B1A0-4D96-B931-9AA65B54ACCC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910BFF5D-8CC9-4409-B3EC-E65E627B6106}" type="pres">
      <dgm:prSet presAssocID="{9EAC6729-B1A0-4D96-B931-9AA65B54ACC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F85C72-A382-41CF-93D0-7BF8A895313D}" type="pres">
      <dgm:prSet presAssocID="{9EAC6729-B1A0-4D96-B931-9AA65B54ACCC}" presName="negativeSpace" presStyleCnt="0"/>
      <dgm:spPr/>
      <dgm:t>
        <a:bodyPr/>
        <a:lstStyle/>
        <a:p>
          <a:endParaRPr lang="fr-FR"/>
        </a:p>
      </dgm:t>
    </dgm:pt>
    <dgm:pt modelId="{3F8A8933-85C4-48DD-8E50-ABAB96DDF5D7}" type="pres">
      <dgm:prSet presAssocID="{9EAC6729-B1A0-4D96-B931-9AA65B54ACCC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6241953-B4CB-4FCC-8CC9-A4F6839DEA8D}" type="presOf" srcId="{9EAC6729-B1A0-4D96-B931-9AA65B54ACCC}" destId="{910BFF5D-8CC9-4409-B3EC-E65E627B6106}" srcOrd="1" destOrd="0" presId="urn:microsoft.com/office/officeart/2005/8/layout/list1"/>
    <dgm:cxn modelId="{C7208C06-F0A7-40D0-ABBD-8B9A037188A0}" type="presOf" srcId="{9EAC6729-B1A0-4D96-B931-9AA65B54ACCC}" destId="{43F2EB0E-59C8-4468-871C-B1266A78B9B4}" srcOrd="0" destOrd="0" presId="urn:microsoft.com/office/officeart/2005/8/layout/list1"/>
    <dgm:cxn modelId="{E9C5DC7A-786D-496B-93BB-0117034671DA}" type="presOf" srcId="{D3880BEE-4135-4BFA-A954-B17ED6603BBB}" destId="{EC0088AE-522A-4013-8915-8DCE7E19A944}" srcOrd="1" destOrd="0" presId="urn:microsoft.com/office/officeart/2005/8/layout/list1"/>
    <dgm:cxn modelId="{2911421C-A6B5-44DD-A146-2C1F84CE9307}" srcId="{9863E4D3-60E7-4115-B4F7-B350CE2B84D7}" destId="{D3880BEE-4135-4BFA-A954-B17ED6603BBB}" srcOrd="1" destOrd="0" parTransId="{BE61B1C8-78BC-4355-811F-0E1D09BB3790}" sibTransId="{8215A07A-0EFC-49B7-830F-78493F516A1C}"/>
    <dgm:cxn modelId="{C919111E-37A7-42B7-99D1-96709791D233}" type="presOf" srcId="{880EB027-5ECC-406F-9885-A8D61DC66B96}" destId="{8EF9E0DF-DD71-46C3-B6A4-C9CA2A227312}" srcOrd="0" destOrd="0" presId="urn:microsoft.com/office/officeart/2005/8/layout/list1"/>
    <dgm:cxn modelId="{99CE6E38-E95A-46BC-A550-624AA08AA8BA}" srcId="{9863E4D3-60E7-4115-B4F7-B350CE2B84D7}" destId="{880EB027-5ECC-406F-9885-A8D61DC66B96}" srcOrd="0" destOrd="0" parTransId="{78483C7D-37AD-4A68-A5B0-69003B7B09FD}" sibTransId="{0D3D9BB1-80DA-47E8-AF7C-4C96BE017847}"/>
    <dgm:cxn modelId="{B8E54C16-B9EE-4B85-B5D4-792241DD3EF3}" srcId="{9863E4D3-60E7-4115-B4F7-B350CE2B84D7}" destId="{9EAC6729-B1A0-4D96-B931-9AA65B54ACCC}" srcOrd="3" destOrd="0" parTransId="{49E36E4A-6D3B-4C0F-86F1-733210F1A55A}" sibTransId="{3ECE340D-A93A-4BDD-9E88-1E08813EAACB}"/>
    <dgm:cxn modelId="{BC571AC7-9441-4421-B7B0-93B527C9064A}" srcId="{9863E4D3-60E7-4115-B4F7-B350CE2B84D7}" destId="{E40E61DD-C739-4C1D-8BDE-12344D6EF633}" srcOrd="2" destOrd="0" parTransId="{6922D8E4-F05C-4C84-926E-916D4431A812}" sibTransId="{B10776E6-8943-43A7-BAB2-714ABD344823}"/>
    <dgm:cxn modelId="{A9A15D13-EF4E-45B1-9A39-608310424184}" type="presOf" srcId="{D3880BEE-4135-4BFA-A954-B17ED6603BBB}" destId="{F9C94088-33FE-4DA1-B5C9-A21A9A18B9AC}" srcOrd="0" destOrd="0" presId="urn:microsoft.com/office/officeart/2005/8/layout/list1"/>
    <dgm:cxn modelId="{DD60EF2F-0CC8-4CAC-8D6D-717C3ABB63E2}" type="presOf" srcId="{E40E61DD-C739-4C1D-8BDE-12344D6EF633}" destId="{0C522258-B0A2-422F-AAAB-A12F08DB8BBD}" srcOrd="0" destOrd="0" presId="urn:microsoft.com/office/officeart/2005/8/layout/list1"/>
    <dgm:cxn modelId="{2295A7DE-B22F-40E4-99EE-8CA1FA5069A4}" type="presOf" srcId="{9863E4D3-60E7-4115-B4F7-B350CE2B84D7}" destId="{A637ADEE-6125-4014-B734-25BBD8DFB9F1}" srcOrd="0" destOrd="0" presId="urn:microsoft.com/office/officeart/2005/8/layout/list1"/>
    <dgm:cxn modelId="{32AAB7A7-059B-448A-A572-F4F9E5F52F2B}" type="presOf" srcId="{880EB027-5ECC-406F-9885-A8D61DC66B96}" destId="{A983A4B8-EA5F-49B4-9F84-C0EF72B32EFF}" srcOrd="1" destOrd="0" presId="urn:microsoft.com/office/officeart/2005/8/layout/list1"/>
    <dgm:cxn modelId="{EF327810-2688-449C-BD41-E58C0094FF35}" type="presOf" srcId="{E40E61DD-C739-4C1D-8BDE-12344D6EF633}" destId="{A4B0663D-5A3B-4EDA-9BE8-603F1A23EE1F}" srcOrd="1" destOrd="0" presId="urn:microsoft.com/office/officeart/2005/8/layout/list1"/>
    <dgm:cxn modelId="{B646ADCB-BFBF-4E55-9B9C-0E5DF278B797}" type="presParOf" srcId="{A637ADEE-6125-4014-B734-25BBD8DFB9F1}" destId="{46F27969-976C-48B4-ADD6-4AEFEC5642AE}" srcOrd="0" destOrd="0" presId="urn:microsoft.com/office/officeart/2005/8/layout/list1"/>
    <dgm:cxn modelId="{37C6EFC3-044E-4469-BD27-D2DAF82B900B}" type="presParOf" srcId="{46F27969-976C-48B4-ADD6-4AEFEC5642AE}" destId="{8EF9E0DF-DD71-46C3-B6A4-C9CA2A227312}" srcOrd="0" destOrd="0" presId="urn:microsoft.com/office/officeart/2005/8/layout/list1"/>
    <dgm:cxn modelId="{1CA53C62-B829-45E0-87E9-42F8A0356DDE}" type="presParOf" srcId="{46F27969-976C-48B4-ADD6-4AEFEC5642AE}" destId="{A983A4B8-EA5F-49B4-9F84-C0EF72B32EFF}" srcOrd="1" destOrd="0" presId="urn:microsoft.com/office/officeart/2005/8/layout/list1"/>
    <dgm:cxn modelId="{8457B72F-B220-4B8C-B737-828B1F64D52A}" type="presParOf" srcId="{A637ADEE-6125-4014-B734-25BBD8DFB9F1}" destId="{5B6B4C13-DD89-410A-AA4E-E71C3B5F15AE}" srcOrd="1" destOrd="0" presId="urn:microsoft.com/office/officeart/2005/8/layout/list1"/>
    <dgm:cxn modelId="{B13CA0F3-03D1-49EF-B1EF-7A96DA3EAB79}" type="presParOf" srcId="{A637ADEE-6125-4014-B734-25BBD8DFB9F1}" destId="{70E4C617-2630-4800-B956-88C6BEC6910F}" srcOrd="2" destOrd="0" presId="urn:microsoft.com/office/officeart/2005/8/layout/list1"/>
    <dgm:cxn modelId="{BC8E41A1-D4FA-4C19-A201-F8663FD2584F}" type="presParOf" srcId="{A637ADEE-6125-4014-B734-25BBD8DFB9F1}" destId="{E834E968-B853-4F4B-9ED7-B6153383D098}" srcOrd="3" destOrd="0" presId="urn:microsoft.com/office/officeart/2005/8/layout/list1"/>
    <dgm:cxn modelId="{E4B5C8A2-FD0C-4EB2-A25D-A2B15731A236}" type="presParOf" srcId="{A637ADEE-6125-4014-B734-25BBD8DFB9F1}" destId="{2FC82EDF-29E2-4E9B-889B-71FFB93CE45E}" srcOrd="4" destOrd="0" presId="urn:microsoft.com/office/officeart/2005/8/layout/list1"/>
    <dgm:cxn modelId="{7E471232-E3F1-49ED-A70B-300BF5E33BF4}" type="presParOf" srcId="{2FC82EDF-29E2-4E9B-889B-71FFB93CE45E}" destId="{F9C94088-33FE-4DA1-B5C9-A21A9A18B9AC}" srcOrd="0" destOrd="0" presId="urn:microsoft.com/office/officeart/2005/8/layout/list1"/>
    <dgm:cxn modelId="{EA4D40B5-FF46-4DD8-9449-57FBFD995266}" type="presParOf" srcId="{2FC82EDF-29E2-4E9B-889B-71FFB93CE45E}" destId="{EC0088AE-522A-4013-8915-8DCE7E19A944}" srcOrd="1" destOrd="0" presId="urn:microsoft.com/office/officeart/2005/8/layout/list1"/>
    <dgm:cxn modelId="{874167EA-9D64-4B08-980E-A0EEA2737C38}" type="presParOf" srcId="{A637ADEE-6125-4014-B734-25BBD8DFB9F1}" destId="{861F2CC3-5F8A-48CB-AF03-6EA621F1EB6D}" srcOrd="5" destOrd="0" presId="urn:microsoft.com/office/officeart/2005/8/layout/list1"/>
    <dgm:cxn modelId="{A41016BF-914C-4FA5-AAB0-99028A7EC178}" type="presParOf" srcId="{A637ADEE-6125-4014-B734-25BBD8DFB9F1}" destId="{385039CF-0A71-42CB-9D8B-5F2182A83A30}" srcOrd="6" destOrd="0" presId="urn:microsoft.com/office/officeart/2005/8/layout/list1"/>
    <dgm:cxn modelId="{7004275C-EA15-40EF-BA91-D2A044814F4B}" type="presParOf" srcId="{A637ADEE-6125-4014-B734-25BBD8DFB9F1}" destId="{4C148C64-C4D4-4831-BC50-6716B537BD23}" srcOrd="7" destOrd="0" presId="urn:microsoft.com/office/officeart/2005/8/layout/list1"/>
    <dgm:cxn modelId="{32644740-1235-4C95-B232-EAA845FD4030}" type="presParOf" srcId="{A637ADEE-6125-4014-B734-25BBD8DFB9F1}" destId="{5FB1B912-1A8C-483F-87F7-7E4EEDC7228E}" srcOrd="8" destOrd="0" presId="urn:microsoft.com/office/officeart/2005/8/layout/list1"/>
    <dgm:cxn modelId="{EF05698A-0EDB-4390-AE80-FD134A73A84F}" type="presParOf" srcId="{5FB1B912-1A8C-483F-87F7-7E4EEDC7228E}" destId="{0C522258-B0A2-422F-AAAB-A12F08DB8BBD}" srcOrd="0" destOrd="0" presId="urn:microsoft.com/office/officeart/2005/8/layout/list1"/>
    <dgm:cxn modelId="{C803B6C5-C470-4720-B446-1789708B9D5F}" type="presParOf" srcId="{5FB1B912-1A8C-483F-87F7-7E4EEDC7228E}" destId="{A4B0663D-5A3B-4EDA-9BE8-603F1A23EE1F}" srcOrd="1" destOrd="0" presId="urn:microsoft.com/office/officeart/2005/8/layout/list1"/>
    <dgm:cxn modelId="{695F7CE9-5EEA-489A-9A30-E40A053B5FD0}" type="presParOf" srcId="{A637ADEE-6125-4014-B734-25BBD8DFB9F1}" destId="{6668242B-4D8B-4C2F-9DEC-A65BA15BC567}" srcOrd="9" destOrd="0" presId="urn:microsoft.com/office/officeart/2005/8/layout/list1"/>
    <dgm:cxn modelId="{349E0EE8-BF79-41EE-B830-A74EF492CB60}" type="presParOf" srcId="{A637ADEE-6125-4014-B734-25BBD8DFB9F1}" destId="{5E79E00E-0968-4870-AE55-57CD35F42C0F}" srcOrd="10" destOrd="0" presId="urn:microsoft.com/office/officeart/2005/8/layout/list1"/>
    <dgm:cxn modelId="{990958D1-0099-44CF-A84F-4DB12C9ABCD2}" type="presParOf" srcId="{A637ADEE-6125-4014-B734-25BBD8DFB9F1}" destId="{9B200CE4-3892-4561-987D-10C3F07DAFA5}" srcOrd="11" destOrd="0" presId="urn:microsoft.com/office/officeart/2005/8/layout/list1"/>
    <dgm:cxn modelId="{DADF236A-F390-4254-BAD8-3D874C356993}" type="presParOf" srcId="{A637ADEE-6125-4014-B734-25BBD8DFB9F1}" destId="{B1E72FBC-36C0-453A-9985-992646E8D3BC}" srcOrd="12" destOrd="0" presId="urn:microsoft.com/office/officeart/2005/8/layout/list1"/>
    <dgm:cxn modelId="{34AB5FA7-F380-4011-BD63-26587ADB10AB}" type="presParOf" srcId="{B1E72FBC-36C0-453A-9985-992646E8D3BC}" destId="{43F2EB0E-59C8-4468-871C-B1266A78B9B4}" srcOrd="0" destOrd="0" presId="urn:microsoft.com/office/officeart/2005/8/layout/list1"/>
    <dgm:cxn modelId="{F301CE9B-11B8-4896-B0E7-C2C9D0B3975E}" type="presParOf" srcId="{B1E72FBC-36C0-453A-9985-992646E8D3BC}" destId="{910BFF5D-8CC9-4409-B3EC-E65E627B6106}" srcOrd="1" destOrd="0" presId="urn:microsoft.com/office/officeart/2005/8/layout/list1"/>
    <dgm:cxn modelId="{7EA19427-DBA1-432B-B0F5-A78553712328}" type="presParOf" srcId="{A637ADEE-6125-4014-B734-25BBD8DFB9F1}" destId="{9AF85C72-A382-41CF-93D0-7BF8A895313D}" srcOrd="13" destOrd="0" presId="urn:microsoft.com/office/officeart/2005/8/layout/list1"/>
    <dgm:cxn modelId="{FA994022-ADBA-4D26-B6C7-A6109CAA512F}" type="presParOf" srcId="{A637ADEE-6125-4014-B734-25BBD8DFB9F1}" destId="{3F8A8933-85C4-48DD-8E50-ABAB96DDF5D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63E4D3-60E7-4115-B4F7-B350CE2B84D7}" type="doc">
      <dgm:prSet loTypeId="urn:microsoft.com/office/officeart/2005/8/layout/list1" loCatId="list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880EB027-5ECC-406F-9885-A8D61DC66B96}">
      <dgm:prSet phldrT="[Texte]" custT="1"/>
      <dgm:spPr/>
      <dgm:t>
        <a:bodyPr/>
        <a:lstStyle/>
        <a:p>
          <a:r>
            <a:rPr lang="fr-FR" sz="1800" dirty="0" smtClean="0">
              <a:latin typeface="Corbel" pitchFamily="34" charset="0"/>
            </a:rPr>
            <a:t>Disparition des plans de symétrie due au porte-à-faux</a:t>
          </a:r>
        </a:p>
      </dgm:t>
    </dgm:pt>
    <dgm:pt modelId="{78483C7D-37AD-4A68-A5B0-69003B7B09FD}" type="parTrans" cxnId="{99CE6E38-E95A-46BC-A550-624AA08AA8BA}">
      <dgm:prSet/>
      <dgm:spPr/>
      <dgm:t>
        <a:bodyPr/>
        <a:lstStyle/>
        <a:p>
          <a:endParaRPr lang="fr-FR"/>
        </a:p>
      </dgm:t>
    </dgm:pt>
    <dgm:pt modelId="{0D3D9BB1-80DA-47E8-AF7C-4C96BE017847}" type="sibTrans" cxnId="{99CE6E38-E95A-46BC-A550-624AA08AA8BA}">
      <dgm:prSet/>
      <dgm:spPr/>
      <dgm:t>
        <a:bodyPr/>
        <a:lstStyle/>
        <a:p>
          <a:endParaRPr lang="fr-FR"/>
        </a:p>
      </dgm:t>
    </dgm:pt>
    <dgm:pt modelId="{D3880BEE-4135-4BFA-A954-B17ED6603BBB}">
      <dgm:prSet phldrT="[Texte]"/>
      <dgm:spPr/>
      <dgm:t>
        <a:bodyPr/>
        <a:lstStyle/>
        <a:p>
          <a:r>
            <a:rPr lang="fr-FR" dirty="0" smtClean="0">
              <a:latin typeface="Corbel" pitchFamily="34" charset="0"/>
            </a:rPr>
            <a:t>Risque de basculement de la structure si charge importante sur le porte-à-faux</a:t>
          </a:r>
        </a:p>
      </dgm:t>
    </dgm:pt>
    <dgm:pt modelId="{BE61B1C8-78BC-4355-811F-0E1D09BB3790}" type="parTrans" cxnId="{2911421C-A6B5-44DD-A146-2C1F84CE9307}">
      <dgm:prSet/>
      <dgm:spPr/>
      <dgm:t>
        <a:bodyPr/>
        <a:lstStyle/>
        <a:p>
          <a:endParaRPr lang="fr-FR"/>
        </a:p>
      </dgm:t>
    </dgm:pt>
    <dgm:pt modelId="{8215A07A-0EFC-49B7-830F-78493F516A1C}" type="sibTrans" cxnId="{2911421C-A6B5-44DD-A146-2C1F84CE9307}">
      <dgm:prSet/>
      <dgm:spPr/>
      <dgm:t>
        <a:bodyPr/>
        <a:lstStyle/>
        <a:p>
          <a:endParaRPr lang="fr-FR"/>
        </a:p>
      </dgm:t>
    </dgm:pt>
    <dgm:pt modelId="{E40E61DD-C739-4C1D-8BDE-12344D6EF633}">
      <dgm:prSet phldrT="[Texte]" custT="1"/>
      <dgm:spPr/>
      <dgm:t>
        <a:bodyPr/>
        <a:lstStyle/>
        <a:p>
          <a:r>
            <a:rPr lang="fr-FR" sz="1800" dirty="0" smtClean="0">
              <a:latin typeface="Corbel" pitchFamily="34" charset="0"/>
            </a:rPr>
            <a:t>Proposition de solutions pour  soulager le poteau le plus sollicité</a:t>
          </a:r>
        </a:p>
      </dgm:t>
    </dgm:pt>
    <dgm:pt modelId="{6922D8E4-F05C-4C84-926E-916D4431A812}" type="parTrans" cxnId="{BC571AC7-9441-4421-B7B0-93B527C9064A}">
      <dgm:prSet/>
      <dgm:spPr/>
      <dgm:t>
        <a:bodyPr/>
        <a:lstStyle/>
        <a:p>
          <a:endParaRPr lang="fr-FR"/>
        </a:p>
      </dgm:t>
    </dgm:pt>
    <dgm:pt modelId="{B10776E6-8943-43A7-BAB2-714ABD344823}" type="sibTrans" cxnId="{BC571AC7-9441-4421-B7B0-93B527C9064A}">
      <dgm:prSet/>
      <dgm:spPr/>
      <dgm:t>
        <a:bodyPr/>
        <a:lstStyle/>
        <a:p>
          <a:endParaRPr lang="fr-FR"/>
        </a:p>
      </dgm:t>
    </dgm:pt>
    <dgm:pt modelId="{A637ADEE-6125-4014-B734-25BBD8DFB9F1}" type="pres">
      <dgm:prSet presAssocID="{9863E4D3-60E7-4115-B4F7-B350CE2B84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F27969-976C-48B4-ADD6-4AEFEC5642AE}" type="pres">
      <dgm:prSet presAssocID="{880EB027-5ECC-406F-9885-A8D61DC66B96}" presName="parentLin" presStyleCnt="0"/>
      <dgm:spPr/>
      <dgm:t>
        <a:bodyPr/>
        <a:lstStyle/>
        <a:p>
          <a:endParaRPr lang="fr-FR"/>
        </a:p>
      </dgm:t>
    </dgm:pt>
    <dgm:pt modelId="{8EF9E0DF-DD71-46C3-B6A4-C9CA2A227312}" type="pres">
      <dgm:prSet presAssocID="{880EB027-5ECC-406F-9885-A8D61DC66B96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A983A4B8-EA5F-49B4-9F84-C0EF72B32EFF}" type="pres">
      <dgm:prSet presAssocID="{880EB027-5ECC-406F-9885-A8D61DC66B9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6B4C13-DD89-410A-AA4E-E71C3B5F15AE}" type="pres">
      <dgm:prSet presAssocID="{880EB027-5ECC-406F-9885-A8D61DC66B96}" presName="negativeSpace" presStyleCnt="0"/>
      <dgm:spPr/>
      <dgm:t>
        <a:bodyPr/>
        <a:lstStyle/>
        <a:p>
          <a:endParaRPr lang="fr-FR"/>
        </a:p>
      </dgm:t>
    </dgm:pt>
    <dgm:pt modelId="{70E4C617-2630-4800-B956-88C6BEC6910F}" type="pres">
      <dgm:prSet presAssocID="{880EB027-5ECC-406F-9885-A8D61DC66B9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34E968-B853-4F4B-9ED7-B6153383D098}" type="pres">
      <dgm:prSet presAssocID="{0D3D9BB1-80DA-47E8-AF7C-4C96BE017847}" presName="spaceBetweenRectangles" presStyleCnt="0"/>
      <dgm:spPr/>
      <dgm:t>
        <a:bodyPr/>
        <a:lstStyle/>
        <a:p>
          <a:endParaRPr lang="fr-FR"/>
        </a:p>
      </dgm:t>
    </dgm:pt>
    <dgm:pt modelId="{2FC82EDF-29E2-4E9B-889B-71FFB93CE45E}" type="pres">
      <dgm:prSet presAssocID="{D3880BEE-4135-4BFA-A954-B17ED6603BBB}" presName="parentLin" presStyleCnt="0"/>
      <dgm:spPr/>
      <dgm:t>
        <a:bodyPr/>
        <a:lstStyle/>
        <a:p>
          <a:endParaRPr lang="fr-FR"/>
        </a:p>
      </dgm:t>
    </dgm:pt>
    <dgm:pt modelId="{F9C94088-33FE-4DA1-B5C9-A21A9A18B9AC}" type="pres">
      <dgm:prSet presAssocID="{D3880BEE-4135-4BFA-A954-B17ED6603BBB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EC0088AE-522A-4013-8915-8DCE7E19A944}" type="pres">
      <dgm:prSet presAssocID="{D3880BEE-4135-4BFA-A954-B17ED6603BB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1F2CC3-5F8A-48CB-AF03-6EA621F1EB6D}" type="pres">
      <dgm:prSet presAssocID="{D3880BEE-4135-4BFA-A954-B17ED6603BBB}" presName="negativeSpace" presStyleCnt="0"/>
      <dgm:spPr/>
      <dgm:t>
        <a:bodyPr/>
        <a:lstStyle/>
        <a:p>
          <a:endParaRPr lang="fr-FR"/>
        </a:p>
      </dgm:t>
    </dgm:pt>
    <dgm:pt modelId="{385039CF-0A71-42CB-9D8B-5F2182A83A30}" type="pres">
      <dgm:prSet presAssocID="{D3880BEE-4135-4BFA-A954-B17ED6603BB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148C64-C4D4-4831-BC50-6716B537BD23}" type="pres">
      <dgm:prSet presAssocID="{8215A07A-0EFC-49B7-830F-78493F516A1C}" presName="spaceBetweenRectangles" presStyleCnt="0"/>
      <dgm:spPr/>
      <dgm:t>
        <a:bodyPr/>
        <a:lstStyle/>
        <a:p>
          <a:endParaRPr lang="fr-FR"/>
        </a:p>
      </dgm:t>
    </dgm:pt>
    <dgm:pt modelId="{5FB1B912-1A8C-483F-87F7-7E4EEDC7228E}" type="pres">
      <dgm:prSet presAssocID="{E40E61DD-C739-4C1D-8BDE-12344D6EF633}" presName="parentLin" presStyleCnt="0"/>
      <dgm:spPr/>
      <dgm:t>
        <a:bodyPr/>
        <a:lstStyle/>
        <a:p>
          <a:endParaRPr lang="fr-FR"/>
        </a:p>
      </dgm:t>
    </dgm:pt>
    <dgm:pt modelId="{0C522258-B0A2-422F-AAAB-A12F08DB8BBD}" type="pres">
      <dgm:prSet presAssocID="{E40E61DD-C739-4C1D-8BDE-12344D6EF633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A4B0663D-5A3B-4EDA-9BE8-603F1A23EE1F}" type="pres">
      <dgm:prSet presAssocID="{E40E61DD-C739-4C1D-8BDE-12344D6EF63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68242B-4D8B-4C2F-9DEC-A65BA15BC567}" type="pres">
      <dgm:prSet presAssocID="{E40E61DD-C739-4C1D-8BDE-12344D6EF633}" presName="negativeSpace" presStyleCnt="0"/>
      <dgm:spPr/>
      <dgm:t>
        <a:bodyPr/>
        <a:lstStyle/>
        <a:p>
          <a:endParaRPr lang="fr-FR"/>
        </a:p>
      </dgm:t>
    </dgm:pt>
    <dgm:pt modelId="{5E79E00E-0968-4870-AE55-57CD35F42C0F}" type="pres">
      <dgm:prSet presAssocID="{E40E61DD-C739-4C1D-8BDE-12344D6EF63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9CE6E38-E95A-46BC-A550-624AA08AA8BA}" srcId="{9863E4D3-60E7-4115-B4F7-B350CE2B84D7}" destId="{880EB027-5ECC-406F-9885-A8D61DC66B96}" srcOrd="0" destOrd="0" parTransId="{78483C7D-37AD-4A68-A5B0-69003B7B09FD}" sibTransId="{0D3D9BB1-80DA-47E8-AF7C-4C96BE017847}"/>
    <dgm:cxn modelId="{361F8B21-2AB2-45AD-83C5-1C0C0EF07EF3}" type="presOf" srcId="{D3880BEE-4135-4BFA-A954-B17ED6603BBB}" destId="{EC0088AE-522A-4013-8915-8DCE7E19A944}" srcOrd="1" destOrd="0" presId="urn:microsoft.com/office/officeart/2005/8/layout/list1"/>
    <dgm:cxn modelId="{6EB74286-D74C-450D-B4A2-32160241EF05}" type="presOf" srcId="{880EB027-5ECC-406F-9885-A8D61DC66B96}" destId="{8EF9E0DF-DD71-46C3-B6A4-C9CA2A227312}" srcOrd="0" destOrd="0" presId="urn:microsoft.com/office/officeart/2005/8/layout/list1"/>
    <dgm:cxn modelId="{EB3643C3-ECE8-402E-B9CC-D1DA693B942B}" type="presOf" srcId="{9863E4D3-60E7-4115-B4F7-B350CE2B84D7}" destId="{A637ADEE-6125-4014-B734-25BBD8DFB9F1}" srcOrd="0" destOrd="0" presId="urn:microsoft.com/office/officeart/2005/8/layout/list1"/>
    <dgm:cxn modelId="{79DA3F5B-2050-4363-AD0D-6AE37093406E}" type="presOf" srcId="{D3880BEE-4135-4BFA-A954-B17ED6603BBB}" destId="{F9C94088-33FE-4DA1-B5C9-A21A9A18B9AC}" srcOrd="0" destOrd="0" presId="urn:microsoft.com/office/officeart/2005/8/layout/list1"/>
    <dgm:cxn modelId="{2911421C-A6B5-44DD-A146-2C1F84CE9307}" srcId="{9863E4D3-60E7-4115-B4F7-B350CE2B84D7}" destId="{D3880BEE-4135-4BFA-A954-B17ED6603BBB}" srcOrd="1" destOrd="0" parTransId="{BE61B1C8-78BC-4355-811F-0E1D09BB3790}" sibTransId="{8215A07A-0EFC-49B7-830F-78493F516A1C}"/>
    <dgm:cxn modelId="{D3459F1D-CCB7-46D7-A890-BD6DB742729E}" type="presOf" srcId="{E40E61DD-C739-4C1D-8BDE-12344D6EF633}" destId="{A4B0663D-5A3B-4EDA-9BE8-603F1A23EE1F}" srcOrd="1" destOrd="0" presId="urn:microsoft.com/office/officeart/2005/8/layout/list1"/>
    <dgm:cxn modelId="{D0EB0A1E-1C66-4A76-BF3A-31D938A11B61}" type="presOf" srcId="{880EB027-5ECC-406F-9885-A8D61DC66B96}" destId="{A983A4B8-EA5F-49B4-9F84-C0EF72B32EFF}" srcOrd="1" destOrd="0" presId="urn:microsoft.com/office/officeart/2005/8/layout/list1"/>
    <dgm:cxn modelId="{BC571AC7-9441-4421-B7B0-93B527C9064A}" srcId="{9863E4D3-60E7-4115-B4F7-B350CE2B84D7}" destId="{E40E61DD-C739-4C1D-8BDE-12344D6EF633}" srcOrd="2" destOrd="0" parTransId="{6922D8E4-F05C-4C84-926E-916D4431A812}" sibTransId="{B10776E6-8943-43A7-BAB2-714ABD344823}"/>
    <dgm:cxn modelId="{4B0CE12A-1596-4598-9E63-72E0E57D79F4}" type="presOf" srcId="{E40E61DD-C739-4C1D-8BDE-12344D6EF633}" destId="{0C522258-B0A2-422F-AAAB-A12F08DB8BBD}" srcOrd="0" destOrd="0" presId="urn:microsoft.com/office/officeart/2005/8/layout/list1"/>
    <dgm:cxn modelId="{50FEEA8F-6865-40A6-8DC4-31B4D83D3C57}" type="presParOf" srcId="{A637ADEE-6125-4014-B734-25BBD8DFB9F1}" destId="{46F27969-976C-48B4-ADD6-4AEFEC5642AE}" srcOrd="0" destOrd="0" presId="urn:microsoft.com/office/officeart/2005/8/layout/list1"/>
    <dgm:cxn modelId="{1034ADE1-5432-49AE-81B0-B2C4E2400D27}" type="presParOf" srcId="{46F27969-976C-48B4-ADD6-4AEFEC5642AE}" destId="{8EF9E0DF-DD71-46C3-B6A4-C9CA2A227312}" srcOrd="0" destOrd="0" presId="urn:microsoft.com/office/officeart/2005/8/layout/list1"/>
    <dgm:cxn modelId="{09EE58D3-AA53-4622-94E3-B9E12CA37FE1}" type="presParOf" srcId="{46F27969-976C-48B4-ADD6-4AEFEC5642AE}" destId="{A983A4B8-EA5F-49B4-9F84-C0EF72B32EFF}" srcOrd="1" destOrd="0" presId="urn:microsoft.com/office/officeart/2005/8/layout/list1"/>
    <dgm:cxn modelId="{6C2EB66C-E2E4-43DA-87F9-7F2E37EEEA0A}" type="presParOf" srcId="{A637ADEE-6125-4014-B734-25BBD8DFB9F1}" destId="{5B6B4C13-DD89-410A-AA4E-E71C3B5F15AE}" srcOrd="1" destOrd="0" presId="urn:microsoft.com/office/officeart/2005/8/layout/list1"/>
    <dgm:cxn modelId="{2A4D7999-5CBC-41F5-9EB1-04D4C9FD9564}" type="presParOf" srcId="{A637ADEE-6125-4014-B734-25BBD8DFB9F1}" destId="{70E4C617-2630-4800-B956-88C6BEC6910F}" srcOrd="2" destOrd="0" presId="urn:microsoft.com/office/officeart/2005/8/layout/list1"/>
    <dgm:cxn modelId="{0F5382F1-FAFA-47A0-9F0E-1D868E7E8190}" type="presParOf" srcId="{A637ADEE-6125-4014-B734-25BBD8DFB9F1}" destId="{E834E968-B853-4F4B-9ED7-B6153383D098}" srcOrd="3" destOrd="0" presId="urn:microsoft.com/office/officeart/2005/8/layout/list1"/>
    <dgm:cxn modelId="{BFA9FE89-1A86-4867-A3D3-197C9A45B30E}" type="presParOf" srcId="{A637ADEE-6125-4014-B734-25BBD8DFB9F1}" destId="{2FC82EDF-29E2-4E9B-889B-71FFB93CE45E}" srcOrd="4" destOrd="0" presId="urn:microsoft.com/office/officeart/2005/8/layout/list1"/>
    <dgm:cxn modelId="{BE302DAD-F8B3-4482-88A0-F2873B0019B0}" type="presParOf" srcId="{2FC82EDF-29E2-4E9B-889B-71FFB93CE45E}" destId="{F9C94088-33FE-4DA1-B5C9-A21A9A18B9AC}" srcOrd="0" destOrd="0" presId="urn:microsoft.com/office/officeart/2005/8/layout/list1"/>
    <dgm:cxn modelId="{B74C9E81-6B17-4366-B701-D6AE451D7E8E}" type="presParOf" srcId="{2FC82EDF-29E2-4E9B-889B-71FFB93CE45E}" destId="{EC0088AE-522A-4013-8915-8DCE7E19A944}" srcOrd="1" destOrd="0" presId="urn:microsoft.com/office/officeart/2005/8/layout/list1"/>
    <dgm:cxn modelId="{4094996F-D58E-45D0-A12C-4D1FC70327B0}" type="presParOf" srcId="{A637ADEE-6125-4014-B734-25BBD8DFB9F1}" destId="{861F2CC3-5F8A-48CB-AF03-6EA621F1EB6D}" srcOrd="5" destOrd="0" presId="urn:microsoft.com/office/officeart/2005/8/layout/list1"/>
    <dgm:cxn modelId="{779A1597-E0B8-45B7-8127-442696861219}" type="presParOf" srcId="{A637ADEE-6125-4014-B734-25BBD8DFB9F1}" destId="{385039CF-0A71-42CB-9D8B-5F2182A83A30}" srcOrd="6" destOrd="0" presId="urn:microsoft.com/office/officeart/2005/8/layout/list1"/>
    <dgm:cxn modelId="{C6F69A11-4896-4171-9364-32AE11CD68B0}" type="presParOf" srcId="{A637ADEE-6125-4014-B734-25BBD8DFB9F1}" destId="{4C148C64-C4D4-4831-BC50-6716B537BD23}" srcOrd="7" destOrd="0" presId="urn:microsoft.com/office/officeart/2005/8/layout/list1"/>
    <dgm:cxn modelId="{961B07BA-C38F-4EED-BCBB-B15976EFD3B5}" type="presParOf" srcId="{A637ADEE-6125-4014-B734-25BBD8DFB9F1}" destId="{5FB1B912-1A8C-483F-87F7-7E4EEDC7228E}" srcOrd="8" destOrd="0" presId="urn:microsoft.com/office/officeart/2005/8/layout/list1"/>
    <dgm:cxn modelId="{34DF2827-F250-45FF-90DE-A218FACFBEDE}" type="presParOf" srcId="{5FB1B912-1A8C-483F-87F7-7E4EEDC7228E}" destId="{0C522258-B0A2-422F-AAAB-A12F08DB8BBD}" srcOrd="0" destOrd="0" presId="urn:microsoft.com/office/officeart/2005/8/layout/list1"/>
    <dgm:cxn modelId="{F8367330-36BA-4DB6-B522-3F1101432E17}" type="presParOf" srcId="{5FB1B912-1A8C-483F-87F7-7E4EEDC7228E}" destId="{A4B0663D-5A3B-4EDA-9BE8-603F1A23EE1F}" srcOrd="1" destOrd="0" presId="urn:microsoft.com/office/officeart/2005/8/layout/list1"/>
    <dgm:cxn modelId="{06E02E16-29F5-4817-A400-B86869B46AEA}" type="presParOf" srcId="{A637ADEE-6125-4014-B734-25BBD8DFB9F1}" destId="{6668242B-4D8B-4C2F-9DEC-A65BA15BC567}" srcOrd="9" destOrd="0" presId="urn:microsoft.com/office/officeart/2005/8/layout/list1"/>
    <dgm:cxn modelId="{441F020D-833B-4621-B854-4505B3152C58}" type="presParOf" srcId="{A637ADEE-6125-4014-B734-25BBD8DFB9F1}" destId="{5E79E00E-0968-4870-AE55-57CD35F42C0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CAB0-BFCB-4E3A-A1EB-45F2DA392D04}">
      <dsp:nvSpPr>
        <dsp:cNvPr id="0" name=""/>
        <dsp:cNvSpPr/>
      </dsp:nvSpPr>
      <dsp:spPr>
        <a:xfrm>
          <a:off x="2003" y="300784"/>
          <a:ext cx="2276496" cy="910598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orbel" pitchFamily="34" charset="0"/>
            </a:rPr>
            <a:t>Appropriation</a:t>
          </a:r>
          <a:endParaRPr lang="fr-FR" sz="2000" kern="1200" dirty="0">
            <a:latin typeface="Corbel" pitchFamily="34" charset="0"/>
          </a:endParaRPr>
        </a:p>
      </dsp:txBody>
      <dsp:txXfrm>
        <a:off x="2003" y="300784"/>
        <a:ext cx="2276496" cy="910598"/>
      </dsp:txXfrm>
    </dsp:sp>
    <dsp:sp modelId="{E1B15B91-B8A3-4C1A-9353-B0E1E65A9141}">
      <dsp:nvSpPr>
        <dsp:cNvPr id="0" name=""/>
        <dsp:cNvSpPr/>
      </dsp:nvSpPr>
      <dsp:spPr>
        <a:xfrm>
          <a:off x="1823200" y="300784"/>
          <a:ext cx="1621866" cy="910598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>
              <a:latin typeface="Corbel" pitchFamily="34" charset="0"/>
            </a:rPr>
            <a:t>RdC</a:t>
          </a:r>
          <a:r>
            <a:rPr lang="fr-FR" sz="2400" kern="1200" dirty="0" smtClean="0">
              <a:latin typeface="Corbel" pitchFamily="34" charset="0"/>
            </a:rPr>
            <a:t> seul</a:t>
          </a:r>
        </a:p>
      </dsp:txBody>
      <dsp:txXfrm>
        <a:off x="1823200" y="300784"/>
        <a:ext cx="1621866" cy="910598"/>
      </dsp:txXfrm>
    </dsp:sp>
    <dsp:sp modelId="{B34794D3-BB17-40BD-975A-0384C9912BDB}">
      <dsp:nvSpPr>
        <dsp:cNvPr id="0" name=""/>
        <dsp:cNvSpPr/>
      </dsp:nvSpPr>
      <dsp:spPr>
        <a:xfrm>
          <a:off x="2989767" y="300784"/>
          <a:ext cx="2136263" cy="910598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orbel" pitchFamily="34" charset="0"/>
            </a:rPr>
            <a:t>R+1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orbel" pitchFamily="34" charset="0"/>
            </a:rPr>
            <a:t>existant</a:t>
          </a:r>
          <a:endParaRPr lang="fr-FR" sz="2800" kern="1200" dirty="0" smtClean="0">
            <a:latin typeface="Corbel" pitchFamily="34" charset="0"/>
          </a:endParaRPr>
        </a:p>
      </dsp:txBody>
      <dsp:txXfrm>
        <a:off x="2989767" y="300784"/>
        <a:ext cx="2136263" cy="910598"/>
      </dsp:txXfrm>
    </dsp:sp>
    <dsp:sp modelId="{4F70D149-E2F0-47B5-AF1C-8434F1BF7B6F}">
      <dsp:nvSpPr>
        <dsp:cNvPr id="0" name=""/>
        <dsp:cNvSpPr/>
      </dsp:nvSpPr>
      <dsp:spPr>
        <a:xfrm>
          <a:off x="4670732" y="300784"/>
          <a:ext cx="2678889" cy="910598"/>
        </a:xfrm>
        <a:prstGeom prst="chevron">
          <a:avLst/>
        </a:prstGeom>
        <a:solidFill>
          <a:schemeClr val="accent1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>
              <a:latin typeface="Corbel" pitchFamily="34" charset="0"/>
            </a:rPr>
            <a:t>RdC</a:t>
          </a:r>
          <a:r>
            <a:rPr lang="fr-FR" sz="2400" kern="1200" dirty="0" smtClean="0">
              <a:latin typeface="Corbel" pitchFamily="34" charset="0"/>
            </a:rPr>
            <a:t>+ Masse ponctuelle </a:t>
          </a:r>
          <a:endParaRPr lang="fr-FR" sz="2400" kern="1200" dirty="0">
            <a:latin typeface="Corbel" pitchFamily="34" charset="0"/>
          </a:endParaRPr>
        </a:p>
      </dsp:txBody>
      <dsp:txXfrm>
        <a:off x="4670732" y="300784"/>
        <a:ext cx="2678889" cy="910598"/>
      </dsp:txXfrm>
    </dsp:sp>
    <dsp:sp modelId="{C96790FA-6DF5-4D38-B09F-904BD5FEDAB5}">
      <dsp:nvSpPr>
        <dsp:cNvPr id="0" name=""/>
        <dsp:cNvSpPr/>
      </dsp:nvSpPr>
      <dsp:spPr>
        <a:xfrm>
          <a:off x="6894322" y="300784"/>
          <a:ext cx="2428201" cy="910598"/>
        </a:xfrm>
        <a:prstGeom prst="chevron">
          <a:avLst/>
        </a:prstGeom>
        <a:solidFill>
          <a:schemeClr val="accent1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orbel" pitchFamily="34" charset="0"/>
            </a:rPr>
            <a:t>Simulation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>
              <a:latin typeface="Corbel" pitchFamily="34" charset="0"/>
            </a:rPr>
            <a:t>Triplex</a:t>
          </a:r>
          <a:endParaRPr lang="fr-FR" sz="2400" kern="1200" dirty="0">
            <a:latin typeface="Corbel" pitchFamily="34" charset="0"/>
          </a:endParaRPr>
        </a:p>
      </dsp:txBody>
      <dsp:txXfrm>
        <a:off x="6894322" y="300784"/>
        <a:ext cx="2428201" cy="9105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E4C617-2630-4800-B956-88C6BEC6910F}">
      <dsp:nvSpPr>
        <dsp:cNvPr id="0" name=""/>
        <dsp:cNvSpPr/>
      </dsp:nvSpPr>
      <dsp:spPr>
        <a:xfrm>
          <a:off x="0" y="1382871"/>
          <a:ext cx="102971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3A4B8-EA5F-49B4-9F84-C0EF72B32EFF}">
      <dsp:nvSpPr>
        <dsp:cNvPr id="0" name=""/>
        <dsp:cNvSpPr/>
      </dsp:nvSpPr>
      <dsp:spPr>
        <a:xfrm>
          <a:off x="514857" y="1131951"/>
          <a:ext cx="7208000" cy="50184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latin typeface="Corbel" pitchFamily="34" charset="0"/>
            </a:rPr>
            <a:t>Existence de plans de symétrie longitudinaux et transversaux</a:t>
          </a:r>
        </a:p>
      </dsp:txBody>
      <dsp:txXfrm>
        <a:off x="514857" y="1131951"/>
        <a:ext cx="7208000" cy="501840"/>
      </dsp:txXfrm>
    </dsp:sp>
    <dsp:sp modelId="{385039CF-0A71-42CB-9D8B-5F2182A83A30}">
      <dsp:nvSpPr>
        <dsp:cNvPr id="0" name=""/>
        <dsp:cNvSpPr/>
      </dsp:nvSpPr>
      <dsp:spPr>
        <a:xfrm>
          <a:off x="0" y="2153991"/>
          <a:ext cx="102971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088AE-522A-4013-8915-8DCE7E19A944}">
      <dsp:nvSpPr>
        <dsp:cNvPr id="0" name=""/>
        <dsp:cNvSpPr/>
      </dsp:nvSpPr>
      <dsp:spPr>
        <a:xfrm>
          <a:off x="514857" y="1903071"/>
          <a:ext cx="7208000" cy="501840"/>
        </a:xfrm>
        <a:prstGeom prst="roundRect">
          <a:avLst/>
        </a:prstGeom>
        <a:solidFill>
          <a:schemeClr val="accent1">
            <a:shade val="80000"/>
            <a:hueOff val="-13289"/>
            <a:satOff val="-323"/>
            <a:lumOff val="7827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latin typeface="Corbel" pitchFamily="34" charset="0"/>
            </a:rPr>
            <a:t>Répartition de charges uniformes en pieds de poteau si charge centrale</a:t>
          </a:r>
        </a:p>
      </dsp:txBody>
      <dsp:txXfrm>
        <a:off x="514857" y="1903071"/>
        <a:ext cx="7208000" cy="501840"/>
      </dsp:txXfrm>
    </dsp:sp>
    <dsp:sp modelId="{5E79E00E-0968-4870-AE55-57CD35F42C0F}">
      <dsp:nvSpPr>
        <dsp:cNvPr id="0" name=""/>
        <dsp:cNvSpPr/>
      </dsp:nvSpPr>
      <dsp:spPr>
        <a:xfrm>
          <a:off x="0" y="2925112"/>
          <a:ext cx="102971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B0663D-5A3B-4EDA-9BE8-603F1A23EE1F}">
      <dsp:nvSpPr>
        <dsp:cNvPr id="0" name=""/>
        <dsp:cNvSpPr/>
      </dsp:nvSpPr>
      <dsp:spPr>
        <a:xfrm>
          <a:off x="514857" y="2674191"/>
          <a:ext cx="7208000" cy="501840"/>
        </a:xfrm>
        <a:prstGeom prst="roundRect">
          <a:avLst/>
        </a:prstGeom>
        <a:solidFill>
          <a:schemeClr val="accent1">
            <a:shade val="80000"/>
            <a:hueOff val="-26578"/>
            <a:satOff val="-647"/>
            <a:lumOff val="15655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latin typeface="Corbel" pitchFamily="34" charset="0"/>
            </a:rPr>
            <a:t>Que signifie le fait qu’un pied de poteau ne soit plus sollicité?</a:t>
          </a:r>
        </a:p>
      </dsp:txBody>
      <dsp:txXfrm>
        <a:off x="514857" y="2674191"/>
        <a:ext cx="7208000" cy="501840"/>
      </dsp:txXfrm>
    </dsp:sp>
    <dsp:sp modelId="{3F8A8933-85C4-48DD-8E50-ABAB96DDF5D7}">
      <dsp:nvSpPr>
        <dsp:cNvPr id="0" name=""/>
        <dsp:cNvSpPr/>
      </dsp:nvSpPr>
      <dsp:spPr>
        <a:xfrm>
          <a:off x="0" y="3696231"/>
          <a:ext cx="102971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0BFF5D-8CC9-4409-B3EC-E65E627B6106}">
      <dsp:nvSpPr>
        <dsp:cNvPr id="0" name=""/>
        <dsp:cNvSpPr/>
      </dsp:nvSpPr>
      <dsp:spPr>
        <a:xfrm>
          <a:off x="514857" y="3445311"/>
          <a:ext cx="7208000" cy="501840"/>
        </a:xfrm>
        <a:prstGeom prst="roundRect">
          <a:avLst/>
        </a:prstGeom>
        <a:solidFill>
          <a:schemeClr val="accent1">
            <a:shade val="80000"/>
            <a:hueOff val="-39867"/>
            <a:satOff val="-970"/>
            <a:lumOff val="2348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45" tIns="0" rIns="27244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latin typeface="Corbel" pitchFamily="34" charset="0"/>
            </a:rPr>
            <a:t>Constatation de la résultante des efforts sur la structure</a:t>
          </a:r>
          <a:endParaRPr lang="fr-FR" sz="1800" kern="1200" dirty="0" smtClean="0">
            <a:latin typeface="Corbel" pitchFamily="34" charset="0"/>
          </a:endParaRPr>
        </a:p>
      </dsp:txBody>
      <dsp:txXfrm>
        <a:off x="514857" y="3445311"/>
        <a:ext cx="7208000" cy="5018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E4C617-2630-4800-B956-88C6BEC6910F}">
      <dsp:nvSpPr>
        <dsp:cNvPr id="0" name=""/>
        <dsp:cNvSpPr/>
      </dsp:nvSpPr>
      <dsp:spPr>
        <a:xfrm>
          <a:off x="0" y="1783008"/>
          <a:ext cx="1051316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3A4B8-EA5F-49B4-9F84-C0EF72B32EFF}">
      <dsp:nvSpPr>
        <dsp:cNvPr id="0" name=""/>
        <dsp:cNvSpPr/>
      </dsp:nvSpPr>
      <dsp:spPr>
        <a:xfrm>
          <a:off x="525658" y="1546847"/>
          <a:ext cx="7359217" cy="47232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161" tIns="0" rIns="27816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latin typeface="Corbel" pitchFamily="34" charset="0"/>
            </a:rPr>
            <a:t>Disparition des plans de symétrie due au porte-à-faux</a:t>
          </a:r>
        </a:p>
      </dsp:txBody>
      <dsp:txXfrm>
        <a:off x="525658" y="1546847"/>
        <a:ext cx="7359217" cy="472320"/>
      </dsp:txXfrm>
    </dsp:sp>
    <dsp:sp modelId="{385039CF-0A71-42CB-9D8B-5F2182A83A30}">
      <dsp:nvSpPr>
        <dsp:cNvPr id="0" name=""/>
        <dsp:cNvSpPr/>
      </dsp:nvSpPr>
      <dsp:spPr>
        <a:xfrm>
          <a:off x="0" y="2508767"/>
          <a:ext cx="1051316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088AE-522A-4013-8915-8DCE7E19A944}">
      <dsp:nvSpPr>
        <dsp:cNvPr id="0" name=""/>
        <dsp:cNvSpPr/>
      </dsp:nvSpPr>
      <dsp:spPr>
        <a:xfrm>
          <a:off x="525658" y="2272608"/>
          <a:ext cx="7359217" cy="472320"/>
        </a:xfrm>
        <a:prstGeom prst="roundRect">
          <a:avLst/>
        </a:prstGeom>
        <a:solidFill>
          <a:schemeClr val="accent1">
            <a:shade val="80000"/>
            <a:hueOff val="-19933"/>
            <a:satOff val="-485"/>
            <a:lumOff val="11741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161" tIns="0" rIns="278161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latin typeface="Corbel" pitchFamily="34" charset="0"/>
            </a:rPr>
            <a:t>Risque de basculement de la structure si charge importante sur le porte-à-faux</a:t>
          </a:r>
        </a:p>
      </dsp:txBody>
      <dsp:txXfrm>
        <a:off x="525658" y="2272608"/>
        <a:ext cx="7359217" cy="472320"/>
      </dsp:txXfrm>
    </dsp:sp>
    <dsp:sp modelId="{5E79E00E-0968-4870-AE55-57CD35F42C0F}">
      <dsp:nvSpPr>
        <dsp:cNvPr id="0" name=""/>
        <dsp:cNvSpPr/>
      </dsp:nvSpPr>
      <dsp:spPr>
        <a:xfrm>
          <a:off x="0" y="3234527"/>
          <a:ext cx="1051316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B0663D-5A3B-4EDA-9BE8-603F1A23EE1F}">
      <dsp:nvSpPr>
        <dsp:cNvPr id="0" name=""/>
        <dsp:cNvSpPr/>
      </dsp:nvSpPr>
      <dsp:spPr>
        <a:xfrm>
          <a:off x="525658" y="2998368"/>
          <a:ext cx="7359217" cy="472320"/>
        </a:xfrm>
        <a:prstGeom prst="roundRect">
          <a:avLst/>
        </a:prstGeom>
        <a:solidFill>
          <a:schemeClr val="accent1">
            <a:shade val="80000"/>
            <a:hueOff val="-39867"/>
            <a:satOff val="-970"/>
            <a:lumOff val="2348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161" tIns="0" rIns="27816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>
              <a:latin typeface="Corbel" pitchFamily="34" charset="0"/>
            </a:rPr>
            <a:t>Proposition de solutions pour  soulager le poteau le plus sollicité</a:t>
          </a:r>
        </a:p>
      </dsp:txBody>
      <dsp:txXfrm>
        <a:off x="525658" y="2998368"/>
        <a:ext cx="7359217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F0E84-D8E9-44BF-BC22-7F4C27D03770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83578-D5BE-4A5A-83A6-FF8C45458D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</a:t>
            </a:r>
            <a:r>
              <a:rPr lang="fr-FR" baseline="0" dirty="0" smtClean="0"/>
              <a:t> ne reviens pas dessus, les hypothèses sont les mêmes que celles de M. Fort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83578-D5BE-4A5A-83A6-FF8C45458D6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C00D09-2689-44D7-90E7-B864D208D1C3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50E239-4130-4BDE-BD6E-674A9ED9C0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0"/>
            <a:ext cx="9144000" cy="821953"/>
          </a:xfrm>
          <a:prstGeom prst="rect">
            <a:avLst/>
          </a:prstGeom>
        </p:spPr>
        <p:txBody>
          <a:bodyPr vert="horz" anchor="b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rbel" pitchFamily="34" charset="0"/>
                <a:ea typeface="+mj-ea"/>
                <a:cs typeface="+mj-cs"/>
              </a:rPr>
              <a:t>Stabilité des structures matérielles</a:t>
            </a:r>
            <a:endParaRPr kumimoji="0" lang="fr-FR" sz="43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5048" y="836712"/>
            <a:ext cx="8568952" cy="677937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rbel" pitchFamily="34" charset="0"/>
                <a:ea typeface="+mj-ea"/>
                <a:cs typeface="+mj-cs"/>
              </a:rPr>
              <a:t>Simulation de transfert de charges</a:t>
            </a:r>
            <a:endParaRPr kumimoji="0" lang="fr-FR" sz="4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2564904"/>
            <a:ext cx="442798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0" y="6110536"/>
            <a:ext cx="4996136" cy="747464"/>
          </a:xfrm>
        </p:spPr>
        <p:txBody>
          <a:bodyPr>
            <a:normAutofit lnSpcReduction="10000"/>
          </a:bodyPr>
          <a:lstStyle/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BRICOUT – C.STRUYVE - O.FORT</a:t>
            </a:r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Séminaire STI2D- Lille le 04-04-2012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67544" y="1584176"/>
            <a:ext cx="8568952" cy="677937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rbel" pitchFamily="34" charset="0"/>
                <a:ea typeface="+mj-ea"/>
                <a:cs typeface="+mj-cs"/>
              </a:rPr>
              <a:t>Sous SolidWorks</a:t>
            </a:r>
            <a:endParaRPr kumimoji="0" lang="fr-FR" sz="4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RDC+1+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2465512"/>
            <a:ext cx="5472608" cy="4392488"/>
          </a:xfrm>
          <a:prstGeom prst="rect">
            <a:avLst/>
          </a:prstGeom>
        </p:spPr>
      </p:pic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après travaux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5" name="Imag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6" name="Espace réservé du contenu 1"/>
          <p:cNvSpPr>
            <a:spLocks noGrp="1"/>
          </p:cNvSpPr>
          <p:nvPr>
            <p:ph idx="1"/>
          </p:nvPr>
        </p:nvSpPr>
        <p:spPr>
          <a:xfrm>
            <a:off x="971600" y="1052736"/>
            <a:ext cx="8172400" cy="4968552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Corbel" pitchFamily="34" charset="0"/>
              </a:rPr>
              <a:t>2</a:t>
            </a:r>
            <a:r>
              <a:rPr lang="fr-FR" baseline="30000" dirty="0" smtClean="0">
                <a:latin typeface="Corbel" pitchFamily="34" charset="0"/>
              </a:rPr>
              <a:t>ème</a:t>
            </a:r>
            <a:r>
              <a:rPr lang="fr-FR" dirty="0" smtClean="0">
                <a:latin typeface="Corbel" pitchFamily="34" charset="0"/>
              </a:rPr>
              <a:t> Partie:</a:t>
            </a:r>
          </a:p>
          <a:p>
            <a:pPr marL="717550" lvl="1" indent="-457200" algn="just">
              <a:buNone/>
            </a:pPr>
            <a:r>
              <a:rPr lang="fr-FR" dirty="0" smtClean="0">
                <a:latin typeface="Corbel" pitchFamily="34" charset="0"/>
              </a:rPr>
              <a:t>Pour simuler </a:t>
            </a:r>
            <a:r>
              <a:rPr lang="fr-FR" dirty="0" smtClean="0">
                <a:latin typeface="Corbel" pitchFamily="34" charset="0"/>
              </a:rPr>
              <a:t>des charges permanentes et d’exploitation, </a:t>
            </a:r>
            <a:r>
              <a:rPr lang="fr-FR" dirty="0" smtClean="0">
                <a:latin typeface="Corbel" pitchFamily="34" charset="0"/>
              </a:rPr>
              <a:t>chaque niveau du « TRIPLEX » sera affecté de </a:t>
            </a:r>
            <a:r>
              <a:rPr lang="fr-FR" dirty="0" smtClean="0">
                <a:latin typeface="Corbel" pitchFamily="34" charset="0"/>
              </a:rPr>
              <a:t>7000N/m²</a:t>
            </a:r>
            <a:endParaRPr lang="fr-FR" dirty="0" smtClean="0">
              <a:latin typeface="Corbel" pitchFamily="34" charset="0"/>
            </a:endParaRPr>
          </a:p>
          <a:p>
            <a:pPr marL="850392" lvl="1" indent="-457200" algn="just">
              <a:buNone/>
            </a:pPr>
            <a:endParaRPr lang="fr-FR" dirty="0" smtClean="0">
              <a:latin typeface="Corbel" pitchFamily="34" charset="0"/>
            </a:endParaRPr>
          </a:p>
          <a:p>
            <a:pPr marL="4851400" lvl="1" indent="-457200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Quel </a:t>
            </a:r>
            <a:r>
              <a:rPr lang="fr-FR" dirty="0" smtClean="0">
                <a:latin typeface="Corbel" pitchFamily="34" charset="0"/>
              </a:rPr>
              <a:t>incidence auront ces charges sur les fondations</a:t>
            </a:r>
            <a:r>
              <a:rPr lang="fr-FR" dirty="0" smtClean="0">
                <a:latin typeface="Corbel" pitchFamily="34" charset="0"/>
              </a:rPr>
              <a:t>?</a:t>
            </a:r>
          </a:p>
          <a:p>
            <a:pPr marL="4851400" lvl="1" indent="-457200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Simulation réalisée par les élèves.</a:t>
            </a:r>
            <a:endParaRPr lang="fr-FR" dirty="0" smtClean="0">
              <a:latin typeface="Corbel" pitchFamily="34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403648" y="4221088"/>
            <a:ext cx="469900" cy="231775"/>
          </a:xfrm>
          <a:prstGeom prst="wedgeEllipseCallout">
            <a:avLst>
              <a:gd name="adj1" fmla="val 84731"/>
              <a:gd name="adj2" fmla="val -2595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cs typeface="Arial" pitchFamily="34" charset="0"/>
              </a:rPr>
              <a:t>7000N/m²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flipV="1">
            <a:off x="2022773" y="4119488"/>
            <a:ext cx="741362" cy="1698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" name="AutoShape 4"/>
          <p:cNvCxnSpPr>
            <a:cxnSpLocks noChangeShapeType="1"/>
          </p:cNvCxnSpPr>
          <p:nvPr/>
        </p:nvCxnSpPr>
        <p:spPr bwMode="auto">
          <a:xfrm>
            <a:off x="2022773" y="4289350"/>
            <a:ext cx="1477962" cy="276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2022773" y="4289350"/>
            <a:ext cx="1271587" cy="657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analyses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9" name="Image 8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10" name="Espace réservé du contenu 1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1008112"/>
          </a:xfrm>
        </p:spPr>
        <p:txBody>
          <a:bodyPr/>
          <a:lstStyle/>
          <a:p>
            <a:r>
              <a:rPr lang="fr-FR" dirty="0" smtClean="0">
                <a:latin typeface="Corbel" pitchFamily="34" charset="0"/>
              </a:rPr>
              <a:t>Restitution  de l’élève à travers un diaporama: étude de la structure « </a:t>
            </a:r>
            <a:r>
              <a:rPr lang="fr-FR" dirty="0" smtClean="0">
                <a:latin typeface="Corbel" pitchFamily="34" charset="0"/>
              </a:rPr>
              <a:t>après </a:t>
            </a:r>
            <a:r>
              <a:rPr lang="fr-FR" dirty="0" smtClean="0">
                <a:latin typeface="Corbel" pitchFamily="34" charset="0"/>
              </a:rPr>
              <a:t>travaux » :</a:t>
            </a:r>
          </a:p>
          <a:p>
            <a:pPr marL="850392" lvl="1" indent="-457200">
              <a:buNone/>
            </a:pPr>
            <a:endParaRPr lang="fr-FR" dirty="0" smtClean="0">
              <a:latin typeface="Corbel" pitchFamily="34" charset="0"/>
            </a:endParaRPr>
          </a:p>
        </p:txBody>
      </p:sp>
      <p:graphicFrame>
        <p:nvGraphicFramePr>
          <p:cNvPr id="11" name="Diagramme 10"/>
          <p:cNvGraphicFramePr/>
          <p:nvPr/>
        </p:nvGraphicFramePr>
        <p:xfrm>
          <a:off x="0" y="1412776"/>
          <a:ext cx="1051316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1331640" y="2708920"/>
            <a:ext cx="6660232" cy="1052736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r-FR" sz="3600" dirty="0" smtClean="0">
                <a:latin typeface="Corbel" pitchFamily="34" charset="0"/>
              </a:rPr>
              <a:t>Merci de votre attention</a:t>
            </a:r>
            <a:endParaRPr lang="fr-FR" sz="20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RUUERQWEhUVFxYVFhgVFBYVGxUdFBgYFxUXFRcYGyYfFxojGhkaHzAgIzMpLCw4GB4xNTAqNSYrLC0BCQoKDgwOGg8PGjUiHiQsMSw1NS42LTAsLiwpLCopNTUwLCopLCosLC8vNSksLC8vLjUsNS01KTApKSwsNCksLP/AABEIAIgAgQMBIgACEQEDEQH/xAAbAAEAAgMBAQAAAAAAAAAAAAAABgcDBAUCAf/EAD8QAAEDAgMFBQUECAcBAAAAAAEAAgMEEQUSIQYTMUFxByJRYYEUMpGhsVKiwdEWIyVCQ2KC8BVjcnODkuEk/8QAGgEBAAIDAQAAAAAAAAAAAAAAAAEEAgMFBv/EACwRAAICAgECBAMJAAAAAAAAAAABAgMEERIhMUFRYXEFE4EVIzJCkbHR4fD/2gAMAwEAAhEDEQA/ALxREQBEWriVe2GJ0juDRfqToAOpIHqgPlXW5Tlbq4/AeZXuCC2rjc+fJRI4nJnL81j00+CQ7RPkd+ubZnLLy83DmgJiyZp4G/RZFq0JaWgsIIPMLZugPq5W0tG+WAtjAeczHFjnZRK1rgXRl3LMNProuqtauhe9lopN06/vZA/0ylAcvZeaBzZGwwmne1w30Tm5XNcRoTycCODhoVo/o5T+35dyy3s+e1tM29tm6rsYXhBje+SSQzSSBrS7KGANZfI0NHD3ib87rP8A4cPaN/c33e6tytmzX6oDn42P/qof92X5QSH6gLuBaNbhgklhkLiNy5zgBwdmaWa+hW6EB9REQBERAEREAUT7RpiKdjBfvyD7oLvqApYoh2hRkthN9MzhbzIuD8j8VWy5ONMmgc2mfvGA+I16817fEWsc4NzEAkDx8lp4bJlOvA8fzUwwulBOuv4rDEyVfD1XchMjGFyzt13hbfiGgADoPBTDCMS3rSHWzN0Nud+BXjFKFojJa3Ua6KLYTXuZI6RvDRtvtWJzfldWySeXRaNHiAlLS3hYnoRpY/FbpOo9VIIX2hY9XQPiZQxufmDnPLYXS2sQGi9iBzUUw3tZq4ZgyujBboHjdmORv8wHPpbVXCqw7baZu7p5LDPncy/Mtte3QH6oCyqapbIxr2EOa9oc0jgQRcFVSazE6nEKqCmqsghe6wcQAG5rACzSSpt2dA/4ZTZuOQ8fDO63yso3sU79t4iPHMfhIAgNWro8epxnEoqANSG5X/cLQT6Lt7C9o3tjzBOwRTgEi1wH5feAB1a4eHVTdVF2o4b7HWQVsAyl7ruA078djf8Aqbx6eaAt5FH/ANMYUQEgS6xVE7WMc95ytaC5xPINFyfgq3r9sqqqJEB9mj5EC8hHiXHRp8hw8Sq2RlV48eU2CzVxNrqIyUzsvFhD/Qcflr6KANwOolN3VM7za196/wDArFU7PzN19onBH+c/81yLPjOPZFw69SdHRpzou/g2MbuzX+7yP2evkq5MtRTe6/etH7smvwcNR81IsLxVs8Ye24uSCDxaW6Ef35LmV2Tpfza30MNNE9rMQu3TgfBRqrk1WmyuczgdPD++C9jFWHicp8+HxXpMbPruXXoydnX2VlyPcHfxD3fK35/kpPC/MSeXAfioNRzb2QMhc1z7j3SHZbHUut7o6qdtAY3wAHE/Mkq+SZFUe29Q7FcQjpKU5mQ3D3jUAkjeOv4NAt5m4XW2i2umrpDR4WC6+ks4uGtHAhruQ/m58B4qT7I7IxUEORnee6xkkOhcR9GjkEB16KjbFEyNgs1jQxvRosFXuxh/bmIdH/KVqsgOvwVZ7GP/AG9X9JflIxAWcq27bZB7PA3mZHW9G6/UKxKipbG0ue4Ma0XLnEAAeZKq50xxnFWFgJpKXUuto6xv99wFh4AlAbX6HS+B+CKy7IgNTF6QywSxjQyRvYP6mkD6qocCn/VuPNrb/AK6VUD6TdV1TDyLnlvSQFw+q4fxmvdSl5Eom2G7KOyNc6eRpIBOVwA1F7DReK/Y1x19omPV/wD4pBgs+enid9qNh+6L/NcfENt6dlTJSEu3scRmd3e6GgXPe5m3JX68PH4rUF+g2QXaHADG0/rXnqQfqFrbJYfJ7K1zdc75Ha6fvZR192/qvu0G1EdVSmaDNkdcNzNykkacNeanuE4EIoIo7e5GxvqALn43WU8OmS48dexiRV9JOeETj0sfhqs9NsdNKRvHNibzt33W8uV/XmpnFRLchp1ph8Oqi99xo18CwSKmZkhba+rnHVzz4uPM/Tksm0WGunpZYY3BjpGFgcbkC/G9vK632Msva6CSS0iSoouxmpb7tUxv+neN+NivZ7Hqs8axp6mX81bSKQRHYLYuSg3u9lEpky2tm0Db/a6ri4l2USvqJZ4qsxOke5+jXAjMb2u1wurIRAVqzsjkkcPaq6SZg/d71/i9xA62U8wbBIaWIRQMDGjXxJPNzidSfNbyIAiIgPhVabewbnEIpeUrLHrGbH5OarMXA2v2Y9siaGuDJIzmY4i41Fi13Ox/AKrl0/OpcEDW2XxVkcYhe6wF9y8nR7XG4bfhmbe1ueijW2OyUT6uaqEpD5YDEQHgAgjLZlhfP4X0WQbMVsDXe45rWlxtJcGwubNc3itSnwSsqWl0bGNAdl7zmttwPANOmq5+Pfl1xUJ1714knGw3Ao2y0lFGczBK0m5BuGkyOv1AKundBQ3ZDYJ1NOaioe18gBbG1l8rL+865tdxGnDRTW66tbk1ua0yDzuwFzDipNQ2JgBbdwd490G5B8iWjzufBbeJ1m7jLufAdT+A4+i0NnKOzN4eMnu345B7t/Mklx6+S0W2SldGqD9X7f2bYxSi5M7SIiuGoIiIAiIgCIiAIiIAtPF8SbTwvlfwY0ut4+A9TYeq21HNtyx9LJET33NuwWLu805mg2GhNrC/itdk1CLf+2Sk32IXV9plc8ODaOLI7QEPc9wB0PgL2usQ7Ra2JzhFSNLHHMN7dpBsAb5Ta2i8YVM0tvlB4FZcSq22NmheW+2L+XHSGiZbGbaitjeZWCGWK28bmzNs69nBxtpoRbl6rfrdpmNH6sZ/AnutPQnV3oCoX2Y4Xvva5HXDXOZE3LpqzvuOo82/EqwqTC449Wt732nd5x9Tqu6nkWwi4tLa6vu/ojOPBfi6nBFLUVT2mUZIumXTTMGgnMS4aXPAFSgBfbL6rFNCq297b7tkTnyCIisGAREQBERAEREAREQHOxbFRC3lmI0B4ADi53gB81p4ThRcd7Nck3LQdDqCC54+0QdByC5dCC6vc2oNz3iwW0LmG4v5BtiB5FS8Lm1ReTP5s+0XpL1836m+f3a4rxKep6UwySRH+G5zPQE5T/1stPEnHLI7gGkEX4HiHAeJHH0Ui2so91XvI4StbJ62yu+bfmopjVO5xEbRcveMvV/dt8SF52ynjlOHqYRaW9ln9mtAYsPivxkzSn/kcS37tlKFhoqYRxsYODGtaP6QBy6LOvZRXGKRrCIiyAREQBERAEREAREQBERARXamAxyxzsF3Ag28SzkT/My7fQKS084e1r2m7XAOB8QdQsVfRCVhadOBBsDYg+aYdRiKNsYJIaLXPO5ueGg4qpVVKu2b/K+v18TbKSlFea/YifaRS23Ew5OdG7o8Xb8x81GNn6Qz4hTgC7Y3GZ3kIx3fvZVaGLYeyeF8cmjXAi+nd5hwvzHFcbYzZ+Ona97ZWzvebF7SCAGnutFibcbnz9FWsw+WVG3w/g1klsvqIuoQEREAREQBERAEREAREQBERAEREByNqIXOpnhgJ4EgaktBBcAOenJcLYyA+0SyMY5kRjDTcFoc4OuLAgXsM2vK6IqM6E8mNm+yfsSTRERX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8" name="AutoShape 4" descr="data:image/jpeg;base64,/9j/4AAQSkZJRgABAQAAAQABAAD/2wCEAAkGBhQSERUUERQWEhUVFxYVFhgVFBYVGxUdFBgYFxUXFRcYGyYfFxojGhkaHzAgIzMpLCw4GB4xNTAqNSYrLC0BCQoKDgwOGg8PGjUiHiQsMSw1NS42LTAsLiwpLCopNTUwLCopLCosLC8vNSksLC8vLjUsNS01KTApKSwsNCksLP/AABEIAIgAgQMBIgACEQEDEQH/xAAbAAEAAgMBAQAAAAAAAAAAAAAABgcDBAUCAf/EAD8QAAEDAgMFBQUECAcBAAAAAAEAAgMEEQUSIQYTMUFxByJRYYEUMpGhsVKiwdEWIyVCQ2KC8BVjcnODkuEk/8QAGgEBAAIDAQAAAAAAAAAAAAAAAAEEAgMFBv/EACwRAAICAgECBAMJAAAAAAAAAAABAgMEERIhMUFRYXEFE4EVIzJCkbHR4fD/2gAMAwEAAhEDEQA/ALxREQBEWriVe2GJ0juDRfqToAOpIHqgPlXW5Tlbq4/AeZXuCC2rjc+fJRI4nJnL81j00+CQ7RPkd+ubZnLLy83DmgJiyZp4G/RZFq0JaWgsIIPMLZugPq5W0tG+WAtjAeczHFjnZRK1rgXRl3LMNProuqtauhe9lopN06/vZA/0ylAcvZeaBzZGwwmne1w30Tm5XNcRoTycCODhoVo/o5T+35dyy3s+e1tM29tm6rsYXhBje+SSQzSSBrS7KGANZfI0NHD3ib87rP8A4cPaN/c33e6tytmzX6oDn42P/qof92X5QSH6gLuBaNbhgklhkLiNy5zgBwdmaWa+hW6EB9REQBERAEREAUT7RpiKdjBfvyD7oLvqApYoh2hRkthN9MzhbzIuD8j8VWy5ONMmgc2mfvGA+I16817fEWsc4NzEAkDx8lp4bJlOvA8fzUwwulBOuv4rDEyVfD1XchMjGFyzt13hbfiGgADoPBTDCMS3rSHWzN0Nud+BXjFKFojJa3Ua6KLYTXuZI6RvDRtvtWJzfldWySeXRaNHiAlLS3hYnoRpY/FbpOo9VIIX2hY9XQPiZQxufmDnPLYXS2sQGi9iBzUUw3tZq4ZgyujBboHjdmORv8wHPpbVXCqw7baZu7p5LDPncy/Mtte3QH6oCyqapbIxr2EOa9oc0jgQRcFVSazE6nEKqCmqsghe6wcQAG5rACzSSpt2dA/4ZTZuOQ8fDO63yso3sU79t4iPHMfhIAgNWro8epxnEoqANSG5X/cLQT6Lt7C9o3tjzBOwRTgEi1wH5feAB1a4eHVTdVF2o4b7HWQVsAyl7ruA078djf8Aqbx6eaAt5FH/ANMYUQEgS6xVE7WMc95ytaC5xPINFyfgq3r9sqqqJEB9mj5EC8hHiXHRp8hw8Sq2RlV48eU2CzVxNrqIyUzsvFhD/Qcflr6KANwOolN3VM7za196/wDArFU7PzN19onBH+c/81yLPjOPZFw69SdHRpzou/g2MbuzX+7yP2evkq5MtRTe6/etH7smvwcNR81IsLxVs8Ye24uSCDxaW6Ef35LmV2Tpfza30MNNE9rMQu3TgfBRqrk1WmyuczgdPD++C9jFWHicp8+HxXpMbPruXXoydnX2VlyPcHfxD3fK35/kpPC/MSeXAfioNRzb2QMhc1z7j3SHZbHUut7o6qdtAY3wAHE/Mkq+SZFUe29Q7FcQjpKU5mQ3D3jUAkjeOv4NAt5m4XW2i2umrpDR4WC6+ks4uGtHAhruQ/m58B4qT7I7IxUEORnee6xkkOhcR9GjkEB16KjbFEyNgs1jQxvRosFXuxh/bmIdH/KVqsgOvwVZ7GP/AG9X9JflIxAWcq27bZB7PA3mZHW9G6/UKxKipbG0ue4Ma0XLnEAAeZKq50xxnFWFgJpKXUuto6xv99wFh4AlAbX6HS+B+CKy7IgNTF6QywSxjQyRvYP6mkD6qocCn/VuPNrb/AK6VUD6TdV1TDyLnlvSQFw+q4fxmvdSl5Eom2G7KOyNc6eRpIBOVwA1F7DReK/Y1x19omPV/wD4pBgs+enid9qNh+6L/NcfENt6dlTJSEu3scRmd3e6GgXPe5m3JX68PH4rUF+g2QXaHADG0/rXnqQfqFrbJYfJ7K1zdc75Ha6fvZR192/qvu0G1EdVSmaDNkdcNzNykkacNeanuE4EIoIo7e5GxvqALn43WU8OmS48dexiRV9JOeETj0sfhqs9NsdNKRvHNibzt33W8uV/XmpnFRLchp1ph8Oqi99xo18CwSKmZkhba+rnHVzz4uPM/Tksm0WGunpZYY3BjpGFgcbkC/G9vK632Msva6CSS0iSoouxmpb7tUxv+neN+NivZ7Hqs8axp6mX81bSKQRHYLYuSg3u9lEpky2tm0Db/a6ri4l2USvqJZ4qsxOke5+jXAjMb2u1wurIRAVqzsjkkcPaq6SZg/d71/i9xA62U8wbBIaWIRQMDGjXxJPNzidSfNbyIAiIgPhVabewbnEIpeUrLHrGbH5OarMXA2v2Y9siaGuDJIzmY4i41Fi13Ox/AKrl0/OpcEDW2XxVkcYhe6wF9y8nR7XG4bfhmbe1ueijW2OyUT6uaqEpD5YDEQHgAgjLZlhfP4X0WQbMVsDXe45rWlxtJcGwubNc3itSnwSsqWl0bGNAdl7zmttwPANOmq5+Pfl1xUJ1714knGw3Ao2y0lFGczBK0m5BuGkyOv1AKundBQ3ZDYJ1NOaioe18gBbG1l8rL+865tdxGnDRTW66tbk1ua0yDzuwFzDipNQ2JgBbdwd490G5B8iWjzufBbeJ1m7jLufAdT+A4+i0NnKOzN4eMnu345B7t/Mklx6+S0W2SldGqD9X7f2bYxSi5M7SIiuGoIiIAiIgCIiAIiIAtPF8SbTwvlfwY0ut4+A9TYeq21HNtyx9LJET33NuwWLu805mg2GhNrC/itdk1CLf+2Sk32IXV9plc8ODaOLI7QEPc9wB0PgL2usQ7Ra2JzhFSNLHHMN7dpBsAb5Ta2i8YVM0tvlB4FZcSq22NmheW+2L+XHSGiZbGbaitjeZWCGWK28bmzNs69nBxtpoRbl6rfrdpmNH6sZ/AnutPQnV3oCoX2Y4Xvva5HXDXOZE3LpqzvuOo82/EqwqTC449Wt732nd5x9Tqu6nkWwi4tLa6vu/ojOPBfi6nBFLUVT2mUZIumXTTMGgnMS4aXPAFSgBfbL6rFNCq297b7tkTnyCIisGAREQBERAEREAREQHOxbFRC3lmI0B4ADi53gB81p4ThRcd7Nck3LQdDqCC54+0QdByC5dCC6vc2oNz3iwW0LmG4v5BtiB5FS8Lm1ReTP5s+0XpL1836m+f3a4rxKep6UwySRH+G5zPQE5T/1stPEnHLI7gGkEX4HiHAeJHH0Ui2so91XvI4StbJ62yu+bfmopjVO5xEbRcveMvV/dt8SF52ynjlOHqYRaW9ln9mtAYsPivxkzSn/kcS37tlKFhoqYRxsYODGtaP6QBy6LOvZRXGKRrCIiyAREQBERAEREAREQBERARXamAxyxzsF3Ag28SzkT/My7fQKS084e1r2m7XAOB8QdQsVfRCVhadOBBsDYg+aYdRiKNsYJIaLXPO5ueGg4qpVVKu2b/K+v18TbKSlFea/YifaRS23Ew5OdG7o8Xb8x81GNn6Qz4hTgC7Y3GZ3kIx3fvZVaGLYeyeF8cmjXAi+nd5hwvzHFcbYzZ+Ona97ZWzvebF7SCAGnutFibcbnz9FWsw+WVG3w/g1klsvqIuoQEREAREQBERAEREAREQBERAEREByNqIXOpnhgJ4EgaktBBcAOenJcLYyA+0SyMY5kRjDTcFoc4OuLAgXsM2vK6IqM6E8mNm+yfsSTRERX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" name="Image 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pic>
        <p:nvPicPr>
          <p:cNvPr id="8" name="Imag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708920"/>
            <a:ext cx="3598800" cy="1872208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9" name="Image 8" descr="triplex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4048" y="2708920"/>
            <a:ext cx="2952328" cy="2074985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10" name="Espace réservé du contenu 1"/>
          <p:cNvSpPr>
            <a:spLocks noGrp="1"/>
          </p:cNvSpPr>
          <p:nvPr>
            <p:ph idx="1"/>
          </p:nvPr>
        </p:nvSpPr>
        <p:spPr>
          <a:xfrm>
            <a:off x="914400" y="1484784"/>
            <a:ext cx="8229600" cy="1224136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latin typeface="Corbel" pitchFamily="34" charset="0"/>
              </a:rPr>
              <a:t>Thème d’étude  :TRIPLEX, le projet architectural est-il réalisable ?</a:t>
            </a:r>
          </a:p>
          <a:p>
            <a:pPr>
              <a:buNone/>
            </a:pPr>
            <a:r>
              <a:rPr lang="fr-FR" dirty="0" smtClean="0">
                <a:latin typeface="Corbel" pitchFamily="34" charset="0"/>
              </a:rPr>
              <a:t>=&gt; Etude des charges sur fondations</a:t>
            </a:r>
          </a:p>
        </p:txBody>
      </p:sp>
      <p:sp>
        <p:nvSpPr>
          <p:cNvPr id="11" name="Pentagone 10"/>
          <p:cNvSpPr/>
          <p:nvPr/>
        </p:nvSpPr>
        <p:spPr>
          <a:xfrm rot="15647136">
            <a:off x="2591780" y="4833156"/>
            <a:ext cx="864096" cy="1368152"/>
          </a:xfrm>
          <a:prstGeom prst="homePlate">
            <a:avLst/>
          </a:prstGeom>
          <a:gradFill flip="none" rotWithShape="1">
            <a:gsLst>
              <a:gs pos="0">
                <a:srgbClr val="00CC66">
                  <a:shade val="30000"/>
                  <a:satMod val="115000"/>
                </a:srgbClr>
              </a:gs>
              <a:gs pos="50000">
                <a:srgbClr val="00CC66">
                  <a:shade val="67500"/>
                  <a:satMod val="115000"/>
                </a:srgbClr>
              </a:gs>
              <a:gs pos="100000">
                <a:srgbClr val="00CC66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Corbel" pitchFamily="34" charset="0"/>
              </a:rPr>
              <a:t>Avant travaux</a:t>
            </a:r>
            <a:endParaRPr lang="fr-FR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2" name="Pentagone 11"/>
          <p:cNvSpPr/>
          <p:nvPr/>
        </p:nvSpPr>
        <p:spPr>
          <a:xfrm rot="15871343">
            <a:off x="6374315" y="4896483"/>
            <a:ext cx="864096" cy="1368152"/>
          </a:xfrm>
          <a:prstGeom prst="homePlate">
            <a:avLst/>
          </a:prstGeom>
          <a:gradFill flip="none" rotWithShape="1">
            <a:gsLst>
              <a:gs pos="0">
                <a:srgbClr val="00CC66">
                  <a:shade val="30000"/>
                  <a:satMod val="115000"/>
                </a:srgbClr>
              </a:gs>
              <a:gs pos="50000">
                <a:srgbClr val="00CC66">
                  <a:shade val="67500"/>
                  <a:satMod val="115000"/>
                </a:srgbClr>
              </a:gs>
              <a:gs pos="100000">
                <a:srgbClr val="00CC66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Corbel" pitchFamily="34" charset="0"/>
              </a:rPr>
              <a:t>Après travaux ?</a:t>
            </a:r>
            <a:endParaRPr lang="fr-FR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2267744" y="188640"/>
            <a:ext cx="6660232" cy="1052736"/>
          </a:xfrm>
          <a:prstGeom prst="rect">
            <a:avLst/>
          </a:prstGeom>
          <a:gradFill flip="none" rotWithShape="1">
            <a:gsLst>
              <a:gs pos="0">
                <a:srgbClr val="00CC66">
                  <a:shade val="30000"/>
                  <a:satMod val="115000"/>
                </a:srgbClr>
              </a:gs>
              <a:gs pos="50000">
                <a:srgbClr val="00CC66">
                  <a:shade val="67500"/>
                  <a:satMod val="115000"/>
                </a:srgbClr>
              </a:gs>
              <a:gs pos="100000">
                <a:srgbClr val="00CC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rbel" pitchFamily="34" charset="0"/>
                <a:ea typeface="+mj-ea"/>
                <a:cs typeface="+mj-cs"/>
              </a:rPr>
              <a:t>THEME D’ETUDE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2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1656184" cy="1748194"/>
          </a:xfrm>
          <a:prstGeom prst="rect">
            <a:avLst/>
          </a:prstGeom>
        </p:spPr>
      </p:pic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660232" cy="1052736"/>
          </a:xfrm>
          <a:gradFill flip="none" rotWithShape="1">
            <a:gsLst>
              <a:gs pos="0">
                <a:srgbClr val="00CC66">
                  <a:shade val="30000"/>
                  <a:satMod val="115000"/>
                </a:srgbClr>
              </a:gs>
              <a:gs pos="50000">
                <a:srgbClr val="00CC66">
                  <a:shade val="67500"/>
                  <a:satMod val="115000"/>
                </a:srgbClr>
              </a:gs>
              <a:gs pos="100000">
                <a:srgbClr val="00CC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r-FR" sz="3600" dirty="0" smtClean="0">
                <a:solidFill>
                  <a:schemeClr val="bg1"/>
                </a:solidFill>
                <a:latin typeface="Corbel" pitchFamily="34" charset="0"/>
              </a:rPr>
              <a:t>HYPOTHÈSES DE TRAVAIL</a:t>
            </a:r>
            <a:endParaRPr lang="fr-FR" sz="3600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6" name="Espace réservé du contenu 1"/>
          <p:cNvSpPr>
            <a:spLocks noGrp="1"/>
          </p:cNvSpPr>
          <p:nvPr>
            <p:ph idx="1"/>
          </p:nvPr>
        </p:nvSpPr>
        <p:spPr>
          <a:xfrm rot="21137704">
            <a:off x="529208" y="2273417"/>
            <a:ext cx="8229600" cy="1803655"/>
          </a:xfrm>
          <a:gradFill flip="none" rotWithShape="1">
            <a:gsLst>
              <a:gs pos="0">
                <a:srgbClr val="339966">
                  <a:shade val="30000"/>
                  <a:satMod val="115000"/>
                </a:srgbClr>
              </a:gs>
              <a:gs pos="50000">
                <a:srgbClr val="339966">
                  <a:shade val="67500"/>
                  <a:satMod val="115000"/>
                </a:srgbClr>
              </a:gs>
              <a:gs pos="100000">
                <a:srgbClr val="339966">
                  <a:shade val="100000"/>
                  <a:satMod val="115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FR" dirty="0" smtClean="0"/>
              <a:t>Les </a:t>
            </a:r>
            <a:r>
              <a:rPr lang="fr-FR" dirty="0" smtClean="0">
                <a:latin typeface="Corbel" pitchFamily="34" charset="0"/>
              </a:rPr>
              <a:t>Objectifs pédagogiques</a:t>
            </a:r>
          </a:p>
          <a:p>
            <a:r>
              <a:rPr lang="fr-FR" dirty="0" smtClean="0">
                <a:latin typeface="Corbel" pitchFamily="34" charset="0"/>
              </a:rPr>
              <a:t>Le Centre d’Intérêt</a:t>
            </a:r>
          </a:p>
          <a:p>
            <a:r>
              <a:rPr lang="fr-FR" dirty="0" smtClean="0">
                <a:latin typeface="Corbel" pitchFamily="34" charset="0"/>
              </a:rPr>
              <a:t>Les compétences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691680" y="141277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>
              <a:latin typeface="Corbel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1656184" cy="1748194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1295128" y="4725144"/>
            <a:ext cx="7848872" cy="156966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Corbel" pitchFamily="34" charset="0"/>
              </a:rPr>
              <a:t>Pour une comparaison des résultats, on simulera les mêmes déplacements de la masse.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Corbel" pitchFamily="34" charset="0"/>
              </a:rPr>
              <a:t>On aura la même démarche qu’avec </a:t>
            </a:r>
            <a:r>
              <a:rPr lang="fr-FR" sz="2400" dirty="0" smtClean="0">
                <a:latin typeface="Corbel" pitchFamily="34" charset="0"/>
              </a:rPr>
              <a:t>l’expérimentation mais en représentation réelle</a:t>
            </a:r>
            <a:endParaRPr lang="fr-FR" sz="2400" dirty="0" smtClean="0">
              <a:latin typeface="Corbel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23528" y="3356992"/>
            <a:ext cx="6932411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Corbel" pitchFamily="34" charset="0"/>
              </a:rPr>
              <a:t>Appropriation de la problématique propre à l’activité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Corbel" pitchFamily="34" charset="0"/>
              </a:rPr>
              <a:t>Prise en main du logiciel « SIMULATION de SW »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Corbel" pitchFamily="34" charset="0"/>
              </a:rPr>
              <a:t>Découverte de l’environnement du </a:t>
            </a:r>
            <a:r>
              <a:rPr lang="fr-FR" sz="2400" dirty="0" smtClean="0">
                <a:latin typeface="Corbel" pitchFamily="34" charset="0"/>
              </a:rPr>
              <a:t>module.</a:t>
            </a:r>
            <a:endParaRPr lang="fr-FR" sz="2400" dirty="0">
              <a:latin typeface="Corbel" pitchFamily="34" charset="0"/>
            </a:endParaRPr>
          </a:p>
        </p:txBody>
      </p:sp>
      <p:graphicFrame>
        <p:nvGraphicFramePr>
          <p:cNvPr id="10" name="Diagramme 9"/>
          <p:cNvGraphicFramePr/>
          <p:nvPr/>
        </p:nvGraphicFramePr>
        <p:xfrm>
          <a:off x="-180528" y="1700808"/>
          <a:ext cx="9324528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itre 2"/>
          <p:cNvSpPr txBox="1">
            <a:spLocks/>
          </p:cNvSpPr>
          <p:nvPr/>
        </p:nvSpPr>
        <p:spPr>
          <a:xfrm>
            <a:off x="2483768" y="0"/>
            <a:ext cx="6660232" cy="1052736"/>
          </a:xfrm>
          <a:prstGeom prst="rect">
            <a:avLst/>
          </a:prstGeom>
          <a:gradFill flip="none" rotWithShape="1">
            <a:gsLst>
              <a:gs pos="0">
                <a:srgbClr val="00CC66">
                  <a:shade val="30000"/>
                  <a:satMod val="115000"/>
                </a:srgbClr>
              </a:gs>
              <a:gs pos="50000">
                <a:srgbClr val="00CC66">
                  <a:shade val="67500"/>
                  <a:satMod val="115000"/>
                </a:srgbClr>
              </a:gs>
              <a:gs pos="100000">
                <a:srgbClr val="00CC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rbel" pitchFamily="34" charset="0"/>
                <a:ea typeface="+mj-ea"/>
                <a:cs typeface="+mj-cs"/>
              </a:rPr>
              <a:t>SCENARIO DE L’ACTIVITE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1656184" cy="1748194"/>
          </a:xfrm>
          <a:prstGeom prst="rect">
            <a:avLst/>
          </a:prstGeom>
        </p:spPr>
      </p:pic>
      <p:sp>
        <p:nvSpPr>
          <p:cNvPr id="4" name="Espace réservé du contenu 1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5733256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Corbel" pitchFamily="34" charset="0"/>
              </a:rPr>
              <a:t>Déroulement de l’activité – 1</a:t>
            </a:r>
            <a:r>
              <a:rPr lang="fr-FR" baseline="30000" dirty="0" smtClean="0">
                <a:latin typeface="Corbel" pitchFamily="34" charset="0"/>
              </a:rPr>
              <a:t>ère</a:t>
            </a:r>
            <a:r>
              <a:rPr lang="fr-FR" dirty="0" smtClean="0">
                <a:latin typeface="Corbel" pitchFamily="34" charset="0"/>
              </a:rPr>
              <a:t> Partie:</a:t>
            </a:r>
          </a:p>
          <a:p>
            <a:pPr marL="850392" lvl="1" indent="-457200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Récupérer des données aux pieds de </a:t>
            </a:r>
            <a:r>
              <a:rPr lang="fr-FR" dirty="0" smtClean="0">
                <a:latin typeface="Corbel" pitchFamily="34" charset="0"/>
              </a:rPr>
              <a:t>poteau. </a:t>
            </a:r>
            <a:r>
              <a:rPr lang="fr-FR" dirty="0" err="1" smtClean="0">
                <a:latin typeface="Corbel" pitchFamily="34" charset="0"/>
              </a:rPr>
              <a:t>RdC</a:t>
            </a:r>
            <a:r>
              <a:rPr lang="fr-FR" dirty="0" smtClean="0">
                <a:latin typeface="Corbel" pitchFamily="34" charset="0"/>
              </a:rPr>
              <a:t> </a:t>
            </a:r>
            <a:r>
              <a:rPr lang="fr-FR" dirty="0" smtClean="0">
                <a:latin typeface="Corbel" pitchFamily="34" charset="0"/>
              </a:rPr>
              <a:t>non chargé </a:t>
            </a:r>
            <a:r>
              <a:rPr lang="fr-FR" dirty="0" smtClean="0">
                <a:latin typeface="Corbel" pitchFamily="34" charset="0"/>
              </a:rPr>
              <a:t>: étude de son </a:t>
            </a:r>
            <a:r>
              <a:rPr lang="fr-FR" dirty="0" smtClean="0">
                <a:latin typeface="Corbel" pitchFamily="34" charset="0"/>
              </a:rPr>
              <a:t>poids propre.</a:t>
            </a:r>
          </a:p>
          <a:p>
            <a:pPr marL="850392" lvl="1" indent="-457200">
              <a:buNone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 startAt="2"/>
            </a:pPr>
            <a:r>
              <a:rPr lang="fr-FR" dirty="0" smtClean="0">
                <a:latin typeface="Corbel" pitchFamily="34" charset="0"/>
              </a:rPr>
              <a:t>Analyser les résultats aux pieds: soit une répartition du 				poids  propre sur les 4 fondations</a:t>
            </a:r>
          </a:p>
          <a:p>
            <a:pPr marL="850392" lvl="1" indent="-457200">
              <a:buFont typeface="+mj-lt"/>
              <a:buAutoNum type="arabicPeriod" startAt="2"/>
            </a:pPr>
            <a:endParaRPr lang="fr-FR" dirty="0" smtClean="0">
              <a:latin typeface="Corbel" pitchFamily="34" charset="0"/>
            </a:endParaRP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gradFill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avant travaux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12" name="Image 11" descr="RDC- PP.jpg"/>
          <p:cNvPicPr/>
          <p:nvPr/>
        </p:nvPicPr>
        <p:blipFill>
          <a:blip r:embed="rId3" cstate="print"/>
          <a:srcRect t="6588"/>
          <a:stretch>
            <a:fillRect/>
          </a:stretch>
        </p:blipFill>
        <p:spPr>
          <a:xfrm>
            <a:off x="1403648" y="2492896"/>
            <a:ext cx="4932040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 descr="RDC- PP.jpg"/>
          <p:cNvPicPr/>
          <p:nvPr/>
        </p:nvPicPr>
        <p:blipFill>
          <a:blip r:embed="rId2" cstate="print"/>
          <a:srcRect t="6588"/>
          <a:stretch>
            <a:fillRect/>
          </a:stretch>
        </p:blipFill>
        <p:spPr>
          <a:xfrm>
            <a:off x="-108520" y="1484784"/>
            <a:ext cx="6696744" cy="4968552"/>
          </a:xfrm>
          <a:prstGeom prst="rect">
            <a:avLst/>
          </a:prstGeom>
        </p:spPr>
      </p:pic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gradFill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avant travaux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13" name="Image 12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5733256"/>
          </a:xfrm>
        </p:spPr>
        <p:txBody>
          <a:bodyPr>
            <a:normAutofit fontScale="92500"/>
          </a:bodyPr>
          <a:lstStyle/>
          <a:p>
            <a:r>
              <a:rPr lang="fr-FR" dirty="0" smtClean="0">
                <a:latin typeface="Corbel" pitchFamily="34" charset="0"/>
              </a:rPr>
              <a:t>2</a:t>
            </a:r>
            <a:r>
              <a:rPr lang="fr-FR" baseline="30000" dirty="0" smtClean="0">
                <a:latin typeface="Corbel" pitchFamily="34" charset="0"/>
              </a:rPr>
              <a:t>ème</a:t>
            </a:r>
            <a:r>
              <a:rPr lang="fr-FR" dirty="0" smtClean="0">
                <a:latin typeface="Corbel" pitchFamily="34" charset="0"/>
              </a:rPr>
              <a:t> Partie:</a:t>
            </a:r>
          </a:p>
          <a:p>
            <a:pPr marL="3946525" lvl="1" indent="-457200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Récupérer les données aux pieds de poteau dans le cas du </a:t>
            </a:r>
            <a:r>
              <a:rPr lang="fr-FR" dirty="0" err="1" smtClean="0">
                <a:latin typeface="Corbel" pitchFamily="34" charset="0"/>
              </a:rPr>
              <a:t>RdC</a:t>
            </a:r>
            <a:r>
              <a:rPr lang="fr-FR" dirty="0" smtClean="0">
                <a:latin typeface="Corbel" pitchFamily="34" charset="0"/>
              </a:rPr>
              <a:t> </a:t>
            </a:r>
            <a:r>
              <a:rPr lang="fr-FR" dirty="0" smtClean="0">
                <a:latin typeface="Corbel" pitchFamily="34" charset="0"/>
              </a:rPr>
              <a:t>chargé ponctuellement </a:t>
            </a:r>
            <a:r>
              <a:rPr lang="fr-FR" dirty="0" smtClean="0">
                <a:latin typeface="Corbel" pitchFamily="34" charset="0"/>
              </a:rPr>
              <a:t>(7000 N)</a:t>
            </a:r>
          </a:p>
          <a:p>
            <a:pPr marL="3946525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None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1173163" lvl="1" indent="-457200" algn="just">
              <a:buFont typeface="+mj-lt"/>
              <a:buAutoNum type="arabicPeriod" startAt="2"/>
            </a:pPr>
            <a:r>
              <a:rPr lang="fr-FR" dirty="0" smtClean="0">
                <a:latin typeface="Corbel" pitchFamily="34" charset="0"/>
              </a:rPr>
              <a:t>Analyser les résultats aux pieds de poteau, suivant la position de la charge. Mettre les résultats sous forme de tableau, 		trouver des analogies dans les cas de charge.</a:t>
            </a:r>
          </a:p>
          <a:p>
            <a:pPr marL="850392" lvl="1" indent="-457200">
              <a:buFont typeface="+mj-lt"/>
              <a:buAutoNum type="arabicPeriod" startAt="2"/>
            </a:pPr>
            <a:endParaRPr lang="fr-FR" dirty="0" smtClean="0">
              <a:latin typeface="Corbel" pitchFamily="34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419872" y="3068960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355976" y="3573016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932040" y="3356992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5292080" y="4077072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2411760" y="2492896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131840" y="2708920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orbel" pitchFamily="34" charset="0"/>
              </a:rPr>
              <a:t>Étude O</a:t>
            </a:r>
          </a:p>
          <a:p>
            <a:pPr algn="ctr"/>
            <a:r>
              <a:rPr lang="fr-FR" sz="1000" dirty="0" smtClean="0">
                <a:latin typeface="Corbel" pitchFamily="34" charset="0"/>
              </a:rPr>
              <a:t>7000N</a:t>
            </a:r>
            <a:endParaRPr lang="fr-FR" sz="1000" dirty="0">
              <a:latin typeface="Corbel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411760" y="2132856"/>
            <a:ext cx="8640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orbel" pitchFamily="34" charset="0"/>
              </a:rPr>
              <a:t>Étude A</a:t>
            </a:r>
          </a:p>
          <a:p>
            <a:pPr algn="ctr"/>
            <a:r>
              <a:rPr lang="fr-FR" sz="1000" dirty="0" smtClean="0">
                <a:latin typeface="Corbel" pitchFamily="34" charset="0"/>
              </a:rPr>
              <a:t>7000N</a:t>
            </a:r>
            <a:endParaRPr lang="fr-FR" sz="1000" dirty="0">
              <a:latin typeface="Corbel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995936" y="3212976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orbel" pitchFamily="34" charset="0"/>
              </a:rPr>
              <a:t>Étude B</a:t>
            </a:r>
          </a:p>
          <a:p>
            <a:pPr algn="ctr"/>
            <a:r>
              <a:rPr lang="fr-FR" sz="1000" dirty="0" smtClean="0">
                <a:latin typeface="Corbel" pitchFamily="34" charset="0"/>
              </a:rPr>
              <a:t>7000N</a:t>
            </a:r>
            <a:endParaRPr lang="fr-FR" sz="1000" dirty="0">
              <a:latin typeface="Corbel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644008" y="3068960"/>
            <a:ext cx="108012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orbel" pitchFamily="34" charset="0"/>
              </a:rPr>
              <a:t>Étude B1</a:t>
            </a:r>
          </a:p>
          <a:p>
            <a:pPr algn="ctr"/>
            <a:r>
              <a:rPr lang="fr-FR" sz="1000" dirty="0" smtClean="0">
                <a:latin typeface="Corbel" pitchFamily="34" charset="0"/>
              </a:rPr>
              <a:t>7000N</a:t>
            </a:r>
            <a:endParaRPr lang="fr-FR" sz="1000" dirty="0" smtClean="0">
              <a:latin typeface="Corbel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932040" y="3717032"/>
            <a:ext cx="8640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Corbel" pitchFamily="34" charset="0"/>
              </a:rPr>
              <a:t>Étude C</a:t>
            </a:r>
          </a:p>
          <a:p>
            <a:pPr algn="ctr"/>
            <a:r>
              <a:rPr lang="fr-FR" sz="1000" dirty="0" smtClean="0">
                <a:latin typeface="Corbel" pitchFamily="34" charset="0"/>
              </a:rPr>
              <a:t>7000N</a:t>
            </a:r>
            <a:endParaRPr lang="fr-FR" sz="10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547664" cy="1633645"/>
          </a:xfrm>
          <a:prstGeom prst="rect">
            <a:avLst/>
          </a:prstGeom>
        </p:spPr>
      </p:pic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547260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contenu 1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5733256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latin typeface="Corbel" pitchFamily="34" charset="0"/>
              </a:rPr>
              <a:t>3</a:t>
            </a:r>
            <a:r>
              <a:rPr lang="fr-FR" baseline="30000" dirty="0" smtClean="0">
                <a:latin typeface="Corbel" pitchFamily="34" charset="0"/>
              </a:rPr>
              <a:t>ème</a:t>
            </a:r>
            <a:r>
              <a:rPr lang="fr-FR" dirty="0" smtClean="0">
                <a:latin typeface="Corbel" pitchFamily="34" charset="0"/>
              </a:rPr>
              <a:t> Partie:</a:t>
            </a:r>
          </a:p>
          <a:p>
            <a:pPr marL="3856038" lvl="1" indent="-457200" algn="just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Récupérer des données aux pieds de </a:t>
            </a:r>
            <a:r>
              <a:rPr lang="fr-FR" dirty="0" smtClean="0">
                <a:latin typeface="Corbel" pitchFamily="34" charset="0"/>
              </a:rPr>
              <a:t>poteau. Etude du </a:t>
            </a:r>
            <a:r>
              <a:rPr lang="fr-FR" dirty="0" err="1" smtClean="0">
                <a:latin typeface="Corbel" pitchFamily="34" charset="0"/>
              </a:rPr>
              <a:t>RdC</a:t>
            </a:r>
            <a:r>
              <a:rPr lang="fr-FR" dirty="0" smtClean="0">
                <a:latin typeface="Corbel" pitchFamily="34" charset="0"/>
              </a:rPr>
              <a:t> + </a:t>
            </a:r>
            <a:r>
              <a:rPr lang="fr-FR" sz="2800" dirty="0" smtClean="0">
                <a:latin typeface="Corbel" pitchFamily="34" charset="0"/>
              </a:rPr>
              <a:t>1</a:t>
            </a:r>
            <a:r>
              <a:rPr lang="fr-FR" dirty="0" smtClean="0">
                <a:latin typeface="Corbel" pitchFamily="34" charset="0"/>
              </a:rPr>
              <a:t> : </a:t>
            </a:r>
            <a:r>
              <a:rPr lang="fr-FR" dirty="0" smtClean="0">
                <a:latin typeface="Corbel" pitchFamily="34" charset="0"/>
              </a:rPr>
              <a:t>étude </a:t>
            </a:r>
            <a:r>
              <a:rPr lang="fr-FR" dirty="0" smtClean="0">
                <a:latin typeface="Corbel" pitchFamily="34" charset="0"/>
              </a:rPr>
              <a:t>du poids </a:t>
            </a:r>
            <a:r>
              <a:rPr lang="fr-FR" dirty="0" smtClean="0">
                <a:latin typeface="Corbel" pitchFamily="34" charset="0"/>
              </a:rPr>
              <a:t>propre</a:t>
            </a: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None/>
            </a:pPr>
            <a:endParaRPr lang="fr-FR" dirty="0" smtClean="0">
              <a:latin typeface="Corbel" pitchFamily="34" charset="0"/>
            </a:endParaRPr>
          </a:p>
          <a:p>
            <a:pPr marL="801688" lvl="1" indent="-457200" algn="just">
              <a:buFont typeface="+mj-lt"/>
              <a:buAutoNum type="arabicPeriod" startAt="2"/>
            </a:pPr>
            <a:r>
              <a:rPr lang="fr-FR" dirty="0" smtClean="0">
                <a:latin typeface="Corbel" pitchFamily="34" charset="0"/>
              </a:rPr>
              <a:t>Relever et analyser les résultats aux pieds de poteau, comprendre la répartition des charges dans les fondations, émettre des hypothèses de transfert de charges</a:t>
            </a:r>
          </a:p>
          <a:p>
            <a:pPr marL="850392" lvl="1" indent="-457200">
              <a:buFont typeface="+mj-lt"/>
              <a:buAutoNum type="arabicPeriod" startAt="2"/>
            </a:pPr>
            <a:endParaRPr lang="fr-FR" dirty="0" smtClean="0">
              <a:latin typeface="Corbel" pitchFamily="34" charset="0"/>
            </a:endParaRPr>
          </a:p>
        </p:txBody>
      </p: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gradFill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avant travaux</a:t>
            </a:r>
            <a:endParaRPr lang="fr-FR" sz="20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analyses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3" name="Image 2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4" name="Espace réservé du contenu 1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5733256"/>
          </a:xfrm>
        </p:spPr>
        <p:txBody>
          <a:bodyPr/>
          <a:lstStyle/>
          <a:p>
            <a:r>
              <a:rPr lang="fr-FR" dirty="0" smtClean="0">
                <a:latin typeface="Corbel" pitchFamily="34" charset="0"/>
              </a:rPr>
              <a:t>Restitution  </a:t>
            </a:r>
            <a:r>
              <a:rPr lang="fr-FR" dirty="0" smtClean="0">
                <a:latin typeface="Corbel" pitchFamily="34" charset="0"/>
              </a:rPr>
              <a:t>de l’élève à travers un </a:t>
            </a:r>
            <a:r>
              <a:rPr lang="fr-FR" dirty="0" smtClean="0">
                <a:latin typeface="Corbel" pitchFamily="34" charset="0"/>
              </a:rPr>
              <a:t>diaporama: étude de la </a:t>
            </a:r>
            <a:r>
              <a:rPr lang="fr-FR" dirty="0" smtClean="0">
                <a:latin typeface="Corbel" pitchFamily="34" charset="0"/>
              </a:rPr>
              <a:t>structure «</a:t>
            </a:r>
            <a:r>
              <a:rPr lang="fr-FR" dirty="0" smtClean="0">
                <a:latin typeface="Corbel" pitchFamily="34" charset="0"/>
              </a:rPr>
              <a:t> avant travaux » </a:t>
            </a:r>
            <a:r>
              <a:rPr lang="fr-FR" dirty="0" smtClean="0">
                <a:latin typeface="Corbel" pitchFamily="34" charset="0"/>
              </a:rPr>
              <a:t>:</a:t>
            </a:r>
            <a:endParaRPr lang="fr-FR" dirty="0" smtClean="0">
              <a:latin typeface="Corbel" pitchFamily="34" charset="0"/>
            </a:endParaRPr>
          </a:p>
          <a:p>
            <a:pPr marL="850392" lvl="1" indent="-457200">
              <a:buNone/>
            </a:pPr>
            <a:endParaRPr lang="fr-FR" dirty="0" smtClean="0">
              <a:latin typeface="Corbel" pitchFamily="34" charset="0"/>
            </a:endParaRPr>
          </a:p>
        </p:txBody>
      </p:sp>
      <p:graphicFrame>
        <p:nvGraphicFramePr>
          <p:cNvPr id="5" name="Diagramme 4"/>
          <p:cNvGraphicFramePr/>
          <p:nvPr/>
        </p:nvGraphicFramePr>
        <p:xfrm>
          <a:off x="-396552" y="1601416"/>
          <a:ext cx="1029714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ossatureRdC+2_4_potea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6926376" cy="3795684"/>
          </a:xfrm>
          <a:prstGeom prst="rect">
            <a:avLst/>
          </a:prstGeom>
        </p:spPr>
      </p:pic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052736"/>
          </a:xfr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3600" dirty="0" smtClean="0">
                <a:latin typeface="Corbel" pitchFamily="34" charset="0"/>
              </a:rPr>
              <a:t>SolidWorks – Simulation </a:t>
            </a:r>
            <a:r>
              <a:rPr lang="fr-FR" sz="2000" dirty="0" smtClean="0">
                <a:latin typeface="Corbel" pitchFamily="34" charset="0"/>
              </a:rPr>
              <a:t>après travaux</a:t>
            </a:r>
            <a:endParaRPr lang="fr-FR" sz="2000" dirty="0">
              <a:latin typeface="Corbel" pitchFamily="34" charset="0"/>
            </a:endParaRPr>
          </a:p>
        </p:txBody>
      </p:sp>
      <p:pic>
        <p:nvPicPr>
          <p:cNvPr id="5" name="Imag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56184" cy="1748194"/>
          </a:xfrm>
          <a:prstGeom prst="rect">
            <a:avLst/>
          </a:prstGeom>
        </p:spPr>
      </p:pic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755576" y="1124744"/>
            <a:ext cx="8229600" cy="5733256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latin typeface="Corbel" pitchFamily="34" charset="0"/>
              </a:rPr>
              <a:t>1</a:t>
            </a:r>
            <a:r>
              <a:rPr lang="fr-FR" baseline="30000" dirty="0" smtClean="0">
                <a:latin typeface="Corbel" pitchFamily="34" charset="0"/>
              </a:rPr>
              <a:t>ère</a:t>
            </a:r>
            <a:r>
              <a:rPr lang="fr-FR" dirty="0" smtClean="0">
                <a:latin typeface="Corbel" pitchFamily="34" charset="0"/>
              </a:rPr>
              <a:t> Partie:</a:t>
            </a:r>
          </a:p>
          <a:p>
            <a:pPr marL="717550" lvl="1" indent="-457200" algn="just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Le « TRIPLEX » assemblé</a:t>
            </a:r>
            <a:r>
              <a:rPr lang="fr-FR" dirty="0" smtClean="0">
                <a:latin typeface="Corbel" pitchFamily="34" charset="0"/>
              </a:rPr>
              <a:t>, </a:t>
            </a:r>
            <a:r>
              <a:rPr lang="fr-FR" dirty="0" smtClean="0">
                <a:latin typeface="Corbel" pitchFamily="34" charset="0"/>
              </a:rPr>
              <a:t>quel </a:t>
            </a:r>
            <a:r>
              <a:rPr lang="fr-FR" dirty="0" smtClean="0">
                <a:latin typeface="Corbel" pitchFamily="34" charset="0"/>
              </a:rPr>
              <a:t>impact aura ce 3</a:t>
            </a:r>
            <a:r>
              <a:rPr lang="fr-FR" baseline="30000" dirty="0" smtClean="0">
                <a:latin typeface="Corbel" pitchFamily="34" charset="0"/>
              </a:rPr>
              <a:t>ème</a:t>
            </a:r>
            <a:r>
              <a:rPr lang="fr-FR" dirty="0" smtClean="0">
                <a:latin typeface="Corbel" pitchFamily="34" charset="0"/>
              </a:rPr>
              <a:t> niveau sur les fondations</a:t>
            </a:r>
            <a:r>
              <a:rPr lang="fr-FR" dirty="0" smtClean="0">
                <a:latin typeface="Corbel" pitchFamily="34" charset="0"/>
              </a:rPr>
              <a:t>?</a:t>
            </a: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717550" lvl="1" indent="-457200" algn="just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2868613" lvl="1" indent="-457200" algn="just">
              <a:buFont typeface="+mj-lt"/>
              <a:buAutoNum type="arabicPeriod"/>
            </a:pPr>
            <a:r>
              <a:rPr lang="fr-FR" dirty="0" smtClean="0">
                <a:latin typeface="Corbel" pitchFamily="34" charset="0"/>
              </a:rPr>
              <a:t>L</a:t>
            </a:r>
            <a:r>
              <a:rPr lang="fr-FR" dirty="0" smtClean="0">
                <a:latin typeface="Corbel" pitchFamily="34" charset="0"/>
              </a:rPr>
              <a:t>’élève récupère </a:t>
            </a:r>
            <a:r>
              <a:rPr lang="fr-FR" dirty="0" smtClean="0">
                <a:latin typeface="Corbel" pitchFamily="34" charset="0"/>
              </a:rPr>
              <a:t>les données en pied de </a:t>
            </a:r>
            <a:r>
              <a:rPr lang="fr-FR" dirty="0" smtClean="0">
                <a:latin typeface="Corbel" pitchFamily="34" charset="0"/>
              </a:rPr>
              <a:t>poteau. Etude du poids propre de la structure .</a:t>
            </a:r>
            <a:endParaRPr lang="fr-FR" dirty="0" smtClean="0">
              <a:latin typeface="Corbel" pitchFamily="34" charset="0"/>
            </a:endParaRPr>
          </a:p>
          <a:p>
            <a:pPr marL="850392" lvl="1" indent="-457200" algn="just">
              <a:buNone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/>
            </a:pPr>
            <a:endParaRPr lang="fr-FR" dirty="0" smtClean="0">
              <a:latin typeface="Corbel" pitchFamily="34" charset="0"/>
            </a:endParaRPr>
          </a:p>
          <a:p>
            <a:pPr marL="850392" lvl="1" indent="-457200">
              <a:buFont typeface="+mj-lt"/>
              <a:buAutoNum type="arabicPeriod" startAt="2"/>
            </a:pPr>
            <a:endParaRPr lang="fr-FR" dirty="0" smtClean="0">
              <a:latin typeface="Corbel" pitchFamily="34" charset="0"/>
            </a:endParaRPr>
          </a:p>
          <a:p>
            <a:pPr marL="3233738" lvl="1" indent="-457200">
              <a:buFont typeface="+mj-lt"/>
              <a:buAutoNum type="arabicPeriod" startAt="2"/>
            </a:pPr>
            <a:endParaRPr lang="fr-FR" dirty="0" smtClean="0">
              <a:latin typeface="Corbel" pitchFamily="34" charset="0"/>
            </a:endParaRPr>
          </a:p>
          <a:p>
            <a:pPr marL="3233738" lvl="1" indent="-457200">
              <a:buNone/>
            </a:pPr>
            <a:endParaRPr lang="fr-FR" dirty="0" smtClean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Fonderi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505</TotalTime>
  <Words>425</Words>
  <Application>Microsoft Office PowerPoint</Application>
  <PresentationFormat>Affichage à l'écran (4:3)</PresentationFormat>
  <Paragraphs>120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Rotonde</vt:lpstr>
      <vt:lpstr>Diapositive 1</vt:lpstr>
      <vt:lpstr>Diapositive 2</vt:lpstr>
      <vt:lpstr>HYPOTHÈSES DE TRAVAIL</vt:lpstr>
      <vt:lpstr>Diapositive 4</vt:lpstr>
      <vt:lpstr>SolidWorks – Simulation avant travaux</vt:lpstr>
      <vt:lpstr>SolidWorks – Simulation avant travaux</vt:lpstr>
      <vt:lpstr>SolidWorks – Simulation avant travaux</vt:lpstr>
      <vt:lpstr>SolidWorks – Simulation analyses</vt:lpstr>
      <vt:lpstr>SolidWorks – Simulation après travaux</vt:lpstr>
      <vt:lpstr>SolidWorks – Simulation après travaux</vt:lpstr>
      <vt:lpstr>SolidWorks – Simulation analyses</vt:lpstr>
      <vt:lpstr>Merci de votre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chris</dc:creator>
  <cp:lastModifiedBy>chris</cp:lastModifiedBy>
  <cp:revision>55</cp:revision>
  <dcterms:created xsi:type="dcterms:W3CDTF">2012-03-21T20:15:33Z</dcterms:created>
  <dcterms:modified xsi:type="dcterms:W3CDTF">2012-04-03T08:12:32Z</dcterms:modified>
</cp:coreProperties>
</file>