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Default Extension="tiff" ContentType="image/tiff"/>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70" r:id="rId4"/>
  </p:sldMasterIdLst>
  <p:notesMasterIdLst>
    <p:notesMasterId r:id="rId43"/>
  </p:notesMasterIdLst>
  <p:handoutMasterIdLst>
    <p:handoutMasterId r:id="rId44"/>
  </p:handoutMasterIdLst>
  <p:sldIdLst>
    <p:sldId id="302" r:id="rId5"/>
    <p:sldId id="305" r:id="rId6"/>
    <p:sldId id="345" r:id="rId7"/>
    <p:sldId id="360" r:id="rId8"/>
    <p:sldId id="303" r:id="rId9"/>
    <p:sldId id="338" r:id="rId10"/>
    <p:sldId id="308" r:id="rId11"/>
    <p:sldId id="380" r:id="rId12"/>
    <p:sldId id="309" r:id="rId13"/>
    <p:sldId id="328" r:id="rId14"/>
    <p:sldId id="307" r:id="rId15"/>
    <p:sldId id="381" r:id="rId16"/>
    <p:sldId id="310" r:id="rId17"/>
    <p:sldId id="362" r:id="rId18"/>
    <p:sldId id="347" r:id="rId19"/>
    <p:sldId id="364" r:id="rId20"/>
    <p:sldId id="348" r:id="rId21"/>
    <p:sldId id="363" r:id="rId22"/>
    <p:sldId id="366" r:id="rId23"/>
    <p:sldId id="382" r:id="rId24"/>
    <p:sldId id="312" r:id="rId25"/>
    <p:sldId id="390" r:id="rId26"/>
    <p:sldId id="376" r:id="rId27"/>
    <p:sldId id="313" r:id="rId28"/>
    <p:sldId id="374" r:id="rId29"/>
    <p:sldId id="375" r:id="rId30"/>
    <p:sldId id="315" r:id="rId31"/>
    <p:sldId id="316" r:id="rId32"/>
    <p:sldId id="367" r:id="rId33"/>
    <p:sldId id="389" r:id="rId34"/>
    <p:sldId id="357" r:id="rId35"/>
    <p:sldId id="379" r:id="rId36"/>
    <p:sldId id="378" r:id="rId37"/>
    <p:sldId id="386" r:id="rId38"/>
    <p:sldId id="318" r:id="rId39"/>
    <p:sldId id="335" r:id="rId40"/>
    <p:sldId id="388" r:id="rId41"/>
    <p:sldId id="384" r:id="rId42"/>
  </p:sldIdLst>
  <p:sldSz cx="9144000" cy="6858000" type="screen4x3"/>
  <p:notesSz cx="6888163" cy="100203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CFF"/>
    <a:srgbClr val="009900"/>
    <a:srgbClr val="BDFFBD"/>
    <a:srgbClr val="AFFFAF"/>
    <a:srgbClr val="C09200"/>
    <a:srgbClr val="F0FFE1"/>
    <a:srgbClr val="7DFF7D"/>
    <a:srgbClr val="E3F3D1"/>
    <a:srgbClr val="C5E2FF"/>
    <a:srgbClr val="FFFFE7"/>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11" autoAdjust="0"/>
    <p:restoredTop sz="82130" autoAdjust="0"/>
  </p:normalViewPr>
  <p:slideViewPr>
    <p:cSldViewPr>
      <p:cViewPr varScale="1">
        <p:scale>
          <a:sx n="55" d="100"/>
          <a:sy n="55" d="100"/>
        </p:scale>
        <p:origin x="-1212" y="-84"/>
      </p:cViewPr>
      <p:guideLst>
        <p:guide orient="horz" pos="2160"/>
        <p:guide pos="2880"/>
      </p:guideLst>
    </p:cSldViewPr>
  </p:slideViewPr>
  <p:notesTextViewPr>
    <p:cViewPr>
      <p:scale>
        <a:sx n="100" d="100"/>
        <a:sy n="100" d="100"/>
      </p:scale>
      <p:origin x="0" y="0"/>
    </p:cViewPr>
  </p:notesTextViewPr>
  <p:gridSpacing cx="46085125" cy="46085125"/>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 Id="rId48"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84871" cy="501015"/>
          </a:xfrm>
          <a:prstGeom prst="rect">
            <a:avLst/>
          </a:prstGeom>
        </p:spPr>
        <p:txBody>
          <a:bodyPr vert="horz" lIns="96616" tIns="48308" rIns="96616" bIns="48308" rtlCol="0"/>
          <a:lstStyle>
            <a:lvl1pPr algn="l">
              <a:defRPr sz="1300"/>
            </a:lvl1pPr>
          </a:lstStyle>
          <a:p>
            <a:endParaRPr lang="fr-FR"/>
          </a:p>
        </p:txBody>
      </p:sp>
      <p:sp>
        <p:nvSpPr>
          <p:cNvPr id="3" name="Espace réservé de la date 2"/>
          <p:cNvSpPr>
            <a:spLocks noGrp="1"/>
          </p:cNvSpPr>
          <p:nvPr>
            <p:ph type="dt" sz="quarter" idx="1"/>
          </p:nvPr>
        </p:nvSpPr>
        <p:spPr>
          <a:xfrm>
            <a:off x="3901698" y="0"/>
            <a:ext cx="2984871" cy="501015"/>
          </a:xfrm>
          <a:prstGeom prst="rect">
            <a:avLst/>
          </a:prstGeom>
        </p:spPr>
        <p:txBody>
          <a:bodyPr vert="horz" lIns="96616" tIns="48308" rIns="96616" bIns="48308" rtlCol="0"/>
          <a:lstStyle>
            <a:lvl1pPr algn="r">
              <a:defRPr sz="1300"/>
            </a:lvl1pPr>
          </a:lstStyle>
          <a:p>
            <a:fld id="{54E366CE-5366-4FD7-90C2-20371C93F919}" type="datetimeFigureOut">
              <a:rPr lang="fr-FR" smtClean="0"/>
              <a:pPr/>
              <a:t>03/04/2012</a:t>
            </a:fld>
            <a:endParaRPr lang="fr-FR"/>
          </a:p>
        </p:txBody>
      </p:sp>
      <p:sp>
        <p:nvSpPr>
          <p:cNvPr id="4" name="Espace réservé du pied de page 3"/>
          <p:cNvSpPr>
            <a:spLocks noGrp="1"/>
          </p:cNvSpPr>
          <p:nvPr>
            <p:ph type="ftr" sz="quarter" idx="2"/>
          </p:nvPr>
        </p:nvSpPr>
        <p:spPr>
          <a:xfrm>
            <a:off x="0" y="9517546"/>
            <a:ext cx="2984871" cy="501015"/>
          </a:xfrm>
          <a:prstGeom prst="rect">
            <a:avLst/>
          </a:prstGeom>
        </p:spPr>
        <p:txBody>
          <a:bodyPr vert="horz" lIns="96616" tIns="48308" rIns="96616" bIns="48308" rtlCol="0" anchor="b"/>
          <a:lstStyle>
            <a:lvl1pPr algn="l">
              <a:defRPr sz="1300"/>
            </a:lvl1pPr>
          </a:lstStyle>
          <a:p>
            <a:endParaRPr lang="fr-FR"/>
          </a:p>
        </p:txBody>
      </p:sp>
      <p:sp>
        <p:nvSpPr>
          <p:cNvPr id="5" name="Espace réservé du numéro de diapositive 4"/>
          <p:cNvSpPr>
            <a:spLocks noGrp="1"/>
          </p:cNvSpPr>
          <p:nvPr>
            <p:ph type="sldNum" sz="quarter" idx="3"/>
          </p:nvPr>
        </p:nvSpPr>
        <p:spPr>
          <a:xfrm>
            <a:off x="3901698" y="9517546"/>
            <a:ext cx="2984871" cy="501015"/>
          </a:xfrm>
          <a:prstGeom prst="rect">
            <a:avLst/>
          </a:prstGeom>
        </p:spPr>
        <p:txBody>
          <a:bodyPr vert="horz" lIns="96616" tIns="48308" rIns="96616" bIns="48308" rtlCol="0" anchor="b"/>
          <a:lstStyle>
            <a:lvl1pPr algn="r">
              <a:defRPr sz="1300"/>
            </a:lvl1pPr>
          </a:lstStyle>
          <a:p>
            <a:fld id="{DDDF7BE9-67EE-473C-8331-10FD67E04A84}" type="slidenum">
              <a:rPr lang="fr-FR" smtClean="0"/>
              <a:pPr/>
              <a:t>‹N°›</a:t>
            </a:fld>
            <a:endParaRPr lang="fr-F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1015"/>
          </a:xfrm>
          <a:prstGeom prst="rect">
            <a:avLst/>
          </a:prstGeom>
        </p:spPr>
        <p:txBody>
          <a:bodyPr vert="horz" lIns="96616" tIns="48308" rIns="96616" bIns="48308" rtlCol="0"/>
          <a:lstStyle>
            <a:lvl1pPr algn="l" latinLnBrk="0">
              <a:defRPr lang="fr-FR" sz="1300"/>
            </a:lvl1pPr>
          </a:lstStyle>
          <a:p>
            <a:endParaRPr lang="fr-FR"/>
          </a:p>
        </p:txBody>
      </p:sp>
      <p:sp>
        <p:nvSpPr>
          <p:cNvPr id="3" name="Date Placeholder 2"/>
          <p:cNvSpPr>
            <a:spLocks noGrp="1"/>
          </p:cNvSpPr>
          <p:nvPr>
            <p:ph type="dt" idx="1"/>
          </p:nvPr>
        </p:nvSpPr>
        <p:spPr>
          <a:xfrm>
            <a:off x="3901698" y="0"/>
            <a:ext cx="2984871" cy="501015"/>
          </a:xfrm>
          <a:prstGeom prst="rect">
            <a:avLst/>
          </a:prstGeom>
        </p:spPr>
        <p:txBody>
          <a:bodyPr vert="horz" lIns="96616" tIns="48308" rIns="96616" bIns="48308" rtlCol="0"/>
          <a:lstStyle>
            <a:lvl1pPr algn="r" latinLnBrk="0">
              <a:defRPr lang="fr-FR" sz="1300"/>
            </a:lvl1pPr>
          </a:lstStyle>
          <a:p>
            <a:fld id="{3842907C-D0AA-4C58-9F94-58B40AD65B29}" type="datetimeFigureOut">
              <a:rPr/>
              <a:pPr/>
              <a:t>9/15/2006</a:t>
            </a:fld>
            <a:endParaRPr lang="fr-FR"/>
          </a:p>
        </p:txBody>
      </p:sp>
      <p:sp>
        <p:nvSpPr>
          <p:cNvPr id="4" name="Slide Image Placeholder 3"/>
          <p:cNvSpPr>
            <a:spLocks noGrp="1" noRot="1" noChangeAspect="1"/>
          </p:cNvSpPr>
          <p:nvPr>
            <p:ph type="sldImg" idx="2"/>
          </p:nvPr>
        </p:nvSpPr>
        <p:spPr>
          <a:xfrm>
            <a:off x="939800" y="750888"/>
            <a:ext cx="5008563" cy="3757612"/>
          </a:xfrm>
          <a:prstGeom prst="rect">
            <a:avLst/>
          </a:prstGeom>
          <a:noFill/>
          <a:ln w="12700">
            <a:solidFill>
              <a:prstClr val="black"/>
            </a:solidFill>
          </a:ln>
        </p:spPr>
        <p:txBody>
          <a:bodyPr vert="horz" lIns="96616" tIns="48308" rIns="96616" bIns="48308" rtlCol="0" anchor="ctr"/>
          <a:lstStyle/>
          <a:p>
            <a:endParaRPr lang="fr-FR"/>
          </a:p>
        </p:txBody>
      </p:sp>
      <p:sp>
        <p:nvSpPr>
          <p:cNvPr id="5" name="Notes Placeholder 4"/>
          <p:cNvSpPr>
            <a:spLocks noGrp="1"/>
          </p:cNvSpPr>
          <p:nvPr>
            <p:ph type="body" sz="quarter" idx="3"/>
          </p:nvPr>
        </p:nvSpPr>
        <p:spPr>
          <a:xfrm>
            <a:off x="688817" y="4759643"/>
            <a:ext cx="5510530" cy="4509135"/>
          </a:xfrm>
          <a:prstGeom prst="rect">
            <a:avLst/>
          </a:prstGeom>
        </p:spPr>
        <p:txBody>
          <a:bodyPr vert="horz" lIns="96616" tIns="48308" rIns="96616" bIns="48308" rtlCol="0">
            <a:normAutofit/>
          </a:bodyPr>
          <a:lstStyle/>
          <a:p>
            <a:pPr lvl="0"/>
            <a:r>
              <a:rPr lang="fr-FR"/>
              <a:t>Cliquer ici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Footer Placeholder 5"/>
          <p:cNvSpPr>
            <a:spLocks noGrp="1"/>
          </p:cNvSpPr>
          <p:nvPr>
            <p:ph type="ftr" sz="quarter" idx="4"/>
          </p:nvPr>
        </p:nvSpPr>
        <p:spPr>
          <a:xfrm>
            <a:off x="0" y="9517546"/>
            <a:ext cx="2984871" cy="501015"/>
          </a:xfrm>
          <a:prstGeom prst="rect">
            <a:avLst/>
          </a:prstGeom>
        </p:spPr>
        <p:txBody>
          <a:bodyPr vert="horz" lIns="96616" tIns="48308" rIns="96616" bIns="48308" rtlCol="0" anchor="b"/>
          <a:lstStyle>
            <a:lvl1pPr algn="l" latinLnBrk="0">
              <a:defRPr lang="fr-FR" sz="1300"/>
            </a:lvl1pPr>
          </a:lstStyle>
          <a:p>
            <a:endParaRPr lang="fr-FR"/>
          </a:p>
        </p:txBody>
      </p:sp>
      <p:sp>
        <p:nvSpPr>
          <p:cNvPr id="7" name="Slide Number Placeholder 6"/>
          <p:cNvSpPr>
            <a:spLocks noGrp="1"/>
          </p:cNvSpPr>
          <p:nvPr>
            <p:ph type="sldNum" sz="quarter" idx="5"/>
          </p:nvPr>
        </p:nvSpPr>
        <p:spPr>
          <a:xfrm>
            <a:off x="3901698" y="9517546"/>
            <a:ext cx="2984871" cy="501015"/>
          </a:xfrm>
          <a:prstGeom prst="rect">
            <a:avLst/>
          </a:prstGeom>
        </p:spPr>
        <p:txBody>
          <a:bodyPr vert="horz" lIns="96616" tIns="48308" rIns="96616" bIns="48308" rtlCol="0" anchor="b"/>
          <a:lstStyle>
            <a:lvl1pPr algn="r" latinLnBrk="0">
              <a:defRPr lang="fr-FR" sz="1300"/>
            </a:lvl1pPr>
          </a:lstStyle>
          <a:p>
            <a:fld id="{1D76769E-C829-4283-B80E-CB90D995C291}" type="slidenum">
              <a:rPr/>
              <a:pPr/>
              <a:t>‹N°›</a:t>
            </a:fld>
            <a:endParaRPr lang="fr-FR"/>
          </a:p>
        </p:txBody>
      </p:sp>
    </p:spTree>
  </p:cSld>
  <p:clrMap bg1="lt1" tx1="dk1" bg2="lt2" tx2="dk2" accent1="accent1" accent2="accent2" accent3="accent3" accent4="accent4" accent5="accent5" accent6="accent6" hlink="hlink" folHlink="folHlink"/>
  <p:notesStyle>
    <a:lvl1pPr marL="0" algn="l" rtl="0" latinLnBrk="0">
      <a:defRPr lang="fr-FR" sz="1200" kern="1200">
        <a:solidFill>
          <a:schemeClr val="tx1"/>
        </a:solidFill>
        <a:latin typeface="+mn-lt"/>
        <a:ea typeface="+mn-ea"/>
        <a:cs typeface="+mn-cs"/>
      </a:defRPr>
    </a:lvl1pPr>
    <a:lvl2pPr marL="457200" algn="l" rtl="0">
      <a:defRPr lang="fr-FR" sz="1200" kern="1200">
        <a:solidFill>
          <a:schemeClr val="tx1"/>
        </a:solidFill>
        <a:latin typeface="+mn-lt"/>
        <a:ea typeface="+mn-ea"/>
        <a:cs typeface="+mn-cs"/>
      </a:defRPr>
    </a:lvl2pPr>
    <a:lvl3pPr marL="914400" algn="l" rtl="0">
      <a:defRPr lang="fr-FR" sz="1200" kern="1200">
        <a:solidFill>
          <a:schemeClr val="tx1"/>
        </a:solidFill>
        <a:latin typeface="+mn-lt"/>
        <a:ea typeface="+mn-ea"/>
        <a:cs typeface="+mn-cs"/>
      </a:defRPr>
    </a:lvl3pPr>
    <a:lvl4pPr marL="1371600" algn="l" rtl="0">
      <a:defRPr lang="fr-FR" sz="1200" kern="1200">
        <a:solidFill>
          <a:schemeClr val="tx1"/>
        </a:solidFill>
        <a:latin typeface="+mn-lt"/>
        <a:ea typeface="+mn-ea"/>
        <a:cs typeface="+mn-cs"/>
      </a:defRPr>
    </a:lvl4pPr>
    <a:lvl5pPr marL="1828800" algn="l" rtl="0">
      <a:defRPr lang="fr-FR" sz="1200" kern="1200">
        <a:solidFill>
          <a:schemeClr val="tx1"/>
        </a:solidFill>
        <a:latin typeface="+mn-lt"/>
        <a:ea typeface="+mn-ea"/>
        <a:cs typeface="+mn-cs"/>
      </a:defRPr>
    </a:lvl5pPr>
    <a:lvl6pPr marL="2286000" algn="l" rtl="0">
      <a:defRPr lang="fr-FR" sz="1200" kern="1200">
        <a:solidFill>
          <a:schemeClr val="tx1"/>
        </a:solidFill>
        <a:latin typeface="+mn-lt"/>
        <a:ea typeface="+mn-ea"/>
        <a:cs typeface="+mn-cs"/>
      </a:defRPr>
    </a:lvl6pPr>
    <a:lvl7pPr marL="2743200" algn="l" rtl="0">
      <a:defRPr lang="fr-FR" sz="1200" kern="1200">
        <a:solidFill>
          <a:schemeClr val="tx1"/>
        </a:solidFill>
        <a:latin typeface="+mn-lt"/>
        <a:ea typeface="+mn-ea"/>
        <a:cs typeface="+mn-cs"/>
      </a:defRPr>
    </a:lvl7pPr>
    <a:lvl8pPr marL="3200400" algn="l" rtl="0">
      <a:defRPr lang="fr-FR" sz="1200" kern="1200">
        <a:solidFill>
          <a:schemeClr val="tx1"/>
        </a:solidFill>
        <a:latin typeface="+mn-lt"/>
        <a:ea typeface="+mn-ea"/>
        <a:cs typeface="+mn-cs"/>
      </a:defRPr>
    </a:lvl8pPr>
    <a:lvl9pPr marL="3657600" algn="l" rtl="0">
      <a:defRPr lang="fr-F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Nous allons vous présenter une séquence pédagogique pour l’enseignement transversal au travers de laquelle nous allons vous exposé comment on a construit la structuration</a:t>
            </a:r>
            <a:r>
              <a:rPr lang="fr-FR" baseline="0" dirty="0" smtClean="0"/>
              <a:t> des connaissances.</a:t>
            </a:r>
            <a:r>
              <a:rPr lang="fr-FR" dirty="0" smtClean="0"/>
              <a:t> </a:t>
            </a:r>
            <a:endParaRPr lang="fr-FR" dirty="0"/>
          </a:p>
        </p:txBody>
      </p:sp>
      <p:sp>
        <p:nvSpPr>
          <p:cNvPr id="4" name="Espace réservé du numéro de diapositive 3"/>
          <p:cNvSpPr>
            <a:spLocks noGrp="1"/>
          </p:cNvSpPr>
          <p:nvPr>
            <p:ph type="sldNum" sz="quarter" idx="10"/>
          </p:nvPr>
        </p:nvSpPr>
        <p:spPr/>
        <p:txBody>
          <a:bodyPr/>
          <a:lstStyle/>
          <a:p>
            <a:fld id="{C95D89C5-99AE-424A-91E7-F0210D649178}" type="slidenum">
              <a:rPr lang="fr-FR" smtClean="0"/>
              <a:pPr/>
              <a:t>1</a:t>
            </a:fld>
            <a:endParaRPr lang="fr-FR"/>
          </a:p>
        </p:txBody>
      </p:sp>
    </p:spTree>
    <p:extLst>
      <p:ext uri="{BB962C8B-B14F-4D97-AF65-F5344CB8AC3E}">
        <p14:creationId xmlns:p14="http://schemas.microsoft.com/office/powerpoint/2010/main" xmlns="" val="2620421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a:ln/>
        </p:spPr>
      </p:sp>
      <p:sp>
        <p:nvSpPr>
          <p:cNvPr id="8195" name="Espace réservé des commentaires 2"/>
          <p:cNvSpPr>
            <a:spLocks noGrp="1"/>
          </p:cNvSpPr>
          <p:nvPr>
            <p:ph type="body" idx="1"/>
          </p:nvPr>
        </p:nvSpPr>
        <p:spPr>
          <a:noFill/>
          <a:ln/>
        </p:spPr>
        <p:txBody>
          <a:bodyPr/>
          <a:lstStyle/>
          <a:p>
            <a:endParaRPr lang="fr-FR" baseline="0" dirty="0" smtClean="0">
              <a:latin typeface="Arial" charset="0"/>
              <a:cs typeface="Arial" charset="0"/>
            </a:endParaRPr>
          </a:p>
        </p:txBody>
      </p:sp>
      <p:sp>
        <p:nvSpPr>
          <p:cNvPr id="8196" name="Espace réservé du numéro de diapositive 3"/>
          <p:cNvSpPr>
            <a:spLocks noGrp="1"/>
          </p:cNvSpPr>
          <p:nvPr>
            <p:ph type="sldNum" sz="quarter" idx="5"/>
          </p:nvPr>
        </p:nvSpPr>
        <p:spPr>
          <a:noFill/>
        </p:spPr>
        <p:txBody>
          <a:bodyPr/>
          <a:lstStyle/>
          <a:p>
            <a:fld id="{DAA03EDB-C53F-43E2-908C-2CD38A47A383}" type="slidenum">
              <a:rPr lang="fr-FR" smtClean="0"/>
              <a:pPr/>
              <a:t>10</a:t>
            </a:fld>
            <a:endParaRPr lang="fr-FR"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a:ln/>
        </p:spPr>
      </p:sp>
      <p:sp>
        <p:nvSpPr>
          <p:cNvPr id="8195" name="Espace réservé des commentaires 2"/>
          <p:cNvSpPr>
            <a:spLocks noGrp="1"/>
          </p:cNvSpPr>
          <p:nvPr>
            <p:ph type="body" idx="1"/>
          </p:nvPr>
        </p:nvSpPr>
        <p:spPr>
          <a:noFill/>
          <a:ln/>
        </p:spPr>
        <p:txBody>
          <a:bodyPr/>
          <a:lstStyle/>
          <a:p>
            <a:r>
              <a:rPr lang="fr-FR" baseline="0" dirty="0" smtClean="0">
                <a:latin typeface="Arial" charset="0"/>
                <a:cs typeface="Arial" charset="0"/>
              </a:rPr>
              <a:t>Nous visons au travers de cette séquence 3 compétences terminales:</a:t>
            </a:r>
          </a:p>
          <a:p>
            <a:r>
              <a:rPr lang="fr-FR" baseline="0" dirty="0" smtClean="0">
                <a:latin typeface="Arial" charset="0"/>
                <a:cs typeface="Arial" charset="0"/>
              </a:rPr>
              <a:t>	-</a:t>
            </a:r>
            <a:r>
              <a:rPr lang="fr-FR" sz="1300" b="1" dirty="0" smtClean="0"/>
              <a:t>IDENTIFIER et CARACTÉRISER des solutions techniques relatives à l’information  (restreint à l’acquisition)</a:t>
            </a:r>
          </a:p>
          <a:p>
            <a:r>
              <a:rPr lang="fr-FR" sz="1300" b="1" dirty="0" smtClean="0">
                <a:latin typeface="Arial" charset="0"/>
                <a:cs typeface="Arial" charset="0"/>
              </a:rPr>
              <a:t>	</a:t>
            </a:r>
            <a:r>
              <a:rPr lang="fr-FR" sz="1300" dirty="0" smtClean="0">
                <a:latin typeface="Arial" charset="0"/>
                <a:cs typeface="Arial" charset="0"/>
              </a:rPr>
              <a:t>traitement et transmission abordé en terminal</a:t>
            </a:r>
          </a:p>
          <a:p>
            <a:endParaRPr lang="fr-FR" sz="1300" dirty="0" smtClean="0">
              <a:latin typeface="Arial" charset="0"/>
              <a:cs typeface="Arial" charset="0"/>
            </a:endParaRPr>
          </a:p>
          <a:p>
            <a:r>
              <a:rPr lang="fr-FR" sz="1300" dirty="0" smtClean="0">
                <a:latin typeface="Arial" charset="0"/>
                <a:cs typeface="Arial" charset="0"/>
              </a:rPr>
              <a:t>	CO52 et CO53 compétences liées au modèles de comportement (simulation)</a:t>
            </a:r>
          </a:p>
          <a:p>
            <a:r>
              <a:rPr lang="fr-FR" sz="1300" dirty="0" smtClean="0">
                <a:latin typeface="Arial" charset="0"/>
                <a:cs typeface="Arial" charset="0"/>
              </a:rPr>
              <a:t>		CO52 : Identifier des variables en vue de paramétrer le modèle</a:t>
            </a:r>
          </a:p>
          <a:p>
            <a:r>
              <a:rPr lang="fr-FR" sz="1300" dirty="0" smtClean="0">
                <a:latin typeface="Arial" charset="0"/>
                <a:cs typeface="Arial" charset="0"/>
              </a:rPr>
              <a:t>		C053 : Evaluer un écart entre le comportement du réel et du modèle</a:t>
            </a:r>
          </a:p>
          <a:p>
            <a:r>
              <a:rPr lang="fr-FR" sz="1300" dirty="0" smtClean="0">
                <a:latin typeface="Arial" charset="0"/>
                <a:cs typeface="Arial" charset="0"/>
              </a:rPr>
              <a:t>			(- liée au paramétrage)</a:t>
            </a:r>
          </a:p>
        </p:txBody>
      </p:sp>
      <p:sp>
        <p:nvSpPr>
          <p:cNvPr id="8196" name="Espace réservé du numéro de diapositive 3"/>
          <p:cNvSpPr>
            <a:spLocks noGrp="1"/>
          </p:cNvSpPr>
          <p:nvPr>
            <p:ph type="sldNum" sz="quarter" idx="5"/>
          </p:nvPr>
        </p:nvSpPr>
        <p:spPr>
          <a:noFill/>
        </p:spPr>
        <p:txBody>
          <a:bodyPr/>
          <a:lstStyle/>
          <a:p>
            <a:fld id="{DAA03EDB-C53F-43E2-908C-2CD38A47A383}" type="slidenum">
              <a:rPr lang="fr-FR" smtClean="0"/>
              <a:pPr/>
              <a:t>11</a:t>
            </a:fld>
            <a:endParaRPr lang="fr-FR"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a:ln/>
        </p:spPr>
      </p:sp>
      <p:sp>
        <p:nvSpPr>
          <p:cNvPr id="8195" name="Espace réservé des commentaires 2"/>
          <p:cNvSpPr>
            <a:spLocks noGrp="1"/>
          </p:cNvSpPr>
          <p:nvPr>
            <p:ph type="body" idx="1"/>
          </p:nvPr>
        </p:nvSpPr>
        <p:spPr>
          <a:noFill/>
          <a:ln/>
        </p:spPr>
        <p:txBody>
          <a:bodyPr/>
          <a:lstStyle/>
          <a:p>
            <a:endParaRPr lang="fr-FR" baseline="0" dirty="0" smtClean="0">
              <a:latin typeface="Arial" charset="0"/>
              <a:cs typeface="Arial" charset="0"/>
            </a:endParaRPr>
          </a:p>
        </p:txBody>
      </p:sp>
      <p:sp>
        <p:nvSpPr>
          <p:cNvPr id="8196" name="Espace réservé du numéro de diapositive 3"/>
          <p:cNvSpPr>
            <a:spLocks noGrp="1"/>
          </p:cNvSpPr>
          <p:nvPr>
            <p:ph type="sldNum" sz="quarter" idx="5"/>
          </p:nvPr>
        </p:nvSpPr>
        <p:spPr>
          <a:noFill/>
        </p:spPr>
        <p:txBody>
          <a:bodyPr/>
          <a:lstStyle/>
          <a:p>
            <a:fld id="{DAA03EDB-C53F-43E2-908C-2CD38A47A383}" type="slidenum">
              <a:rPr lang="fr-FR" smtClean="0"/>
              <a:pPr/>
              <a:t>12</a:t>
            </a:fld>
            <a:endParaRPr lang="fr-FR"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a:ln/>
        </p:spPr>
      </p:sp>
      <p:sp>
        <p:nvSpPr>
          <p:cNvPr id="8195" name="Espace réservé des commentaires 2"/>
          <p:cNvSpPr>
            <a:spLocks noGrp="1"/>
          </p:cNvSpPr>
          <p:nvPr>
            <p:ph type="body" idx="1"/>
          </p:nvPr>
        </p:nvSpPr>
        <p:spPr>
          <a:noFill/>
          <a:ln/>
        </p:spPr>
        <p:txBody>
          <a:bodyPr/>
          <a:lstStyle/>
          <a:p>
            <a:r>
              <a:rPr lang="fr-FR" baseline="0" dirty="0" smtClean="0">
                <a:latin typeface="Arial" charset="0"/>
                <a:cs typeface="Arial" charset="0"/>
              </a:rPr>
              <a:t>Au compétences précédentes sont associées les connaissances suivantes:</a:t>
            </a:r>
          </a:p>
          <a:p>
            <a:endParaRPr lang="fr-FR" baseline="0" dirty="0" smtClean="0">
              <a:latin typeface="Arial" charset="0"/>
              <a:cs typeface="Arial" charset="0"/>
            </a:endParaRPr>
          </a:p>
          <a:p>
            <a:r>
              <a:rPr lang="fr-FR" baseline="0" dirty="0" smtClean="0">
                <a:latin typeface="Arial" charset="0"/>
                <a:cs typeface="Arial" charset="0"/>
              </a:rPr>
              <a:t>2.3.1 : connaissance du domaine du savoir faire liés à l’utilisation de progiciel de simulation. (associée à CO5 modèles de comportement)</a:t>
            </a:r>
          </a:p>
          <a:p>
            <a:endParaRPr lang="fr-FR" baseline="0" dirty="0" smtClean="0">
              <a:latin typeface="Arial" charset="0"/>
              <a:cs typeface="Arial" charset="0"/>
            </a:endParaRPr>
          </a:p>
          <a:p>
            <a:r>
              <a:rPr lang="fr-FR" baseline="0" dirty="0" smtClean="0">
                <a:latin typeface="Arial" charset="0"/>
                <a:cs typeface="Arial" charset="0"/>
              </a:rPr>
              <a:t>2.3.6 et 3.2.3 domaine du savoir (associée à Co44 Identifier et caractériser la chaine d’information)</a:t>
            </a:r>
          </a:p>
          <a:p>
            <a:endParaRPr lang="fr-FR" baseline="0" dirty="0" smtClean="0">
              <a:latin typeface="Arial" charset="0"/>
              <a:cs typeface="Arial" charset="0"/>
            </a:endParaRPr>
          </a:p>
          <a:p>
            <a:r>
              <a:rPr lang="fr-FR" baseline="0" dirty="0" smtClean="0">
                <a:latin typeface="Arial" charset="0"/>
                <a:cs typeface="Arial" charset="0"/>
              </a:rPr>
              <a:t>Avec un niveau taxonomique 2: (Niveau d’expression – il s’agit de maitriser un savoir appris)</a:t>
            </a:r>
          </a:p>
          <a:p>
            <a:endParaRPr lang="fr-FR" baseline="0" dirty="0" smtClean="0">
              <a:latin typeface="Arial" charset="0"/>
              <a:cs typeface="Arial" charset="0"/>
            </a:endParaRPr>
          </a:p>
          <a:p>
            <a:endParaRPr lang="fr-FR" baseline="0" dirty="0" smtClean="0">
              <a:latin typeface="Arial" charset="0"/>
              <a:cs typeface="Arial" charset="0"/>
            </a:endParaRPr>
          </a:p>
          <a:p>
            <a:r>
              <a:rPr lang="fr-FR" baseline="0" dirty="0" smtClean="0">
                <a:latin typeface="Arial" charset="0"/>
                <a:cs typeface="Arial" charset="0"/>
              </a:rPr>
              <a:t>NT2: Niveau d’approfondissement 2 </a:t>
            </a:r>
          </a:p>
        </p:txBody>
      </p:sp>
      <p:sp>
        <p:nvSpPr>
          <p:cNvPr id="8196" name="Espace réservé du numéro de diapositive 3"/>
          <p:cNvSpPr>
            <a:spLocks noGrp="1"/>
          </p:cNvSpPr>
          <p:nvPr>
            <p:ph type="sldNum" sz="quarter" idx="5"/>
          </p:nvPr>
        </p:nvSpPr>
        <p:spPr>
          <a:noFill/>
        </p:spPr>
        <p:txBody>
          <a:bodyPr/>
          <a:lstStyle/>
          <a:p>
            <a:fld id="{DAA03EDB-C53F-43E2-908C-2CD38A47A383}" type="slidenum">
              <a:rPr lang="fr-FR" smtClean="0"/>
              <a:pPr/>
              <a:t>13</a:t>
            </a:fld>
            <a:endParaRPr lang="fr-FR" dirty="0"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a:ln/>
        </p:spPr>
      </p:sp>
      <p:sp>
        <p:nvSpPr>
          <p:cNvPr id="8195" name="Espace réservé des commentaires 2"/>
          <p:cNvSpPr>
            <a:spLocks noGrp="1"/>
          </p:cNvSpPr>
          <p:nvPr>
            <p:ph type="body" idx="1"/>
          </p:nvPr>
        </p:nvSpPr>
        <p:spPr>
          <a:noFill/>
          <a:ln/>
        </p:spPr>
        <p:txBody>
          <a:bodyPr/>
          <a:lstStyle/>
          <a:p>
            <a:endParaRPr lang="fr-FR" baseline="0" dirty="0" smtClean="0">
              <a:latin typeface="Arial" charset="0"/>
              <a:cs typeface="Arial" charset="0"/>
            </a:endParaRPr>
          </a:p>
        </p:txBody>
      </p:sp>
      <p:sp>
        <p:nvSpPr>
          <p:cNvPr id="8196" name="Espace réservé du numéro de diapositive 3"/>
          <p:cNvSpPr>
            <a:spLocks noGrp="1"/>
          </p:cNvSpPr>
          <p:nvPr>
            <p:ph type="sldNum" sz="quarter" idx="5"/>
          </p:nvPr>
        </p:nvSpPr>
        <p:spPr>
          <a:noFill/>
        </p:spPr>
        <p:txBody>
          <a:bodyPr/>
          <a:lstStyle/>
          <a:p>
            <a:fld id="{DAA03EDB-C53F-43E2-908C-2CD38A47A383}" type="slidenum">
              <a:rPr lang="fr-FR" smtClean="0"/>
              <a:pPr/>
              <a:t>14</a:t>
            </a:fld>
            <a:endParaRPr lang="fr-FR" dirty="0" smtClean="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a:ln/>
        </p:spPr>
      </p:sp>
      <p:sp>
        <p:nvSpPr>
          <p:cNvPr id="8195" name="Espace réservé des commentaires 2"/>
          <p:cNvSpPr>
            <a:spLocks noGrp="1"/>
          </p:cNvSpPr>
          <p:nvPr>
            <p:ph type="body" idx="1"/>
          </p:nvPr>
        </p:nvSpPr>
        <p:spPr>
          <a:noFill/>
          <a:ln/>
        </p:spPr>
        <p:txBody>
          <a:bodyPr/>
          <a:lstStyle/>
          <a:p>
            <a:endParaRPr lang="fr-FR" baseline="0" dirty="0" smtClean="0">
              <a:latin typeface="Arial" charset="0"/>
              <a:cs typeface="Arial" charset="0"/>
            </a:endParaRPr>
          </a:p>
        </p:txBody>
      </p:sp>
      <p:sp>
        <p:nvSpPr>
          <p:cNvPr id="8196" name="Espace réservé du numéro de diapositive 3"/>
          <p:cNvSpPr>
            <a:spLocks noGrp="1"/>
          </p:cNvSpPr>
          <p:nvPr>
            <p:ph type="sldNum" sz="quarter" idx="5"/>
          </p:nvPr>
        </p:nvSpPr>
        <p:spPr>
          <a:noFill/>
        </p:spPr>
        <p:txBody>
          <a:bodyPr/>
          <a:lstStyle/>
          <a:p>
            <a:fld id="{DAA03EDB-C53F-43E2-908C-2CD38A47A383}" type="slidenum">
              <a:rPr lang="fr-FR" smtClean="0"/>
              <a:pPr/>
              <a:t>15</a:t>
            </a:fld>
            <a:endParaRPr lang="fr-FR" dirty="0" smtClean="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a:ln/>
        </p:spPr>
      </p:sp>
      <p:sp>
        <p:nvSpPr>
          <p:cNvPr id="8195" name="Espace réservé des commentaires 2"/>
          <p:cNvSpPr>
            <a:spLocks noGrp="1"/>
          </p:cNvSpPr>
          <p:nvPr>
            <p:ph type="body" idx="1"/>
          </p:nvPr>
        </p:nvSpPr>
        <p:spPr>
          <a:noFill/>
          <a:ln/>
        </p:spPr>
        <p:txBody>
          <a:bodyPr/>
          <a:lstStyle/>
          <a:p>
            <a:r>
              <a:rPr lang="fr-FR" baseline="0" dirty="0" smtClean="0">
                <a:latin typeface="Arial" charset="0"/>
                <a:cs typeface="Arial" charset="0"/>
              </a:rPr>
              <a:t>A lier à l’Ex anémomètre :</a:t>
            </a:r>
          </a:p>
          <a:p>
            <a:r>
              <a:rPr lang="fr-FR" baseline="0" dirty="0" smtClean="0">
                <a:latin typeface="Arial" charset="0"/>
                <a:cs typeface="Arial" charset="0"/>
              </a:rPr>
              <a:t>Grandeur physique à prélever : vitesse du vent</a:t>
            </a:r>
          </a:p>
          <a:p>
            <a:r>
              <a:rPr lang="fr-FR" baseline="0" dirty="0" smtClean="0">
                <a:latin typeface="Arial" charset="0"/>
                <a:cs typeface="Arial" charset="0"/>
              </a:rPr>
              <a:t>EM : 0 à 56 m/s.</a:t>
            </a:r>
          </a:p>
          <a:p>
            <a:r>
              <a:rPr lang="fr-FR" baseline="0" dirty="0" smtClean="0">
                <a:latin typeface="Arial" charset="0"/>
                <a:cs typeface="Arial" charset="0"/>
              </a:rPr>
              <a:t>Grandeur physique de sortie : signal électrique</a:t>
            </a:r>
          </a:p>
          <a:p>
            <a:r>
              <a:rPr lang="fr-FR" baseline="0" dirty="0" smtClean="0">
                <a:latin typeface="Arial" charset="0"/>
                <a:cs typeface="Arial" charset="0"/>
              </a:rPr>
              <a:t>Type : « carre »</a:t>
            </a:r>
          </a:p>
          <a:p>
            <a:r>
              <a:rPr lang="fr-FR" baseline="0" dirty="0" smtClean="0">
                <a:latin typeface="Arial" charset="0"/>
                <a:cs typeface="Arial" charset="0"/>
              </a:rPr>
              <a:t>Composante contenant l’info :  </a:t>
            </a:r>
            <a:r>
              <a:rPr lang="fr-FR" baseline="0" dirty="0" err="1" smtClean="0">
                <a:latin typeface="Arial" charset="0"/>
                <a:cs typeface="Arial" charset="0"/>
              </a:rPr>
              <a:t>periode</a:t>
            </a:r>
            <a:endParaRPr lang="fr-FR" baseline="0" dirty="0" smtClean="0">
              <a:latin typeface="Arial" charset="0"/>
              <a:cs typeface="Arial" charset="0"/>
            </a:endParaRPr>
          </a:p>
          <a:p>
            <a:r>
              <a:rPr lang="fr-FR" baseline="0" dirty="0" smtClean="0">
                <a:latin typeface="Arial" charset="0"/>
                <a:cs typeface="Arial" charset="0"/>
              </a:rPr>
              <a:t>Unité : seconde</a:t>
            </a:r>
          </a:p>
          <a:p>
            <a:r>
              <a:rPr lang="fr-FR" baseline="0" dirty="0" smtClean="0">
                <a:latin typeface="Arial" charset="0"/>
                <a:cs typeface="Arial" charset="0"/>
              </a:rPr>
              <a:t>Corps d’épreuve………</a:t>
            </a:r>
          </a:p>
        </p:txBody>
      </p:sp>
      <p:sp>
        <p:nvSpPr>
          <p:cNvPr id="8196" name="Espace réservé du numéro de diapositive 3"/>
          <p:cNvSpPr>
            <a:spLocks noGrp="1"/>
          </p:cNvSpPr>
          <p:nvPr>
            <p:ph type="sldNum" sz="quarter" idx="5"/>
          </p:nvPr>
        </p:nvSpPr>
        <p:spPr>
          <a:noFill/>
        </p:spPr>
        <p:txBody>
          <a:bodyPr/>
          <a:lstStyle/>
          <a:p>
            <a:fld id="{DAA03EDB-C53F-43E2-908C-2CD38A47A383}" type="slidenum">
              <a:rPr lang="fr-FR" smtClean="0"/>
              <a:pPr/>
              <a:t>16</a:t>
            </a:fld>
            <a:endParaRPr lang="fr-FR" dirty="0" smtClean="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a:ln/>
        </p:spPr>
      </p:sp>
      <p:sp>
        <p:nvSpPr>
          <p:cNvPr id="8195" name="Espace réservé des commentaires 2"/>
          <p:cNvSpPr>
            <a:spLocks noGrp="1"/>
          </p:cNvSpPr>
          <p:nvPr>
            <p:ph type="body" idx="1"/>
          </p:nvPr>
        </p:nvSpPr>
        <p:spPr>
          <a:noFill/>
          <a:ln/>
        </p:spPr>
        <p:txBody>
          <a:bodyPr/>
          <a:lstStyle/>
          <a:p>
            <a:r>
              <a:rPr lang="fr-FR" baseline="0" dirty="0" smtClean="0">
                <a:latin typeface="Arial" charset="0"/>
                <a:cs typeface="Arial" charset="0"/>
              </a:rPr>
              <a:t>Elaboration d’une fiche connaissance  qui d </a:t>
            </a:r>
            <a:r>
              <a:rPr lang="fr-FR" baseline="0" dirty="0" err="1" smtClean="0">
                <a:latin typeface="Arial" charset="0"/>
                <a:cs typeface="Arial" charset="0"/>
              </a:rPr>
              <a:t>éfinit</a:t>
            </a:r>
            <a:r>
              <a:rPr lang="fr-FR" baseline="0" dirty="0" smtClean="0">
                <a:latin typeface="Arial" charset="0"/>
                <a:cs typeface="Arial" charset="0"/>
              </a:rPr>
              <a:t> ce que doit retenir l’élève </a:t>
            </a:r>
          </a:p>
          <a:p>
            <a:r>
              <a:rPr lang="fr-FR" baseline="0" dirty="0" smtClean="0">
                <a:latin typeface="Arial" charset="0"/>
                <a:cs typeface="Arial" charset="0"/>
              </a:rPr>
              <a:t>Cela constitue le cadre de ce qui sera amené durant les activités élèves. Et les bornes (cadre) de l’évaluation sommative.</a:t>
            </a:r>
          </a:p>
        </p:txBody>
      </p:sp>
      <p:sp>
        <p:nvSpPr>
          <p:cNvPr id="8196" name="Espace réservé du numéro de diapositive 3"/>
          <p:cNvSpPr>
            <a:spLocks noGrp="1"/>
          </p:cNvSpPr>
          <p:nvPr>
            <p:ph type="sldNum" sz="quarter" idx="5"/>
          </p:nvPr>
        </p:nvSpPr>
        <p:spPr>
          <a:noFill/>
        </p:spPr>
        <p:txBody>
          <a:bodyPr/>
          <a:lstStyle/>
          <a:p>
            <a:fld id="{DAA03EDB-C53F-43E2-908C-2CD38A47A383}" type="slidenum">
              <a:rPr lang="fr-FR" smtClean="0"/>
              <a:pPr/>
              <a:t>17</a:t>
            </a:fld>
            <a:endParaRPr lang="fr-FR" dirty="0" smtClean="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a:ln/>
        </p:spPr>
      </p:sp>
      <p:sp>
        <p:nvSpPr>
          <p:cNvPr id="8195" name="Espace réservé des commentaires 2"/>
          <p:cNvSpPr>
            <a:spLocks noGrp="1"/>
          </p:cNvSpPr>
          <p:nvPr>
            <p:ph type="body" idx="1"/>
          </p:nvPr>
        </p:nvSpPr>
        <p:spPr>
          <a:noFill/>
          <a:ln/>
        </p:spPr>
        <p:txBody>
          <a:bodyPr/>
          <a:lstStyle/>
          <a:p>
            <a:endParaRPr lang="fr-FR" baseline="0" dirty="0" smtClean="0">
              <a:latin typeface="Arial" charset="0"/>
              <a:cs typeface="Arial" charset="0"/>
            </a:endParaRPr>
          </a:p>
        </p:txBody>
      </p:sp>
      <p:sp>
        <p:nvSpPr>
          <p:cNvPr id="8196" name="Espace réservé du numéro de diapositive 3"/>
          <p:cNvSpPr>
            <a:spLocks noGrp="1"/>
          </p:cNvSpPr>
          <p:nvPr>
            <p:ph type="sldNum" sz="quarter" idx="5"/>
          </p:nvPr>
        </p:nvSpPr>
        <p:spPr>
          <a:noFill/>
        </p:spPr>
        <p:txBody>
          <a:bodyPr/>
          <a:lstStyle/>
          <a:p>
            <a:fld id="{DAA03EDB-C53F-43E2-908C-2CD38A47A383}" type="slidenum">
              <a:rPr lang="fr-FR" smtClean="0"/>
              <a:pPr/>
              <a:t>18</a:t>
            </a:fld>
            <a:endParaRPr lang="fr-FR"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a:ln/>
        </p:spPr>
      </p:sp>
      <p:sp>
        <p:nvSpPr>
          <p:cNvPr id="8195" name="Espace réservé des commentaires 2"/>
          <p:cNvSpPr>
            <a:spLocks noGrp="1"/>
          </p:cNvSpPr>
          <p:nvPr>
            <p:ph type="body" idx="1"/>
          </p:nvPr>
        </p:nvSpPr>
        <p:spPr>
          <a:noFill/>
          <a:ln/>
        </p:spPr>
        <p:txBody>
          <a:bodyPr/>
          <a:lstStyle/>
          <a:p>
            <a:r>
              <a:rPr lang="fr-FR" baseline="0" dirty="0" smtClean="0">
                <a:latin typeface="Arial" charset="0"/>
                <a:cs typeface="Arial" charset="0"/>
              </a:rPr>
              <a:t>A ce stade, on a identifié </a:t>
            </a:r>
            <a:r>
              <a:rPr lang="fr-FR" sz="1300" dirty="0" smtClean="0"/>
              <a:t>les compétences et les connaissances visées  dans la séquence.</a:t>
            </a:r>
          </a:p>
          <a:p>
            <a:endParaRPr lang="fr-FR" sz="1300" dirty="0" smtClean="0">
              <a:latin typeface="Arial" charset="0"/>
              <a:cs typeface="Arial" charset="0"/>
            </a:endParaRPr>
          </a:p>
          <a:p>
            <a:r>
              <a:rPr lang="fr-FR" sz="1300" dirty="0" smtClean="0">
                <a:latin typeface="Arial" charset="0"/>
                <a:cs typeface="Arial" charset="0"/>
              </a:rPr>
              <a:t>On a préparé la phase de structuration des connaissances qui sera menée après les activités pratiques avec les élèves.</a:t>
            </a:r>
            <a:endParaRPr lang="fr-FR" baseline="0" dirty="0" smtClean="0">
              <a:latin typeface="Arial" charset="0"/>
              <a:cs typeface="Arial" charset="0"/>
            </a:endParaRPr>
          </a:p>
          <a:p>
            <a:r>
              <a:rPr lang="fr-FR" baseline="0" dirty="0" smtClean="0">
                <a:latin typeface="Arial" charset="0"/>
                <a:cs typeface="Arial" charset="0"/>
              </a:rPr>
              <a:t>	- fiche connaissances (savoirs)</a:t>
            </a:r>
          </a:p>
          <a:p>
            <a:r>
              <a:rPr lang="fr-FR" baseline="0" dirty="0" smtClean="0">
                <a:latin typeface="Arial" charset="0"/>
                <a:cs typeface="Arial" charset="0"/>
              </a:rPr>
              <a:t>	- fiches méthode (savoir-faire)	</a:t>
            </a:r>
          </a:p>
          <a:p>
            <a:endParaRPr lang="fr-FR" baseline="0" dirty="0" smtClean="0">
              <a:latin typeface="Arial" charset="0"/>
              <a:cs typeface="Arial" charset="0"/>
            </a:endParaRPr>
          </a:p>
          <a:p>
            <a:r>
              <a:rPr lang="fr-FR" baseline="0" dirty="0" smtClean="0">
                <a:latin typeface="Arial" charset="0"/>
                <a:cs typeface="Arial" charset="0"/>
              </a:rPr>
              <a:t>On peut maintenant définir les activités élèves de façon a alimenter le débat lors de la phase de synthèse, en vue de structurer les connaissances (savoirs et savoir faire) pour construire avec les élèves les documents fiches connaissances  et fiches méthodes.</a:t>
            </a:r>
          </a:p>
        </p:txBody>
      </p:sp>
      <p:sp>
        <p:nvSpPr>
          <p:cNvPr id="8196" name="Espace réservé du numéro de diapositive 3"/>
          <p:cNvSpPr>
            <a:spLocks noGrp="1"/>
          </p:cNvSpPr>
          <p:nvPr>
            <p:ph type="sldNum" sz="quarter" idx="5"/>
          </p:nvPr>
        </p:nvSpPr>
        <p:spPr>
          <a:noFill/>
        </p:spPr>
        <p:txBody>
          <a:bodyPr/>
          <a:lstStyle/>
          <a:p>
            <a:fld id="{DAA03EDB-C53F-43E2-908C-2CD38A47A383}" type="slidenum">
              <a:rPr lang="fr-FR" smtClean="0"/>
              <a:pPr/>
              <a:t>19</a:t>
            </a:fld>
            <a:endParaRPr lang="fr-FR"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a:ln/>
        </p:spPr>
      </p:sp>
      <p:sp>
        <p:nvSpPr>
          <p:cNvPr id="8195" name="Espace réservé des commentaires 2"/>
          <p:cNvSpPr>
            <a:spLocks noGrp="1"/>
          </p:cNvSpPr>
          <p:nvPr>
            <p:ph type="body" idx="1"/>
          </p:nvPr>
        </p:nvSpPr>
        <p:spPr>
          <a:noFill/>
          <a:ln/>
        </p:spPr>
        <p:txBody>
          <a:bodyPr/>
          <a:lstStyle/>
          <a:p>
            <a:r>
              <a:rPr lang="fr-FR" baseline="0" dirty="0" smtClean="0">
                <a:latin typeface="Arial" charset="0"/>
                <a:cs typeface="Arial" charset="0"/>
              </a:rPr>
              <a:t>Le support utilisée est la statio</a:t>
            </a:r>
            <a:r>
              <a:rPr lang="fr-FR" sz="1300" dirty="0" smtClean="0"/>
              <a:t>n météo qui est implantée sur le site du lycée Malraux. Cette station vise à répondre à un besoin : connaître les conditions météorologiques qui entourent le lycée. Les rendre accessible depuis le site internet du lycée.</a:t>
            </a:r>
          </a:p>
          <a:p>
            <a:endParaRPr lang="fr-FR" baseline="0" dirty="0" smtClean="0">
              <a:latin typeface="Arial" charset="0"/>
              <a:cs typeface="Arial" charset="0"/>
            </a:endParaRPr>
          </a:p>
        </p:txBody>
      </p:sp>
      <p:sp>
        <p:nvSpPr>
          <p:cNvPr id="8196" name="Espace réservé du numéro de diapositive 3"/>
          <p:cNvSpPr>
            <a:spLocks noGrp="1"/>
          </p:cNvSpPr>
          <p:nvPr>
            <p:ph type="sldNum" sz="quarter" idx="5"/>
          </p:nvPr>
        </p:nvSpPr>
        <p:spPr>
          <a:noFill/>
        </p:spPr>
        <p:txBody>
          <a:bodyPr/>
          <a:lstStyle/>
          <a:p>
            <a:fld id="{DAA03EDB-C53F-43E2-908C-2CD38A47A383}" type="slidenum">
              <a:rPr lang="fr-FR" smtClean="0"/>
              <a:pPr/>
              <a:t>2</a:t>
            </a:fld>
            <a:endParaRPr lang="fr-FR" dirty="0" smtClean="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a:ln/>
        </p:spPr>
      </p:sp>
      <p:sp>
        <p:nvSpPr>
          <p:cNvPr id="8195" name="Espace réservé des commentaires 2"/>
          <p:cNvSpPr>
            <a:spLocks noGrp="1"/>
          </p:cNvSpPr>
          <p:nvPr>
            <p:ph type="body" idx="1"/>
          </p:nvPr>
        </p:nvSpPr>
        <p:spPr>
          <a:noFill/>
          <a:ln/>
        </p:spPr>
        <p:txBody>
          <a:bodyPr/>
          <a:lstStyle/>
          <a:p>
            <a:r>
              <a:rPr lang="fr-FR" baseline="0" dirty="0" smtClean="0">
                <a:latin typeface="Arial" charset="0"/>
                <a:cs typeface="Arial" charset="0"/>
              </a:rPr>
              <a:t>Présentations des activités</a:t>
            </a:r>
          </a:p>
        </p:txBody>
      </p:sp>
      <p:sp>
        <p:nvSpPr>
          <p:cNvPr id="8196" name="Espace réservé du numéro de diapositive 3"/>
          <p:cNvSpPr>
            <a:spLocks noGrp="1"/>
          </p:cNvSpPr>
          <p:nvPr>
            <p:ph type="sldNum" sz="quarter" idx="5"/>
          </p:nvPr>
        </p:nvSpPr>
        <p:spPr>
          <a:noFill/>
        </p:spPr>
        <p:txBody>
          <a:bodyPr/>
          <a:lstStyle/>
          <a:p>
            <a:fld id="{DAA03EDB-C53F-43E2-908C-2CD38A47A383}" type="slidenum">
              <a:rPr lang="fr-FR" smtClean="0"/>
              <a:pPr/>
              <a:t>20</a:t>
            </a:fld>
            <a:endParaRPr lang="fr-FR" dirty="0" smtClean="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a:ln/>
        </p:spPr>
      </p:sp>
      <p:sp>
        <p:nvSpPr>
          <p:cNvPr id="8195" name="Espace réservé des commentaires 2"/>
          <p:cNvSpPr>
            <a:spLocks noGrp="1"/>
          </p:cNvSpPr>
          <p:nvPr>
            <p:ph type="body" idx="1"/>
          </p:nvPr>
        </p:nvSpPr>
        <p:spPr>
          <a:noFill/>
          <a:ln/>
        </p:spPr>
        <p:txBody>
          <a:bodyPr/>
          <a:lstStyle/>
          <a:p>
            <a:pPr>
              <a:spcAft>
                <a:spcPts val="317"/>
              </a:spcAft>
              <a:buFontTx/>
              <a:buChar char="-"/>
            </a:pPr>
            <a:r>
              <a:rPr lang="fr-FR" sz="1300" dirty="0" smtClean="0"/>
              <a:t>Présentation du système.</a:t>
            </a:r>
          </a:p>
          <a:p>
            <a:pPr>
              <a:spcAft>
                <a:spcPts val="317"/>
              </a:spcAft>
              <a:buFontTx/>
              <a:buChar char="-"/>
            </a:pPr>
            <a:r>
              <a:rPr lang="fr-FR" sz="1300" dirty="0" smtClean="0"/>
              <a:t>Analyse du problème posé.</a:t>
            </a:r>
          </a:p>
          <a:p>
            <a:pPr>
              <a:spcAft>
                <a:spcPts val="317"/>
              </a:spcAft>
              <a:buFontTx/>
              <a:buChar char="-"/>
            </a:pPr>
            <a:r>
              <a:rPr lang="fr-FR" sz="1300" dirty="0" smtClean="0"/>
              <a:t>Présentation des activités pratiques</a:t>
            </a:r>
          </a:p>
          <a:p>
            <a:pPr>
              <a:spcAft>
                <a:spcPts val="317"/>
              </a:spcAft>
            </a:pPr>
            <a:r>
              <a:rPr lang="fr-FR" sz="1300" dirty="0" smtClean="0"/>
              <a:t>-Attribution des activités à chaque groupe</a:t>
            </a:r>
            <a:endParaRPr lang="fr-FR" sz="1300" dirty="0"/>
          </a:p>
        </p:txBody>
      </p:sp>
      <p:sp>
        <p:nvSpPr>
          <p:cNvPr id="8196" name="Espace réservé du numéro de diapositive 3"/>
          <p:cNvSpPr>
            <a:spLocks noGrp="1"/>
          </p:cNvSpPr>
          <p:nvPr>
            <p:ph type="sldNum" sz="quarter" idx="5"/>
          </p:nvPr>
        </p:nvSpPr>
        <p:spPr>
          <a:noFill/>
        </p:spPr>
        <p:txBody>
          <a:bodyPr/>
          <a:lstStyle/>
          <a:p>
            <a:fld id="{DAA03EDB-C53F-43E2-908C-2CD38A47A383}" type="slidenum">
              <a:rPr lang="fr-FR" smtClean="0"/>
              <a:pPr/>
              <a:t>21</a:t>
            </a:fld>
            <a:endParaRPr lang="fr-FR"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a:ln/>
        </p:spPr>
      </p:sp>
      <p:sp>
        <p:nvSpPr>
          <p:cNvPr id="8195" name="Espace réservé des commentaires 2"/>
          <p:cNvSpPr>
            <a:spLocks noGrp="1"/>
          </p:cNvSpPr>
          <p:nvPr>
            <p:ph type="body" idx="1"/>
          </p:nvPr>
        </p:nvSpPr>
        <p:spPr>
          <a:noFill/>
          <a:ln/>
        </p:spPr>
        <p:txBody>
          <a:bodyPr/>
          <a:lstStyle/>
          <a:p>
            <a:r>
              <a:rPr lang="fr-FR" baseline="0" dirty="0" smtClean="0">
                <a:latin typeface="Arial" charset="0"/>
                <a:cs typeface="Arial" charset="0"/>
              </a:rPr>
              <a:t>// Diapo à mettre dès le début?</a:t>
            </a:r>
          </a:p>
        </p:txBody>
      </p:sp>
      <p:sp>
        <p:nvSpPr>
          <p:cNvPr id="8196" name="Espace réservé du numéro de diapositive 3"/>
          <p:cNvSpPr>
            <a:spLocks noGrp="1"/>
          </p:cNvSpPr>
          <p:nvPr>
            <p:ph type="sldNum" sz="quarter" idx="5"/>
          </p:nvPr>
        </p:nvSpPr>
        <p:spPr>
          <a:noFill/>
        </p:spPr>
        <p:txBody>
          <a:bodyPr/>
          <a:lstStyle/>
          <a:p>
            <a:fld id="{DAA03EDB-C53F-43E2-908C-2CD38A47A383}" type="slidenum">
              <a:rPr lang="fr-FR" smtClean="0"/>
              <a:pPr/>
              <a:t>22</a:t>
            </a:fld>
            <a:endParaRPr lang="fr-FR" dirty="0" smtClean="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a:ln/>
        </p:spPr>
      </p:sp>
      <p:sp>
        <p:nvSpPr>
          <p:cNvPr id="8195" name="Espace réservé des commentaires 2"/>
          <p:cNvSpPr>
            <a:spLocks noGrp="1"/>
          </p:cNvSpPr>
          <p:nvPr>
            <p:ph type="body" idx="1"/>
          </p:nvPr>
        </p:nvSpPr>
        <p:spPr>
          <a:noFill/>
          <a:ln/>
        </p:spPr>
        <p:txBody>
          <a:bodyPr/>
          <a:lstStyle/>
          <a:p>
            <a:endParaRPr lang="fr-FR" baseline="0" dirty="0" smtClean="0">
              <a:latin typeface="Arial" charset="0"/>
              <a:cs typeface="Arial" charset="0"/>
            </a:endParaRPr>
          </a:p>
        </p:txBody>
      </p:sp>
      <p:sp>
        <p:nvSpPr>
          <p:cNvPr id="8196" name="Espace réservé du numéro de diapositive 3"/>
          <p:cNvSpPr>
            <a:spLocks noGrp="1"/>
          </p:cNvSpPr>
          <p:nvPr>
            <p:ph type="sldNum" sz="quarter" idx="5"/>
          </p:nvPr>
        </p:nvSpPr>
        <p:spPr>
          <a:noFill/>
        </p:spPr>
        <p:txBody>
          <a:bodyPr/>
          <a:lstStyle/>
          <a:p>
            <a:fld id="{DAA03EDB-C53F-43E2-908C-2CD38A47A383}" type="slidenum">
              <a:rPr lang="fr-FR" smtClean="0"/>
              <a:pPr/>
              <a:t>23</a:t>
            </a:fld>
            <a:endParaRPr lang="fr-FR" dirty="0" smtClean="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a:ln/>
        </p:spPr>
      </p:sp>
      <p:sp>
        <p:nvSpPr>
          <p:cNvPr id="8195" name="Espace réservé des commentaires 2"/>
          <p:cNvSpPr>
            <a:spLocks noGrp="1"/>
          </p:cNvSpPr>
          <p:nvPr>
            <p:ph type="body" idx="1"/>
          </p:nvPr>
        </p:nvSpPr>
        <p:spPr>
          <a:noFill/>
          <a:ln/>
        </p:spPr>
        <p:txBody>
          <a:bodyPr/>
          <a:lstStyle/>
          <a:p>
            <a:endParaRPr lang="fr-FR" baseline="0" dirty="0" smtClean="0">
              <a:latin typeface="Arial" charset="0"/>
              <a:cs typeface="Arial" charset="0"/>
            </a:endParaRPr>
          </a:p>
        </p:txBody>
      </p:sp>
      <p:sp>
        <p:nvSpPr>
          <p:cNvPr id="8196" name="Espace réservé du numéro de diapositive 3"/>
          <p:cNvSpPr>
            <a:spLocks noGrp="1"/>
          </p:cNvSpPr>
          <p:nvPr>
            <p:ph type="sldNum" sz="quarter" idx="5"/>
          </p:nvPr>
        </p:nvSpPr>
        <p:spPr>
          <a:noFill/>
        </p:spPr>
        <p:txBody>
          <a:bodyPr/>
          <a:lstStyle/>
          <a:p>
            <a:fld id="{DAA03EDB-C53F-43E2-908C-2CD38A47A383}" type="slidenum">
              <a:rPr lang="fr-FR" smtClean="0"/>
              <a:pPr/>
              <a:t>24</a:t>
            </a:fld>
            <a:endParaRPr lang="fr-FR" dirty="0" smtClean="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a:ln/>
        </p:spPr>
      </p:sp>
      <p:sp>
        <p:nvSpPr>
          <p:cNvPr id="8195" name="Espace réservé des commentaires 2"/>
          <p:cNvSpPr>
            <a:spLocks noGrp="1"/>
          </p:cNvSpPr>
          <p:nvPr>
            <p:ph type="body" idx="1"/>
          </p:nvPr>
        </p:nvSpPr>
        <p:spPr>
          <a:noFill/>
          <a:ln/>
        </p:spPr>
        <p:txBody>
          <a:bodyPr/>
          <a:lstStyle/>
          <a:p>
            <a:r>
              <a:rPr lang="fr-FR" baseline="0" dirty="0" smtClean="0">
                <a:latin typeface="Arial" charset="0"/>
                <a:cs typeface="Arial" charset="0"/>
              </a:rPr>
              <a:t>Trame de l’activité en vue d’alimenter les échanges lors de la synthèse afin de structurer les connaissances (savoirs)  (323 et 236) associées à la compétence terminale Co44(</a:t>
            </a:r>
            <a:r>
              <a:rPr lang="fr-FR" sz="1200" b="1" dirty="0" smtClean="0"/>
              <a:t>IDENTIFIER et CARACTÉRISER des solutions techniques relatives à l’information )</a:t>
            </a:r>
            <a:endParaRPr lang="fr-FR" baseline="0" dirty="0" smtClean="0">
              <a:latin typeface="Arial" charset="0"/>
              <a:cs typeface="Arial" charset="0"/>
            </a:endParaRPr>
          </a:p>
          <a:p>
            <a:endParaRPr lang="fr-FR" baseline="0" dirty="0" smtClean="0">
              <a:latin typeface="Arial" charset="0"/>
              <a:cs typeface="Arial" charset="0"/>
            </a:endParaRPr>
          </a:p>
          <a:p>
            <a:pPr rtl="0" eaLnBrk="1" latinLnBrk="0" hangingPunct="1"/>
            <a:r>
              <a:rPr lang="fr-FR" sz="1300" b="1" dirty="0" smtClean="0"/>
              <a:t>Grandeur physique d’entrée/sortie</a:t>
            </a:r>
            <a:endParaRPr lang="fr-FR" sz="1300" dirty="0" smtClean="0"/>
          </a:p>
          <a:p>
            <a:pPr rtl="0" eaLnBrk="1" latinLnBrk="0" hangingPunct="1"/>
            <a:r>
              <a:rPr lang="fr-FR" sz="1300" dirty="0" smtClean="0"/>
              <a:t>Grandeur physique à prélever </a:t>
            </a:r>
            <a:endParaRPr lang="fr-FR" dirty="0" smtClean="0"/>
          </a:p>
          <a:p>
            <a:pPr rtl="0" eaLnBrk="1" latinLnBrk="0" hangingPunct="1"/>
            <a:r>
              <a:rPr lang="fr-FR" sz="1300" dirty="0" smtClean="0"/>
              <a:t>Étendue de mesure</a:t>
            </a:r>
            <a:endParaRPr lang="fr-FR" dirty="0" smtClean="0"/>
          </a:p>
          <a:p>
            <a:pPr rtl="0" eaLnBrk="1" latinLnBrk="0" hangingPunct="1"/>
            <a:r>
              <a:rPr lang="fr-FR" sz="1300" dirty="0" smtClean="0"/>
              <a:t>Grandeur physique de sortie</a:t>
            </a:r>
            <a:endParaRPr lang="fr-FR" dirty="0" smtClean="0"/>
          </a:p>
          <a:p>
            <a:pPr rtl="0" eaLnBrk="1" latinLnBrk="0" hangingPunct="1"/>
            <a:r>
              <a:rPr lang="fr-FR" sz="1300" dirty="0" smtClean="0"/>
              <a:t>Type signal (carré, analogique,…)</a:t>
            </a:r>
            <a:endParaRPr lang="fr-FR" dirty="0" smtClean="0"/>
          </a:p>
          <a:p>
            <a:pPr rtl="0" eaLnBrk="1" latinLnBrk="0" hangingPunct="1"/>
            <a:r>
              <a:rPr lang="fr-FR" sz="1300" dirty="0" smtClean="0"/>
              <a:t>Composante signal qui porte l’info (période, tension, …)</a:t>
            </a:r>
            <a:endParaRPr lang="fr-FR" dirty="0" smtClean="0"/>
          </a:p>
          <a:p>
            <a:pPr rtl="0" eaLnBrk="1" latinLnBrk="0" hangingPunct="1"/>
            <a:r>
              <a:rPr lang="fr-FR" sz="1300" dirty="0" smtClean="0"/>
              <a:t>Unités</a:t>
            </a:r>
            <a:endParaRPr lang="fr-FR" dirty="0" smtClean="0"/>
          </a:p>
          <a:p>
            <a:pPr rtl="0" eaLnBrk="1" latinLnBrk="0" hangingPunct="1"/>
            <a:r>
              <a:rPr lang="fr-FR" sz="1300" b="1" dirty="0" smtClean="0"/>
              <a:t>Constitution du capteur</a:t>
            </a:r>
            <a:endParaRPr lang="fr-FR" dirty="0" smtClean="0"/>
          </a:p>
          <a:p>
            <a:pPr rtl="0" eaLnBrk="1" latinLnBrk="0" hangingPunct="1"/>
            <a:r>
              <a:rPr lang="fr-FR" sz="1300" dirty="0" smtClean="0"/>
              <a:t>Corps d’épreuve et élément sensible</a:t>
            </a:r>
            <a:endParaRPr lang="fr-FR" dirty="0" smtClean="0"/>
          </a:p>
          <a:p>
            <a:pPr rtl="0" eaLnBrk="1" latinLnBrk="0" hangingPunct="1"/>
            <a:r>
              <a:rPr lang="fr-FR" sz="1300" dirty="0" smtClean="0"/>
              <a:t>Alimentation électrique……</a:t>
            </a:r>
            <a:endParaRPr lang="fr-FR" dirty="0" smtClean="0"/>
          </a:p>
        </p:txBody>
      </p:sp>
      <p:sp>
        <p:nvSpPr>
          <p:cNvPr id="8196" name="Espace réservé du numéro de diapositive 3"/>
          <p:cNvSpPr>
            <a:spLocks noGrp="1"/>
          </p:cNvSpPr>
          <p:nvPr>
            <p:ph type="sldNum" sz="quarter" idx="5"/>
          </p:nvPr>
        </p:nvSpPr>
        <p:spPr>
          <a:noFill/>
        </p:spPr>
        <p:txBody>
          <a:bodyPr/>
          <a:lstStyle/>
          <a:p>
            <a:fld id="{DAA03EDB-C53F-43E2-908C-2CD38A47A383}" type="slidenum">
              <a:rPr lang="fr-FR" smtClean="0"/>
              <a:pPr/>
              <a:t>25</a:t>
            </a:fld>
            <a:endParaRPr lang="fr-FR" dirty="0" smtClean="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a:ln/>
        </p:spPr>
      </p:sp>
      <p:sp>
        <p:nvSpPr>
          <p:cNvPr id="8195" name="Espace réservé des commentaires 2"/>
          <p:cNvSpPr>
            <a:spLocks noGrp="1"/>
          </p:cNvSpPr>
          <p:nvPr>
            <p:ph type="body" idx="1"/>
          </p:nvPr>
        </p:nvSpPr>
        <p:spPr>
          <a:noFill/>
          <a:ln/>
        </p:spPr>
        <p:txBody>
          <a:bodyPr/>
          <a:lstStyle/>
          <a:p>
            <a:pPr defTabSz="966155"/>
            <a:r>
              <a:rPr lang="fr-FR" sz="1300" dirty="0" smtClean="0"/>
              <a:t>Simulation du comportement des capteurs</a:t>
            </a:r>
            <a:r>
              <a:rPr lang="fr-FR" sz="1300" baseline="0" dirty="0" smtClean="0"/>
              <a:t> avec le progiciel MATLAB.</a:t>
            </a:r>
            <a:endParaRPr lang="fr-FR" sz="1300" dirty="0" smtClean="0"/>
          </a:p>
          <a:p>
            <a:pPr defTabSz="966155"/>
            <a:endParaRPr lang="fr-FR" sz="1300" dirty="0" smtClean="0"/>
          </a:p>
          <a:p>
            <a:pPr defTabSz="966155"/>
            <a:r>
              <a:rPr lang="fr-FR" sz="1300" dirty="0" smtClean="0"/>
              <a:t>Trame de l’activité en vue d’alimenter les échanges lors de la synthèse afin de structurer les connaissances (savoirs faire)  (321) associées aux compétences terminale Co44</a:t>
            </a:r>
            <a:endParaRPr lang="fr-FR" dirty="0" smtClean="0"/>
          </a:p>
          <a:p>
            <a:endParaRPr lang="fr-FR" baseline="0" dirty="0" smtClean="0">
              <a:latin typeface="Arial" charset="0"/>
              <a:cs typeface="Arial" charset="0"/>
            </a:endParaRPr>
          </a:p>
        </p:txBody>
      </p:sp>
      <p:sp>
        <p:nvSpPr>
          <p:cNvPr id="8196" name="Espace réservé du numéro de diapositive 3"/>
          <p:cNvSpPr>
            <a:spLocks noGrp="1"/>
          </p:cNvSpPr>
          <p:nvPr>
            <p:ph type="sldNum" sz="quarter" idx="5"/>
          </p:nvPr>
        </p:nvSpPr>
        <p:spPr>
          <a:noFill/>
        </p:spPr>
        <p:txBody>
          <a:bodyPr/>
          <a:lstStyle/>
          <a:p>
            <a:fld id="{DAA03EDB-C53F-43E2-908C-2CD38A47A383}" type="slidenum">
              <a:rPr lang="fr-FR" smtClean="0"/>
              <a:pPr/>
              <a:t>26</a:t>
            </a:fld>
            <a:endParaRPr lang="fr-FR"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a:ln/>
        </p:spPr>
      </p:sp>
      <p:sp>
        <p:nvSpPr>
          <p:cNvPr id="8195" name="Espace réservé des commentaires 2"/>
          <p:cNvSpPr>
            <a:spLocks noGrp="1"/>
          </p:cNvSpPr>
          <p:nvPr>
            <p:ph type="body" idx="1"/>
          </p:nvPr>
        </p:nvSpPr>
        <p:spPr>
          <a:noFill/>
          <a:ln/>
        </p:spPr>
        <p:txBody>
          <a:bodyPr/>
          <a:lstStyle/>
          <a:p>
            <a:endParaRPr lang="fr-FR" baseline="0" dirty="0" smtClean="0">
              <a:latin typeface="Arial" charset="0"/>
              <a:cs typeface="Arial" charset="0"/>
            </a:endParaRPr>
          </a:p>
        </p:txBody>
      </p:sp>
      <p:sp>
        <p:nvSpPr>
          <p:cNvPr id="8196" name="Espace réservé du numéro de diapositive 3"/>
          <p:cNvSpPr>
            <a:spLocks noGrp="1"/>
          </p:cNvSpPr>
          <p:nvPr>
            <p:ph type="sldNum" sz="quarter" idx="5"/>
          </p:nvPr>
        </p:nvSpPr>
        <p:spPr>
          <a:noFill/>
        </p:spPr>
        <p:txBody>
          <a:bodyPr/>
          <a:lstStyle/>
          <a:p>
            <a:fld id="{DAA03EDB-C53F-43E2-908C-2CD38A47A383}" type="slidenum">
              <a:rPr lang="fr-FR" smtClean="0"/>
              <a:pPr/>
              <a:t>27</a:t>
            </a:fld>
            <a:endParaRPr lang="fr-FR" dirty="0" smtClean="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a:ln/>
        </p:spPr>
      </p:sp>
      <p:sp>
        <p:nvSpPr>
          <p:cNvPr id="8195" name="Espace réservé des commentaires 2"/>
          <p:cNvSpPr>
            <a:spLocks noGrp="1"/>
          </p:cNvSpPr>
          <p:nvPr>
            <p:ph type="body" idx="1"/>
          </p:nvPr>
        </p:nvSpPr>
        <p:spPr>
          <a:noFill/>
          <a:ln/>
        </p:spPr>
        <p:txBody>
          <a:bodyPr/>
          <a:lstStyle/>
          <a:p>
            <a:endParaRPr lang="fr-FR" baseline="0" dirty="0" smtClean="0">
              <a:latin typeface="Arial" charset="0"/>
              <a:cs typeface="Arial" charset="0"/>
            </a:endParaRPr>
          </a:p>
        </p:txBody>
      </p:sp>
      <p:sp>
        <p:nvSpPr>
          <p:cNvPr id="8196" name="Espace réservé du numéro de diapositive 3"/>
          <p:cNvSpPr>
            <a:spLocks noGrp="1"/>
          </p:cNvSpPr>
          <p:nvPr>
            <p:ph type="sldNum" sz="quarter" idx="5"/>
          </p:nvPr>
        </p:nvSpPr>
        <p:spPr>
          <a:noFill/>
        </p:spPr>
        <p:txBody>
          <a:bodyPr/>
          <a:lstStyle/>
          <a:p>
            <a:fld id="{DAA03EDB-C53F-43E2-908C-2CD38A47A383}" type="slidenum">
              <a:rPr lang="fr-FR" smtClean="0"/>
              <a:pPr/>
              <a:t>28</a:t>
            </a:fld>
            <a:endParaRPr lang="fr-FR" dirty="0" smtClean="0"/>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a:ln/>
        </p:spPr>
      </p:sp>
      <p:sp>
        <p:nvSpPr>
          <p:cNvPr id="8195" name="Espace réservé des commentaires 2"/>
          <p:cNvSpPr>
            <a:spLocks noGrp="1"/>
          </p:cNvSpPr>
          <p:nvPr>
            <p:ph type="body" idx="1"/>
          </p:nvPr>
        </p:nvSpPr>
        <p:spPr>
          <a:noFill/>
          <a:ln/>
        </p:spPr>
        <p:txBody>
          <a:bodyPr/>
          <a:lstStyle/>
          <a:p>
            <a:pPr rtl="0" latinLnBrk="0"/>
            <a:endParaRPr lang="fr-FR" dirty="0"/>
          </a:p>
        </p:txBody>
      </p:sp>
      <p:sp>
        <p:nvSpPr>
          <p:cNvPr id="8196" name="Espace réservé du numéro de diapositive 3"/>
          <p:cNvSpPr>
            <a:spLocks noGrp="1"/>
          </p:cNvSpPr>
          <p:nvPr>
            <p:ph type="sldNum" sz="quarter" idx="5"/>
          </p:nvPr>
        </p:nvSpPr>
        <p:spPr>
          <a:noFill/>
        </p:spPr>
        <p:txBody>
          <a:bodyPr/>
          <a:lstStyle/>
          <a:p>
            <a:fld id="{DAA03EDB-C53F-43E2-908C-2CD38A47A383}" type="slidenum">
              <a:rPr lang="fr-FR" smtClean="0"/>
              <a:pPr/>
              <a:t>29</a:t>
            </a:fld>
            <a:endParaRPr lang="fr-FR"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a:ln/>
        </p:spPr>
      </p:sp>
      <p:sp>
        <p:nvSpPr>
          <p:cNvPr id="8195" name="Espace réservé des commentaires 2"/>
          <p:cNvSpPr>
            <a:spLocks noGrp="1"/>
          </p:cNvSpPr>
          <p:nvPr>
            <p:ph type="body" idx="1"/>
          </p:nvPr>
        </p:nvSpPr>
        <p:spPr>
          <a:noFill/>
          <a:ln/>
        </p:spPr>
        <p:txBody>
          <a:bodyPr/>
          <a:lstStyle/>
          <a:p>
            <a:r>
              <a:rPr lang="fr-FR" baseline="0" dirty="0" smtClean="0">
                <a:latin typeface="Arial" charset="0"/>
                <a:cs typeface="Arial" charset="0"/>
              </a:rPr>
              <a:t>La statio</a:t>
            </a:r>
            <a:r>
              <a:rPr lang="fr-FR" sz="1300" dirty="0" smtClean="0"/>
              <a:t>n météo, c’est un formidable support pour étudier les chaînes d’information, mais dans le cadre de la séquence qu’on va vous présenter, on s’intéressera uniquement à la fonction « Acquérir des grandeurs physiques » </a:t>
            </a:r>
          </a:p>
          <a:p>
            <a:r>
              <a:rPr lang="fr-FR" sz="1300" dirty="0" smtClean="0">
                <a:latin typeface="Arial" charset="0"/>
                <a:cs typeface="Arial" charset="0"/>
              </a:rPr>
              <a:t>Les autres fonctions seront étudiées dans des séquences ultérieurement.</a:t>
            </a:r>
            <a:endParaRPr lang="fr-FR" baseline="0" dirty="0" smtClean="0">
              <a:latin typeface="Arial" charset="0"/>
              <a:cs typeface="Arial" charset="0"/>
            </a:endParaRPr>
          </a:p>
        </p:txBody>
      </p:sp>
      <p:sp>
        <p:nvSpPr>
          <p:cNvPr id="8196" name="Espace réservé du numéro de diapositive 3"/>
          <p:cNvSpPr>
            <a:spLocks noGrp="1"/>
          </p:cNvSpPr>
          <p:nvPr>
            <p:ph type="sldNum" sz="quarter" idx="5"/>
          </p:nvPr>
        </p:nvSpPr>
        <p:spPr>
          <a:noFill/>
        </p:spPr>
        <p:txBody>
          <a:bodyPr/>
          <a:lstStyle/>
          <a:p>
            <a:fld id="{DAA03EDB-C53F-43E2-908C-2CD38A47A383}" type="slidenum">
              <a:rPr lang="fr-FR" smtClean="0"/>
              <a:pPr/>
              <a:t>3</a:t>
            </a:fld>
            <a:endParaRPr lang="fr-FR" dirty="0"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a:ln/>
        </p:spPr>
      </p:sp>
      <p:sp>
        <p:nvSpPr>
          <p:cNvPr id="8195" name="Espace réservé des commentaires 2"/>
          <p:cNvSpPr>
            <a:spLocks noGrp="1"/>
          </p:cNvSpPr>
          <p:nvPr>
            <p:ph type="body" idx="1"/>
          </p:nvPr>
        </p:nvSpPr>
        <p:spPr>
          <a:noFill/>
          <a:ln/>
        </p:spPr>
        <p:txBody>
          <a:bodyPr/>
          <a:lstStyle/>
          <a:p>
            <a:endParaRPr lang="fr-FR" baseline="0" dirty="0" smtClean="0">
              <a:latin typeface="Arial" charset="0"/>
              <a:cs typeface="Arial" charset="0"/>
            </a:endParaRPr>
          </a:p>
        </p:txBody>
      </p:sp>
      <p:sp>
        <p:nvSpPr>
          <p:cNvPr id="8196" name="Espace réservé du numéro de diapositive 3"/>
          <p:cNvSpPr>
            <a:spLocks noGrp="1"/>
          </p:cNvSpPr>
          <p:nvPr>
            <p:ph type="sldNum" sz="quarter" idx="5"/>
          </p:nvPr>
        </p:nvSpPr>
        <p:spPr>
          <a:noFill/>
        </p:spPr>
        <p:txBody>
          <a:bodyPr/>
          <a:lstStyle/>
          <a:p>
            <a:fld id="{DAA03EDB-C53F-43E2-908C-2CD38A47A383}" type="slidenum">
              <a:rPr lang="fr-FR" smtClean="0"/>
              <a:pPr/>
              <a:t>30</a:t>
            </a:fld>
            <a:endParaRPr lang="fr-FR" dirty="0" smtClean="0"/>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a:ln/>
        </p:spPr>
      </p:sp>
      <p:sp>
        <p:nvSpPr>
          <p:cNvPr id="8195" name="Espace réservé des commentaires 2"/>
          <p:cNvSpPr>
            <a:spLocks noGrp="1"/>
          </p:cNvSpPr>
          <p:nvPr>
            <p:ph type="body" idx="1"/>
          </p:nvPr>
        </p:nvSpPr>
        <p:spPr>
          <a:noFill/>
          <a:ln/>
        </p:spPr>
        <p:txBody>
          <a:bodyPr/>
          <a:lstStyle/>
          <a:p>
            <a:pPr defTabSz="966155">
              <a:defRPr/>
            </a:pPr>
            <a:r>
              <a:rPr lang="fr-FR" sz="1300" dirty="0" smtClean="0"/>
              <a:t>Dans le cadre d’un échange avec les élèves, le professeur  accompagne les élèves dans la construction de la synthèse de la séquence en s’appuyant sur le travail effectué par les élèves en amont.</a:t>
            </a:r>
          </a:p>
          <a:p>
            <a:endParaRPr lang="fr-FR" baseline="0" dirty="0" smtClean="0">
              <a:latin typeface="Arial" charset="0"/>
              <a:cs typeface="Arial" charset="0"/>
            </a:endParaRPr>
          </a:p>
        </p:txBody>
      </p:sp>
      <p:sp>
        <p:nvSpPr>
          <p:cNvPr id="8196" name="Espace réservé du numéro de diapositive 3"/>
          <p:cNvSpPr>
            <a:spLocks noGrp="1"/>
          </p:cNvSpPr>
          <p:nvPr>
            <p:ph type="sldNum" sz="quarter" idx="5"/>
          </p:nvPr>
        </p:nvSpPr>
        <p:spPr>
          <a:noFill/>
        </p:spPr>
        <p:txBody>
          <a:bodyPr/>
          <a:lstStyle/>
          <a:p>
            <a:fld id="{DAA03EDB-C53F-43E2-908C-2CD38A47A383}" type="slidenum">
              <a:rPr lang="fr-FR" smtClean="0"/>
              <a:pPr/>
              <a:t>31</a:t>
            </a:fld>
            <a:endParaRPr lang="fr-FR" dirty="0" smtClean="0"/>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a:ln/>
        </p:spPr>
      </p:sp>
      <p:sp>
        <p:nvSpPr>
          <p:cNvPr id="8195" name="Espace réservé des commentaires 2"/>
          <p:cNvSpPr>
            <a:spLocks noGrp="1"/>
          </p:cNvSpPr>
          <p:nvPr>
            <p:ph type="body" idx="1"/>
          </p:nvPr>
        </p:nvSpPr>
        <p:spPr>
          <a:noFill/>
          <a:ln/>
        </p:spPr>
        <p:txBody>
          <a:bodyPr/>
          <a:lstStyle/>
          <a:p>
            <a:endParaRPr lang="fr-FR" baseline="0" dirty="0" smtClean="0">
              <a:latin typeface="Arial" charset="0"/>
              <a:cs typeface="Arial" charset="0"/>
            </a:endParaRPr>
          </a:p>
        </p:txBody>
      </p:sp>
      <p:sp>
        <p:nvSpPr>
          <p:cNvPr id="8196" name="Espace réservé du numéro de diapositive 3"/>
          <p:cNvSpPr>
            <a:spLocks noGrp="1"/>
          </p:cNvSpPr>
          <p:nvPr>
            <p:ph type="sldNum" sz="quarter" idx="5"/>
          </p:nvPr>
        </p:nvSpPr>
        <p:spPr>
          <a:noFill/>
        </p:spPr>
        <p:txBody>
          <a:bodyPr/>
          <a:lstStyle/>
          <a:p>
            <a:fld id="{DAA03EDB-C53F-43E2-908C-2CD38A47A383}" type="slidenum">
              <a:rPr lang="fr-FR" smtClean="0"/>
              <a:pPr/>
              <a:t>32</a:t>
            </a:fld>
            <a:endParaRPr lang="fr-FR"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a:ln/>
        </p:spPr>
      </p:sp>
      <p:sp>
        <p:nvSpPr>
          <p:cNvPr id="8195" name="Espace réservé des commentaires 2"/>
          <p:cNvSpPr>
            <a:spLocks noGrp="1"/>
          </p:cNvSpPr>
          <p:nvPr>
            <p:ph type="body" idx="1"/>
          </p:nvPr>
        </p:nvSpPr>
        <p:spPr>
          <a:noFill/>
          <a:ln/>
        </p:spPr>
        <p:txBody>
          <a:bodyPr/>
          <a:lstStyle/>
          <a:p>
            <a:endParaRPr lang="fr-FR" baseline="0" dirty="0" smtClean="0">
              <a:latin typeface="Arial" charset="0"/>
              <a:cs typeface="Arial" charset="0"/>
            </a:endParaRPr>
          </a:p>
        </p:txBody>
      </p:sp>
      <p:sp>
        <p:nvSpPr>
          <p:cNvPr id="8196" name="Espace réservé du numéro de diapositive 3"/>
          <p:cNvSpPr>
            <a:spLocks noGrp="1"/>
          </p:cNvSpPr>
          <p:nvPr>
            <p:ph type="sldNum" sz="quarter" idx="5"/>
          </p:nvPr>
        </p:nvSpPr>
        <p:spPr>
          <a:noFill/>
        </p:spPr>
        <p:txBody>
          <a:bodyPr/>
          <a:lstStyle/>
          <a:p>
            <a:fld id="{DAA03EDB-C53F-43E2-908C-2CD38A47A383}" type="slidenum">
              <a:rPr lang="fr-FR" smtClean="0"/>
              <a:pPr/>
              <a:t>33</a:t>
            </a:fld>
            <a:endParaRPr lang="fr-FR" dirty="0" smtClean="0"/>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a:ln/>
        </p:spPr>
      </p:sp>
      <p:sp>
        <p:nvSpPr>
          <p:cNvPr id="8195" name="Espace réservé des commentaires 2"/>
          <p:cNvSpPr>
            <a:spLocks noGrp="1"/>
          </p:cNvSpPr>
          <p:nvPr>
            <p:ph type="body" idx="1"/>
          </p:nvPr>
        </p:nvSpPr>
        <p:spPr>
          <a:noFill/>
          <a:ln/>
        </p:spPr>
        <p:txBody>
          <a:bodyPr/>
          <a:lstStyle/>
          <a:p>
            <a:endParaRPr lang="fr-FR" baseline="0" dirty="0" smtClean="0">
              <a:latin typeface="Arial" charset="0"/>
              <a:cs typeface="Arial" charset="0"/>
            </a:endParaRPr>
          </a:p>
        </p:txBody>
      </p:sp>
      <p:sp>
        <p:nvSpPr>
          <p:cNvPr id="8196" name="Espace réservé du numéro de diapositive 3"/>
          <p:cNvSpPr>
            <a:spLocks noGrp="1"/>
          </p:cNvSpPr>
          <p:nvPr>
            <p:ph type="sldNum" sz="quarter" idx="5"/>
          </p:nvPr>
        </p:nvSpPr>
        <p:spPr>
          <a:noFill/>
        </p:spPr>
        <p:txBody>
          <a:bodyPr/>
          <a:lstStyle/>
          <a:p>
            <a:fld id="{DAA03EDB-C53F-43E2-908C-2CD38A47A383}" type="slidenum">
              <a:rPr lang="fr-FR" smtClean="0"/>
              <a:pPr/>
              <a:t>34</a:t>
            </a:fld>
            <a:endParaRPr lang="fr-FR" dirty="0" smtClean="0"/>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a:ln/>
        </p:spPr>
      </p:sp>
      <p:sp>
        <p:nvSpPr>
          <p:cNvPr id="8195" name="Espace réservé des commentaires 2"/>
          <p:cNvSpPr>
            <a:spLocks noGrp="1"/>
          </p:cNvSpPr>
          <p:nvPr>
            <p:ph type="body" idx="1"/>
          </p:nvPr>
        </p:nvSpPr>
        <p:spPr>
          <a:noFill/>
          <a:ln/>
        </p:spPr>
        <p:txBody>
          <a:bodyPr/>
          <a:lstStyle/>
          <a:p>
            <a:r>
              <a:rPr lang="fr-FR" baseline="0" dirty="0" smtClean="0">
                <a:latin typeface="Arial" charset="0"/>
                <a:cs typeface="Arial" charset="0"/>
              </a:rPr>
              <a:t>Après les phases et synthèses et de structuration, une évaluation sommative centrée sur les connaissances et les compétences visées.</a:t>
            </a:r>
          </a:p>
          <a:p>
            <a:r>
              <a:rPr lang="fr-FR" baseline="0" dirty="0" smtClean="0">
                <a:latin typeface="Arial" charset="0"/>
                <a:cs typeface="Arial" charset="0"/>
              </a:rPr>
              <a:t>Dans un autre contexte : la serre automatisée.</a:t>
            </a:r>
          </a:p>
        </p:txBody>
      </p:sp>
      <p:sp>
        <p:nvSpPr>
          <p:cNvPr id="8196" name="Espace réservé du numéro de diapositive 3"/>
          <p:cNvSpPr>
            <a:spLocks noGrp="1"/>
          </p:cNvSpPr>
          <p:nvPr>
            <p:ph type="sldNum" sz="quarter" idx="5"/>
          </p:nvPr>
        </p:nvSpPr>
        <p:spPr>
          <a:noFill/>
        </p:spPr>
        <p:txBody>
          <a:bodyPr/>
          <a:lstStyle/>
          <a:p>
            <a:fld id="{DAA03EDB-C53F-43E2-908C-2CD38A47A383}" type="slidenum">
              <a:rPr lang="fr-FR" smtClean="0"/>
              <a:pPr/>
              <a:t>35</a:t>
            </a:fld>
            <a:endParaRPr lang="fr-FR" dirty="0" smtClean="0"/>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a:ln/>
        </p:spPr>
      </p:sp>
      <p:sp>
        <p:nvSpPr>
          <p:cNvPr id="8195" name="Espace réservé des commentaires 2"/>
          <p:cNvSpPr>
            <a:spLocks noGrp="1"/>
          </p:cNvSpPr>
          <p:nvPr>
            <p:ph type="body" idx="1"/>
          </p:nvPr>
        </p:nvSpPr>
        <p:spPr>
          <a:noFill/>
          <a:ln/>
        </p:spPr>
        <p:txBody>
          <a:bodyPr/>
          <a:lstStyle/>
          <a:p>
            <a:endParaRPr lang="fr-FR" baseline="0" dirty="0" smtClean="0">
              <a:latin typeface="Arial" charset="0"/>
              <a:cs typeface="Arial" charset="0"/>
            </a:endParaRPr>
          </a:p>
        </p:txBody>
      </p:sp>
      <p:sp>
        <p:nvSpPr>
          <p:cNvPr id="8196" name="Espace réservé du numéro de diapositive 3"/>
          <p:cNvSpPr>
            <a:spLocks noGrp="1"/>
          </p:cNvSpPr>
          <p:nvPr>
            <p:ph type="sldNum" sz="quarter" idx="5"/>
          </p:nvPr>
        </p:nvSpPr>
        <p:spPr>
          <a:noFill/>
        </p:spPr>
        <p:txBody>
          <a:bodyPr/>
          <a:lstStyle/>
          <a:p>
            <a:fld id="{DAA03EDB-C53F-43E2-908C-2CD38A47A383}" type="slidenum">
              <a:rPr lang="fr-FR" smtClean="0"/>
              <a:pPr/>
              <a:t>36</a:t>
            </a:fld>
            <a:endParaRPr lang="fr-FR" dirty="0" smtClean="0"/>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1D76769E-C829-4283-B80E-CB90D995C291}" type="slidenum">
              <a:rPr lang="fr-FR" smtClean="0"/>
              <a:pPr/>
              <a:t>37</a:t>
            </a:fld>
            <a:endParaRPr lang="fr-F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a:ln/>
        </p:spPr>
      </p:sp>
      <p:sp>
        <p:nvSpPr>
          <p:cNvPr id="8195" name="Espace réservé des commentaires 2"/>
          <p:cNvSpPr>
            <a:spLocks noGrp="1"/>
          </p:cNvSpPr>
          <p:nvPr>
            <p:ph type="body" idx="1"/>
          </p:nvPr>
        </p:nvSpPr>
        <p:spPr>
          <a:noFill/>
          <a:ln/>
        </p:spPr>
        <p:txBody>
          <a:bodyPr/>
          <a:lstStyle/>
          <a:p>
            <a:pPr defTabSz="966155" fontAlgn="base">
              <a:spcBef>
                <a:spcPct val="0"/>
              </a:spcBef>
              <a:spcAft>
                <a:spcPct val="0"/>
              </a:spcAft>
            </a:pPr>
            <a:endParaRPr lang="fr-FR" sz="1300" b="1" dirty="0" smtClean="0">
              <a:latin typeface="Arial" pitchFamily="34" charset="0"/>
            </a:endParaRPr>
          </a:p>
        </p:txBody>
      </p:sp>
      <p:sp>
        <p:nvSpPr>
          <p:cNvPr id="8196" name="Espace réservé du numéro de diapositive 3"/>
          <p:cNvSpPr>
            <a:spLocks noGrp="1"/>
          </p:cNvSpPr>
          <p:nvPr>
            <p:ph type="sldNum" sz="quarter" idx="5"/>
          </p:nvPr>
        </p:nvSpPr>
        <p:spPr>
          <a:noFill/>
        </p:spPr>
        <p:txBody>
          <a:bodyPr/>
          <a:lstStyle/>
          <a:p>
            <a:fld id="{DAA03EDB-C53F-43E2-908C-2CD38A47A383}" type="slidenum">
              <a:rPr lang="fr-FR" smtClean="0"/>
              <a:pPr/>
              <a:t>38</a:t>
            </a:fld>
            <a:endParaRPr lang="fr-FR"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a:ln/>
        </p:spPr>
      </p:sp>
      <p:sp>
        <p:nvSpPr>
          <p:cNvPr id="8195" name="Espace réservé des commentaires 2"/>
          <p:cNvSpPr>
            <a:spLocks noGrp="1"/>
          </p:cNvSpPr>
          <p:nvPr>
            <p:ph type="body" idx="1"/>
          </p:nvPr>
        </p:nvSpPr>
        <p:spPr>
          <a:noFill/>
          <a:ln/>
        </p:spPr>
        <p:txBody>
          <a:bodyPr/>
          <a:lstStyle/>
          <a:p>
            <a:r>
              <a:rPr lang="fr-FR" baseline="0" dirty="0" smtClean="0">
                <a:latin typeface="Arial" charset="0"/>
                <a:cs typeface="Arial" charset="0"/>
              </a:rPr>
              <a:t>La statio</a:t>
            </a:r>
            <a:r>
              <a:rPr lang="fr-FR" sz="1300" dirty="0" smtClean="0"/>
              <a:t>n météo, c’est un formidable support pour étudier les chaînes d’information, mais dans le cadre de la séquence qu’on va vous présenter, on s’intéressera uniquement à la fonction « Acquérir des grandeurs physiques » </a:t>
            </a:r>
          </a:p>
          <a:p>
            <a:pPr defTabSz="966155"/>
            <a:r>
              <a:rPr lang="fr-FR" sz="1300" dirty="0" smtClean="0">
                <a:latin typeface="Arial" charset="0"/>
                <a:cs typeface="Arial" charset="0"/>
              </a:rPr>
              <a:t>Les autres fonctions seront étudiés dans des séquences ultérieurement.</a:t>
            </a:r>
            <a:endParaRPr lang="fr-FR" baseline="0" dirty="0" smtClean="0">
              <a:latin typeface="Arial" charset="0"/>
              <a:cs typeface="Arial" charset="0"/>
            </a:endParaRPr>
          </a:p>
          <a:p>
            <a:endParaRPr lang="fr-FR" sz="1300" dirty="0" smtClean="0"/>
          </a:p>
          <a:p>
            <a:endParaRPr lang="fr-FR" baseline="0" dirty="0" smtClean="0">
              <a:latin typeface="Arial" charset="0"/>
              <a:cs typeface="Arial" charset="0"/>
            </a:endParaRPr>
          </a:p>
        </p:txBody>
      </p:sp>
      <p:sp>
        <p:nvSpPr>
          <p:cNvPr id="8196" name="Espace réservé du numéro de diapositive 3"/>
          <p:cNvSpPr>
            <a:spLocks noGrp="1"/>
          </p:cNvSpPr>
          <p:nvPr>
            <p:ph type="sldNum" sz="quarter" idx="5"/>
          </p:nvPr>
        </p:nvSpPr>
        <p:spPr>
          <a:noFill/>
        </p:spPr>
        <p:txBody>
          <a:bodyPr/>
          <a:lstStyle/>
          <a:p>
            <a:fld id="{DAA03EDB-C53F-43E2-908C-2CD38A47A383}" type="slidenum">
              <a:rPr lang="fr-FR" smtClean="0"/>
              <a:pPr/>
              <a:t>4</a:t>
            </a:fld>
            <a:endParaRPr lang="fr-FR"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a:ln/>
        </p:spPr>
      </p:sp>
      <p:sp>
        <p:nvSpPr>
          <p:cNvPr id="8195" name="Espace réservé des commentaires 2"/>
          <p:cNvSpPr>
            <a:spLocks noGrp="1"/>
          </p:cNvSpPr>
          <p:nvPr>
            <p:ph type="body" idx="1"/>
          </p:nvPr>
        </p:nvSpPr>
        <p:spPr>
          <a:noFill/>
          <a:ln/>
        </p:spPr>
        <p:txBody>
          <a:bodyPr/>
          <a:lstStyle/>
          <a:p>
            <a:r>
              <a:rPr lang="fr-FR" baseline="0" dirty="0" smtClean="0">
                <a:latin typeface="Arial" charset="0"/>
                <a:cs typeface="Arial" charset="0"/>
              </a:rPr>
              <a:t>Après une séquence sur les propriétés des matériaux, la séquence sur les capteurs est positionnée de sorte à être approfondie et réinvestie dans le cadre de</a:t>
            </a:r>
          </a:p>
          <a:p>
            <a:r>
              <a:rPr lang="fr-FR" baseline="0" dirty="0" smtClean="0">
                <a:latin typeface="Arial" charset="0"/>
                <a:cs typeface="Arial" charset="0"/>
              </a:rPr>
              <a:t>2 projets SIN qui comporte une chaine d’acquisition similaire.</a:t>
            </a:r>
          </a:p>
        </p:txBody>
      </p:sp>
      <p:sp>
        <p:nvSpPr>
          <p:cNvPr id="8196" name="Espace réservé du numéro de diapositive 3"/>
          <p:cNvSpPr>
            <a:spLocks noGrp="1"/>
          </p:cNvSpPr>
          <p:nvPr>
            <p:ph type="sldNum" sz="quarter" idx="5"/>
          </p:nvPr>
        </p:nvSpPr>
        <p:spPr>
          <a:noFill/>
        </p:spPr>
        <p:txBody>
          <a:bodyPr/>
          <a:lstStyle/>
          <a:p>
            <a:fld id="{DAA03EDB-C53F-43E2-908C-2CD38A47A383}" type="slidenum">
              <a:rPr lang="fr-FR" smtClean="0"/>
              <a:pPr/>
              <a:t>5</a:t>
            </a:fld>
            <a:endParaRPr lang="fr-FR"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a:ln/>
        </p:spPr>
      </p:sp>
      <p:sp>
        <p:nvSpPr>
          <p:cNvPr id="8195" name="Espace réservé des commentaires 2"/>
          <p:cNvSpPr>
            <a:spLocks noGrp="1"/>
          </p:cNvSpPr>
          <p:nvPr>
            <p:ph type="body" idx="1"/>
          </p:nvPr>
        </p:nvSpPr>
        <p:spPr>
          <a:noFill/>
          <a:ln/>
        </p:spPr>
        <p:txBody>
          <a:bodyPr/>
          <a:lstStyle/>
          <a:p>
            <a:r>
              <a:rPr lang="fr-FR" baseline="0" dirty="0" smtClean="0">
                <a:latin typeface="Arial" charset="0"/>
                <a:cs typeface="Arial" charset="0"/>
              </a:rPr>
              <a:t>On va présenter la séquence au travers de la fiche de séquence proposée.</a:t>
            </a:r>
          </a:p>
        </p:txBody>
      </p:sp>
      <p:sp>
        <p:nvSpPr>
          <p:cNvPr id="8196" name="Espace réservé du numéro de diapositive 3"/>
          <p:cNvSpPr>
            <a:spLocks noGrp="1"/>
          </p:cNvSpPr>
          <p:nvPr>
            <p:ph type="sldNum" sz="quarter" idx="5"/>
          </p:nvPr>
        </p:nvSpPr>
        <p:spPr>
          <a:noFill/>
        </p:spPr>
        <p:txBody>
          <a:bodyPr/>
          <a:lstStyle/>
          <a:p>
            <a:fld id="{DAA03EDB-C53F-43E2-908C-2CD38A47A383}" type="slidenum">
              <a:rPr lang="fr-FR" smtClean="0"/>
              <a:pPr/>
              <a:t>6</a:t>
            </a:fld>
            <a:endParaRPr lang="fr-FR"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a:ln/>
        </p:spPr>
      </p:sp>
      <p:sp>
        <p:nvSpPr>
          <p:cNvPr id="8195" name="Espace réservé des commentaires 2"/>
          <p:cNvSpPr>
            <a:spLocks noGrp="1"/>
          </p:cNvSpPr>
          <p:nvPr>
            <p:ph type="body" idx="1"/>
          </p:nvPr>
        </p:nvSpPr>
        <p:spPr>
          <a:noFill/>
          <a:ln/>
        </p:spPr>
        <p:txBody>
          <a:bodyPr/>
          <a:lstStyle/>
          <a:p>
            <a:r>
              <a:rPr lang="fr-FR" baseline="0" dirty="0" smtClean="0">
                <a:latin typeface="Arial" charset="0"/>
                <a:cs typeface="Arial" charset="0"/>
              </a:rPr>
              <a:t>On travail ici sur l’étude comportementale des capteurs de la station météo afin de répondre à la problématique suivante :</a:t>
            </a:r>
          </a:p>
          <a:p>
            <a:r>
              <a:rPr lang="fr-FR" sz="1300" b="1" i="1" dirty="0" smtClean="0">
                <a:solidFill>
                  <a:srgbClr val="C00000"/>
                </a:solidFill>
                <a:latin typeface="Arial" pitchFamily="34" charset="0"/>
                <a:cs typeface="Arial" pitchFamily="34" charset="0"/>
              </a:rPr>
              <a:t>Comment valider le comportement des capteurs dans des conditions non reproductibles en laboratoire ?</a:t>
            </a:r>
            <a:endParaRPr lang="fr-FR" baseline="0" dirty="0" smtClean="0">
              <a:latin typeface="Arial" charset="0"/>
              <a:cs typeface="Arial" charset="0"/>
            </a:endParaRPr>
          </a:p>
        </p:txBody>
      </p:sp>
      <p:sp>
        <p:nvSpPr>
          <p:cNvPr id="8196" name="Espace réservé du numéro de diapositive 3"/>
          <p:cNvSpPr>
            <a:spLocks noGrp="1"/>
          </p:cNvSpPr>
          <p:nvPr>
            <p:ph type="sldNum" sz="quarter" idx="5"/>
          </p:nvPr>
        </p:nvSpPr>
        <p:spPr>
          <a:noFill/>
        </p:spPr>
        <p:txBody>
          <a:bodyPr/>
          <a:lstStyle/>
          <a:p>
            <a:fld id="{DAA03EDB-C53F-43E2-908C-2CD38A47A383}" type="slidenum">
              <a:rPr lang="fr-FR" smtClean="0"/>
              <a:pPr/>
              <a:t>7</a:t>
            </a:fld>
            <a:endParaRPr lang="fr-FR"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a:ln/>
        </p:spPr>
      </p:sp>
      <p:sp>
        <p:nvSpPr>
          <p:cNvPr id="8195" name="Espace réservé des commentaires 2"/>
          <p:cNvSpPr>
            <a:spLocks noGrp="1"/>
          </p:cNvSpPr>
          <p:nvPr>
            <p:ph type="body" idx="1"/>
          </p:nvPr>
        </p:nvSpPr>
        <p:spPr>
          <a:noFill/>
          <a:ln/>
        </p:spPr>
        <p:txBody>
          <a:bodyPr/>
          <a:lstStyle/>
          <a:p>
            <a:endParaRPr lang="fr-FR" baseline="0" dirty="0" smtClean="0">
              <a:latin typeface="Arial" charset="0"/>
              <a:cs typeface="Arial" charset="0"/>
            </a:endParaRPr>
          </a:p>
        </p:txBody>
      </p:sp>
      <p:sp>
        <p:nvSpPr>
          <p:cNvPr id="8196" name="Espace réservé du numéro de diapositive 3"/>
          <p:cNvSpPr>
            <a:spLocks noGrp="1"/>
          </p:cNvSpPr>
          <p:nvPr>
            <p:ph type="sldNum" sz="quarter" idx="5"/>
          </p:nvPr>
        </p:nvSpPr>
        <p:spPr>
          <a:noFill/>
        </p:spPr>
        <p:txBody>
          <a:bodyPr/>
          <a:lstStyle/>
          <a:p>
            <a:fld id="{DAA03EDB-C53F-43E2-908C-2CD38A47A383}" type="slidenum">
              <a:rPr lang="fr-FR" smtClean="0"/>
              <a:pPr/>
              <a:t>8</a:t>
            </a:fld>
            <a:endParaRPr lang="fr-FR"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Espace réservé de l'image des diapositives 1"/>
          <p:cNvSpPr>
            <a:spLocks noGrp="1" noRot="1" noChangeAspect="1" noTextEdit="1"/>
          </p:cNvSpPr>
          <p:nvPr>
            <p:ph type="sldImg"/>
          </p:nvPr>
        </p:nvSpPr>
        <p:spPr>
          <a:ln/>
        </p:spPr>
      </p:sp>
      <p:sp>
        <p:nvSpPr>
          <p:cNvPr id="8195" name="Espace réservé des commentaires 2"/>
          <p:cNvSpPr>
            <a:spLocks noGrp="1"/>
          </p:cNvSpPr>
          <p:nvPr>
            <p:ph type="body" idx="1"/>
          </p:nvPr>
        </p:nvSpPr>
        <p:spPr>
          <a:noFill/>
          <a:ln/>
        </p:spPr>
        <p:txBody>
          <a:bodyPr/>
          <a:lstStyle/>
          <a:p>
            <a:r>
              <a:rPr lang="fr-FR" baseline="0" dirty="0" smtClean="0">
                <a:latin typeface="Arial" charset="0"/>
                <a:cs typeface="Arial" charset="0"/>
              </a:rPr>
              <a:t>Lors de cette étude, nous travaillons autour de 2 CI:</a:t>
            </a:r>
          </a:p>
          <a:p>
            <a:pPr defTabSz="966155"/>
            <a:r>
              <a:rPr lang="fr-FR" baseline="0" dirty="0" smtClean="0">
                <a:latin typeface="Arial" charset="0"/>
                <a:cs typeface="Arial" charset="0"/>
              </a:rPr>
              <a:t>	- </a:t>
            </a:r>
            <a:r>
              <a:rPr lang="fr-FR" sz="1300" b="1" dirty="0" smtClean="0"/>
              <a:t>CI 8 :  Acquisition et traitement de l'information au sein des systèmes</a:t>
            </a:r>
          </a:p>
          <a:p>
            <a:pPr defTabSz="966155"/>
            <a:r>
              <a:rPr lang="fr-FR" sz="1300" b="1" dirty="0" smtClean="0"/>
              <a:t>	- CI9 : Modèles de comportement </a:t>
            </a:r>
          </a:p>
          <a:p>
            <a:pPr defTabSz="966155"/>
            <a:r>
              <a:rPr lang="fr-FR" sz="1300" b="1" dirty="0" smtClean="0"/>
              <a:t>Sur la cible MEI 	(Information dans les domaines du comportemental)</a:t>
            </a:r>
          </a:p>
          <a:p>
            <a:pPr defTabSz="966155"/>
            <a:r>
              <a:rPr lang="fr-FR" sz="1300" b="1" dirty="0" smtClean="0"/>
              <a:t>		(RELATION information:/matière dans le domaine structurel)</a:t>
            </a:r>
          </a:p>
          <a:p>
            <a:endParaRPr lang="fr-FR" baseline="0" dirty="0" smtClean="0">
              <a:latin typeface="Arial" charset="0"/>
              <a:cs typeface="Arial" charset="0"/>
            </a:endParaRPr>
          </a:p>
        </p:txBody>
      </p:sp>
      <p:sp>
        <p:nvSpPr>
          <p:cNvPr id="8196" name="Espace réservé du numéro de diapositive 3"/>
          <p:cNvSpPr>
            <a:spLocks noGrp="1"/>
          </p:cNvSpPr>
          <p:nvPr>
            <p:ph type="sldNum" sz="quarter" idx="5"/>
          </p:nvPr>
        </p:nvSpPr>
        <p:spPr>
          <a:noFill/>
        </p:spPr>
        <p:txBody>
          <a:bodyPr/>
          <a:lstStyle/>
          <a:p>
            <a:fld id="{DAA03EDB-C53F-43E2-908C-2CD38A47A383}" type="slidenum">
              <a:rPr lang="fr-FR" smtClean="0"/>
              <a:pPr/>
              <a:t>9</a:t>
            </a:fld>
            <a:endParaRPr lang="fr-FR"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p>
            <a:fld id="{E6E13C79-1C97-4B32-B2AE-1A69C169643E}" type="datetime2">
              <a:rPr lang="fr-FR" smtClean="0"/>
              <a:pPr/>
              <a:t>mardi 3 avril 2012</a:t>
            </a:fld>
            <a:endParaRPr lang="fr-FR">
              <a:solidFill>
                <a:srgbClr val="FFFFFF"/>
              </a:solidFill>
            </a:endParaRPr>
          </a:p>
        </p:txBody>
      </p:sp>
      <p:sp>
        <p:nvSpPr>
          <p:cNvPr id="5" name="Espace réservé du pied de page 4"/>
          <p:cNvSpPr>
            <a:spLocks noGrp="1"/>
          </p:cNvSpPr>
          <p:nvPr>
            <p:ph type="ftr" sz="quarter" idx="11"/>
          </p:nvPr>
        </p:nvSpPr>
        <p:spPr/>
        <p:txBody>
          <a:bodyPr/>
          <a:lstStyle/>
          <a:p>
            <a:endParaRPr lang="fr-FR">
              <a:solidFill>
                <a:schemeClr val="accent1">
                  <a:tint val="20000"/>
                </a:schemeClr>
              </a:solidFill>
            </a:endParaRPr>
          </a:p>
        </p:txBody>
      </p:sp>
      <p:sp>
        <p:nvSpPr>
          <p:cNvPr id="6" name="Espace réservé du numéro de diapositive 5"/>
          <p:cNvSpPr>
            <a:spLocks noGrp="1"/>
          </p:cNvSpPr>
          <p:nvPr>
            <p:ph type="sldNum" sz="quarter" idx="12"/>
          </p:nvPr>
        </p:nvSpPr>
        <p:spPr/>
        <p:txBody>
          <a:bodyPr/>
          <a:lstStyle/>
          <a:p>
            <a:fld id="{45292C34-3E5E-4BA5-AF54-F1601B144FB0}" type="slidenum">
              <a:rPr lang="fr-FR" smtClean="0"/>
              <a:pPr/>
              <a:t>‹N°›</a:t>
            </a:fld>
            <a:endParaRPr lang="fr-FR">
              <a:solidFill>
                <a:srgbClr val="FFFFFF"/>
              </a:solidFill>
            </a:endParaRPr>
          </a:p>
        </p:txBody>
      </p:sp>
    </p:spTree>
  </p:cSld>
  <p:clrMapOvr>
    <a:masterClrMapping/>
  </p:clrMapOvr>
  <p:transition spd="slow">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10E14BF-C004-4398-9186-5EE680724D95}" type="datetime2">
              <a:rPr lang="fr-FR" smtClean="0"/>
              <a:pPr/>
              <a:t>mardi 3 avril 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5292C34-3E5E-4BA5-AF54-F1601B144FB0}" type="slidenum">
              <a:rPr lang="fr-FR" sz="1400" smtClean="0">
                <a:solidFill>
                  <a:schemeClr val="tx2">
                    <a:shade val="50000"/>
                  </a:schemeClr>
                </a:solidFill>
              </a:rPr>
              <a:pPr/>
              <a:t>‹N°›</a:t>
            </a:fld>
            <a:endParaRPr lang="fr-FR"/>
          </a:p>
        </p:txBody>
      </p:sp>
    </p:spTree>
  </p:cSld>
  <p:clrMapOvr>
    <a:masterClrMapping/>
  </p:clrMapOvr>
  <p:transition spd="slow">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10E14BF-C004-4398-9186-5EE680724D95}" type="datetime2">
              <a:rPr lang="fr-FR" smtClean="0"/>
              <a:pPr/>
              <a:t>mardi 3 avril 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45292C34-3E5E-4BA5-AF54-F1601B144FB0}" type="slidenum">
              <a:rPr lang="fr-FR" sz="1400" smtClean="0">
                <a:solidFill>
                  <a:schemeClr val="tx2">
                    <a:shade val="50000"/>
                  </a:schemeClr>
                </a:solidFill>
              </a:rPr>
              <a:pPr/>
              <a:t>‹N°›</a:t>
            </a:fld>
            <a:endParaRPr lang="fr-FR"/>
          </a:p>
        </p:txBody>
      </p:sp>
    </p:spTree>
  </p:cSld>
  <p:clrMapOvr>
    <a:masterClrMapping/>
  </p:clrMapOvr>
  <p:transition spd="slow">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227FEF5B-F2CC-4EC5-8F1F-29A8BF9EFFA9}" type="datetime2">
              <a:rPr lang="fr-FR" smtClean="0"/>
              <a:pPr/>
              <a:t>mardi 3 avril 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C410EEA-824F-4D46-AFE7-60426C8C06B0}" type="slidenum">
              <a:rPr lang="fr-FR" smtClean="0"/>
              <a:pPr/>
              <a:t>‹N°›</a:t>
            </a:fld>
            <a:endParaRPr lang="fr-FR"/>
          </a:p>
        </p:txBody>
      </p:sp>
    </p:spTree>
  </p:cSld>
  <p:clrMapOvr>
    <a:masterClrMapping/>
  </p:clrMapOvr>
  <p:transition spd="slow">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p>
            <a:fld id="{5F4709C1-563D-4D9C-B702-B64C84A5A174}" type="datetime2">
              <a:rPr lang="fr-FR" smtClean="0"/>
              <a:pPr/>
              <a:t>mardi 3 avril 2012</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BC410EEA-824F-4D46-AFE7-60426C8C06B0}" type="slidenum">
              <a:rPr lang="fr-FR" smtClean="0"/>
              <a:pPr/>
              <a:t>‹N°›</a:t>
            </a:fld>
            <a:endParaRPr lang="fr-FR"/>
          </a:p>
        </p:txBody>
      </p:sp>
    </p:spTree>
  </p:cSld>
  <p:clrMapOvr>
    <a:masterClrMapping/>
  </p:clrMapOvr>
  <p:transition spd="slow">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2E8303D9-A6EB-41FB-BF22-3F49E470997E}" type="datetime2">
              <a:rPr lang="fr-FR" smtClean="0"/>
              <a:pPr/>
              <a:t>mardi 3 avril 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C410EEA-824F-4D46-AFE7-60426C8C06B0}" type="slidenum">
              <a:rPr lang="fr-FR" smtClean="0"/>
              <a:pPr/>
              <a:t>‹N°›</a:t>
            </a:fld>
            <a:endParaRPr lang="fr-FR"/>
          </a:p>
        </p:txBody>
      </p:sp>
    </p:spTree>
  </p:cSld>
  <p:clrMapOvr>
    <a:masterClrMapping/>
  </p:clrMapOvr>
  <p:transition spd="slow">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89BB0534-5698-4F62-9CFE-5DE61A073E78}" type="datetime2">
              <a:rPr lang="fr-FR" smtClean="0"/>
              <a:pPr/>
              <a:t>mardi 3 avril 2012</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BC410EEA-824F-4D46-AFE7-60426C8C06B0}" type="slidenum">
              <a:rPr lang="fr-FR" smtClean="0"/>
              <a:pPr/>
              <a:t>‹N°›</a:t>
            </a:fld>
            <a:endParaRPr lang="fr-FR"/>
          </a:p>
        </p:txBody>
      </p:sp>
    </p:spTree>
  </p:cSld>
  <p:clrMapOvr>
    <a:masterClrMapping/>
  </p:clrMapOvr>
  <p:transition spd="slow">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2"/>
          <p:cNvSpPr>
            <a:spLocks noGrp="1"/>
          </p:cNvSpPr>
          <p:nvPr>
            <p:ph type="dt" sz="half" idx="10"/>
          </p:nvPr>
        </p:nvSpPr>
        <p:spPr/>
        <p:txBody>
          <a:bodyPr/>
          <a:lstStyle/>
          <a:p>
            <a:fld id="{084827A3-B249-4F87-AB1A-1E06AC1AA2A4}" type="datetime2">
              <a:rPr lang="fr-FR" smtClean="0"/>
              <a:pPr/>
              <a:t>mardi 3 avril 2012</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BC410EEA-824F-4D46-AFE7-60426C8C06B0}" type="slidenum">
              <a:rPr lang="fr-FR" smtClean="0"/>
              <a:pPr/>
              <a:t>‹N°›</a:t>
            </a:fld>
            <a:endParaRPr lang="fr-FR"/>
          </a:p>
        </p:txBody>
      </p:sp>
    </p:spTree>
  </p:cSld>
  <p:clrMapOvr>
    <a:masterClrMapping/>
  </p:clrMapOvr>
  <p:transition spd="slow">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B1546142-29B2-49CC-BCC6-A3AD70B4960E}" type="datetime2">
              <a:rPr lang="fr-FR" smtClean="0"/>
              <a:pPr/>
              <a:t>mardi 3 avril 2012</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BC410EEA-824F-4D46-AFE7-60426C8C06B0}" type="slidenum">
              <a:rPr lang="fr-FR" smtClean="0"/>
              <a:pPr/>
              <a:t>‹N°›</a:t>
            </a:fld>
            <a:endParaRPr lang="fr-FR"/>
          </a:p>
        </p:txBody>
      </p:sp>
    </p:spTree>
  </p:cSld>
  <p:clrMapOvr>
    <a:masterClrMapping/>
  </p:clrMapOvr>
  <p:transition spd="slow">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E86C4691-4882-40A8-AF62-8CF6A18D40B2}" type="datetime2">
              <a:rPr lang="fr-FR" smtClean="0"/>
              <a:pPr/>
              <a:t>mardi 3 avril 2012</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BC410EEA-824F-4D46-AFE7-60426C8C06B0}" type="slidenum">
              <a:rPr lang="fr-FR" smtClean="0"/>
              <a:pPr/>
              <a:t>‹N°›</a:t>
            </a:fld>
            <a:endParaRPr lang="fr-FR"/>
          </a:p>
        </p:txBody>
      </p:sp>
    </p:spTree>
  </p:cSld>
  <p:clrMapOvr>
    <a:masterClrMapping/>
  </p:clrMapOvr>
  <p:transition spd="slow">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4"/>
          <p:cNvSpPr>
            <a:spLocks noGrp="1"/>
          </p:cNvSpPr>
          <p:nvPr>
            <p:ph type="dt" sz="half" idx="10"/>
          </p:nvPr>
        </p:nvSpPr>
        <p:spPr/>
        <p:txBody>
          <a:bodyPr/>
          <a:lstStyle/>
          <a:p>
            <a:fld id="{61C6776A-4DEC-47EE-8A49-2C150ECB5465}" type="datetime2">
              <a:rPr lang="fr-FR" smtClean="0"/>
              <a:pPr/>
              <a:t>mardi 3 avril 2012</a:t>
            </a:fld>
            <a:endParaRPr lang="fr-FR">
              <a:solidFill>
                <a:schemeClr val="tx1"/>
              </a:solidFill>
            </a:endParaRPr>
          </a:p>
        </p:txBody>
      </p:sp>
      <p:sp>
        <p:nvSpPr>
          <p:cNvPr id="6" name="Espace réservé du pied de page 5"/>
          <p:cNvSpPr>
            <a:spLocks noGrp="1"/>
          </p:cNvSpPr>
          <p:nvPr>
            <p:ph type="ftr" sz="quarter" idx="11"/>
          </p:nvPr>
        </p:nvSpPr>
        <p:spPr/>
        <p:txBody>
          <a:bodyPr/>
          <a:lstStyle/>
          <a:p>
            <a:endParaRPr lang="fr-FR">
              <a:solidFill>
                <a:schemeClr val="tx1"/>
              </a:solidFill>
            </a:endParaRPr>
          </a:p>
        </p:txBody>
      </p:sp>
      <p:sp>
        <p:nvSpPr>
          <p:cNvPr id="7" name="Espace réservé du numéro de diapositive 6"/>
          <p:cNvSpPr>
            <a:spLocks noGrp="1"/>
          </p:cNvSpPr>
          <p:nvPr>
            <p:ph type="sldNum" sz="quarter" idx="12"/>
          </p:nvPr>
        </p:nvSpPr>
        <p:spPr/>
        <p:txBody>
          <a:bodyPr/>
          <a:lstStyle/>
          <a:p>
            <a:fld id="{BC410EEA-824F-4D46-AFE7-60426C8C06B0}" type="slidenum">
              <a:rPr lang="fr-FR" smtClean="0"/>
              <a:pPr/>
              <a:t>‹N°›</a:t>
            </a:fld>
            <a:endParaRPr lang="fr-FR">
              <a:solidFill>
                <a:schemeClr val="tx1"/>
              </a:solidFill>
            </a:endParaRPr>
          </a:p>
        </p:txBody>
      </p:sp>
    </p:spTree>
  </p:cSld>
  <p:clrMapOvr>
    <a:masterClrMapping/>
  </p:clrMapOvr>
  <p:transition spd="slow">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0E14BF-C004-4398-9186-5EE680724D95}" type="datetime2">
              <a:rPr lang="fr-FR" smtClean="0"/>
              <a:pPr/>
              <a:t>mardi 3 avril 2012</a:t>
            </a:fld>
            <a:endParaRPr lang="fr-FR" sz="1000">
              <a:solidFill>
                <a:schemeClr val="tx1"/>
              </a:solidFill>
            </a:endParaRP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lgn="r"/>
            <a:endParaRPr lang="fr-FR" sz="1000">
              <a:solidFill>
                <a:schemeClr val="tx1"/>
              </a:solidFill>
            </a:endParaRP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292C34-3E5E-4BA5-AF54-F1601B144FB0}" type="slidenum">
              <a:rPr lang="fr-FR" sz="1400" smtClean="0">
                <a:solidFill>
                  <a:schemeClr val="tx2">
                    <a:shade val="50000"/>
                  </a:schemeClr>
                </a:solidFill>
              </a:rPr>
              <a:pPr/>
              <a:t>‹N°›</a:t>
            </a:fld>
            <a:endParaRPr lang="fr-FR" sz="1000" b="0">
              <a:solidFill>
                <a:schemeClr val="tx1"/>
              </a:solidFill>
            </a:endParaRPr>
          </a:p>
        </p:txBody>
      </p:sp>
    </p:spTree>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Lst>
  <p:transition spd="slow">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tiff"/><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slide" Target="slide9.xml"/><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7.emf"/></Relationships>
</file>

<file path=ppt/slides/_rels/slide1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21.png"/></Relationships>
</file>

<file path=ppt/slides/_rels/slide1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tiff"/><Relationship Id="rId7"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image" Target="../media/image22.png"/><Relationship Id="rId4" Type="http://schemas.openxmlformats.org/officeDocument/2006/relationships/image" Target="../media/image7.emf"/></Relationships>
</file>

<file path=ppt/slides/_rels/slide16.xml.rels><?xml version="1.0" encoding="UTF-8" standalone="yes"?>
<Relationships xmlns="http://schemas.openxmlformats.org/package/2006/relationships"><Relationship Id="rId3" Type="http://schemas.openxmlformats.org/officeDocument/2006/relationships/image" Target="../media/image4.tiff"/><Relationship Id="rId7"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slide" Target="slide17.xml"/><Relationship Id="rId5" Type="http://schemas.openxmlformats.org/officeDocument/2006/relationships/image" Target="../media/image9.png"/><Relationship Id="rId4" Type="http://schemas.openxmlformats.org/officeDocument/2006/relationships/image" Target="../media/image7.emf"/></Relationships>
</file>

<file path=ppt/slides/_rels/slide17.xml.rels><?xml version="1.0" encoding="UTF-8" standalone="yes"?>
<Relationships xmlns="http://schemas.openxmlformats.org/package/2006/relationships"><Relationship Id="rId8" Type="http://schemas.openxmlformats.org/officeDocument/2006/relationships/slide" Target="slide16.xml"/><Relationship Id="rId3" Type="http://schemas.openxmlformats.org/officeDocument/2006/relationships/image" Target="../media/image4.tiff"/><Relationship Id="rId7"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23.png"/><Relationship Id="rId5" Type="http://schemas.openxmlformats.org/officeDocument/2006/relationships/slide" Target="slide19.xml"/><Relationship Id="rId4" Type="http://schemas.openxmlformats.org/officeDocument/2006/relationships/image" Target="../media/image7.emf"/></Relationships>
</file>

<file path=ppt/slides/_rels/slide18.xml.rels><?xml version="1.0" encoding="UTF-8" standalone="yes"?>
<Relationships xmlns="http://schemas.openxmlformats.org/package/2006/relationships"><Relationship Id="rId3" Type="http://schemas.openxmlformats.org/officeDocument/2006/relationships/image" Target="../media/image4.tiff"/><Relationship Id="rId7"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slide" Target="slide19.xml"/><Relationship Id="rId5" Type="http://schemas.openxmlformats.org/officeDocument/2006/relationships/image" Target="../media/image9.png"/><Relationship Id="rId4" Type="http://schemas.openxmlformats.org/officeDocument/2006/relationships/image" Target="../media/image7.emf"/></Relationships>
</file>

<file path=ppt/slides/_rels/slide19.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emf"/><Relationship Id="rId4" Type="http://schemas.openxmlformats.org/officeDocument/2006/relationships/image" Target="../media/image4.tiff"/></Relationships>
</file>

<file path=ppt/slides/_rels/slide20.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7.emf"/></Relationships>
</file>

<file path=ppt/slides/_rels/slide2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1.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26.png"/></Relationships>
</file>

<file path=ppt/slides/_rels/slide2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tiff"/><Relationship Id="rId7" Type="http://schemas.openxmlformats.org/officeDocument/2006/relationships/image" Target="../media/image6.jpe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7.emf"/><Relationship Id="rId9" Type="http://schemas.openxmlformats.org/officeDocument/2006/relationships/image" Target="../media/image29.png"/></Relationships>
</file>

<file path=ppt/slides/_rels/slide23.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4.tiff"/><Relationship Id="rId7" Type="http://schemas.openxmlformats.org/officeDocument/2006/relationships/image" Target="../media/image32.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6.png"/><Relationship Id="rId9" Type="http://schemas.openxmlformats.org/officeDocument/2006/relationships/image" Target="../media/image7.emf"/></Relationships>
</file>

<file path=ppt/slides/_rels/slide2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4.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7.emf"/></Relationships>
</file>

<file path=ppt/slides/_rels/slide2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7.emf"/><Relationship Id="rId4" Type="http://schemas.openxmlformats.org/officeDocument/2006/relationships/image" Target="../media/image4.tiff"/></Relationships>
</file>

<file path=ppt/slides/_rels/slide2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27.xml.rels><?xml version="1.0" encoding="UTF-8" standalone="yes"?>
<Relationships xmlns="http://schemas.openxmlformats.org/package/2006/relationships"><Relationship Id="rId3" Type="http://schemas.openxmlformats.org/officeDocument/2006/relationships/image" Target="../media/image4.tiff"/><Relationship Id="rId7" Type="http://schemas.openxmlformats.org/officeDocument/2006/relationships/image" Target="../media/image7.emf"/><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34.png"/><Relationship Id="rId4"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image" Target="../media/image37.jpe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36.jpeg"/><Relationship Id="rId4" Type="http://schemas.openxmlformats.org/officeDocument/2006/relationships/image" Target="../media/image4.tiff"/></Relationships>
</file>

<file path=ppt/slides/_rels/slide29.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38.png"/><Relationship Id="rId7" Type="http://schemas.openxmlformats.org/officeDocument/2006/relationships/image" Target="../media/image39.png"/><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hyperlink" Target="video%20seminaire/anemometre.avi" TargetMode="External"/><Relationship Id="rId5" Type="http://schemas.openxmlformats.org/officeDocument/2006/relationships/image" Target="../media/image7.emf"/><Relationship Id="rId4" Type="http://schemas.openxmlformats.org/officeDocument/2006/relationships/image" Target="../media/image4.tiff"/><Relationship Id="rId9" Type="http://schemas.openxmlformats.org/officeDocument/2006/relationships/hyperlink" Target="medias/SimulationVer2.wmv"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3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31.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32.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41.png"/><Relationship Id="rId4" Type="http://schemas.openxmlformats.org/officeDocument/2006/relationships/image" Target="../media/image40.png"/></Relationships>
</file>

<file path=ppt/slides/_rels/slide33.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3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3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4.tiff"/><Relationship Id="rId4" Type="http://schemas.openxmlformats.org/officeDocument/2006/relationships/image" Target="../media/image42.png"/></Relationships>
</file>

<file path=ppt/slides/_rels/slide3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hyperlink" Target="medias/Evaluation%20station%20m&#233;t&#233;o%20seminaire.pdf" TargetMode="External"/><Relationship Id="rId4" Type="http://schemas.openxmlformats.org/officeDocument/2006/relationships/image" Target="../media/image7.emf"/></Relationships>
</file>

<file path=ppt/slides/_rels/slide3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4.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7.emf"/></Relationships>
</file>

<file path=ppt/slides/_rels/slide5.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10.jpeg"/><Relationship Id="rId7"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11.png"/><Relationship Id="rId4" Type="http://schemas.openxmlformats.org/officeDocument/2006/relationships/image" Target="../media/image4.tiff"/><Relationship Id="rId9"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7.emf"/></Relationships>
</file>

<file path=ppt/slides/_rels/slide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4.tiff"/><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16.png"/><Relationship Id="rId4" Type="http://schemas.openxmlformats.org/officeDocument/2006/relationships/image" Target="../media/image7.emf"/><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3" Type="http://schemas.openxmlformats.org/officeDocument/2006/relationships/image" Target="../media/image4.tiff"/><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4.tiff"/><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7.emf"/><Relationship Id="rId5" Type="http://schemas.openxmlformats.org/officeDocument/2006/relationships/image" Target="../media/image19.png"/><Relationship Id="rId4" Type="http://schemas.openxmlformats.org/officeDocument/2006/relationships/slide" Target="slide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C:\Users\user\Documents\My Dropbox\07- Lycée\Comm'\Logos\logo-STI2D-150px.png"/>
          <p:cNvPicPr>
            <a:picLocks noChangeAspect="1" noChangeArrowheads="1"/>
          </p:cNvPicPr>
          <p:nvPr/>
        </p:nvPicPr>
        <p:blipFill>
          <a:blip r:embed="rId3" cstate="print">
            <a:extLst>
              <a:ext uri="{28A0092B-C50C-407E-A947-70E740481C1C}">
                <a14:useLocalDpi xmlns:a14="http://schemas.microsoft.com/office/drawing/2010/main" xmlns=""/>
              </a:ext>
            </a:extLst>
          </a:blip>
          <a:srcRect/>
          <a:stretch>
            <a:fillRect/>
          </a:stretch>
        </p:blipFill>
        <p:spPr bwMode="auto">
          <a:xfrm>
            <a:off x="3419872" y="238980"/>
            <a:ext cx="2260186" cy="1250636"/>
          </a:xfrm>
          <a:prstGeom prst="rect">
            <a:avLst/>
          </a:prstGeom>
          <a:noFill/>
          <a:extLst>
            <a:ext uri="{909E8E84-426E-40DD-AFC4-6F175D3DCCD1}">
              <a14:hiddenFill xmlns:a14="http://schemas.microsoft.com/office/drawing/2010/main" xmlns="">
                <a:solidFill>
                  <a:srgbClr val="FFFFFF"/>
                </a:solidFill>
              </a14:hiddenFill>
            </a:ext>
          </a:extLst>
        </p:spPr>
      </p:pic>
      <p:sp>
        <p:nvSpPr>
          <p:cNvPr id="8" name="Rectangle 7"/>
          <p:cNvSpPr/>
          <p:nvPr/>
        </p:nvSpPr>
        <p:spPr>
          <a:xfrm>
            <a:off x="-14068" y="0"/>
            <a:ext cx="500034" cy="6858000"/>
          </a:xfrm>
          <a:prstGeom prst="rect">
            <a:avLst/>
          </a:prstGeom>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STI2D</a:t>
            </a:r>
          </a:p>
        </p:txBody>
      </p:sp>
      <p:sp>
        <p:nvSpPr>
          <p:cNvPr id="2" name="ZoneTexte 1"/>
          <p:cNvSpPr txBox="1"/>
          <p:nvPr/>
        </p:nvSpPr>
        <p:spPr>
          <a:xfrm>
            <a:off x="3779912" y="4725144"/>
            <a:ext cx="2160240" cy="1384995"/>
          </a:xfrm>
          <a:prstGeom prst="rect">
            <a:avLst/>
          </a:prstGeom>
          <a:noFill/>
        </p:spPr>
        <p:txBody>
          <a:bodyPr wrap="square" rtlCol="0">
            <a:spAutoFit/>
          </a:bodyPr>
          <a:lstStyle/>
          <a:p>
            <a:pPr algn="ctr"/>
            <a:r>
              <a:rPr lang="fr-FR" sz="2800" dirty="0" smtClean="0">
                <a:solidFill>
                  <a:schemeClr val="bg1">
                    <a:lumMod val="65000"/>
                  </a:schemeClr>
                </a:solidFill>
                <a:latin typeface="AngsanaUPC" pitchFamily="18" charset="-34"/>
                <a:cs typeface="AngsanaUPC" pitchFamily="18" charset="-34"/>
              </a:rPr>
              <a:t>Séminaire STI2D</a:t>
            </a:r>
          </a:p>
          <a:p>
            <a:pPr algn="ctr"/>
            <a:r>
              <a:rPr lang="fr-FR" sz="2800" dirty="0" smtClean="0">
                <a:solidFill>
                  <a:schemeClr val="bg1">
                    <a:lumMod val="65000"/>
                  </a:schemeClr>
                </a:solidFill>
                <a:latin typeface="AngsanaUPC" pitchFamily="18" charset="-34"/>
                <a:cs typeface="AngsanaUPC" pitchFamily="18" charset="-34"/>
              </a:rPr>
              <a:t>Académie de LILLE</a:t>
            </a:r>
          </a:p>
          <a:p>
            <a:pPr algn="ctr"/>
            <a:r>
              <a:rPr lang="fr-FR" sz="2800" dirty="0" smtClean="0">
                <a:solidFill>
                  <a:schemeClr val="bg1">
                    <a:lumMod val="65000"/>
                  </a:schemeClr>
                </a:solidFill>
                <a:latin typeface="AngsanaUPC" pitchFamily="18" charset="-34"/>
                <a:cs typeface="AngsanaUPC" pitchFamily="18" charset="-34"/>
              </a:rPr>
              <a:t>4 Avril 2012</a:t>
            </a:r>
            <a:endParaRPr lang="fr-FR" sz="2800" dirty="0">
              <a:solidFill>
                <a:schemeClr val="bg1">
                  <a:lumMod val="65000"/>
                </a:schemeClr>
              </a:solidFill>
              <a:latin typeface="AngsanaUPC" pitchFamily="18" charset="-34"/>
              <a:cs typeface="AngsanaUPC" pitchFamily="18" charset="-34"/>
            </a:endParaRPr>
          </a:p>
        </p:txBody>
      </p:sp>
      <p:sp>
        <p:nvSpPr>
          <p:cNvPr id="6" name="Arrondir un rectangle avec un coin diagonal 5"/>
          <p:cNvSpPr/>
          <p:nvPr/>
        </p:nvSpPr>
        <p:spPr>
          <a:xfrm>
            <a:off x="251520" y="1628800"/>
            <a:ext cx="8429683" cy="2746708"/>
          </a:xfrm>
          <a:prstGeom prst="round2DiagRect">
            <a:avLst/>
          </a:prstGeom>
          <a:solidFill>
            <a:schemeClr val="tx2">
              <a:lumMod val="40000"/>
              <a:lumOff val="60000"/>
            </a:schemeClr>
          </a:solidFill>
          <a:ln/>
          <a:scene3d>
            <a:camera prst="perspectiveLeft"/>
            <a:lightRig rig="threePt" dir="t"/>
          </a:scene3d>
        </p:spPr>
        <p:style>
          <a:lnRef idx="1">
            <a:schemeClr val="accent1"/>
          </a:lnRef>
          <a:fillRef idx="3">
            <a:schemeClr val="accent1"/>
          </a:fillRef>
          <a:effectRef idx="2">
            <a:schemeClr val="accent1"/>
          </a:effectRef>
          <a:fontRef idx="minor">
            <a:schemeClr val="lt1"/>
          </a:fontRef>
        </p:style>
        <p:txBody>
          <a:bodyPr lIns="36000" rIns="36000" rtlCol="0" anchor="b"/>
          <a:lstStyle/>
          <a:p>
            <a:pPr algn="ctr"/>
            <a:r>
              <a:rPr lang="fr-FR" sz="4800" dirty="0" smtClean="0"/>
              <a:t>Construire la</a:t>
            </a:r>
          </a:p>
          <a:p>
            <a:pPr algn="ctr"/>
            <a:r>
              <a:rPr lang="fr-FR" sz="4800" dirty="0" smtClean="0"/>
              <a:t> structuration des</a:t>
            </a:r>
          </a:p>
          <a:p>
            <a:pPr algn="ctr"/>
            <a:r>
              <a:rPr lang="fr-FR" sz="4800" dirty="0" smtClean="0"/>
              <a:t> connaissances </a:t>
            </a:r>
            <a:endParaRPr lang="fr-FR" sz="4800" dirty="0"/>
          </a:p>
        </p:txBody>
      </p:sp>
      <p:pic>
        <p:nvPicPr>
          <p:cNvPr id="13" name="Picture 4"/>
          <p:cNvPicPr>
            <a:picLocks noChangeAspect="1" noChangeArrowheads="1"/>
          </p:cNvPicPr>
          <p:nvPr/>
        </p:nvPicPr>
        <p:blipFill>
          <a:blip r:embed="rId4" cstate="print"/>
          <a:srcRect/>
          <a:stretch>
            <a:fillRect/>
          </a:stretch>
        </p:blipFill>
        <p:spPr bwMode="auto">
          <a:xfrm>
            <a:off x="827584" y="5589240"/>
            <a:ext cx="2667000" cy="847725"/>
          </a:xfrm>
          <a:prstGeom prst="rect">
            <a:avLst/>
          </a:prstGeom>
          <a:noFill/>
          <a:ln w="9525">
            <a:noFill/>
            <a:miter lim="800000"/>
            <a:headEnd/>
            <a:tailEnd/>
          </a:ln>
        </p:spPr>
      </p:pic>
      <p:pic>
        <p:nvPicPr>
          <p:cNvPr id="14" name="Picture 3"/>
          <p:cNvPicPr>
            <a:picLocks noChangeAspect="1" noChangeArrowheads="1"/>
          </p:cNvPicPr>
          <p:nvPr/>
        </p:nvPicPr>
        <p:blipFill>
          <a:blip r:embed="rId5" cstate="print"/>
          <a:srcRect/>
          <a:stretch>
            <a:fillRect/>
          </a:stretch>
        </p:blipFill>
        <p:spPr bwMode="auto">
          <a:xfrm>
            <a:off x="7668344" y="5229200"/>
            <a:ext cx="1241861" cy="1368152"/>
          </a:xfrm>
          <a:prstGeom prst="rect">
            <a:avLst/>
          </a:prstGeom>
          <a:noFill/>
          <a:ln w="9525">
            <a:noFill/>
            <a:miter lim="800000"/>
            <a:headEnd/>
            <a:tailEnd/>
          </a:ln>
        </p:spPr>
      </p:pic>
      <p:pic>
        <p:nvPicPr>
          <p:cNvPr id="15" name="Image 14" descr="logo et mascotte STI2D.tiff"/>
          <p:cNvPicPr>
            <a:picLocks noChangeAspect="1"/>
          </p:cNvPicPr>
          <p:nvPr/>
        </p:nvPicPr>
        <p:blipFill>
          <a:blip r:embed="rId6" cstate="print">
            <a:clrChange>
              <a:clrFrom>
                <a:srgbClr val="FFFFFF"/>
              </a:clrFrom>
              <a:clrTo>
                <a:srgbClr val="FFFFFF">
                  <a:alpha val="0"/>
                </a:srgbClr>
              </a:clrTo>
            </a:clrChange>
          </a:blip>
          <a:stretch>
            <a:fillRect/>
          </a:stretch>
        </p:blipFill>
        <p:spPr>
          <a:xfrm>
            <a:off x="6300192" y="5301208"/>
            <a:ext cx="1278577" cy="1124744"/>
          </a:xfrm>
          <a:prstGeom prst="rect">
            <a:avLst/>
          </a:prstGeom>
        </p:spPr>
      </p:pic>
      <p:pic>
        <p:nvPicPr>
          <p:cNvPr id="16" name="Picture 2" descr="C:\Users\PORTABLE\workspace\HelloSTI2D\res\drawable-hdpi\malraux_logo.png"/>
          <p:cNvPicPr>
            <a:picLocks noChangeAspect="1" noChangeArrowheads="1"/>
          </p:cNvPicPr>
          <p:nvPr/>
        </p:nvPicPr>
        <p:blipFill>
          <a:blip r:embed="rId7" cstate="print"/>
          <a:srcRect/>
          <a:stretch>
            <a:fillRect/>
          </a:stretch>
        </p:blipFill>
        <p:spPr bwMode="auto">
          <a:xfrm>
            <a:off x="7423843" y="0"/>
            <a:ext cx="1720157" cy="1052736"/>
          </a:xfrm>
          <a:prstGeom prst="rect">
            <a:avLst/>
          </a:prstGeom>
          <a:noFill/>
        </p:spPr>
      </p:pic>
    </p:spTree>
    <p:extLst>
      <p:ext uri="{BB962C8B-B14F-4D97-AF65-F5344CB8AC3E}">
        <p14:creationId xmlns:p14="http://schemas.microsoft.com/office/powerpoint/2010/main" xmlns="" val="378214304"/>
      </p:ext>
    </p:extLst>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35" name="Image 34" descr="logo et mascotte STI2D.tiff"/>
          <p:cNvPicPr>
            <a:picLocks noChangeAspect="1"/>
          </p:cNvPicPr>
          <p:nvPr/>
        </p:nvPicPr>
        <p:blipFill>
          <a:blip r:embed="rId3" cstate="print">
            <a:clrChange>
              <a:clrFrom>
                <a:srgbClr val="FFFFFF"/>
              </a:clrFrom>
              <a:clrTo>
                <a:srgbClr val="FFFFFF">
                  <a:alpha val="0"/>
                </a:srgbClr>
              </a:clrTo>
            </a:clrChange>
          </a:blip>
          <a:stretch>
            <a:fillRect/>
          </a:stretch>
        </p:blipFill>
        <p:spPr>
          <a:xfrm>
            <a:off x="467544" y="0"/>
            <a:ext cx="1278577" cy="1124744"/>
          </a:xfrm>
          <a:prstGeom prst="rect">
            <a:avLst/>
          </a:prstGeom>
        </p:spPr>
      </p:pic>
      <p:sp>
        <p:nvSpPr>
          <p:cNvPr id="12" name="Rectangle 11"/>
          <p:cNvSpPr/>
          <p:nvPr/>
        </p:nvSpPr>
        <p:spPr>
          <a:xfrm>
            <a:off x="-14068" y="0"/>
            <a:ext cx="500034" cy="6858000"/>
          </a:xfrm>
          <a:prstGeom prst="rect">
            <a:avLst/>
          </a:prstGeom>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STI2D</a:t>
            </a:r>
          </a:p>
        </p:txBody>
      </p:sp>
      <p:pic>
        <p:nvPicPr>
          <p:cNvPr id="36" name="Picture 10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100392" y="6197058"/>
            <a:ext cx="881590" cy="660942"/>
          </a:xfrm>
          <a:prstGeom prst="rect">
            <a:avLst/>
          </a:prstGeom>
          <a:noFill/>
        </p:spPr>
      </p:pic>
      <p:graphicFrame>
        <p:nvGraphicFramePr>
          <p:cNvPr id="38" name="Tableau 37"/>
          <p:cNvGraphicFramePr>
            <a:graphicFrameLocks noGrp="1"/>
          </p:cNvGraphicFramePr>
          <p:nvPr/>
        </p:nvGraphicFramePr>
        <p:xfrm>
          <a:off x="2195736" y="476672"/>
          <a:ext cx="2548910" cy="5665831"/>
        </p:xfrm>
        <a:graphic>
          <a:graphicData uri="http://schemas.openxmlformats.org/drawingml/2006/table">
            <a:tbl>
              <a:tblPr/>
              <a:tblGrid>
                <a:gridCol w="522023"/>
                <a:gridCol w="2026887"/>
              </a:tblGrid>
              <a:tr h="622937">
                <a:tc gridSpan="2">
                  <a:txBody>
                    <a:bodyPr/>
                    <a:lstStyle/>
                    <a:p>
                      <a:pPr algn="ctr">
                        <a:spcBef>
                          <a:spcPts val="600"/>
                        </a:spcBef>
                        <a:spcAft>
                          <a:spcPts val="0"/>
                        </a:spcAft>
                      </a:pPr>
                      <a:endParaRPr lang="fr-FR" sz="300" b="1" kern="0" dirty="0" smtClean="0">
                        <a:latin typeface="Calibri"/>
                        <a:ea typeface="Times New Roman"/>
                        <a:cs typeface="Times New Roman"/>
                      </a:endParaRPr>
                    </a:p>
                    <a:p>
                      <a:pPr algn="ctr">
                        <a:spcBef>
                          <a:spcPts val="600"/>
                        </a:spcBef>
                        <a:spcAft>
                          <a:spcPts val="0"/>
                        </a:spcAft>
                      </a:pPr>
                      <a:r>
                        <a:rPr lang="fr-FR" sz="2400" b="1" kern="0" dirty="0" smtClean="0">
                          <a:latin typeface="Calibri"/>
                          <a:ea typeface="Times New Roman"/>
                          <a:cs typeface="Times New Roman"/>
                        </a:rPr>
                        <a:t>Centres </a:t>
                      </a:r>
                      <a:r>
                        <a:rPr lang="fr-FR" sz="2400" b="1" kern="0" dirty="0">
                          <a:latin typeface="Calibri"/>
                          <a:ea typeface="Times New Roman"/>
                          <a:cs typeface="Times New Roman"/>
                        </a:rPr>
                        <a:t>d’intérêts </a:t>
                      </a:r>
                    </a:p>
                  </a:txBody>
                  <a:tcPr marL="21951" marR="21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endParaRPr lang="fr-FR"/>
                    </a:p>
                  </a:txBody>
                  <a:tcPr/>
                </a:tc>
              </a:tr>
              <a:tr h="824002">
                <a:tc>
                  <a:txBody>
                    <a:bodyPr/>
                    <a:lstStyle/>
                    <a:p>
                      <a:pPr algn="ctr">
                        <a:spcAft>
                          <a:spcPts val="0"/>
                        </a:spcAft>
                      </a:pPr>
                      <a:endParaRPr lang="fr-FR" sz="1600" dirty="0">
                        <a:latin typeface="Times New Roman"/>
                        <a:ea typeface="Times New Roman"/>
                        <a:cs typeface="Times New Roman"/>
                      </a:endParaRPr>
                    </a:p>
                    <a:p>
                      <a:pPr algn="ctr">
                        <a:spcAft>
                          <a:spcPts val="0"/>
                        </a:spcAft>
                      </a:pPr>
                      <a:r>
                        <a:rPr lang="fr-FR" sz="1600" b="1" dirty="0">
                          <a:latin typeface="Arial"/>
                          <a:ea typeface="Times New Roman"/>
                          <a:cs typeface="Times New Roman"/>
                        </a:rPr>
                        <a:t>CI1</a:t>
                      </a:r>
                      <a:endParaRPr lang="fr-FR" sz="1600" dirty="0">
                        <a:latin typeface="Times New Roman"/>
                        <a:ea typeface="Times New Roman"/>
                        <a:cs typeface="Times New Roman"/>
                      </a:endParaRPr>
                    </a:p>
                  </a:txBody>
                  <a:tcPr marL="21951" marR="21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spcAft>
                          <a:spcPts val="0"/>
                        </a:spcAft>
                      </a:pPr>
                      <a:endParaRPr lang="fr-FR" sz="200" b="1" kern="1200" dirty="0">
                        <a:solidFill>
                          <a:schemeClr val="tx1"/>
                        </a:solidFill>
                        <a:latin typeface="Arial"/>
                        <a:ea typeface="Times New Roman"/>
                        <a:cs typeface="Times New Roman"/>
                      </a:endParaRPr>
                    </a:p>
                    <a:p>
                      <a:pPr algn="ctr">
                        <a:spcAft>
                          <a:spcPts val="0"/>
                        </a:spcAft>
                      </a:pPr>
                      <a:r>
                        <a:rPr lang="fr-FR" sz="1600" b="1" kern="1200" dirty="0">
                          <a:solidFill>
                            <a:schemeClr val="tx1"/>
                          </a:solidFill>
                          <a:latin typeface="Arial"/>
                          <a:ea typeface="Times New Roman"/>
                          <a:cs typeface="Times New Roman"/>
                        </a:rPr>
                        <a:t>Ressources</a:t>
                      </a:r>
                    </a:p>
                    <a:p>
                      <a:pPr algn="ctr">
                        <a:spcAft>
                          <a:spcPts val="0"/>
                        </a:spcAft>
                      </a:pPr>
                      <a:r>
                        <a:rPr lang="fr-FR" sz="1600" b="1" kern="1200" dirty="0">
                          <a:solidFill>
                            <a:schemeClr val="tx1"/>
                          </a:solidFill>
                          <a:latin typeface="Arial"/>
                          <a:ea typeface="Times New Roman"/>
                          <a:cs typeface="Times New Roman"/>
                        </a:rPr>
                        <a:t>Cycle de vie</a:t>
                      </a:r>
                    </a:p>
                    <a:p>
                      <a:pPr algn="ctr">
                        <a:spcAft>
                          <a:spcPts val="0"/>
                        </a:spcAft>
                      </a:pPr>
                      <a:r>
                        <a:rPr lang="fr-FR" sz="1600" b="1" kern="1200" dirty="0">
                          <a:solidFill>
                            <a:schemeClr val="tx1"/>
                          </a:solidFill>
                          <a:latin typeface="Arial"/>
                          <a:ea typeface="Times New Roman"/>
                          <a:cs typeface="Times New Roman"/>
                        </a:rPr>
                        <a:t>Eco-conception</a:t>
                      </a:r>
                    </a:p>
                  </a:txBody>
                  <a:tcPr marL="21951" marR="21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1042">
                <a:tc>
                  <a:txBody>
                    <a:bodyPr/>
                    <a:lstStyle/>
                    <a:p>
                      <a:pPr algn="ctr">
                        <a:spcAft>
                          <a:spcPts val="0"/>
                        </a:spcAft>
                      </a:pPr>
                      <a:endParaRPr lang="fr-FR" sz="1600" dirty="0">
                        <a:latin typeface="Times New Roman"/>
                        <a:ea typeface="Times New Roman"/>
                        <a:cs typeface="Times New Roman"/>
                      </a:endParaRPr>
                    </a:p>
                    <a:p>
                      <a:pPr algn="ctr">
                        <a:spcAft>
                          <a:spcPts val="0"/>
                        </a:spcAft>
                      </a:pPr>
                      <a:r>
                        <a:rPr lang="fr-FR" sz="1600" b="1" dirty="0">
                          <a:latin typeface="Arial"/>
                          <a:ea typeface="Times New Roman"/>
                          <a:cs typeface="Times New Roman"/>
                        </a:rPr>
                        <a:t>CI2</a:t>
                      </a:r>
                      <a:endParaRPr lang="fr-FR" sz="1600" dirty="0">
                        <a:latin typeface="Times New Roman"/>
                        <a:ea typeface="Times New Roman"/>
                        <a:cs typeface="Times New Roman"/>
                      </a:endParaRPr>
                    </a:p>
                  </a:txBody>
                  <a:tcPr marL="21951" marR="21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spcAft>
                          <a:spcPts val="0"/>
                        </a:spcAft>
                      </a:pPr>
                      <a:endParaRPr lang="fr-FR" sz="1100" b="1" kern="1200" dirty="0">
                        <a:solidFill>
                          <a:schemeClr val="tx1"/>
                        </a:solidFill>
                        <a:latin typeface="Arial"/>
                        <a:ea typeface="Times New Roman"/>
                        <a:cs typeface="Times New Roman"/>
                      </a:endParaRPr>
                    </a:p>
                    <a:p>
                      <a:pPr algn="ctr">
                        <a:spcAft>
                          <a:spcPts val="0"/>
                        </a:spcAft>
                      </a:pPr>
                      <a:r>
                        <a:rPr lang="fr-FR" sz="1600" b="1" kern="1200" dirty="0">
                          <a:solidFill>
                            <a:schemeClr val="tx1"/>
                          </a:solidFill>
                          <a:latin typeface="Arial"/>
                          <a:ea typeface="Times New Roman"/>
                          <a:cs typeface="Times New Roman"/>
                        </a:rPr>
                        <a:t>Outils et méthodes de représentation</a:t>
                      </a:r>
                    </a:p>
                  </a:txBody>
                  <a:tcPr marL="21951" marR="21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91042">
                <a:tc>
                  <a:txBody>
                    <a:bodyPr/>
                    <a:lstStyle/>
                    <a:p>
                      <a:pPr algn="ctr">
                        <a:spcAft>
                          <a:spcPts val="0"/>
                        </a:spcAft>
                      </a:pPr>
                      <a:endParaRPr lang="fr-FR" sz="1600" dirty="0">
                        <a:latin typeface="Times New Roman"/>
                        <a:ea typeface="Times New Roman"/>
                        <a:cs typeface="Times New Roman"/>
                      </a:endParaRPr>
                    </a:p>
                    <a:p>
                      <a:pPr algn="ctr">
                        <a:spcAft>
                          <a:spcPts val="0"/>
                        </a:spcAft>
                      </a:pPr>
                      <a:r>
                        <a:rPr lang="fr-FR" sz="1600" b="1" dirty="0">
                          <a:latin typeface="Arial"/>
                          <a:ea typeface="Times New Roman"/>
                          <a:cs typeface="Times New Roman"/>
                        </a:rPr>
                        <a:t>CI3</a:t>
                      </a:r>
                      <a:endParaRPr lang="fr-FR" sz="1600" dirty="0">
                        <a:latin typeface="Times New Roman"/>
                        <a:ea typeface="Times New Roman"/>
                        <a:cs typeface="Times New Roman"/>
                      </a:endParaRPr>
                    </a:p>
                  </a:txBody>
                  <a:tcPr marL="21951" marR="21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spcAft>
                          <a:spcPts val="0"/>
                        </a:spcAft>
                      </a:pPr>
                      <a:endParaRPr lang="fr-FR" sz="1100" b="1" kern="1200" dirty="0">
                        <a:solidFill>
                          <a:schemeClr val="tx1"/>
                        </a:solidFill>
                        <a:latin typeface="Arial"/>
                        <a:ea typeface="Times New Roman"/>
                        <a:cs typeface="Times New Roman"/>
                      </a:endParaRPr>
                    </a:p>
                    <a:p>
                      <a:pPr algn="ctr">
                        <a:spcAft>
                          <a:spcPts val="0"/>
                        </a:spcAft>
                      </a:pPr>
                      <a:r>
                        <a:rPr lang="fr-FR" sz="1600" b="1" kern="1200" dirty="0">
                          <a:solidFill>
                            <a:schemeClr val="tx1"/>
                          </a:solidFill>
                          <a:latin typeface="Arial"/>
                          <a:ea typeface="Times New Roman"/>
                          <a:cs typeface="Times New Roman"/>
                        </a:rPr>
                        <a:t>Efficience des systèmes</a:t>
                      </a:r>
                    </a:p>
                  </a:txBody>
                  <a:tcPr marL="21951" marR="21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582085">
                <a:tc>
                  <a:txBody>
                    <a:bodyPr/>
                    <a:lstStyle/>
                    <a:p>
                      <a:pPr algn="ctr">
                        <a:spcAft>
                          <a:spcPts val="0"/>
                        </a:spcAft>
                      </a:pPr>
                      <a:endParaRPr lang="fr-FR" sz="1600" dirty="0">
                        <a:latin typeface="Times New Roman"/>
                        <a:ea typeface="Times New Roman"/>
                        <a:cs typeface="Times New Roman"/>
                      </a:endParaRPr>
                    </a:p>
                    <a:p>
                      <a:pPr algn="ctr">
                        <a:spcAft>
                          <a:spcPts val="0"/>
                        </a:spcAft>
                      </a:pPr>
                      <a:r>
                        <a:rPr lang="fr-FR" sz="1600" b="1" dirty="0">
                          <a:latin typeface="Arial"/>
                          <a:ea typeface="Times New Roman"/>
                          <a:cs typeface="Times New Roman"/>
                        </a:rPr>
                        <a:t>CI4</a:t>
                      </a:r>
                      <a:endParaRPr lang="fr-FR" sz="1600" dirty="0">
                        <a:latin typeface="Times New Roman"/>
                        <a:ea typeface="Times New Roman"/>
                        <a:cs typeface="Times New Roman"/>
                      </a:endParaRPr>
                    </a:p>
                  </a:txBody>
                  <a:tcPr marL="21951" marR="21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spcAft>
                          <a:spcPts val="0"/>
                        </a:spcAft>
                      </a:pPr>
                      <a:endParaRPr lang="fr-FR" sz="1200" b="1" kern="1200" dirty="0">
                        <a:solidFill>
                          <a:schemeClr val="tx1"/>
                        </a:solidFill>
                        <a:latin typeface="Arial"/>
                        <a:ea typeface="Times New Roman"/>
                        <a:cs typeface="Times New Roman"/>
                      </a:endParaRPr>
                    </a:p>
                    <a:p>
                      <a:pPr algn="ctr">
                        <a:spcAft>
                          <a:spcPts val="0"/>
                        </a:spcAft>
                      </a:pPr>
                      <a:r>
                        <a:rPr lang="fr-FR" sz="1600" b="1" kern="1200" dirty="0">
                          <a:solidFill>
                            <a:schemeClr val="tx1"/>
                          </a:solidFill>
                          <a:latin typeface="Arial"/>
                          <a:ea typeface="Times New Roman"/>
                          <a:cs typeface="Times New Roman"/>
                        </a:rPr>
                        <a:t>Utilisation raisonnée des ressources énergétiques </a:t>
                      </a:r>
                      <a:r>
                        <a:rPr lang="fr-FR" sz="1600" b="1" kern="1200" dirty="0" smtClean="0">
                          <a:solidFill>
                            <a:schemeClr val="tx1"/>
                          </a:solidFill>
                          <a:latin typeface="Arial"/>
                          <a:ea typeface="Times New Roman"/>
                          <a:cs typeface="Times New Roman"/>
                        </a:rPr>
                        <a:t>         et </a:t>
                      </a:r>
                      <a:r>
                        <a:rPr lang="fr-FR" sz="1600" b="1" kern="1200" dirty="0">
                          <a:solidFill>
                            <a:schemeClr val="tx1"/>
                          </a:solidFill>
                          <a:latin typeface="Arial"/>
                          <a:ea typeface="Times New Roman"/>
                          <a:cs typeface="Times New Roman"/>
                        </a:rPr>
                        <a:t>des matériaux</a:t>
                      </a:r>
                    </a:p>
                  </a:txBody>
                  <a:tcPr marL="21951" marR="21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4723">
                <a:tc>
                  <a:txBody>
                    <a:bodyPr/>
                    <a:lstStyle/>
                    <a:p>
                      <a:pPr algn="ctr">
                        <a:spcAft>
                          <a:spcPts val="0"/>
                        </a:spcAft>
                      </a:pPr>
                      <a:endParaRPr lang="fr-FR" sz="1600" dirty="0">
                        <a:latin typeface="Times New Roman"/>
                        <a:ea typeface="Times New Roman"/>
                        <a:cs typeface="Times New Roman"/>
                      </a:endParaRPr>
                    </a:p>
                    <a:p>
                      <a:pPr algn="ctr">
                        <a:spcAft>
                          <a:spcPts val="0"/>
                        </a:spcAft>
                      </a:pPr>
                      <a:r>
                        <a:rPr lang="fr-FR" sz="1600" b="1" dirty="0">
                          <a:latin typeface="Arial"/>
                          <a:ea typeface="Times New Roman"/>
                          <a:cs typeface="Times New Roman"/>
                        </a:rPr>
                        <a:t>CI5</a:t>
                      </a:r>
                      <a:endParaRPr lang="fr-FR" sz="1600" dirty="0">
                        <a:latin typeface="Times New Roman"/>
                        <a:ea typeface="Times New Roman"/>
                        <a:cs typeface="Times New Roman"/>
                      </a:endParaRPr>
                    </a:p>
                  </a:txBody>
                  <a:tcPr marL="21951" marR="21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spcAft>
                          <a:spcPts val="0"/>
                        </a:spcAft>
                      </a:pPr>
                      <a:endParaRPr lang="fr-FR" sz="1100" b="1" kern="1200" dirty="0">
                        <a:solidFill>
                          <a:schemeClr val="tx1"/>
                        </a:solidFill>
                        <a:latin typeface="Arial"/>
                        <a:ea typeface="Times New Roman"/>
                        <a:cs typeface="Times New Roman"/>
                      </a:endParaRPr>
                    </a:p>
                    <a:p>
                      <a:pPr algn="ctr">
                        <a:spcAft>
                          <a:spcPts val="0"/>
                        </a:spcAft>
                      </a:pPr>
                      <a:r>
                        <a:rPr lang="fr-FR" sz="1600" b="1" kern="1200" dirty="0">
                          <a:solidFill>
                            <a:schemeClr val="tx1"/>
                          </a:solidFill>
                          <a:latin typeface="Arial"/>
                          <a:ea typeface="Times New Roman"/>
                          <a:cs typeface="Times New Roman"/>
                        </a:rPr>
                        <a:t>Matériaux, Energies et solutions constructives</a:t>
                      </a:r>
                    </a:p>
                  </a:txBody>
                  <a:tcPr marL="21951" marR="21951"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graphicFrame>
        <p:nvGraphicFramePr>
          <p:cNvPr id="39" name="Tableau 38"/>
          <p:cNvGraphicFramePr>
            <a:graphicFrameLocks noGrp="1"/>
          </p:cNvGraphicFramePr>
          <p:nvPr/>
        </p:nvGraphicFramePr>
        <p:xfrm>
          <a:off x="5292080" y="476672"/>
          <a:ext cx="2592288" cy="5684872"/>
        </p:xfrm>
        <a:graphic>
          <a:graphicData uri="http://schemas.openxmlformats.org/drawingml/2006/table">
            <a:tbl>
              <a:tblPr/>
              <a:tblGrid>
                <a:gridCol w="530906"/>
                <a:gridCol w="2061382"/>
              </a:tblGrid>
              <a:tr h="543583">
                <a:tc gridSpan="2">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700" b="1" kern="0" dirty="0" smtClean="0">
                        <a:solidFill>
                          <a:schemeClr val="tx1"/>
                        </a:solidFill>
                        <a:latin typeface="Calibri"/>
                        <a:ea typeface="Times New Roman"/>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2400" b="1" kern="0" dirty="0" smtClean="0">
                          <a:solidFill>
                            <a:schemeClr val="tx1"/>
                          </a:solidFill>
                          <a:latin typeface="Calibri"/>
                          <a:ea typeface="Times New Roman"/>
                          <a:cs typeface="Times New Roman"/>
                        </a:rPr>
                        <a:t>Centres d’intérêts </a:t>
                      </a:r>
                    </a:p>
                    <a:p>
                      <a:pPr algn="ctr">
                        <a:spcAft>
                          <a:spcPts val="0"/>
                        </a:spcAft>
                      </a:pPr>
                      <a:endParaRPr lang="fr-FR" sz="600" b="1" kern="0" dirty="0">
                        <a:solidFill>
                          <a:schemeClr val="tx1"/>
                        </a:solidFill>
                        <a:latin typeface="Calibri"/>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lumMod val="95000"/>
                      </a:schemeClr>
                    </a:solidFill>
                  </a:tcPr>
                </a:tc>
                <a:tc hMerge="1">
                  <a:txBody>
                    <a:bodyPr/>
                    <a:lstStyle/>
                    <a:p>
                      <a:pPr algn="ctr">
                        <a:spcAft>
                          <a:spcPts val="0"/>
                        </a:spcAft>
                      </a:pPr>
                      <a:endParaRPr lang="fr-FR" sz="1600" b="1" kern="1200" dirty="0">
                        <a:solidFill>
                          <a:schemeClr val="tx1"/>
                        </a:solidFill>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18166">
                <a:tc>
                  <a:txBody>
                    <a:bodyPr/>
                    <a:lstStyle/>
                    <a:p>
                      <a:pPr algn="ctr">
                        <a:spcAft>
                          <a:spcPts val="0"/>
                        </a:spcAft>
                      </a:pPr>
                      <a:endParaRPr lang="fr-FR" sz="1600" b="1" kern="1200" dirty="0">
                        <a:solidFill>
                          <a:schemeClr val="tx1"/>
                        </a:solidFill>
                        <a:latin typeface="Arial"/>
                        <a:ea typeface="Times New Roman"/>
                        <a:cs typeface="Times New Roman"/>
                      </a:endParaRPr>
                    </a:p>
                    <a:p>
                      <a:pPr algn="ctr">
                        <a:spcAft>
                          <a:spcPts val="0"/>
                        </a:spcAft>
                      </a:pPr>
                      <a:r>
                        <a:rPr lang="fr-FR" sz="1600" b="1" kern="1200" dirty="0">
                          <a:solidFill>
                            <a:schemeClr val="tx1"/>
                          </a:solidFill>
                          <a:latin typeface="Arial"/>
                          <a:ea typeface="Times New Roman"/>
                          <a:cs typeface="Times New Roman"/>
                        </a:rPr>
                        <a:t>CI6</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spcAft>
                          <a:spcPts val="0"/>
                        </a:spcAft>
                      </a:pPr>
                      <a:endParaRPr lang="fr-FR" sz="100" b="1" kern="1200" dirty="0">
                        <a:solidFill>
                          <a:schemeClr val="tx1"/>
                        </a:solidFill>
                        <a:latin typeface="Arial"/>
                        <a:ea typeface="Times New Roman"/>
                        <a:cs typeface="Times New Roman"/>
                      </a:endParaRPr>
                    </a:p>
                    <a:p>
                      <a:pPr algn="ctr">
                        <a:spcAft>
                          <a:spcPts val="0"/>
                        </a:spcAft>
                      </a:pPr>
                      <a:endParaRPr lang="fr-FR" sz="1600" b="1" kern="1200" dirty="0" smtClean="0">
                        <a:solidFill>
                          <a:schemeClr val="tx1"/>
                        </a:solidFill>
                        <a:latin typeface="Arial"/>
                        <a:ea typeface="Times New Roman"/>
                        <a:cs typeface="Times New Roman"/>
                      </a:endParaRPr>
                    </a:p>
                    <a:p>
                      <a:pPr algn="ctr">
                        <a:spcAft>
                          <a:spcPts val="0"/>
                        </a:spcAft>
                      </a:pPr>
                      <a:r>
                        <a:rPr lang="fr-FR" sz="1600" b="1" kern="1200" dirty="0" smtClean="0">
                          <a:solidFill>
                            <a:schemeClr val="tx1"/>
                          </a:solidFill>
                          <a:latin typeface="Arial"/>
                          <a:ea typeface="Times New Roman"/>
                          <a:cs typeface="Times New Roman"/>
                        </a:rPr>
                        <a:t>Conversion</a:t>
                      </a:r>
                      <a:r>
                        <a:rPr lang="fr-FR" sz="1600" b="1" kern="1200" dirty="0">
                          <a:solidFill>
                            <a:schemeClr val="tx1"/>
                          </a:solidFill>
                          <a:latin typeface="Arial"/>
                          <a:ea typeface="Times New Roman"/>
                          <a:cs typeface="Times New Roman"/>
                        </a:rPr>
                        <a:t>, transport et stockage </a:t>
                      </a:r>
                      <a:r>
                        <a:rPr lang="fr-FR" sz="1600" b="1" kern="1200" dirty="0" smtClean="0">
                          <a:solidFill>
                            <a:schemeClr val="tx1"/>
                          </a:solidFill>
                          <a:latin typeface="Arial"/>
                          <a:ea typeface="Times New Roman"/>
                          <a:cs typeface="Times New Roman"/>
                        </a:rPr>
                        <a:t>énergie</a:t>
                      </a:r>
                    </a:p>
                    <a:p>
                      <a:pPr algn="ctr">
                        <a:spcAft>
                          <a:spcPts val="0"/>
                        </a:spcAft>
                      </a:pPr>
                      <a:endParaRPr lang="fr-FR" sz="1600" b="1" kern="1200" dirty="0">
                        <a:solidFill>
                          <a:schemeClr val="tx1"/>
                        </a:solidFill>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77592">
                <a:tc>
                  <a:txBody>
                    <a:bodyPr/>
                    <a:lstStyle/>
                    <a:p>
                      <a:pPr algn="ctr">
                        <a:spcAft>
                          <a:spcPts val="0"/>
                        </a:spcAft>
                      </a:pPr>
                      <a:endParaRPr lang="fr-FR" sz="1600" b="1" kern="1200" dirty="0">
                        <a:solidFill>
                          <a:schemeClr val="tx1"/>
                        </a:solidFill>
                        <a:latin typeface="Arial"/>
                        <a:ea typeface="Times New Roman"/>
                        <a:cs typeface="Times New Roman"/>
                      </a:endParaRPr>
                    </a:p>
                    <a:p>
                      <a:pPr algn="ctr">
                        <a:spcAft>
                          <a:spcPts val="0"/>
                        </a:spcAft>
                      </a:pPr>
                      <a:r>
                        <a:rPr lang="fr-FR" sz="1600" b="1" kern="1200" dirty="0">
                          <a:solidFill>
                            <a:schemeClr val="tx1"/>
                          </a:solidFill>
                          <a:latin typeface="Arial"/>
                          <a:ea typeface="Times New Roman"/>
                          <a:cs typeface="Times New Roman"/>
                        </a:rPr>
                        <a:t>CI7</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spcAft>
                          <a:spcPts val="0"/>
                        </a:spcAft>
                      </a:pPr>
                      <a:endParaRPr lang="fr-FR" sz="500" b="1" kern="1200" dirty="0">
                        <a:solidFill>
                          <a:schemeClr val="tx1"/>
                        </a:solidFill>
                        <a:latin typeface="Arial"/>
                        <a:ea typeface="Times New Roman"/>
                        <a:cs typeface="Times New Roman"/>
                      </a:endParaRPr>
                    </a:p>
                    <a:p>
                      <a:pPr algn="ctr">
                        <a:spcAft>
                          <a:spcPts val="0"/>
                        </a:spcAft>
                      </a:pPr>
                      <a:r>
                        <a:rPr lang="fr-FR" sz="1600" b="1" kern="1200" dirty="0" smtClean="0">
                          <a:solidFill>
                            <a:schemeClr val="tx1"/>
                          </a:solidFill>
                          <a:latin typeface="Arial"/>
                          <a:ea typeface="Times New Roman"/>
                          <a:cs typeface="Times New Roman"/>
                        </a:rPr>
                        <a:t>Modulation de l’énergie</a:t>
                      </a:r>
                      <a:endParaRPr lang="fr-FR" sz="1600" b="1" kern="1200" dirty="0">
                        <a:solidFill>
                          <a:schemeClr val="tx1"/>
                        </a:solidFill>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977988">
                <a:tc>
                  <a:txBody>
                    <a:bodyPr/>
                    <a:lstStyle/>
                    <a:p>
                      <a:pPr algn="ctr">
                        <a:spcAft>
                          <a:spcPts val="0"/>
                        </a:spcAft>
                      </a:pPr>
                      <a:endParaRPr lang="fr-FR" sz="1600" b="1" kern="1200" dirty="0">
                        <a:solidFill>
                          <a:schemeClr val="tx1"/>
                        </a:solidFill>
                        <a:latin typeface="Arial"/>
                        <a:ea typeface="Times New Roman"/>
                        <a:cs typeface="Times New Roman"/>
                      </a:endParaRPr>
                    </a:p>
                    <a:p>
                      <a:pPr algn="ctr">
                        <a:spcAft>
                          <a:spcPts val="0"/>
                        </a:spcAft>
                      </a:pPr>
                      <a:r>
                        <a:rPr lang="fr-FR" sz="1600" b="1" kern="1200" dirty="0">
                          <a:solidFill>
                            <a:schemeClr val="tx1"/>
                          </a:solidFill>
                          <a:latin typeface="Arial"/>
                          <a:ea typeface="Times New Roman"/>
                          <a:cs typeface="Times New Roman"/>
                        </a:rPr>
                        <a:t>CI8</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algn="ctr">
                        <a:spcAft>
                          <a:spcPts val="0"/>
                        </a:spcAft>
                      </a:pPr>
                      <a:endParaRPr lang="fr-FR" sz="800" b="1" kern="1200" dirty="0">
                        <a:solidFill>
                          <a:schemeClr val="tx1"/>
                        </a:solidFill>
                        <a:latin typeface="Arial"/>
                        <a:ea typeface="Times New Roman"/>
                        <a:cs typeface="Times New Roman"/>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1600" b="1" dirty="0" smtClean="0">
                          <a:latin typeface="Arial" pitchFamily="34" charset="0"/>
                          <a:cs typeface="Arial" pitchFamily="34" charset="0"/>
                        </a:rPr>
                        <a:t>Acquisition et traitement de l'information </a:t>
                      </a:r>
                      <a:r>
                        <a:rPr lang="fr-FR" sz="1600" b="1" kern="1200" dirty="0" smtClean="0">
                          <a:solidFill>
                            <a:schemeClr val="tx1"/>
                          </a:solidFill>
                          <a:latin typeface="Arial"/>
                          <a:ea typeface="Times New Roman"/>
                          <a:cs typeface="Times New Roman"/>
                        </a:rPr>
                        <a:t>au sein des systèmes</a:t>
                      </a:r>
                    </a:p>
                    <a:p>
                      <a:pPr marL="0" marR="0" indent="0" algn="ctr" defTabSz="914400" rtl="0" eaLnBrk="1" fontAlgn="auto" latinLnBrk="0" hangingPunct="1">
                        <a:lnSpc>
                          <a:spcPct val="100000"/>
                        </a:lnSpc>
                        <a:spcBef>
                          <a:spcPts val="0"/>
                        </a:spcBef>
                        <a:spcAft>
                          <a:spcPts val="0"/>
                        </a:spcAft>
                        <a:buClrTx/>
                        <a:buSzTx/>
                        <a:buFontTx/>
                        <a:buNone/>
                        <a:tabLst/>
                        <a:defRPr/>
                      </a:pPr>
                      <a:endParaRPr lang="fr-FR" sz="1600" b="1" kern="1200" dirty="0" smtClean="0">
                        <a:solidFill>
                          <a:schemeClr val="tx1"/>
                        </a:solidFill>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2920">
                <a:tc>
                  <a:txBody>
                    <a:bodyPr/>
                    <a:lstStyle/>
                    <a:p>
                      <a:pPr algn="ctr">
                        <a:spcAft>
                          <a:spcPts val="0"/>
                        </a:spcAft>
                      </a:pPr>
                      <a:endParaRPr lang="fr-FR" sz="1600" b="1" kern="1200" dirty="0">
                        <a:solidFill>
                          <a:schemeClr val="tx1"/>
                        </a:solidFill>
                        <a:latin typeface="Arial"/>
                        <a:ea typeface="Times New Roman"/>
                        <a:cs typeface="Times New Roman"/>
                      </a:endParaRPr>
                    </a:p>
                    <a:p>
                      <a:pPr algn="ctr">
                        <a:spcAft>
                          <a:spcPts val="0"/>
                        </a:spcAft>
                      </a:pPr>
                      <a:r>
                        <a:rPr lang="fr-FR" sz="1600" b="1" kern="1200" dirty="0">
                          <a:solidFill>
                            <a:schemeClr val="tx1"/>
                          </a:solidFill>
                          <a:latin typeface="Arial"/>
                          <a:ea typeface="Times New Roman"/>
                          <a:cs typeface="Times New Roman"/>
                        </a:rPr>
                        <a:t>CI9</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lvl="1" indent="0" algn="ctr" defTabSz="914400" rtl="0" eaLnBrk="1" fontAlgn="auto" latinLnBrk="0" hangingPunct="1">
                        <a:lnSpc>
                          <a:spcPct val="100000"/>
                        </a:lnSpc>
                        <a:spcBef>
                          <a:spcPts val="0"/>
                        </a:spcBef>
                        <a:spcAft>
                          <a:spcPts val="0"/>
                        </a:spcAft>
                        <a:buClrTx/>
                        <a:buSzTx/>
                        <a:buFontTx/>
                        <a:buNone/>
                        <a:tabLst/>
                        <a:defRPr/>
                      </a:pPr>
                      <a:endParaRPr lang="fr-FR" sz="1600" b="1" kern="1200" dirty="0" smtClean="0">
                        <a:solidFill>
                          <a:schemeClr val="tx1"/>
                        </a:solidFill>
                        <a:latin typeface="Arial" pitchFamily="34" charset="0"/>
                        <a:ea typeface="+mn-ea"/>
                        <a:cs typeface="Arial" pitchFamily="34" charset="0"/>
                      </a:endParaRPr>
                    </a:p>
                    <a:p>
                      <a:pPr marL="0" marR="0" lvl="1" indent="0" algn="ctr" defTabSz="914400" rtl="0" eaLnBrk="1" fontAlgn="auto" latinLnBrk="0" hangingPunct="1">
                        <a:lnSpc>
                          <a:spcPct val="100000"/>
                        </a:lnSpc>
                        <a:spcBef>
                          <a:spcPts val="0"/>
                        </a:spcBef>
                        <a:spcAft>
                          <a:spcPts val="0"/>
                        </a:spcAft>
                        <a:buClrTx/>
                        <a:buSzTx/>
                        <a:buFontTx/>
                        <a:buNone/>
                        <a:tabLst/>
                        <a:defRPr/>
                      </a:pPr>
                      <a:r>
                        <a:rPr lang="fr-FR" sz="1600" b="1" kern="1200" dirty="0" smtClean="0">
                          <a:solidFill>
                            <a:schemeClr val="tx1"/>
                          </a:solidFill>
                          <a:latin typeface="Arial" pitchFamily="34" charset="0"/>
                          <a:ea typeface="+mn-ea"/>
                          <a:cs typeface="Arial" pitchFamily="34" charset="0"/>
                        </a:rPr>
                        <a:t>Modèles de comportement</a:t>
                      </a:r>
                    </a:p>
                    <a:p>
                      <a:pPr algn="ctr">
                        <a:spcAft>
                          <a:spcPts val="0"/>
                        </a:spcAft>
                      </a:pPr>
                      <a:endParaRPr lang="fr-FR" sz="900" b="1" kern="1200" dirty="0">
                        <a:solidFill>
                          <a:schemeClr val="tx1"/>
                        </a:solidFill>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703509">
                <a:tc>
                  <a:txBody>
                    <a:bodyPr/>
                    <a:lstStyle/>
                    <a:p>
                      <a:pPr algn="ctr">
                        <a:spcAft>
                          <a:spcPts val="0"/>
                        </a:spcAft>
                      </a:pPr>
                      <a:endParaRPr lang="fr-FR" sz="1600" b="1" kern="1200" dirty="0">
                        <a:solidFill>
                          <a:schemeClr val="tx1"/>
                        </a:solidFill>
                        <a:latin typeface="Arial"/>
                        <a:ea typeface="Times New Roman"/>
                        <a:cs typeface="Times New Roman"/>
                      </a:endParaRPr>
                    </a:p>
                    <a:p>
                      <a:pPr algn="ctr">
                        <a:spcAft>
                          <a:spcPts val="0"/>
                        </a:spcAft>
                      </a:pPr>
                      <a:r>
                        <a:rPr lang="fr-FR" sz="1600" b="1" kern="1200" dirty="0">
                          <a:solidFill>
                            <a:schemeClr val="tx1"/>
                          </a:solidFill>
                          <a:latin typeface="Arial"/>
                          <a:ea typeface="Times New Roman"/>
                          <a:cs typeface="Times New Roman"/>
                        </a:rPr>
                        <a:t>CI10</a:t>
                      </a: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tx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fr-FR" sz="1600" b="1" kern="1200" dirty="0" smtClean="0">
                        <a:solidFill>
                          <a:schemeClr val="tx1"/>
                        </a:solidFill>
                        <a:latin typeface="Arial" pitchFamily="34" charset="0"/>
                        <a:ea typeface="+mn-ea"/>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fr-FR" sz="1600" b="1" kern="1200" dirty="0" smtClean="0">
                          <a:solidFill>
                            <a:schemeClr val="tx1"/>
                          </a:solidFill>
                          <a:latin typeface="Arial" pitchFamily="34" charset="0"/>
                          <a:ea typeface="+mn-ea"/>
                          <a:cs typeface="Arial" pitchFamily="34" charset="0"/>
                        </a:rPr>
                        <a:t>Réseaux et communications</a:t>
                      </a:r>
                    </a:p>
                    <a:p>
                      <a:pPr algn="ctr">
                        <a:spcAft>
                          <a:spcPts val="0"/>
                        </a:spcAft>
                      </a:pPr>
                      <a:endParaRPr lang="fr-FR" sz="1100" b="1" kern="1200" dirty="0">
                        <a:solidFill>
                          <a:schemeClr val="tx1"/>
                        </a:solidFill>
                        <a:latin typeface="Arial"/>
                        <a:ea typeface="Times New Roman"/>
                        <a:cs typeface="Times New Roman"/>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0" name="Pentagone 39">
            <a:hlinkClick r:id="rId5" action="ppaction://hlinksldjump"/>
          </p:cNvPr>
          <p:cNvSpPr/>
          <p:nvPr/>
        </p:nvSpPr>
        <p:spPr>
          <a:xfrm>
            <a:off x="7236296" y="6309320"/>
            <a:ext cx="432048" cy="36004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Pentagone 7"/>
          <p:cNvSpPr/>
          <p:nvPr/>
        </p:nvSpPr>
        <p:spPr>
          <a:xfrm>
            <a:off x="755576" y="2852936"/>
            <a:ext cx="1152128" cy="864096"/>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3600" dirty="0" smtClean="0"/>
              <a:t>CI</a:t>
            </a:r>
            <a:endParaRPr lang="fr-FR" sz="3600" dirty="0"/>
          </a:p>
        </p:txBody>
      </p:sp>
    </p:spTree>
  </p:cSld>
  <p:clrMapOvr>
    <a:masterClrMapping/>
  </p:clrMapOvr>
  <p:transition spd="slow">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 name="Rectangle 40"/>
          <p:cNvSpPr/>
          <p:nvPr/>
        </p:nvSpPr>
        <p:spPr>
          <a:xfrm>
            <a:off x="642910" y="5572140"/>
            <a:ext cx="8286808" cy="1200329"/>
          </a:xfrm>
          <a:prstGeom prst="rect">
            <a:avLst/>
          </a:prstGeom>
          <a:solidFill>
            <a:srgbClr val="E3F3D1"/>
          </a:solidFill>
          <a:ln>
            <a:solidFill>
              <a:schemeClr val="accent1">
                <a:lumMod val="75000"/>
              </a:schemeClr>
            </a:solidFill>
          </a:ln>
        </p:spPr>
        <p:txBody>
          <a:bodyPr wrap="square">
            <a:spAutoFit/>
          </a:bodyPr>
          <a:lstStyle/>
          <a:p>
            <a:pPr algn="just"/>
            <a:r>
              <a:rPr lang="fr-FR" sz="2400" b="1" dirty="0" smtClean="0"/>
              <a:t>CO5.3	</a:t>
            </a:r>
            <a:r>
              <a:rPr lang="fr-FR" sz="2400" b="1" dirty="0" smtClean="0">
                <a:latin typeface="Calibri"/>
              </a:rPr>
              <a:t>É</a:t>
            </a:r>
            <a:r>
              <a:rPr lang="fr-FR" sz="2400" b="1" dirty="0" smtClean="0"/>
              <a:t>VALUER un écart entre le comportement du réel et le comportement du modèle en fonction des paramètres proposés.	</a:t>
            </a:r>
          </a:p>
        </p:txBody>
      </p:sp>
      <p:pic>
        <p:nvPicPr>
          <p:cNvPr id="35" name="Image 34" descr="logo et mascotte STI2D.tiff"/>
          <p:cNvPicPr>
            <a:picLocks noChangeAspect="1"/>
          </p:cNvPicPr>
          <p:nvPr/>
        </p:nvPicPr>
        <p:blipFill>
          <a:blip r:embed="rId3" cstate="print">
            <a:clrChange>
              <a:clrFrom>
                <a:srgbClr val="FFFFFF"/>
              </a:clrFrom>
              <a:clrTo>
                <a:srgbClr val="FFFFFF">
                  <a:alpha val="0"/>
                </a:srgbClr>
              </a:clrTo>
            </a:clrChange>
          </a:blip>
          <a:stretch>
            <a:fillRect/>
          </a:stretch>
        </p:blipFill>
        <p:spPr>
          <a:xfrm>
            <a:off x="467544" y="0"/>
            <a:ext cx="1278577" cy="1124744"/>
          </a:xfrm>
          <a:prstGeom prst="rect">
            <a:avLst/>
          </a:prstGeom>
        </p:spPr>
      </p:pic>
      <p:pic>
        <p:nvPicPr>
          <p:cNvPr id="36" name="Picture 10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100392" y="6197058"/>
            <a:ext cx="881590" cy="660942"/>
          </a:xfrm>
          <a:prstGeom prst="rect">
            <a:avLst/>
          </a:prstGeom>
          <a:noFill/>
        </p:spPr>
      </p:pic>
      <p:sp>
        <p:nvSpPr>
          <p:cNvPr id="12" name="Rectangle 11"/>
          <p:cNvSpPr/>
          <p:nvPr/>
        </p:nvSpPr>
        <p:spPr>
          <a:xfrm>
            <a:off x="-14068" y="0"/>
            <a:ext cx="500034" cy="6858000"/>
          </a:xfrm>
          <a:prstGeom prst="rect">
            <a:avLst/>
          </a:prstGeom>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STI2D</a:t>
            </a:r>
          </a:p>
        </p:txBody>
      </p:sp>
      <p:sp>
        <p:nvSpPr>
          <p:cNvPr id="18" name="Titre 1"/>
          <p:cNvSpPr txBox="1">
            <a:spLocks/>
          </p:cNvSpPr>
          <p:nvPr/>
        </p:nvSpPr>
        <p:spPr bwMode="auto">
          <a:xfrm>
            <a:off x="2357422" y="428604"/>
            <a:ext cx="3384376" cy="1224136"/>
          </a:xfrm>
          <a:prstGeom prst="rect">
            <a:avLst/>
          </a:prstGeom>
          <a:solidFill>
            <a:srgbClr val="00B0F0"/>
          </a:solidFill>
          <a:ln w="3175">
            <a:solidFill>
              <a:schemeClr val="accent6">
                <a:lumMod val="75000"/>
              </a:schemeClr>
            </a:solidFill>
            <a:headEnd/>
            <a:tailEnd/>
          </a:ln>
          <a:scene3d>
            <a:camera prst="isometricOffAxis1Right"/>
            <a:lightRig rig="glow" dir="t">
              <a:rot lat="0" lon="0" rev="6360000"/>
            </a:lightRig>
          </a:scene3d>
          <a:sp3d contourW="1000" prstMaterial="flat">
            <a:bevelT w="95250" h="101600"/>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p>
            <a:pPr algn="ctr"/>
            <a:r>
              <a:rPr lang="fr-FR" sz="3200" b="1" u="sng" dirty="0" smtClean="0"/>
              <a:t>INTENTIONS</a:t>
            </a:r>
          </a:p>
          <a:p>
            <a:pPr algn="ctr"/>
            <a:r>
              <a:rPr lang="fr-FR" sz="3200" b="1" u="sng" dirty="0" smtClean="0"/>
              <a:t>P</a:t>
            </a:r>
            <a:r>
              <a:rPr lang="fr-FR" sz="3200" b="1" u="sng" dirty="0" smtClean="0">
                <a:latin typeface="Calibri"/>
              </a:rPr>
              <a:t>É</a:t>
            </a:r>
            <a:r>
              <a:rPr lang="fr-FR" sz="3200" b="1" u="sng" dirty="0" smtClean="0"/>
              <a:t>DAGOGIQUES </a:t>
            </a:r>
          </a:p>
        </p:txBody>
      </p:sp>
      <p:sp>
        <p:nvSpPr>
          <p:cNvPr id="28" name="Rectangle 27"/>
          <p:cNvSpPr/>
          <p:nvPr/>
        </p:nvSpPr>
        <p:spPr>
          <a:xfrm>
            <a:off x="683568" y="2132856"/>
            <a:ext cx="6120680" cy="584775"/>
          </a:xfrm>
          <a:prstGeom prst="rect">
            <a:avLst/>
          </a:prstGeom>
          <a:effectLst>
            <a:glow rad="139700">
              <a:schemeClr val="accent1">
                <a:satMod val="175000"/>
                <a:alpha val="40000"/>
              </a:schemeClr>
            </a:glow>
            <a:outerShdw blurRad="65500" dist="38100" dir="5400000" rotWithShape="0">
              <a:srgbClr val="000000">
                <a:alpha val="40000"/>
              </a:srgb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sz="3200" b="1" u="sng" dirty="0" smtClean="0"/>
              <a:t>Compétences terminales visées</a:t>
            </a:r>
            <a:endParaRPr lang="fr-FR" sz="3200" b="1" dirty="0" smtClean="0"/>
          </a:p>
        </p:txBody>
      </p:sp>
      <p:sp>
        <p:nvSpPr>
          <p:cNvPr id="39" name="Rectangle 38"/>
          <p:cNvSpPr/>
          <p:nvPr/>
        </p:nvSpPr>
        <p:spPr>
          <a:xfrm>
            <a:off x="642910" y="4214818"/>
            <a:ext cx="8286808" cy="1200329"/>
          </a:xfrm>
          <a:prstGeom prst="rect">
            <a:avLst/>
          </a:prstGeom>
          <a:solidFill>
            <a:srgbClr val="E3F3D1"/>
          </a:solidFill>
          <a:ln>
            <a:solidFill>
              <a:schemeClr val="accent1">
                <a:lumMod val="75000"/>
              </a:schemeClr>
            </a:solidFill>
          </a:ln>
        </p:spPr>
        <p:txBody>
          <a:bodyPr wrap="square">
            <a:spAutoFit/>
          </a:bodyPr>
          <a:lstStyle/>
          <a:p>
            <a:pPr algn="just"/>
            <a:r>
              <a:rPr lang="fr-FR" sz="2400" b="1" dirty="0" smtClean="0"/>
              <a:t>CO5.2	IDENTIFIER des variables internes et externes utiles à une modélisation, SIMULER et VALIDER le comportement du modèle.	</a:t>
            </a:r>
          </a:p>
        </p:txBody>
      </p:sp>
      <p:sp>
        <p:nvSpPr>
          <p:cNvPr id="40" name="Rectangle 39"/>
          <p:cNvSpPr/>
          <p:nvPr/>
        </p:nvSpPr>
        <p:spPr>
          <a:xfrm>
            <a:off x="642910" y="2857496"/>
            <a:ext cx="8286808" cy="1200329"/>
          </a:xfrm>
          <a:prstGeom prst="rect">
            <a:avLst/>
          </a:prstGeom>
          <a:solidFill>
            <a:srgbClr val="AFFFAF">
              <a:alpha val="81961"/>
            </a:srgbClr>
          </a:solidFill>
          <a:ln>
            <a:solidFill>
              <a:schemeClr val="accent1">
                <a:lumMod val="75000"/>
              </a:schemeClr>
            </a:solidFill>
          </a:ln>
        </p:spPr>
        <p:txBody>
          <a:bodyPr wrap="square">
            <a:spAutoFit/>
          </a:bodyPr>
          <a:lstStyle/>
          <a:p>
            <a:r>
              <a:rPr lang="fr-FR" sz="2400" b="1" dirty="0" smtClean="0"/>
              <a:t>CO4.4	IDENTIFIER et CARACTÉRISER des solutions techniques relatives à l’information (ACQUISITION, traitement, transmission) d’un système.	</a:t>
            </a:r>
          </a:p>
        </p:txBody>
      </p:sp>
      <p:grpSp>
        <p:nvGrpSpPr>
          <p:cNvPr id="13" name="Groupe 12"/>
          <p:cNvGrpSpPr/>
          <p:nvPr/>
        </p:nvGrpSpPr>
        <p:grpSpPr>
          <a:xfrm>
            <a:off x="6286512" y="357166"/>
            <a:ext cx="2748008" cy="1944216"/>
            <a:chOff x="6395992" y="980728"/>
            <a:chExt cx="2748008" cy="1944216"/>
          </a:xfrm>
        </p:grpSpPr>
        <p:pic>
          <p:nvPicPr>
            <p:cNvPr id="14" name="Image 13" descr="fiche.png"/>
            <p:cNvPicPr>
              <a:picLocks noChangeAspect="1"/>
            </p:cNvPicPr>
            <p:nvPr/>
          </p:nvPicPr>
          <p:blipFill>
            <a:blip r:embed="rId5" cstate="print"/>
            <a:stretch>
              <a:fillRect/>
            </a:stretch>
          </p:blipFill>
          <p:spPr>
            <a:xfrm>
              <a:off x="6395992" y="980728"/>
              <a:ext cx="2748008" cy="1944216"/>
            </a:xfrm>
            <a:prstGeom prst="rect">
              <a:avLst/>
            </a:prstGeom>
            <a:ln>
              <a:solidFill>
                <a:schemeClr val="tx2"/>
              </a:solidFill>
            </a:ln>
            <a:effectLst>
              <a:outerShdw blurRad="50800" dist="127000" dir="2700000" algn="tl" rotWithShape="0">
                <a:prstClr val="black">
                  <a:alpha val="40000"/>
                </a:prstClr>
              </a:outerShdw>
            </a:effectLst>
            <a:scene3d>
              <a:camera prst="perspectiveContrastingLeftFacing"/>
              <a:lightRig rig="threePt" dir="t"/>
            </a:scene3d>
          </p:spPr>
        </p:pic>
        <p:sp>
          <p:nvSpPr>
            <p:cNvPr id="15" name="Rectangle 14"/>
            <p:cNvSpPr/>
            <p:nvPr/>
          </p:nvSpPr>
          <p:spPr>
            <a:xfrm rot="686725">
              <a:off x="6863694" y="1547812"/>
              <a:ext cx="1880774" cy="1906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500"/>
                                        <p:tgtEl>
                                          <p:spTgt spid="4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9"/>
                                        </p:tgtEl>
                                        <p:attrNameLst>
                                          <p:attrName>style.visibility</p:attrName>
                                        </p:attrNameLst>
                                      </p:cBhvr>
                                      <p:to>
                                        <p:strVal val="visible"/>
                                      </p:to>
                                    </p:set>
                                    <p:animEffect transition="in" filter="wipe(left)">
                                      <p:cBhvr>
                                        <p:cTn id="12" dur="500"/>
                                        <p:tgtEl>
                                          <p:spTgt spid="3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1"/>
                                        </p:tgtEl>
                                        <p:attrNameLst>
                                          <p:attrName>style.visibility</p:attrName>
                                        </p:attrNameLst>
                                      </p:cBhvr>
                                      <p:to>
                                        <p:strVal val="visible"/>
                                      </p:to>
                                    </p:set>
                                    <p:animEffect transition="in" filter="wipe(left)">
                                      <p:cBhvr>
                                        <p:cTn id="17"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9" grpId="0" animBg="1"/>
      <p:bldP spid="40"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descr="logo et mascotte STI2D.tiff"/>
          <p:cNvPicPr>
            <a:picLocks noChangeAspect="1"/>
          </p:cNvPicPr>
          <p:nvPr/>
        </p:nvPicPr>
        <p:blipFill>
          <a:blip r:embed="rId3" cstate="print">
            <a:clrChange>
              <a:clrFrom>
                <a:srgbClr val="FFFFFF"/>
              </a:clrFrom>
              <a:clrTo>
                <a:srgbClr val="FFFFFF">
                  <a:alpha val="0"/>
                </a:srgbClr>
              </a:clrTo>
            </a:clrChange>
          </a:blip>
          <a:stretch>
            <a:fillRect/>
          </a:stretch>
        </p:blipFill>
        <p:spPr>
          <a:xfrm>
            <a:off x="467544" y="0"/>
            <a:ext cx="1278577" cy="1124744"/>
          </a:xfrm>
          <a:prstGeom prst="rect">
            <a:avLst/>
          </a:prstGeom>
        </p:spPr>
      </p:pic>
      <p:pic>
        <p:nvPicPr>
          <p:cNvPr id="36" name="Picture 10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100392" y="6197058"/>
            <a:ext cx="881590" cy="660942"/>
          </a:xfrm>
          <a:prstGeom prst="rect">
            <a:avLst/>
          </a:prstGeom>
          <a:noFill/>
        </p:spPr>
      </p:pic>
      <p:sp>
        <p:nvSpPr>
          <p:cNvPr id="12" name="Rectangle 11"/>
          <p:cNvSpPr/>
          <p:nvPr/>
        </p:nvSpPr>
        <p:spPr>
          <a:xfrm>
            <a:off x="-14068" y="0"/>
            <a:ext cx="500034" cy="6858000"/>
          </a:xfrm>
          <a:prstGeom prst="rect">
            <a:avLst/>
          </a:prstGeom>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STI2D</a:t>
            </a:r>
          </a:p>
        </p:txBody>
      </p:sp>
      <p:pic>
        <p:nvPicPr>
          <p:cNvPr id="1027" name="Picture 3"/>
          <p:cNvPicPr>
            <a:picLocks noChangeAspect="1" noChangeArrowheads="1"/>
          </p:cNvPicPr>
          <p:nvPr/>
        </p:nvPicPr>
        <p:blipFill>
          <a:blip r:embed="rId5" cstate="print"/>
          <a:srcRect/>
          <a:stretch>
            <a:fillRect/>
          </a:stretch>
        </p:blipFill>
        <p:spPr bwMode="auto">
          <a:xfrm>
            <a:off x="611560" y="1122080"/>
            <a:ext cx="8316416" cy="5735920"/>
          </a:xfrm>
          <a:prstGeom prst="rect">
            <a:avLst/>
          </a:prstGeom>
          <a:noFill/>
          <a:ln w="9525">
            <a:noFill/>
            <a:miter lim="800000"/>
            <a:headEnd/>
            <a:tailEnd/>
          </a:ln>
        </p:spPr>
      </p:pic>
      <p:sp>
        <p:nvSpPr>
          <p:cNvPr id="13" name="Rectangle 12"/>
          <p:cNvSpPr/>
          <p:nvPr/>
        </p:nvSpPr>
        <p:spPr>
          <a:xfrm>
            <a:off x="899592" y="3429000"/>
            <a:ext cx="7560840" cy="720080"/>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itre 1"/>
          <p:cNvSpPr txBox="1">
            <a:spLocks/>
          </p:cNvSpPr>
          <p:nvPr/>
        </p:nvSpPr>
        <p:spPr bwMode="auto">
          <a:xfrm>
            <a:off x="3275856" y="260648"/>
            <a:ext cx="3384376" cy="1340768"/>
          </a:xfrm>
          <a:prstGeom prst="rect">
            <a:avLst/>
          </a:prstGeom>
          <a:solidFill>
            <a:srgbClr val="00B0F0"/>
          </a:solidFill>
          <a:ln w="3175">
            <a:solidFill>
              <a:schemeClr val="accent6">
                <a:lumMod val="75000"/>
              </a:schemeClr>
            </a:solidFill>
            <a:headEnd/>
            <a:tailEnd/>
          </a:ln>
          <a:scene3d>
            <a:camera prst="isometricOffAxis1Right"/>
            <a:lightRig rig="glow" dir="t">
              <a:rot lat="0" lon="0" rev="6360000"/>
            </a:lightRig>
          </a:scene3d>
          <a:sp3d contourW="1000" prstMaterial="flat">
            <a:bevelT w="95250" h="101600"/>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p>
            <a:pPr algn="ctr"/>
            <a:r>
              <a:rPr lang="fr-FR" sz="3600" b="1" u="sng" dirty="0" smtClean="0"/>
              <a:t>Fiche de séquence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descr="logo et mascotte STI2D.tiff"/>
          <p:cNvPicPr>
            <a:picLocks noChangeAspect="1"/>
          </p:cNvPicPr>
          <p:nvPr/>
        </p:nvPicPr>
        <p:blipFill>
          <a:blip r:embed="rId3" cstate="print">
            <a:clrChange>
              <a:clrFrom>
                <a:srgbClr val="FFFFFF"/>
              </a:clrFrom>
              <a:clrTo>
                <a:srgbClr val="FFFFFF">
                  <a:alpha val="0"/>
                </a:srgbClr>
              </a:clrTo>
            </a:clrChange>
          </a:blip>
          <a:stretch>
            <a:fillRect/>
          </a:stretch>
        </p:blipFill>
        <p:spPr>
          <a:xfrm>
            <a:off x="467544" y="0"/>
            <a:ext cx="1278577" cy="1124744"/>
          </a:xfrm>
          <a:prstGeom prst="rect">
            <a:avLst/>
          </a:prstGeom>
        </p:spPr>
      </p:pic>
      <p:sp>
        <p:nvSpPr>
          <p:cNvPr id="12" name="Rectangle 11"/>
          <p:cNvSpPr/>
          <p:nvPr/>
        </p:nvSpPr>
        <p:spPr>
          <a:xfrm>
            <a:off x="-14068" y="0"/>
            <a:ext cx="500034" cy="6858000"/>
          </a:xfrm>
          <a:prstGeom prst="rect">
            <a:avLst/>
          </a:prstGeom>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STI2D</a:t>
            </a:r>
          </a:p>
        </p:txBody>
      </p:sp>
      <p:sp>
        <p:nvSpPr>
          <p:cNvPr id="18" name="Titre 1"/>
          <p:cNvSpPr txBox="1">
            <a:spLocks/>
          </p:cNvSpPr>
          <p:nvPr/>
        </p:nvSpPr>
        <p:spPr bwMode="auto">
          <a:xfrm>
            <a:off x="2771800" y="260648"/>
            <a:ext cx="3384376" cy="1224136"/>
          </a:xfrm>
          <a:prstGeom prst="rect">
            <a:avLst/>
          </a:prstGeom>
          <a:solidFill>
            <a:srgbClr val="00B0F0"/>
          </a:solidFill>
          <a:ln w="3175">
            <a:solidFill>
              <a:schemeClr val="accent6">
                <a:lumMod val="75000"/>
              </a:schemeClr>
            </a:solidFill>
            <a:headEnd/>
            <a:tailEnd/>
          </a:ln>
          <a:scene3d>
            <a:camera prst="isometricOffAxis1Right"/>
            <a:lightRig rig="glow" dir="t">
              <a:rot lat="0" lon="0" rev="6360000"/>
            </a:lightRig>
          </a:scene3d>
          <a:sp3d contourW="1000" prstMaterial="flat">
            <a:bevelT w="95250" h="101600"/>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p>
            <a:pPr algn="ctr"/>
            <a:r>
              <a:rPr lang="fr-FR" sz="3200" b="1" u="sng" dirty="0" smtClean="0"/>
              <a:t>INTENTIONS</a:t>
            </a:r>
          </a:p>
          <a:p>
            <a:pPr algn="ctr"/>
            <a:r>
              <a:rPr lang="fr-FR" sz="3200" b="1" u="sng" dirty="0" smtClean="0"/>
              <a:t>P</a:t>
            </a:r>
            <a:r>
              <a:rPr lang="fr-FR" sz="3200" b="1" u="sng" dirty="0" smtClean="0">
                <a:latin typeface="Calibri"/>
              </a:rPr>
              <a:t>É</a:t>
            </a:r>
            <a:r>
              <a:rPr lang="fr-FR" sz="3200" b="1" u="sng" dirty="0" smtClean="0"/>
              <a:t>DAGOGIQUES </a:t>
            </a:r>
          </a:p>
        </p:txBody>
      </p:sp>
      <p:sp>
        <p:nvSpPr>
          <p:cNvPr id="28" name="Rectangle 27"/>
          <p:cNvSpPr/>
          <p:nvPr/>
        </p:nvSpPr>
        <p:spPr>
          <a:xfrm>
            <a:off x="1403648" y="1772816"/>
            <a:ext cx="5097178" cy="584775"/>
          </a:xfrm>
          <a:prstGeom prst="rect">
            <a:avLst/>
          </a:prstGeom>
          <a:effectLst>
            <a:glow rad="139700">
              <a:schemeClr val="accent1">
                <a:satMod val="175000"/>
                <a:alpha val="40000"/>
              </a:schemeClr>
            </a:glow>
            <a:outerShdw blurRad="65500" dist="38100" dir="5400000" rotWithShape="0">
              <a:srgbClr val="000000">
                <a:alpha val="40000"/>
              </a:srgb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sz="3200" b="1" u="sng" dirty="0" smtClean="0"/>
              <a:t>Connaissances associées</a:t>
            </a:r>
            <a:endParaRPr lang="fr-FR" sz="3200" b="1" dirty="0" smtClean="0"/>
          </a:p>
        </p:txBody>
      </p:sp>
      <p:grpSp>
        <p:nvGrpSpPr>
          <p:cNvPr id="11" name="Groupe 10"/>
          <p:cNvGrpSpPr/>
          <p:nvPr/>
        </p:nvGrpSpPr>
        <p:grpSpPr>
          <a:xfrm>
            <a:off x="6395992" y="476672"/>
            <a:ext cx="2748008" cy="1728192"/>
            <a:chOff x="6395992" y="980728"/>
            <a:chExt cx="2748008" cy="1944216"/>
          </a:xfrm>
        </p:grpSpPr>
        <p:pic>
          <p:nvPicPr>
            <p:cNvPr id="13" name="Image 12" descr="fiche.png"/>
            <p:cNvPicPr>
              <a:picLocks noChangeAspect="1"/>
            </p:cNvPicPr>
            <p:nvPr/>
          </p:nvPicPr>
          <p:blipFill>
            <a:blip r:embed="rId4" cstate="print"/>
            <a:stretch>
              <a:fillRect/>
            </a:stretch>
          </p:blipFill>
          <p:spPr>
            <a:xfrm>
              <a:off x="6395992" y="980728"/>
              <a:ext cx="2748008" cy="1944216"/>
            </a:xfrm>
            <a:prstGeom prst="rect">
              <a:avLst/>
            </a:prstGeom>
            <a:ln>
              <a:solidFill>
                <a:schemeClr val="tx2"/>
              </a:solidFill>
            </a:ln>
            <a:effectLst>
              <a:outerShdw blurRad="50800" dist="127000" dir="2700000" algn="tl" rotWithShape="0">
                <a:prstClr val="black">
                  <a:alpha val="40000"/>
                </a:prstClr>
              </a:outerShdw>
            </a:effectLst>
            <a:scene3d>
              <a:camera prst="perspectiveContrastingLeftFacing"/>
              <a:lightRig rig="threePt" dir="t"/>
            </a:scene3d>
          </p:spPr>
        </p:pic>
        <p:sp>
          <p:nvSpPr>
            <p:cNvPr id="14" name="Rectangle 13"/>
            <p:cNvSpPr/>
            <p:nvPr/>
          </p:nvSpPr>
          <p:spPr>
            <a:xfrm rot="686725">
              <a:off x="6863694" y="1547812"/>
              <a:ext cx="1880774" cy="190632"/>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4" name="Groupe 23"/>
          <p:cNvGrpSpPr/>
          <p:nvPr/>
        </p:nvGrpSpPr>
        <p:grpSpPr>
          <a:xfrm>
            <a:off x="592706" y="2492896"/>
            <a:ext cx="8551294" cy="1754326"/>
            <a:chOff x="592706" y="2492896"/>
            <a:chExt cx="8551294" cy="1754326"/>
          </a:xfrm>
        </p:grpSpPr>
        <p:sp>
          <p:nvSpPr>
            <p:cNvPr id="37" name="Rectangle 36"/>
            <p:cNvSpPr/>
            <p:nvPr/>
          </p:nvSpPr>
          <p:spPr>
            <a:xfrm>
              <a:off x="592706" y="2492896"/>
              <a:ext cx="7848872" cy="1754326"/>
            </a:xfrm>
            <a:prstGeom prst="rect">
              <a:avLst/>
            </a:prstGeom>
            <a:solidFill>
              <a:srgbClr val="FFFFCC"/>
            </a:solidFill>
            <a:ln>
              <a:solidFill>
                <a:schemeClr val="accent1">
                  <a:lumMod val="75000"/>
                </a:schemeClr>
              </a:solidFill>
            </a:ln>
          </p:spPr>
          <p:txBody>
            <a:bodyPr wrap="square">
              <a:spAutoFit/>
            </a:bodyPr>
            <a:lstStyle/>
            <a:p>
              <a:r>
                <a:rPr lang="fr-FR" sz="2800" b="1" dirty="0" smtClean="0"/>
                <a:t>2.3.1</a:t>
              </a:r>
              <a:r>
                <a:rPr lang="fr-FR" dirty="0" smtClean="0"/>
                <a:t>	</a:t>
              </a:r>
              <a:r>
                <a:rPr lang="fr-FR" sz="2400" b="1" dirty="0" smtClean="0"/>
                <a:t>Modèles de comportement </a:t>
              </a:r>
              <a:r>
                <a:rPr lang="fr-FR" sz="2000" b="1" dirty="0" smtClean="0"/>
                <a:t>: </a:t>
              </a:r>
            </a:p>
            <a:p>
              <a:r>
                <a:rPr lang="fr-FR" sz="2000" dirty="0" smtClean="0"/>
                <a:t>Principes généraux d’utilisation. Identification et limites des modèles de comportements,  paramétrage associé aux progiciels de simulation. Identification des variables du modèle, simulation et comparaison  des résultats obtenus au système réel ou à son cahier des charges.</a:t>
              </a:r>
              <a:r>
                <a:rPr lang="fr-FR" dirty="0" smtClean="0"/>
                <a:t>	</a:t>
              </a:r>
            </a:p>
          </p:txBody>
        </p:sp>
        <p:sp>
          <p:nvSpPr>
            <p:cNvPr id="17" name="Text Box 6"/>
            <p:cNvSpPr txBox="1">
              <a:spLocks noChangeArrowheads="1"/>
            </p:cNvSpPr>
            <p:nvPr/>
          </p:nvSpPr>
          <p:spPr bwMode="auto">
            <a:xfrm>
              <a:off x="7991872" y="2636912"/>
              <a:ext cx="1152128" cy="432048"/>
            </a:xfrm>
            <a:prstGeom prst="rect">
              <a:avLst/>
            </a:prstGeom>
            <a:gradFill>
              <a:gsLst>
                <a:gs pos="0">
                  <a:srgbClr val="DDEBCF"/>
                </a:gs>
                <a:gs pos="50000">
                  <a:srgbClr val="9CB86E"/>
                </a:gs>
                <a:gs pos="100000">
                  <a:srgbClr val="156B13"/>
                </a:gs>
              </a:gsLst>
              <a:lin ang="5400000" scaled="0"/>
            </a:gradFill>
            <a:ln w="0">
              <a:solidFill>
                <a:srgbClr val="000000"/>
              </a:solidFill>
              <a:miter lim="800000"/>
              <a:headEnd/>
              <a:tailEnd/>
            </a:ln>
            <a:effectLst>
              <a:innerShdw blurRad="63500" dist="50800" dir="81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b="0" i="0" u="none" strike="noStrike" cap="none" normalizeH="0" baseline="0" dirty="0" smtClean="0">
                  <a:ln>
                    <a:noFill/>
                  </a:ln>
                  <a:solidFill>
                    <a:schemeClr val="tx1"/>
                  </a:solidFill>
                  <a:effectLst/>
                  <a:latin typeface="Calibri" pitchFamily="34" charset="0"/>
                  <a:cs typeface="Arial" pitchFamily="34" charset="0"/>
                  <a:sym typeface="Wingdings"/>
                </a:rPr>
                <a:t></a:t>
              </a:r>
              <a:r>
                <a:rPr kumimoji="0" lang="fr-FR" b="0" i="0" u="none" strike="noStrike" cap="none" normalizeH="0" baseline="0" dirty="0" smtClean="0">
                  <a:ln>
                    <a:noFill/>
                  </a:ln>
                  <a:solidFill>
                    <a:schemeClr val="tx1"/>
                  </a:solidFill>
                  <a:effectLst/>
                  <a:latin typeface="Calibri" pitchFamily="34" charset="0"/>
                  <a:cs typeface="Arial" pitchFamily="34" charset="0"/>
                </a:rPr>
                <a:t> </a:t>
              </a:r>
              <a:r>
                <a:rPr kumimoji="0" lang="fr-FR" b="1" i="0" u="none" strike="noStrike" cap="none" normalizeH="0" baseline="0" dirty="0" smtClean="0">
                  <a:ln>
                    <a:noFill/>
                  </a:ln>
                  <a:solidFill>
                    <a:schemeClr val="tx1"/>
                  </a:solidFill>
                  <a:effectLst/>
                  <a:latin typeface="Calibri" pitchFamily="34" charset="0"/>
                  <a:cs typeface="Arial" pitchFamily="34" charset="0"/>
                </a:rPr>
                <a:t>Co </a:t>
              </a:r>
              <a:r>
                <a:rPr lang="fr-FR" b="1" dirty="0" smtClean="0">
                  <a:latin typeface="Calibri" pitchFamily="34" charset="0"/>
                  <a:cs typeface="Arial" pitchFamily="34" charset="0"/>
                </a:rPr>
                <a:t>5</a:t>
              </a:r>
              <a:endParaRPr kumimoji="0" lang="fr-FR" b="1"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23" name="Groupe 22"/>
          <p:cNvGrpSpPr/>
          <p:nvPr/>
        </p:nvGrpSpPr>
        <p:grpSpPr>
          <a:xfrm>
            <a:off x="571472" y="4293095"/>
            <a:ext cx="8352928" cy="2341179"/>
            <a:chOff x="539552" y="4173983"/>
            <a:chExt cx="8352928" cy="2049886"/>
          </a:xfrm>
        </p:grpSpPr>
        <p:sp>
          <p:nvSpPr>
            <p:cNvPr id="41" name="Rectangle 40"/>
            <p:cNvSpPr/>
            <p:nvPr/>
          </p:nvSpPr>
          <p:spPr>
            <a:xfrm>
              <a:off x="539552" y="5226783"/>
              <a:ext cx="7848872" cy="997086"/>
            </a:xfrm>
            <a:prstGeom prst="rect">
              <a:avLst/>
            </a:prstGeom>
            <a:solidFill>
              <a:srgbClr val="FFFFE7"/>
            </a:solidFill>
            <a:ln>
              <a:solidFill>
                <a:schemeClr val="accent1">
                  <a:lumMod val="75000"/>
                </a:schemeClr>
              </a:solidFill>
            </a:ln>
          </p:spPr>
          <p:txBody>
            <a:bodyPr wrap="square">
              <a:spAutoFit/>
            </a:bodyPr>
            <a:lstStyle/>
            <a:p>
              <a:r>
                <a:rPr lang="fr-FR" sz="2800" b="1" dirty="0" smtClean="0"/>
                <a:t>3.2.3</a:t>
              </a:r>
              <a:r>
                <a:rPr lang="fr-FR" sz="2800" dirty="0" smtClean="0"/>
                <a:t> </a:t>
              </a:r>
              <a:r>
                <a:rPr lang="fr-FR" dirty="0" smtClean="0"/>
                <a:t> 	</a:t>
              </a:r>
              <a:r>
                <a:rPr lang="fr-FR" sz="2400" b="1" dirty="0" smtClean="0"/>
                <a:t>Capteurs :</a:t>
              </a:r>
              <a:r>
                <a:rPr lang="fr-FR" sz="2000" dirty="0" smtClean="0"/>
                <a:t> </a:t>
              </a:r>
            </a:p>
            <a:p>
              <a:r>
                <a:rPr lang="fr-FR" sz="2000" dirty="0" smtClean="0"/>
                <a:t>approche qualitative des capteurs, grandeur mesurée et grandeurs d’influence (parasitage, sensibilité, linéarité).</a:t>
              </a:r>
              <a:endParaRPr lang="fr-FR" b="1" dirty="0" smtClean="0"/>
            </a:p>
          </p:txBody>
        </p:sp>
        <p:sp>
          <p:nvSpPr>
            <p:cNvPr id="40" name="Rectangle 39"/>
            <p:cNvSpPr/>
            <p:nvPr/>
          </p:nvSpPr>
          <p:spPr>
            <a:xfrm>
              <a:off x="539552" y="4173983"/>
              <a:ext cx="7848872" cy="997085"/>
            </a:xfrm>
            <a:prstGeom prst="rect">
              <a:avLst/>
            </a:prstGeom>
            <a:solidFill>
              <a:srgbClr val="FFFFE7"/>
            </a:solidFill>
            <a:ln>
              <a:solidFill>
                <a:schemeClr val="accent1">
                  <a:lumMod val="75000"/>
                </a:schemeClr>
              </a:solidFill>
            </a:ln>
          </p:spPr>
          <p:txBody>
            <a:bodyPr wrap="square">
              <a:spAutoFit/>
            </a:bodyPr>
            <a:lstStyle/>
            <a:p>
              <a:r>
                <a:rPr lang="fr-FR" sz="2800" b="1" dirty="0" smtClean="0"/>
                <a:t>2.3.6</a:t>
              </a:r>
              <a:r>
                <a:rPr lang="fr-FR" sz="2800" dirty="0" smtClean="0"/>
                <a:t> </a:t>
              </a:r>
              <a:r>
                <a:rPr lang="fr-FR" dirty="0" smtClean="0"/>
                <a:t> </a:t>
              </a:r>
              <a:r>
                <a:rPr lang="fr-FR" sz="2000" dirty="0" smtClean="0"/>
                <a:t>	</a:t>
              </a:r>
              <a:r>
                <a:rPr lang="fr-FR" sz="2400" b="1" dirty="0" smtClean="0"/>
                <a:t>Caractérisation de l’information : </a:t>
              </a:r>
              <a:endParaRPr lang="fr-FR" sz="2000" b="1" dirty="0" smtClean="0"/>
            </a:p>
            <a:p>
              <a:r>
                <a:rPr lang="fr-FR" sz="2000" dirty="0" smtClean="0"/>
                <a:t>expression, visualisation, interprétation, caractérisations temporelle et fréquentielle.</a:t>
              </a:r>
              <a:r>
                <a:rPr lang="fr-FR" dirty="0" smtClean="0"/>
                <a:t>	</a:t>
              </a:r>
            </a:p>
          </p:txBody>
        </p:sp>
        <p:sp>
          <p:nvSpPr>
            <p:cNvPr id="19" name="Double flèche verticale 18"/>
            <p:cNvSpPr/>
            <p:nvPr/>
          </p:nvSpPr>
          <p:spPr>
            <a:xfrm>
              <a:off x="8100392" y="4437112"/>
              <a:ext cx="288032" cy="1512168"/>
            </a:xfrm>
            <a:prstGeom prst="upDownArrow">
              <a:avLst/>
            </a:prstGeom>
            <a:gradFill>
              <a:gsLst>
                <a:gs pos="0">
                  <a:srgbClr val="5E9EFF"/>
                </a:gs>
                <a:gs pos="39999">
                  <a:srgbClr val="85C2FF"/>
                </a:gs>
                <a:gs pos="70000">
                  <a:srgbClr val="C4D6EB"/>
                </a:gs>
                <a:gs pos="100000">
                  <a:srgbClr val="FFEBFA"/>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Text Box 6"/>
            <p:cNvSpPr txBox="1">
              <a:spLocks noChangeArrowheads="1"/>
            </p:cNvSpPr>
            <p:nvPr/>
          </p:nvSpPr>
          <p:spPr bwMode="auto">
            <a:xfrm>
              <a:off x="7740352" y="4941168"/>
              <a:ext cx="1152128" cy="432048"/>
            </a:xfrm>
            <a:prstGeom prst="rect">
              <a:avLst/>
            </a:prstGeom>
            <a:gradFill>
              <a:gsLst>
                <a:gs pos="0">
                  <a:srgbClr val="5E9EFF"/>
                </a:gs>
                <a:gs pos="39999">
                  <a:srgbClr val="85C2FF"/>
                </a:gs>
                <a:gs pos="70000">
                  <a:srgbClr val="C4D6EB"/>
                </a:gs>
                <a:gs pos="100000">
                  <a:srgbClr val="FFEBFA"/>
                </a:gs>
              </a:gsLst>
              <a:lin ang="5400000" scaled="0"/>
            </a:gradFill>
            <a:ln w="0">
              <a:solidFill>
                <a:srgbClr val="000000"/>
              </a:solidFill>
              <a:miter lim="800000"/>
              <a:headEnd/>
              <a:tailEnd/>
            </a:ln>
            <a:effectLst>
              <a:innerShdw blurRad="63500" dist="50800" dir="81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b="0" i="0" u="none" strike="noStrike" cap="none" normalizeH="0" baseline="0" dirty="0" smtClean="0">
                  <a:ln>
                    <a:noFill/>
                  </a:ln>
                  <a:solidFill>
                    <a:schemeClr val="tx1"/>
                  </a:solidFill>
                  <a:effectLst/>
                  <a:latin typeface="Calibri" pitchFamily="34" charset="0"/>
                  <a:cs typeface="Arial" pitchFamily="34" charset="0"/>
                  <a:sym typeface="Wingdings"/>
                </a:rPr>
                <a:t></a:t>
              </a:r>
              <a:r>
                <a:rPr kumimoji="0" lang="fr-FR" b="0" i="0" u="none" strike="noStrike" cap="none" normalizeH="0" baseline="0" dirty="0" smtClean="0">
                  <a:ln>
                    <a:noFill/>
                  </a:ln>
                  <a:solidFill>
                    <a:schemeClr val="tx1"/>
                  </a:solidFill>
                  <a:effectLst/>
                  <a:latin typeface="Calibri" pitchFamily="34" charset="0"/>
                  <a:cs typeface="Arial" pitchFamily="34" charset="0"/>
                </a:rPr>
                <a:t> </a:t>
              </a:r>
              <a:r>
                <a:rPr kumimoji="0" lang="fr-FR" b="1" i="0" u="none" strike="noStrike" cap="none" normalizeH="0" baseline="0" dirty="0" smtClean="0">
                  <a:ln>
                    <a:noFill/>
                  </a:ln>
                  <a:solidFill>
                    <a:schemeClr val="tx1"/>
                  </a:solidFill>
                  <a:effectLst/>
                  <a:latin typeface="Calibri" pitchFamily="34" charset="0"/>
                  <a:cs typeface="Arial" pitchFamily="34" charset="0"/>
                </a:rPr>
                <a:t>Co 4.4</a:t>
              </a:r>
              <a:endParaRPr kumimoji="0" lang="fr-FR" b="1"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25" name="Groupe 24"/>
          <p:cNvGrpSpPr/>
          <p:nvPr/>
        </p:nvGrpSpPr>
        <p:grpSpPr>
          <a:xfrm>
            <a:off x="8316416" y="3284984"/>
            <a:ext cx="827584" cy="3024336"/>
            <a:chOff x="8316416" y="3284984"/>
            <a:chExt cx="827584" cy="3024336"/>
          </a:xfrm>
        </p:grpSpPr>
        <p:sp>
          <p:nvSpPr>
            <p:cNvPr id="20" name="Rectangle avec flèche vers la gauche 19"/>
            <p:cNvSpPr/>
            <p:nvPr/>
          </p:nvSpPr>
          <p:spPr>
            <a:xfrm>
              <a:off x="8316416" y="3284984"/>
              <a:ext cx="827584" cy="576064"/>
            </a:xfrm>
            <a:prstGeom prst="leftArrowCallout">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NT2</a:t>
              </a:r>
              <a:endParaRPr lang="fr-FR" b="1" dirty="0">
                <a:solidFill>
                  <a:schemeClr val="tx1"/>
                </a:solidFill>
              </a:endParaRPr>
            </a:p>
          </p:txBody>
        </p:sp>
        <p:sp>
          <p:nvSpPr>
            <p:cNvPr id="21" name="Rectangle avec flèche vers la gauche 20"/>
            <p:cNvSpPr/>
            <p:nvPr/>
          </p:nvSpPr>
          <p:spPr>
            <a:xfrm>
              <a:off x="8316416" y="4437112"/>
              <a:ext cx="827584" cy="576064"/>
            </a:xfrm>
            <a:prstGeom prst="leftArrowCallout">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NT2</a:t>
              </a:r>
              <a:endParaRPr lang="fr-FR" b="1" dirty="0">
                <a:solidFill>
                  <a:schemeClr val="tx1"/>
                </a:solidFill>
              </a:endParaRPr>
            </a:p>
          </p:txBody>
        </p:sp>
        <p:sp>
          <p:nvSpPr>
            <p:cNvPr id="22" name="Rectangle avec flèche vers la gauche 21"/>
            <p:cNvSpPr/>
            <p:nvPr/>
          </p:nvSpPr>
          <p:spPr>
            <a:xfrm>
              <a:off x="8316416" y="5733256"/>
              <a:ext cx="827584" cy="576064"/>
            </a:xfrm>
            <a:prstGeom prst="leftArrowCallout">
              <a:avLst/>
            </a:prstGeom>
            <a:gradFill>
              <a:gsLst>
                <a:gs pos="0">
                  <a:srgbClr val="FFEFD1"/>
                </a:gs>
                <a:gs pos="64999">
                  <a:srgbClr val="F0EBD5"/>
                </a:gs>
                <a:gs pos="100000">
                  <a:srgbClr val="D1C39F"/>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tx1"/>
                  </a:solidFill>
                </a:rPr>
                <a:t>NT2</a:t>
              </a:r>
              <a:endParaRPr lang="fr-FR" b="1" dirty="0">
                <a:solidFill>
                  <a:schemeClr val="tx1"/>
                </a:solidFill>
              </a:endParaRPr>
            </a:p>
          </p:txBody>
        </p:sp>
      </p:grpSp>
      <p:pic>
        <p:nvPicPr>
          <p:cNvPr id="36" name="Picture 10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100392" y="6197058"/>
            <a:ext cx="881590" cy="660942"/>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5"/>
                                        </p:tgtEl>
                                        <p:attrNameLst>
                                          <p:attrName>style.visibility</p:attrName>
                                        </p:attrNameLst>
                                      </p:cBhvr>
                                      <p:to>
                                        <p:strVal val="visible"/>
                                      </p:to>
                                    </p:set>
                                    <p:animEffect transition="in" filter="wipe(right)">
                                      <p:cBhvr>
                                        <p:cTn id="17"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Rectangle 12"/>
          <p:cNvSpPr/>
          <p:nvPr/>
        </p:nvSpPr>
        <p:spPr>
          <a:xfrm>
            <a:off x="611560" y="4194085"/>
            <a:ext cx="8280920" cy="266391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5" name="Image 34" descr="logo et mascotte STI2D.tiff"/>
          <p:cNvPicPr>
            <a:picLocks noChangeAspect="1"/>
          </p:cNvPicPr>
          <p:nvPr/>
        </p:nvPicPr>
        <p:blipFill>
          <a:blip r:embed="rId3" cstate="print">
            <a:clrChange>
              <a:clrFrom>
                <a:srgbClr val="FFFFFF"/>
              </a:clrFrom>
              <a:clrTo>
                <a:srgbClr val="FFFFFF">
                  <a:alpha val="0"/>
                </a:srgbClr>
              </a:clrTo>
            </a:clrChange>
          </a:blip>
          <a:stretch>
            <a:fillRect/>
          </a:stretch>
        </p:blipFill>
        <p:spPr>
          <a:xfrm>
            <a:off x="467544" y="0"/>
            <a:ext cx="1278577" cy="1124744"/>
          </a:xfrm>
          <a:prstGeom prst="rect">
            <a:avLst/>
          </a:prstGeom>
        </p:spPr>
      </p:pic>
      <p:sp>
        <p:nvSpPr>
          <p:cNvPr id="12" name="Rectangle 11"/>
          <p:cNvSpPr/>
          <p:nvPr/>
        </p:nvSpPr>
        <p:spPr>
          <a:xfrm>
            <a:off x="-14068" y="0"/>
            <a:ext cx="500034" cy="6858000"/>
          </a:xfrm>
          <a:prstGeom prst="rect">
            <a:avLst/>
          </a:prstGeom>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STI2D</a:t>
            </a:r>
          </a:p>
        </p:txBody>
      </p:sp>
      <p:sp>
        <p:nvSpPr>
          <p:cNvPr id="10" name="Titre 1"/>
          <p:cNvSpPr txBox="1">
            <a:spLocks/>
          </p:cNvSpPr>
          <p:nvPr/>
        </p:nvSpPr>
        <p:spPr bwMode="auto">
          <a:xfrm>
            <a:off x="2500298" y="428604"/>
            <a:ext cx="3714776" cy="1371596"/>
          </a:xfrm>
          <a:prstGeom prst="rect">
            <a:avLst/>
          </a:prstGeom>
          <a:gradFill>
            <a:gsLst>
              <a:gs pos="0">
                <a:srgbClr val="5E9EFF"/>
              </a:gs>
              <a:gs pos="39999">
                <a:srgbClr val="85C2FF"/>
              </a:gs>
              <a:gs pos="70000">
                <a:srgbClr val="C4D6EB"/>
              </a:gs>
              <a:gs pos="100000">
                <a:srgbClr val="FFEBFA"/>
              </a:gs>
            </a:gsLst>
            <a:lin ang="5400000" scaled="0"/>
          </a:gradFill>
          <a:ln w="3175">
            <a:solidFill>
              <a:schemeClr val="accent6">
                <a:lumMod val="75000"/>
              </a:schemeClr>
            </a:solidFill>
            <a:headEnd/>
            <a:tailEnd/>
          </a:ln>
          <a:scene3d>
            <a:camera prst="isometricOffAxis1Right"/>
            <a:lightRig rig="glow" dir="t">
              <a:rot lat="0" lon="0" rev="6360000"/>
            </a:lightRig>
          </a:scene3d>
          <a:sp3d contourW="1000" prstMaterial="flat">
            <a:bevelT w="95250" h="101600"/>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p>
            <a:pPr algn="ctr"/>
            <a:r>
              <a:rPr lang="fr-FR" sz="3200" b="1" dirty="0" smtClean="0"/>
              <a:t>Structuration des connaissances</a:t>
            </a:r>
          </a:p>
        </p:txBody>
      </p:sp>
      <p:pic>
        <p:nvPicPr>
          <p:cNvPr id="11" name="Picture 3"/>
          <p:cNvPicPr>
            <a:picLocks noChangeAspect="1" noChangeArrowheads="1"/>
          </p:cNvPicPr>
          <p:nvPr/>
        </p:nvPicPr>
        <p:blipFill>
          <a:blip r:embed="rId4" cstate="print"/>
          <a:srcRect/>
          <a:stretch>
            <a:fillRect/>
          </a:stretch>
        </p:blipFill>
        <p:spPr bwMode="auto">
          <a:xfrm>
            <a:off x="6215074" y="285728"/>
            <a:ext cx="763082" cy="923179"/>
          </a:xfrm>
          <a:prstGeom prst="rect">
            <a:avLst/>
          </a:prstGeom>
          <a:noFill/>
          <a:ln w="9525">
            <a:noFill/>
            <a:miter lim="800000"/>
            <a:headEnd/>
            <a:tailEnd/>
          </a:ln>
          <a:effectLst/>
        </p:spPr>
      </p:pic>
      <p:sp>
        <p:nvSpPr>
          <p:cNvPr id="14" name="ZoneTexte 13"/>
          <p:cNvSpPr txBox="1"/>
          <p:nvPr/>
        </p:nvSpPr>
        <p:spPr>
          <a:xfrm>
            <a:off x="701570" y="2213865"/>
            <a:ext cx="8143932" cy="954107"/>
          </a:xfrm>
          <a:prstGeom prst="rect">
            <a:avLst/>
          </a:prstGeom>
          <a:gradFill>
            <a:gsLst>
              <a:gs pos="0">
                <a:schemeClr val="accent1">
                  <a:tint val="50000"/>
                  <a:satMod val="300000"/>
                </a:schemeClr>
              </a:gs>
              <a:gs pos="35000">
                <a:schemeClr val="accent1">
                  <a:tint val="37000"/>
                  <a:satMod val="300000"/>
                </a:schemeClr>
              </a:gs>
              <a:gs pos="100000">
                <a:schemeClr val="accent1">
                  <a:tint val="15000"/>
                  <a:satMod val="350000"/>
                </a:schemeClr>
              </a:gs>
            </a:gsLst>
            <a:lin ang="16200000" scaled="1"/>
          </a:gradFill>
          <a:ln>
            <a:solidFill>
              <a:schemeClr val="tx1"/>
            </a:solidFill>
          </a:ln>
        </p:spPr>
        <p:txBody>
          <a:bodyPr wrap="square" rtlCol="0">
            <a:spAutoFit/>
          </a:bodyPr>
          <a:lstStyle/>
          <a:p>
            <a:pPr algn="ctr">
              <a:spcAft>
                <a:spcPts val="600"/>
              </a:spcAft>
            </a:pPr>
            <a:r>
              <a:rPr lang="fr-FR" sz="2800" dirty="0" smtClean="0"/>
              <a:t>À partir des </a:t>
            </a:r>
            <a:r>
              <a:rPr lang="fr-FR" sz="2800" b="1" dirty="0" smtClean="0"/>
              <a:t>compétences</a:t>
            </a:r>
            <a:r>
              <a:rPr lang="fr-FR" sz="2800" dirty="0" smtClean="0"/>
              <a:t> et des </a:t>
            </a:r>
            <a:r>
              <a:rPr lang="fr-FR" sz="2800" b="1" dirty="0" smtClean="0"/>
              <a:t>connaissances</a:t>
            </a:r>
            <a:r>
              <a:rPr lang="fr-FR" sz="2800" dirty="0" smtClean="0"/>
              <a:t> visées dans la séquence </a:t>
            </a:r>
          </a:p>
        </p:txBody>
      </p:sp>
      <p:sp>
        <p:nvSpPr>
          <p:cNvPr id="16" name="ZoneTexte 15"/>
          <p:cNvSpPr txBox="1"/>
          <p:nvPr/>
        </p:nvSpPr>
        <p:spPr>
          <a:xfrm>
            <a:off x="521550" y="4303455"/>
            <a:ext cx="8280920" cy="2554545"/>
          </a:xfrm>
          <a:prstGeom prst="rect">
            <a:avLst/>
          </a:prstGeom>
          <a:noFill/>
          <a:ln>
            <a:noFill/>
          </a:ln>
        </p:spPr>
        <p:txBody>
          <a:bodyPr wrap="square" rtlCol="0">
            <a:spAutoFit/>
          </a:bodyPr>
          <a:lstStyle/>
          <a:p>
            <a:pPr marL="177800" indent="-177800">
              <a:spcAft>
                <a:spcPts val="600"/>
              </a:spcAft>
            </a:pPr>
            <a:r>
              <a:rPr lang="fr-FR" sz="2800" dirty="0" smtClean="0"/>
              <a:t>Rédaction des fiches de structuration des connaissances </a:t>
            </a:r>
          </a:p>
          <a:p>
            <a:pPr marL="276225" indent="-276225">
              <a:spcAft>
                <a:spcPts val="600"/>
              </a:spcAft>
              <a:buFont typeface="Calibri" pitchFamily="34" charset="0"/>
              <a:buChar char="-"/>
            </a:pPr>
            <a:r>
              <a:rPr lang="fr-FR" sz="2800" b="1" dirty="0" smtClean="0"/>
              <a:t>Savoirs</a:t>
            </a:r>
            <a:r>
              <a:rPr lang="fr-FR" sz="2800" dirty="0" smtClean="0"/>
              <a:t> relevant du </a:t>
            </a:r>
            <a:r>
              <a:rPr lang="fr-FR" sz="2800" b="1" dirty="0" smtClean="0"/>
              <a:t>domaine du cognitif</a:t>
            </a:r>
          </a:p>
          <a:p>
            <a:pPr marL="1190625" lvl="2" indent="-276225">
              <a:spcAft>
                <a:spcPts val="600"/>
              </a:spcAft>
            </a:pPr>
            <a:r>
              <a:rPr lang="fr-FR" sz="2800" b="1" dirty="0" smtClean="0"/>
              <a:t>Fiche de connaissances</a:t>
            </a:r>
          </a:p>
          <a:p>
            <a:pPr marL="276225" indent="-276225">
              <a:spcAft>
                <a:spcPts val="600"/>
              </a:spcAft>
              <a:buFont typeface="Calibri" pitchFamily="34" charset="0"/>
              <a:buChar char="-"/>
            </a:pPr>
            <a:r>
              <a:rPr lang="fr-FR" sz="2800" b="1" dirty="0" smtClean="0"/>
              <a:t>Savoir-faire</a:t>
            </a:r>
            <a:r>
              <a:rPr lang="fr-FR" sz="2800" dirty="0" smtClean="0"/>
              <a:t> relevant du </a:t>
            </a:r>
            <a:r>
              <a:rPr lang="fr-FR" sz="2800" b="1" dirty="0" smtClean="0"/>
              <a:t>domaine méthodologique</a:t>
            </a:r>
          </a:p>
          <a:p>
            <a:pPr marL="1190625" lvl="2" indent="-276225">
              <a:spcAft>
                <a:spcPts val="600"/>
              </a:spcAft>
            </a:pPr>
            <a:r>
              <a:rPr lang="fr-FR" sz="2800" b="1" dirty="0" smtClean="0"/>
              <a:t>Fiche méthode</a:t>
            </a:r>
          </a:p>
        </p:txBody>
      </p:sp>
      <p:sp>
        <p:nvSpPr>
          <p:cNvPr id="17" name="Flèche droite à entaille 16"/>
          <p:cNvSpPr/>
          <p:nvPr/>
        </p:nvSpPr>
        <p:spPr>
          <a:xfrm rot="5400000">
            <a:off x="3999399" y="3101500"/>
            <a:ext cx="828092" cy="1033043"/>
          </a:xfrm>
          <a:prstGeom prst="notch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6" name="Picture 10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262410" y="6197058"/>
            <a:ext cx="881590" cy="660942"/>
          </a:xfrm>
          <a:prstGeom prst="rect">
            <a:avLst/>
          </a:prstGeom>
          <a:noFill/>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5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up)">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6">
                                            <p:txEl>
                                              <p:pRg st="0" end="0"/>
                                            </p:txEl>
                                          </p:spTgt>
                                        </p:tgtEl>
                                        <p:attrNameLst>
                                          <p:attrName>style.visibility</p:attrName>
                                        </p:attrNameLst>
                                      </p:cBhvr>
                                      <p:to>
                                        <p:strVal val="visible"/>
                                      </p:to>
                                    </p:set>
                                    <p:animEffect transition="in" filter="wipe(left)">
                                      <p:cBhvr>
                                        <p:cTn id="17" dur="500"/>
                                        <p:tgtEl>
                                          <p:spTgt spid="16">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6">
                                            <p:txEl>
                                              <p:pRg st="1" end="1"/>
                                            </p:txEl>
                                          </p:spTgt>
                                        </p:tgtEl>
                                        <p:attrNameLst>
                                          <p:attrName>style.visibility</p:attrName>
                                        </p:attrNameLst>
                                      </p:cBhvr>
                                      <p:to>
                                        <p:strVal val="visible"/>
                                      </p:to>
                                    </p:set>
                                    <p:animEffect transition="in" filter="wipe(left)">
                                      <p:cBhvr>
                                        <p:cTn id="22" dur="500"/>
                                        <p:tgtEl>
                                          <p:spTgt spid="16">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6">
                                            <p:txEl>
                                              <p:pRg st="2" end="2"/>
                                            </p:txEl>
                                          </p:spTgt>
                                        </p:tgtEl>
                                        <p:attrNameLst>
                                          <p:attrName>style.visibility</p:attrName>
                                        </p:attrNameLst>
                                      </p:cBhvr>
                                      <p:to>
                                        <p:strVal val="visible"/>
                                      </p:to>
                                    </p:set>
                                    <p:animEffect transition="in" filter="dissolve">
                                      <p:cBhvr>
                                        <p:cTn id="27" dur="500"/>
                                        <p:tgtEl>
                                          <p:spTgt spid="16">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6">
                                            <p:txEl>
                                              <p:pRg st="3" end="3"/>
                                            </p:txEl>
                                          </p:spTgt>
                                        </p:tgtEl>
                                        <p:attrNameLst>
                                          <p:attrName>style.visibility</p:attrName>
                                        </p:attrNameLst>
                                      </p:cBhvr>
                                      <p:to>
                                        <p:strVal val="visible"/>
                                      </p:to>
                                    </p:set>
                                    <p:animEffect transition="in" filter="wipe(left)">
                                      <p:cBhvr>
                                        <p:cTn id="32" dur="500"/>
                                        <p:tgtEl>
                                          <p:spTgt spid="16">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6">
                                            <p:txEl>
                                              <p:pRg st="4" end="4"/>
                                            </p:txEl>
                                          </p:spTgt>
                                        </p:tgtEl>
                                        <p:attrNameLst>
                                          <p:attrName>style.visibility</p:attrName>
                                        </p:attrNameLst>
                                      </p:cBhvr>
                                      <p:to>
                                        <p:strVal val="visible"/>
                                      </p:to>
                                    </p:set>
                                    <p:animEffect transition="in" filter="dissolve">
                                      <p:cBhvr>
                                        <p:cTn id="37" dur="500"/>
                                        <p:tgtEl>
                                          <p:spTgt spid="16">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descr="logo et mascotte STI2D.tiff"/>
          <p:cNvPicPr>
            <a:picLocks noChangeAspect="1"/>
          </p:cNvPicPr>
          <p:nvPr/>
        </p:nvPicPr>
        <p:blipFill>
          <a:blip r:embed="rId3" cstate="print">
            <a:clrChange>
              <a:clrFrom>
                <a:srgbClr val="FFFFFF"/>
              </a:clrFrom>
              <a:clrTo>
                <a:srgbClr val="FFFFFF">
                  <a:alpha val="0"/>
                </a:srgbClr>
              </a:clrTo>
            </a:clrChange>
          </a:blip>
          <a:stretch>
            <a:fillRect/>
          </a:stretch>
        </p:blipFill>
        <p:spPr>
          <a:xfrm>
            <a:off x="467544" y="0"/>
            <a:ext cx="1278577" cy="1124744"/>
          </a:xfrm>
          <a:prstGeom prst="rect">
            <a:avLst/>
          </a:prstGeom>
        </p:spPr>
      </p:pic>
      <p:pic>
        <p:nvPicPr>
          <p:cNvPr id="36" name="Picture 10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100392" y="6197058"/>
            <a:ext cx="881590" cy="660942"/>
          </a:xfrm>
          <a:prstGeom prst="rect">
            <a:avLst/>
          </a:prstGeom>
          <a:noFill/>
        </p:spPr>
      </p:pic>
      <p:sp>
        <p:nvSpPr>
          <p:cNvPr id="12" name="Rectangle 11"/>
          <p:cNvSpPr/>
          <p:nvPr/>
        </p:nvSpPr>
        <p:spPr>
          <a:xfrm>
            <a:off x="-14068" y="0"/>
            <a:ext cx="500034" cy="6858000"/>
          </a:xfrm>
          <a:prstGeom prst="rect">
            <a:avLst/>
          </a:prstGeom>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STI2D</a:t>
            </a:r>
          </a:p>
        </p:txBody>
      </p:sp>
      <p:sp>
        <p:nvSpPr>
          <p:cNvPr id="14" name="ZoneTexte 13"/>
          <p:cNvSpPr txBox="1"/>
          <p:nvPr/>
        </p:nvSpPr>
        <p:spPr>
          <a:xfrm>
            <a:off x="1714480" y="428604"/>
            <a:ext cx="5214974" cy="46166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square" rtlCol="0">
            <a:spAutoFit/>
          </a:bodyPr>
          <a:lstStyle/>
          <a:p>
            <a:r>
              <a:rPr lang="fr-FR" sz="2400" b="1" i="1" dirty="0" smtClean="0"/>
              <a:t>ÉLABORATION</a:t>
            </a:r>
            <a:r>
              <a:rPr lang="fr-FR" sz="2400" b="1" i="1" dirty="0" smtClean="0">
                <a:effectLst>
                  <a:outerShdw blurRad="38100" dist="38100" dir="2700000" algn="tl">
                    <a:srgbClr val="000000">
                      <a:alpha val="43137"/>
                    </a:srgbClr>
                  </a:outerShdw>
                </a:effectLst>
              </a:rPr>
              <a:t> </a:t>
            </a:r>
            <a:r>
              <a:rPr lang="fr-FR" sz="2400" b="1" i="1" dirty="0" smtClean="0"/>
              <a:t>FICHES CONNAISSANCES</a:t>
            </a:r>
            <a:endParaRPr lang="fr-FR" sz="2400" i="1" dirty="0" smtClean="0"/>
          </a:p>
        </p:txBody>
      </p:sp>
      <p:sp>
        <p:nvSpPr>
          <p:cNvPr id="13" name="ZoneTexte 12"/>
          <p:cNvSpPr txBox="1"/>
          <p:nvPr/>
        </p:nvSpPr>
        <p:spPr>
          <a:xfrm>
            <a:off x="571472" y="1285860"/>
            <a:ext cx="7532340" cy="830997"/>
          </a:xfrm>
          <a:prstGeom prst="rect">
            <a:avLst/>
          </a:prstGeom>
          <a:noFill/>
        </p:spPr>
        <p:txBody>
          <a:bodyPr wrap="square" rtlCol="0">
            <a:spAutoFit/>
          </a:bodyPr>
          <a:lstStyle/>
          <a:p>
            <a:r>
              <a:rPr lang="fr-FR" sz="2400" b="1" dirty="0" smtClean="0"/>
              <a:t>L’élaboration des fiches de connaissances sera conduite pour chacun des savoirs abordés dans la séquence.</a:t>
            </a:r>
            <a:endParaRPr lang="fr-FR" sz="2400" dirty="0" smtClean="0"/>
          </a:p>
        </p:txBody>
      </p:sp>
      <p:grpSp>
        <p:nvGrpSpPr>
          <p:cNvPr id="21" name="Groupe 20"/>
          <p:cNvGrpSpPr/>
          <p:nvPr/>
        </p:nvGrpSpPr>
        <p:grpSpPr>
          <a:xfrm>
            <a:off x="1714480" y="2357430"/>
            <a:ext cx="2299483" cy="3882942"/>
            <a:chOff x="3500430" y="2357430"/>
            <a:chExt cx="2299483" cy="3882942"/>
          </a:xfrm>
        </p:grpSpPr>
        <p:pic>
          <p:nvPicPr>
            <p:cNvPr id="1027" name="Picture 3"/>
            <p:cNvPicPr>
              <a:picLocks noChangeAspect="1" noChangeArrowheads="1"/>
            </p:cNvPicPr>
            <p:nvPr/>
          </p:nvPicPr>
          <p:blipFill>
            <a:blip r:embed="rId5" cstate="print"/>
            <a:srcRect/>
            <a:stretch>
              <a:fillRect/>
            </a:stretch>
          </p:blipFill>
          <p:spPr bwMode="auto">
            <a:xfrm>
              <a:off x="3500430" y="3000372"/>
              <a:ext cx="2299483" cy="3240000"/>
            </a:xfrm>
            <a:prstGeom prst="rect">
              <a:avLst/>
            </a:prstGeom>
            <a:noFill/>
            <a:ln w="9525">
              <a:noFill/>
              <a:miter lim="800000"/>
              <a:headEnd/>
              <a:tailEnd/>
            </a:ln>
            <a:effectLst/>
          </p:spPr>
        </p:pic>
        <p:sp>
          <p:nvSpPr>
            <p:cNvPr id="16" name="AutoShape 2"/>
            <p:cNvSpPr>
              <a:spLocks noChangeArrowheads="1"/>
            </p:cNvSpPr>
            <p:nvPr/>
          </p:nvSpPr>
          <p:spPr bwMode="auto">
            <a:xfrm>
              <a:off x="4572000" y="2357430"/>
              <a:ext cx="576064" cy="476374"/>
            </a:xfrm>
            <a:prstGeom prst="wedgeRoundRectCallout">
              <a:avLst>
                <a:gd name="adj1" fmla="val -104534"/>
                <a:gd name="adj2" fmla="val 75638"/>
                <a:gd name="adj3" fmla="val 16667"/>
              </a:avLst>
            </a:prstGeom>
            <a:solidFill>
              <a:srgbClr val="99CCFF"/>
            </a:solidFill>
            <a:ln w="9360">
              <a:solidFill>
                <a:srgbClr val="000000"/>
              </a:solidFill>
              <a:round/>
              <a:headEnd/>
              <a:tailEnd/>
            </a:ln>
            <a:effec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fr-FR" b="1" dirty="0" smtClean="0">
                  <a:latin typeface="Times New Roman" pitchFamily="18" charset="0"/>
                  <a:cs typeface="Arial" pitchFamily="34" charset="0"/>
                </a:rPr>
                <a:t>2</a:t>
              </a:r>
              <a:r>
                <a:rPr kumimoji="0" lang="fr-FR" b="1" i="0" u="none" strike="noStrike" cap="none" normalizeH="0" baseline="0" dirty="0" smtClean="0">
                  <a:ln>
                    <a:noFill/>
                  </a:ln>
                  <a:solidFill>
                    <a:schemeClr val="tx1"/>
                  </a:solidFill>
                  <a:effectLst/>
                  <a:latin typeface="Times New Roman" pitchFamily="18" charset="0"/>
                  <a:cs typeface="Arial" pitchFamily="34" charset="0"/>
                </a:rPr>
                <a:t>.3.6</a:t>
              </a:r>
              <a:endParaRPr kumimoji="0" lang="fr-FR" b="1"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22" name="Groupe 21"/>
          <p:cNvGrpSpPr/>
          <p:nvPr/>
        </p:nvGrpSpPr>
        <p:grpSpPr>
          <a:xfrm>
            <a:off x="5353540" y="2285992"/>
            <a:ext cx="2361732" cy="3954380"/>
            <a:chOff x="6215074" y="2285992"/>
            <a:chExt cx="2361732" cy="3954380"/>
          </a:xfrm>
        </p:grpSpPr>
        <p:pic>
          <p:nvPicPr>
            <p:cNvPr id="23" name="Picture 1">
              <a:hlinkClick r:id="rId6" action="ppaction://hlinksldjump"/>
            </p:cNvPr>
            <p:cNvPicPr>
              <a:picLocks noChangeAspect="1" noChangeArrowheads="1"/>
            </p:cNvPicPr>
            <p:nvPr/>
          </p:nvPicPr>
          <p:blipFill>
            <a:blip r:embed="rId7" cstate="print"/>
            <a:srcRect/>
            <a:stretch>
              <a:fillRect/>
            </a:stretch>
          </p:blipFill>
          <p:spPr bwMode="auto">
            <a:xfrm>
              <a:off x="6215074" y="3000372"/>
              <a:ext cx="2361732" cy="3240000"/>
            </a:xfrm>
            <a:prstGeom prst="rect">
              <a:avLst/>
            </a:prstGeom>
            <a:noFill/>
            <a:ln w="9525">
              <a:noFill/>
              <a:miter lim="800000"/>
              <a:headEnd/>
              <a:tailEnd/>
            </a:ln>
          </p:spPr>
        </p:pic>
        <p:sp>
          <p:nvSpPr>
            <p:cNvPr id="17" name="AutoShape 2"/>
            <p:cNvSpPr>
              <a:spLocks noChangeArrowheads="1"/>
            </p:cNvSpPr>
            <p:nvPr/>
          </p:nvSpPr>
          <p:spPr bwMode="auto">
            <a:xfrm>
              <a:off x="7429520" y="2285992"/>
              <a:ext cx="576064" cy="476374"/>
            </a:xfrm>
            <a:prstGeom prst="wedgeRoundRectCallout">
              <a:avLst>
                <a:gd name="adj1" fmla="val -104534"/>
                <a:gd name="adj2" fmla="val 75638"/>
                <a:gd name="adj3" fmla="val 16667"/>
              </a:avLst>
            </a:prstGeom>
            <a:solidFill>
              <a:srgbClr val="99CCFF"/>
            </a:solidFill>
            <a:ln w="9360">
              <a:solidFill>
                <a:srgbClr val="000000"/>
              </a:solidFill>
              <a:round/>
              <a:headEnd/>
              <a:tailEnd/>
            </a:ln>
            <a:effec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b="1" i="0" u="none" strike="noStrike" cap="none" normalizeH="0" baseline="0" dirty="0" smtClean="0">
                  <a:ln>
                    <a:noFill/>
                  </a:ln>
                  <a:solidFill>
                    <a:schemeClr val="tx1"/>
                  </a:solidFill>
                  <a:effectLst/>
                  <a:latin typeface="Times New Roman" pitchFamily="18" charset="0"/>
                  <a:cs typeface="Arial" pitchFamily="34" charset="0"/>
                </a:rPr>
                <a:t>3.2.3</a:t>
              </a:r>
              <a:endParaRPr kumimoji="0" lang="fr-FR" b="1" i="0" u="none" strike="noStrike" cap="none" normalizeH="0" baseline="0" dirty="0" smtClean="0">
                <a:ln>
                  <a:noFill/>
                </a:ln>
                <a:solidFill>
                  <a:schemeClr val="tx1"/>
                </a:solidFill>
                <a:effectLst/>
                <a:latin typeface="Arial" pitchFamily="34" charset="0"/>
                <a:cs typeface="Arial" pitchFamily="34" charset="0"/>
              </a:endParaRPr>
            </a:p>
          </p:txBody>
        </p:sp>
      </p:grpSp>
      <p:grpSp>
        <p:nvGrpSpPr>
          <p:cNvPr id="18" name="Groupe 19"/>
          <p:cNvGrpSpPr/>
          <p:nvPr/>
        </p:nvGrpSpPr>
        <p:grpSpPr>
          <a:xfrm>
            <a:off x="7500958" y="-142900"/>
            <a:ext cx="1643042" cy="1500198"/>
            <a:chOff x="5543600" y="3356992"/>
            <a:chExt cx="3600400" cy="2808312"/>
          </a:xfrm>
        </p:grpSpPr>
        <p:sp>
          <p:nvSpPr>
            <p:cNvPr id="19" name="Titre 1"/>
            <p:cNvSpPr txBox="1">
              <a:spLocks/>
            </p:cNvSpPr>
            <p:nvPr/>
          </p:nvSpPr>
          <p:spPr bwMode="auto">
            <a:xfrm>
              <a:off x="5543600" y="4509120"/>
              <a:ext cx="3600400" cy="1656184"/>
            </a:xfrm>
            <a:prstGeom prst="rect">
              <a:avLst/>
            </a:prstGeom>
            <a:gradFill>
              <a:gsLst>
                <a:gs pos="0">
                  <a:srgbClr val="5E9EFF"/>
                </a:gs>
                <a:gs pos="39999">
                  <a:srgbClr val="85C2FF"/>
                </a:gs>
                <a:gs pos="70000">
                  <a:srgbClr val="C4D6EB"/>
                </a:gs>
                <a:gs pos="100000">
                  <a:srgbClr val="FFEBFA"/>
                </a:gs>
              </a:gsLst>
              <a:lin ang="5400000" scaled="0"/>
            </a:gradFill>
            <a:ln w="3175">
              <a:solidFill>
                <a:schemeClr val="accent6">
                  <a:lumMod val="75000"/>
                </a:schemeClr>
              </a:solidFill>
              <a:headEnd/>
              <a:tailEnd/>
            </a:ln>
            <a:scene3d>
              <a:camera prst="isometricOffAxis1Right"/>
              <a:lightRig rig="glow" dir="t">
                <a:rot lat="0" lon="0" rev="6360000"/>
              </a:lightRig>
            </a:scene3d>
            <a:sp3d contourW="1000" prstMaterial="flat">
              <a:bevelT w="95250" h="101600"/>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p>
              <a:pPr algn="ctr"/>
              <a:r>
                <a:rPr lang="fr-FR" b="1" dirty="0" smtClean="0"/>
                <a:t>Structuration des connaissances</a:t>
              </a:r>
            </a:p>
          </p:txBody>
        </p:sp>
        <p:pic>
          <p:nvPicPr>
            <p:cNvPr id="24" name="Picture 3"/>
            <p:cNvPicPr>
              <a:picLocks noChangeAspect="1" noChangeArrowheads="1"/>
            </p:cNvPicPr>
            <p:nvPr/>
          </p:nvPicPr>
          <p:blipFill>
            <a:blip r:embed="rId8" cstate="print"/>
            <a:srcRect/>
            <a:stretch>
              <a:fillRect/>
            </a:stretch>
          </p:blipFill>
          <p:spPr bwMode="auto">
            <a:xfrm>
              <a:off x="7452319" y="3356992"/>
              <a:ext cx="1440161" cy="1440159"/>
            </a:xfrm>
            <a:prstGeom prst="rect">
              <a:avLst/>
            </a:prstGeom>
            <a:noFill/>
            <a:ln w="9525">
              <a:noFill/>
              <a:miter lim="800000"/>
              <a:headEnd/>
              <a:tailEnd/>
            </a:ln>
            <a:effectLst/>
          </p:spPr>
        </p:pic>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wipe(up)">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up)">
                                      <p:cBhvr>
                                        <p:cTn id="17"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descr="logo et mascotte STI2D.tiff"/>
          <p:cNvPicPr>
            <a:picLocks noChangeAspect="1"/>
          </p:cNvPicPr>
          <p:nvPr/>
        </p:nvPicPr>
        <p:blipFill>
          <a:blip r:embed="rId3" cstate="print">
            <a:clrChange>
              <a:clrFrom>
                <a:srgbClr val="FFFFFF"/>
              </a:clrFrom>
              <a:clrTo>
                <a:srgbClr val="FFFFFF">
                  <a:alpha val="0"/>
                </a:srgbClr>
              </a:clrTo>
            </a:clrChange>
          </a:blip>
          <a:stretch>
            <a:fillRect/>
          </a:stretch>
        </p:blipFill>
        <p:spPr>
          <a:xfrm>
            <a:off x="467544" y="0"/>
            <a:ext cx="1278577" cy="1124744"/>
          </a:xfrm>
          <a:prstGeom prst="rect">
            <a:avLst/>
          </a:prstGeom>
        </p:spPr>
      </p:pic>
      <p:pic>
        <p:nvPicPr>
          <p:cNvPr id="36" name="Picture 10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100392" y="6197058"/>
            <a:ext cx="881590" cy="660942"/>
          </a:xfrm>
          <a:prstGeom prst="rect">
            <a:avLst/>
          </a:prstGeom>
          <a:noFill/>
        </p:spPr>
      </p:pic>
      <p:sp>
        <p:nvSpPr>
          <p:cNvPr id="12" name="Rectangle 11"/>
          <p:cNvSpPr/>
          <p:nvPr/>
        </p:nvSpPr>
        <p:spPr>
          <a:xfrm>
            <a:off x="-14068" y="0"/>
            <a:ext cx="500034" cy="6858000"/>
          </a:xfrm>
          <a:prstGeom prst="rect">
            <a:avLst/>
          </a:prstGeom>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STI2D</a:t>
            </a:r>
          </a:p>
        </p:txBody>
      </p:sp>
      <p:grpSp>
        <p:nvGrpSpPr>
          <p:cNvPr id="2" name="Groupe 19"/>
          <p:cNvGrpSpPr/>
          <p:nvPr/>
        </p:nvGrpSpPr>
        <p:grpSpPr>
          <a:xfrm>
            <a:off x="7236296" y="0"/>
            <a:ext cx="1907704" cy="1800200"/>
            <a:chOff x="5543600" y="3356992"/>
            <a:chExt cx="3600400" cy="2808312"/>
          </a:xfrm>
        </p:grpSpPr>
        <p:sp>
          <p:nvSpPr>
            <p:cNvPr id="21" name="Titre 1"/>
            <p:cNvSpPr txBox="1">
              <a:spLocks/>
            </p:cNvSpPr>
            <p:nvPr/>
          </p:nvSpPr>
          <p:spPr bwMode="auto">
            <a:xfrm>
              <a:off x="5543600" y="4509120"/>
              <a:ext cx="3600400" cy="1656184"/>
            </a:xfrm>
            <a:prstGeom prst="rect">
              <a:avLst/>
            </a:prstGeom>
            <a:gradFill>
              <a:gsLst>
                <a:gs pos="0">
                  <a:srgbClr val="5E9EFF"/>
                </a:gs>
                <a:gs pos="39999">
                  <a:srgbClr val="85C2FF"/>
                </a:gs>
                <a:gs pos="70000">
                  <a:srgbClr val="C4D6EB"/>
                </a:gs>
                <a:gs pos="100000">
                  <a:srgbClr val="FFEBFA"/>
                </a:gs>
              </a:gsLst>
              <a:lin ang="5400000" scaled="0"/>
            </a:gradFill>
            <a:ln w="3175">
              <a:solidFill>
                <a:schemeClr val="accent6">
                  <a:lumMod val="75000"/>
                </a:schemeClr>
              </a:solidFill>
              <a:headEnd/>
              <a:tailEnd/>
            </a:ln>
            <a:scene3d>
              <a:camera prst="isometricOffAxis1Right"/>
              <a:lightRig rig="glow" dir="t">
                <a:rot lat="0" lon="0" rev="6360000"/>
              </a:lightRig>
            </a:scene3d>
            <a:sp3d contourW="1000" prstMaterial="flat">
              <a:bevelT w="95250" h="101600"/>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p>
              <a:pPr algn="ctr"/>
              <a:r>
                <a:rPr lang="fr-FR" b="1" dirty="0" smtClean="0"/>
                <a:t>Structuration des connaissances</a:t>
              </a:r>
            </a:p>
          </p:txBody>
        </p:sp>
        <p:pic>
          <p:nvPicPr>
            <p:cNvPr id="22" name="Picture 3"/>
            <p:cNvPicPr>
              <a:picLocks noChangeAspect="1" noChangeArrowheads="1"/>
            </p:cNvPicPr>
            <p:nvPr/>
          </p:nvPicPr>
          <p:blipFill>
            <a:blip r:embed="rId5" cstate="print"/>
            <a:srcRect/>
            <a:stretch>
              <a:fillRect/>
            </a:stretch>
          </p:blipFill>
          <p:spPr bwMode="auto">
            <a:xfrm>
              <a:off x="7452319" y="3356992"/>
              <a:ext cx="1440161" cy="1440159"/>
            </a:xfrm>
            <a:prstGeom prst="rect">
              <a:avLst/>
            </a:prstGeom>
            <a:noFill/>
            <a:ln w="9525">
              <a:noFill/>
              <a:miter lim="800000"/>
              <a:headEnd/>
              <a:tailEnd/>
            </a:ln>
            <a:effectLst/>
          </p:spPr>
        </p:pic>
      </p:grpSp>
      <p:pic>
        <p:nvPicPr>
          <p:cNvPr id="23" name="Picture 1">
            <a:hlinkClick r:id="rId6" action="ppaction://hlinksldjump"/>
          </p:cNvPr>
          <p:cNvPicPr>
            <a:picLocks noChangeAspect="1" noChangeArrowheads="1"/>
          </p:cNvPicPr>
          <p:nvPr/>
        </p:nvPicPr>
        <p:blipFill>
          <a:blip r:embed="rId7" cstate="print"/>
          <a:srcRect/>
          <a:stretch>
            <a:fillRect/>
          </a:stretch>
        </p:blipFill>
        <p:spPr bwMode="auto">
          <a:xfrm>
            <a:off x="6500826" y="4714884"/>
            <a:ext cx="1446377" cy="1984248"/>
          </a:xfrm>
          <a:prstGeom prst="rect">
            <a:avLst/>
          </a:prstGeom>
          <a:noFill/>
          <a:ln w="9525">
            <a:noFill/>
            <a:miter lim="800000"/>
            <a:headEnd/>
            <a:tailEnd/>
          </a:ln>
        </p:spPr>
      </p:pic>
      <p:sp>
        <p:nvSpPr>
          <p:cNvPr id="15" name="ZoneTexte 14"/>
          <p:cNvSpPr txBox="1"/>
          <p:nvPr/>
        </p:nvSpPr>
        <p:spPr>
          <a:xfrm>
            <a:off x="500034" y="2025908"/>
            <a:ext cx="7143800" cy="4832092"/>
          </a:xfrm>
          <a:prstGeom prst="rect">
            <a:avLst/>
          </a:prstGeom>
          <a:noFill/>
        </p:spPr>
        <p:txBody>
          <a:bodyPr wrap="square" rtlCol="0">
            <a:spAutoFit/>
          </a:bodyPr>
          <a:lstStyle/>
          <a:p>
            <a:r>
              <a:rPr lang="fr-FR" sz="2200" b="1" u="sng" dirty="0" smtClean="0"/>
              <a:t>Identification des éléments de connaissance :</a:t>
            </a:r>
            <a:endParaRPr lang="fr-FR" sz="2200" u="sng" dirty="0" smtClean="0"/>
          </a:p>
          <a:p>
            <a:pPr lvl="0" indent="177800">
              <a:buFont typeface="Arial" pitchFamily="34" charset="0"/>
              <a:buChar char="•"/>
            </a:pPr>
            <a:r>
              <a:rPr lang="fr-FR" sz="2200" b="1" dirty="0" smtClean="0"/>
              <a:t>Grandeur physique d’entrée/sortie</a:t>
            </a:r>
          </a:p>
          <a:p>
            <a:pPr lvl="1" indent="-282575">
              <a:buFont typeface="Calibri" pitchFamily="34" charset="0"/>
              <a:buChar char="-"/>
            </a:pPr>
            <a:r>
              <a:rPr lang="fr-FR" sz="2200" dirty="0" smtClean="0"/>
              <a:t>Grandeur physique à prélever </a:t>
            </a:r>
          </a:p>
          <a:p>
            <a:pPr lvl="1" indent="-282575">
              <a:buFont typeface="Calibri" pitchFamily="34" charset="0"/>
              <a:buChar char="-"/>
            </a:pPr>
            <a:r>
              <a:rPr lang="fr-FR" sz="2200" dirty="0" smtClean="0"/>
              <a:t>Étendue de mesure</a:t>
            </a:r>
          </a:p>
          <a:p>
            <a:pPr lvl="1" indent="-282575">
              <a:buFont typeface="Calibri" pitchFamily="34" charset="0"/>
              <a:buChar char="-"/>
            </a:pPr>
            <a:r>
              <a:rPr lang="fr-FR" sz="2200" dirty="0" smtClean="0"/>
              <a:t>Grandeur physique de sortie</a:t>
            </a:r>
          </a:p>
          <a:p>
            <a:pPr lvl="1" indent="-282575">
              <a:buFont typeface="Calibri" pitchFamily="34" charset="0"/>
              <a:buChar char="-"/>
            </a:pPr>
            <a:r>
              <a:rPr lang="fr-FR" sz="2200" dirty="0" smtClean="0"/>
              <a:t>Type signal (carré, analogique,…)</a:t>
            </a:r>
          </a:p>
          <a:p>
            <a:pPr lvl="1" indent="-282575">
              <a:buFont typeface="Calibri" pitchFamily="34" charset="0"/>
              <a:buChar char="-"/>
            </a:pPr>
            <a:r>
              <a:rPr lang="fr-FR" sz="2200" dirty="0" smtClean="0"/>
              <a:t>Composante signal qui porte l’info (période, tension, …)</a:t>
            </a:r>
          </a:p>
          <a:p>
            <a:pPr lvl="1" indent="-282575">
              <a:buFont typeface="Calibri" pitchFamily="34" charset="0"/>
              <a:buChar char="-"/>
            </a:pPr>
            <a:r>
              <a:rPr lang="fr-FR" sz="2200" dirty="0" smtClean="0"/>
              <a:t>Unités</a:t>
            </a:r>
          </a:p>
          <a:p>
            <a:pPr marL="182563" indent="-182563">
              <a:buFont typeface="Arial" pitchFamily="34" charset="0"/>
              <a:buChar char="•"/>
            </a:pPr>
            <a:r>
              <a:rPr lang="fr-FR" sz="2200" b="1" dirty="0" smtClean="0"/>
              <a:t>Constitution du capteur</a:t>
            </a:r>
          </a:p>
          <a:p>
            <a:pPr marL="360363" indent="-185738">
              <a:buFont typeface="Calibri" pitchFamily="34" charset="0"/>
              <a:buChar char="-"/>
            </a:pPr>
            <a:r>
              <a:rPr lang="fr-FR" sz="2200" dirty="0" smtClean="0"/>
              <a:t>Corps d’épreuve et élément sensible</a:t>
            </a:r>
          </a:p>
          <a:p>
            <a:pPr marL="360363" indent="-185738">
              <a:buFont typeface="Calibri" pitchFamily="34" charset="0"/>
              <a:buChar char="-"/>
            </a:pPr>
            <a:r>
              <a:rPr lang="fr-FR" sz="2200" dirty="0" smtClean="0"/>
              <a:t>Alimentation électrique</a:t>
            </a:r>
          </a:p>
          <a:p>
            <a:pPr marL="182563" indent="-182563">
              <a:buFont typeface="Arial" pitchFamily="34" charset="0"/>
              <a:buChar char="•"/>
            </a:pPr>
            <a:r>
              <a:rPr lang="fr-FR" sz="2200" b="1" dirty="0" smtClean="0"/>
              <a:t>Grandeurs d’influences</a:t>
            </a:r>
          </a:p>
          <a:p>
            <a:pPr marL="360363" indent="-185738">
              <a:buFont typeface="Calibri" pitchFamily="34" charset="0"/>
              <a:buChar char="-"/>
            </a:pPr>
            <a:r>
              <a:rPr lang="fr-FR" sz="2200" dirty="0" smtClean="0"/>
              <a:t>Linéarité</a:t>
            </a:r>
          </a:p>
          <a:p>
            <a:pPr marL="360363" indent="-185738">
              <a:buFont typeface="Calibri" pitchFamily="34" charset="0"/>
              <a:buChar char="-"/>
            </a:pPr>
            <a:r>
              <a:rPr lang="fr-FR" sz="2200" dirty="0" smtClean="0"/>
              <a:t>Sensibilité</a:t>
            </a:r>
          </a:p>
        </p:txBody>
      </p:sp>
      <p:sp>
        <p:nvSpPr>
          <p:cNvPr id="19" name="ZoneTexte 18"/>
          <p:cNvSpPr txBox="1"/>
          <p:nvPr/>
        </p:nvSpPr>
        <p:spPr>
          <a:xfrm>
            <a:off x="2000232" y="285728"/>
            <a:ext cx="5214974" cy="46166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square" rtlCol="0">
            <a:spAutoFit/>
          </a:bodyPr>
          <a:lstStyle/>
          <a:p>
            <a:r>
              <a:rPr lang="fr-FR" sz="2400" b="1" i="1" dirty="0" smtClean="0"/>
              <a:t>ÉLABORATION</a:t>
            </a:r>
            <a:r>
              <a:rPr lang="fr-FR" sz="2400" b="1" i="1" dirty="0" smtClean="0">
                <a:effectLst>
                  <a:outerShdw blurRad="38100" dist="38100" dir="2700000" algn="tl">
                    <a:srgbClr val="000000">
                      <a:alpha val="43137"/>
                    </a:srgbClr>
                  </a:outerShdw>
                </a:effectLst>
              </a:rPr>
              <a:t> </a:t>
            </a:r>
            <a:r>
              <a:rPr lang="fr-FR" sz="2400" b="1" i="1" dirty="0" smtClean="0"/>
              <a:t>FICHES CONNAISSANCES</a:t>
            </a:r>
            <a:endParaRPr lang="fr-FR" sz="2400" i="1" dirty="0" smtClean="0"/>
          </a:p>
        </p:txBody>
      </p:sp>
      <p:grpSp>
        <p:nvGrpSpPr>
          <p:cNvPr id="3" name="Groupe 19"/>
          <p:cNvGrpSpPr/>
          <p:nvPr/>
        </p:nvGrpSpPr>
        <p:grpSpPr>
          <a:xfrm>
            <a:off x="785786" y="928670"/>
            <a:ext cx="6429420" cy="1107996"/>
            <a:chOff x="785786" y="928670"/>
            <a:chExt cx="6429420" cy="1107996"/>
          </a:xfrm>
        </p:grpSpPr>
        <p:sp>
          <p:nvSpPr>
            <p:cNvPr id="13" name="ZoneTexte 12"/>
            <p:cNvSpPr txBox="1"/>
            <p:nvPr/>
          </p:nvSpPr>
          <p:spPr>
            <a:xfrm>
              <a:off x="785786" y="928670"/>
              <a:ext cx="6429420" cy="1107996"/>
            </a:xfrm>
            <a:prstGeom prst="rect">
              <a:avLst/>
            </a:prstGeom>
            <a:solidFill>
              <a:schemeClr val="bg2">
                <a:lumMod val="90000"/>
                <a:alpha val="70000"/>
              </a:schemeClr>
            </a:solidFill>
          </p:spPr>
          <p:txBody>
            <a:bodyPr wrap="square" rtlCol="0">
              <a:spAutoFit/>
            </a:bodyPr>
            <a:lstStyle/>
            <a:p>
              <a:r>
                <a:rPr lang="fr-FR" sz="2200" b="1" dirty="0" smtClean="0"/>
                <a:t>Capteurs : approche qualitative des capteurs, grandeur mesurée et grandeurs d’influence (parasitage, sensibilité, linéarité).</a:t>
              </a:r>
              <a:r>
                <a:rPr lang="fr-FR" sz="2200" dirty="0" smtClean="0"/>
                <a:t>  </a:t>
              </a:r>
            </a:p>
          </p:txBody>
        </p:sp>
        <p:sp>
          <p:nvSpPr>
            <p:cNvPr id="1026" name="AutoShape 2"/>
            <p:cNvSpPr>
              <a:spLocks noChangeArrowheads="1"/>
            </p:cNvSpPr>
            <p:nvPr/>
          </p:nvSpPr>
          <p:spPr bwMode="auto">
            <a:xfrm>
              <a:off x="6357950" y="1500174"/>
              <a:ext cx="576064" cy="476374"/>
            </a:xfrm>
            <a:prstGeom prst="wedgeRoundRectCallout">
              <a:avLst>
                <a:gd name="adj1" fmla="val -99910"/>
                <a:gd name="adj2" fmla="val -80903"/>
                <a:gd name="adj3" fmla="val 16667"/>
              </a:avLst>
            </a:prstGeom>
            <a:solidFill>
              <a:srgbClr val="99CCFF"/>
            </a:solidFill>
            <a:ln w="9360">
              <a:solidFill>
                <a:srgbClr val="000000"/>
              </a:solidFill>
              <a:round/>
              <a:headEnd/>
              <a:tailEnd/>
            </a:ln>
            <a:effec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b="1" i="0" u="none" strike="noStrike" cap="none" normalizeH="0" baseline="0" dirty="0" smtClean="0">
                  <a:ln>
                    <a:noFill/>
                  </a:ln>
                  <a:solidFill>
                    <a:schemeClr val="tx1"/>
                  </a:solidFill>
                  <a:effectLst/>
                  <a:latin typeface="Times New Roman" pitchFamily="18" charset="0"/>
                  <a:cs typeface="Arial" pitchFamily="34" charset="0"/>
                </a:rPr>
                <a:t>3.2.3</a:t>
              </a:r>
              <a:endParaRPr kumimoji="0" lang="fr-FR" b="1" i="0" u="none" strike="noStrike" cap="none" normalizeH="0" baseline="0" dirty="0" smtClean="0">
                <a:ln>
                  <a:noFill/>
                </a:ln>
                <a:solidFill>
                  <a:schemeClr val="tx1"/>
                </a:solidFill>
                <a:effectLst/>
                <a:latin typeface="Arial" pitchFamily="34" charset="0"/>
                <a:cs typeface="Arial" pitchFamily="34" charset="0"/>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Effect transition="in" filter="wipe(left)">
                                      <p:cBhvr>
                                        <p:cTn id="7" dur="500"/>
                                        <p:tgtEl>
                                          <p:spTgt spid="1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xEl>
                                              <p:pRg st="1" end="1"/>
                                            </p:txEl>
                                          </p:spTgt>
                                        </p:tgtEl>
                                        <p:attrNameLst>
                                          <p:attrName>style.visibility</p:attrName>
                                        </p:attrNameLst>
                                      </p:cBhvr>
                                      <p:to>
                                        <p:strVal val="visible"/>
                                      </p:to>
                                    </p:set>
                                    <p:animEffect transition="in" filter="wipe(left)">
                                      <p:cBhvr>
                                        <p:cTn id="12" dur="500"/>
                                        <p:tgtEl>
                                          <p:spTgt spid="1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xEl>
                                              <p:pRg st="2" end="2"/>
                                            </p:txEl>
                                          </p:spTgt>
                                        </p:tgtEl>
                                        <p:attrNameLst>
                                          <p:attrName>style.visibility</p:attrName>
                                        </p:attrNameLst>
                                      </p:cBhvr>
                                      <p:to>
                                        <p:strVal val="visible"/>
                                      </p:to>
                                    </p:set>
                                    <p:animEffect transition="in" filter="wipe(left)">
                                      <p:cBhvr>
                                        <p:cTn id="17" dur="500"/>
                                        <p:tgtEl>
                                          <p:spTgt spid="1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xEl>
                                              <p:pRg st="3" end="3"/>
                                            </p:txEl>
                                          </p:spTgt>
                                        </p:tgtEl>
                                        <p:attrNameLst>
                                          <p:attrName>style.visibility</p:attrName>
                                        </p:attrNameLst>
                                      </p:cBhvr>
                                      <p:to>
                                        <p:strVal val="visible"/>
                                      </p:to>
                                    </p:set>
                                    <p:animEffect transition="in" filter="wipe(left)">
                                      <p:cBhvr>
                                        <p:cTn id="22" dur="500"/>
                                        <p:tgtEl>
                                          <p:spTgt spid="1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5">
                                            <p:txEl>
                                              <p:pRg st="4" end="4"/>
                                            </p:txEl>
                                          </p:spTgt>
                                        </p:tgtEl>
                                        <p:attrNameLst>
                                          <p:attrName>style.visibility</p:attrName>
                                        </p:attrNameLst>
                                      </p:cBhvr>
                                      <p:to>
                                        <p:strVal val="visible"/>
                                      </p:to>
                                    </p:set>
                                    <p:animEffect transition="in" filter="wipe(left)">
                                      <p:cBhvr>
                                        <p:cTn id="27" dur="500"/>
                                        <p:tgtEl>
                                          <p:spTgt spid="15">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xEl>
                                              <p:pRg st="5" end="5"/>
                                            </p:txEl>
                                          </p:spTgt>
                                        </p:tgtEl>
                                        <p:attrNameLst>
                                          <p:attrName>style.visibility</p:attrName>
                                        </p:attrNameLst>
                                      </p:cBhvr>
                                      <p:to>
                                        <p:strVal val="visible"/>
                                      </p:to>
                                    </p:set>
                                    <p:animEffect transition="in" filter="wipe(left)">
                                      <p:cBhvr>
                                        <p:cTn id="32" dur="500"/>
                                        <p:tgtEl>
                                          <p:spTgt spid="15">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
                                            <p:txEl>
                                              <p:pRg st="6" end="6"/>
                                            </p:txEl>
                                          </p:spTgt>
                                        </p:tgtEl>
                                        <p:attrNameLst>
                                          <p:attrName>style.visibility</p:attrName>
                                        </p:attrNameLst>
                                      </p:cBhvr>
                                      <p:to>
                                        <p:strVal val="visible"/>
                                      </p:to>
                                    </p:set>
                                    <p:animEffect transition="in" filter="wipe(left)">
                                      <p:cBhvr>
                                        <p:cTn id="37" dur="500"/>
                                        <p:tgtEl>
                                          <p:spTgt spid="15">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5">
                                            <p:txEl>
                                              <p:pRg st="7" end="7"/>
                                            </p:txEl>
                                          </p:spTgt>
                                        </p:tgtEl>
                                        <p:attrNameLst>
                                          <p:attrName>style.visibility</p:attrName>
                                        </p:attrNameLst>
                                      </p:cBhvr>
                                      <p:to>
                                        <p:strVal val="visible"/>
                                      </p:to>
                                    </p:set>
                                    <p:animEffect transition="in" filter="wipe(left)">
                                      <p:cBhvr>
                                        <p:cTn id="42" dur="500"/>
                                        <p:tgtEl>
                                          <p:spTgt spid="15">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5">
                                            <p:txEl>
                                              <p:pRg st="8" end="8"/>
                                            </p:txEl>
                                          </p:spTgt>
                                        </p:tgtEl>
                                        <p:attrNameLst>
                                          <p:attrName>style.visibility</p:attrName>
                                        </p:attrNameLst>
                                      </p:cBhvr>
                                      <p:to>
                                        <p:strVal val="visible"/>
                                      </p:to>
                                    </p:set>
                                    <p:animEffect transition="in" filter="wipe(left)">
                                      <p:cBhvr>
                                        <p:cTn id="47" dur="500"/>
                                        <p:tgtEl>
                                          <p:spTgt spid="15">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nodeType="clickEffect">
                                  <p:stCondLst>
                                    <p:cond delay="0"/>
                                  </p:stCondLst>
                                  <p:childTnLst>
                                    <p:set>
                                      <p:cBhvr>
                                        <p:cTn id="51" dur="1" fill="hold">
                                          <p:stCondLst>
                                            <p:cond delay="0"/>
                                          </p:stCondLst>
                                        </p:cTn>
                                        <p:tgtEl>
                                          <p:spTgt spid="15">
                                            <p:txEl>
                                              <p:pRg st="9" end="9"/>
                                            </p:txEl>
                                          </p:spTgt>
                                        </p:tgtEl>
                                        <p:attrNameLst>
                                          <p:attrName>style.visibility</p:attrName>
                                        </p:attrNameLst>
                                      </p:cBhvr>
                                      <p:to>
                                        <p:strVal val="visible"/>
                                      </p:to>
                                    </p:set>
                                    <p:animEffect transition="in" filter="wipe(left)">
                                      <p:cBhvr>
                                        <p:cTn id="52" dur="500"/>
                                        <p:tgtEl>
                                          <p:spTgt spid="15">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22" presetClass="entr" presetSubtype="8" fill="hold" nodeType="clickEffect">
                                  <p:stCondLst>
                                    <p:cond delay="0"/>
                                  </p:stCondLst>
                                  <p:childTnLst>
                                    <p:set>
                                      <p:cBhvr>
                                        <p:cTn id="56" dur="1" fill="hold">
                                          <p:stCondLst>
                                            <p:cond delay="0"/>
                                          </p:stCondLst>
                                        </p:cTn>
                                        <p:tgtEl>
                                          <p:spTgt spid="15">
                                            <p:txEl>
                                              <p:pRg st="10" end="10"/>
                                            </p:txEl>
                                          </p:spTgt>
                                        </p:tgtEl>
                                        <p:attrNameLst>
                                          <p:attrName>style.visibility</p:attrName>
                                        </p:attrNameLst>
                                      </p:cBhvr>
                                      <p:to>
                                        <p:strVal val="visible"/>
                                      </p:to>
                                    </p:set>
                                    <p:animEffect transition="in" filter="wipe(left)">
                                      <p:cBhvr>
                                        <p:cTn id="57" dur="500"/>
                                        <p:tgtEl>
                                          <p:spTgt spid="15">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22" presetClass="entr" presetSubtype="8" fill="hold" nodeType="clickEffect">
                                  <p:stCondLst>
                                    <p:cond delay="0"/>
                                  </p:stCondLst>
                                  <p:childTnLst>
                                    <p:set>
                                      <p:cBhvr>
                                        <p:cTn id="61" dur="1" fill="hold">
                                          <p:stCondLst>
                                            <p:cond delay="0"/>
                                          </p:stCondLst>
                                        </p:cTn>
                                        <p:tgtEl>
                                          <p:spTgt spid="15">
                                            <p:txEl>
                                              <p:pRg st="11" end="11"/>
                                            </p:txEl>
                                          </p:spTgt>
                                        </p:tgtEl>
                                        <p:attrNameLst>
                                          <p:attrName>style.visibility</p:attrName>
                                        </p:attrNameLst>
                                      </p:cBhvr>
                                      <p:to>
                                        <p:strVal val="visible"/>
                                      </p:to>
                                    </p:set>
                                    <p:animEffect transition="in" filter="wipe(left)">
                                      <p:cBhvr>
                                        <p:cTn id="62" dur="500"/>
                                        <p:tgtEl>
                                          <p:spTgt spid="15">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nodeType="clickEffect">
                                  <p:stCondLst>
                                    <p:cond delay="0"/>
                                  </p:stCondLst>
                                  <p:childTnLst>
                                    <p:set>
                                      <p:cBhvr>
                                        <p:cTn id="66" dur="1" fill="hold">
                                          <p:stCondLst>
                                            <p:cond delay="0"/>
                                          </p:stCondLst>
                                        </p:cTn>
                                        <p:tgtEl>
                                          <p:spTgt spid="15">
                                            <p:txEl>
                                              <p:pRg st="12" end="12"/>
                                            </p:txEl>
                                          </p:spTgt>
                                        </p:tgtEl>
                                        <p:attrNameLst>
                                          <p:attrName>style.visibility</p:attrName>
                                        </p:attrNameLst>
                                      </p:cBhvr>
                                      <p:to>
                                        <p:strVal val="visible"/>
                                      </p:to>
                                    </p:set>
                                    <p:animEffect transition="in" filter="wipe(left)">
                                      <p:cBhvr>
                                        <p:cTn id="67" dur="500"/>
                                        <p:tgtEl>
                                          <p:spTgt spid="15">
                                            <p:txEl>
                                              <p:pRg st="12" end="12"/>
                                            </p:txEl>
                                          </p:spTgt>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nodeType="clickEffect">
                                  <p:stCondLst>
                                    <p:cond delay="0"/>
                                  </p:stCondLst>
                                  <p:childTnLst>
                                    <p:set>
                                      <p:cBhvr>
                                        <p:cTn id="71" dur="1" fill="hold">
                                          <p:stCondLst>
                                            <p:cond delay="0"/>
                                          </p:stCondLst>
                                        </p:cTn>
                                        <p:tgtEl>
                                          <p:spTgt spid="15">
                                            <p:txEl>
                                              <p:pRg st="13" end="13"/>
                                            </p:txEl>
                                          </p:spTgt>
                                        </p:tgtEl>
                                        <p:attrNameLst>
                                          <p:attrName>style.visibility</p:attrName>
                                        </p:attrNameLst>
                                      </p:cBhvr>
                                      <p:to>
                                        <p:strVal val="visible"/>
                                      </p:to>
                                    </p:set>
                                    <p:animEffect transition="in" filter="wipe(left)">
                                      <p:cBhvr>
                                        <p:cTn id="72" dur="500"/>
                                        <p:tgtEl>
                                          <p:spTgt spid="15">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descr="logo et mascotte STI2D.tiff"/>
          <p:cNvPicPr>
            <a:picLocks noChangeAspect="1"/>
          </p:cNvPicPr>
          <p:nvPr/>
        </p:nvPicPr>
        <p:blipFill>
          <a:blip r:embed="rId3" cstate="print">
            <a:clrChange>
              <a:clrFrom>
                <a:srgbClr val="FFFFFF"/>
              </a:clrFrom>
              <a:clrTo>
                <a:srgbClr val="FFFFFF">
                  <a:alpha val="0"/>
                </a:srgbClr>
              </a:clrTo>
            </a:clrChange>
          </a:blip>
          <a:stretch>
            <a:fillRect/>
          </a:stretch>
        </p:blipFill>
        <p:spPr>
          <a:xfrm>
            <a:off x="467544" y="0"/>
            <a:ext cx="1278577" cy="1124744"/>
          </a:xfrm>
          <a:prstGeom prst="rect">
            <a:avLst/>
          </a:prstGeom>
        </p:spPr>
      </p:pic>
      <p:pic>
        <p:nvPicPr>
          <p:cNvPr id="36" name="Picture 10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100392" y="6197058"/>
            <a:ext cx="881590" cy="660942"/>
          </a:xfrm>
          <a:prstGeom prst="rect">
            <a:avLst/>
          </a:prstGeom>
          <a:noFill/>
        </p:spPr>
      </p:pic>
      <p:sp>
        <p:nvSpPr>
          <p:cNvPr id="12" name="Rectangle 11"/>
          <p:cNvSpPr/>
          <p:nvPr/>
        </p:nvSpPr>
        <p:spPr>
          <a:xfrm>
            <a:off x="-14068" y="0"/>
            <a:ext cx="500034" cy="6858000"/>
          </a:xfrm>
          <a:prstGeom prst="rect">
            <a:avLst/>
          </a:prstGeom>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STI2D</a:t>
            </a:r>
          </a:p>
        </p:txBody>
      </p:sp>
      <p:pic>
        <p:nvPicPr>
          <p:cNvPr id="44033" name="Picture 1">
            <a:hlinkClick r:id="rId5" action="ppaction://hlinksldjump"/>
          </p:cNvPr>
          <p:cNvPicPr>
            <a:picLocks noChangeAspect="1" noChangeArrowheads="1"/>
          </p:cNvPicPr>
          <p:nvPr/>
        </p:nvPicPr>
        <p:blipFill>
          <a:blip r:embed="rId6" cstate="print"/>
          <a:srcRect/>
          <a:stretch>
            <a:fillRect/>
          </a:stretch>
        </p:blipFill>
        <p:spPr bwMode="auto">
          <a:xfrm>
            <a:off x="827584" y="1052736"/>
            <a:ext cx="3936656" cy="5400600"/>
          </a:xfrm>
          <a:prstGeom prst="rect">
            <a:avLst/>
          </a:prstGeom>
          <a:noFill/>
          <a:ln w="9525">
            <a:noFill/>
            <a:miter lim="800000"/>
            <a:headEnd/>
            <a:tailEnd/>
          </a:ln>
        </p:spPr>
      </p:pic>
      <p:pic>
        <p:nvPicPr>
          <p:cNvPr id="44034" name="Picture 2"/>
          <p:cNvPicPr>
            <a:picLocks noChangeAspect="1" noChangeArrowheads="1"/>
          </p:cNvPicPr>
          <p:nvPr/>
        </p:nvPicPr>
        <p:blipFill>
          <a:blip r:embed="rId7" cstate="print"/>
          <a:srcRect/>
          <a:stretch>
            <a:fillRect/>
          </a:stretch>
        </p:blipFill>
        <p:spPr bwMode="auto">
          <a:xfrm>
            <a:off x="5004048" y="787192"/>
            <a:ext cx="3888432" cy="5356452"/>
          </a:xfrm>
          <a:prstGeom prst="rect">
            <a:avLst/>
          </a:prstGeom>
          <a:noFill/>
          <a:ln w="9525">
            <a:noFill/>
            <a:miter lim="800000"/>
            <a:headEnd/>
            <a:tailEnd/>
          </a:ln>
        </p:spPr>
      </p:pic>
      <p:sp>
        <p:nvSpPr>
          <p:cNvPr id="7" name="Flèche droite 6">
            <a:hlinkClick r:id="rId8" action="ppaction://hlinksldjump"/>
          </p:cNvPr>
          <p:cNvSpPr/>
          <p:nvPr/>
        </p:nvSpPr>
        <p:spPr>
          <a:xfrm>
            <a:off x="7374042" y="6286520"/>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cSld>
  <p:clrMapOvr>
    <a:masterClrMapping/>
  </p:clrMapOvr>
  <p:transition spd="slow">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descr="logo et mascotte STI2D.tiff"/>
          <p:cNvPicPr>
            <a:picLocks noChangeAspect="1"/>
          </p:cNvPicPr>
          <p:nvPr/>
        </p:nvPicPr>
        <p:blipFill>
          <a:blip r:embed="rId3" cstate="print">
            <a:clrChange>
              <a:clrFrom>
                <a:srgbClr val="FFFFFF"/>
              </a:clrFrom>
              <a:clrTo>
                <a:srgbClr val="FFFFFF">
                  <a:alpha val="0"/>
                </a:srgbClr>
              </a:clrTo>
            </a:clrChange>
          </a:blip>
          <a:stretch>
            <a:fillRect/>
          </a:stretch>
        </p:blipFill>
        <p:spPr>
          <a:xfrm>
            <a:off x="467544" y="0"/>
            <a:ext cx="1278577" cy="1124744"/>
          </a:xfrm>
          <a:prstGeom prst="rect">
            <a:avLst/>
          </a:prstGeom>
        </p:spPr>
      </p:pic>
      <p:pic>
        <p:nvPicPr>
          <p:cNvPr id="36" name="Picture 10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100392" y="6197058"/>
            <a:ext cx="881590" cy="660942"/>
          </a:xfrm>
          <a:prstGeom prst="rect">
            <a:avLst/>
          </a:prstGeom>
          <a:noFill/>
        </p:spPr>
      </p:pic>
      <p:sp>
        <p:nvSpPr>
          <p:cNvPr id="12" name="Rectangle 11"/>
          <p:cNvSpPr/>
          <p:nvPr/>
        </p:nvSpPr>
        <p:spPr>
          <a:xfrm>
            <a:off x="-14068" y="0"/>
            <a:ext cx="500034" cy="6858000"/>
          </a:xfrm>
          <a:prstGeom prst="rect">
            <a:avLst/>
          </a:prstGeom>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STI2D</a:t>
            </a:r>
          </a:p>
        </p:txBody>
      </p:sp>
      <p:grpSp>
        <p:nvGrpSpPr>
          <p:cNvPr id="2" name="Groupe 19"/>
          <p:cNvGrpSpPr/>
          <p:nvPr/>
        </p:nvGrpSpPr>
        <p:grpSpPr>
          <a:xfrm>
            <a:off x="7452320" y="-243408"/>
            <a:ext cx="1691680" cy="1800200"/>
            <a:chOff x="5543600" y="3356992"/>
            <a:chExt cx="3600400" cy="2808312"/>
          </a:xfrm>
        </p:grpSpPr>
        <p:sp>
          <p:nvSpPr>
            <p:cNvPr id="21" name="Titre 1"/>
            <p:cNvSpPr txBox="1">
              <a:spLocks/>
            </p:cNvSpPr>
            <p:nvPr/>
          </p:nvSpPr>
          <p:spPr bwMode="auto">
            <a:xfrm>
              <a:off x="5543600" y="4509120"/>
              <a:ext cx="3600400" cy="1656184"/>
            </a:xfrm>
            <a:prstGeom prst="rect">
              <a:avLst/>
            </a:prstGeom>
            <a:gradFill>
              <a:gsLst>
                <a:gs pos="0">
                  <a:srgbClr val="5E9EFF"/>
                </a:gs>
                <a:gs pos="39999">
                  <a:srgbClr val="85C2FF"/>
                </a:gs>
                <a:gs pos="70000">
                  <a:srgbClr val="C4D6EB"/>
                </a:gs>
                <a:gs pos="100000">
                  <a:srgbClr val="FFEBFA"/>
                </a:gs>
              </a:gsLst>
              <a:lin ang="5400000" scaled="0"/>
            </a:gradFill>
            <a:ln w="3175">
              <a:solidFill>
                <a:schemeClr val="accent6">
                  <a:lumMod val="75000"/>
                </a:schemeClr>
              </a:solidFill>
              <a:headEnd/>
              <a:tailEnd/>
            </a:ln>
            <a:scene3d>
              <a:camera prst="isometricOffAxis1Right"/>
              <a:lightRig rig="glow" dir="t">
                <a:rot lat="0" lon="0" rev="6360000"/>
              </a:lightRig>
            </a:scene3d>
            <a:sp3d contourW="1000" prstMaterial="flat">
              <a:bevelT w="95250" h="101600"/>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p>
              <a:pPr algn="ctr"/>
              <a:r>
                <a:rPr lang="fr-FR" b="1" dirty="0" smtClean="0"/>
                <a:t>Structuration des connaissances</a:t>
              </a:r>
            </a:p>
          </p:txBody>
        </p:sp>
        <p:pic>
          <p:nvPicPr>
            <p:cNvPr id="22" name="Picture 3"/>
            <p:cNvPicPr>
              <a:picLocks noChangeAspect="1" noChangeArrowheads="1"/>
            </p:cNvPicPr>
            <p:nvPr/>
          </p:nvPicPr>
          <p:blipFill>
            <a:blip r:embed="rId5" cstate="print"/>
            <a:srcRect/>
            <a:stretch>
              <a:fillRect/>
            </a:stretch>
          </p:blipFill>
          <p:spPr bwMode="auto">
            <a:xfrm>
              <a:off x="7452319" y="3356992"/>
              <a:ext cx="1440161" cy="1440159"/>
            </a:xfrm>
            <a:prstGeom prst="rect">
              <a:avLst/>
            </a:prstGeom>
            <a:noFill/>
            <a:ln w="9525">
              <a:noFill/>
              <a:miter lim="800000"/>
              <a:headEnd/>
              <a:tailEnd/>
            </a:ln>
            <a:effectLst/>
          </p:spPr>
        </p:pic>
      </p:grpSp>
      <p:sp>
        <p:nvSpPr>
          <p:cNvPr id="15" name="ZoneTexte 14"/>
          <p:cNvSpPr txBox="1"/>
          <p:nvPr/>
        </p:nvSpPr>
        <p:spPr>
          <a:xfrm>
            <a:off x="500034" y="2214554"/>
            <a:ext cx="7143800" cy="4355038"/>
          </a:xfrm>
          <a:prstGeom prst="rect">
            <a:avLst/>
          </a:prstGeom>
          <a:noFill/>
        </p:spPr>
        <p:txBody>
          <a:bodyPr wrap="square" rtlCol="0">
            <a:spAutoFit/>
          </a:bodyPr>
          <a:lstStyle/>
          <a:p>
            <a:pPr marL="176213" lvl="0" indent="-176213">
              <a:buFont typeface="Arial" pitchFamily="34" charset="0"/>
              <a:buChar char="•"/>
            </a:pPr>
            <a:r>
              <a:rPr lang="fr-FR" sz="2400" b="1" dirty="0" smtClean="0"/>
              <a:t>Utiliser un modèle de comportement pour :</a:t>
            </a:r>
          </a:p>
          <a:p>
            <a:pPr marL="360363" lvl="1" indent="-184150">
              <a:buFont typeface="Calibri" pitchFamily="34" charset="0"/>
              <a:buChar char="-"/>
            </a:pPr>
            <a:r>
              <a:rPr lang="fr-FR" sz="2400" dirty="0" smtClean="0"/>
              <a:t>Prédire un fonctionnement</a:t>
            </a:r>
          </a:p>
          <a:p>
            <a:pPr marL="360363" lvl="1" indent="-184150">
              <a:spcAft>
                <a:spcPts val="600"/>
              </a:spcAft>
              <a:buFont typeface="Calibri" pitchFamily="34" charset="0"/>
              <a:buChar char="-"/>
            </a:pPr>
            <a:r>
              <a:rPr lang="fr-FR" sz="2400" dirty="0" smtClean="0"/>
              <a:t>Valider ou améliorer une performance.</a:t>
            </a:r>
          </a:p>
          <a:p>
            <a:pPr marL="176213" lvl="0" indent="-176213">
              <a:buFont typeface="Arial" pitchFamily="34" charset="0"/>
              <a:buChar char="•"/>
            </a:pPr>
            <a:r>
              <a:rPr lang="fr-FR" sz="2400" b="1" dirty="0" smtClean="0"/>
              <a:t>Paramétrer un modèle de comportement </a:t>
            </a:r>
          </a:p>
          <a:p>
            <a:pPr marL="361950" lvl="0" indent="-188913">
              <a:buFont typeface="Calibri" pitchFamily="34" charset="0"/>
              <a:buChar char="-"/>
            </a:pPr>
            <a:r>
              <a:rPr lang="fr-FR" sz="2400" dirty="0" smtClean="0"/>
              <a:t>Identifier et saisir les paramètres internes</a:t>
            </a:r>
          </a:p>
          <a:p>
            <a:pPr marL="361950" lvl="1" indent="-185738">
              <a:spcAft>
                <a:spcPts val="600"/>
              </a:spcAft>
              <a:buFont typeface="Calibri" pitchFamily="34" charset="0"/>
              <a:buChar char="-"/>
            </a:pPr>
            <a:r>
              <a:rPr lang="fr-FR" sz="2400" dirty="0" smtClean="0"/>
              <a:t>Identifier et saisir les paramètres externes</a:t>
            </a:r>
          </a:p>
          <a:p>
            <a:pPr marL="176213" lvl="0" indent="-176213">
              <a:spcAft>
                <a:spcPts val="600"/>
              </a:spcAft>
              <a:buFont typeface="Arial" pitchFamily="34" charset="0"/>
              <a:buChar char="•"/>
            </a:pPr>
            <a:r>
              <a:rPr lang="fr-FR" sz="2400" b="1" dirty="0" smtClean="0"/>
              <a:t>Simuler </a:t>
            </a:r>
            <a:r>
              <a:rPr lang="fr-FR" sz="2400" dirty="0" smtClean="0"/>
              <a:t>le comportement</a:t>
            </a:r>
          </a:p>
          <a:p>
            <a:pPr marL="176213" lvl="0" indent="-176213">
              <a:buFont typeface="Arial" pitchFamily="34" charset="0"/>
              <a:buChar char="•"/>
            </a:pPr>
            <a:r>
              <a:rPr lang="fr-FR" sz="2400" b="1" dirty="0" smtClean="0"/>
              <a:t>Comparer et Évaluer l’écart  </a:t>
            </a:r>
            <a:r>
              <a:rPr lang="fr-FR" sz="2400" dirty="0" smtClean="0"/>
              <a:t>des résultats obtenus par simulation par rapport au réel liés aux simplifications lors de la modélisation.</a:t>
            </a:r>
          </a:p>
          <a:p>
            <a:pPr marL="360363" indent="-185738">
              <a:buFont typeface="Calibri" pitchFamily="34" charset="0"/>
              <a:buChar char="-"/>
            </a:pPr>
            <a:endParaRPr lang="fr-FR" sz="2200" dirty="0" smtClean="0"/>
          </a:p>
        </p:txBody>
      </p:sp>
      <p:sp>
        <p:nvSpPr>
          <p:cNvPr id="19" name="ZoneTexte 18"/>
          <p:cNvSpPr txBox="1"/>
          <p:nvPr/>
        </p:nvSpPr>
        <p:spPr>
          <a:xfrm>
            <a:off x="1763688" y="285728"/>
            <a:ext cx="4608512" cy="461665"/>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a:solidFill>
              <a:schemeClr val="accent1"/>
            </a:solidFill>
          </a:ln>
        </p:spPr>
        <p:txBody>
          <a:bodyPr wrap="square" rtlCol="0">
            <a:spAutoFit/>
          </a:bodyPr>
          <a:lstStyle/>
          <a:p>
            <a:pPr algn="ctr"/>
            <a:r>
              <a:rPr lang="fr-FR" sz="2400" b="1" i="1" dirty="0" smtClean="0"/>
              <a:t>ÉLABORATION</a:t>
            </a:r>
            <a:r>
              <a:rPr lang="fr-FR" sz="2400" b="1" i="1" dirty="0" smtClean="0">
                <a:effectLst>
                  <a:outerShdw blurRad="38100" dist="38100" dir="2700000" algn="tl">
                    <a:srgbClr val="000000">
                      <a:alpha val="43137"/>
                    </a:srgbClr>
                  </a:outerShdw>
                </a:effectLst>
              </a:rPr>
              <a:t> </a:t>
            </a:r>
            <a:r>
              <a:rPr lang="fr-FR" sz="2400" b="1" i="1" dirty="0" smtClean="0"/>
              <a:t>FICHE M</a:t>
            </a:r>
            <a:r>
              <a:rPr lang="fr-FR" sz="2400" b="1" i="1" dirty="0" smtClean="0">
                <a:latin typeface="Calibri"/>
              </a:rPr>
              <a:t>É</a:t>
            </a:r>
            <a:r>
              <a:rPr lang="fr-FR" sz="2400" b="1" i="1" dirty="0" smtClean="0"/>
              <a:t>THODE</a:t>
            </a:r>
            <a:endParaRPr lang="fr-FR" sz="2400" i="1" dirty="0" smtClean="0"/>
          </a:p>
        </p:txBody>
      </p:sp>
      <p:sp>
        <p:nvSpPr>
          <p:cNvPr id="1026" name="AutoShape 2"/>
          <p:cNvSpPr>
            <a:spLocks noChangeArrowheads="1"/>
          </p:cNvSpPr>
          <p:nvPr/>
        </p:nvSpPr>
        <p:spPr bwMode="auto">
          <a:xfrm>
            <a:off x="8481678" y="1538790"/>
            <a:ext cx="662322" cy="436645"/>
          </a:xfrm>
          <a:prstGeom prst="wedgeRoundRectCallout">
            <a:avLst>
              <a:gd name="adj1" fmla="val -105120"/>
              <a:gd name="adj2" fmla="val 100853"/>
              <a:gd name="adj3" fmla="val 16667"/>
            </a:avLst>
          </a:prstGeom>
          <a:solidFill>
            <a:srgbClr val="99CCFF"/>
          </a:solidFill>
          <a:ln w="9360">
            <a:solidFill>
              <a:srgbClr val="000000"/>
            </a:solidFill>
            <a:round/>
            <a:headEnd/>
            <a:tailEnd/>
          </a:ln>
          <a:effectLst/>
        </p:spPr>
        <p:txBody>
          <a:bodyPr vert="horz" wrap="none" lIns="0" tIns="0" rIns="0" bIns="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lang="fr-FR" b="1" dirty="0" smtClean="0">
                <a:latin typeface="Times New Roman" pitchFamily="18" charset="0"/>
                <a:cs typeface="Arial" pitchFamily="34" charset="0"/>
              </a:rPr>
              <a:t>2</a:t>
            </a:r>
            <a:r>
              <a:rPr kumimoji="0" lang="fr-FR" b="1" i="0" u="none" strike="noStrike" cap="none" normalizeH="0" baseline="0" dirty="0" smtClean="0">
                <a:ln>
                  <a:noFill/>
                </a:ln>
                <a:solidFill>
                  <a:schemeClr val="tx1"/>
                </a:solidFill>
                <a:effectLst/>
                <a:latin typeface="Times New Roman" pitchFamily="18" charset="0"/>
                <a:cs typeface="Arial" pitchFamily="34" charset="0"/>
              </a:rPr>
              <a:t>.3.1</a:t>
            </a:r>
            <a:endParaRPr kumimoji="0" lang="fr-FR" b="1" i="0" u="none" strike="noStrike" cap="none" normalizeH="0" baseline="0" dirty="0" smtClean="0">
              <a:ln>
                <a:noFill/>
              </a:ln>
              <a:solidFill>
                <a:schemeClr val="tx1"/>
              </a:solidFill>
              <a:effectLst/>
              <a:latin typeface="Arial" pitchFamily="34" charset="0"/>
              <a:cs typeface="Arial" pitchFamily="34" charset="0"/>
            </a:endParaRPr>
          </a:p>
        </p:txBody>
      </p:sp>
      <p:pic>
        <p:nvPicPr>
          <p:cNvPr id="14" name="Picture 2">
            <a:hlinkClick r:id="rId6" action="ppaction://hlinksldjump"/>
          </p:cNvPr>
          <p:cNvPicPr>
            <a:picLocks noChangeAspect="1" noChangeArrowheads="1"/>
          </p:cNvPicPr>
          <p:nvPr/>
        </p:nvPicPr>
        <p:blipFill>
          <a:blip r:embed="rId7" cstate="print"/>
          <a:srcRect/>
          <a:stretch>
            <a:fillRect/>
          </a:stretch>
        </p:blipFill>
        <p:spPr bwMode="auto">
          <a:xfrm>
            <a:off x="7108137" y="2258870"/>
            <a:ext cx="2035863" cy="2867114"/>
          </a:xfrm>
          <a:prstGeom prst="rect">
            <a:avLst/>
          </a:prstGeom>
          <a:noFill/>
          <a:ln w="9525">
            <a:noFill/>
            <a:miter lim="800000"/>
            <a:headEnd/>
            <a:tailEnd/>
          </a:ln>
          <a:effectLst/>
        </p:spPr>
      </p:pic>
      <p:sp>
        <p:nvSpPr>
          <p:cNvPr id="16" name="ZoneTexte 15"/>
          <p:cNvSpPr txBox="1"/>
          <p:nvPr/>
        </p:nvSpPr>
        <p:spPr>
          <a:xfrm>
            <a:off x="571472" y="1285860"/>
            <a:ext cx="6880848" cy="830997"/>
          </a:xfrm>
          <a:prstGeom prst="rect">
            <a:avLst/>
          </a:prstGeom>
          <a:noFill/>
        </p:spPr>
        <p:txBody>
          <a:bodyPr wrap="square" rtlCol="0">
            <a:spAutoFit/>
          </a:bodyPr>
          <a:lstStyle/>
          <a:p>
            <a:r>
              <a:rPr lang="fr-FR" sz="2400" b="1" dirty="0" smtClean="0"/>
              <a:t>L’élaboration de la fiche méthode sera conduite pour chacun des savoir-faire abordés dans la séquence.</a:t>
            </a:r>
            <a:endParaRPr lang="fr-FR" sz="2400" dirty="0"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wipe(left)">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15">
                                            <p:txEl>
                                              <p:pRg st="1" end="1"/>
                                            </p:txEl>
                                          </p:spTgt>
                                        </p:tgtEl>
                                        <p:attrNameLst>
                                          <p:attrName>style.visibility</p:attrName>
                                        </p:attrNameLst>
                                      </p:cBhvr>
                                      <p:to>
                                        <p:strVal val="visible"/>
                                      </p:to>
                                    </p:set>
                                    <p:animEffect transition="in" filter="wipe(left)">
                                      <p:cBhvr>
                                        <p:cTn id="17" dur="500"/>
                                        <p:tgtEl>
                                          <p:spTgt spid="15">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15">
                                            <p:txEl>
                                              <p:pRg st="2" end="2"/>
                                            </p:txEl>
                                          </p:spTgt>
                                        </p:tgtEl>
                                        <p:attrNameLst>
                                          <p:attrName>style.visibility</p:attrName>
                                        </p:attrNameLst>
                                      </p:cBhvr>
                                      <p:to>
                                        <p:strVal val="visible"/>
                                      </p:to>
                                    </p:set>
                                    <p:animEffect transition="in" filter="wipe(left)">
                                      <p:cBhvr>
                                        <p:cTn id="22" dur="500"/>
                                        <p:tgtEl>
                                          <p:spTgt spid="15">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nodeType="clickEffect">
                                  <p:stCondLst>
                                    <p:cond delay="0"/>
                                  </p:stCondLst>
                                  <p:childTnLst>
                                    <p:set>
                                      <p:cBhvr>
                                        <p:cTn id="26" dur="1" fill="hold">
                                          <p:stCondLst>
                                            <p:cond delay="0"/>
                                          </p:stCondLst>
                                        </p:cTn>
                                        <p:tgtEl>
                                          <p:spTgt spid="15">
                                            <p:txEl>
                                              <p:pRg st="3" end="3"/>
                                            </p:txEl>
                                          </p:spTgt>
                                        </p:tgtEl>
                                        <p:attrNameLst>
                                          <p:attrName>style.visibility</p:attrName>
                                        </p:attrNameLst>
                                      </p:cBhvr>
                                      <p:to>
                                        <p:strVal val="visible"/>
                                      </p:to>
                                    </p:set>
                                    <p:animEffect transition="in" filter="wipe(left)">
                                      <p:cBhvr>
                                        <p:cTn id="27" dur="500"/>
                                        <p:tgtEl>
                                          <p:spTgt spid="15">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15">
                                            <p:txEl>
                                              <p:pRg st="4" end="4"/>
                                            </p:txEl>
                                          </p:spTgt>
                                        </p:tgtEl>
                                        <p:attrNameLst>
                                          <p:attrName>style.visibility</p:attrName>
                                        </p:attrNameLst>
                                      </p:cBhvr>
                                      <p:to>
                                        <p:strVal val="visible"/>
                                      </p:to>
                                    </p:set>
                                    <p:animEffect transition="in" filter="wipe(left)">
                                      <p:cBhvr>
                                        <p:cTn id="32" dur="500"/>
                                        <p:tgtEl>
                                          <p:spTgt spid="15">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15">
                                            <p:txEl>
                                              <p:pRg st="5" end="5"/>
                                            </p:txEl>
                                          </p:spTgt>
                                        </p:tgtEl>
                                        <p:attrNameLst>
                                          <p:attrName>style.visibility</p:attrName>
                                        </p:attrNameLst>
                                      </p:cBhvr>
                                      <p:to>
                                        <p:strVal val="visible"/>
                                      </p:to>
                                    </p:set>
                                    <p:animEffect transition="in" filter="wipe(left)">
                                      <p:cBhvr>
                                        <p:cTn id="37" dur="500"/>
                                        <p:tgtEl>
                                          <p:spTgt spid="1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15">
                                            <p:txEl>
                                              <p:pRg st="6" end="6"/>
                                            </p:txEl>
                                          </p:spTgt>
                                        </p:tgtEl>
                                        <p:attrNameLst>
                                          <p:attrName>style.visibility</p:attrName>
                                        </p:attrNameLst>
                                      </p:cBhvr>
                                      <p:to>
                                        <p:strVal val="visible"/>
                                      </p:to>
                                    </p:set>
                                    <p:animEffect transition="in" filter="wipe(left)">
                                      <p:cBhvr>
                                        <p:cTn id="42" dur="500"/>
                                        <p:tgtEl>
                                          <p:spTgt spid="15">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nodeType="clickEffect">
                                  <p:stCondLst>
                                    <p:cond delay="0"/>
                                  </p:stCondLst>
                                  <p:childTnLst>
                                    <p:set>
                                      <p:cBhvr>
                                        <p:cTn id="46" dur="1" fill="hold">
                                          <p:stCondLst>
                                            <p:cond delay="0"/>
                                          </p:stCondLst>
                                        </p:cTn>
                                        <p:tgtEl>
                                          <p:spTgt spid="15">
                                            <p:txEl>
                                              <p:pRg st="7" end="7"/>
                                            </p:txEl>
                                          </p:spTgt>
                                        </p:tgtEl>
                                        <p:attrNameLst>
                                          <p:attrName>style.visibility</p:attrName>
                                        </p:attrNameLst>
                                      </p:cBhvr>
                                      <p:to>
                                        <p:strVal val="visible"/>
                                      </p:to>
                                    </p:set>
                                    <p:animEffect transition="in" filter="wipe(left)">
                                      <p:cBhvr>
                                        <p:cTn id="47" dur="500"/>
                                        <p:tgtEl>
                                          <p:spTgt spid="15">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descr="logo et mascotte STI2D.tiff"/>
          <p:cNvPicPr>
            <a:picLocks noChangeAspect="1"/>
          </p:cNvPicPr>
          <p:nvPr/>
        </p:nvPicPr>
        <p:blipFill>
          <a:blip r:embed="rId3" cstate="print">
            <a:clrChange>
              <a:clrFrom>
                <a:srgbClr val="FFFFFF"/>
              </a:clrFrom>
              <a:clrTo>
                <a:srgbClr val="FFFFFF">
                  <a:alpha val="0"/>
                </a:srgbClr>
              </a:clrTo>
            </a:clrChange>
          </a:blip>
          <a:stretch>
            <a:fillRect/>
          </a:stretch>
        </p:blipFill>
        <p:spPr>
          <a:xfrm>
            <a:off x="467544" y="0"/>
            <a:ext cx="1278577" cy="1124744"/>
          </a:xfrm>
          <a:prstGeom prst="rect">
            <a:avLst/>
          </a:prstGeom>
        </p:spPr>
      </p:pic>
      <p:pic>
        <p:nvPicPr>
          <p:cNvPr id="36" name="Picture 10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100392" y="6197058"/>
            <a:ext cx="881590" cy="660942"/>
          </a:xfrm>
          <a:prstGeom prst="rect">
            <a:avLst/>
          </a:prstGeom>
          <a:noFill/>
        </p:spPr>
      </p:pic>
      <p:sp>
        <p:nvSpPr>
          <p:cNvPr id="12" name="Rectangle 11"/>
          <p:cNvSpPr/>
          <p:nvPr/>
        </p:nvSpPr>
        <p:spPr>
          <a:xfrm>
            <a:off x="-14068" y="0"/>
            <a:ext cx="500034" cy="6858000"/>
          </a:xfrm>
          <a:prstGeom prst="rect">
            <a:avLst/>
          </a:prstGeom>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STI2D</a:t>
            </a:r>
          </a:p>
        </p:txBody>
      </p:sp>
      <p:sp>
        <p:nvSpPr>
          <p:cNvPr id="10" name="Titre 1"/>
          <p:cNvSpPr txBox="1">
            <a:spLocks/>
          </p:cNvSpPr>
          <p:nvPr/>
        </p:nvSpPr>
        <p:spPr bwMode="auto">
          <a:xfrm>
            <a:off x="2500298" y="428604"/>
            <a:ext cx="3714776" cy="1371596"/>
          </a:xfrm>
          <a:prstGeom prst="rect">
            <a:avLst/>
          </a:prstGeom>
          <a:gradFill>
            <a:gsLst>
              <a:gs pos="0">
                <a:srgbClr val="5E9EFF"/>
              </a:gs>
              <a:gs pos="39999">
                <a:srgbClr val="85C2FF"/>
              </a:gs>
              <a:gs pos="70000">
                <a:srgbClr val="C4D6EB"/>
              </a:gs>
              <a:gs pos="100000">
                <a:srgbClr val="FFEBFA"/>
              </a:gs>
            </a:gsLst>
            <a:lin ang="5400000" scaled="0"/>
          </a:gradFill>
          <a:ln w="3175">
            <a:solidFill>
              <a:schemeClr val="accent6">
                <a:lumMod val="75000"/>
              </a:schemeClr>
            </a:solidFill>
            <a:headEnd/>
            <a:tailEnd/>
          </a:ln>
          <a:scene3d>
            <a:camera prst="isometricOffAxis1Right"/>
            <a:lightRig rig="glow" dir="t">
              <a:rot lat="0" lon="0" rev="6360000"/>
            </a:lightRig>
          </a:scene3d>
          <a:sp3d contourW="1000" prstMaterial="flat">
            <a:bevelT w="95250" h="101600"/>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p>
            <a:pPr algn="ctr"/>
            <a:r>
              <a:rPr lang="fr-FR" sz="3200" b="1" dirty="0" smtClean="0"/>
              <a:t>Structuration des connaissances</a:t>
            </a:r>
          </a:p>
        </p:txBody>
      </p:sp>
      <p:pic>
        <p:nvPicPr>
          <p:cNvPr id="11" name="Picture 3"/>
          <p:cNvPicPr>
            <a:picLocks noChangeAspect="1" noChangeArrowheads="1"/>
          </p:cNvPicPr>
          <p:nvPr/>
        </p:nvPicPr>
        <p:blipFill>
          <a:blip r:embed="rId5" cstate="print"/>
          <a:srcRect/>
          <a:stretch>
            <a:fillRect/>
          </a:stretch>
        </p:blipFill>
        <p:spPr bwMode="auto">
          <a:xfrm>
            <a:off x="6215074" y="285728"/>
            <a:ext cx="763082" cy="923179"/>
          </a:xfrm>
          <a:prstGeom prst="rect">
            <a:avLst/>
          </a:prstGeom>
          <a:noFill/>
          <a:ln w="9525">
            <a:noFill/>
            <a:miter lim="800000"/>
            <a:headEnd/>
            <a:tailEnd/>
          </a:ln>
          <a:effectLst/>
        </p:spPr>
      </p:pic>
      <p:sp>
        <p:nvSpPr>
          <p:cNvPr id="14" name="ZoneTexte 13"/>
          <p:cNvSpPr txBox="1"/>
          <p:nvPr/>
        </p:nvSpPr>
        <p:spPr>
          <a:xfrm>
            <a:off x="746575" y="2573905"/>
            <a:ext cx="8143932" cy="954107"/>
          </a:xfrm>
          <a:prstGeom prst="rect">
            <a:avLst/>
          </a:prstGeom>
          <a:noFill/>
          <a:ln w="38100">
            <a:solidFill>
              <a:srgbClr val="009900"/>
            </a:solidFill>
          </a:ln>
        </p:spPr>
        <p:txBody>
          <a:bodyPr wrap="square" rtlCol="0">
            <a:spAutoFit/>
          </a:bodyPr>
          <a:lstStyle/>
          <a:p>
            <a:pPr algn="just">
              <a:spcAft>
                <a:spcPts val="600"/>
              </a:spcAft>
            </a:pPr>
            <a:r>
              <a:rPr lang="fr-FR" sz="2800" dirty="0" smtClean="0"/>
              <a:t>Identifié les compétences et les connaissances visées  dans la séquence</a:t>
            </a:r>
          </a:p>
        </p:txBody>
      </p:sp>
      <p:sp>
        <p:nvSpPr>
          <p:cNvPr id="15" name="ZoneTexte 14"/>
          <p:cNvSpPr txBox="1"/>
          <p:nvPr/>
        </p:nvSpPr>
        <p:spPr>
          <a:xfrm>
            <a:off x="748548" y="3699030"/>
            <a:ext cx="8143932" cy="523220"/>
          </a:xfrm>
          <a:prstGeom prst="rect">
            <a:avLst/>
          </a:prstGeom>
          <a:noFill/>
          <a:ln w="38100">
            <a:solidFill>
              <a:srgbClr val="009900"/>
            </a:solidFill>
          </a:ln>
        </p:spPr>
        <p:txBody>
          <a:bodyPr wrap="square" rtlCol="0">
            <a:spAutoFit/>
          </a:bodyPr>
          <a:lstStyle/>
          <a:p>
            <a:pPr algn="just">
              <a:spcAft>
                <a:spcPts val="600"/>
              </a:spcAft>
            </a:pPr>
            <a:r>
              <a:rPr lang="fr-FR" sz="2800" dirty="0" smtClean="0"/>
              <a:t>Élaboré les fiches connaissances et méthodes</a:t>
            </a:r>
          </a:p>
        </p:txBody>
      </p:sp>
      <p:sp>
        <p:nvSpPr>
          <p:cNvPr id="18" name="ZoneTexte 17"/>
          <p:cNvSpPr txBox="1"/>
          <p:nvPr/>
        </p:nvSpPr>
        <p:spPr>
          <a:xfrm>
            <a:off x="746575" y="5184195"/>
            <a:ext cx="8143932" cy="523220"/>
          </a:xfrm>
          <a:prstGeom prst="rect">
            <a:avLst/>
          </a:prstGeom>
          <a:noFill/>
          <a:ln w="50800">
            <a:solidFill>
              <a:srgbClr val="FF0000"/>
            </a:solidFill>
          </a:ln>
        </p:spPr>
        <p:txBody>
          <a:bodyPr wrap="square" rtlCol="0">
            <a:spAutoFit/>
          </a:bodyPr>
          <a:lstStyle/>
          <a:p>
            <a:pPr algn="just">
              <a:spcAft>
                <a:spcPts val="600"/>
              </a:spcAft>
            </a:pPr>
            <a:r>
              <a:rPr lang="fr-FR" sz="2800" dirty="0" smtClean="0"/>
              <a:t>Définir les activités élèves </a:t>
            </a:r>
          </a:p>
        </p:txBody>
      </p:sp>
      <p:sp>
        <p:nvSpPr>
          <p:cNvPr id="13" name="Rectangle 12"/>
          <p:cNvSpPr/>
          <p:nvPr/>
        </p:nvSpPr>
        <p:spPr>
          <a:xfrm>
            <a:off x="701570" y="1988840"/>
            <a:ext cx="2100640" cy="523220"/>
          </a:xfrm>
          <a:prstGeom prst="rect">
            <a:avLst/>
          </a:prstGeom>
        </p:spPr>
        <p:txBody>
          <a:bodyPr wrap="none">
            <a:spAutoFit/>
          </a:bodyPr>
          <a:lstStyle/>
          <a:p>
            <a:pPr>
              <a:spcAft>
                <a:spcPts val="600"/>
              </a:spcAft>
            </a:pPr>
            <a:r>
              <a:rPr lang="fr-FR" sz="2800" b="1" dirty="0" smtClean="0"/>
              <a:t>Après  avoir </a:t>
            </a:r>
            <a:r>
              <a:rPr lang="fr-FR" b="1" dirty="0" smtClean="0"/>
              <a:t>:</a:t>
            </a:r>
          </a:p>
        </p:txBody>
      </p:sp>
      <p:sp>
        <p:nvSpPr>
          <p:cNvPr id="16" name="Rectangle 15"/>
          <p:cNvSpPr/>
          <p:nvPr/>
        </p:nvSpPr>
        <p:spPr>
          <a:xfrm>
            <a:off x="701570" y="4509120"/>
            <a:ext cx="3049874" cy="523220"/>
          </a:xfrm>
          <a:prstGeom prst="rect">
            <a:avLst/>
          </a:prstGeom>
        </p:spPr>
        <p:txBody>
          <a:bodyPr wrap="none">
            <a:spAutoFit/>
          </a:bodyPr>
          <a:lstStyle/>
          <a:p>
            <a:pPr>
              <a:spcAft>
                <a:spcPts val="600"/>
              </a:spcAft>
            </a:pPr>
            <a:r>
              <a:rPr lang="fr-FR" sz="2800" b="1" dirty="0" smtClean="0"/>
              <a:t>On peut à présent :</a:t>
            </a:r>
            <a:endParaRPr lang="fr-FR" b="1" dirty="0" smtClean="0"/>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left)">
                                      <p:cBhvr>
                                        <p:cTn id="1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cstate="print"/>
          <a:srcRect/>
          <a:stretch>
            <a:fillRect/>
          </a:stretch>
        </p:blipFill>
        <p:spPr bwMode="auto">
          <a:xfrm>
            <a:off x="827584" y="953678"/>
            <a:ext cx="6048672" cy="5680915"/>
          </a:xfrm>
          <a:prstGeom prst="rect">
            <a:avLst/>
          </a:prstGeom>
          <a:noFill/>
          <a:ln w="9525">
            <a:noFill/>
            <a:miter lim="800000"/>
            <a:headEnd/>
            <a:tailEnd/>
          </a:ln>
        </p:spPr>
      </p:pic>
      <p:pic>
        <p:nvPicPr>
          <p:cNvPr id="35" name="Image 34" descr="logo et mascotte STI2D.tiff"/>
          <p:cNvPicPr>
            <a:picLocks noChangeAspect="1"/>
          </p:cNvPicPr>
          <p:nvPr/>
        </p:nvPicPr>
        <p:blipFill>
          <a:blip r:embed="rId4" cstate="print">
            <a:clrChange>
              <a:clrFrom>
                <a:srgbClr val="FFFFFF"/>
              </a:clrFrom>
              <a:clrTo>
                <a:srgbClr val="FFFFFF">
                  <a:alpha val="0"/>
                </a:srgbClr>
              </a:clrTo>
            </a:clrChange>
          </a:blip>
          <a:stretch>
            <a:fillRect/>
          </a:stretch>
        </p:blipFill>
        <p:spPr>
          <a:xfrm>
            <a:off x="467544" y="0"/>
            <a:ext cx="1278577" cy="1124744"/>
          </a:xfrm>
          <a:prstGeom prst="rect">
            <a:avLst/>
          </a:prstGeom>
        </p:spPr>
      </p:pic>
      <p:pic>
        <p:nvPicPr>
          <p:cNvPr id="36" name="Picture 10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100392" y="6197058"/>
            <a:ext cx="881590" cy="660942"/>
          </a:xfrm>
          <a:prstGeom prst="rect">
            <a:avLst/>
          </a:prstGeom>
          <a:noFill/>
        </p:spPr>
      </p:pic>
      <p:sp>
        <p:nvSpPr>
          <p:cNvPr id="14" name="Rectangle 13"/>
          <p:cNvSpPr/>
          <p:nvPr/>
        </p:nvSpPr>
        <p:spPr>
          <a:xfrm>
            <a:off x="1071538" y="571480"/>
            <a:ext cx="3888432" cy="1323439"/>
          </a:xfrm>
          <a:prstGeom prst="rect">
            <a:avLst/>
          </a:prstGeom>
          <a:solidFill>
            <a:schemeClr val="tx2">
              <a:lumMod val="20000"/>
              <a:lumOff val="80000"/>
            </a:schemeClr>
          </a:solidFill>
          <a:effectLst>
            <a:glow rad="139700">
              <a:schemeClr val="accent4">
                <a:lumMod val="75000"/>
                <a:alpha val="40000"/>
              </a:schemeClr>
            </a:glow>
            <a:outerShdw blurRad="65500" dist="38100" dir="5400000" rotWithShape="0">
              <a:srgbClr val="000000">
                <a:alpha val="40000"/>
              </a:srgb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sz="4000" b="1" dirty="0" smtClean="0">
                <a:solidFill>
                  <a:schemeClr val="accent6">
                    <a:lumMod val="50000"/>
                  </a:schemeClr>
                </a:solidFill>
              </a:rPr>
              <a:t>Support </a:t>
            </a:r>
          </a:p>
          <a:p>
            <a:pPr algn="ctr"/>
            <a:r>
              <a:rPr lang="fr-FR" sz="4000" b="1" dirty="0" smtClean="0">
                <a:solidFill>
                  <a:schemeClr val="accent6">
                    <a:lumMod val="50000"/>
                  </a:schemeClr>
                </a:solidFill>
              </a:rPr>
              <a:t>Station Météo</a:t>
            </a:r>
            <a:endParaRPr lang="fr-FR" sz="4000" b="1" dirty="0">
              <a:solidFill>
                <a:schemeClr val="accent6">
                  <a:lumMod val="50000"/>
                </a:schemeClr>
              </a:solidFill>
            </a:endParaRPr>
          </a:p>
        </p:txBody>
      </p:sp>
      <p:sp>
        <p:nvSpPr>
          <p:cNvPr id="12" name="Rectangle 11"/>
          <p:cNvSpPr/>
          <p:nvPr/>
        </p:nvSpPr>
        <p:spPr>
          <a:xfrm>
            <a:off x="-14068" y="0"/>
            <a:ext cx="500034" cy="6858000"/>
          </a:xfrm>
          <a:prstGeom prst="rect">
            <a:avLst/>
          </a:prstGeom>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STI2D</a:t>
            </a:r>
          </a:p>
        </p:txBody>
      </p:sp>
      <p:pic>
        <p:nvPicPr>
          <p:cNvPr id="9" name="Picture 2"/>
          <p:cNvPicPr>
            <a:picLocks noChangeAspect="1" noChangeArrowheads="1"/>
          </p:cNvPicPr>
          <p:nvPr/>
        </p:nvPicPr>
        <p:blipFill>
          <a:blip r:embed="rId6" cstate="print"/>
          <a:srcRect/>
          <a:stretch>
            <a:fillRect/>
          </a:stretch>
        </p:blipFill>
        <p:spPr bwMode="auto">
          <a:xfrm>
            <a:off x="5148064" y="0"/>
            <a:ext cx="1512168" cy="1425604"/>
          </a:xfrm>
          <a:prstGeom prst="rect">
            <a:avLst/>
          </a:prstGeom>
          <a:noFill/>
          <a:ln w="9525">
            <a:noFill/>
            <a:miter lim="800000"/>
            <a:headEnd/>
            <a:tailEnd/>
          </a:ln>
        </p:spPr>
      </p:pic>
      <p:grpSp>
        <p:nvGrpSpPr>
          <p:cNvPr id="11" name="Groupe 10"/>
          <p:cNvGrpSpPr/>
          <p:nvPr/>
        </p:nvGrpSpPr>
        <p:grpSpPr>
          <a:xfrm>
            <a:off x="5429256" y="3357562"/>
            <a:ext cx="3600400" cy="2808312"/>
            <a:chOff x="5543600" y="3356992"/>
            <a:chExt cx="3600400" cy="2808312"/>
          </a:xfrm>
        </p:grpSpPr>
        <p:sp>
          <p:nvSpPr>
            <p:cNvPr id="16" name="Titre 1"/>
            <p:cNvSpPr txBox="1">
              <a:spLocks/>
            </p:cNvSpPr>
            <p:nvPr/>
          </p:nvSpPr>
          <p:spPr bwMode="auto">
            <a:xfrm>
              <a:off x="5543600" y="4509120"/>
              <a:ext cx="3600400" cy="1656184"/>
            </a:xfrm>
            <a:prstGeom prst="rect">
              <a:avLst/>
            </a:prstGeom>
            <a:solidFill>
              <a:schemeClr val="accent1"/>
            </a:solidFill>
            <a:ln w="3175">
              <a:solidFill>
                <a:schemeClr val="accent6">
                  <a:lumMod val="75000"/>
                </a:schemeClr>
              </a:solidFill>
              <a:headEnd/>
              <a:tailEnd/>
            </a:ln>
            <a:scene3d>
              <a:camera prst="isometricOffAxis1Right"/>
              <a:lightRig rig="glow" dir="t">
                <a:rot lat="0" lon="0" rev="6360000"/>
              </a:lightRig>
            </a:scene3d>
            <a:sp3d contourW="1000" prstMaterial="flat">
              <a:bevelT w="95250" h="101600"/>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p>
              <a:pPr algn="ctr"/>
              <a:r>
                <a:rPr lang="fr-FR" sz="3200" b="1" dirty="0" smtClean="0"/>
                <a:t>La structuration des connaissances</a:t>
              </a:r>
            </a:p>
          </p:txBody>
        </p:sp>
        <p:pic>
          <p:nvPicPr>
            <p:cNvPr id="10" name="Picture 3"/>
            <p:cNvPicPr>
              <a:picLocks noChangeAspect="1" noChangeArrowheads="1"/>
            </p:cNvPicPr>
            <p:nvPr/>
          </p:nvPicPr>
          <p:blipFill>
            <a:blip r:embed="rId7" cstate="print"/>
            <a:srcRect/>
            <a:stretch>
              <a:fillRect/>
            </a:stretch>
          </p:blipFill>
          <p:spPr bwMode="auto">
            <a:xfrm>
              <a:off x="7452320" y="3356992"/>
              <a:ext cx="1440160" cy="1440160"/>
            </a:xfrm>
            <a:prstGeom prst="rect">
              <a:avLst/>
            </a:prstGeom>
            <a:noFill/>
            <a:ln w="9525">
              <a:noFill/>
              <a:miter lim="800000"/>
              <a:headEnd/>
              <a:tailEnd/>
            </a:ln>
            <a:effectLst/>
          </p:spPr>
        </p:pic>
      </p:grpSp>
      <p:sp>
        <p:nvSpPr>
          <p:cNvPr id="21" name="Titre 1"/>
          <p:cNvSpPr txBox="1">
            <a:spLocks/>
          </p:cNvSpPr>
          <p:nvPr/>
        </p:nvSpPr>
        <p:spPr bwMode="auto">
          <a:xfrm>
            <a:off x="5148064" y="1285860"/>
            <a:ext cx="3744416" cy="2143140"/>
          </a:xfrm>
          <a:prstGeom prst="rect">
            <a:avLst/>
          </a:prstGeom>
          <a:solidFill>
            <a:schemeClr val="accent1"/>
          </a:solidFill>
          <a:ln w="3175">
            <a:solidFill>
              <a:schemeClr val="accent6">
                <a:lumMod val="75000"/>
              </a:schemeClr>
            </a:solidFill>
            <a:headEnd/>
            <a:tailEnd/>
          </a:ln>
          <a:scene3d>
            <a:camera prst="isometricOffAxis1Right"/>
            <a:lightRig rig="glow" dir="t">
              <a:rot lat="0" lon="0" rev="6360000"/>
            </a:lightRig>
          </a:scene3d>
          <a:sp3d contourW="1000" prstMaterial="flat">
            <a:bevelT w="95250" h="101600"/>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p>
            <a:pPr algn="ctr"/>
            <a:r>
              <a:rPr lang="fr-FR" sz="3200" b="1" dirty="0" smtClean="0"/>
              <a:t>Connaître les conditions météorologiques au lycée Malraux</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dissolve">
                                      <p:cBhvr>
                                        <p:cTn id="7"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descr="logo et mascotte STI2D.tiff"/>
          <p:cNvPicPr>
            <a:picLocks noChangeAspect="1"/>
          </p:cNvPicPr>
          <p:nvPr/>
        </p:nvPicPr>
        <p:blipFill>
          <a:blip r:embed="rId3" cstate="print">
            <a:clrChange>
              <a:clrFrom>
                <a:srgbClr val="FFFFFF"/>
              </a:clrFrom>
              <a:clrTo>
                <a:srgbClr val="FFFFFF">
                  <a:alpha val="0"/>
                </a:srgbClr>
              </a:clrTo>
            </a:clrChange>
          </a:blip>
          <a:stretch>
            <a:fillRect/>
          </a:stretch>
        </p:blipFill>
        <p:spPr>
          <a:xfrm>
            <a:off x="467544" y="0"/>
            <a:ext cx="1278577" cy="1124744"/>
          </a:xfrm>
          <a:prstGeom prst="rect">
            <a:avLst/>
          </a:prstGeom>
        </p:spPr>
      </p:pic>
      <p:pic>
        <p:nvPicPr>
          <p:cNvPr id="36" name="Picture 10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100392" y="6197058"/>
            <a:ext cx="881590" cy="660942"/>
          </a:xfrm>
          <a:prstGeom prst="rect">
            <a:avLst/>
          </a:prstGeom>
          <a:noFill/>
        </p:spPr>
      </p:pic>
      <p:sp>
        <p:nvSpPr>
          <p:cNvPr id="12" name="Rectangle 11"/>
          <p:cNvSpPr/>
          <p:nvPr/>
        </p:nvSpPr>
        <p:spPr>
          <a:xfrm>
            <a:off x="-14068" y="0"/>
            <a:ext cx="500034" cy="6858000"/>
          </a:xfrm>
          <a:prstGeom prst="rect">
            <a:avLst/>
          </a:prstGeom>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STI2D</a:t>
            </a:r>
          </a:p>
        </p:txBody>
      </p:sp>
      <p:pic>
        <p:nvPicPr>
          <p:cNvPr id="1027" name="Picture 3"/>
          <p:cNvPicPr>
            <a:picLocks noChangeAspect="1" noChangeArrowheads="1"/>
          </p:cNvPicPr>
          <p:nvPr/>
        </p:nvPicPr>
        <p:blipFill>
          <a:blip r:embed="rId5" cstate="print"/>
          <a:srcRect/>
          <a:stretch>
            <a:fillRect/>
          </a:stretch>
        </p:blipFill>
        <p:spPr bwMode="auto">
          <a:xfrm>
            <a:off x="611560" y="1122080"/>
            <a:ext cx="8316416" cy="5735920"/>
          </a:xfrm>
          <a:prstGeom prst="rect">
            <a:avLst/>
          </a:prstGeom>
          <a:noFill/>
          <a:ln w="9525">
            <a:noFill/>
            <a:miter lim="800000"/>
            <a:headEnd/>
            <a:tailEnd/>
          </a:ln>
        </p:spPr>
      </p:pic>
      <p:sp>
        <p:nvSpPr>
          <p:cNvPr id="13" name="Rectangle 12"/>
          <p:cNvSpPr/>
          <p:nvPr/>
        </p:nvSpPr>
        <p:spPr>
          <a:xfrm>
            <a:off x="899592" y="4149080"/>
            <a:ext cx="7560840" cy="11521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itre 1"/>
          <p:cNvSpPr txBox="1">
            <a:spLocks/>
          </p:cNvSpPr>
          <p:nvPr/>
        </p:nvSpPr>
        <p:spPr bwMode="auto">
          <a:xfrm>
            <a:off x="3275856" y="260648"/>
            <a:ext cx="3384376" cy="1340768"/>
          </a:xfrm>
          <a:prstGeom prst="rect">
            <a:avLst/>
          </a:prstGeom>
          <a:solidFill>
            <a:srgbClr val="00B0F0"/>
          </a:solidFill>
          <a:ln w="3175">
            <a:solidFill>
              <a:schemeClr val="accent6">
                <a:lumMod val="75000"/>
              </a:schemeClr>
            </a:solidFill>
            <a:headEnd/>
            <a:tailEnd/>
          </a:ln>
          <a:scene3d>
            <a:camera prst="isometricOffAxis1Right"/>
            <a:lightRig rig="glow" dir="t">
              <a:rot lat="0" lon="0" rev="6360000"/>
            </a:lightRig>
          </a:scene3d>
          <a:sp3d contourW="1000" prstMaterial="flat">
            <a:bevelT w="95250" h="101600"/>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p>
            <a:pPr algn="ctr"/>
            <a:r>
              <a:rPr lang="fr-FR" sz="3600" b="1" u="sng" dirty="0" smtClean="0"/>
              <a:t>Fiche de séquence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descr="logo et mascotte STI2D.tiff"/>
          <p:cNvPicPr>
            <a:picLocks noChangeAspect="1"/>
          </p:cNvPicPr>
          <p:nvPr/>
        </p:nvPicPr>
        <p:blipFill>
          <a:blip r:embed="rId3" cstate="print">
            <a:clrChange>
              <a:clrFrom>
                <a:srgbClr val="FFFFFF"/>
              </a:clrFrom>
              <a:clrTo>
                <a:srgbClr val="FFFFFF">
                  <a:alpha val="0"/>
                </a:srgbClr>
              </a:clrTo>
            </a:clrChange>
          </a:blip>
          <a:stretch>
            <a:fillRect/>
          </a:stretch>
        </p:blipFill>
        <p:spPr>
          <a:xfrm>
            <a:off x="467544" y="0"/>
            <a:ext cx="1278577" cy="1124744"/>
          </a:xfrm>
          <a:prstGeom prst="rect">
            <a:avLst/>
          </a:prstGeom>
        </p:spPr>
      </p:pic>
      <p:sp>
        <p:nvSpPr>
          <p:cNvPr id="12" name="Rectangle 11"/>
          <p:cNvSpPr/>
          <p:nvPr/>
        </p:nvSpPr>
        <p:spPr>
          <a:xfrm>
            <a:off x="-14068" y="0"/>
            <a:ext cx="500034" cy="6858000"/>
          </a:xfrm>
          <a:prstGeom prst="rect">
            <a:avLst/>
          </a:prstGeom>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STI2D</a:t>
            </a:r>
          </a:p>
        </p:txBody>
      </p:sp>
      <p:sp>
        <p:nvSpPr>
          <p:cNvPr id="9" name="Rectangle 8"/>
          <p:cNvSpPr/>
          <p:nvPr/>
        </p:nvSpPr>
        <p:spPr>
          <a:xfrm>
            <a:off x="1835696" y="188640"/>
            <a:ext cx="4896544" cy="1077218"/>
          </a:xfrm>
          <a:prstGeom prst="rect">
            <a:avLst/>
          </a:prstGeom>
          <a:effectLst>
            <a:glow rad="139700">
              <a:schemeClr val="accent1">
                <a:satMod val="175000"/>
                <a:alpha val="40000"/>
              </a:schemeClr>
            </a:glow>
            <a:outerShdw blurRad="65500" dist="38100" dir="5400000" rotWithShape="0">
              <a:srgbClr val="000000">
                <a:alpha val="40000"/>
              </a:srgb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buClr>
                <a:schemeClr val="tx1"/>
              </a:buClr>
            </a:pPr>
            <a:r>
              <a:rPr lang="fr-FR" sz="3200" b="1" dirty="0" smtClean="0">
                <a:solidFill>
                  <a:sysClr val="windowText" lastClr="000000"/>
                </a:solidFill>
                <a:latin typeface="Calibri" pitchFamily="34" charset="0"/>
                <a:cs typeface="Calibri" pitchFamily="34" charset="0"/>
              </a:rPr>
              <a:t>Organisation pratique </a:t>
            </a:r>
          </a:p>
          <a:p>
            <a:pPr algn="ctr">
              <a:buClr>
                <a:schemeClr val="tx1"/>
              </a:buClr>
            </a:pPr>
            <a:r>
              <a:rPr lang="fr-FR" sz="3200" b="1" dirty="0" smtClean="0">
                <a:solidFill>
                  <a:sysClr val="windowText" lastClr="000000"/>
                </a:solidFill>
                <a:latin typeface="Calibri" pitchFamily="34" charset="0"/>
                <a:cs typeface="Calibri" pitchFamily="34" charset="0"/>
              </a:rPr>
              <a:t>de la séquence</a:t>
            </a:r>
          </a:p>
        </p:txBody>
      </p:sp>
      <p:pic>
        <p:nvPicPr>
          <p:cNvPr id="11" name="Image 10" descr="fiche.png"/>
          <p:cNvPicPr>
            <a:picLocks noChangeAspect="1"/>
          </p:cNvPicPr>
          <p:nvPr/>
        </p:nvPicPr>
        <p:blipFill>
          <a:blip r:embed="rId4" cstate="print"/>
          <a:stretch>
            <a:fillRect/>
          </a:stretch>
        </p:blipFill>
        <p:spPr>
          <a:xfrm>
            <a:off x="7911062" y="260648"/>
            <a:ext cx="1232938" cy="908720"/>
          </a:xfrm>
          <a:prstGeom prst="rect">
            <a:avLst/>
          </a:prstGeom>
          <a:ln>
            <a:solidFill>
              <a:schemeClr val="tx2"/>
            </a:solidFill>
          </a:ln>
          <a:effectLst>
            <a:outerShdw blurRad="50800" dist="127000" dir="2700000" algn="tl" rotWithShape="0">
              <a:prstClr val="black">
                <a:alpha val="40000"/>
              </a:prstClr>
            </a:outerShdw>
          </a:effectLst>
          <a:scene3d>
            <a:camera prst="perspectiveContrastingLeftFacing"/>
            <a:lightRig rig="threePt" dir="t"/>
          </a:scene3d>
        </p:spPr>
      </p:pic>
      <p:sp>
        <p:nvSpPr>
          <p:cNvPr id="13" name="Rectangle 12"/>
          <p:cNvSpPr/>
          <p:nvPr/>
        </p:nvSpPr>
        <p:spPr>
          <a:xfrm>
            <a:off x="7884368" y="836712"/>
            <a:ext cx="1259632" cy="216024"/>
          </a:xfrm>
          <a:prstGeom prst="rect">
            <a:avLst/>
          </a:prstGeom>
          <a:noFill/>
          <a:ln/>
          <a:scene3d>
            <a:camera prst="perspectiveContrastingLeftFacing"/>
            <a:lightRig rig="threePt" dir="t"/>
          </a:scene3d>
        </p:spPr>
        <p:style>
          <a:lnRef idx="2">
            <a:schemeClr val="accent2"/>
          </a:lnRef>
          <a:fillRef idx="1">
            <a:schemeClr val="lt1"/>
          </a:fillRef>
          <a:effectRef idx="0">
            <a:schemeClr val="accent2"/>
          </a:effectRef>
          <a:fontRef idx="minor">
            <a:schemeClr val="dk1"/>
          </a:fontRef>
        </p:style>
        <p:txBody>
          <a:bodyPr rtlCol="0" anchor="ctr"/>
          <a:lstStyle/>
          <a:p>
            <a:pPr algn="ctr"/>
            <a:endParaRPr lang="fr-FR">
              <a:ln>
                <a:solidFill>
                  <a:srgbClr val="FF9900"/>
                </a:solidFill>
              </a:ln>
            </a:endParaRPr>
          </a:p>
        </p:txBody>
      </p:sp>
      <p:pic>
        <p:nvPicPr>
          <p:cNvPr id="36" name="Picture 10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100392" y="6197058"/>
            <a:ext cx="881590" cy="660942"/>
          </a:xfrm>
          <a:prstGeom prst="rect">
            <a:avLst/>
          </a:prstGeom>
          <a:noFill/>
        </p:spPr>
      </p:pic>
      <p:grpSp>
        <p:nvGrpSpPr>
          <p:cNvPr id="115" name="Groupe 114"/>
          <p:cNvGrpSpPr/>
          <p:nvPr/>
        </p:nvGrpSpPr>
        <p:grpSpPr>
          <a:xfrm>
            <a:off x="836585" y="1898830"/>
            <a:ext cx="8109901" cy="3816424"/>
            <a:chOff x="971601" y="1556792"/>
            <a:chExt cx="7488832" cy="2952328"/>
          </a:xfrm>
        </p:grpSpPr>
        <p:sp>
          <p:nvSpPr>
            <p:cNvPr id="114" name="Rectangle à coins arrondis 113"/>
            <p:cNvSpPr/>
            <p:nvPr/>
          </p:nvSpPr>
          <p:spPr>
            <a:xfrm>
              <a:off x="1187624" y="1556792"/>
              <a:ext cx="6768752" cy="2952328"/>
            </a:xfrm>
            <a:prstGeom prst="roundRect">
              <a:avLst>
                <a:gd name="adj" fmla="val 4774"/>
              </a:avLst>
            </a:prstGeom>
          </p:spPr>
          <p:style>
            <a:lnRef idx="1">
              <a:schemeClr val="accent4"/>
            </a:lnRef>
            <a:fillRef idx="2">
              <a:schemeClr val="accent4"/>
            </a:fillRef>
            <a:effectRef idx="1">
              <a:schemeClr val="accent4"/>
            </a:effectRef>
            <a:fontRef idx="minor">
              <a:schemeClr val="dk1"/>
            </a:fontRef>
          </p:style>
          <p:txBody>
            <a:bodyPr rtlCol="0" anchor="ctr">
              <a:noAutofit/>
            </a:bodyPr>
            <a:lstStyle/>
            <a:p>
              <a:pPr algn="ctr"/>
              <a:endParaRPr lang="fr-FR"/>
            </a:p>
          </p:txBody>
        </p:sp>
        <p:grpSp>
          <p:nvGrpSpPr>
            <p:cNvPr id="112" name="Groupe 111"/>
            <p:cNvGrpSpPr/>
            <p:nvPr/>
          </p:nvGrpSpPr>
          <p:grpSpPr>
            <a:xfrm>
              <a:off x="971601" y="1700808"/>
              <a:ext cx="7488832" cy="2643801"/>
              <a:chOff x="971601" y="1700808"/>
              <a:chExt cx="7488832" cy="2643801"/>
            </a:xfrm>
          </p:grpSpPr>
          <p:grpSp>
            <p:nvGrpSpPr>
              <p:cNvPr id="65" name="Groupe 64"/>
              <p:cNvGrpSpPr/>
              <p:nvPr/>
            </p:nvGrpSpPr>
            <p:grpSpPr>
              <a:xfrm>
                <a:off x="971601" y="1700808"/>
                <a:ext cx="7488832" cy="2643801"/>
                <a:chOff x="1039166" y="2924944"/>
                <a:chExt cx="7488832" cy="2643801"/>
              </a:xfrm>
            </p:grpSpPr>
            <p:sp>
              <p:nvSpPr>
                <p:cNvPr id="72" name="Flèche vers la droite 26"/>
                <p:cNvSpPr/>
                <p:nvPr/>
              </p:nvSpPr>
              <p:spPr>
                <a:xfrm>
                  <a:off x="1039166" y="4005064"/>
                  <a:ext cx="7488832" cy="7336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fr-FR"/>
                </a:p>
              </p:txBody>
            </p:sp>
            <p:sp>
              <p:nvSpPr>
                <p:cNvPr id="73" name="Rectangle à coins arrondis 72"/>
                <p:cNvSpPr/>
                <p:nvPr/>
              </p:nvSpPr>
              <p:spPr>
                <a:xfrm>
                  <a:off x="1383554" y="2930918"/>
                  <a:ext cx="817245" cy="263782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spAutoFit/>
                </a:bodyPr>
                <a:lstStyle/>
                <a:p>
                  <a:pPr algn="ctr"/>
                  <a:r>
                    <a:rPr lang="fr-FR" dirty="0" smtClean="0"/>
                    <a:t>Appropriation du thème d’étude - Lancement</a:t>
                  </a:r>
                  <a:endParaRPr lang="fr-FR" dirty="0"/>
                </a:p>
              </p:txBody>
            </p:sp>
            <p:sp>
              <p:nvSpPr>
                <p:cNvPr id="74" name="Rectangle à coins arrondis 73"/>
                <p:cNvSpPr/>
                <p:nvPr/>
              </p:nvSpPr>
              <p:spPr>
                <a:xfrm>
                  <a:off x="2339753" y="3303156"/>
                  <a:ext cx="1470120" cy="10792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fr-FR" sz="1600" dirty="0" smtClean="0"/>
                    <a:t>AP1</a:t>
                  </a:r>
                </a:p>
                <a:p>
                  <a:pPr algn="ctr"/>
                  <a:r>
                    <a:rPr lang="fr-FR" sz="1600" dirty="0" smtClean="0"/>
                    <a:t>Anémomètre</a:t>
                  </a:r>
                  <a:endParaRPr lang="fr-FR" sz="1600" dirty="0"/>
                </a:p>
              </p:txBody>
            </p:sp>
            <p:sp>
              <p:nvSpPr>
                <p:cNvPr id="75" name="Rectangle à coins arrondis 74"/>
                <p:cNvSpPr/>
                <p:nvPr/>
              </p:nvSpPr>
              <p:spPr>
                <a:xfrm>
                  <a:off x="5445862" y="2924944"/>
                  <a:ext cx="1123712" cy="26378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ctr">
                  <a:spAutoFit/>
                </a:bodyPr>
                <a:lstStyle/>
                <a:p>
                  <a:pPr algn="ctr"/>
                  <a:r>
                    <a:rPr lang="fr-FR" dirty="0" smtClean="0"/>
                    <a:t>Synthèse et</a:t>
                  </a:r>
                </a:p>
                <a:p>
                  <a:pPr algn="ctr"/>
                  <a:r>
                    <a:rPr lang="fr-FR" dirty="0" smtClean="0"/>
                    <a:t>Structuration</a:t>
                  </a:r>
                  <a:r>
                    <a:rPr lang="fr-FR" sz="1400" dirty="0" smtClean="0"/>
                    <a:t> </a:t>
                  </a:r>
                  <a:r>
                    <a:rPr lang="fr-FR" dirty="0" smtClean="0"/>
                    <a:t>des</a:t>
                  </a:r>
                  <a:r>
                    <a:rPr lang="fr-FR" sz="1400" dirty="0" smtClean="0"/>
                    <a:t> </a:t>
                  </a:r>
                </a:p>
                <a:p>
                  <a:pPr algn="ctr"/>
                  <a:r>
                    <a:rPr lang="fr-FR" dirty="0" smtClean="0"/>
                    <a:t>connaissances</a:t>
                  </a:r>
                  <a:endParaRPr lang="fr-FR" dirty="0"/>
                </a:p>
              </p:txBody>
            </p:sp>
            <p:sp>
              <p:nvSpPr>
                <p:cNvPr id="77" name="Rectangle à coins arrondis 76"/>
                <p:cNvSpPr/>
                <p:nvPr/>
              </p:nvSpPr>
              <p:spPr>
                <a:xfrm>
                  <a:off x="3823582" y="3303156"/>
                  <a:ext cx="1469878" cy="107927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fr-FR" sz="1600" dirty="0" smtClean="0"/>
                    <a:t>AP2</a:t>
                  </a:r>
                </a:p>
                <a:p>
                  <a:pPr algn="ctr"/>
                  <a:r>
                    <a:rPr lang="fr-FR" sz="1600" dirty="0" smtClean="0"/>
                    <a:t>Capteur</a:t>
                  </a:r>
                </a:p>
                <a:p>
                  <a:pPr algn="ctr"/>
                  <a:r>
                    <a:rPr lang="fr-FR" sz="1600" dirty="0" smtClean="0"/>
                    <a:t>température</a:t>
                  </a:r>
                  <a:endParaRPr lang="fr-FR" sz="1600" dirty="0"/>
                </a:p>
              </p:txBody>
            </p:sp>
            <p:sp>
              <p:nvSpPr>
                <p:cNvPr id="69" name="Rectangle à coins arrondis 68"/>
                <p:cNvSpPr/>
                <p:nvPr/>
              </p:nvSpPr>
              <p:spPr>
                <a:xfrm>
                  <a:off x="2339753" y="4382427"/>
                  <a:ext cx="1470120" cy="10999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fr-FR" sz="1600" dirty="0" smtClean="0"/>
                    <a:t>AP3</a:t>
                  </a:r>
                </a:p>
                <a:p>
                  <a:pPr algn="ctr"/>
                  <a:r>
                    <a:rPr lang="fr-FR" sz="1600" dirty="0" smtClean="0"/>
                    <a:t>Girouette</a:t>
                  </a:r>
                  <a:endParaRPr lang="fr-FR" sz="1600" dirty="0"/>
                </a:p>
              </p:txBody>
            </p:sp>
            <p:sp>
              <p:nvSpPr>
                <p:cNvPr id="70" name="Rectangle à coins arrondis 69"/>
                <p:cNvSpPr/>
                <p:nvPr/>
              </p:nvSpPr>
              <p:spPr>
                <a:xfrm>
                  <a:off x="3822202" y="4382427"/>
                  <a:ext cx="1469878" cy="109996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fr-FR" sz="1600" dirty="0" smtClean="0"/>
                    <a:t>AP4</a:t>
                  </a:r>
                </a:p>
                <a:p>
                  <a:pPr algn="ctr"/>
                  <a:r>
                    <a:rPr lang="fr-FR" sz="1600" dirty="0" err="1" smtClean="0"/>
                    <a:t>Pluviometre</a:t>
                  </a:r>
                  <a:endParaRPr lang="fr-FR" sz="1600" dirty="0"/>
                </a:p>
              </p:txBody>
            </p:sp>
            <p:sp>
              <p:nvSpPr>
                <p:cNvPr id="78" name="Flèche en arc 77"/>
                <p:cNvSpPr/>
                <p:nvPr/>
              </p:nvSpPr>
              <p:spPr>
                <a:xfrm rot="1974463">
                  <a:off x="3462160" y="4080236"/>
                  <a:ext cx="720000" cy="601504"/>
                </a:xfrm>
                <a:prstGeom prst="circularArrow">
                  <a:avLst>
                    <a:gd name="adj1" fmla="val 5754"/>
                    <a:gd name="adj2" fmla="val 543770"/>
                    <a:gd name="adj3" fmla="val 20705102"/>
                    <a:gd name="adj4" fmla="val 1577340"/>
                    <a:gd name="adj5" fmla="val 9723"/>
                  </a:avLst>
                </a:prstGeom>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endParaRPr lang="fr-FR"/>
                </a:p>
              </p:txBody>
            </p:sp>
          </p:grpSp>
          <p:sp>
            <p:nvSpPr>
              <p:cNvPr id="111" name="Rectangle à coins arrondis 110"/>
              <p:cNvSpPr/>
              <p:nvPr/>
            </p:nvSpPr>
            <p:spPr>
              <a:xfrm>
                <a:off x="6804249" y="1700808"/>
                <a:ext cx="510778" cy="26378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spAutoFit/>
              </a:bodyPr>
              <a:lstStyle/>
              <a:p>
                <a:pPr algn="ctr"/>
                <a:r>
                  <a:rPr lang="fr-FR" dirty="0" smtClean="0"/>
                  <a:t>Évaluation sommative</a:t>
                </a:r>
                <a:endParaRPr lang="fr-FR" dirty="0"/>
              </a:p>
            </p:txBody>
          </p:sp>
        </p:grpSp>
      </p:grpSp>
    </p:spTree>
  </p:cSld>
  <p:clrMapOvr>
    <a:masterClrMapping/>
  </p:clrMapOvr>
  <p:transition spd="slow">
    <p:fad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descr="logo et mascotte STI2D.tiff"/>
          <p:cNvPicPr>
            <a:picLocks noChangeAspect="1"/>
          </p:cNvPicPr>
          <p:nvPr/>
        </p:nvPicPr>
        <p:blipFill>
          <a:blip r:embed="rId3" cstate="print">
            <a:clrChange>
              <a:clrFrom>
                <a:srgbClr val="FFFFFF"/>
              </a:clrFrom>
              <a:clrTo>
                <a:srgbClr val="FFFFFF">
                  <a:alpha val="0"/>
                </a:srgbClr>
              </a:clrTo>
            </a:clrChange>
          </a:blip>
          <a:stretch>
            <a:fillRect/>
          </a:stretch>
        </p:blipFill>
        <p:spPr>
          <a:xfrm>
            <a:off x="467544" y="0"/>
            <a:ext cx="1278577" cy="1124744"/>
          </a:xfrm>
          <a:prstGeom prst="rect">
            <a:avLst/>
          </a:prstGeom>
        </p:spPr>
      </p:pic>
      <p:pic>
        <p:nvPicPr>
          <p:cNvPr id="36" name="Picture 10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100392" y="6197058"/>
            <a:ext cx="881590" cy="660942"/>
          </a:xfrm>
          <a:prstGeom prst="rect">
            <a:avLst/>
          </a:prstGeom>
          <a:noFill/>
        </p:spPr>
      </p:pic>
      <p:sp>
        <p:nvSpPr>
          <p:cNvPr id="12" name="Rectangle 11"/>
          <p:cNvSpPr/>
          <p:nvPr/>
        </p:nvSpPr>
        <p:spPr>
          <a:xfrm>
            <a:off x="-14068" y="0"/>
            <a:ext cx="500034" cy="6858000"/>
          </a:xfrm>
          <a:prstGeom prst="rect">
            <a:avLst/>
          </a:prstGeom>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STI2D</a:t>
            </a:r>
          </a:p>
        </p:txBody>
      </p:sp>
      <p:grpSp>
        <p:nvGrpSpPr>
          <p:cNvPr id="29" name="Groupe 28"/>
          <p:cNvGrpSpPr/>
          <p:nvPr/>
        </p:nvGrpSpPr>
        <p:grpSpPr>
          <a:xfrm>
            <a:off x="4211960" y="278650"/>
            <a:ext cx="4932040" cy="2621905"/>
            <a:chOff x="4211960" y="278650"/>
            <a:chExt cx="4932040" cy="2621905"/>
          </a:xfrm>
        </p:grpSpPr>
        <p:grpSp>
          <p:nvGrpSpPr>
            <p:cNvPr id="28" name="Groupe 27"/>
            <p:cNvGrpSpPr/>
            <p:nvPr/>
          </p:nvGrpSpPr>
          <p:grpSpPr>
            <a:xfrm>
              <a:off x="4211960" y="278650"/>
              <a:ext cx="4932040" cy="2621905"/>
              <a:chOff x="4211960" y="278650"/>
              <a:chExt cx="4932040" cy="2621905"/>
            </a:xfrm>
          </p:grpSpPr>
          <p:pic>
            <p:nvPicPr>
              <p:cNvPr id="1026" name="Picture 2"/>
              <p:cNvPicPr>
                <a:picLocks noChangeAspect="1" noChangeArrowheads="1"/>
              </p:cNvPicPr>
              <p:nvPr/>
            </p:nvPicPr>
            <p:blipFill>
              <a:blip r:embed="rId5" cstate="print"/>
              <a:srcRect/>
              <a:stretch>
                <a:fillRect/>
              </a:stretch>
            </p:blipFill>
            <p:spPr bwMode="auto">
              <a:xfrm>
                <a:off x="4211960" y="278650"/>
                <a:ext cx="4310601" cy="2250250"/>
              </a:xfrm>
              <a:prstGeom prst="rect">
                <a:avLst/>
              </a:prstGeom>
              <a:noFill/>
              <a:ln w="9525">
                <a:noFill/>
                <a:miter lim="800000"/>
                <a:headEnd/>
                <a:tailEnd/>
              </a:ln>
            </p:spPr>
          </p:pic>
          <p:sp>
            <p:nvSpPr>
              <p:cNvPr id="9" name="ZoneTexte 8"/>
              <p:cNvSpPr txBox="1"/>
              <p:nvPr/>
            </p:nvSpPr>
            <p:spPr>
              <a:xfrm>
                <a:off x="6417205" y="413665"/>
                <a:ext cx="1485165" cy="461665"/>
              </a:xfrm>
              <a:prstGeom prst="rect">
                <a:avLst/>
              </a:prstGeom>
              <a:noFill/>
            </p:spPr>
            <p:txBody>
              <a:bodyPr wrap="square" rtlCol="0">
                <a:spAutoFit/>
              </a:bodyPr>
              <a:lstStyle/>
              <a:p>
                <a:r>
                  <a:rPr lang="fr-FR" sz="2400" b="1" dirty="0" smtClean="0"/>
                  <a:t>Girouette</a:t>
                </a:r>
                <a:endParaRPr lang="fr-FR" sz="2400" b="1" dirty="0"/>
              </a:p>
            </p:txBody>
          </p:sp>
          <p:sp>
            <p:nvSpPr>
              <p:cNvPr id="10" name="ZoneTexte 9"/>
              <p:cNvSpPr txBox="1"/>
              <p:nvPr/>
            </p:nvSpPr>
            <p:spPr>
              <a:xfrm>
                <a:off x="7002270" y="2438890"/>
                <a:ext cx="2141730" cy="461665"/>
              </a:xfrm>
              <a:prstGeom prst="rect">
                <a:avLst/>
              </a:prstGeom>
              <a:noFill/>
            </p:spPr>
            <p:txBody>
              <a:bodyPr wrap="square" rtlCol="0">
                <a:spAutoFit/>
              </a:bodyPr>
              <a:lstStyle/>
              <a:p>
                <a:r>
                  <a:rPr lang="fr-FR" sz="2400" b="1" dirty="0" smtClean="0"/>
                  <a:t>Anémomètre</a:t>
                </a:r>
                <a:endParaRPr lang="fr-FR" sz="2400" b="1" dirty="0"/>
              </a:p>
            </p:txBody>
          </p:sp>
        </p:grpSp>
        <p:cxnSp>
          <p:nvCxnSpPr>
            <p:cNvPr id="20" name="Connecteur droit avec flèche 19"/>
            <p:cNvCxnSpPr/>
            <p:nvPr/>
          </p:nvCxnSpPr>
          <p:spPr>
            <a:xfrm flipV="1">
              <a:off x="4256965" y="1988840"/>
              <a:ext cx="900100" cy="585065"/>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grpSp>
      <p:grpSp>
        <p:nvGrpSpPr>
          <p:cNvPr id="32" name="Groupe 31"/>
          <p:cNvGrpSpPr/>
          <p:nvPr/>
        </p:nvGrpSpPr>
        <p:grpSpPr>
          <a:xfrm>
            <a:off x="4391980" y="3068960"/>
            <a:ext cx="3822737" cy="3386990"/>
            <a:chOff x="4391980" y="3068960"/>
            <a:chExt cx="3822737" cy="3386990"/>
          </a:xfrm>
        </p:grpSpPr>
        <p:grpSp>
          <p:nvGrpSpPr>
            <p:cNvPr id="31" name="Groupe 30"/>
            <p:cNvGrpSpPr/>
            <p:nvPr/>
          </p:nvGrpSpPr>
          <p:grpSpPr>
            <a:xfrm>
              <a:off x="4391980" y="3068960"/>
              <a:ext cx="3822737" cy="3106698"/>
              <a:chOff x="4391980" y="3068960"/>
              <a:chExt cx="3822737" cy="3106698"/>
            </a:xfrm>
          </p:grpSpPr>
          <p:pic>
            <p:nvPicPr>
              <p:cNvPr id="17" name="Picture 4"/>
              <p:cNvPicPr>
                <a:picLocks noChangeAspect="1" noChangeArrowheads="1"/>
              </p:cNvPicPr>
              <p:nvPr/>
            </p:nvPicPr>
            <p:blipFill>
              <a:blip r:embed="rId6" cstate="print"/>
              <a:srcRect/>
              <a:stretch>
                <a:fillRect/>
              </a:stretch>
            </p:blipFill>
            <p:spPr bwMode="auto">
              <a:xfrm>
                <a:off x="5337085" y="3068960"/>
                <a:ext cx="2877632" cy="3106698"/>
              </a:xfrm>
              <a:prstGeom prst="rect">
                <a:avLst/>
              </a:prstGeom>
              <a:noFill/>
              <a:ln w="9525">
                <a:noFill/>
                <a:miter lim="800000"/>
                <a:headEnd/>
                <a:tailEnd/>
              </a:ln>
            </p:spPr>
          </p:pic>
          <p:cxnSp>
            <p:nvCxnSpPr>
              <p:cNvPr id="21" name="Connecteur droit avec flèche 20"/>
              <p:cNvCxnSpPr/>
              <p:nvPr/>
            </p:nvCxnSpPr>
            <p:spPr>
              <a:xfrm>
                <a:off x="4391980" y="3203975"/>
                <a:ext cx="657690" cy="792704"/>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grpSp>
        <p:sp>
          <p:nvSpPr>
            <p:cNvPr id="11" name="ZoneTexte 10"/>
            <p:cNvSpPr txBox="1"/>
            <p:nvPr/>
          </p:nvSpPr>
          <p:spPr>
            <a:xfrm>
              <a:off x="4932040" y="5994285"/>
              <a:ext cx="2141730" cy="461665"/>
            </a:xfrm>
            <a:prstGeom prst="rect">
              <a:avLst/>
            </a:prstGeom>
            <a:noFill/>
          </p:spPr>
          <p:txBody>
            <a:bodyPr wrap="square" rtlCol="0">
              <a:spAutoFit/>
            </a:bodyPr>
            <a:lstStyle/>
            <a:p>
              <a:r>
                <a:rPr lang="fr-FR" sz="2400" b="1" dirty="0" smtClean="0"/>
                <a:t>Pluviomètre</a:t>
              </a:r>
              <a:endParaRPr lang="fr-FR" sz="2400" b="1" dirty="0"/>
            </a:p>
          </p:txBody>
        </p:sp>
      </p:grpSp>
      <p:grpSp>
        <p:nvGrpSpPr>
          <p:cNvPr id="27" name="Groupe 26"/>
          <p:cNvGrpSpPr/>
          <p:nvPr/>
        </p:nvGrpSpPr>
        <p:grpSpPr>
          <a:xfrm>
            <a:off x="1061610" y="0"/>
            <a:ext cx="3087343" cy="3349360"/>
            <a:chOff x="1061610" y="0"/>
            <a:chExt cx="3087343" cy="3349360"/>
          </a:xfrm>
        </p:grpSpPr>
        <p:pic>
          <p:nvPicPr>
            <p:cNvPr id="4098" name="Picture 2"/>
            <p:cNvPicPr>
              <a:picLocks noChangeAspect="1" noChangeArrowheads="1"/>
            </p:cNvPicPr>
            <p:nvPr/>
          </p:nvPicPr>
          <p:blipFill>
            <a:blip r:embed="rId7" cstate="print"/>
            <a:srcRect/>
            <a:stretch>
              <a:fillRect/>
            </a:stretch>
          </p:blipFill>
          <p:spPr bwMode="auto">
            <a:xfrm>
              <a:off x="1061610" y="728700"/>
              <a:ext cx="2790310" cy="2620660"/>
            </a:xfrm>
            <a:prstGeom prst="rect">
              <a:avLst/>
            </a:prstGeom>
            <a:noFill/>
            <a:ln w="9525">
              <a:noFill/>
              <a:miter lim="800000"/>
              <a:headEnd/>
              <a:tailEnd/>
            </a:ln>
          </p:spPr>
        </p:pic>
        <p:pic>
          <p:nvPicPr>
            <p:cNvPr id="25" name="Picture 2"/>
            <p:cNvPicPr>
              <a:picLocks noChangeAspect="1" noChangeArrowheads="1"/>
            </p:cNvPicPr>
            <p:nvPr/>
          </p:nvPicPr>
          <p:blipFill>
            <a:blip r:embed="rId8" cstate="print"/>
            <a:srcRect/>
            <a:stretch>
              <a:fillRect/>
            </a:stretch>
          </p:blipFill>
          <p:spPr bwMode="auto">
            <a:xfrm>
              <a:off x="2636785" y="0"/>
              <a:ext cx="1512168" cy="1425604"/>
            </a:xfrm>
            <a:prstGeom prst="rect">
              <a:avLst/>
            </a:prstGeom>
            <a:noFill/>
            <a:ln w="9525">
              <a:noFill/>
              <a:miter lim="800000"/>
              <a:headEnd/>
              <a:tailEnd/>
            </a:ln>
          </p:spPr>
        </p:pic>
      </p:grpSp>
      <p:grpSp>
        <p:nvGrpSpPr>
          <p:cNvPr id="33" name="Groupe 32"/>
          <p:cNvGrpSpPr/>
          <p:nvPr/>
        </p:nvGrpSpPr>
        <p:grpSpPr>
          <a:xfrm>
            <a:off x="1061610" y="3474005"/>
            <a:ext cx="3356865" cy="3383995"/>
            <a:chOff x="1061610" y="3474005"/>
            <a:chExt cx="3356865" cy="3383995"/>
          </a:xfrm>
        </p:grpSpPr>
        <p:grpSp>
          <p:nvGrpSpPr>
            <p:cNvPr id="30" name="Groupe 29"/>
            <p:cNvGrpSpPr/>
            <p:nvPr/>
          </p:nvGrpSpPr>
          <p:grpSpPr>
            <a:xfrm>
              <a:off x="1061610" y="3474005"/>
              <a:ext cx="2880320" cy="3150350"/>
              <a:chOff x="1061610" y="3474005"/>
              <a:chExt cx="2655295" cy="2940199"/>
            </a:xfrm>
          </p:grpSpPr>
          <p:pic>
            <p:nvPicPr>
              <p:cNvPr id="15" name="Picture 3"/>
              <p:cNvPicPr>
                <a:picLocks noChangeAspect="1" noChangeArrowheads="1"/>
              </p:cNvPicPr>
              <p:nvPr/>
            </p:nvPicPr>
            <p:blipFill>
              <a:blip r:embed="rId9" cstate="print"/>
              <a:srcRect/>
              <a:stretch>
                <a:fillRect/>
              </a:stretch>
            </p:blipFill>
            <p:spPr bwMode="auto">
              <a:xfrm>
                <a:off x="1061610" y="3474005"/>
                <a:ext cx="2655295" cy="2940199"/>
              </a:xfrm>
              <a:prstGeom prst="rect">
                <a:avLst/>
              </a:prstGeom>
              <a:noFill/>
              <a:ln w="9525">
                <a:noFill/>
                <a:miter lim="800000"/>
                <a:headEnd/>
                <a:tailEnd/>
              </a:ln>
            </p:spPr>
          </p:pic>
          <p:cxnSp>
            <p:nvCxnSpPr>
              <p:cNvPr id="23" name="Connecteur droit avec flèche 22"/>
              <p:cNvCxnSpPr/>
              <p:nvPr/>
            </p:nvCxnSpPr>
            <p:spPr>
              <a:xfrm>
                <a:off x="2861810" y="3474005"/>
                <a:ext cx="0" cy="540060"/>
              </a:xfrm>
              <a:prstGeom prst="straightConnector1">
                <a:avLst/>
              </a:prstGeom>
              <a:ln w="63500">
                <a:tailEnd type="arrow"/>
              </a:ln>
            </p:spPr>
            <p:style>
              <a:lnRef idx="1">
                <a:schemeClr val="accent1"/>
              </a:lnRef>
              <a:fillRef idx="0">
                <a:schemeClr val="accent1"/>
              </a:fillRef>
              <a:effectRef idx="0">
                <a:schemeClr val="accent1"/>
              </a:effectRef>
              <a:fontRef idx="minor">
                <a:schemeClr val="tx1"/>
              </a:fontRef>
            </p:style>
          </p:cxnSp>
        </p:grpSp>
        <p:sp>
          <p:nvSpPr>
            <p:cNvPr id="13" name="ZoneTexte 12"/>
            <p:cNvSpPr txBox="1"/>
            <p:nvPr/>
          </p:nvSpPr>
          <p:spPr>
            <a:xfrm>
              <a:off x="2276745" y="6027003"/>
              <a:ext cx="2141730" cy="830997"/>
            </a:xfrm>
            <a:prstGeom prst="rect">
              <a:avLst/>
            </a:prstGeom>
            <a:noFill/>
          </p:spPr>
          <p:txBody>
            <a:bodyPr wrap="square" rtlCol="0">
              <a:spAutoFit/>
            </a:bodyPr>
            <a:lstStyle/>
            <a:p>
              <a:pPr algn="ctr"/>
              <a:r>
                <a:rPr lang="fr-FR" sz="2400" b="1" dirty="0" smtClean="0"/>
                <a:t>Capteur de température</a:t>
              </a:r>
              <a:endParaRPr lang="fr-FR" sz="2400" b="1" dirty="0"/>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dissolve">
                                      <p:cBhvr>
                                        <p:cTn id="7" dur="500"/>
                                        <p:tgtEl>
                                          <p:spTgt spid="2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dissolve">
                                      <p:cBhvr>
                                        <p:cTn id="12" dur="500"/>
                                        <p:tgtEl>
                                          <p:spTgt spid="3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dissolve">
                                      <p:cBhvr>
                                        <p:cTn id="1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descr="logo et mascotte STI2D.tiff"/>
          <p:cNvPicPr>
            <a:picLocks noChangeAspect="1"/>
          </p:cNvPicPr>
          <p:nvPr/>
        </p:nvPicPr>
        <p:blipFill>
          <a:blip r:embed="rId3" cstate="print">
            <a:clrChange>
              <a:clrFrom>
                <a:srgbClr val="FFFFFF"/>
              </a:clrFrom>
              <a:clrTo>
                <a:srgbClr val="FFFFFF">
                  <a:alpha val="0"/>
                </a:srgbClr>
              </a:clrTo>
            </a:clrChange>
          </a:blip>
          <a:stretch>
            <a:fillRect/>
          </a:stretch>
        </p:blipFill>
        <p:spPr>
          <a:xfrm>
            <a:off x="467544" y="0"/>
            <a:ext cx="1278577" cy="1124744"/>
          </a:xfrm>
          <a:prstGeom prst="rect">
            <a:avLst/>
          </a:prstGeom>
        </p:spPr>
      </p:pic>
      <p:sp>
        <p:nvSpPr>
          <p:cNvPr id="12" name="Rectangle 11"/>
          <p:cNvSpPr/>
          <p:nvPr/>
        </p:nvSpPr>
        <p:spPr>
          <a:xfrm>
            <a:off x="-14068" y="0"/>
            <a:ext cx="500034" cy="6858000"/>
          </a:xfrm>
          <a:prstGeom prst="rect">
            <a:avLst/>
          </a:prstGeom>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STI2D</a:t>
            </a:r>
          </a:p>
        </p:txBody>
      </p:sp>
      <p:sp>
        <p:nvSpPr>
          <p:cNvPr id="9" name="Rectangle 8"/>
          <p:cNvSpPr/>
          <p:nvPr/>
        </p:nvSpPr>
        <p:spPr>
          <a:xfrm>
            <a:off x="1835696" y="188640"/>
            <a:ext cx="4896544" cy="1077218"/>
          </a:xfrm>
          <a:prstGeom prst="rect">
            <a:avLst/>
          </a:prstGeom>
          <a:effectLst>
            <a:glow rad="139700">
              <a:schemeClr val="accent1">
                <a:satMod val="175000"/>
                <a:alpha val="40000"/>
              </a:schemeClr>
            </a:glow>
            <a:outerShdw blurRad="65500" dist="38100" dir="5400000" rotWithShape="0">
              <a:srgbClr val="000000">
                <a:alpha val="40000"/>
              </a:srgb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buClr>
                <a:schemeClr val="tx1"/>
              </a:buClr>
            </a:pPr>
            <a:r>
              <a:rPr lang="fr-FR" sz="3200" b="1" dirty="0" smtClean="0">
                <a:solidFill>
                  <a:sysClr val="windowText" lastClr="000000"/>
                </a:solidFill>
                <a:latin typeface="Calibri" pitchFamily="34" charset="0"/>
                <a:cs typeface="Calibri" pitchFamily="34" charset="0"/>
              </a:rPr>
              <a:t>Organisation pratique </a:t>
            </a:r>
          </a:p>
          <a:p>
            <a:pPr algn="ctr">
              <a:buClr>
                <a:schemeClr val="tx1"/>
              </a:buClr>
            </a:pPr>
            <a:r>
              <a:rPr lang="fr-FR" sz="3200" b="1" dirty="0" smtClean="0">
                <a:solidFill>
                  <a:sysClr val="windowText" lastClr="000000"/>
                </a:solidFill>
                <a:latin typeface="Calibri" pitchFamily="34" charset="0"/>
                <a:cs typeface="Calibri" pitchFamily="34" charset="0"/>
              </a:rPr>
              <a:t>de la séquence</a:t>
            </a:r>
          </a:p>
        </p:txBody>
      </p:sp>
      <p:pic>
        <p:nvPicPr>
          <p:cNvPr id="11" name="Image 10" descr="fiche.png"/>
          <p:cNvPicPr>
            <a:picLocks noChangeAspect="1"/>
          </p:cNvPicPr>
          <p:nvPr/>
        </p:nvPicPr>
        <p:blipFill>
          <a:blip r:embed="rId4" cstate="print"/>
          <a:stretch>
            <a:fillRect/>
          </a:stretch>
        </p:blipFill>
        <p:spPr>
          <a:xfrm>
            <a:off x="7911062" y="260648"/>
            <a:ext cx="1232938" cy="908720"/>
          </a:xfrm>
          <a:prstGeom prst="rect">
            <a:avLst/>
          </a:prstGeom>
          <a:ln>
            <a:solidFill>
              <a:schemeClr val="tx2"/>
            </a:solidFill>
          </a:ln>
          <a:effectLst>
            <a:outerShdw blurRad="50800" dist="127000" dir="2700000" algn="tl" rotWithShape="0">
              <a:prstClr val="black">
                <a:alpha val="40000"/>
              </a:prstClr>
            </a:outerShdw>
          </a:effectLst>
          <a:scene3d>
            <a:camera prst="perspectiveContrastingLeftFacing"/>
            <a:lightRig rig="threePt" dir="t"/>
          </a:scene3d>
        </p:spPr>
      </p:pic>
      <p:sp>
        <p:nvSpPr>
          <p:cNvPr id="13" name="Rectangle 12"/>
          <p:cNvSpPr/>
          <p:nvPr/>
        </p:nvSpPr>
        <p:spPr>
          <a:xfrm>
            <a:off x="7884368" y="836712"/>
            <a:ext cx="1259632" cy="216024"/>
          </a:xfrm>
          <a:prstGeom prst="rect">
            <a:avLst/>
          </a:prstGeom>
          <a:noFill/>
          <a:ln/>
          <a:scene3d>
            <a:camera prst="perspectiveContrastingLeftFacing"/>
            <a:lightRig rig="threePt" dir="t"/>
          </a:scene3d>
        </p:spPr>
        <p:style>
          <a:lnRef idx="2">
            <a:schemeClr val="accent2"/>
          </a:lnRef>
          <a:fillRef idx="1">
            <a:schemeClr val="lt1"/>
          </a:fillRef>
          <a:effectRef idx="0">
            <a:schemeClr val="accent2"/>
          </a:effectRef>
          <a:fontRef idx="minor">
            <a:schemeClr val="dk1"/>
          </a:fontRef>
        </p:style>
        <p:txBody>
          <a:bodyPr rtlCol="0" anchor="ctr"/>
          <a:lstStyle/>
          <a:p>
            <a:pPr algn="ctr"/>
            <a:endParaRPr lang="fr-FR">
              <a:ln>
                <a:solidFill>
                  <a:srgbClr val="FF9900"/>
                </a:solidFill>
              </a:ln>
            </a:endParaRPr>
          </a:p>
        </p:txBody>
      </p:sp>
      <p:sp>
        <p:nvSpPr>
          <p:cNvPr id="31" name="Flèche à angle droit 30"/>
          <p:cNvSpPr/>
          <p:nvPr/>
        </p:nvSpPr>
        <p:spPr>
          <a:xfrm rot="5400000">
            <a:off x="1655676" y="3537012"/>
            <a:ext cx="792088" cy="720080"/>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5" name="Groupe 24"/>
          <p:cNvGrpSpPr/>
          <p:nvPr/>
        </p:nvGrpSpPr>
        <p:grpSpPr>
          <a:xfrm>
            <a:off x="2627784" y="3429000"/>
            <a:ext cx="6192688" cy="3240360"/>
            <a:chOff x="578380" y="2204865"/>
            <a:chExt cx="8565619" cy="4416061"/>
          </a:xfrm>
        </p:grpSpPr>
        <p:pic>
          <p:nvPicPr>
            <p:cNvPr id="26" name="Picture 2"/>
            <p:cNvPicPr>
              <a:picLocks noChangeAspect="1" noChangeArrowheads="1"/>
            </p:cNvPicPr>
            <p:nvPr/>
          </p:nvPicPr>
          <p:blipFill>
            <a:blip r:embed="rId5" cstate="print"/>
            <a:srcRect/>
            <a:stretch>
              <a:fillRect/>
            </a:stretch>
          </p:blipFill>
          <p:spPr bwMode="auto">
            <a:xfrm>
              <a:off x="578380" y="2204865"/>
              <a:ext cx="8565619" cy="4248472"/>
            </a:xfrm>
            <a:prstGeom prst="rect">
              <a:avLst/>
            </a:prstGeom>
            <a:noFill/>
            <a:ln w="9525">
              <a:noFill/>
              <a:miter lim="800000"/>
              <a:headEnd/>
              <a:tailEnd/>
            </a:ln>
          </p:spPr>
        </p:pic>
        <p:pic>
          <p:nvPicPr>
            <p:cNvPr id="27" name="Picture 2"/>
            <p:cNvPicPr>
              <a:picLocks noChangeAspect="1" noChangeArrowheads="1"/>
            </p:cNvPicPr>
            <p:nvPr/>
          </p:nvPicPr>
          <p:blipFill>
            <a:blip r:embed="rId6" cstate="print"/>
            <a:srcRect/>
            <a:stretch>
              <a:fillRect/>
            </a:stretch>
          </p:blipFill>
          <p:spPr bwMode="auto">
            <a:xfrm>
              <a:off x="5004048" y="3717032"/>
              <a:ext cx="1128279" cy="432048"/>
            </a:xfrm>
            <a:prstGeom prst="rect">
              <a:avLst/>
            </a:prstGeom>
            <a:noFill/>
            <a:ln w="9525">
              <a:noFill/>
              <a:miter lim="800000"/>
              <a:headEnd/>
              <a:tailEnd/>
            </a:ln>
          </p:spPr>
        </p:pic>
        <p:pic>
          <p:nvPicPr>
            <p:cNvPr id="28" name="Picture 3"/>
            <p:cNvPicPr>
              <a:picLocks noChangeAspect="1" noChangeArrowheads="1"/>
            </p:cNvPicPr>
            <p:nvPr/>
          </p:nvPicPr>
          <p:blipFill>
            <a:blip r:embed="rId7" cstate="print"/>
            <a:srcRect/>
            <a:stretch>
              <a:fillRect/>
            </a:stretch>
          </p:blipFill>
          <p:spPr bwMode="auto">
            <a:xfrm>
              <a:off x="5436096" y="5877272"/>
              <a:ext cx="671594" cy="743654"/>
            </a:xfrm>
            <a:prstGeom prst="rect">
              <a:avLst/>
            </a:prstGeom>
            <a:noFill/>
            <a:ln w="9525">
              <a:noFill/>
              <a:miter lim="800000"/>
              <a:headEnd/>
              <a:tailEnd/>
            </a:ln>
          </p:spPr>
        </p:pic>
        <p:pic>
          <p:nvPicPr>
            <p:cNvPr id="29" name="Picture 4"/>
            <p:cNvPicPr>
              <a:picLocks noChangeAspect="1" noChangeArrowheads="1"/>
            </p:cNvPicPr>
            <p:nvPr/>
          </p:nvPicPr>
          <p:blipFill>
            <a:blip r:embed="rId8" cstate="print"/>
            <a:srcRect/>
            <a:stretch>
              <a:fillRect/>
            </a:stretch>
          </p:blipFill>
          <p:spPr bwMode="auto">
            <a:xfrm>
              <a:off x="3419872" y="3717032"/>
              <a:ext cx="547427" cy="591003"/>
            </a:xfrm>
            <a:prstGeom prst="rect">
              <a:avLst/>
            </a:prstGeom>
            <a:noFill/>
            <a:ln w="9525">
              <a:noFill/>
              <a:miter lim="800000"/>
              <a:headEnd/>
              <a:tailEnd/>
            </a:ln>
          </p:spPr>
        </p:pic>
        <p:pic>
          <p:nvPicPr>
            <p:cNvPr id="30" name="Picture 2"/>
            <p:cNvPicPr>
              <a:picLocks noChangeAspect="1" noChangeArrowheads="1"/>
            </p:cNvPicPr>
            <p:nvPr/>
          </p:nvPicPr>
          <p:blipFill>
            <a:blip r:embed="rId6" cstate="print"/>
            <a:srcRect/>
            <a:stretch>
              <a:fillRect/>
            </a:stretch>
          </p:blipFill>
          <p:spPr bwMode="auto">
            <a:xfrm>
              <a:off x="3275856" y="5877272"/>
              <a:ext cx="1128279" cy="432048"/>
            </a:xfrm>
            <a:prstGeom prst="rect">
              <a:avLst/>
            </a:prstGeom>
            <a:noFill/>
            <a:ln w="9525">
              <a:noFill/>
              <a:miter lim="800000"/>
              <a:headEnd/>
              <a:tailEnd/>
            </a:ln>
          </p:spPr>
        </p:pic>
      </p:grpSp>
      <p:pic>
        <p:nvPicPr>
          <p:cNvPr id="36" name="Picture 100"/>
          <p:cNvPicPr>
            <a:picLocks noChangeAspect="1" noChangeArrowheads="1"/>
          </p:cNvPicPr>
          <p:nvPr/>
        </p:nvPicPr>
        <p:blipFill>
          <a:blip r:embed="rId9" cstate="print">
            <a:clrChange>
              <a:clrFrom>
                <a:srgbClr val="FFFFFF"/>
              </a:clrFrom>
              <a:clrTo>
                <a:srgbClr val="FFFFFF">
                  <a:alpha val="0"/>
                </a:srgbClr>
              </a:clrTo>
            </a:clrChange>
          </a:blip>
          <a:srcRect/>
          <a:stretch>
            <a:fillRect/>
          </a:stretch>
        </p:blipFill>
        <p:spPr bwMode="auto">
          <a:xfrm>
            <a:off x="8100392" y="6197058"/>
            <a:ext cx="881590" cy="660942"/>
          </a:xfrm>
          <a:prstGeom prst="rect">
            <a:avLst/>
          </a:prstGeom>
          <a:noFill/>
        </p:spPr>
      </p:pic>
      <p:grpSp>
        <p:nvGrpSpPr>
          <p:cNvPr id="32" name="Groupe 20"/>
          <p:cNvGrpSpPr/>
          <p:nvPr/>
        </p:nvGrpSpPr>
        <p:grpSpPr>
          <a:xfrm>
            <a:off x="539552" y="1340768"/>
            <a:ext cx="3363087" cy="2016224"/>
            <a:chOff x="1039167" y="1945739"/>
            <a:chExt cx="7133233" cy="3797244"/>
          </a:xfrm>
        </p:grpSpPr>
        <p:sp>
          <p:nvSpPr>
            <p:cNvPr id="49" name="Rectangle à coins arrondis 48"/>
            <p:cNvSpPr/>
            <p:nvPr/>
          </p:nvSpPr>
          <p:spPr>
            <a:xfrm>
              <a:off x="1255948" y="1945739"/>
              <a:ext cx="6916452" cy="3797244"/>
            </a:xfrm>
            <a:prstGeom prst="roundRect">
              <a:avLst>
                <a:gd name="adj" fmla="val 4774"/>
              </a:avLst>
            </a:prstGeom>
          </p:spPr>
          <p:style>
            <a:lnRef idx="1">
              <a:schemeClr val="accent4"/>
            </a:lnRef>
            <a:fillRef idx="2">
              <a:schemeClr val="accent4"/>
            </a:fillRef>
            <a:effectRef idx="1">
              <a:schemeClr val="accent4"/>
            </a:effectRef>
            <a:fontRef idx="minor">
              <a:schemeClr val="dk1"/>
            </a:fontRef>
          </p:style>
          <p:txBody>
            <a:bodyPr rtlCol="0" anchor="ctr">
              <a:noAutofit/>
            </a:bodyPr>
            <a:lstStyle/>
            <a:p>
              <a:pPr algn="ctr"/>
              <a:endParaRPr lang="fr-FR"/>
            </a:p>
          </p:txBody>
        </p:sp>
        <p:sp>
          <p:nvSpPr>
            <p:cNvPr id="50" name="Arrondir un rectangle avec un coin du même côté 49"/>
            <p:cNvSpPr/>
            <p:nvPr/>
          </p:nvSpPr>
          <p:spPr>
            <a:xfrm>
              <a:off x="1451318" y="2081355"/>
              <a:ext cx="6223920" cy="387191"/>
            </a:xfrm>
            <a:prstGeom prst="round2SameRect">
              <a:avLst/>
            </a:prstGeom>
            <a:solidFill>
              <a:schemeClr val="tx2">
                <a:lumMod val="60000"/>
                <a:lumOff val="40000"/>
              </a:schemeClr>
            </a:solidFill>
            <a:ln>
              <a:solidFill>
                <a:schemeClr val="tx2">
                  <a:lumMod val="60000"/>
                  <a:lumOff val="4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noAutofit/>
            </a:bodyPr>
            <a:lstStyle/>
            <a:p>
              <a:pPr algn="ctr"/>
              <a:r>
                <a:rPr lang="fr-FR" sz="800" dirty="0" smtClean="0"/>
                <a:t>Centres d’intérêt 8 et 9</a:t>
              </a:r>
              <a:endParaRPr lang="fr-FR" sz="800" dirty="0"/>
            </a:p>
          </p:txBody>
        </p:sp>
        <p:sp>
          <p:nvSpPr>
            <p:cNvPr id="51" name="Flèche vers la droite 26"/>
            <p:cNvSpPr/>
            <p:nvPr/>
          </p:nvSpPr>
          <p:spPr>
            <a:xfrm>
              <a:off x="1039167" y="3886437"/>
              <a:ext cx="7025656" cy="7336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r-FR"/>
            </a:p>
          </p:txBody>
        </p:sp>
        <p:sp>
          <p:nvSpPr>
            <p:cNvPr id="52" name="Rectangle à coins arrondis 51"/>
            <p:cNvSpPr/>
            <p:nvPr/>
          </p:nvSpPr>
          <p:spPr>
            <a:xfrm>
              <a:off x="1383554" y="2930918"/>
              <a:ext cx="817245" cy="26378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noAutofit/>
            </a:bodyPr>
            <a:lstStyle/>
            <a:p>
              <a:pPr algn="ctr"/>
              <a:r>
                <a:rPr lang="fr-FR" sz="800" dirty="0" smtClean="0"/>
                <a:t>Appropriation du thème d’étude - Lancement</a:t>
              </a:r>
              <a:endParaRPr lang="fr-FR" sz="800" dirty="0"/>
            </a:p>
          </p:txBody>
        </p:sp>
        <p:sp>
          <p:nvSpPr>
            <p:cNvPr id="53" name="Rectangle à coins arrondis 52"/>
            <p:cNvSpPr/>
            <p:nvPr/>
          </p:nvSpPr>
          <p:spPr>
            <a:xfrm>
              <a:off x="2413752" y="3166282"/>
              <a:ext cx="1470121" cy="108492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fr-FR" sz="800" dirty="0" smtClean="0"/>
                <a:t>AP1</a:t>
              </a:r>
            </a:p>
            <a:p>
              <a:pPr algn="ctr"/>
              <a:r>
                <a:rPr lang="fr-FR" sz="600" dirty="0" smtClean="0"/>
                <a:t>Anémomètre</a:t>
              </a:r>
              <a:endParaRPr lang="fr-FR" sz="600" dirty="0"/>
            </a:p>
          </p:txBody>
        </p:sp>
        <p:sp>
          <p:nvSpPr>
            <p:cNvPr id="54" name="Rectangle à coins arrondis 53"/>
            <p:cNvSpPr/>
            <p:nvPr/>
          </p:nvSpPr>
          <p:spPr>
            <a:xfrm>
              <a:off x="5678391" y="2895050"/>
              <a:ext cx="763658" cy="26378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noAutofit/>
            </a:bodyPr>
            <a:lstStyle/>
            <a:p>
              <a:pPr algn="ctr"/>
              <a:r>
                <a:rPr lang="fr-FR" sz="800" dirty="0" smtClean="0"/>
                <a:t>Synthèse et </a:t>
              </a:r>
            </a:p>
            <a:p>
              <a:pPr algn="ctr"/>
              <a:r>
                <a:rPr lang="fr-FR" sz="800" dirty="0" smtClean="0"/>
                <a:t>Structuration des </a:t>
              </a:r>
              <a:r>
                <a:rPr lang="fr-FR" sz="800" dirty="0"/>
                <a:t>connaissances</a:t>
              </a:r>
            </a:p>
          </p:txBody>
        </p:sp>
        <p:sp>
          <p:nvSpPr>
            <p:cNvPr id="55" name="Rectangle à coins arrondis 54"/>
            <p:cNvSpPr/>
            <p:nvPr/>
          </p:nvSpPr>
          <p:spPr>
            <a:xfrm>
              <a:off x="6690236" y="2895050"/>
              <a:ext cx="510778" cy="26378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noAutofit/>
            </a:bodyPr>
            <a:lstStyle/>
            <a:p>
              <a:pPr algn="ctr"/>
              <a:r>
                <a:rPr lang="fr-FR" sz="800" dirty="0" smtClean="0"/>
                <a:t>Évaluation</a:t>
              </a:r>
              <a:r>
                <a:rPr lang="fr-FR" dirty="0" smtClean="0"/>
                <a:t> </a:t>
              </a:r>
              <a:r>
                <a:rPr lang="fr-FR" sz="800" dirty="0" smtClean="0"/>
                <a:t>sommative</a:t>
              </a:r>
              <a:endParaRPr lang="fr-FR" sz="800" dirty="0"/>
            </a:p>
          </p:txBody>
        </p:sp>
        <p:sp>
          <p:nvSpPr>
            <p:cNvPr id="56" name="Rectangle à coins arrondis 55"/>
            <p:cNvSpPr/>
            <p:nvPr/>
          </p:nvSpPr>
          <p:spPr>
            <a:xfrm>
              <a:off x="3941068" y="3166282"/>
              <a:ext cx="1469879" cy="108492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fr-FR" sz="800" dirty="0" smtClean="0"/>
                <a:t>AP2</a:t>
              </a:r>
            </a:p>
            <a:p>
              <a:pPr algn="ctr"/>
              <a:r>
                <a:rPr lang="fr-FR" sz="600" dirty="0" smtClean="0"/>
                <a:t>Capteur température</a:t>
              </a:r>
            </a:p>
          </p:txBody>
        </p:sp>
        <p:sp>
          <p:nvSpPr>
            <p:cNvPr id="57" name="Rectangle à coins arrondis 56"/>
            <p:cNvSpPr/>
            <p:nvPr/>
          </p:nvSpPr>
          <p:spPr>
            <a:xfrm>
              <a:off x="2413752" y="4251209"/>
              <a:ext cx="1470121" cy="105383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fr-FR" sz="800" dirty="0" smtClean="0"/>
                <a:t>AP3</a:t>
              </a:r>
            </a:p>
            <a:p>
              <a:pPr algn="ctr"/>
              <a:r>
                <a:rPr lang="fr-FR" sz="600" dirty="0" smtClean="0"/>
                <a:t>Girouette</a:t>
              </a:r>
            </a:p>
          </p:txBody>
        </p:sp>
        <p:sp>
          <p:nvSpPr>
            <p:cNvPr id="58" name="Rectangle à coins arrondis 57"/>
            <p:cNvSpPr/>
            <p:nvPr/>
          </p:nvSpPr>
          <p:spPr>
            <a:xfrm>
              <a:off x="3941068" y="4251209"/>
              <a:ext cx="1469879" cy="1053833"/>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fr-FR" sz="800" dirty="0" smtClean="0"/>
                <a:t>AP4</a:t>
              </a:r>
            </a:p>
            <a:p>
              <a:pPr algn="ctr"/>
              <a:r>
                <a:rPr lang="fr-FR" sz="700" dirty="0" smtClean="0"/>
                <a:t>Pluviomètre</a:t>
              </a:r>
            </a:p>
          </p:txBody>
        </p:sp>
        <p:sp>
          <p:nvSpPr>
            <p:cNvPr id="59" name="Flèche en arc 58"/>
            <p:cNvSpPr/>
            <p:nvPr/>
          </p:nvSpPr>
          <p:spPr>
            <a:xfrm rot="1974463">
              <a:off x="3609126" y="3969771"/>
              <a:ext cx="720001" cy="601504"/>
            </a:xfrm>
            <a:prstGeom prst="circularArrow">
              <a:avLst>
                <a:gd name="adj1" fmla="val 5754"/>
                <a:gd name="adj2" fmla="val 543770"/>
                <a:gd name="adj3" fmla="val 20705102"/>
                <a:gd name="adj4" fmla="val 1577340"/>
                <a:gd name="adj5" fmla="val 9723"/>
              </a:avLst>
            </a:prstGeom>
            <a:ln/>
          </p:spPr>
          <p:style>
            <a:lnRef idx="2">
              <a:schemeClr val="accent2">
                <a:shade val="50000"/>
              </a:schemeClr>
            </a:lnRef>
            <a:fillRef idx="1">
              <a:schemeClr val="accent2"/>
            </a:fillRef>
            <a:effectRef idx="0">
              <a:schemeClr val="accent2"/>
            </a:effectRef>
            <a:fontRef idx="minor">
              <a:schemeClr val="lt1"/>
            </a:fontRef>
          </p:style>
          <p:txBody>
            <a:bodyPr>
              <a:noAutofit/>
            </a:bodyPr>
            <a:lstStyle/>
            <a:p>
              <a:endParaRPr lang="fr-F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wipe(left)">
                                      <p:cBhvr>
                                        <p:cTn id="1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descr="logo et mascotte STI2D.tiff"/>
          <p:cNvPicPr>
            <a:picLocks noChangeAspect="1"/>
          </p:cNvPicPr>
          <p:nvPr/>
        </p:nvPicPr>
        <p:blipFill>
          <a:blip r:embed="rId3" cstate="print">
            <a:clrChange>
              <a:clrFrom>
                <a:srgbClr val="FFFFFF"/>
              </a:clrFrom>
              <a:clrTo>
                <a:srgbClr val="FFFFFF">
                  <a:alpha val="0"/>
                </a:srgbClr>
              </a:clrTo>
            </a:clrChange>
          </a:blip>
          <a:stretch>
            <a:fillRect/>
          </a:stretch>
        </p:blipFill>
        <p:spPr>
          <a:xfrm>
            <a:off x="467544" y="0"/>
            <a:ext cx="1278577" cy="1124744"/>
          </a:xfrm>
          <a:prstGeom prst="rect">
            <a:avLst/>
          </a:prstGeom>
        </p:spPr>
      </p:pic>
      <p:pic>
        <p:nvPicPr>
          <p:cNvPr id="36" name="Picture 10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100392" y="6197058"/>
            <a:ext cx="881590" cy="660942"/>
          </a:xfrm>
          <a:prstGeom prst="rect">
            <a:avLst/>
          </a:prstGeom>
          <a:noFill/>
        </p:spPr>
      </p:pic>
      <p:sp>
        <p:nvSpPr>
          <p:cNvPr id="12" name="Rectangle 11"/>
          <p:cNvSpPr/>
          <p:nvPr/>
        </p:nvSpPr>
        <p:spPr>
          <a:xfrm>
            <a:off x="-14068" y="0"/>
            <a:ext cx="500034" cy="6858000"/>
          </a:xfrm>
          <a:prstGeom prst="rect">
            <a:avLst/>
          </a:prstGeom>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STI2D</a:t>
            </a:r>
          </a:p>
        </p:txBody>
      </p:sp>
      <p:sp>
        <p:nvSpPr>
          <p:cNvPr id="9" name="Rectangle 8"/>
          <p:cNvSpPr/>
          <p:nvPr/>
        </p:nvSpPr>
        <p:spPr>
          <a:xfrm>
            <a:off x="1475656" y="620688"/>
            <a:ext cx="4896544" cy="1077218"/>
          </a:xfrm>
          <a:prstGeom prst="rect">
            <a:avLst/>
          </a:prstGeom>
          <a:effectLst>
            <a:glow rad="139700">
              <a:schemeClr val="accent1">
                <a:satMod val="175000"/>
                <a:alpha val="40000"/>
              </a:schemeClr>
            </a:glow>
            <a:outerShdw blurRad="65500" dist="38100" dir="5400000" rotWithShape="0">
              <a:srgbClr val="000000">
                <a:alpha val="40000"/>
              </a:srgb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buClr>
                <a:schemeClr val="tx1"/>
              </a:buClr>
            </a:pPr>
            <a:r>
              <a:rPr lang="fr-FR" sz="3200" b="1" dirty="0" smtClean="0">
                <a:solidFill>
                  <a:sysClr val="windowText" lastClr="000000"/>
                </a:solidFill>
                <a:latin typeface="Calibri" pitchFamily="34" charset="0"/>
                <a:cs typeface="Calibri" pitchFamily="34" charset="0"/>
              </a:rPr>
              <a:t>Organisation pratique de la séquence</a:t>
            </a:r>
          </a:p>
        </p:txBody>
      </p:sp>
      <p:grpSp>
        <p:nvGrpSpPr>
          <p:cNvPr id="2" name="Groupe 22"/>
          <p:cNvGrpSpPr/>
          <p:nvPr/>
        </p:nvGrpSpPr>
        <p:grpSpPr>
          <a:xfrm>
            <a:off x="6948264" y="260648"/>
            <a:ext cx="1907704" cy="1406047"/>
            <a:chOff x="3491880" y="4149080"/>
            <a:chExt cx="2699792" cy="1910103"/>
          </a:xfrm>
          <a:scene3d>
            <a:camera prst="perspectiveContrastingLeftFacing"/>
            <a:lightRig rig="threePt" dir="t"/>
          </a:scene3d>
        </p:grpSpPr>
        <p:pic>
          <p:nvPicPr>
            <p:cNvPr id="11" name="Image 10" descr="fiche.png"/>
            <p:cNvPicPr>
              <a:picLocks noChangeAspect="1"/>
            </p:cNvPicPr>
            <p:nvPr/>
          </p:nvPicPr>
          <p:blipFill>
            <a:blip r:embed="rId5" cstate="print"/>
            <a:stretch>
              <a:fillRect/>
            </a:stretch>
          </p:blipFill>
          <p:spPr>
            <a:xfrm>
              <a:off x="3491880" y="4149080"/>
              <a:ext cx="2699792" cy="1910103"/>
            </a:xfrm>
            <a:prstGeom prst="rect">
              <a:avLst/>
            </a:prstGeom>
            <a:ln>
              <a:solidFill>
                <a:schemeClr val="tx2"/>
              </a:solidFill>
            </a:ln>
            <a:effectLst>
              <a:outerShdw blurRad="50800" dist="127000" dir="2700000" algn="tl" rotWithShape="0">
                <a:prstClr val="black">
                  <a:alpha val="40000"/>
                </a:prstClr>
              </a:outerShdw>
            </a:effectLst>
          </p:spPr>
        </p:pic>
        <p:sp>
          <p:nvSpPr>
            <p:cNvPr id="13" name="Rectangle 12"/>
            <p:cNvSpPr/>
            <p:nvPr/>
          </p:nvSpPr>
          <p:spPr>
            <a:xfrm>
              <a:off x="3593786" y="5420769"/>
              <a:ext cx="2520280" cy="293467"/>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ln>
                  <a:solidFill>
                    <a:srgbClr val="FF9900"/>
                  </a:solidFill>
                </a:ln>
              </a:endParaRPr>
            </a:p>
          </p:txBody>
        </p:sp>
      </p:grpSp>
      <p:cxnSp>
        <p:nvCxnSpPr>
          <p:cNvPr id="15" name="Connecteur en arc 14"/>
          <p:cNvCxnSpPr/>
          <p:nvPr/>
        </p:nvCxnSpPr>
        <p:spPr>
          <a:xfrm rot="5400000">
            <a:off x="6372200" y="1124744"/>
            <a:ext cx="864096" cy="864096"/>
          </a:xfrm>
          <a:prstGeom prst="curvedConnector3">
            <a:avLst>
              <a:gd name="adj1" fmla="val 50000"/>
            </a:avLst>
          </a:prstGeom>
          <a:ln w="28575">
            <a:tailEnd type="arrow"/>
          </a:ln>
        </p:spPr>
        <p:style>
          <a:lnRef idx="2">
            <a:schemeClr val="accent2"/>
          </a:lnRef>
          <a:fillRef idx="0">
            <a:schemeClr val="accent2"/>
          </a:fillRef>
          <a:effectRef idx="1">
            <a:schemeClr val="accent2"/>
          </a:effectRef>
          <a:fontRef idx="minor">
            <a:schemeClr val="tx1"/>
          </a:fontRef>
        </p:style>
      </p:cxnSp>
      <p:graphicFrame>
        <p:nvGraphicFramePr>
          <p:cNvPr id="18" name="Tableau 17"/>
          <p:cNvGraphicFramePr>
            <a:graphicFrameLocks noGrp="1"/>
          </p:cNvGraphicFramePr>
          <p:nvPr/>
        </p:nvGraphicFramePr>
        <p:xfrm>
          <a:off x="755579" y="2132856"/>
          <a:ext cx="7848868" cy="3960438"/>
        </p:xfrm>
        <a:graphic>
          <a:graphicData uri="http://schemas.openxmlformats.org/drawingml/2006/table">
            <a:tbl>
              <a:tblPr/>
              <a:tblGrid>
                <a:gridCol w="720077"/>
                <a:gridCol w="864096"/>
                <a:gridCol w="1152128"/>
                <a:gridCol w="1080120"/>
                <a:gridCol w="1008112"/>
                <a:gridCol w="1102411"/>
                <a:gridCol w="960962"/>
                <a:gridCol w="960962"/>
              </a:tblGrid>
              <a:tr h="304649">
                <a:tc rowSpan="2">
                  <a:txBody>
                    <a:bodyPr/>
                    <a:lstStyle/>
                    <a:p>
                      <a:pPr algn="ctr">
                        <a:spcAft>
                          <a:spcPts val="0"/>
                        </a:spcAft>
                      </a:pPr>
                      <a:endParaRPr lang="fr-FR" sz="1000" dirty="0">
                        <a:solidFill>
                          <a:srgbClr val="404040"/>
                        </a:solidFill>
                        <a:latin typeface="Arial"/>
                        <a:ea typeface="Times New Roman"/>
                        <a:cs typeface="Times New Roman"/>
                      </a:endParaRPr>
                    </a:p>
                  </a:txBody>
                  <a:tcPr marL="68580" marR="6858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gridSpan="3">
                  <a:txBody>
                    <a:bodyPr/>
                    <a:lstStyle/>
                    <a:p>
                      <a:pPr algn="ctr">
                        <a:spcAft>
                          <a:spcPts val="0"/>
                        </a:spcAft>
                      </a:pPr>
                      <a:r>
                        <a:rPr lang="fr-FR" sz="1400" b="1" dirty="0">
                          <a:solidFill>
                            <a:srgbClr val="404040"/>
                          </a:solidFill>
                          <a:latin typeface="Arial"/>
                          <a:ea typeface="Times New Roman"/>
                          <a:cs typeface="Times New Roman"/>
                        </a:rPr>
                        <a:t>Semaine 48</a:t>
                      </a:r>
                      <a:endParaRPr lang="fr-FR" sz="14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pPr algn="ctr">
                        <a:spcAft>
                          <a:spcPts val="0"/>
                        </a:spcAft>
                      </a:pPr>
                      <a:endParaRPr lang="fr-FR" sz="14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fr-FR"/>
                    </a:p>
                  </a:txBody>
                  <a:tcPr/>
                </a:tc>
                <a:tc gridSpan="2">
                  <a:txBody>
                    <a:bodyPr/>
                    <a:lstStyle/>
                    <a:p>
                      <a:pPr algn="ctr">
                        <a:spcAft>
                          <a:spcPts val="0"/>
                        </a:spcAft>
                      </a:pPr>
                      <a:r>
                        <a:rPr lang="fr-FR" sz="1400" b="1" dirty="0">
                          <a:solidFill>
                            <a:srgbClr val="404040"/>
                          </a:solidFill>
                          <a:latin typeface="Arial"/>
                          <a:ea typeface="Times New Roman"/>
                          <a:cs typeface="Times New Roman"/>
                        </a:rPr>
                        <a:t>Semaine 49</a:t>
                      </a:r>
                      <a:endParaRPr lang="fr-FR" sz="14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fr-FR"/>
                    </a:p>
                  </a:txBody>
                  <a:tcPr/>
                </a:tc>
                <a:tc gridSpan="2">
                  <a:txBody>
                    <a:bodyPr/>
                    <a:lstStyle/>
                    <a:p>
                      <a:pPr algn="ctr">
                        <a:spcAft>
                          <a:spcPts val="0"/>
                        </a:spcAft>
                      </a:pPr>
                      <a:r>
                        <a:rPr lang="fr-FR" sz="1400" b="1" dirty="0">
                          <a:solidFill>
                            <a:srgbClr val="404040"/>
                          </a:solidFill>
                          <a:latin typeface="Arial"/>
                          <a:ea typeface="Times New Roman"/>
                          <a:cs typeface="Times New Roman"/>
                        </a:rPr>
                        <a:t>Semaine 50</a:t>
                      </a:r>
                      <a:endParaRPr lang="fr-FR" sz="14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hMerge="1">
                  <a:txBody>
                    <a:bodyPr/>
                    <a:lstStyle/>
                    <a:p>
                      <a:endParaRPr lang="fr-FR"/>
                    </a:p>
                  </a:txBody>
                  <a:tcPr/>
                </a:tc>
              </a:tr>
              <a:tr h="609299">
                <a:tc vMerge="1">
                  <a:txBody>
                    <a:bodyPr/>
                    <a:lstStyle/>
                    <a:p>
                      <a:endParaRPr lang="fr-FR"/>
                    </a:p>
                  </a:txBody>
                  <a:tcPr/>
                </a:tc>
                <a:tc>
                  <a:txBody>
                    <a:bodyPr/>
                    <a:lstStyle/>
                    <a:p>
                      <a:pPr algn="ctr"/>
                      <a:r>
                        <a:rPr lang="fr-FR" sz="1200" b="1" kern="1200" dirty="0" smtClean="0">
                          <a:solidFill>
                            <a:srgbClr val="404040"/>
                          </a:solidFill>
                          <a:latin typeface="Arial"/>
                          <a:ea typeface="Times New Roman"/>
                          <a:cs typeface="Times New Roman"/>
                        </a:rPr>
                        <a:t>Séance 0</a:t>
                      </a:r>
                    </a:p>
                    <a:p>
                      <a:pPr algn="ctr"/>
                      <a:r>
                        <a:rPr lang="fr-FR" sz="1200" b="1" kern="1200" dirty="0" smtClean="0">
                          <a:solidFill>
                            <a:srgbClr val="404040"/>
                          </a:solidFill>
                          <a:latin typeface="Arial"/>
                          <a:ea typeface="Times New Roman"/>
                          <a:cs typeface="Times New Roman"/>
                        </a:rPr>
                        <a:t>1H</a:t>
                      </a:r>
                      <a:endParaRPr lang="fr-FR" sz="1200" b="1" kern="1200" dirty="0">
                        <a:solidFill>
                          <a:srgbClr val="404040"/>
                        </a:solidFill>
                        <a:latin typeface="Arial"/>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spcAft>
                          <a:spcPts val="0"/>
                        </a:spcAft>
                      </a:pPr>
                      <a:r>
                        <a:rPr lang="fr-FR" sz="1200" b="1" dirty="0">
                          <a:solidFill>
                            <a:srgbClr val="404040"/>
                          </a:solidFill>
                          <a:latin typeface="Arial"/>
                          <a:ea typeface="Times New Roman"/>
                          <a:cs typeface="Times New Roman"/>
                        </a:rPr>
                        <a:t>Séance 1</a:t>
                      </a:r>
                      <a:endParaRPr lang="fr-FR" sz="1200" b="1" dirty="0">
                        <a:latin typeface="Cambria"/>
                        <a:ea typeface="Times New Roman"/>
                        <a:cs typeface="Times New Roman"/>
                      </a:endParaRPr>
                    </a:p>
                    <a:p>
                      <a:pPr algn="ctr">
                        <a:spcAft>
                          <a:spcPts val="0"/>
                        </a:spcAft>
                      </a:pPr>
                      <a:r>
                        <a:rPr lang="fr-FR" sz="1200" b="1" dirty="0">
                          <a:solidFill>
                            <a:srgbClr val="404040"/>
                          </a:solidFill>
                          <a:latin typeface="Arial"/>
                          <a:ea typeface="Times New Roman"/>
                          <a:cs typeface="Times New Roman"/>
                        </a:rPr>
                        <a:t>2H</a:t>
                      </a:r>
                      <a:endParaRPr lang="fr-FR" sz="12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20000"/>
                            <a:lumOff val="8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algn="ctr">
                        <a:spcAft>
                          <a:spcPts val="0"/>
                        </a:spcAft>
                      </a:pPr>
                      <a:r>
                        <a:rPr lang="fr-FR" sz="1200" b="1" dirty="0">
                          <a:solidFill>
                            <a:srgbClr val="404040"/>
                          </a:solidFill>
                          <a:latin typeface="Arial"/>
                          <a:ea typeface="Times New Roman"/>
                          <a:cs typeface="Times New Roman"/>
                        </a:rPr>
                        <a:t>Séance 2</a:t>
                      </a:r>
                      <a:endParaRPr lang="fr-FR" sz="1200" b="1" dirty="0">
                        <a:latin typeface="Cambria"/>
                        <a:ea typeface="Times New Roman"/>
                        <a:cs typeface="Times New Roman"/>
                      </a:endParaRPr>
                    </a:p>
                    <a:p>
                      <a:pPr algn="ctr">
                        <a:spcAft>
                          <a:spcPts val="0"/>
                        </a:spcAft>
                      </a:pPr>
                      <a:r>
                        <a:rPr lang="fr-FR" sz="1200" b="1" dirty="0">
                          <a:solidFill>
                            <a:srgbClr val="404040"/>
                          </a:solidFill>
                          <a:latin typeface="Arial"/>
                          <a:ea typeface="Times New Roman"/>
                          <a:cs typeface="Times New Roman"/>
                        </a:rPr>
                        <a:t>2H</a:t>
                      </a:r>
                      <a:endParaRPr lang="fr-FR" sz="12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20000"/>
                            <a:lumOff val="8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algn="ctr">
                        <a:spcAft>
                          <a:spcPts val="0"/>
                        </a:spcAft>
                      </a:pPr>
                      <a:r>
                        <a:rPr lang="fr-FR" sz="1200" b="1" dirty="0">
                          <a:solidFill>
                            <a:srgbClr val="404040"/>
                          </a:solidFill>
                          <a:latin typeface="Arial"/>
                          <a:ea typeface="Times New Roman"/>
                          <a:cs typeface="Times New Roman"/>
                        </a:rPr>
                        <a:t>Séance 3</a:t>
                      </a:r>
                      <a:endParaRPr lang="fr-FR" sz="1200" b="1" dirty="0">
                        <a:latin typeface="Cambria"/>
                        <a:ea typeface="Times New Roman"/>
                        <a:cs typeface="Times New Roman"/>
                      </a:endParaRPr>
                    </a:p>
                    <a:p>
                      <a:pPr algn="ctr">
                        <a:spcAft>
                          <a:spcPts val="0"/>
                        </a:spcAft>
                      </a:pPr>
                      <a:r>
                        <a:rPr lang="fr-FR" sz="1200" b="1" dirty="0">
                          <a:solidFill>
                            <a:srgbClr val="404040"/>
                          </a:solidFill>
                          <a:latin typeface="Arial"/>
                          <a:ea typeface="Times New Roman"/>
                          <a:cs typeface="Times New Roman"/>
                        </a:rPr>
                        <a:t>2H</a:t>
                      </a:r>
                      <a:endParaRPr lang="fr-FR" sz="12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20000"/>
                            <a:lumOff val="8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algn="ctr">
                        <a:spcAft>
                          <a:spcPts val="0"/>
                        </a:spcAft>
                      </a:pPr>
                      <a:r>
                        <a:rPr lang="fr-FR" sz="1200" b="1" dirty="0">
                          <a:solidFill>
                            <a:srgbClr val="404040"/>
                          </a:solidFill>
                          <a:latin typeface="Arial"/>
                          <a:ea typeface="Times New Roman"/>
                          <a:cs typeface="Times New Roman"/>
                        </a:rPr>
                        <a:t>Séance 4</a:t>
                      </a:r>
                      <a:endParaRPr lang="fr-FR" sz="1200" b="1" dirty="0">
                        <a:latin typeface="Cambria"/>
                        <a:ea typeface="Times New Roman"/>
                        <a:cs typeface="Times New Roman"/>
                      </a:endParaRPr>
                    </a:p>
                    <a:p>
                      <a:pPr algn="ctr">
                        <a:spcAft>
                          <a:spcPts val="0"/>
                        </a:spcAft>
                      </a:pPr>
                      <a:r>
                        <a:rPr lang="fr-FR" sz="1200" b="1" dirty="0">
                          <a:solidFill>
                            <a:srgbClr val="404040"/>
                          </a:solidFill>
                          <a:latin typeface="Arial"/>
                          <a:ea typeface="Times New Roman"/>
                          <a:cs typeface="Times New Roman"/>
                        </a:rPr>
                        <a:t>2H</a:t>
                      </a:r>
                      <a:endParaRPr lang="fr-FR" sz="12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20000"/>
                            <a:lumOff val="8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algn="ctr">
                        <a:spcAft>
                          <a:spcPts val="0"/>
                        </a:spcAft>
                      </a:pPr>
                      <a:r>
                        <a:rPr lang="fr-FR" sz="1200" b="1" dirty="0">
                          <a:solidFill>
                            <a:srgbClr val="404040"/>
                          </a:solidFill>
                          <a:latin typeface="Arial"/>
                          <a:ea typeface="Times New Roman"/>
                          <a:cs typeface="Times New Roman"/>
                        </a:rPr>
                        <a:t>Séance 5</a:t>
                      </a:r>
                      <a:endParaRPr lang="fr-FR" sz="1200" b="1" dirty="0">
                        <a:latin typeface="Cambria"/>
                        <a:ea typeface="Times New Roman"/>
                        <a:cs typeface="Times New Roman"/>
                      </a:endParaRPr>
                    </a:p>
                    <a:p>
                      <a:pPr algn="ctr">
                        <a:spcAft>
                          <a:spcPts val="0"/>
                        </a:spcAft>
                      </a:pPr>
                      <a:r>
                        <a:rPr lang="fr-FR" sz="1200" b="1" dirty="0">
                          <a:solidFill>
                            <a:srgbClr val="404040"/>
                          </a:solidFill>
                          <a:latin typeface="Arial"/>
                          <a:ea typeface="Times New Roman"/>
                          <a:cs typeface="Times New Roman"/>
                        </a:rPr>
                        <a:t>2H</a:t>
                      </a:r>
                      <a:endParaRPr lang="fr-FR" sz="12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20000"/>
                            <a:lumOff val="80000"/>
                          </a:schemeClr>
                        </a:gs>
                        <a:gs pos="50000">
                          <a:schemeClr val="accent1">
                            <a:tint val="44500"/>
                            <a:satMod val="160000"/>
                          </a:schemeClr>
                        </a:gs>
                        <a:gs pos="100000">
                          <a:schemeClr val="accent1">
                            <a:tint val="23500"/>
                            <a:satMod val="160000"/>
                          </a:schemeClr>
                        </a:gs>
                      </a:gsLst>
                      <a:lin ang="0" scaled="1"/>
                      <a:tileRect/>
                    </a:gradFill>
                  </a:tcPr>
                </a:tc>
                <a:tc>
                  <a:txBody>
                    <a:bodyPr/>
                    <a:lstStyle/>
                    <a:p>
                      <a:pPr algn="ctr">
                        <a:spcAft>
                          <a:spcPts val="0"/>
                        </a:spcAft>
                      </a:pPr>
                      <a:r>
                        <a:rPr lang="fr-FR" sz="1200" b="1" dirty="0" smtClean="0">
                          <a:solidFill>
                            <a:srgbClr val="404040"/>
                          </a:solidFill>
                          <a:latin typeface="Arial"/>
                          <a:ea typeface="Times New Roman"/>
                          <a:cs typeface="Times New Roman"/>
                        </a:rPr>
                        <a:t>Séance 6</a:t>
                      </a:r>
                    </a:p>
                    <a:p>
                      <a:pPr algn="ctr">
                        <a:spcAft>
                          <a:spcPts val="0"/>
                        </a:spcAft>
                      </a:pPr>
                      <a:r>
                        <a:rPr lang="fr-FR" sz="1200" b="1" dirty="0" smtClean="0">
                          <a:solidFill>
                            <a:srgbClr val="404040"/>
                          </a:solidFill>
                          <a:latin typeface="Arial"/>
                          <a:ea typeface="Times New Roman"/>
                          <a:cs typeface="Times New Roman"/>
                        </a:rPr>
                        <a:t>2H</a:t>
                      </a:r>
                      <a:endParaRPr lang="fr-FR" sz="12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flip="none" rotWithShape="1">
                      <a:gsLst>
                        <a:gs pos="0">
                          <a:schemeClr val="accent1">
                            <a:lumMod val="20000"/>
                            <a:lumOff val="80000"/>
                          </a:schemeClr>
                        </a:gs>
                        <a:gs pos="50000">
                          <a:schemeClr val="accent1">
                            <a:tint val="44500"/>
                            <a:satMod val="160000"/>
                          </a:schemeClr>
                        </a:gs>
                        <a:gs pos="100000">
                          <a:schemeClr val="accent1">
                            <a:tint val="23500"/>
                            <a:satMod val="160000"/>
                          </a:schemeClr>
                        </a:gs>
                      </a:gsLst>
                      <a:lin ang="0" scaled="1"/>
                      <a:tileRect/>
                    </a:gradFill>
                  </a:tcPr>
                </a:tc>
              </a:tr>
              <a:tr h="304649">
                <a:tc>
                  <a:txBody>
                    <a:bodyPr/>
                    <a:lstStyle/>
                    <a:p>
                      <a:pPr algn="ctr">
                        <a:spcAft>
                          <a:spcPts val="0"/>
                        </a:spcAft>
                      </a:pPr>
                      <a:r>
                        <a:rPr lang="fr-FR" sz="1400" b="1" dirty="0">
                          <a:solidFill>
                            <a:srgbClr val="404040"/>
                          </a:solidFill>
                          <a:latin typeface="Arial"/>
                          <a:ea typeface="Times New Roman"/>
                          <a:cs typeface="Times New Roman"/>
                        </a:rPr>
                        <a:t>B1</a:t>
                      </a:r>
                      <a:endParaRPr lang="fr-FR" sz="14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rowSpan="10">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fr-FR" sz="2400" b="1" kern="1200" dirty="0" smtClean="0">
                          <a:solidFill>
                            <a:srgbClr val="404040"/>
                          </a:solidFill>
                          <a:latin typeface="Arial"/>
                          <a:ea typeface="Times New Roman"/>
                          <a:cs typeface="Times New Roman"/>
                        </a:rPr>
                        <a:t>ACTIVATION</a:t>
                      </a: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4">
                        <a:lumMod val="20000"/>
                        <a:lumOff val="80000"/>
                      </a:schemeClr>
                    </a:solidFill>
                  </a:tcPr>
                </a:tc>
                <a:tc>
                  <a:txBody>
                    <a:bodyPr/>
                    <a:lstStyle/>
                    <a:p>
                      <a:pPr algn="ctr">
                        <a:spcAft>
                          <a:spcPts val="0"/>
                        </a:spcAft>
                      </a:pPr>
                      <a:r>
                        <a:rPr lang="fr-FR" sz="1200" b="1" dirty="0">
                          <a:solidFill>
                            <a:srgbClr val="404040"/>
                          </a:solidFill>
                          <a:latin typeface="Arial"/>
                          <a:ea typeface="Times New Roman"/>
                          <a:cs typeface="Times New Roman"/>
                        </a:rPr>
                        <a:t>AP1</a:t>
                      </a:r>
                      <a:endParaRPr lang="fr-FR" sz="12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fr-FR" sz="1200" b="1" dirty="0">
                          <a:solidFill>
                            <a:srgbClr val="404040"/>
                          </a:solidFill>
                          <a:latin typeface="Arial"/>
                          <a:ea typeface="Times New Roman"/>
                          <a:cs typeface="Times New Roman"/>
                        </a:rPr>
                        <a:t>AP1</a:t>
                      </a:r>
                      <a:endParaRPr lang="fr-FR" sz="12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fr-FR" sz="1200" b="1">
                          <a:solidFill>
                            <a:srgbClr val="404040"/>
                          </a:solidFill>
                          <a:latin typeface="Arial"/>
                          <a:ea typeface="Times New Roman"/>
                          <a:cs typeface="Times New Roman"/>
                        </a:rPr>
                        <a:t>AP3</a:t>
                      </a:r>
                      <a:endParaRPr lang="fr-FR" sz="1200" b="1">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fr-FR" sz="1200" b="1">
                          <a:solidFill>
                            <a:srgbClr val="404040"/>
                          </a:solidFill>
                          <a:latin typeface="Arial"/>
                          <a:ea typeface="Times New Roman"/>
                          <a:cs typeface="Times New Roman"/>
                        </a:rPr>
                        <a:t>AP3</a:t>
                      </a:r>
                      <a:endParaRPr lang="fr-FR" sz="1200" b="1">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rowSpan="10">
                  <a:txBody>
                    <a:bodyPr/>
                    <a:lstStyle/>
                    <a:p>
                      <a:pPr marL="71755" marR="71755" algn="ctr">
                        <a:spcAft>
                          <a:spcPts val="0"/>
                        </a:spcAft>
                      </a:pPr>
                      <a:r>
                        <a:rPr lang="fr-FR" sz="2400" b="1" dirty="0" smtClean="0">
                          <a:solidFill>
                            <a:srgbClr val="404040"/>
                          </a:solidFill>
                          <a:latin typeface="Arial"/>
                          <a:ea typeface="Times New Roman"/>
                          <a:cs typeface="Times New Roman"/>
                        </a:rPr>
                        <a:t>SYNTHÈSE et STRUCTURATION</a:t>
                      </a:r>
                      <a:endParaRPr lang="fr-FR" sz="2400" b="1" dirty="0">
                        <a:latin typeface="Cambria"/>
                        <a:ea typeface="Times New Roman"/>
                        <a:cs typeface="Times New Roman"/>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rowSpan="10">
                  <a:txBody>
                    <a:bodyPr/>
                    <a:lstStyle/>
                    <a:p>
                      <a:pPr marL="71755" marR="71755" algn="ctr">
                        <a:spcAft>
                          <a:spcPts val="0"/>
                        </a:spcAft>
                      </a:pPr>
                      <a:r>
                        <a:rPr lang="fr-FR" sz="2400" b="1" dirty="0" smtClean="0">
                          <a:solidFill>
                            <a:srgbClr val="404040"/>
                          </a:solidFill>
                          <a:latin typeface="Arial" pitchFamily="34" charset="0"/>
                          <a:ea typeface="Times New Roman"/>
                          <a:cs typeface="Arial" pitchFamily="34" charset="0"/>
                        </a:rPr>
                        <a:t>É</a:t>
                      </a:r>
                      <a:r>
                        <a:rPr lang="fr-FR" sz="2400" b="1" dirty="0" smtClean="0">
                          <a:solidFill>
                            <a:srgbClr val="404040"/>
                          </a:solidFill>
                          <a:latin typeface="Arial"/>
                          <a:ea typeface="Times New Roman"/>
                          <a:cs typeface="Times New Roman"/>
                        </a:rPr>
                        <a:t>VALUATION</a:t>
                      </a:r>
                      <a:endParaRPr lang="fr-FR" sz="2400" b="1" dirty="0">
                        <a:latin typeface="Cambria"/>
                        <a:ea typeface="Times New Roman"/>
                        <a:cs typeface="Times New Roman"/>
                      </a:endParaRPr>
                    </a:p>
                    <a:p>
                      <a:pPr marL="71755" marR="71755" algn="ctr">
                        <a:spcAft>
                          <a:spcPts val="0"/>
                        </a:spcAft>
                      </a:pPr>
                      <a:r>
                        <a:rPr lang="fr-FR" sz="2400" b="1" dirty="0">
                          <a:solidFill>
                            <a:srgbClr val="404040"/>
                          </a:solidFill>
                          <a:latin typeface="Arial"/>
                          <a:ea typeface="Times New Roman"/>
                          <a:cs typeface="Times New Roman"/>
                        </a:rPr>
                        <a:t>SOMMATIVE</a:t>
                      </a:r>
                      <a:endParaRPr lang="fr-FR" sz="2400" b="1" dirty="0">
                        <a:latin typeface="Cambria"/>
                        <a:ea typeface="Times New Roman"/>
                        <a:cs typeface="Times New Roman"/>
                      </a:endParaRPr>
                    </a:p>
                  </a:txBody>
                  <a:tcPr marL="68580" marR="6858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304649">
                <a:tc>
                  <a:txBody>
                    <a:bodyPr/>
                    <a:lstStyle/>
                    <a:p>
                      <a:pPr algn="ctr">
                        <a:spcAft>
                          <a:spcPts val="0"/>
                        </a:spcAft>
                      </a:pPr>
                      <a:r>
                        <a:rPr lang="fr-FR" sz="1400" b="1" dirty="0">
                          <a:solidFill>
                            <a:srgbClr val="404040"/>
                          </a:solidFill>
                          <a:latin typeface="Arial"/>
                          <a:ea typeface="Times New Roman"/>
                          <a:cs typeface="Times New Roman"/>
                        </a:rPr>
                        <a:t>B2</a:t>
                      </a:r>
                      <a:endParaRPr lang="fr-FR" sz="14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gn="ctr">
                        <a:spcAft>
                          <a:spcPts val="0"/>
                        </a:spcAft>
                      </a:pPr>
                      <a:endParaRPr lang="fr-FR" sz="14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spcAft>
                          <a:spcPts val="0"/>
                        </a:spcAft>
                      </a:pPr>
                      <a:r>
                        <a:rPr lang="fr-FR" sz="1200" b="1" dirty="0">
                          <a:solidFill>
                            <a:srgbClr val="404040"/>
                          </a:solidFill>
                          <a:latin typeface="Arial"/>
                          <a:ea typeface="Times New Roman"/>
                          <a:cs typeface="Times New Roman"/>
                        </a:rPr>
                        <a:t>AP2</a:t>
                      </a:r>
                      <a:endParaRPr lang="fr-FR" sz="12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fr-FR" sz="1200" b="1" dirty="0">
                          <a:solidFill>
                            <a:srgbClr val="404040"/>
                          </a:solidFill>
                          <a:latin typeface="Arial"/>
                          <a:ea typeface="Times New Roman"/>
                          <a:cs typeface="Times New Roman"/>
                        </a:rPr>
                        <a:t>AP2</a:t>
                      </a:r>
                      <a:endParaRPr lang="fr-FR" sz="12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fr-FR" sz="1200" b="1" dirty="0">
                          <a:solidFill>
                            <a:srgbClr val="404040"/>
                          </a:solidFill>
                          <a:latin typeface="Arial"/>
                          <a:ea typeface="Times New Roman"/>
                          <a:cs typeface="Times New Roman"/>
                        </a:rPr>
                        <a:t>AP4</a:t>
                      </a:r>
                      <a:endParaRPr lang="fr-FR" sz="12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fr-FR" sz="1200" b="1">
                          <a:solidFill>
                            <a:srgbClr val="404040"/>
                          </a:solidFill>
                          <a:latin typeface="Arial"/>
                          <a:ea typeface="Times New Roman"/>
                          <a:cs typeface="Times New Roman"/>
                        </a:rPr>
                        <a:t>AP4</a:t>
                      </a:r>
                      <a:endParaRPr lang="fr-FR" sz="1200" b="1">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fr-FR"/>
                    </a:p>
                  </a:txBody>
                  <a:tcPr/>
                </a:tc>
                <a:tc vMerge="1">
                  <a:txBody>
                    <a:bodyPr/>
                    <a:lstStyle/>
                    <a:p>
                      <a:endParaRPr lang="fr-FR"/>
                    </a:p>
                  </a:txBody>
                  <a:tcPr/>
                </a:tc>
              </a:tr>
              <a:tr h="304649">
                <a:tc>
                  <a:txBody>
                    <a:bodyPr/>
                    <a:lstStyle/>
                    <a:p>
                      <a:pPr algn="ctr">
                        <a:spcAft>
                          <a:spcPts val="0"/>
                        </a:spcAft>
                      </a:pPr>
                      <a:r>
                        <a:rPr lang="fr-FR" sz="1400" b="1" dirty="0">
                          <a:solidFill>
                            <a:srgbClr val="404040"/>
                          </a:solidFill>
                          <a:latin typeface="Arial"/>
                          <a:ea typeface="Times New Roman"/>
                          <a:cs typeface="Times New Roman"/>
                        </a:rPr>
                        <a:t>B3</a:t>
                      </a:r>
                      <a:endParaRPr lang="fr-FR" sz="14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gn="ctr">
                        <a:spcAft>
                          <a:spcPts val="0"/>
                        </a:spcAft>
                      </a:pPr>
                      <a:endParaRPr lang="fr-FR" sz="14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spcAft>
                          <a:spcPts val="0"/>
                        </a:spcAft>
                      </a:pPr>
                      <a:r>
                        <a:rPr lang="fr-FR" sz="1200" b="1" dirty="0">
                          <a:solidFill>
                            <a:srgbClr val="404040"/>
                          </a:solidFill>
                          <a:latin typeface="Arial"/>
                          <a:ea typeface="Times New Roman"/>
                          <a:cs typeface="Times New Roman"/>
                        </a:rPr>
                        <a:t>AP3</a:t>
                      </a:r>
                      <a:endParaRPr lang="fr-FR" sz="12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fr-FR" sz="1200" b="1">
                          <a:solidFill>
                            <a:srgbClr val="404040"/>
                          </a:solidFill>
                          <a:latin typeface="Arial"/>
                          <a:ea typeface="Times New Roman"/>
                          <a:cs typeface="Times New Roman"/>
                        </a:rPr>
                        <a:t>AP3</a:t>
                      </a:r>
                      <a:endParaRPr lang="fr-FR" sz="1200" b="1">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fr-FR" sz="1200" b="1" dirty="0">
                          <a:solidFill>
                            <a:srgbClr val="404040"/>
                          </a:solidFill>
                          <a:latin typeface="Arial"/>
                          <a:ea typeface="Times New Roman"/>
                          <a:cs typeface="Times New Roman"/>
                        </a:rPr>
                        <a:t>AP1</a:t>
                      </a:r>
                      <a:endParaRPr lang="fr-FR" sz="12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fr-FR" sz="1200" b="1" dirty="0">
                          <a:solidFill>
                            <a:srgbClr val="404040"/>
                          </a:solidFill>
                          <a:latin typeface="Arial"/>
                          <a:ea typeface="Times New Roman"/>
                          <a:cs typeface="Times New Roman"/>
                        </a:rPr>
                        <a:t>AP1</a:t>
                      </a:r>
                      <a:endParaRPr lang="fr-FR" sz="12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fr-FR"/>
                    </a:p>
                  </a:txBody>
                  <a:tcPr/>
                </a:tc>
                <a:tc vMerge="1">
                  <a:txBody>
                    <a:bodyPr/>
                    <a:lstStyle/>
                    <a:p>
                      <a:endParaRPr lang="fr-FR"/>
                    </a:p>
                  </a:txBody>
                  <a:tcPr/>
                </a:tc>
              </a:tr>
              <a:tr h="304649">
                <a:tc>
                  <a:txBody>
                    <a:bodyPr/>
                    <a:lstStyle/>
                    <a:p>
                      <a:pPr algn="ctr">
                        <a:spcAft>
                          <a:spcPts val="0"/>
                        </a:spcAft>
                      </a:pPr>
                      <a:r>
                        <a:rPr lang="fr-FR" sz="1400" b="1" dirty="0">
                          <a:solidFill>
                            <a:srgbClr val="404040"/>
                          </a:solidFill>
                          <a:latin typeface="Arial"/>
                          <a:ea typeface="Times New Roman"/>
                          <a:cs typeface="Times New Roman"/>
                        </a:rPr>
                        <a:t>B4</a:t>
                      </a:r>
                      <a:endParaRPr lang="fr-FR" sz="14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gn="ctr">
                        <a:spcAft>
                          <a:spcPts val="0"/>
                        </a:spcAft>
                      </a:pPr>
                      <a:endParaRPr lang="fr-FR" sz="14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spcAft>
                          <a:spcPts val="0"/>
                        </a:spcAft>
                      </a:pPr>
                      <a:r>
                        <a:rPr lang="fr-FR" sz="1200" b="1" dirty="0">
                          <a:solidFill>
                            <a:srgbClr val="404040"/>
                          </a:solidFill>
                          <a:latin typeface="Arial"/>
                          <a:ea typeface="Times New Roman"/>
                          <a:cs typeface="Times New Roman"/>
                        </a:rPr>
                        <a:t>AP4</a:t>
                      </a:r>
                      <a:endParaRPr lang="fr-FR" sz="12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fr-FR" sz="1200" b="1">
                          <a:solidFill>
                            <a:srgbClr val="404040"/>
                          </a:solidFill>
                          <a:latin typeface="Arial"/>
                          <a:ea typeface="Times New Roman"/>
                          <a:cs typeface="Times New Roman"/>
                        </a:rPr>
                        <a:t>AP4</a:t>
                      </a:r>
                      <a:endParaRPr lang="fr-FR" sz="1200" b="1">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fr-FR" sz="1200" b="1" dirty="0">
                          <a:solidFill>
                            <a:srgbClr val="404040"/>
                          </a:solidFill>
                          <a:latin typeface="Arial"/>
                          <a:ea typeface="Times New Roman"/>
                          <a:cs typeface="Times New Roman"/>
                        </a:rPr>
                        <a:t>AP2</a:t>
                      </a:r>
                      <a:endParaRPr lang="fr-FR" sz="12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fr-FR" sz="1200" b="1" dirty="0">
                          <a:solidFill>
                            <a:srgbClr val="404040"/>
                          </a:solidFill>
                          <a:latin typeface="Arial"/>
                          <a:ea typeface="Times New Roman"/>
                          <a:cs typeface="Times New Roman"/>
                        </a:rPr>
                        <a:t>AP2</a:t>
                      </a:r>
                      <a:endParaRPr lang="fr-FR" sz="12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fr-FR"/>
                    </a:p>
                  </a:txBody>
                  <a:tcPr/>
                </a:tc>
                <a:tc vMerge="1">
                  <a:txBody>
                    <a:bodyPr/>
                    <a:lstStyle/>
                    <a:p>
                      <a:endParaRPr lang="fr-FR"/>
                    </a:p>
                  </a:txBody>
                  <a:tcPr/>
                </a:tc>
              </a:tr>
              <a:tr h="304649">
                <a:tc>
                  <a:txBody>
                    <a:bodyPr/>
                    <a:lstStyle/>
                    <a:p>
                      <a:pPr algn="ctr">
                        <a:spcAft>
                          <a:spcPts val="0"/>
                        </a:spcAft>
                      </a:pPr>
                      <a:r>
                        <a:rPr lang="fr-FR" sz="1400" b="1" dirty="0">
                          <a:solidFill>
                            <a:srgbClr val="404040"/>
                          </a:solidFill>
                          <a:latin typeface="Arial"/>
                          <a:ea typeface="Times New Roman"/>
                          <a:cs typeface="Times New Roman"/>
                        </a:rPr>
                        <a:t>B5</a:t>
                      </a:r>
                      <a:endParaRPr lang="fr-FR" sz="14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gn="ctr">
                        <a:spcAft>
                          <a:spcPts val="0"/>
                        </a:spcAft>
                      </a:pPr>
                      <a:endParaRPr lang="fr-FR" sz="14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spcAft>
                          <a:spcPts val="0"/>
                        </a:spcAft>
                      </a:pPr>
                      <a:r>
                        <a:rPr lang="fr-FR" sz="1200" b="1" dirty="0">
                          <a:solidFill>
                            <a:srgbClr val="404040"/>
                          </a:solidFill>
                          <a:latin typeface="Arial"/>
                          <a:ea typeface="Times New Roman"/>
                          <a:cs typeface="Times New Roman"/>
                        </a:rPr>
                        <a:t>AP1</a:t>
                      </a:r>
                      <a:endParaRPr lang="fr-FR" sz="12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fr-FR" sz="1200" b="1" dirty="0">
                          <a:solidFill>
                            <a:srgbClr val="404040"/>
                          </a:solidFill>
                          <a:latin typeface="Arial"/>
                          <a:ea typeface="Times New Roman"/>
                          <a:cs typeface="Times New Roman"/>
                        </a:rPr>
                        <a:t>AP1</a:t>
                      </a:r>
                      <a:endParaRPr lang="fr-FR" sz="12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fr-FR" sz="1200" b="1" dirty="0">
                          <a:solidFill>
                            <a:srgbClr val="404040"/>
                          </a:solidFill>
                          <a:latin typeface="Arial"/>
                          <a:ea typeface="Times New Roman"/>
                          <a:cs typeface="Times New Roman"/>
                        </a:rPr>
                        <a:t>AP3</a:t>
                      </a:r>
                      <a:endParaRPr lang="fr-FR" sz="12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fr-FR" sz="1200" b="1" dirty="0">
                          <a:solidFill>
                            <a:srgbClr val="404040"/>
                          </a:solidFill>
                          <a:latin typeface="Arial"/>
                          <a:ea typeface="Times New Roman"/>
                          <a:cs typeface="Times New Roman"/>
                        </a:rPr>
                        <a:t>AP3</a:t>
                      </a:r>
                      <a:endParaRPr lang="fr-FR" sz="12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fr-FR"/>
                    </a:p>
                  </a:txBody>
                  <a:tcPr/>
                </a:tc>
                <a:tc vMerge="1">
                  <a:txBody>
                    <a:bodyPr/>
                    <a:lstStyle/>
                    <a:p>
                      <a:endParaRPr lang="fr-FR"/>
                    </a:p>
                  </a:txBody>
                  <a:tcPr/>
                </a:tc>
              </a:tr>
              <a:tr h="304649">
                <a:tc>
                  <a:txBody>
                    <a:bodyPr/>
                    <a:lstStyle/>
                    <a:p>
                      <a:pPr algn="ctr">
                        <a:spcAft>
                          <a:spcPts val="0"/>
                        </a:spcAft>
                      </a:pPr>
                      <a:r>
                        <a:rPr lang="fr-FR" sz="1400" b="1" dirty="0">
                          <a:solidFill>
                            <a:srgbClr val="404040"/>
                          </a:solidFill>
                          <a:latin typeface="Arial"/>
                          <a:ea typeface="Times New Roman"/>
                          <a:cs typeface="Times New Roman"/>
                        </a:rPr>
                        <a:t>B6</a:t>
                      </a:r>
                      <a:endParaRPr lang="fr-FR" sz="14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gn="ctr">
                        <a:spcAft>
                          <a:spcPts val="0"/>
                        </a:spcAft>
                      </a:pPr>
                      <a:endParaRPr lang="fr-FR" sz="14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spcAft>
                          <a:spcPts val="0"/>
                        </a:spcAft>
                      </a:pPr>
                      <a:r>
                        <a:rPr lang="fr-FR" sz="1200" b="1" dirty="0">
                          <a:solidFill>
                            <a:srgbClr val="404040"/>
                          </a:solidFill>
                          <a:latin typeface="Arial"/>
                          <a:ea typeface="Times New Roman"/>
                          <a:cs typeface="Times New Roman"/>
                        </a:rPr>
                        <a:t>AP2</a:t>
                      </a:r>
                      <a:endParaRPr lang="fr-FR" sz="12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fr-FR" sz="1200" b="1" dirty="0">
                          <a:solidFill>
                            <a:srgbClr val="404040"/>
                          </a:solidFill>
                          <a:latin typeface="Arial"/>
                          <a:ea typeface="Times New Roman"/>
                          <a:cs typeface="Times New Roman"/>
                        </a:rPr>
                        <a:t>AP2</a:t>
                      </a:r>
                      <a:endParaRPr lang="fr-FR" sz="12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fr-FR" sz="1200" b="1">
                          <a:solidFill>
                            <a:srgbClr val="404040"/>
                          </a:solidFill>
                          <a:latin typeface="Arial"/>
                          <a:ea typeface="Times New Roman"/>
                          <a:cs typeface="Times New Roman"/>
                        </a:rPr>
                        <a:t>AP4</a:t>
                      </a:r>
                      <a:endParaRPr lang="fr-FR" sz="1200" b="1">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fr-FR" sz="1200" b="1" dirty="0">
                          <a:solidFill>
                            <a:srgbClr val="404040"/>
                          </a:solidFill>
                          <a:latin typeface="Arial"/>
                          <a:ea typeface="Times New Roman"/>
                          <a:cs typeface="Times New Roman"/>
                        </a:rPr>
                        <a:t>AP4</a:t>
                      </a:r>
                      <a:endParaRPr lang="fr-FR" sz="12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fr-FR"/>
                    </a:p>
                  </a:txBody>
                  <a:tcPr/>
                </a:tc>
                <a:tc vMerge="1">
                  <a:txBody>
                    <a:bodyPr/>
                    <a:lstStyle/>
                    <a:p>
                      <a:endParaRPr lang="fr-FR"/>
                    </a:p>
                  </a:txBody>
                  <a:tcPr/>
                </a:tc>
              </a:tr>
              <a:tr h="304649">
                <a:tc>
                  <a:txBody>
                    <a:bodyPr/>
                    <a:lstStyle/>
                    <a:p>
                      <a:pPr algn="ctr">
                        <a:spcAft>
                          <a:spcPts val="0"/>
                        </a:spcAft>
                      </a:pPr>
                      <a:r>
                        <a:rPr lang="fr-FR" sz="1400" b="1" dirty="0">
                          <a:solidFill>
                            <a:srgbClr val="404040"/>
                          </a:solidFill>
                          <a:latin typeface="Arial"/>
                          <a:ea typeface="Times New Roman"/>
                          <a:cs typeface="Times New Roman"/>
                        </a:rPr>
                        <a:t>B7</a:t>
                      </a:r>
                      <a:endParaRPr lang="fr-FR" sz="14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gn="ctr">
                        <a:spcAft>
                          <a:spcPts val="0"/>
                        </a:spcAft>
                      </a:pPr>
                      <a:endParaRPr lang="fr-FR" sz="14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spcAft>
                          <a:spcPts val="0"/>
                        </a:spcAft>
                      </a:pPr>
                      <a:r>
                        <a:rPr lang="fr-FR" sz="1200" b="1" dirty="0">
                          <a:solidFill>
                            <a:srgbClr val="404040"/>
                          </a:solidFill>
                          <a:latin typeface="Arial"/>
                          <a:ea typeface="Times New Roman"/>
                          <a:cs typeface="Times New Roman"/>
                        </a:rPr>
                        <a:t>AP3</a:t>
                      </a:r>
                      <a:endParaRPr lang="fr-FR" sz="12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fr-FR" sz="1200" b="1">
                          <a:solidFill>
                            <a:srgbClr val="404040"/>
                          </a:solidFill>
                          <a:latin typeface="Arial"/>
                          <a:ea typeface="Times New Roman"/>
                          <a:cs typeface="Times New Roman"/>
                        </a:rPr>
                        <a:t>AP3</a:t>
                      </a:r>
                      <a:endParaRPr lang="fr-FR" sz="1200" b="1">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fr-FR" sz="1200" b="1" dirty="0">
                          <a:solidFill>
                            <a:srgbClr val="404040"/>
                          </a:solidFill>
                          <a:latin typeface="Arial"/>
                          <a:ea typeface="Times New Roman"/>
                          <a:cs typeface="Times New Roman"/>
                        </a:rPr>
                        <a:t>AP1</a:t>
                      </a:r>
                      <a:endParaRPr lang="fr-FR" sz="12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fr-FR" sz="1200" b="1" dirty="0">
                          <a:solidFill>
                            <a:srgbClr val="404040"/>
                          </a:solidFill>
                          <a:latin typeface="Arial"/>
                          <a:ea typeface="Times New Roman"/>
                          <a:cs typeface="Times New Roman"/>
                        </a:rPr>
                        <a:t>AP1</a:t>
                      </a:r>
                      <a:endParaRPr lang="fr-FR" sz="12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fr-FR"/>
                    </a:p>
                  </a:txBody>
                  <a:tcPr/>
                </a:tc>
                <a:tc vMerge="1">
                  <a:txBody>
                    <a:bodyPr/>
                    <a:lstStyle/>
                    <a:p>
                      <a:endParaRPr lang="fr-FR"/>
                    </a:p>
                  </a:txBody>
                  <a:tcPr/>
                </a:tc>
              </a:tr>
              <a:tr h="304649">
                <a:tc>
                  <a:txBody>
                    <a:bodyPr/>
                    <a:lstStyle/>
                    <a:p>
                      <a:pPr algn="ctr">
                        <a:spcAft>
                          <a:spcPts val="0"/>
                        </a:spcAft>
                      </a:pPr>
                      <a:r>
                        <a:rPr lang="fr-FR" sz="1400" b="1" dirty="0">
                          <a:solidFill>
                            <a:srgbClr val="404040"/>
                          </a:solidFill>
                          <a:latin typeface="Arial"/>
                          <a:ea typeface="Times New Roman"/>
                          <a:cs typeface="Times New Roman"/>
                        </a:rPr>
                        <a:t>B8</a:t>
                      </a:r>
                      <a:endParaRPr lang="fr-FR" sz="14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gn="ctr">
                        <a:spcAft>
                          <a:spcPts val="0"/>
                        </a:spcAft>
                      </a:pPr>
                      <a:endParaRPr lang="fr-FR" sz="14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spcAft>
                          <a:spcPts val="0"/>
                        </a:spcAft>
                      </a:pPr>
                      <a:r>
                        <a:rPr lang="fr-FR" sz="1200" b="1" dirty="0">
                          <a:solidFill>
                            <a:srgbClr val="404040"/>
                          </a:solidFill>
                          <a:latin typeface="Arial"/>
                          <a:ea typeface="Times New Roman"/>
                          <a:cs typeface="Times New Roman"/>
                        </a:rPr>
                        <a:t>AP4</a:t>
                      </a:r>
                      <a:endParaRPr lang="fr-FR" sz="12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fr-FR" sz="1200" b="1">
                          <a:solidFill>
                            <a:srgbClr val="404040"/>
                          </a:solidFill>
                          <a:latin typeface="Arial"/>
                          <a:ea typeface="Times New Roman"/>
                          <a:cs typeface="Times New Roman"/>
                        </a:rPr>
                        <a:t>AP4</a:t>
                      </a:r>
                      <a:endParaRPr lang="fr-FR" sz="1200" b="1">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fr-FR" sz="1200" b="1">
                          <a:solidFill>
                            <a:srgbClr val="404040"/>
                          </a:solidFill>
                          <a:latin typeface="Arial"/>
                          <a:ea typeface="Times New Roman"/>
                          <a:cs typeface="Times New Roman"/>
                        </a:rPr>
                        <a:t>AP2</a:t>
                      </a:r>
                      <a:endParaRPr lang="fr-FR" sz="1200" b="1">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fr-FR" sz="1200" b="1" dirty="0">
                          <a:solidFill>
                            <a:srgbClr val="404040"/>
                          </a:solidFill>
                          <a:latin typeface="Arial"/>
                          <a:ea typeface="Times New Roman"/>
                          <a:cs typeface="Times New Roman"/>
                        </a:rPr>
                        <a:t>AP2</a:t>
                      </a:r>
                      <a:endParaRPr lang="fr-FR" sz="12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fr-FR"/>
                    </a:p>
                  </a:txBody>
                  <a:tcPr/>
                </a:tc>
                <a:tc vMerge="1">
                  <a:txBody>
                    <a:bodyPr/>
                    <a:lstStyle/>
                    <a:p>
                      <a:endParaRPr lang="fr-FR"/>
                    </a:p>
                  </a:txBody>
                  <a:tcPr/>
                </a:tc>
              </a:tr>
              <a:tr h="304649">
                <a:tc>
                  <a:txBody>
                    <a:bodyPr/>
                    <a:lstStyle/>
                    <a:p>
                      <a:pPr algn="ctr">
                        <a:spcAft>
                          <a:spcPts val="0"/>
                        </a:spcAft>
                      </a:pPr>
                      <a:r>
                        <a:rPr lang="fr-FR" sz="1400" b="1" dirty="0">
                          <a:solidFill>
                            <a:srgbClr val="404040"/>
                          </a:solidFill>
                          <a:latin typeface="Arial"/>
                          <a:ea typeface="Times New Roman"/>
                          <a:cs typeface="Times New Roman"/>
                        </a:rPr>
                        <a:t>B9</a:t>
                      </a:r>
                      <a:endParaRPr lang="fr-FR" sz="14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gn="ctr">
                        <a:spcAft>
                          <a:spcPts val="0"/>
                        </a:spcAft>
                      </a:pPr>
                      <a:endParaRPr lang="fr-FR" sz="14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spcAft>
                          <a:spcPts val="0"/>
                        </a:spcAft>
                      </a:pPr>
                      <a:r>
                        <a:rPr lang="fr-FR" sz="1200" b="1" dirty="0">
                          <a:solidFill>
                            <a:srgbClr val="404040"/>
                          </a:solidFill>
                          <a:latin typeface="Arial"/>
                          <a:ea typeface="Times New Roman"/>
                          <a:cs typeface="Times New Roman"/>
                        </a:rPr>
                        <a:t>AP1</a:t>
                      </a:r>
                      <a:endParaRPr lang="fr-FR" sz="12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fr-FR" sz="1200" b="1">
                          <a:solidFill>
                            <a:srgbClr val="404040"/>
                          </a:solidFill>
                          <a:latin typeface="Arial"/>
                          <a:ea typeface="Times New Roman"/>
                          <a:cs typeface="Times New Roman"/>
                        </a:rPr>
                        <a:t>AP1</a:t>
                      </a:r>
                      <a:endParaRPr lang="fr-FR" sz="1200" b="1">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fr-FR" sz="1200" b="1">
                          <a:solidFill>
                            <a:srgbClr val="404040"/>
                          </a:solidFill>
                          <a:latin typeface="Arial"/>
                          <a:ea typeface="Times New Roman"/>
                          <a:cs typeface="Times New Roman"/>
                        </a:rPr>
                        <a:t>AP3</a:t>
                      </a:r>
                      <a:endParaRPr lang="fr-FR" sz="1200" b="1">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fr-FR" sz="1200" b="1" dirty="0">
                          <a:solidFill>
                            <a:srgbClr val="404040"/>
                          </a:solidFill>
                          <a:latin typeface="Arial"/>
                          <a:ea typeface="Times New Roman"/>
                          <a:cs typeface="Times New Roman"/>
                        </a:rPr>
                        <a:t>AP3</a:t>
                      </a:r>
                      <a:endParaRPr lang="fr-FR" sz="12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fr-FR"/>
                    </a:p>
                  </a:txBody>
                  <a:tcPr/>
                </a:tc>
                <a:tc vMerge="1">
                  <a:txBody>
                    <a:bodyPr/>
                    <a:lstStyle/>
                    <a:p>
                      <a:endParaRPr lang="fr-FR"/>
                    </a:p>
                  </a:txBody>
                  <a:tcPr/>
                </a:tc>
              </a:tr>
              <a:tr h="304649">
                <a:tc>
                  <a:txBody>
                    <a:bodyPr/>
                    <a:lstStyle/>
                    <a:p>
                      <a:pPr algn="ctr">
                        <a:spcAft>
                          <a:spcPts val="0"/>
                        </a:spcAft>
                      </a:pPr>
                      <a:r>
                        <a:rPr lang="fr-FR" sz="1400" b="1" dirty="0">
                          <a:solidFill>
                            <a:srgbClr val="404040"/>
                          </a:solidFill>
                          <a:latin typeface="Arial"/>
                          <a:ea typeface="Times New Roman"/>
                          <a:cs typeface="Times New Roman"/>
                        </a:rPr>
                        <a:t>B10</a:t>
                      </a:r>
                      <a:endParaRPr lang="fr-FR" sz="14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vMerge="1">
                  <a:txBody>
                    <a:bodyPr/>
                    <a:lstStyle/>
                    <a:p>
                      <a:pPr algn="ctr">
                        <a:spcAft>
                          <a:spcPts val="0"/>
                        </a:spcAft>
                      </a:pPr>
                      <a:endParaRPr lang="fr-FR" sz="14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tcPr>
                </a:tc>
                <a:tc>
                  <a:txBody>
                    <a:bodyPr/>
                    <a:lstStyle/>
                    <a:p>
                      <a:pPr algn="ctr">
                        <a:spcAft>
                          <a:spcPts val="0"/>
                        </a:spcAft>
                      </a:pPr>
                      <a:r>
                        <a:rPr lang="fr-FR" sz="1200" b="1" dirty="0">
                          <a:solidFill>
                            <a:srgbClr val="404040"/>
                          </a:solidFill>
                          <a:latin typeface="Arial"/>
                          <a:ea typeface="Times New Roman"/>
                          <a:cs typeface="Times New Roman"/>
                        </a:rPr>
                        <a:t>AP2</a:t>
                      </a:r>
                      <a:endParaRPr lang="fr-FR" sz="12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fr-FR" sz="1200" b="1">
                          <a:solidFill>
                            <a:srgbClr val="404040"/>
                          </a:solidFill>
                          <a:latin typeface="Arial"/>
                          <a:ea typeface="Times New Roman"/>
                          <a:cs typeface="Times New Roman"/>
                        </a:rPr>
                        <a:t>AP2</a:t>
                      </a:r>
                      <a:endParaRPr lang="fr-FR" sz="1200" b="1">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fr-FR" sz="1200" b="1">
                          <a:solidFill>
                            <a:srgbClr val="404040"/>
                          </a:solidFill>
                          <a:latin typeface="Arial"/>
                          <a:ea typeface="Times New Roman"/>
                          <a:cs typeface="Times New Roman"/>
                        </a:rPr>
                        <a:t>AP4</a:t>
                      </a:r>
                      <a:endParaRPr lang="fr-FR" sz="1200" b="1">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spcAft>
                          <a:spcPts val="0"/>
                        </a:spcAft>
                      </a:pPr>
                      <a:r>
                        <a:rPr lang="fr-FR" sz="1200" b="1" dirty="0">
                          <a:solidFill>
                            <a:srgbClr val="404040"/>
                          </a:solidFill>
                          <a:latin typeface="Arial"/>
                          <a:ea typeface="Times New Roman"/>
                          <a:cs typeface="Times New Roman"/>
                        </a:rPr>
                        <a:t>AP4</a:t>
                      </a:r>
                      <a:endParaRPr lang="fr-FR" sz="1200" b="1" dirty="0">
                        <a:latin typeface="Cambria"/>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vMerge="1">
                  <a:txBody>
                    <a:bodyPr/>
                    <a:lstStyle/>
                    <a:p>
                      <a:endParaRPr lang="fr-FR"/>
                    </a:p>
                  </a:txBody>
                  <a:tcPr/>
                </a:tc>
                <a:tc vMerge="1">
                  <a:txBody>
                    <a:bodyPr/>
                    <a:lstStyle/>
                    <a:p>
                      <a:endParaRPr lang="fr-FR"/>
                    </a:p>
                  </a:txBody>
                  <a:tcPr/>
                </a:tc>
              </a:tr>
            </a:tbl>
          </a:graphicData>
        </a:graphic>
      </p:graphicFrame>
    </p:spTree>
  </p:cSld>
  <p:clrMapOvr>
    <a:masterClrMapping/>
  </p:clrMapOvr>
  <p:transition spd="slow">
    <p:fad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4"/>
          <p:cNvPicPr>
            <a:picLocks noChangeAspect="1" noChangeArrowheads="1"/>
          </p:cNvPicPr>
          <p:nvPr/>
        </p:nvPicPr>
        <p:blipFill>
          <a:blip r:embed="rId3" cstate="print"/>
          <a:srcRect/>
          <a:stretch>
            <a:fillRect/>
          </a:stretch>
        </p:blipFill>
        <p:spPr bwMode="auto">
          <a:xfrm>
            <a:off x="6642230" y="4104075"/>
            <a:ext cx="1899418" cy="2050616"/>
          </a:xfrm>
          <a:prstGeom prst="rect">
            <a:avLst/>
          </a:prstGeom>
          <a:noFill/>
          <a:ln w="9525">
            <a:noFill/>
            <a:miter lim="800000"/>
            <a:headEnd/>
            <a:tailEnd/>
          </a:ln>
        </p:spPr>
      </p:pic>
      <p:pic>
        <p:nvPicPr>
          <p:cNvPr id="35" name="Image 34" descr="logo et mascotte STI2D.tiff"/>
          <p:cNvPicPr>
            <a:picLocks noChangeAspect="1"/>
          </p:cNvPicPr>
          <p:nvPr/>
        </p:nvPicPr>
        <p:blipFill>
          <a:blip r:embed="rId4" cstate="print">
            <a:clrChange>
              <a:clrFrom>
                <a:srgbClr val="FFFFFF"/>
              </a:clrFrom>
              <a:clrTo>
                <a:srgbClr val="FFFFFF">
                  <a:alpha val="0"/>
                </a:srgbClr>
              </a:clrTo>
            </a:clrChange>
          </a:blip>
          <a:stretch>
            <a:fillRect/>
          </a:stretch>
        </p:blipFill>
        <p:spPr>
          <a:xfrm>
            <a:off x="467544" y="0"/>
            <a:ext cx="1278577" cy="1124744"/>
          </a:xfrm>
          <a:prstGeom prst="rect">
            <a:avLst/>
          </a:prstGeom>
        </p:spPr>
      </p:pic>
      <p:pic>
        <p:nvPicPr>
          <p:cNvPr id="36" name="Picture 10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100392" y="6197058"/>
            <a:ext cx="881590" cy="660942"/>
          </a:xfrm>
          <a:prstGeom prst="rect">
            <a:avLst/>
          </a:prstGeom>
          <a:noFill/>
        </p:spPr>
      </p:pic>
      <p:sp>
        <p:nvSpPr>
          <p:cNvPr id="12" name="Rectangle 11"/>
          <p:cNvSpPr/>
          <p:nvPr/>
        </p:nvSpPr>
        <p:spPr>
          <a:xfrm>
            <a:off x="-14068" y="0"/>
            <a:ext cx="500034" cy="6858000"/>
          </a:xfrm>
          <a:prstGeom prst="rect">
            <a:avLst/>
          </a:prstGeom>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STI2D</a:t>
            </a:r>
          </a:p>
        </p:txBody>
      </p:sp>
      <p:sp>
        <p:nvSpPr>
          <p:cNvPr id="9" name="Rectangle 8"/>
          <p:cNvSpPr/>
          <p:nvPr/>
        </p:nvSpPr>
        <p:spPr>
          <a:xfrm>
            <a:off x="1826695" y="233645"/>
            <a:ext cx="6732748" cy="1620180"/>
          </a:xfrm>
          <a:prstGeom prst="rect">
            <a:avLst/>
          </a:prstGeom>
          <a:effectLst>
            <a:glow rad="139700">
              <a:schemeClr val="accent1">
                <a:satMod val="175000"/>
                <a:alpha val="40000"/>
              </a:schemeClr>
            </a:glow>
            <a:outerShdw blurRad="65500" dist="38100" dir="5400000" rotWithShape="0">
              <a:srgbClr val="000000">
                <a:alpha val="40000"/>
              </a:srgbClr>
            </a:outerShdw>
          </a:effectLst>
        </p:spPr>
        <p:style>
          <a:lnRef idx="1">
            <a:schemeClr val="accent1"/>
          </a:lnRef>
          <a:fillRef idx="2">
            <a:schemeClr val="accent1"/>
          </a:fillRef>
          <a:effectRef idx="1">
            <a:schemeClr val="accent1"/>
          </a:effectRef>
          <a:fontRef idx="minor">
            <a:schemeClr val="dk1"/>
          </a:fontRef>
        </p:style>
        <p:txBody>
          <a:bodyPr wrap="square">
            <a:noAutofit/>
          </a:bodyPr>
          <a:lstStyle/>
          <a:p>
            <a:pPr algn="ctr">
              <a:buClr>
                <a:schemeClr val="tx1"/>
              </a:buClr>
            </a:pPr>
            <a:r>
              <a:rPr lang="fr-FR" sz="3200" b="1" dirty="0" smtClean="0">
                <a:solidFill>
                  <a:sysClr val="windowText" lastClr="000000"/>
                </a:solidFill>
                <a:latin typeface="Calibri" pitchFamily="34" charset="0"/>
                <a:cs typeface="Calibri" pitchFamily="34" charset="0"/>
              </a:rPr>
              <a:t>TRAME de l’ACTIVIT</a:t>
            </a:r>
            <a:r>
              <a:rPr lang="fr-FR" sz="3200" b="1" dirty="0" smtClean="0">
                <a:solidFill>
                  <a:sysClr val="windowText" lastClr="000000"/>
                </a:solidFill>
                <a:latin typeface="Calibri"/>
                <a:cs typeface="Calibri" pitchFamily="34" charset="0"/>
              </a:rPr>
              <a:t>É</a:t>
            </a:r>
            <a:r>
              <a:rPr lang="fr-FR" sz="3200" b="1" dirty="0" smtClean="0">
                <a:solidFill>
                  <a:sysClr val="windowText" lastClr="000000"/>
                </a:solidFill>
                <a:latin typeface="Calibri" pitchFamily="34" charset="0"/>
                <a:cs typeface="Calibri" pitchFamily="34" charset="0"/>
              </a:rPr>
              <a:t> PROPOS</a:t>
            </a:r>
            <a:r>
              <a:rPr lang="fr-FR" sz="3200" b="1" dirty="0" smtClean="0">
                <a:solidFill>
                  <a:sysClr val="windowText" lastClr="000000"/>
                </a:solidFill>
                <a:latin typeface="Calibri"/>
                <a:cs typeface="Calibri" pitchFamily="34" charset="0"/>
              </a:rPr>
              <a:t>É</a:t>
            </a:r>
            <a:r>
              <a:rPr lang="fr-FR" sz="3200" b="1" dirty="0" smtClean="0">
                <a:solidFill>
                  <a:sysClr val="windowText" lastClr="000000"/>
                </a:solidFill>
                <a:latin typeface="Calibri" pitchFamily="34" charset="0"/>
                <a:cs typeface="Calibri" pitchFamily="34" charset="0"/>
              </a:rPr>
              <a:t>E </a:t>
            </a:r>
          </a:p>
          <a:p>
            <a:pPr algn="ctr">
              <a:buClr>
                <a:schemeClr val="tx1"/>
              </a:buClr>
            </a:pPr>
            <a:r>
              <a:rPr lang="fr-FR" sz="3200" b="1" dirty="0" smtClean="0">
                <a:solidFill>
                  <a:sysClr val="windowText" lastClr="000000"/>
                </a:solidFill>
                <a:latin typeface="Calibri" pitchFamily="34" charset="0"/>
                <a:cs typeface="Calibri" pitchFamily="34" charset="0"/>
              </a:rPr>
              <a:t>qui vise à élaborer </a:t>
            </a:r>
          </a:p>
          <a:p>
            <a:pPr algn="ctr">
              <a:buClr>
                <a:schemeClr val="tx1"/>
              </a:buClr>
            </a:pPr>
            <a:r>
              <a:rPr lang="fr-FR" sz="3200" b="1" dirty="0" smtClean="0">
                <a:solidFill>
                  <a:sysClr val="windowText" lastClr="000000"/>
                </a:solidFill>
                <a:latin typeface="Calibri" pitchFamily="34" charset="0"/>
                <a:cs typeface="Calibri" pitchFamily="34" charset="0"/>
              </a:rPr>
              <a:t>les fiches connaissances</a:t>
            </a:r>
          </a:p>
        </p:txBody>
      </p:sp>
      <p:sp>
        <p:nvSpPr>
          <p:cNvPr id="3075" name="Rectangle 3"/>
          <p:cNvSpPr>
            <a:spLocks noChangeArrowheads="1"/>
          </p:cNvSpPr>
          <p:nvPr/>
        </p:nvSpPr>
        <p:spPr bwMode="auto">
          <a:xfrm>
            <a:off x="701570" y="2168860"/>
            <a:ext cx="6048672" cy="86177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fr-FR" sz="3200" b="1" dirty="0" smtClean="0">
                <a:effectLst>
                  <a:outerShdw blurRad="38100" dist="38100" dir="2700000" algn="tl">
                    <a:srgbClr val="000000">
                      <a:alpha val="43137"/>
                    </a:srgbClr>
                  </a:outerShdw>
                </a:effectLst>
              </a:rPr>
              <a:t>Étape 1 :</a:t>
            </a:r>
            <a:r>
              <a:rPr lang="fr-FR" sz="3200" b="1" dirty="0" smtClean="0"/>
              <a:t>  </a:t>
            </a:r>
            <a:r>
              <a:rPr kumimoji="0" lang="fr-FR" sz="3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Analyser le capteur</a:t>
            </a:r>
            <a:r>
              <a:rPr kumimoji="0" lang="fr-FR" sz="11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fr-FR"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6" name="Rectangle 4"/>
          <p:cNvSpPr>
            <a:spLocks noChangeArrowheads="1"/>
          </p:cNvSpPr>
          <p:nvPr/>
        </p:nvSpPr>
        <p:spPr bwMode="auto">
          <a:xfrm>
            <a:off x="629562" y="2604678"/>
            <a:ext cx="5472608" cy="361637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7800" marR="0" lvl="0" indent="-177800" algn="l" defTabSz="914400" rtl="0" eaLnBrk="1" fontAlgn="base" latinLnBrk="0" hangingPunct="1">
              <a:lnSpc>
                <a:spcPct val="100000"/>
              </a:lnSpc>
              <a:spcBef>
                <a:spcPct val="0"/>
              </a:spcBef>
              <a:spcAft>
                <a:spcPts val="600"/>
              </a:spcAft>
              <a:buClrTx/>
              <a:buSzTx/>
              <a:buFont typeface="Arial" pitchFamily="34" charset="0"/>
              <a:buChar char="•"/>
              <a:tabLst/>
            </a:pPr>
            <a:r>
              <a:rPr kumimoji="0" lang="fr-FR" sz="2800" b="0" i="0" u="none" strike="noStrike" cap="none" normalizeH="0" baseline="0" dirty="0" smtClean="0">
                <a:ln>
                  <a:noFill/>
                </a:ln>
                <a:solidFill>
                  <a:schemeClr val="tx1"/>
                </a:solidFill>
                <a:effectLst/>
                <a:latin typeface="+mj-lt"/>
                <a:cs typeface="Arial" pitchFamily="34" charset="0"/>
              </a:rPr>
              <a:t>Caractériser le capteur</a:t>
            </a:r>
          </a:p>
          <a:p>
            <a:pPr marL="533400" lvl="2" indent="-355600">
              <a:buFont typeface="Calibri" pitchFamily="34" charset="0"/>
              <a:buChar char="-"/>
            </a:pPr>
            <a:r>
              <a:rPr lang="fr-FR" sz="2800" dirty="0" smtClean="0"/>
              <a:t>Présentation du capteur</a:t>
            </a:r>
          </a:p>
          <a:p>
            <a:pPr marL="533400" lvl="2" indent="-355600">
              <a:buFont typeface="Calibri" pitchFamily="34" charset="0"/>
              <a:buChar char="-"/>
            </a:pPr>
            <a:r>
              <a:rPr lang="fr-FR" sz="2800" dirty="0" smtClean="0"/>
              <a:t>Principes de fonctionnement</a:t>
            </a:r>
          </a:p>
          <a:p>
            <a:pPr marL="533400" lvl="2" indent="-355600">
              <a:buFont typeface="Calibri" pitchFamily="34" charset="0"/>
              <a:buChar char="-"/>
            </a:pPr>
            <a:r>
              <a:rPr lang="fr-FR" sz="2800" dirty="0" smtClean="0"/>
              <a:t>Caractéristiques du signal</a:t>
            </a:r>
            <a:endParaRPr lang="fr-FR" dirty="0" smtClean="0"/>
          </a:p>
          <a:p>
            <a:pPr marL="444500" marR="0" lvl="0" indent="-266700" algn="l" defTabSz="914400" rtl="0" eaLnBrk="0" fontAlgn="base" latinLnBrk="0" hangingPunct="0">
              <a:lnSpc>
                <a:spcPct val="100000"/>
              </a:lnSpc>
              <a:spcBef>
                <a:spcPct val="0"/>
              </a:spcBef>
              <a:spcAft>
                <a:spcPct val="0"/>
              </a:spcAft>
              <a:buClrTx/>
              <a:buSzTx/>
              <a:buFont typeface="Calibri" pitchFamily="34" charset="0"/>
              <a:buChar char="-"/>
              <a:tabLst/>
            </a:pPr>
            <a:endParaRPr lang="fr-FR" sz="2800" dirty="0" smtClean="0">
              <a:latin typeface="+mj-lt"/>
              <a:ea typeface="Calibri" pitchFamily="34" charset="0"/>
              <a:cs typeface="Arial" pitchFamily="34" charset="0"/>
            </a:endParaRPr>
          </a:p>
          <a:p>
            <a:pPr marL="177800" marR="0" lvl="0" indent="-177800" algn="l" defTabSz="914400" rtl="0" eaLnBrk="0" fontAlgn="base" latinLnBrk="0" hangingPunct="0">
              <a:lnSpc>
                <a:spcPct val="100000"/>
              </a:lnSpc>
              <a:spcBef>
                <a:spcPct val="0"/>
              </a:spcBef>
              <a:spcAft>
                <a:spcPct val="0"/>
              </a:spcAft>
              <a:buClrTx/>
              <a:buSzTx/>
              <a:buFont typeface="Arial" pitchFamily="34" charset="0"/>
              <a:buChar char="•"/>
              <a:tabLst/>
            </a:pPr>
            <a:r>
              <a:rPr kumimoji="0" lang="fr-FR" sz="2800" b="0" i="0" u="none" strike="noStrike" cap="none" normalizeH="0" baseline="0" dirty="0" smtClean="0">
                <a:ln>
                  <a:noFill/>
                </a:ln>
                <a:solidFill>
                  <a:schemeClr val="tx1"/>
                </a:solidFill>
                <a:effectLst/>
                <a:latin typeface="+mj-lt"/>
                <a:ea typeface="Calibri" pitchFamily="34" charset="0"/>
                <a:cs typeface="Times New Roman" pitchFamily="18" charset="0"/>
              </a:rPr>
              <a:t>Effectuer des relevés en conditions réelles reproductibles</a:t>
            </a:r>
            <a:endParaRPr kumimoji="0" lang="fr-FR" sz="2800" b="0" i="0" u="none" strike="noStrike" cap="none" normalizeH="0" baseline="0" dirty="0" smtClean="0">
              <a:ln>
                <a:noFill/>
              </a:ln>
              <a:solidFill>
                <a:schemeClr val="tx1"/>
              </a:solidFill>
              <a:effectLst/>
              <a:latin typeface="+mj-lt"/>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2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 name="Groupe 23"/>
          <p:cNvGrpSpPr/>
          <p:nvPr/>
        </p:nvGrpSpPr>
        <p:grpSpPr>
          <a:xfrm>
            <a:off x="5670122" y="3392996"/>
            <a:ext cx="2232248" cy="720080"/>
            <a:chOff x="5652120" y="2822159"/>
            <a:chExt cx="2232248" cy="720080"/>
          </a:xfrm>
        </p:grpSpPr>
        <p:cxnSp>
          <p:nvCxnSpPr>
            <p:cNvPr id="21" name="Connecteur en arc 20"/>
            <p:cNvCxnSpPr/>
            <p:nvPr/>
          </p:nvCxnSpPr>
          <p:spPr>
            <a:xfrm rot="10800000">
              <a:off x="6444208" y="3356992"/>
              <a:ext cx="576064" cy="72008"/>
            </a:xfrm>
            <a:prstGeom prst="curved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3" name="Text Box 6"/>
            <p:cNvSpPr txBox="1">
              <a:spLocks noChangeArrowheads="1"/>
            </p:cNvSpPr>
            <p:nvPr/>
          </p:nvSpPr>
          <p:spPr bwMode="auto">
            <a:xfrm>
              <a:off x="6228184" y="2822159"/>
              <a:ext cx="1656184" cy="72008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0">
              <a:solidFill>
                <a:srgbClr val="000000"/>
              </a:solidFill>
              <a:miter lim="800000"/>
              <a:headEnd/>
              <a:tailEnd/>
            </a:ln>
            <a:effectLst>
              <a:innerShdw blurRad="63500" dist="50800" dir="81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600"/>
                </a:spcAft>
                <a:buClrTx/>
                <a:buSzTx/>
                <a:buFontTx/>
                <a:buNone/>
                <a:tabLst/>
              </a:pPr>
              <a:r>
                <a:rPr kumimoji="0" lang="fr-FR" sz="2800" b="0" i="0" u="none" strike="noStrike" cap="none" normalizeH="0" baseline="0" dirty="0" smtClean="0">
                  <a:ln>
                    <a:noFill/>
                  </a:ln>
                  <a:solidFill>
                    <a:schemeClr val="tx1"/>
                  </a:solidFill>
                  <a:effectLst/>
                  <a:latin typeface="Calibri" pitchFamily="34" charset="0"/>
                  <a:cs typeface="Arial" pitchFamily="34" charset="0"/>
                  <a:sym typeface="Wingdings"/>
                </a:rPr>
                <a:t> </a:t>
              </a:r>
              <a:r>
                <a:rPr kumimoji="0" lang="fr-FR" sz="2800" b="1" i="0" u="none" strike="noStrike" cap="none" normalizeH="0" baseline="0" dirty="0" smtClean="0">
                  <a:ln>
                    <a:noFill/>
                  </a:ln>
                  <a:solidFill>
                    <a:schemeClr val="tx1"/>
                  </a:solidFill>
                  <a:effectLst/>
                  <a:latin typeface="Calibri" pitchFamily="34" charset="0"/>
                  <a:cs typeface="Arial" pitchFamily="34" charset="0"/>
                  <a:sym typeface="Wingdings"/>
                </a:rPr>
                <a:t>C</a:t>
              </a:r>
              <a:r>
                <a:rPr kumimoji="0" lang="fr-FR" sz="2800" b="1" i="0" u="none" strike="noStrike" cap="none" normalizeH="0" baseline="0" dirty="0" smtClean="0">
                  <a:ln>
                    <a:noFill/>
                  </a:ln>
                  <a:solidFill>
                    <a:schemeClr val="tx1"/>
                  </a:solidFill>
                  <a:effectLst/>
                  <a:latin typeface="Calibri" pitchFamily="34" charset="0"/>
                  <a:cs typeface="Arial" pitchFamily="34" charset="0"/>
                </a:rPr>
                <a:t>o 4.4</a:t>
              </a:r>
              <a:endParaRPr kumimoji="0" lang="fr-FR" sz="2800" b="1" i="0" u="none" strike="noStrike" cap="none" normalizeH="0" baseline="0" dirty="0" smtClean="0">
                <a:ln>
                  <a:noFill/>
                </a:ln>
                <a:solidFill>
                  <a:schemeClr val="tx1"/>
                </a:solidFill>
                <a:effectLst/>
                <a:latin typeface="Arial" pitchFamily="34" charset="0"/>
                <a:cs typeface="Arial" pitchFamily="34" charset="0"/>
              </a:endParaRPr>
            </a:p>
          </p:txBody>
        </p:sp>
        <p:cxnSp>
          <p:nvCxnSpPr>
            <p:cNvPr id="14" name="Connecteur en arc 13"/>
            <p:cNvCxnSpPr/>
            <p:nvPr/>
          </p:nvCxnSpPr>
          <p:spPr>
            <a:xfrm rot="10800000">
              <a:off x="5652120" y="3110191"/>
              <a:ext cx="576064" cy="72008"/>
            </a:xfrm>
            <a:prstGeom prst="curved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075"/>
                                        </p:tgtEl>
                                        <p:attrNameLst>
                                          <p:attrName>style.visibility</p:attrName>
                                        </p:attrNameLst>
                                      </p:cBhvr>
                                      <p:to>
                                        <p:strVal val="visible"/>
                                      </p:to>
                                    </p:set>
                                    <p:animEffect transition="in" filter="wipe(left)">
                                      <p:cBhvr>
                                        <p:cTn id="7" dur="500"/>
                                        <p:tgtEl>
                                          <p:spTgt spid="307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76">
                                            <p:txEl>
                                              <p:pRg st="0" end="0"/>
                                            </p:txEl>
                                          </p:spTgt>
                                        </p:tgtEl>
                                        <p:attrNameLst>
                                          <p:attrName>style.visibility</p:attrName>
                                        </p:attrNameLst>
                                      </p:cBhvr>
                                      <p:to>
                                        <p:strVal val="visible"/>
                                      </p:to>
                                    </p:set>
                                    <p:animEffect transition="in" filter="wipe(left)">
                                      <p:cBhvr>
                                        <p:cTn id="12" dur="500"/>
                                        <p:tgtEl>
                                          <p:spTgt spid="3076">
                                            <p:txEl>
                                              <p:pRg st="0" end="0"/>
                                            </p:txEl>
                                          </p:spTgt>
                                        </p:tgtEl>
                                      </p:cBhvr>
                                    </p:animEffect>
                                  </p:childTnLst>
                                </p:cTn>
                              </p:par>
                              <p:par>
                                <p:cTn id="13" presetID="22" presetClass="entr" presetSubtype="8" fill="hold" nodeType="withEffect">
                                  <p:stCondLst>
                                    <p:cond delay="0"/>
                                  </p:stCondLst>
                                  <p:childTnLst>
                                    <p:set>
                                      <p:cBhvr>
                                        <p:cTn id="14" dur="1" fill="hold">
                                          <p:stCondLst>
                                            <p:cond delay="0"/>
                                          </p:stCondLst>
                                        </p:cTn>
                                        <p:tgtEl>
                                          <p:spTgt spid="3076">
                                            <p:txEl>
                                              <p:pRg st="1" end="1"/>
                                            </p:txEl>
                                          </p:spTgt>
                                        </p:tgtEl>
                                        <p:attrNameLst>
                                          <p:attrName>style.visibility</p:attrName>
                                        </p:attrNameLst>
                                      </p:cBhvr>
                                      <p:to>
                                        <p:strVal val="visible"/>
                                      </p:to>
                                    </p:set>
                                    <p:animEffect transition="in" filter="wipe(left)">
                                      <p:cBhvr>
                                        <p:cTn id="15" dur="500"/>
                                        <p:tgtEl>
                                          <p:spTgt spid="3076">
                                            <p:txEl>
                                              <p:pRg st="1" end="1"/>
                                            </p:txEl>
                                          </p:spTgt>
                                        </p:tgtEl>
                                      </p:cBhvr>
                                    </p:animEffect>
                                  </p:childTnLst>
                                </p:cTn>
                              </p:par>
                              <p:par>
                                <p:cTn id="16" presetID="22" presetClass="entr" presetSubtype="8" fill="hold" nodeType="withEffect">
                                  <p:stCondLst>
                                    <p:cond delay="0"/>
                                  </p:stCondLst>
                                  <p:childTnLst>
                                    <p:set>
                                      <p:cBhvr>
                                        <p:cTn id="17" dur="1" fill="hold">
                                          <p:stCondLst>
                                            <p:cond delay="0"/>
                                          </p:stCondLst>
                                        </p:cTn>
                                        <p:tgtEl>
                                          <p:spTgt spid="3076">
                                            <p:txEl>
                                              <p:pRg st="2" end="2"/>
                                            </p:txEl>
                                          </p:spTgt>
                                        </p:tgtEl>
                                        <p:attrNameLst>
                                          <p:attrName>style.visibility</p:attrName>
                                        </p:attrNameLst>
                                      </p:cBhvr>
                                      <p:to>
                                        <p:strVal val="visible"/>
                                      </p:to>
                                    </p:set>
                                    <p:animEffect transition="in" filter="wipe(left)">
                                      <p:cBhvr>
                                        <p:cTn id="18" dur="500"/>
                                        <p:tgtEl>
                                          <p:spTgt spid="3076">
                                            <p:txEl>
                                              <p:pRg st="2" end="2"/>
                                            </p:txEl>
                                          </p:spTgt>
                                        </p:tgtEl>
                                      </p:cBhvr>
                                    </p:animEffect>
                                  </p:childTnLst>
                                </p:cTn>
                              </p:par>
                              <p:par>
                                <p:cTn id="19" presetID="22" presetClass="entr" presetSubtype="8" fill="hold" nodeType="withEffect">
                                  <p:stCondLst>
                                    <p:cond delay="0"/>
                                  </p:stCondLst>
                                  <p:childTnLst>
                                    <p:set>
                                      <p:cBhvr>
                                        <p:cTn id="20" dur="1" fill="hold">
                                          <p:stCondLst>
                                            <p:cond delay="0"/>
                                          </p:stCondLst>
                                        </p:cTn>
                                        <p:tgtEl>
                                          <p:spTgt spid="3076">
                                            <p:txEl>
                                              <p:pRg st="3" end="3"/>
                                            </p:txEl>
                                          </p:spTgt>
                                        </p:tgtEl>
                                        <p:attrNameLst>
                                          <p:attrName>style.visibility</p:attrName>
                                        </p:attrNameLst>
                                      </p:cBhvr>
                                      <p:to>
                                        <p:strVal val="visible"/>
                                      </p:to>
                                    </p:set>
                                    <p:animEffect transition="in" filter="wipe(left)">
                                      <p:cBhvr>
                                        <p:cTn id="21" dur="500"/>
                                        <p:tgtEl>
                                          <p:spTgt spid="3076">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2"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right)">
                                      <p:cBhvr>
                                        <p:cTn id="26" dur="500"/>
                                        <p:tgtEl>
                                          <p:spTgt spid="3"/>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nodeType="clickEffect">
                                  <p:stCondLst>
                                    <p:cond delay="0"/>
                                  </p:stCondLst>
                                  <p:childTnLst>
                                    <p:set>
                                      <p:cBhvr>
                                        <p:cTn id="30" dur="1" fill="hold">
                                          <p:stCondLst>
                                            <p:cond delay="0"/>
                                          </p:stCondLst>
                                        </p:cTn>
                                        <p:tgtEl>
                                          <p:spTgt spid="3076">
                                            <p:txEl>
                                              <p:pRg st="5" end="5"/>
                                            </p:txEl>
                                          </p:spTgt>
                                        </p:tgtEl>
                                        <p:attrNameLst>
                                          <p:attrName>style.visibility</p:attrName>
                                        </p:attrNameLst>
                                      </p:cBhvr>
                                      <p:to>
                                        <p:strVal val="visible"/>
                                      </p:to>
                                    </p:set>
                                    <p:animEffect transition="in" filter="wipe(left)">
                                      <p:cBhvr>
                                        <p:cTn id="31" dur="500"/>
                                        <p:tgtEl>
                                          <p:spTgt spid="3076">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5"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descr="logo et mascotte STI2D.tiff"/>
          <p:cNvPicPr>
            <a:picLocks noChangeAspect="1"/>
          </p:cNvPicPr>
          <p:nvPr/>
        </p:nvPicPr>
        <p:blipFill>
          <a:blip r:embed="rId3" cstate="print">
            <a:clrChange>
              <a:clrFrom>
                <a:srgbClr val="FFFFFF"/>
              </a:clrFrom>
              <a:clrTo>
                <a:srgbClr val="FFFFFF">
                  <a:alpha val="0"/>
                </a:srgbClr>
              </a:clrTo>
            </a:clrChange>
          </a:blip>
          <a:stretch>
            <a:fillRect/>
          </a:stretch>
        </p:blipFill>
        <p:spPr>
          <a:xfrm>
            <a:off x="467544" y="0"/>
            <a:ext cx="1278577" cy="1124744"/>
          </a:xfrm>
          <a:prstGeom prst="rect">
            <a:avLst/>
          </a:prstGeom>
        </p:spPr>
      </p:pic>
      <p:pic>
        <p:nvPicPr>
          <p:cNvPr id="36" name="Picture 10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100392" y="6197058"/>
            <a:ext cx="881590" cy="660942"/>
          </a:xfrm>
          <a:prstGeom prst="rect">
            <a:avLst/>
          </a:prstGeom>
          <a:noFill/>
        </p:spPr>
      </p:pic>
      <p:sp>
        <p:nvSpPr>
          <p:cNvPr id="12" name="Rectangle 11"/>
          <p:cNvSpPr/>
          <p:nvPr/>
        </p:nvSpPr>
        <p:spPr>
          <a:xfrm>
            <a:off x="-14068" y="0"/>
            <a:ext cx="500034" cy="6858000"/>
          </a:xfrm>
          <a:prstGeom prst="rect">
            <a:avLst/>
          </a:prstGeom>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STI2D</a:t>
            </a:r>
          </a:p>
        </p:txBody>
      </p:sp>
      <p:sp>
        <p:nvSpPr>
          <p:cNvPr id="3077" name="Rectangle 5"/>
          <p:cNvSpPr>
            <a:spLocks noChangeArrowheads="1"/>
          </p:cNvSpPr>
          <p:nvPr/>
        </p:nvSpPr>
        <p:spPr bwMode="auto">
          <a:xfrm>
            <a:off x="746575" y="2798930"/>
            <a:ext cx="8136904" cy="34317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177800" indent="-177800" fontAlgn="base">
              <a:spcBef>
                <a:spcPct val="0"/>
              </a:spcBef>
              <a:spcAft>
                <a:spcPts val="600"/>
              </a:spcAft>
              <a:buFont typeface="Arial" pitchFamily="34" charset="0"/>
              <a:buChar char="•"/>
            </a:pPr>
            <a:r>
              <a:rPr lang="fr-FR" sz="2400" b="1" dirty="0" smtClean="0">
                <a:latin typeface="+mj-lt"/>
                <a:cs typeface="Arial" pitchFamily="34" charset="0"/>
              </a:rPr>
              <a:t>Lancer le modèle </a:t>
            </a:r>
          </a:p>
          <a:p>
            <a:pPr marL="177800" indent="-177800" fontAlgn="base">
              <a:spcBef>
                <a:spcPct val="0"/>
              </a:spcBef>
              <a:spcAft>
                <a:spcPts val="600"/>
              </a:spcAft>
              <a:buFont typeface="Arial" pitchFamily="34" charset="0"/>
              <a:buChar char="•"/>
            </a:pPr>
            <a:r>
              <a:rPr lang="fr-FR" sz="2400" b="1" dirty="0" smtClean="0">
                <a:latin typeface="+mj-lt"/>
                <a:cs typeface="Arial" pitchFamily="34" charset="0"/>
              </a:rPr>
              <a:t>Identifier les variables internes et externes et paramétrer le modèle </a:t>
            </a:r>
          </a:p>
          <a:p>
            <a:pPr marL="177800" indent="-177800" fontAlgn="base">
              <a:spcBef>
                <a:spcPct val="0"/>
              </a:spcBef>
              <a:spcAft>
                <a:spcPts val="600"/>
              </a:spcAft>
              <a:buFont typeface="Arial" pitchFamily="34" charset="0"/>
              <a:buChar char="•"/>
            </a:pPr>
            <a:r>
              <a:rPr lang="fr-FR" sz="2400" b="1" dirty="0" smtClean="0">
                <a:latin typeface="+mj-lt"/>
                <a:cs typeface="Arial" pitchFamily="34" charset="0"/>
              </a:rPr>
              <a:t>Lancer la simulation</a:t>
            </a:r>
          </a:p>
          <a:p>
            <a:pPr marL="177800" indent="-177800" fontAlgn="base">
              <a:spcBef>
                <a:spcPct val="0"/>
              </a:spcBef>
              <a:spcAft>
                <a:spcPts val="600"/>
              </a:spcAft>
              <a:buFont typeface="Arial" pitchFamily="34" charset="0"/>
              <a:buChar char="•"/>
            </a:pPr>
            <a:r>
              <a:rPr lang="fr-FR" sz="2400" b="1" dirty="0" smtClean="0">
                <a:latin typeface="+mj-lt"/>
                <a:cs typeface="Arial" pitchFamily="34" charset="0"/>
              </a:rPr>
              <a:t>Comparer les valeurs obtenues avec le réel pour vérifier le modèle</a:t>
            </a:r>
          </a:p>
          <a:p>
            <a:pPr marL="177800" indent="-177800" fontAlgn="base">
              <a:spcBef>
                <a:spcPct val="0"/>
              </a:spcBef>
              <a:spcAft>
                <a:spcPts val="600"/>
              </a:spcAft>
              <a:buFont typeface="Arial" pitchFamily="34" charset="0"/>
              <a:buChar char="•"/>
            </a:pPr>
            <a:r>
              <a:rPr lang="fr-FR" sz="2400" b="1" dirty="0" smtClean="0">
                <a:latin typeface="+mj-lt"/>
                <a:cs typeface="Arial" pitchFamily="34" charset="0"/>
              </a:rPr>
              <a:t>Modifier si nécessaire le paramétrage pour l’ajuster au réel</a:t>
            </a:r>
          </a:p>
          <a:p>
            <a:pPr marL="177800" indent="-177800" fontAlgn="base">
              <a:spcBef>
                <a:spcPct val="0"/>
              </a:spcBef>
              <a:spcAft>
                <a:spcPts val="600"/>
              </a:spcAft>
              <a:buFont typeface="Arial" pitchFamily="34" charset="0"/>
              <a:buChar char="•"/>
            </a:pPr>
            <a:r>
              <a:rPr lang="fr-FR" sz="2400" b="1" dirty="0" smtClean="0">
                <a:latin typeface="+mj-lt"/>
                <a:cs typeface="Arial" pitchFamily="34" charset="0"/>
              </a:rPr>
              <a:t>Utiliser</a:t>
            </a:r>
            <a:r>
              <a:rPr kumimoji="0" lang="fr-FR" sz="1400" b="1" i="0" u="none" strike="noStrike" cap="none" normalizeH="0" baseline="0" dirty="0" smtClean="0">
                <a:ln>
                  <a:noFill/>
                </a:ln>
                <a:solidFill>
                  <a:schemeClr val="tx1"/>
                </a:solidFill>
                <a:effectLst/>
                <a:latin typeface="Arial" pitchFamily="34" charset="0"/>
                <a:ea typeface="Calibri" pitchFamily="34" charset="0"/>
                <a:cs typeface="Times New Roman" pitchFamily="18" charset="0"/>
              </a:rPr>
              <a:t> </a:t>
            </a:r>
            <a:r>
              <a:rPr lang="fr-FR" sz="2400" b="1" dirty="0" smtClean="0">
                <a:latin typeface="+mj-lt"/>
                <a:cs typeface="Arial" pitchFamily="34" charset="0"/>
              </a:rPr>
              <a:t>le modèle sur l’étendue de mesure souhaitée </a:t>
            </a:r>
          </a:p>
        </p:txBody>
      </p:sp>
      <p:sp>
        <p:nvSpPr>
          <p:cNvPr id="16" name="Rectangle 3"/>
          <p:cNvSpPr>
            <a:spLocks noChangeArrowheads="1"/>
          </p:cNvSpPr>
          <p:nvPr/>
        </p:nvSpPr>
        <p:spPr bwMode="auto">
          <a:xfrm>
            <a:off x="611560" y="1673805"/>
            <a:ext cx="853244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eaLnBrk="0" fontAlgn="base" hangingPunct="0">
              <a:spcBef>
                <a:spcPct val="0"/>
              </a:spcBef>
              <a:spcAft>
                <a:spcPct val="0"/>
              </a:spcAft>
            </a:pPr>
            <a:r>
              <a:rPr lang="fr-FR" sz="3200" b="1" dirty="0" smtClean="0">
                <a:effectLst>
                  <a:outerShdw blurRad="38100" dist="38100" dir="2700000" algn="tl">
                    <a:srgbClr val="000000">
                      <a:alpha val="43137"/>
                    </a:srgbClr>
                  </a:outerShdw>
                </a:effectLst>
              </a:rPr>
              <a:t>Étape 2:  </a:t>
            </a:r>
            <a:r>
              <a:rPr lang="fr-FR" sz="3200" b="1" dirty="0" smtClean="0"/>
              <a:t>Utiliser un modèle de simulation représentatif du comportement du capteur</a:t>
            </a:r>
          </a:p>
          <a:p>
            <a:pPr marL="0" marR="0" lvl="0" indent="0" algn="l" defTabSz="914400" rtl="0" eaLnBrk="0" fontAlgn="base" latinLnBrk="0" hangingPunct="0">
              <a:lnSpc>
                <a:spcPct val="100000"/>
              </a:lnSpc>
              <a:spcBef>
                <a:spcPct val="0"/>
              </a:spcBef>
              <a:spcAft>
                <a:spcPct val="0"/>
              </a:spcAft>
              <a:buClrTx/>
              <a:buSzTx/>
              <a:tabLst/>
            </a:pPr>
            <a:r>
              <a:rPr lang="fr-FR" sz="3200" b="1" dirty="0" smtClean="0">
                <a:effectLst>
                  <a:outerShdw blurRad="38100" dist="38100" dir="2700000" algn="tl">
                    <a:srgbClr val="000000">
                      <a:alpha val="43137"/>
                    </a:srgbClr>
                  </a:outerShdw>
                </a:effectLst>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3" name="Groupe 28"/>
          <p:cNvGrpSpPr/>
          <p:nvPr/>
        </p:nvGrpSpPr>
        <p:grpSpPr>
          <a:xfrm>
            <a:off x="6417205" y="2933945"/>
            <a:ext cx="2160240" cy="432048"/>
            <a:chOff x="3707904" y="1268760"/>
            <a:chExt cx="2160240" cy="432048"/>
          </a:xfrm>
        </p:grpSpPr>
        <p:sp>
          <p:nvSpPr>
            <p:cNvPr id="30" name="Text Box 6"/>
            <p:cNvSpPr txBox="1">
              <a:spLocks noChangeArrowheads="1"/>
            </p:cNvSpPr>
            <p:nvPr/>
          </p:nvSpPr>
          <p:spPr bwMode="auto">
            <a:xfrm>
              <a:off x="4572000" y="1268760"/>
              <a:ext cx="1296144" cy="36004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0">
              <a:solidFill>
                <a:srgbClr val="000000"/>
              </a:solidFill>
              <a:miter lim="800000"/>
              <a:headEnd/>
              <a:tailEnd/>
            </a:ln>
            <a:effectLst>
              <a:innerShdw blurRad="63500" dist="50800" dir="81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b="0" i="0" u="none" strike="noStrike" cap="none" normalizeH="0" baseline="0" dirty="0" smtClean="0">
                  <a:ln>
                    <a:noFill/>
                  </a:ln>
                  <a:solidFill>
                    <a:schemeClr val="tx1"/>
                  </a:solidFill>
                  <a:effectLst/>
                  <a:latin typeface="Calibri" pitchFamily="34" charset="0"/>
                  <a:cs typeface="Arial" pitchFamily="34" charset="0"/>
                  <a:sym typeface="Wingdings"/>
                </a:rPr>
                <a:t> </a:t>
              </a:r>
              <a:r>
                <a:rPr kumimoji="0" lang="fr-FR" b="0" i="0" u="none" strike="noStrike" cap="none" normalizeH="0" baseline="0" dirty="0" smtClean="0">
                  <a:ln>
                    <a:noFill/>
                  </a:ln>
                  <a:solidFill>
                    <a:schemeClr val="tx1"/>
                  </a:solidFill>
                  <a:effectLst/>
                  <a:latin typeface="Calibri" pitchFamily="34" charset="0"/>
                  <a:cs typeface="Arial" pitchFamily="34" charset="0"/>
                </a:rPr>
                <a:t>Co 5.2</a:t>
              </a:r>
            </a:p>
          </p:txBody>
        </p:sp>
        <p:cxnSp>
          <p:nvCxnSpPr>
            <p:cNvPr id="31" name="Connecteur en arc 30"/>
            <p:cNvCxnSpPr>
              <a:stCxn id="30" idx="1"/>
            </p:cNvCxnSpPr>
            <p:nvPr/>
          </p:nvCxnSpPr>
          <p:spPr>
            <a:xfrm rot="10800000" flipV="1">
              <a:off x="3707904" y="1448780"/>
              <a:ext cx="864096" cy="252028"/>
            </a:xfrm>
            <a:prstGeom prst="curved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grpSp>
      <p:grpSp>
        <p:nvGrpSpPr>
          <p:cNvPr id="4" name="Groupe 36"/>
          <p:cNvGrpSpPr/>
          <p:nvPr/>
        </p:nvGrpSpPr>
        <p:grpSpPr>
          <a:xfrm>
            <a:off x="6642230" y="4194085"/>
            <a:ext cx="1944216" cy="360040"/>
            <a:chOff x="6012160" y="1628800"/>
            <a:chExt cx="1944216" cy="360040"/>
          </a:xfrm>
        </p:grpSpPr>
        <p:sp>
          <p:nvSpPr>
            <p:cNvPr id="38" name="Text Box 6"/>
            <p:cNvSpPr txBox="1">
              <a:spLocks noChangeArrowheads="1"/>
            </p:cNvSpPr>
            <p:nvPr/>
          </p:nvSpPr>
          <p:spPr bwMode="auto">
            <a:xfrm>
              <a:off x="6660232" y="1628800"/>
              <a:ext cx="1296144" cy="360040"/>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0">
              <a:solidFill>
                <a:srgbClr val="000000"/>
              </a:solidFill>
              <a:miter lim="800000"/>
              <a:headEnd/>
              <a:tailEnd/>
            </a:ln>
            <a:effectLst>
              <a:innerShdw blurRad="63500" dist="50800" dir="81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b="0" i="0" u="none" strike="noStrike" cap="none" normalizeH="0" baseline="0" dirty="0" smtClean="0">
                  <a:ln>
                    <a:noFill/>
                  </a:ln>
                  <a:solidFill>
                    <a:schemeClr val="tx1"/>
                  </a:solidFill>
                  <a:effectLst/>
                  <a:latin typeface="Calibri" pitchFamily="34" charset="0"/>
                  <a:cs typeface="Arial" pitchFamily="34" charset="0"/>
                  <a:sym typeface="Wingdings"/>
                </a:rPr>
                <a:t> </a:t>
              </a:r>
              <a:r>
                <a:rPr kumimoji="0" lang="fr-FR" b="0" i="0" u="none" strike="noStrike" cap="none" normalizeH="0" baseline="0" dirty="0" smtClean="0">
                  <a:ln>
                    <a:noFill/>
                  </a:ln>
                  <a:solidFill>
                    <a:schemeClr val="tx1"/>
                  </a:solidFill>
                  <a:effectLst/>
                  <a:latin typeface="Calibri" pitchFamily="34" charset="0"/>
                  <a:cs typeface="Arial" pitchFamily="34" charset="0"/>
                </a:rPr>
                <a:t>Co 5.3</a:t>
              </a:r>
            </a:p>
          </p:txBody>
        </p:sp>
        <p:cxnSp>
          <p:nvCxnSpPr>
            <p:cNvPr id="39" name="Connecteur en arc 38"/>
            <p:cNvCxnSpPr>
              <a:stCxn id="38" idx="1"/>
            </p:cNvCxnSpPr>
            <p:nvPr/>
          </p:nvCxnSpPr>
          <p:spPr>
            <a:xfrm rot="10800000" flipV="1">
              <a:off x="6012160" y="1808820"/>
              <a:ext cx="648072" cy="108012"/>
            </a:xfrm>
            <a:prstGeom prst="curvedConnector3">
              <a:avLst>
                <a:gd name="adj1" fmla="val 50000"/>
              </a:avLst>
            </a:prstGeom>
            <a:ln w="38100">
              <a:tailEnd type="arrow"/>
            </a:ln>
          </p:spPr>
          <p:style>
            <a:lnRef idx="1">
              <a:schemeClr val="accent1"/>
            </a:lnRef>
            <a:fillRef idx="0">
              <a:schemeClr val="accent1"/>
            </a:fillRef>
            <a:effectRef idx="0">
              <a:schemeClr val="accent1"/>
            </a:effectRef>
            <a:fontRef idx="minor">
              <a:schemeClr val="tx1"/>
            </a:fontRef>
          </p:style>
        </p:cxnSp>
      </p:grpSp>
      <p:sp>
        <p:nvSpPr>
          <p:cNvPr id="18" name="Rectangle 17"/>
          <p:cNvSpPr/>
          <p:nvPr/>
        </p:nvSpPr>
        <p:spPr>
          <a:xfrm>
            <a:off x="1826695" y="188640"/>
            <a:ext cx="6750750" cy="1485165"/>
          </a:xfrm>
          <a:prstGeom prst="rect">
            <a:avLst/>
          </a:prstGeom>
          <a:effectLst>
            <a:glow rad="139700">
              <a:schemeClr val="accent1">
                <a:satMod val="175000"/>
                <a:alpha val="40000"/>
              </a:schemeClr>
            </a:glow>
            <a:outerShdw blurRad="65500" dist="38100" dir="5400000" rotWithShape="0">
              <a:srgbClr val="000000">
                <a:alpha val="40000"/>
              </a:srgbClr>
            </a:outerShdw>
          </a:effectLst>
        </p:spPr>
        <p:style>
          <a:lnRef idx="1">
            <a:schemeClr val="accent1"/>
          </a:lnRef>
          <a:fillRef idx="2">
            <a:schemeClr val="accent1"/>
          </a:fillRef>
          <a:effectRef idx="1">
            <a:schemeClr val="accent1"/>
          </a:effectRef>
          <a:fontRef idx="minor">
            <a:schemeClr val="dk1"/>
          </a:fontRef>
        </p:style>
        <p:txBody>
          <a:bodyPr wrap="square">
            <a:noAutofit/>
          </a:bodyPr>
          <a:lstStyle/>
          <a:p>
            <a:pPr algn="ctr">
              <a:buClr>
                <a:schemeClr val="tx1"/>
              </a:buClr>
            </a:pPr>
            <a:r>
              <a:rPr lang="fr-FR" sz="3200" b="1" dirty="0" smtClean="0">
                <a:solidFill>
                  <a:sysClr val="windowText" lastClr="000000"/>
                </a:solidFill>
                <a:latin typeface="Calibri" pitchFamily="34" charset="0"/>
                <a:cs typeface="Calibri" pitchFamily="34" charset="0"/>
              </a:rPr>
              <a:t>TRAME de l’ACTIVIT</a:t>
            </a:r>
            <a:r>
              <a:rPr lang="fr-FR" sz="3200" b="1" dirty="0" smtClean="0">
                <a:solidFill>
                  <a:sysClr val="windowText" lastClr="000000"/>
                </a:solidFill>
                <a:latin typeface="Calibri"/>
                <a:cs typeface="Calibri" pitchFamily="34" charset="0"/>
              </a:rPr>
              <a:t>É</a:t>
            </a:r>
            <a:r>
              <a:rPr lang="fr-FR" sz="3200" b="1" dirty="0" smtClean="0">
                <a:solidFill>
                  <a:sysClr val="windowText" lastClr="000000"/>
                </a:solidFill>
                <a:latin typeface="Calibri" pitchFamily="34" charset="0"/>
                <a:cs typeface="Calibri" pitchFamily="34" charset="0"/>
              </a:rPr>
              <a:t> PROPOS</a:t>
            </a:r>
            <a:r>
              <a:rPr lang="fr-FR" sz="3200" b="1" dirty="0" smtClean="0">
                <a:solidFill>
                  <a:sysClr val="windowText" lastClr="000000"/>
                </a:solidFill>
                <a:latin typeface="Calibri"/>
                <a:cs typeface="Calibri" pitchFamily="34" charset="0"/>
              </a:rPr>
              <a:t>É</a:t>
            </a:r>
            <a:r>
              <a:rPr lang="fr-FR" sz="3200" b="1" dirty="0" smtClean="0">
                <a:solidFill>
                  <a:sysClr val="windowText" lastClr="000000"/>
                </a:solidFill>
                <a:latin typeface="Calibri" pitchFamily="34" charset="0"/>
                <a:cs typeface="Calibri" pitchFamily="34" charset="0"/>
              </a:rPr>
              <a:t>E </a:t>
            </a:r>
          </a:p>
          <a:p>
            <a:pPr algn="ctr">
              <a:buClr>
                <a:schemeClr val="tx1"/>
              </a:buClr>
            </a:pPr>
            <a:r>
              <a:rPr lang="fr-FR" sz="3200" b="1" dirty="0" smtClean="0">
                <a:solidFill>
                  <a:sysClr val="windowText" lastClr="000000"/>
                </a:solidFill>
                <a:latin typeface="Calibri" pitchFamily="34" charset="0"/>
                <a:cs typeface="Calibri" pitchFamily="34" charset="0"/>
              </a:rPr>
              <a:t>qui vise à élaborer </a:t>
            </a:r>
          </a:p>
          <a:p>
            <a:pPr algn="ctr">
              <a:buClr>
                <a:schemeClr val="tx1"/>
              </a:buClr>
            </a:pPr>
            <a:r>
              <a:rPr lang="fr-FR" sz="3200" b="1" dirty="0" smtClean="0">
                <a:solidFill>
                  <a:sysClr val="windowText" lastClr="000000"/>
                </a:solidFill>
                <a:latin typeface="Calibri" pitchFamily="34" charset="0"/>
                <a:cs typeface="Calibri" pitchFamily="34" charset="0"/>
              </a:rPr>
              <a:t>la fiche méthode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3077">
                                            <p:txEl>
                                              <p:pRg st="0" end="0"/>
                                            </p:txEl>
                                          </p:spTgt>
                                        </p:tgtEl>
                                        <p:attrNameLst>
                                          <p:attrName>style.visibility</p:attrName>
                                        </p:attrNameLst>
                                      </p:cBhvr>
                                      <p:to>
                                        <p:strVal val="visible"/>
                                      </p:to>
                                    </p:set>
                                    <p:animEffect transition="in" filter="wipe(left)">
                                      <p:cBhvr>
                                        <p:cTn id="12" dur="500"/>
                                        <p:tgtEl>
                                          <p:spTgt spid="307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077">
                                            <p:txEl>
                                              <p:pRg st="1" end="1"/>
                                            </p:txEl>
                                          </p:spTgt>
                                        </p:tgtEl>
                                        <p:attrNameLst>
                                          <p:attrName>style.visibility</p:attrName>
                                        </p:attrNameLst>
                                      </p:cBhvr>
                                      <p:to>
                                        <p:strVal val="visible"/>
                                      </p:to>
                                    </p:set>
                                    <p:animEffect transition="in" filter="wipe(left)">
                                      <p:cBhvr>
                                        <p:cTn id="17" dur="500"/>
                                        <p:tgtEl>
                                          <p:spTgt spid="307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nodeType="clickEffect">
                                  <p:stCondLst>
                                    <p:cond delay="0"/>
                                  </p:stCondLst>
                                  <p:childTnLst>
                                    <p:set>
                                      <p:cBhvr>
                                        <p:cTn id="21" dur="1" fill="hold">
                                          <p:stCondLst>
                                            <p:cond delay="0"/>
                                          </p:stCondLst>
                                        </p:cTn>
                                        <p:tgtEl>
                                          <p:spTgt spid="3077">
                                            <p:txEl>
                                              <p:pRg st="2" end="2"/>
                                            </p:txEl>
                                          </p:spTgt>
                                        </p:tgtEl>
                                        <p:attrNameLst>
                                          <p:attrName>style.visibility</p:attrName>
                                        </p:attrNameLst>
                                      </p:cBhvr>
                                      <p:to>
                                        <p:strVal val="visible"/>
                                      </p:to>
                                    </p:set>
                                    <p:animEffect transition="in" filter="wipe(left)">
                                      <p:cBhvr>
                                        <p:cTn id="22" dur="500"/>
                                        <p:tgtEl>
                                          <p:spTgt spid="307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righ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nodeType="clickEffect">
                                  <p:stCondLst>
                                    <p:cond delay="0"/>
                                  </p:stCondLst>
                                  <p:childTnLst>
                                    <p:set>
                                      <p:cBhvr>
                                        <p:cTn id="31" dur="1" fill="hold">
                                          <p:stCondLst>
                                            <p:cond delay="0"/>
                                          </p:stCondLst>
                                        </p:cTn>
                                        <p:tgtEl>
                                          <p:spTgt spid="3077">
                                            <p:txEl>
                                              <p:pRg st="3" end="3"/>
                                            </p:txEl>
                                          </p:spTgt>
                                        </p:tgtEl>
                                        <p:attrNameLst>
                                          <p:attrName>style.visibility</p:attrName>
                                        </p:attrNameLst>
                                      </p:cBhvr>
                                      <p:to>
                                        <p:strVal val="visible"/>
                                      </p:to>
                                    </p:set>
                                    <p:animEffect transition="in" filter="wipe(left)">
                                      <p:cBhvr>
                                        <p:cTn id="32" dur="500"/>
                                        <p:tgtEl>
                                          <p:spTgt spid="3077">
                                            <p:txEl>
                                              <p:pRg st="3" end="3"/>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3077">
                                            <p:txEl>
                                              <p:pRg st="4" end="4"/>
                                            </p:txEl>
                                          </p:spTgt>
                                        </p:tgtEl>
                                        <p:attrNameLst>
                                          <p:attrName>style.visibility</p:attrName>
                                        </p:attrNameLst>
                                      </p:cBhvr>
                                      <p:to>
                                        <p:strVal val="visible"/>
                                      </p:to>
                                    </p:set>
                                    <p:animEffect transition="in" filter="wipe(left)">
                                      <p:cBhvr>
                                        <p:cTn id="37" dur="500"/>
                                        <p:tgtEl>
                                          <p:spTgt spid="3077">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nodeType="clickEffect">
                                  <p:stCondLst>
                                    <p:cond delay="0"/>
                                  </p:stCondLst>
                                  <p:childTnLst>
                                    <p:set>
                                      <p:cBhvr>
                                        <p:cTn id="41" dur="1" fill="hold">
                                          <p:stCondLst>
                                            <p:cond delay="0"/>
                                          </p:stCondLst>
                                        </p:cTn>
                                        <p:tgtEl>
                                          <p:spTgt spid="3077">
                                            <p:txEl>
                                              <p:pRg st="5" end="5"/>
                                            </p:txEl>
                                          </p:spTgt>
                                        </p:tgtEl>
                                        <p:attrNameLst>
                                          <p:attrName>style.visibility</p:attrName>
                                        </p:attrNameLst>
                                      </p:cBhvr>
                                      <p:to>
                                        <p:strVal val="visible"/>
                                      </p:to>
                                    </p:set>
                                    <p:animEffect transition="in" filter="wipe(left)">
                                      <p:cBhvr>
                                        <p:cTn id="42" dur="500"/>
                                        <p:tgtEl>
                                          <p:spTgt spid="3077">
                                            <p:txEl>
                                              <p:pRg st="5" end="5"/>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2" fill="hold"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wipe(right)">
                                      <p:cBhvr>
                                        <p:cTn id="4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descr="logo et mascotte STI2D.tiff"/>
          <p:cNvPicPr>
            <a:picLocks noChangeAspect="1"/>
          </p:cNvPicPr>
          <p:nvPr/>
        </p:nvPicPr>
        <p:blipFill>
          <a:blip r:embed="rId3" cstate="print">
            <a:clrChange>
              <a:clrFrom>
                <a:srgbClr val="FFFFFF"/>
              </a:clrFrom>
              <a:clrTo>
                <a:srgbClr val="FFFFFF">
                  <a:alpha val="0"/>
                </a:srgbClr>
              </a:clrTo>
            </a:clrChange>
          </a:blip>
          <a:stretch>
            <a:fillRect/>
          </a:stretch>
        </p:blipFill>
        <p:spPr>
          <a:xfrm>
            <a:off x="467544" y="0"/>
            <a:ext cx="1278577" cy="1124744"/>
          </a:xfrm>
          <a:prstGeom prst="rect">
            <a:avLst/>
          </a:prstGeom>
        </p:spPr>
      </p:pic>
      <p:sp>
        <p:nvSpPr>
          <p:cNvPr id="12" name="Rectangle 11"/>
          <p:cNvSpPr/>
          <p:nvPr/>
        </p:nvSpPr>
        <p:spPr>
          <a:xfrm>
            <a:off x="-14068" y="0"/>
            <a:ext cx="500034" cy="6858000"/>
          </a:xfrm>
          <a:prstGeom prst="rect">
            <a:avLst/>
          </a:prstGeom>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STI2D</a:t>
            </a:r>
          </a:p>
        </p:txBody>
      </p:sp>
      <p:sp>
        <p:nvSpPr>
          <p:cNvPr id="9" name="Rectangle 8"/>
          <p:cNvSpPr/>
          <p:nvPr/>
        </p:nvSpPr>
        <p:spPr>
          <a:xfrm>
            <a:off x="1285852" y="571480"/>
            <a:ext cx="3308948" cy="830997"/>
          </a:xfrm>
          <a:prstGeom prst="rect">
            <a:avLst/>
          </a:prstGeom>
          <a:effectLst>
            <a:glow rad="139700">
              <a:schemeClr val="accent1">
                <a:satMod val="175000"/>
                <a:alpha val="40000"/>
              </a:schemeClr>
            </a:glow>
            <a:outerShdw blurRad="65500" dist="38100" dir="5400000" rotWithShape="0">
              <a:srgbClr val="000000">
                <a:alpha val="40000"/>
              </a:srgb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buClr>
                <a:schemeClr val="tx1"/>
              </a:buClr>
            </a:pPr>
            <a:r>
              <a:rPr lang="fr-FR" sz="2400" b="1" dirty="0" smtClean="0">
                <a:solidFill>
                  <a:sysClr val="windowText" lastClr="000000"/>
                </a:solidFill>
                <a:latin typeface="Calibri" pitchFamily="34" charset="0"/>
                <a:cs typeface="Calibri" pitchFamily="34" charset="0"/>
              </a:rPr>
              <a:t>PRÉSENTATION D’UNE ACTIVITÉ PRATIQUE</a:t>
            </a:r>
          </a:p>
        </p:txBody>
      </p:sp>
      <p:grpSp>
        <p:nvGrpSpPr>
          <p:cNvPr id="2" name="Groupe 22"/>
          <p:cNvGrpSpPr/>
          <p:nvPr/>
        </p:nvGrpSpPr>
        <p:grpSpPr>
          <a:xfrm>
            <a:off x="7236296" y="908720"/>
            <a:ext cx="1907704" cy="1406047"/>
            <a:chOff x="3491880" y="4149080"/>
            <a:chExt cx="2699792" cy="1910103"/>
          </a:xfrm>
          <a:scene3d>
            <a:camera prst="perspectiveContrastingLeftFacing"/>
            <a:lightRig rig="threePt" dir="t"/>
          </a:scene3d>
        </p:grpSpPr>
        <p:pic>
          <p:nvPicPr>
            <p:cNvPr id="11" name="Image 10" descr="fiche.png"/>
            <p:cNvPicPr>
              <a:picLocks noChangeAspect="1"/>
            </p:cNvPicPr>
            <p:nvPr/>
          </p:nvPicPr>
          <p:blipFill>
            <a:blip r:embed="rId4" cstate="print"/>
            <a:stretch>
              <a:fillRect/>
            </a:stretch>
          </p:blipFill>
          <p:spPr>
            <a:xfrm>
              <a:off x="3491880" y="4149080"/>
              <a:ext cx="2699792" cy="1910103"/>
            </a:xfrm>
            <a:prstGeom prst="rect">
              <a:avLst/>
            </a:prstGeom>
            <a:ln>
              <a:solidFill>
                <a:schemeClr val="tx2"/>
              </a:solidFill>
            </a:ln>
            <a:effectLst>
              <a:outerShdw blurRad="50800" dist="127000" dir="2700000" algn="tl" rotWithShape="0">
                <a:prstClr val="black">
                  <a:alpha val="40000"/>
                </a:prstClr>
              </a:outerShdw>
            </a:effectLst>
          </p:spPr>
        </p:pic>
        <p:sp>
          <p:nvSpPr>
            <p:cNvPr id="13" name="Rectangle 12"/>
            <p:cNvSpPr/>
            <p:nvPr/>
          </p:nvSpPr>
          <p:spPr>
            <a:xfrm>
              <a:off x="3593786" y="5420769"/>
              <a:ext cx="2520280" cy="293467"/>
            </a:xfrm>
            <a:prstGeom prst="rect">
              <a:avLst/>
            </a:prstGeom>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fr-FR">
                <a:ln>
                  <a:solidFill>
                    <a:srgbClr val="FF9900"/>
                  </a:solidFill>
                </a:ln>
              </a:endParaRPr>
            </a:p>
          </p:txBody>
        </p:sp>
      </p:grpSp>
      <p:pic>
        <p:nvPicPr>
          <p:cNvPr id="99330" name="Picture 2"/>
          <p:cNvPicPr>
            <a:picLocks noChangeAspect="1" noChangeArrowheads="1"/>
          </p:cNvPicPr>
          <p:nvPr/>
        </p:nvPicPr>
        <p:blipFill>
          <a:blip r:embed="rId5" cstate="print"/>
          <a:srcRect/>
          <a:stretch>
            <a:fillRect/>
          </a:stretch>
        </p:blipFill>
        <p:spPr bwMode="auto">
          <a:xfrm>
            <a:off x="611560" y="2507868"/>
            <a:ext cx="3849687" cy="2833687"/>
          </a:xfrm>
          <a:prstGeom prst="rect">
            <a:avLst/>
          </a:prstGeom>
          <a:noFill/>
          <a:ln w="9525">
            <a:noFill/>
            <a:miter lim="800000"/>
            <a:headEnd/>
            <a:tailEnd/>
          </a:ln>
        </p:spPr>
      </p:pic>
      <p:pic>
        <p:nvPicPr>
          <p:cNvPr id="16" name="Picture 2"/>
          <p:cNvPicPr>
            <a:picLocks noChangeAspect="1" noChangeArrowheads="1"/>
          </p:cNvPicPr>
          <p:nvPr/>
        </p:nvPicPr>
        <p:blipFill>
          <a:blip r:embed="rId6" cstate="print"/>
          <a:srcRect/>
          <a:stretch>
            <a:fillRect/>
          </a:stretch>
        </p:blipFill>
        <p:spPr bwMode="auto">
          <a:xfrm>
            <a:off x="4286248" y="3165630"/>
            <a:ext cx="2798368" cy="1071570"/>
          </a:xfrm>
          <a:prstGeom prst="rect">
            <a:avLst/>
          </a:prstGeom>
          <a:noFill/>
          <a:ln w="9525">
            <a:noFill/>
            <a:miter lim="800000"/>
            <a:headEnd/>
            <a:tailEnd/>
          </a:ln>
        </p:spPr>
      </p:pic>
      <p:grpSp>
        <p:nvGrpSpPr>
          <p:cNvPr id="23" name="Groupe 22"/>
          <p:cNvGrpSpPr/>
          <p:nvPr/>
        </p:nvGrpSpPr>
        <p:grpSpPr>
          <a:xfrm>
            <a:off x="7055768" y="2951316"/>
            <a:ext cx="2088232" cy="1512171"/>
            <a:chOff x="5940152" y="3371392"/>
            <a:chExt cx="1944216" cy="1209736"/>
          </a:xfrm>
        </p:grpSpPr>
        <p:sp>
          <p:nvSpPr>
            <p:cNvPr id="19" name="Titre 1"/>
            <p:cNvSpPr txBox="1">
              <a:spLocks/>
            </p:cNvSpPr>
            <p:nvPr/>
          </p:nvSpPr>
          <p:spPr bwMode="auto">
            <a:xfrm>
              <a:off x="5940152" y="3717032"/>
              <a:ext cx="1944216" cy="864096"/>
            </a:xfrm>
            <a:prstGeom prst="rect">
              <a:avLst/>
            </a:prstGeom>
            <a:solidFill>
              <a:srgbClr val="00B0F0"/>
            </a:solidFill>
            <a:ln w="3175">
              <a:solidFill>
                <a:schemeClr val="accent6">
                  <a:lumMod val="75000"/>
                </a:schemeClr>
              </a:solidFill>
              <a:headEnd/>
              <a:tailEnd/>
            </a:ln>
            <a:scene3d>
              <a:camera prst="isometricOffAxis1Right"/>
              <a:lightRig rig="glow" dir="t">
                <a:rot lat="0" lon="0" rev="6360000"/>
              </a:lightRig>
            </a:scene3d>
            <a:sp3d contourW="1000" prstMaterial="flat">
              <a:bevelT w="95250" h="101600"/>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p>
              <a:pPr algn="ctr"/>
              <a:r>
                <a:rPr lang="fr-FR" sz="2200" dirty="0" smtClean="0"/>
                <a:t>Mesures sur le système </a:t>
              </a:r>
              <a:r>
                <a:rPr lang="fr-FR" sz="2200" dirty="0" err="1" smtClean="0"/>
                <a:t>didactisé</a:t>
              </a:r>
              <a:endParaRPr lang="fr-FR" sz="2200" dirty="0"/>
            </a:p>
          </p:txBody>
        </p:sp>
        <p:sp>
          <p:nvSpPr>
            <p:cNvPr id="21" name="Flèche vers le haut 20"/>
            <p:cNvSpPr/>
            <p:nvPr/>
          </p:nvSpPr>
          <p:spPr>
            <a:xfrm flipH="1">
              <a:off x="6677612" y="3371392"/>
              <a:ext cx="288031" cy="28803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24" name="Groupe 23"/>
          <p:cNvGrpSpPr/>
          <p:nvPr/>
        </p:nvGrpSpPr>
        <p:grpSpPr>
          <a:xfrm>
            <a:off x="4499992" y="1787788"/>
            <a:ext cx="2448272" cy="1296144"/>
            <a:chOff x="4499992" y="1052736"/>
            <a:chExt cx="2376264" cy="1080120"/>
          </a:xfrm>
        </p:grpSpPr>
        <p:sp>
          <p:nvSpPr>
            <p:cNvPr id="20" name="Titre 1"/>
            <p:cNvSpPr txBox="1">
              <a:spLocks/>
            </p:cNvSpPr>
            <p:nvPr/>
          </p:nvSpPr>
          <p:spPr bwMode="auto">
            <a:xfrm>
              <a:off x="5004048" y="1052736"/>
              <a:ext cx="1872208" cy="1008112"/>
            </a:xfrm>
            <a:prstGeom prst="rect">
              <a:avLst/>
            </a:prstGeom>
            <a:solidFill>
              <a:srgbClr val="00B0F0"/>
            </a:solidFill>
            <a:ln w="3175">
              <a:solidFill>
                <a:schemeClr val="accent6">
                  <a:lumMod val="75000"/>
                </a:schemeClr>
              </a:solidFill>
              <a:headEnd/>
              <a:tailEnd/>
            </a:ln>
            <a:scene3d>
              <a:camera prst="isometricOffAxis1Right"/>
              <a:lightRig rig="glow" dir="t">
                <a:rot lat="0" lon="0" rev="6360000"/>
              </a:lightRig>
            </a:scene3d>
            <a:sp3d contourW="1000" prstMaterial="flat">
              <a:bevelT w="95250" h="101600"/>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p>
              <a:pPr algn="ctr"/>
              <a:r>
                <a:rPr lang="fr-FR" sz="2200" dirty="0" smtClean="0"/>
                <a:t>Paramétrages et Mesures sur le modèle</a:t>
              </a:r>
              <a:endParaRPr lang="fr-FR" sz="2200" dirty="0"/>
            </a:p>
          </p:txBody>
        </p:sp>
        <p:sp>
          <p:nvSpPr>
            <p:cNvPr id="22" name="Flèche gauche 21"/>
            <p:cNvSpPr/>
            <p:nvPr/>
          </p:nvSpPr>
          <p:spPr>
            <a:xfrm>
              <a:off x="4499992" y="1844824"/>
              <a:ext cx="432048" cy="28803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pic>
        <p:nvPicPr>
          <p:cNvPr id="36" name="Picture 100"/>
          <p:cNvPicPr>
            <a:picLocks noChangeAspect="1" noChangeArrowheads="1"/>
          </p:cNvPicPr>
          <p:nvPr/>
        </p:nvPicPr>
        <p:blipFill>
          <a:blip r:embed="rId7" cstate="print">
            <a:clrChange>
              <a:clrFrom>
                <a:srgbClr val="FFFFFF"/>
              </a:clrFrom>
              <a:clrTo>
                <a:srgbClr val="FFFFFF">
                  <a:alpha val="0"/>
                </a:srgbClr>
              </a:clrTo>
            </a:clrChange>
          </a:blip>
          <a:srcRect/>
          <a:stretch>
            <a:fillRect/>
          </a:stretch>
        </p:blipFill>
        <p:spPr bwMode="auto">
          <a:xfrm>
            <a:off x="8100392" y="6197058"/>
            <a:ext cx="881590" cy="660942"/>
          </a:xfrm>
          <a:prstGeom prst="rect">
            <a:avLst/>
          </a:prstGeom>
          <a:noFill/>
        </p:spPr>
      </p:pic>
      <p:grpSp>
        <p:nvGrpSpPr>
          <p:cNvPr id="27" name="Groupe 26"/>
          <p:cNvGrpSpPr/>
          <p:nvPr/>
        </p:nvGrpSpPr>
        <p:grpSpPr>
          <a:xfrm>
            <a:off x="4572000" y="4451514"/>
            <a:ext cx="2373966" cy="1209734"/>
            <a:chOff x="4572000" y="3500438"/>
            <a:chExt cx="2373966" cy="1209734"/>
          </a:xfrm>
        </p:grpSpPr>
        <p:sp>
          <p:nvSpPr>
            <p:cNvPr id="25" name="Titre 1"/>
            <p:cNvSpPr txBox="1">
              <a:spLocks/>
            </p:cNvSpPr>
            <p:nvPr/>
          </p:nvSpPr>
          <p:spPr bwMode="auto">
            <a:xfrm>
              <a:off x="4572000" y="3500438"/>
              <a:ext cx="1928942" cy="1209734"/>
            </a:xfrm>
            <a:prstGeom prst="rect">
              <a:avLst/>
            </a:prstGeom>
            <a:solidFill>
              <a:srgbClr val="00B0F0"/>
            </a:solidFill>
            <a:ln w="3175">
              <a:solidFill>
                <a:schemeClr val="accent6">
                  <a:lumMod val="75000"/>
                </a:schemeClr>
              </a:solidFill>
              <a:headEnd/>
              <a:tailEnd/>
            </a:ln>
            <a:scene3d>
              <a:camera prst="isometricOffAxis1Right"/>
              <a:lightRig rig="glow" dir="t">
                <a:rot lat="0" lon="0" rev="6360000"/>
              </a:lightRig>
            </a:scene3d>
            <a:sp3d contourW="1000" prstMaterial="flat">
              <a:bevelT w="95250" h="101600"/>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p>
              <a:pPr algn="ctr"/>
              <a:r>
                <a:rPr lang="fr-FR" sz="2200" dirty="0" smtClean="0"/>
                <a:t>Analyse du capteur</a:t>
              </a:r>
              <a:endParaRPr lang="fr-FR" sz="2200" dirty="0"/>
            </a:p>
          </p:txBody>
        </p:sp>
        <p:sp>
          <p:nvSpPr>
            <p:cNvPr id="26" name="Flèche gauche 25"/>
            <p:cNvSpPr/>
            <p:nvPr/>
          </p:nvSpPr>
          <p:spPr>
            <a:xfrm flipH="1">
              <a:off x="6500826" y="3857628"/>
              <a:ext cx="445140" cy="345638"/>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down)">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wipe(right)">
                                      <p:cBhvr>
                                        <p:cTn id="17"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3" cstate="print"/>
          <a:srcRect/>
          <a:stretch>
            <a:fillRect/>
          </a:stretch>
        </p:blipFill>
        <p:spPr bwMode="auto">
          <a:xfrm>
            <a:off x="395536" y="1241376"/>
            <a:ext cx="4176464" cy="5616624"/>
          </a:xfrm>
          <a:prstGeom prst="rect">
            <a:avLst/>
          </a:prstGeom>
          <a:noFill/>
          <a:ln w="9525">
            <a:noFill/>
            <a:miter lim="800000"/>
            <a:headEnd/>
            <a:tailEnd/>
          </a:ln>
        </p:spPr>
      </p:pic>
      <p:pic>
        <p:nvPicPr>
          <p:cNvPr id="35" name="Image 34" descr="logo et mascotte STI2D.tiff"/>
          <p:cNvPicPr>
            <a:picLocks noChangeAspect="1"/>
          </p:cNvPicPr>
          <p:nvPr/>
        </p:nvPicPr>
        <p:blipFill>
          <a:blip r:embed="rId4" cstate="print">
            <a:clrChange>
              <a:clrFrom>
                <a:srgbClr val="FFFFFF"/>
              </a:clrFrom>
              <a:clrTo>
                <a:srgbClr val="FFFFFF">
                  <a:alpha val="0"/>
                </a:srgbClr>
              </a:clrTo>
            </a:clrChange>
          </a:blip>
          <a:stretch>
            <a:fillRect/>
          </a:stretch>
        </p:blipFill>
        <p:spPr>
          <a:xfrm>
            <a:off x="467544" y="0"/>
            <a:ext cx="1278577" cy="1124744"/>
          </a:xfrm>
          <a:prstGeom prst="rect">
            <a:avLst/>
          </a:prstGeom>
        </p:spPr>
      </p:pic>
      <p:sp>
        <p:nvSpPr>
          <p:cNvPr id="12" name="Rectangle 11"/>
          <p:cNvSpPr/>
          <p:nvPr/>
        </p:nvSpPr>
        <p:spPr>
          <a:xfrm>
            <a:off x="-14068" y="0"/>
            <a:ext cx="500034" cy="6858000"/>
          </a:xfrm>
          <a:prstGeom prst="rect">
            <a:avLst/>
          </a:prstGeom>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STI2D</a:t>
            </a:r>
          </a:p>
        </p:txBody>
      </p:sp>
      <p:grpSp>
        <p:nvGrpSpPr>
          <p:cNvPr id="22" name="Groupe 21"/>
          <p:cNvGrpSpPr/>
          <p:nvPr/>
        </p:nvGrpSpPr>
        <p:grpSpPr>
          <a:xfrm>
            <a:off x="1187624" y="3789040"/>
            <a:ext cx="7560839" cy="2592288"/>
            <a:chOff x="1187624" y="3789040"/>
            <a:chExt cx="7560839" cy="2592288"/>
          </a:xfrm>
        </p:grpSpPr>
        <p:sp>
          <p:nvSpPr>
            <p:cNvPr id="17" name="Rectangle 16"/>
            <p:cNvSpPr/>
            <p:nvPr/>
          </p:nvSpPr>
          <p:spPr>
            <a:xfrm>
              <a:off x="1187624" y="4149080"/>
              <a:ext cx="2736304" cy="360040"/>
            </a:xfrm>
            <a:prstGeom prst="rect">
              <a:avLst/>
            </a:prstGeom>
            <a:solidFill>
              <a:schemeClr val="accent2">
                <a:lumMod val="60000"/>
                <a:lumOff val="40000"/>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20" name="Groupe 19"/>
            <p:cNvGrpSpPr/>
            <p:nvPr/>
          </p:nvGrpSpPr>
          <p:grpSpPr>
            <a:xfrm>
              <a:off x="3923928" y="3789040"/>
              <a:ext cx="4824535" cy="2592288"/>
              <a:chOff x="3923928" y="3789040"/>
              <a:chExt cx="4824535" cy="2592288"/>
            </a:xfrm>
          </p:grpSpPr>
          <p:pic>
            <p:nvPicPr>
              <p:cNvPr id="13314" name="Picture 2" descr="C:\Users\PORTABLE\Pictures\seminaire\IMG_6612.JPG"/>
              <p:cNvPicPr>
                <a:picLocks noChangeAspect="1" noChangeArrowheads="1"/>
              </p:cNvPicPr>
              <p:nvPr/>
            </p:nvPicPr>
            <p:blipFill>
              <a:blip r:embed="rId5" cstate="print"/>
              <a:srcRect/>
              <a:stretch>
                <a:fillRect/>
              </a:stretch>
            </p:blipFill>
            <p:spPr bwMode="auto">
              <a:xfrm>
                <a:off x="4572000" y="3789040"/>
                <a:ext cx="4176463" cy="2592288"/>
              </a:xfrm>
              <a:prstGeom prst="rect">
                <a:avLst/>
              </a:prstGeom>
              <a:noFill/>
              <a:scene3d>
                <a:camera prst="isometricOffAxis2Left"/>
                <a:lightRig rig="threePt" dir="t"/>
              </a:scene3d>
            </p:spPr>
          </p:pic>
          <p:cxnSp>
            <p:nvCxnSpPr>
              <p:cNvPr id="23" name="Connecteur en arc 22"/>
              <p:cNvCxnSpPr>
                <a:stCxn id="17" idx="3"/>
              </p:cNvCxnSpPr>
              <p:nvPr/>
            </p:nvCxnSpPr>
            <p:spPr>
              <a:xfrm>
                <a:off x="3923928" y="4329100"/>
                <a:ext cx="792088" cy="756084"/>
              </a:xfrm>
              <a:prstGeom prst="curvedConnector3">
                <a:avLst>
                  <a:gd name="adj1" fmla="val 50000"/>
                </a:avLst>
              </a:prstGeom>
              <a:ln w="31750">
                <a:tailEnd type="arrow"/>
              </a:ln>
            </p:spPr>
            <p:style>
              <a:lnRef idx="1">
                <a:schemeClr val="accent1"/>
              </a:lnRef>
              <a:fillRef idx="0">
                <a:schemeClr val="accent1"/>
              </a:fillRef>
              <a:effectRef idx="0">
                <a:schemeClr val="accent1"/>
              </a:effectRef>
              <a:fontRef idx="minor">
                <a:schemeClr val="tx1"/>
              </a:fontRef>
            </p:style>
          </p:cxnSp>
        </p:grpSp>
      </p:grpSp>
      <p:sp>
        <p:nvSpPr>
          <p:cNvPr id="40" name="Text Box 6"/>
          <p:cNvSpPr txBox="1">
            <a:spLocks noChangeArrowheads="1"/>
          </p:cNvSpPr>
          <p:nvPr/>
        </p:nvSpPr>
        <p:spPr bwMode="auto">
          <a:xfrm>
            <a:off x="7740352" y="404664"/>
            <a:ext cx="1152128" cy="432048"/>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0">
            <a:solidFill>
              <a:srgbClr val="000000"/>
            </a:solidFill>
            <a:miter lim="800000"/>
            <a:headEnd/>
            <a:tailEnd/>
          </a:ln>
          <a:effectLst>
            <a:innerShdw blurRad="63500" dist="50800" dir="81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b="0" i="0" u="none" strike="noStrike" cap="none" normalizeH="0" baseline="0" dirty="0" smtClean="0">
                <a:ln>
                  <a:noFill/>
                </a:ln>
                <a:solidFill>
                  <a:schemeClr val="tx1"/>
                </a:solidFill>
                <a:effectLst/>
                <a:latin typeface="Calibri" pitchFamily="34" charset="0"/>
                <a:cs typeface="Arial" pitchFamily="34" charset="0"/>
                <a:sym typeface="Wingdings"/>
              </a:rPr>
              <a:t> </a:t>
            </a:r>
            <a:r>
              <a:rPr kumimoji="0" lang="fr-FR" b="0" i="0" u="none" strike="noStrike" cap="none" normalizeH="0" baseline="0" dirty="0" smtClean="0">
                <a:ln>
                  <a:noFill/>
                </a:ln>
                <a:solidFill>
                  <a:schemeClr val="tx1"/>
                </a:solidFill>
                <a:effectLst/>
                <a:latin typeface="Calibri" pitchFamily="34" charset="0"/>
                <a:cs typeface="Arial" pitchFamily="34" charset="0"/>
              </a:rPr>
              <a:t>Co 4.4</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pic>
        <p:nvPicPr>
          <p:cNvPr id="36" name="Picture 10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100392" y="6197058"/>
            <a:ext cx="881590" cy="660942"/>
          </a:xfrm>
          <a:prstGeom prst="rect">
            <a:avLst/>
          </a:prstGeom>
          <a:noFill/>
        </p:spPr>
      </p:pic>
      <p:grpSp>
        <p:nvGrpSpPr>
          <p:cNvPr id="27" name="Groupe 26"/>
          <p:cNvGrpSpPr/>
          <p:nvPr/>
        </p:nvGrpSpPr>
        <p:grpSpPr>
          <a:xfrm>
            <a:off x="1187624" y="1124744"/>
            <a:ext cx="7272808" cy="3024336"/>
            <a:chOff x="1187624" y="764704"/>
            <a:chExt cx="7272808" cy="3024336"/>
          </a:xfrm>
        </p:grpSpPr>
        <p:grpSp>
          <p:nvGrpSpPr>
            <p:cNvPr id="19" name="Groupe 18"/>
            <p:cNvGrpSpPr/>
            <p:nvPr/>
          </p:nvGrpSpPr>
          <p:grpSpPr>
            <a:xfrm>
              <a:off x="1187624" y="764704"/>
              <a:ext cx="7272808" cy="3024336"/>
              <a:chOff x="1403648" y="764705"/>
              <a:chExt cx="7272808" cy="3024336"/>
            </a:xfrm>
          </p:grpSpPr>
          <p:pic>
            <p:nvPicPr>
              <p:cNvPr id="13315" name="Picture 3" descr="C:\Users\PORTABLE\Pictures\seminaire\IMG_6609.JPG"/>
              <p:cNvPicPr>
                <a:picLocks noChangeAspect="1" noChangeArrowheads="1"/>
              </p:cNvPicPr>
              <p:nvPr/>
            </p:nvPicPr>
            <p:blipFill>
              <a:blip r:embed="rId7" cstate="print"/>
              <a:srcRect/>
              <a:stretch>
                <a:fillRect/>
              </a:stretch>
            </p:blipFill>
            <p:spPr bwMode="auto">
              <a:xfrm>
                <a:off x="4644008" y="764705"/>
                <a:ext cx="4032448" cy="2592288"/>
              </a:xfrm>
              <a:prstGeom prst="rect">
                <a:avLst/>
              </a:prstGeom>
              <a:noFill/>
              <a:scene3d>
                <a:camera prst="isometricOffAxis2Left"/>
                <a:lightRig rig="threePt" dir="t"/>
              </a:scene3d>
            </p:spPr>
          </p:pic>
          <p:sp>
            <p:nvSpPr>
              <p:cNvPr id="16" name="Rectangle 15"/>
              <p:cNvSpPr/>
              <p:nvPr/>
            </p:nvSpPr>
            <p:spPr>
              <a:xfrm>
                <a:off x="1403648" y="2852937"/>
                <a:ext cx="3240360" cy="936104"/>
              </a:xfrm>
              <a:prstGeom prst="rect">
                <a:avLst/>
              </a:prstGeom>
              <a:solidFill>
                <a:schemeClr val="accent2">
                  <a:lumMod val="60000"/>
                  <a:lumOff val="40000"/>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cxnSp>
          <p:nvCxnSpPr>
            <p:cNvPr id="26" name="Connecteur en arc 25"/>
            <p:cNvCxnSpPr/>
            <p:nvPr/>
          </p:nvCxnSpPr>
          <p:spPr>
            <a:xfrm flipV="1">
              <a:off x="3851920" y="2348880"/>
              <a:ext cx="648072" cy="504056"/>
            </a:xfrm>
            <a:prstGeom prst="curvedConnector3">
              <a:avLst>
                <a:gd name="adj1" fmla="val 50000"/>
              </a:avLst>
            </a:prstGeom>
            <a:ln w="31750">
              <a:tailEnd type="arrow"/>
            </a:ln>
          </p:spPr>
          <p:style>
            <a:lnRef idx="1">
              <a:schemeClr val="accent1"/>
            </a:lnRef>
            <a:fillRef idx="0">
              <a:schemeClr val="accent1"/>
            </a:fillRef>
            <a:effectRef idx="0">
              <a:schemeClr val="accent1"/>
            </a:effectRef>
            <a:fontRef idx="minor">
              <a:schemeClr val="tx1"/>
            </a:fontRef>
          </p:style>
        </p:cxnSp>
      </p:grpSp>
      <p:sp>
        <p:nvSpPr>
          <p:cNvPr id="21" name="Rectangle 20"/>
          <p:cNvSpPr/>
          <p:nvPr/>
        </p:nvSpPr>
        <p:spPr>
          <a:xfrm>
            <a:off x="1691680" y="332656"/>
            <a:ext cx="5616624" cy="461665"/>
          </a:xfrm>
          <a:prstGeom prst="rect">
            <a:avLst/>
          </a:prstGeom>
          <a:effectLst>
            <a:glow rad="139700">
              <a:schemeClr val="accent1">
                <a:satMod val="175000"/>
                <a:alpha val="40000"/>
              </a:schemeClr>
            </a:glow>
            <a:outerShdw blurRad="65500" dist="38100" dir="5400000" rotWithShape="0">
              <a:srgbClr val="000000">
                <a:alpha val="40000"/>
              </a:srgb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buClr>
                <a:schemeClr val="tx1"/>
              </a:buClr>
            </a:pPr>
            <a:r>
              <a:rPr lang="fr-FR" sz="2400" b="1" dirty="0" smtClean="0">
                <a:solidFill>
                  <a:sysClr val="windowText" lastClr="000000"/>
                </a:solidFill>
                <a:latin typeface="Calibri" pitchFamily="34" charset="0"/>
                <a:cs typeface="Calibri" pitchFamily="34" charset="0"/>
              </a:rPr>
              <a:t>PRÉSENTATION D’UNE ACTIVITÉ PRATIQUE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checkerboard(across)">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checkerboard(across)">
                                      <p:cBhvr>
                                        <p:cTn id="12" dur="500"/>
                                        <p:tgtEl>
                                          <p:spTgt spid="22"/>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wipe(right)">
                                      <p:cBhvr>
                                        <p:cTn id="17"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5" name="Picture 3"/>
          <p:cNvPicPr>
            <a:picLocks noChangeAspect="1" noChangeArrowheads="1"/>
          </p:cNvPicPr>
          <p:nvPr/>
        </p:nvPicPr>
        <p:blipFill>
          <a:blip r:embed="rId3" cstate="print"/>
          <a:srcRect/>
          <a:stretch>
            <a:fillRect/>
          </a:stretch>
        </p:blipFill>
        <p:spPr bwMode="auto">
          <a:xfrm>
            <a:off x="539552" y="1052736"/>
            <a:ext cx="3312368" cy="5616624"/>
          </a:xfrm>
          <a:prstGeom prst="rect">
            <a:avLst/>
          </a:prstGeom>
          <a:noFill/>
          <a:ln w="9525">
            <a:noFill/>
            <a:miter lim="800000"/>
            <a:headEnd/>
            <a:tailEnd/>
          </a:ln>
        </p:spPr>
      </p:pic>
      <p:pic>
        <p:nvPicPr>
          <p:cNvPr id="35" name="Image 34" descr="logo et mascotte STI2D.tiff"/>
          <p:cNvPicPr>
            <a:picLocks noChangeAspect="1"/>
          </p:cNvPicPr>
          <p:nvPr/>
        </p:nvPicPr>
        <p:blipFill>
          <a:blip r:embed="rId4" cstate="print">
            <a:clrChange>
              <a:clrFrom>
                <a:srgbClr val="FFFFFF"/>
              </a:clrFrom>
              <a:clrTo>
                <a:srgbClr val="FFFFFF">
                  <a:alpha val="0"/>
                </a:srgbClr>
              </a:clrTo>
            </a:clrChange>
          </a:blip>
          <a:stretch>
            <a:fillRect/>
          </a:stretch>
        </p:blipFill>
        <p:spPr>
          <a:xfrm>
            <a:off x="467544" y="0"/>
            <a:ext cx="1278577" cy="1124744"/>
          </a:xfrm>
          <a:prstGeom prst="rect">
            <a:avLst/>
          </a:prstGeom>
        </p:spPr>
      </p:pic>
      <p:pic>
        <p:nvPicPr>
          <p:cNvPr id="36" name="Picture 100"/>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8100392" y="6197058"/>
            <a:ext cx="881590" cy="660942"/>
          </a:xfrm>
          <a:prstGeom prst="rect">
            <a:avLst/>
          </a:prstGeom>
          <a:noFill/>
        </p:spPr>
      </p:pic>
      <p:sp>
        <p:nvSpPr>
          <p:cNvPr id="12" name="Rectangle 11"/>
          <p:cNvSpPr/>
          <p:nvPr/>
        </p:nvSpPr>
        <p:spPr>
          <a:xfrm>
            <a:off x="-14068" y="0"/>
            <a:ext cx="500034" cy="6858000"/>
          </a:xfrm>
          <a:prstGeom prst="rect">
            <a:avLst/>
          </a:prstGeom>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STI2D</a:t>
            </a:r>
          </a:p>
        </p:txBody>
      </p:sp>
      <p:grpSp>
        <p:nvGrpSpPr>
          <p:cNvPr id="2" name="Groupe 15"/>
          <p:cNvGrpSpPr/>
          <p:nvPr/>
        </p:nvGrpSpPr>
        <p:grpSpPr>
          <a:xfrm>
            <a:off x="1043608" y="1628800"/>
            <a:ext cx="7896458" cy="3600400"/>
            <a:chOff x="1043608" y="1628800"/>
            <a:chExt cx="7896458" cy="3600400"/>
          </a:xfrm>
        </p:grpSpPr>
        <p:sp>
          <p:nvSpPr>
            <p:cNvPr id="14" name="Rectangle 13"/>
            <p:cNvSpPr/>
            <p:nvPr/>
          </p:nvSpPr>
          <p:spPr>
            <a:xfrm>
              <a:off x="1043608" y="3212976"/>
              <a:ext cx="2736304" cy="1008112"/>
            </a:xfrm>
            <a:prstGeom prst="rect">
              <a:avLst/>
            </a:prstGeom>
            <a:solidFill>
              <a:schemeClr val="accent2">
                <a:lumMod val="60000"/>
                <a:lumOff val="40000"/>
                <a:alpha val="17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Picture 3">
              <a:hlinkClick r:id="rId6" action="ppaction://hlinkfile"/>
            </p:cNvPr>
            <p:cNvPicPr>
              <a:picLocks noChangeAspect="1" noChangeArrowheads="1"/>
            </p:cNvPicPr>
            <p:nvPr/>
          </p:nvPicPr>
          <p:blipFill>
            <a:blip r:embed="rId7" cstate="print"/>
            <a:srcRect/>
            <a:stretch>
              <a:fillRect/>
            </a:stretch>
          </p:blipFill>
          <p:spPr bwMode="auto">
            <a:xfrm>
              <a:off x="3923928" y="1628800"/>
              <a:ext cx="5016138" cy="3600400"/>
            </a:xfrm>
            <a:prstGeom prst="rect">
              <a:avLst/>
            </a:prstGeom>
            <a:noFill/>
            <a:ln w="9525">
              <a:noFill/>
              <a:miter lim="800000"/>
              <a:headEnd/>
              <a:tailEnd/>
            </a:ln>
          </p:spPr>
        </p:pic>
        <p:cxnSp>
          <p:nvCxnSpPr>
            <p:cNvPr id="19" name="Connecteur en arc 18"/>
            <p:cNvCxnSpPr>
              <a:stCxn id="14" idx="3"/>
            </p:cNvCxnSpPr>
            <p:nvPr/>
          </p:nvCxnSpPr>
          <p:spPr>
            <a:xfrm flipV="1">
              <a:off x="3779912" y="2924944"/>
              <a:ext cx="1008112" cy="792088"/>
            </a:xfrm>
            <a:prstGeom prst="curvedConnector3">
              <a:avLst>
                <a:gd name="adj1" fmla="val 50000"/>
              </a:avLst>
            </a:prstGeom>
            <a:ln w="31750">
              <a:tailEnd type="arrow"/>
            </a:ln>
          </p:spPr>
          <p:style>
            <a:lnRef idx="1">
              <a:schemeClr val="accent1"/>
            </a:lnRef>
            <a:fillRef idx="0">
              <a:schemeClr val="accent1"/>
            </a:fillRef>
            <a:effectRef idx="0">
              <a:schemeClr val="accent1"/>
            </a:effectRef>
            <a:fontRef idx="minor">
              <a:schemeClr val="tx1"/>
            </a:fontRef>
          </p:style>
        </p:cxnSp>
      </p:grpSp>
      <p:pic>
        <p:nvPicPr>
          <p:cNvPr id="20" name="Picture 4"/>
          <p:cNvPicPr>
            <a:picLocks noChangeAspect="1" noChangeArrowheads="1"/>
          </p:cNvPicPr>
          <p:nvPr/>
        </p:nvPicPr>
        <p:blipFill>
          <a:blip r:embed="rId8" cstate="print"/>
          <a:srcRect/>
          <a:stretch>
            <a:fillRect/>
          </a:stretch>
        </p:blipFill>
        <p:spPr bwMode="auto">
          <a:xfrm>
            <a:off x="6477000" y="5373216"/>
            <a:ext cx="2667000" cy="847725"/>
          </a:xfrm>
          <a:prstGeom prst="rect">
            <a:avLst/>
          </a:prstGeom>
          <a:noFill/>
          <a:ln w="9525">
            <a:noFill/>
            <a:miter lim="800000"/>
            <a:headEnd/>
            <a:tailEnd/>
          </a:ln>
        </p:spPr>
      </p:pic>
      <p:sp>
        <p:nvSpPr>
          <p:cNvPr id="17" name="Text Box 6"/>
          <p:cNvSpPr txBox="1">
            <a:spLocks noChangeArrowheads="1"/>
          </p:cNvSpPr>
          <p:nvPr/>
        </p:nvSpPr>
        <p:spPr bwMode="auto">
          <a:xfrm>
            <a:off x="7596336" y="404664"/>
            <a:ext cx="1152128" cy="504056"/>
          </a:xfrm>
          <a:prstGeom prst="rect">
            <a:avLst/>
          </a:prstGeom>
          <a:gradFill>
            <a:gsLst>
              <a:gs pos="0">
                <a:srgbClr val="FBEAC7"/>
              </a:gs>
              <a:gs pos="17999">
                <a:srgbClr val="FEE7F2"/>
              </a:gs>
              <a:gs pos="36000">
                <a:srgbClr val="FAC77D"/>
              </a:gs>
              <a:gs pos="61000">
                <a:srgbClr val="FBA97D"/>
              </a:gs>
              <a:gs pos="82001">
                <a:srgbClr val="FBD49C"/>
              </a:gs>
              <a:gs pos="100000">
                <a:srgbClr val="FEE7F2"/>
              </a:gs>
            </a:gsLst>
            <a:lin ang="5400000" scaled="0"/>
          </a:gradFill>
          <a:ln w="0">
            <a:solidFill>
              <a:srgbClr val="000000"/>
            </a:solidFill>
            <a:miter lim="800000"/>
            <a:headEnd/>
            <a:tailEnd/>
          </a:ln>
          <a:effectLst>
            <a:innerShdw blurRad="63500" dist="50800" dir="8100000">
              <a:prstClr val="black">
                <a:alpha val="50000"/>
              </a:prstClr>
            </a:innerShdw>
          </a:effectLst>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b="0" i="0" u="none" strike="noStrike" cap="none" normalizeH="0" baseline="0" dirty="0" smtClean="0">
                <a:ln>
                  <a:noFill/>
                </a:ln>
                <a:solidFill>
                  <a:schemeClr val="tx1"/>
                </a:solidFill>
                <a:effectLst/>
                <a:latin typeface="Calibri" pitchFamily="34" charset="0"/>
                <a:cs typeface="Arial" pitchFamily="34" charset="0"/>
                <a:sym typeface="Wingdings"/>
              </a:rPr>
              <a:t> </a:t>
            </a:r>
            <a:r>
              <a:rPr kumimoji="0" lang="fr-FR" b="0" i="0" u="none" strike="noStrike" cap="none" normalizeH="0" baseline="0" dirty="0" smtClean="0">
                <a:ln>
                  <a:noFill/>
                </a:ln>
                <a:solidFill>
                  <a:schemeClr val="tx1"/>
                </a:solidFill>
                <a:effectLst/>
                <a:latin typeface="Calibri" pitchFamily="34" charset="0"/>
                <a:cs typeface="Arial" pitchFamily="34" charset="0"/>
              </a:rPr>
              <a:t>Co 5</a:t>
            </a:r>
            <a:endParaRPr kumimoji="0" lang="fr-FR" b="0" i="0" u="none" strike="noStrike" cap="none" normalizeH="0" baseline="0" dirty="0" smtClean="0">
              <a:ln>
                <a:noFill/>
              </a:ln>
              <a:solidFill>
                <a:schemeClr val="tx1"/>
              </a:solidFill>
              <a:effectLst/>
              <a:latin typeface="Arial" pitchFamily="34" charset="0"/>
              <a:cs typeface="Arial" pitchFamily="34" charset="0"/>
            </a:endParaRPr>
          </a:p>
        </p:txBody>
      </p:sp>
      <p:sp>
        <p:nvSpPr>
          <p:cNvPr id="23" name="Flèche droite 22">
            <a:hlinkClick r:id="rId9" action="ppaction://hlinkfile"/>
          </p:cNvPr>
          <p:cNvSpPr/>
          <p:nvPr/>
        </p:nvSpPr>
        <p:spPr>
          <a:xfrm>
            <a:off x="5076056" y="5661248"/>
            <a:ext cx="504056" cy="43204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1619672" y="404664"/>
            <a:ext cx="5616624" cy="461665"/>
          </a:xfrm>
          <a:prstGeom prst="rect">
            <a:avLst/>
          </a:prstGeom>
          <a:effectLst>
            <a:glow rad="139700">
              <a:schemeClr val="accent1">
                <a:satMod val="175000"/>
                <a:alpha val="40000"/>
              </a:schemeClr>
            </a:glow>
            <a:outerShdw blurRad="65500" dist="38100" dir="5400000" rotWithShape="0">
              <a:srgbClr val="000000">
                <a:alpha val="40000"/>
              </a:srgb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buClr>
                <a:schemeClr val="tx1"/>
              </a:buClr>
            </a:pPr>
            <a:r>
              <a:rPr lang="fr-FR" sz="2400" b="1" dirty="0" smtClean="0">
                <a:solidFill>
                  <a:sysClr val="windowText" lastClr="000000"/>
                </a:solidFill>
                <a:latin typeface="Calibri" pitchFamily="34" charset="0"/>
                <a:cs typeface="Calibri" pitchFamily="34" charset="0"/>
              </a:rPr>
              <a:t>PRÉSENTATION D’UNE ACTIVITÉ PRATIQUE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wipe(right)">
                                      <p:cBhvr>
                                        <p:cTn id="1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descr="logo et mascotte STI2D.tiff"/>
          <p:cNvPicPr>
            <a:picLocks noChangeAspect="1"/>
          </p:cNvPicPr>
          <p:nvPr/>
        </p:nvPicPr>
        <p:blipFill>
          <a:blip r:embed="rId3" cstate="print">
            <a:clrChange>
              <a:clrFrom>
                <a:srgbClr val="FFFFFF"/>
              </a:clrFrom>
              <a:clrTo>
                <a:srgbClr val="FFFFFF">
                  <a:alpha val="0"/>
                </a:srgbClr>
              </a:clrTo>
            </a:clrChange>
          </a:blip>
          <a:stretch>
            <a:fillRect/>
          </a:stretch>
        </p:blipFill>
        <p:spPr>
          <a:xfrm>
            <a:off x="467544" y="0"/>
            <a:ext cx="1278577" cy="1124744"/>
          </a:xfrm>
          <a:prstGeom prst="rect">
            <a:avLst/>
          </a:prstGeom>
        </p:spPr>
      </p:pic>
      <p:pic>
        <p:nvPicPr>
          <p:cNvPr id="36" name="Picture 10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100392" y="6197058"/>
            <a:ext cx="881590" cy="660942"/>
          </a:xfrm>
          <a:prstGeom prst="rect">
            <a:avLst/>
          </a:prstGeom>
          <a:noFill/>
        </p:spPr>
      </p:pic>
      <p:sp>
        <p:nvSpPr>
          <p:cNvPr id="14" name="Rectangle 13"/>
          <p:cNvSpPr/>
          <p:nvPr/>
        </p:nvSpPr>
        <p:spPr>
          <a:xfrm>
            <a:off x="2051720" y="357166"/>
            <a:ext cx="6372200" cy="707886"/>
          </a:xfrm>
          <a:prstGeom prst="rect">
            <a:avLst/>
          </a:prstGeom>
          <a:solidFill>
            <a:schemeClr val="tx2">
              <a:lumMod val="20000"/>
              <a:lumOff val="80000"/>
            </a:schemeClr>
          </a:solidFill>
          <a:effectLst>
            <a:glow rad="139700">
              <a:schemeClr val="accent4">
                <a:lumMod val="75000"/>
                <a:alpha val="40000"/>
              </a:schemeClr>
            </a:glow>
            <a:outerShdw blurRad="65500" dist="38100" dir="5400000" rotWithShape="0">
              <a:srgbClr val="000000">
                <a:alpha val="40000"/>
              </a:srgb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sz="4000" b="1" dirty="0" smtClean="0">
                <a:solidFill>
                  <a:schemeClr val="accent6">
                    <a:lumMod val="50000"/>
                  </a:schemeClr>
                </a:solidFill>
              </a:rPr>
              <a:t>Support Station Météo</a:t>
            </a:r>
            <a:endParaRPr lang="fr-FR" sz="4000" b="1" dirty="0">
              <a:solidFill>
                <a:schemeClr val="accent6">
                  <a:lumMod val="50000"/>
                </a:schemeClr>
              </a:solidFill>
            </a:endParaRPr>
          </a:p>
        </p:txBody>
      </p:sp>
      <p:sp>
        <p:nvSpPr>
          <p:cNvPr id="12" name="Rectangle 11"/>
          <p:cNvSpPr/>
          <p:nvPr/>
        </p:nvSpPr>
        <p:spPr>
          <a:xfrm>
            <a:off x="-14068" y="0"/>
            <a:ext cx="500034" cy="6858000"/>
          </a:xfrm>
          <a:prstGeom prst="rect">
            <a:avLst/>
          </a:prstGeom>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STI2D</a:t>
            </a:r>
          </a:p>
        </p:txBody>
      </p:sp>
      <p:grpSp>
        <p:nvGrpSpPr>
          <p:cNvPr id="22" name="Groupe 21"/>
          <p:cNvGrpSpPr/>
          <p:nvPr/>
        </p:nvGrpSpPr>
        <p:grpSpPr>
          <a:xfrm>
            <a:off x="571472" y="3095686"/>
            <a:ext cx="8572560" cy="2619330"/>
            <a:chOff x="468869" y="3308964"/>
            <a:chExt cx="8572560" cy="2619330"/>
          </a:xfrm>
        </p:grpSpPr>
        <p:sp>
          <p:nvSpPr>
            <p:cNvPr id="1029" name="Text Box 5"/>
            <p:cNvSpPr txBox="1">
              <a:spLocks noChangeArrowheads="1"/>
            </p:cNvSpPr>
            <p:nvPr/>
          </p:nvSpPr>
          <p:spPr bwMode="auto">
            <a:xfrm>
              <a:off x="3916943" y="3356589"/>
              <a:ext cx="1473714" cy="714317"/>
            </a:xfrm>
            <a:prstGeom prst="rect">
              <a:avLst/>
            </a:prstGeom>
            <a:solidFill>
              <a:srgbClr val="D6E3B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cs typeface="Arial" pitchFamily="34" charset="0"/>
                </a:rPr>
                <a:t>Traiter Sauvegarder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0" name="Text Box 6"/>
            <p:cNvSpPr txBox="1">
              <a:spLocks noChangeArrowheads="1"/>
            </p:cNvSpPr>
            <p:nvPr/>
          </p:nvSpPr>
          <p:spPr bwMode="auto">
            <a:xfrm>
              <a:off x="5917048" y="3352889"/>
              <a:ext cx="1196859" cy="718017"/>
            </a:xfrm>
            <a:prstGeom prst="rect">
              <a:avLst/>
            </a:prstGeom>
            <a:solidFill>
              <a:srgbClr val="CCC0D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buClrTx/>
                <a:buSzTx/>
                <a:buFontTx/>
                <a:buNone/>
                <a:tabLst/>
              </a:pPr>
              <a:endParaRPr kumimoji="0" lang="fr-FR" sz="6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ctr" defTabSz="914400" rtl="0" eaLnBrk="1" fontAlgn="base" latinLnBrk="0" hangingPunct="1">
                <a:lnSpc>
                  <a:spcPct val="100000"/>
                </a:lnSpc>
                <a:spcBef>
                  <a:spcPts val="600"/>
                </a:spcBef>
                <a:buClrTx/>
                <a:buSzTx/>
                <a:buFontTx/>
                <a:buNone/>
                <a:tabLst/>
              </a:pPr>
              <a:r>
                <a:rPr kumimoji="0" lang="fr-FR" sz="2000" b="0" i="0" u="none" strike="noStrike" cap="none" normalizeH="0" baseline="0" dirty="0" smtClean="0">
                  <a:ln>
                    <a:noFill/>
                  </a:ln>
                  <a:solidFill>
                    <a:schemeClr val="tx1"/>
                  </a:solidFill>
                  <a:effectLst/>
                  <a:latin typeface="Calibri" pitchFamily="34" charset="0"/>
                  <a:cs typeface="Arial" pitchFamily="34" charset="0"/>
                </a:rPr>
                <a:t>Restituer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1" name="Text Box 7"/>
            <p:cNvSpPr txBox="1">
              <a:spLocks noChangeArrowheads="1"/>
            </p:cNvSpPr>
            <p:nvPr/>
          </p:nvSpPr>
          <p:spPr bwMode="auto">
            <a:xfrm>
              <a:off x="3909371" y="4869486"/>
              <a:ext cx="1683984" cy="1058808"/>
            </a:xfrm>
            <a:prstGeom prst="rect">
              <a:avLst/>
            </a:prstGeom>
            <a:solidFill>
              <a:srgbClr val="E5B8B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cs typeface="Arial" pitchFamily="34" charset="0"/>
                </a:rPr>
                <a:t>Communiquer  (Transmettre      recevoir)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3" name="AutoShape 9"/>
            <p:cNvSpPr>
              <a:spLocks noChangeArrowheads="1"/>
            </p:cNvSpPr>
            <p:nvPr/>
          </p:nvSpPr>
          <p:spPr bwMode="auto">
            <a:xfrm>
              <a:off x="3407645" y="3555963"/>
              <a:ext cx="442623" cy="300629"/>
            </a:xfrm>
            <a:prstGeom prst="rightArrow">
              <a:avLst>
                <a:gd name="adj1" fmla="val 50000"/>
                <a:gd name="adj2" fmla="val 40405"/>
              </a:avLst>
            </a:prstGeom>
            <a:solidFill>
              <a:srgbClr val="C2D69B"/>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34" name="AutoShape 10"/>
            <p:cNvSpPr>
              <a:spLocks noChangeArrowheads="1"/>
            </p:cNvSpPr>
            <p:nvPr/>
          </p:nvSpPr>
          <p:spPr bwMode="auto">
            <a:xfrm>
              <a:off x="5450479" y="3555963"/>
              <a:ext cx="442623" cy="300629"/>
            </a:xfrm>
            <a:prstGeom prst="rightArrow">
              <a:avLst>
                <a:gd name="adj1" fmla="val 50000"/>
                <a:gd name="adj2" fmla="val 40405"/>
              </a:avLst>
            </a:prstGeom>
            <a:solidFill>
              <a:srgbClr val="B2A1C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35" name="AutoShape 11"/>
            <p:cNvSpPr>
              <a:spLocks noChangeArrowheads="1"/>
            </p:cNvSpPr>
            <p:nvPr/>
          </p:nvSpPr>
          <p:spPr bwMode="auto">
            <a:xfrm>
              <a:off x="7184041" y="3555963"/>
              <a:ext cx="442623" cy="300629"/>
            </a:xfrm>
            <a:prstGeom prst="rightArrow">
              <a:avLst>
                <a:gd name="adj1" fmla="val 50000"/>
                <a:gd name="adj2" fmla="val 40405"/>
              </a:avLst>
            </a:prstGeom>
            <a:solidFill>
              <a:srgbClr val="8DB3E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36" name="AutoShape 12"/>
            <p:cNvSpPr>
              <a:spLocks noChangeArrowheads="1"/>
            </p:cNvSpPr>
            <p:nvPr/>
          </p:nvSpPr>
          <p:spPr bwMode="auto">
            <a:xfrm>
              <a:off x="4556065" y="4206028"/>
              <a:ext cx="341960" cy="507820"/>
            </a:xfrm>
            <a:prstGeom prst="upDownArrow">
              <a:avLst>
                <a:gd name="adj1" fmla="val 50000"/>
                <a:gd name="adj2" fmla="val 27056"/>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37" name="Text Box 13"/>
            <p:cNvSpPr txBox="1">
              <a:spLocks noChangeArrowheads="1"/>
            </p:cNvSpPr>
            <p:nvPr/>
          </p:nvSpPr>
          <p:spPr bwMode="auto">
            <a:xfrm>
              <a:off x="468869" y="3308964"/>
              <a:ext cx="1078454" cy="714317"/>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20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cs typeface="Arial" pitchFamily="34" charset="0"/>
                </a:rPr>
                <a:t>Grandeurs</a:t>
              </a:r>
            </a:p>
            <a:p>
              <a:pPr marL="0" marR="0" lvl="0" indent="0" algn="l" defTabSz="914400" rtl="0" eaLnBrk="1" fontAlgn="base" latinLnBrk="0" hangingPunct="1">
                <a:lnSpc>
                  <a:spcPct val="100000"/>
                </a:lnSpc>
                <a:spcBef>
                  <a:spcPct val="0"/>
                </a:spcBef>
                <a:spcAft>
                  <a:spcPts val="120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cs typeface="Arial" pitchFamily="34" charset="0"/>
                </a:rPr>
                <a:t>physiques</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8" name="Text Box 14"/>
            <p:cNvSpPr txBox="1">
              <a:spLocks noChangeArrowheads="1"/>
            </p:cNvSpPr>
            <p:nvPr/>
          </p:nvSpPr>
          <p:spPr bwMode="auto">
            <a:xfrm>
              <a:off x="7685100" y="3540262"/>
              <a:ext cx="1356329" cy="430631"/>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cs typeface="Arial" pitchFamily="34" charset="0"/>
                </a:rPr>
                <a:t>Informations</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9" name="Text Box 15"/>
            <p:cNvSpPr txBox="1">
              <a:spLocks noChangeArrowheads="1"/>
            </p:cNvSpPr>
            <p:nvPr/>
          </p:nvSpPr>
          <p:spPr bwMode="auto">
            <a:xfrm>
              <a:off x="1683315" y="3359209"/>
              <a:ext cx="1664109" cy="711697"/>
            </a:xfrm>
            <a:prstGeom prst="rect">
              <a:avLst/>
            </a:prstGeom>
            <a:solidFill>
              <a:srgbClr val="DBE5F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i="0" u="none" strike="noStrike" cap="none" normalizeH="0" baseline="0" dirty="0" smtClean="0">
                  <a:ln>
                    <a:noFill/>
                  </a:ln>
                  <a:solidFill>
                    <a:schemeClr val="tx1"/>
                  </a:solidFill>
                  <a:effectLst/>
                  <a:latin typeface="Calibri" pitchFamily="34" charset="0"/>
                  <a:cs typeface="Arial" pitchFamily="34" charset="0"/>
                </a:rPr>
                <a:t>Acquérir </a:t>
              </a:r>
              <a:r>
                <a:rPr kumimoji="0" lang="fr-FR" sz="2000" b="0" i="0" u="none" strike="noStrike" cap="none" normalizeH="0" baseline="0" dirty="0" smtClean="0">
                  <a:ln>
                    <a:noFill/>
                  </a:ln>
                  <a:solidFill>
                    <a:schemeClr val="tx1"/>
                  </a:solidFill>
                  <a:effectLst/>
                  <a:latin typeface="Calibri" pitchFamily="34" charset="0"/>
                  <a:cs typeface="Arial" pitchFamily="34" charset="0"/>
                </a:rPr>
                <a:t>Conditionner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2" name="AutoShape 8"/>
            <p:cNvSpPr>
              <a:spLocks noChangeArrowheads="1"/>
            </p:cNvSpPr>
            <p:nvPr/>
          </p:nvSpPr>
          <p:spPr bwMode="auto">
            <a:xfrm>
              <a:off x="1183249" y="3570840"/>
              <a:ext cx="442623" cy="300629"/>
            </a:xfrm>
            <a:prstGeom prst="rightArrow">
              <a:avLst>
                <a:gd name="adj1" fmla="val 50000"/>
                <a:gd name="adj2" fmla="val 40405"/>
              </a:avLst>
            </a:prstGeom>
            <a:solidFill>
              <a:srgbClr val="8DB3E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grpSp>
    </p:spTree>
  </p:cSld>
  <p:clrMapOvr>
    <a:masterClrMapping/>
  </p:clrMapOvr>
  <p:transition spd="slow">
    <p:fade/>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10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100392" y="6197058"/>
            <a:ext cx="881590" cy="660942"/>
          </a:xfrm>
          <a:prstGeom prst="rect">
            <a:avLst/>
          </a:prstGeom>
          <a:noFill/>
        </p:spPr>
      </p:pic>
      <p:sp>
        <p:nvSpPr>
          <p:cNvPr id="12" name="Rectangle 11"/>
          <p:cNvSpPr/>
          <p:nvPr/>
        </p:nvSpPr>
        <p:spPr>
          <a:xfrm>
            <a:off x="-14068" y="0"/>
            <a:ext cx="500034" cy="6858000"/>
          </a:xfrm>
          <a:prstGeom prst="rect">
            <a:avLst/>
          </a:prstGeom>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STI2D</a:t>
            </a:r>
          </a:p>
        </p:txBody>
      </p:sp>
      <p:grpSp>
        <p:nvGrpSpPr>
          <p:cNvPr id="3" name="Groupe 29"/>
          <p:cNvGrpSpPr/>
          <p:nvPr/>
        </p:nvGrpSpPr>
        <p:grpSpPr>
          <a:xfrm>
            <a:off x="1151620" y="1538790"/>
            <a:ext cx="7578842" cy="4311479"/>
            <a:chOff x="1039166" y="2729427"/>
            <a:chExt cx="6768752" cy="2952328"/>
          </a:xfrm>
        </p:grpSpPr>
        <p:sp>
          <p:nvSpPr>
            <p:cNvPr id="31" name="Rectangle à coins arrondis 30"/>
            <p:cNvSpPr/>
            <p:nvPr/>
          </p:nvSpPr>
          <p:spPr>
            <a:xfrm>
              <a:off x="1255948" y="2729427"/>
              <a:ext cx="6047913" cy="2952328"/>
            </a:xfrm>
            <a:prstGeom prst="roundRect">
              <a:avLst>
                <a:gd name="adj" fmla="val 4774"/>
              </a:avLst>
            </a:prstGeom>
            <a:ln>
              <a:solidFill>
                <a:srgbClr val="0070C0"/>
              </a:solidFill>
            </a:ln>
          </p:spPr>
          <p:style>
            <a:lnRef idx="1">
              <a:schemeClr val="accent4"/>
            </a:lnRef>
            <a:fillRef idx="2">
              <a:schemeClr val="accent4"/>
            </a:fillRef>
            <a:effectRef idx="1">
              <a:schemeClr val="accent4"/>
            </a:effectRef>
            <a:fontRef idx="minor">
              <a:schemeClr val="dk1"/>
            </a:fontRef>
          </p:style>
          <p:txBody>
            <a:bodyPr rtlCol="0" anchor="ctr">
              <a:noAutofit/>
            </a:bodyPr>
            <a:lstStyle/>
            <a:p>
              <a:pPr algn="ctr"/>
              <a:endParaRPr lang="fr-FR"/>
            </a:p>
          </p:txBody>
        </p:sp>
        <p:sp>
          <p:nvSpPr>
            <p:cNvPr id="39" name="Flèche vers la droite 26"/>
            <p:cNvSpPr/>
            <p:nvPr/>
          </p:nvSpPr>
          <p:spPr>
            <a:xfrm>
              <a:off x="1039166" y="3943088"/>
              <a:ext cx="6768752" cy="733663"/>
            </a:xfrm>
            <a:prstGeom prst="rightArrow">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fr-FR"/>
            </a:p>
          </p:txBody>
        </p:sp>
        <p:sp>
          <p:nvSpPr>
            <p:cNvPr id="40" name="Rectangle à coins arrondis 39"/>
            <p:cNvSpPr/>
            <p:nvPr/>
          </p:nvSpPr>
          <p:spPr>
            <a:xfrm>
              <a:off x="1383554" y="2930918"/>
              <a:ext cx="817245" cy="2637827"/>
            </a:xfrm>
            <a:prstGeom prst="round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spAutoFit/>
            </a:bodyPr>
            <a:lstStyle/>
            <a:p>
              <a:pPr algn="ctr"/>
              <a:r>
                <a:rPr lang="fr-FR" dirty="0" smtClean="0"/>
                <a:t>Appropriation du thème d’étude - Lancement</a:t>
              </a:r>
              <a:endParaRPr lang="fr-FR" dirty="0"/>
            </a:p>
          </p:txBody>
        </p:sp>
        <p:sp>
          <p:nvSpPr>
            <p:cNvPr id="43" name="Rectangle à coins arrondis 42"/>
            <p:cNvSpPr/>
            <p:nvPr/>
          </p:nvSpPr>
          <p:spPr>
            <a:xfrm>
              <a:off x="6583782" y="2945451"/>
              <a:ext cx="510778" cy="2637827"/>
            </a:xfrm>
            <a:prstGeom prst="roundRect">
              <a:avLst/>
            </a:prstGeom>
            <a:solidFill>
              <a:schemeClr val="tx2">
                <a:lumMod val="60000"/>
                <a:lumOff val="40000"/>
              </a:schemeClr>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spAutoFit/>
            </a:bodyPr>
            <a:lstStyle/>
            <a:p>
              <a:pPr algn="ctr"/>
              <a:r>
                <a:rPr lang="fr-FR" dirty="0" smtClean="0"/>
                <a:t>Évaluation sommative</a:t>
              </a:r>
              <a:endParaRPr lang="fr-FR" dirty="0"/>
            </a:p>
          </p:txBody>
        </p:sp>
        <p:sp>
          <p:nvSpPr>
            <p:cNvPr id="46" name="Rectangle à coins arrondis 45"/>
            <p:cNvSpPr/>
            <p:nvPr/>
          </p:nvSpPr>
          <p:spPr>
            <a:xfrm>
              <a:off x="5486250" y="2945451"/>
              <a:ext cx="912364" cy="263782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spAutoFit/>
            </a:bodyPr>
            <a:lstStyle/>
            <a:p>
              <a:pPr algn="ctr"/>
              <a:r>
                <a:rPr lang="fr-FR" sz="1600" dirty="0" smtClean="0"/>
                <a:t>Synthèse et</a:t>
              </a:r>
            </a:p>
            <a:p>
              <a:pPr algn="ctr"/>
              <a:r>
                <a:rPr lang="fr-FR" sz="1600" dirty="0" smtClean="0"/>
                <a:t>Structuration</a:t>
              </a:r>
            </a:p>
            <a:p>
              <a:pPr algn="ctr"/>
              <a:r>
                <a:rPr lang="fr-FR" sz="1600" dirty="0" smtClean="0"/>
                <a:t>des connaissances</a:t>
              </a:r>
              <a:endParaRPr lang="fr-FR" sz="1400" dirty="0"/>
            </a:p>
          </p:txBody>
        </p:sp>
        <p:sp>
          <p:nvSpPr>
            <p:cNvPr id="34" name="Rectangle à coins arrondis 33"/>
            <p:cNvSpPr/>
            <p:nvPr/>
          </p:nvSpPr>
          <p:spPr>
            <a:xfrm>
              <a:off x="2325390" y="4301126"/>
              <a:ext cx="1470120" cy="986164"/>
            </a:xfrm>
            <a:prstGeom prst="round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fr-FR" sz="1600" dirty="0" smtClean="0"/>
                <a:t>AP3</a:t>
              </a:r>
            </a:p>
            <a:p>
              <a:pPr algn="ctr"/>
              <a:r>
                <a:rPr lang="fr-FR" sz="1600" dirty="0" smtClean="0"/>
                <a:t>Girouette</a:t>
              </a:r>
              <a:endParaRPr lang="fr-FR" sz="1600" dirty="0"/>
            </a:p>
          </p:txBody>
        </p:sp>
        <p:sp>
          <p:nvSpPr>
            <p:cNvPr id="37" name="Rectangle à coins arrondis 36"/>
            <p:cNvSpPr/>
            <p:nvPr/>
          </p:nvSpPr>
          <p:spPr>
            <a:xfrm>
              <a:off x="3812586" y="4301126"/>
              <a:ext cx="1469878" cy="986164"/>
            </a:xfrm>
            <a:prstGeom prst="round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fr-FR" sz="1600" dirty="0" smtClean="0"/>
                <a:t>AP4</a:t>
              </a:r>
            </a:p>
            <a:p>
              <a:pPr algn="ctr"/>
              <a:r>
                <a:rPr lang="fr-FR" sz="1600" dirty="0" err="1" smtClean="0"/>
                <a:t>Pluviometre</a:t>
              </a:r>
              <a:endParaRPr lang="fr-FR" sz="1600" dirty="0"/>
            </a:p>
          </p:txBody>
        </p:sp>
        <p:sp>
          <p:nvSpPr>
            <p:cNvPr id="41" name="Rectangle à coins arrondis 40"/>
            <p:cNvSpPr/>
            <p:nvPr/>
          </p:nvSpPr>
          <p:spPr>
            <a:xfrm>
              <a:off x="2325390" y="3314962"/>
              <a:ext cx="1470120" cy="955346"/>
            </a:xfrm>
            <a:prstGeom prst="round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fr-FR" sz="1600" dirty="0" smtClean="0"/>
                <a:t>AP1</a:t>
              </a:r>
            </a:p>
            <a:p>
              <a:pPr algn="ctr"/>
              <a:r>
                <a:rPr lang="fr-FR" sz="1600" dirty="0" smtClean="0"/>
                <a:t>Anémomètre</a:t>
              </a:r>
              <a:endParaRPr lang="fr-FR" sz="1600" dirty="0"/>
            </a:p>
          </p:txBody>
        </p:sp>
        <p:sp>
          <p:nvSpPr>
            <p:cNvPr id="44" name="Rectangle à coins arrondis 43"/>
            <p:cNvSpPr/>
            <p:nvPr/>
          </p:nvSpPr>
          <p:spPr>
            <a:xfrm>
              <a:off x="3812586" y="3314962"/>
              <a:ext cx="1469878" cy="955346"/>
            </a:xfrm>
            <a:prstGeom prst="roundRect">
              <a:avLst/>
            </a:prstGeom>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r>
                <a:rPr lang="fr-FR" sz="1600" dirty="0" smtClean="0"/>
                <a:t>AP2</a:t>
              </a:r>
            </a:p>
            <a:p>
              <a:pPr algn="ctr"/>
              <a:r>
                <a:rPr lang="fr-FR" sz="1600" dirty="0" smtClean="0"/>
                <a:t>Capteur température</a:t>
              </a:r>
              <a:endParaRPr lang="fr-FR" sz="1600" dirty="0"/>
            </a:p>
          </p:txBody>
        </p:sp>
        <p:sp>
          <p:nvSpPr>
            <p:cNvPr id="45" name="Flèche en arc 44"/>
            <p:cNvSpPr/>
            <p:nvPr/>
          </p:nvSpPr>
          <p:spPr>
            <a:xfrm rot="1974463">
              <a:off x="3445405" y="3971379"/>
              <a:ext cx="720000" cy="601504"/>
            </a:xfrm>
            <a:prstGeom prst="circularArrow">
              <a:avLst>
                <a:gd name="adj1" fmla="val 5754"/>
                <a:gd name="adj2" fmla="val 543770"/>
                <a:gd name="adj3" fmla="val 20705102"/>
                <a:gd name="adj4" fmla="val 1577340"/>
                <a:gd name="adj5" fmla="val 9723"/>
              </a:avLst>
            </a:prstGeom>
            <a:ln>
              <a:solidFill>
                <a:srgbClr val="0070C0"/>
              </a:solidFill>
            </a:ln>
          </p:spPr>
          <p:style>
            <a:lnRef idx="2">
              <a:schemeClr val="accent2">
                <a:shade val="50000"/>
              </a:schemeClr>
            </a:lnRef>
            <a:fillRef idx="1">
              <a:schemeClr val="accent2"/>
            </a:fillRef>
            <a:effectRef idx="0">
              <a:schemeClr val="accent2"/>
            </a:effectRef>
            <a:fontRef idx="minor">
              <a:schemeClr val="lt1"/>
            </a:fontRef>
          </p:style>
          <p:txBody>
            <a:bodyPr>
              <a:spAutoFit/>
            </a:bodyPr>
            <a:lstStyle/>
            <a:p>
              <a:endParaRPr lang="fr-FR"/>
            </a:p>
          </p:txBody>
        </p:sp>
      </p:grpSp>
      <p:pic>
        <p:nvPicPr>
          <p:cNvPr id="35" name="Image 34" descr="logo et mascotte STI2D.tiff"/>
          <p:cNvPicPr>
            <a:picLocks noChangeAspect="1"/>
          </p:cNvPicPr>
          <p:nvPr/>
        </p:nvPicPr>
        <p:blipFill>
          <a:blip r:embed="rId4" cstate="print">
            <a:clrChange>
              <a:clrFrom>
                <a:srgbClr val="FFFFFF"/>
              </a:clrFrom>
              <a:clrTo>
                <a:srgbClr val="FFFFFF">
                  <a:alpha val="0"/>
                </a:srgbClr>
              </a:clrTo>
            </a:clrChange>
          </a:blip>
          <a:stretch>
            <a:fillRect/>
          </a:stretch>
        </p:blipFill>
        <p:spPr>
          <a:xfrm>
            <a:off x="467544" y="0"/>
            <a:ext cx="1278577" cy="1124744"/>
          </a:xfrm>
          <a:prstGeom prst="rect">
            <a:avLst/>
          </a:prstGeom>
        </p:spPr>
      </p:pic>
      <p:sp>
        <p:nvSpPr>
          <p:cNvPr id="23" name="Rectangle 22"/>
          <p:cNvSpPr/>
          <p:nvPr/>
        </p:nvSpPr>
        <p:spPr>
          <a:xfrm>
            <a:off x="2051720" y="413665"/>
            <a:ext cx="5616624" cy="830997"/>
          </a:xfrm>
          <a:prstGeom prst="rect">
            <a:avLst/>
          </a:prstGeom>
          <a:effectLst>
            <a:glow rad="139700">
              <a:schemeClr val="accent1">
                <a:satMod val="175000"/>
                <a:alpha val="40000"/>
              </a:schemeClr>
            </a:glow>
            <a:outerShdw blurRad="65500" dist="38100" dir="5400000" rotWithShape="0">
              <a:srgbClr val="000000">
                <a:alpha val="40000"/>
              </a:srgb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buClr>
                <a:schemeClr val="tx1"/>
              </a:buClr>
            </a:pPr>
            <a:r>
              <a:rPr lang="fr-FR" sz="2400" b="1" dirty="0" smtClean="0">
                <a:solidFill>
                  <a:sysClr val="windowText" lastClr="000000"/>
                </a:solidFill>
                <a:latin typeface="Calibri" pitchFamily="34" charset="0"/>
                <a:cs typeface="Calibri" pitchFamily="34" charset="0"/>
              </a:rPr>
              <a:t>SYNTHÈSE ET</a:t>
            </a:r>
          </a:p>
          <a:p>
            <a:pPr algn="ctr">
              <a:buClr>
                <a:schemeClr val="tx1"/>
              </a:buClr>
            </a:pPr>
            <a:r>
              <a:rPr lang="fr-FR" sz="2400" b="1" dirty="0" smtClean="0">
                <a:solidFill>
                  <a:sysClr val="windowText" lastClr="000000"/>
                </a:solidFill>
                <a:latin typeface="Calibri" pitchFamily="34" charset="0"/>
                <a:cs typeface="Calibri" pitchFamily="34" charset="0"/>
              </a:rPr>
              <a:t> STRUCTURATION DES CONNAISSANCES</a:t>
            </a:r>
          </a:p>
        </p:txBody>
      </p:sp>
    </p:spTree>
  </p:cSld>
  <p:clrMapOvr>
    <a:masterClrMapping/>
  </p:clrMapOvr>
  <p:transition spd="slow">
    <p:fad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descr="logo et mascotte STI2D.tiff"/>
          <p:cNvPicPr>
            <a:picLocks noChangeAspect="1"/>
          </p:cNvPicPr>
          <p:nvPr/>
        </p:nvPicPr>
        <p:blipFill>
          <a:blip r:embed="rId3" cstate="print">
            <a:clrChange>
              <a:clrFrom>
                <a:srgbClr val="FFFFFF"/>
              </a:clrFrom>
              <a:clrTo>
                <a:srgbClr val="FFFFFF">
                  <a:alpha val="0"/>
                </a:srgbClr>
              </a:clrTo>
            </a:clrChange>
          </a:blip>
          <a:stretch>
            <a:fillRect/>
          </a:stretch>
        </p:blipFill>
        <p:spPr>
          <a:xfrm>
            <a:off x="467544" y="0"/>
            <a:ext cx="1278577" cy="1124744"/>
          </a:xfrm>
          <a:prstGeom prst="rect">
            <a:avLst/>
          </a:prstGeom>
        </p:spPr>
      </p:pic>
      <p:sp>
        <p:nvSpPr>
          <p:cNvPr id="12" name="Rectangle 11"/>
          <p:cNvSpPr/>
          <p:nvPr/>
        </p:nvSpPr>
        <p:spPr>
          <a:xfrm>
            <a:off x="-14068" y="0"/>
            <a:ext cx="500034" cy="6858000"/>
          </a:xfrm>
          <a:prstGeom prst="rect">
            <a:avLst/>
          </a:prstGeom>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STI2D</a:t>
            </a:r>
          </a:p>
        </p:txBody>
      </p:sp>
      <p:sp>
        <p:nvSpPr>
          <p:cNvPr id="33" name="ZoneTexte 32"/>
          <p:cNvSpPr txBox="1"/>
          <p:nvPr/>
        </p:nvSpPr>
        <p:spPr>
          <a:xfrm>
            <a:off x="683568" y="1484784"/>
            <a:ext cx="8280920" cy="461665"/>
          </a:xfrm>
          <a:prstGeom prst="rect">
            <a:avLst/>
          </a:prstGeom>
          <a:noFill/>
        </p:spPr>
        <p:txBody>
          <a:bodyPr wrap="square" rtlCol="0">
            <a:spAutoFit/>
          </a:bodyPr>
          <a:lstStyle/>
          <a:p>
            <a:r>
              <a:rPr lang="fr-FR" sz="2400" dirty="0" smtClean="0"/>
              <a:t>Échange avec la classe</a:t>
            </a:r>
          </a:p>
        </p:txBody>
      </p:sp>
      <p:pic>
        <p:nvPicPr>
          <p:cNvPr id="36" name="Picture 10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100392" y="6197058"/>
            <a:ext cx="881590" cy="660942"/>
          </a:xfrm>
          <a:prstGeom prst="rect">
            <a:avLst/>
          </a:prstGeom>
          <a:noFill/>
        </p:spPr>
      </p:pic>
      <p:sp>
        <p:nvSpPr>
          <p:cNvPr id="37" name="ZoneTexte 36"/>
          <p:cNvSpPr txBox="1"/>
          <p:nvPr/>
        </p:nvSpPr>
        <p:spPr>
          <a:xfrm>
            <a:off x="755576" y="2060848"/>
            <a:ext cx="7992888" cy="4493538"/>
          </a:xfrm>
          <a:prstGeom prst="rect">
            <a:avLst/>
          </a:prstGeom>
          <a:noFill/>
        </p:spPr>
        <p:txBody>
          <a:bodyPr wrap="square" rtlCol="0">
            <a:spAutoFit/>
          </a:bodyPr>
          <a:lstStyle/>
          <a:p>
            <a:r>
              <a:rPr lang="fr-FR" sz="2200" b="1" i="1" dirty="0" smtClean="0"/>
              <a:t>Exemple de questionnement  pour aider les élèves à construire leur synthèse </a:t>
            </a:r>
            <a:r>
              <a:rPr lang="fr-FR" sz="2200" i="1" dirty="0" smtClean="0"/>
              <a:t>(nota : les élèves ont leurs activités pour la recherche  des réponses)</a:t>
            </a:r>
          </a:p>
          <a:p>
            <a:pPr marL="177800" indent="-177800">
              <a:buFont typeface="Arial" pitchFamily="34" charset="0"/>
              <a:buChar char="•"/>
            </a:pPr>
            <a:r>
              <a:rPr lang="fr-FR" sz="2200" b="1" dirty="0" smtClean="0"/>
              <a:t>Sur quels types de composants avez-vous travaillé ?</a:t>
            </a:r>
          </a:p>
          <a:p>
            <a:pPr marL="177800" indent="-177800">
              <a:buFont typeface="Arial" pitchFamily="34" charset="0"/>
              <a:buChar char="•"/>
            </a:pPr>
            <a:r>
              <a:rPr lang="fr-FR" sz="2200" b="1" dirty="0" smtClean="0"/>
              <a:t>Nombre de composants différents ? Lesquels ?</a:t>
            </a:r>
          </a:p>
          <a:p>
            <a:pPr marL="177800" indent="-177800">
              <a:buFont typeface="Arial" pitchFamily="34" charset="0"/>
              <a:buChar char="•"/>
            </a:pPr>
            <a:r>
              <a:rPr lang="fr-FR" sz="2200" b="1" dirty="0" smtClean="0"/>
              <a:t>Quelles informations avez-vous du recueillir ?</a:t>
            </a:r>
          </a:p>
          <a:p>
            <a:pPr marL="177800" indent="-177800">
              <a:buFont typeface="Arial" pitchFamily="34" charset="0"/>
              <a:buChar char="•"/>
            </a:pPr>
            <a:r>
              <a:rPr lang="fr-FR" sz="2200" b="1" dirty="0" smtClean="0"/>
              <a:t>Comment pourrions nous présenter les différentes infos obtenus sur les différents capteurs ?</a:t>
            </a:r>
          </a:p>
          <a:p>
            <a:pPr marL="177800" indent="-177800">
              <a:buFont typeface="Arial" pitchFamily="34" charset="0"/>
              <a:buChar char="•"/>
            </a:pPr>
            <a:r>
              <a:rPr lang="fr-FR" sz="2200" b="1" dirty="0" smtClean="0"/>
              <a:t>Quel outil pourrions nous utiliser pour effectuer cette présentation ?</a:t>
            </a:r>
          </a:p>
          <a:p>
            <a:pPr marL="177800" indent="-177800">
              <a:buFont typeface="Arial" pitchFamily="34" charset="0"/>
              <a:buChar char="•"/>
            </a:pPr>
            <a:r>
              <a:rPr lang="fr-FR" sz="2200" b="1" dirty="0" smtClean="0"/>
              <a:t>…</a:t>
            </a:r>
          </a:p>
          <a:p>
            <a:pPr marL="177800" indent="-177800"/>
            <a:endParaRPr lang="fr-FR" sz="2200" b="1" dirty="0" smtClean="0"/>
          </a:p>
          <a:p>
            <a:pPr marL="177800" indent="-177800">
              <a:buFont typeface="Arial" pitchFamily="34" charset="0"/>
              <a:buChar char="•"/>
            </a:pPr>
            <a:endParaRPr lang="fr-FR" sz="2200" b="1" dirty="0" smtClean="0"/>
          </a:p>
        </p:txBody>
      </p:sp>
      <p:sp>
        <p:nvSpPr>
          <p:cNvPr id="10" name="Rectangle 9"/>
          <p:cNvSpPr/>
          <p:nvPr/>
        </p:nvSpPr>
        <p:spPr>
          <a:xfrm>
            <a:off x="1331640" y="620688"/>
            <a:ext cx="7416824" cy="523220"/>
          </a:xfrm>
          <a:prstGeom prst="rect">
            <a:avLst/>
          </a:prstGeom>
          <a:effectLst>
            <a:glow rad="139700">
              <a:schemeClr val="accent1">
                <a:satMod val="175000"/>
                <a:alpha val="40000"/>
              </a:schemeClr>
            </a:glow>
            <a:outerShdw blurRad="65500" dist="38100" dir="5400000" rotWithShape="0">
              <a:srgbClr val="000000">
                <a:alpha val="40000"/>
              </a:srgb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buClr>
                <a:schemeClr val="tx1"/>
              </a:buClr>
            </a:pPr>
            <a:r>
              <a:rPr lang="fr-FR" sz="2400" b="1" dirty="0" smtClean="0"/>
              <a:t>SYNTHÈSE DES ACTIVITÉS</a:t>
            </a:r>
            <a:r>
              <a:rPr lang="fr-FR" sz="2800" b="1" dirty="0" smtClean="0"/>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7">
                                            <p:txEl>
                                              <p:pRg st="0" end="0"/>
                                            </p:txEl>
                                          </p:spTgt>
                                        </p:tgtEl>
                                        <p:attrNameLst>
                                          <p:attrName>style.visibility</p:attrName>
                                        </p:attrNameLst>
                                      </p:cBhvr>
                                      <p:to>
                                        <p:strVal val="visible"/>
                                      </p:to>
                                    </p:set>
                                    <p:animEffect transition="in" filter="wipe(left)">
                                      <p:cBhvr>
                                        <p:cTn id="12" dur="500"/>
                                        <p:tgtEl>
                                          <p:spTgt spid="37">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7">
                                            <p:txEl>
                                              <p:pRg st="1" end="1"/>
                                            </p:txEl>
                                          </p:spTgt>
                                        </p:tgtEl>
                                        <p:attrNameLst>
                                          <p:attrName>style.visibility</p:attrName>
                                        </p:attrNameLst>
                                      </p:cBhvr>
                                      <p:to>
                                        <p:strVal val="visible"/>
                                      </p:to>
                                    </p:set>
                                    <p:animEffect transition="in" filter="wipe(left)">
                                      <p:cBhvr>
                                        <p:cTn id="17" dur="500"/>
                                        <p:tgtEl>
                                          <p:spTgt spid="37">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7">
                                            <p:txEl>
                                              <p:pRg st="2" end="2"/>
                                            </p:txEl>
                                          </p:spTgt>
                                        </p:tgtEl>
                                        <p:attrNameLst>
                                          <p:attrName>style.visibility</p:attrName>
                                        </p:attrNameLst>
                                      </p:cBhvr>
                                      <p:to>
                                        <p:strVal val="visible"/>
                                      </p:to>
                                    </p:set>
                                    <p:animEffect transition="in" filter="wipe(left)">
                                      <p:cBhvr>
                                        <p:cTn id="22" dur="500"/>
                                        <p:tgtEl>
                                          <p:spTgt spid="37">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7">
                                            <p:txEl>
                                              <p:pRg st="3" end="3"/>
                                            </p:txEl>
                                          </p:spTgt>
                                        </p:tgtEl>
                                        <p:attrNameLst>
                                          <p:attrName>style.visibility</p:attrName>
                                        </p:attrNameLst>
                                      </p:cBhvr>
                                      <p:to>
                                        <p:strVal val="visible"/>
                                      </p:to>
                                    </p:set>
                                    <p:animEffect transition="in" filter="wipe(left)">
                                      <p:cBhvr>
                                        <p:cTn id="27" dur="500"/>
                                        <p:tgtEl>
                                          <p:spTgt spid="37">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7">
                                            <p:txEl>
                                              <p:pRg st="4" end="4"/>
                                            </p:txEl>
                                          </p:spTgt>
                                        </p:tgtEl>
                                        <p:attrNameLst>
                                          <p:attrName>style.visibility</p:attrName>
                                        </p:attrNameLst>
                                      </p:cBhvr>
                                      <p:to>
                                        <p:strVal val="visible"/>
                                      </p:to>
                                    </p:set>
                                    <p:animEffect transition="in" filter="wipe(left)">
                                      <p:cBhvr>
                                        <p:cTn id="32" dur="500"/>
                                        <p:tgtEl>
                                          <p:spTgt spid="37">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37">
                                            <p:txEl>
                                              <p:pRg st="5" end="5"/>
                                            </p:txEl>
                                          </p:spTgt>
                                        </p:tgtEl>
                                        <p:attrNameLst>
                                          <p:attrName>style.visibility</p:attrName>
                                        </p:attrNameLst>
                                      </p:cBhvr>
                                      <p:to>
                                        <p:strVal val="visible"/>
                                      </p:to>
                                    </p:set>
                                    <p:animEffect transition="in" filter="wipe(left)">
                                      <p:cBhvr>
                                        <p:cTn id="37" dur="500"/>
                                        <p:tgtEl>
                                          <p:spTgt spid="37">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37">
                                            <p:txEl>
                                              <p:pRg st="6" end="6"/>
                                            </p:txEl>
                                          </p:spTgt>
                                        </p:tgtEl>
                                        <p:attrNameLst>
                                          <p:attrName>style.visibility</p:attrName>
                                        </p:attrNameLst>
                                      </p:cBhvr>
                                      <p:to>
                                        <p:strVal val="visible"/>
                                      </p:to>
                                    </p:set>
                                    <p:animEffect transition="in" filter="wipe(left)">
                                      <p:cBhvr>
                                        <p:cTn id="42" dur="500"/>
                                        <p:tgtEl>
                                          <p:spTgt spid="3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descr="logo et mascotte STI2D.tiff"/>
          <p:cNvPicPr>
            <a:picLocks noChangeAspect="1"/>
          </p:cNvPicPr>
          <p:nvPr/>
        </p:nvPicPr>
        <p:blipFill>
          <a:blip r:embed="rId3" cstate="print">
            <a:clrChange>
              <a:clrFrom>
                <a:srgbClr val="FFFFFF"/>
              </a:clrFrom>
              <a:clrTo>
                <a:srgbClr val="FFFFFF">
                  <a:alpha val="0"/>
                </a:srgbClr>
              </a:clrTo>
            </a:clrChange>
          </a:blip>
          <a:stretch>
            <a:fillRect/>
          </a:stretch>
        </p:blipFill>
        <p:spPr>
          <a:xfrm>
            <a:off x="467544" y="0"/>
            <a:ext cx="1278577" cy="1124744"/>
          </a:xfrm>
          <a:prstGeom prst="rect">
            <a:avLst/>
          </a:prstGeom>
        </p:spPr>
      </p:pic>
      <p:sp>
        <p:nvSpPr>
          <p:cNvPr id="12" name="Rectangle 11"/>
          <p:cNvSpPr/>
          <p:nvPr/>
        </p:nvSpPr>
        <p:spPr>
          <a:xfrm>
            <a:off x="-14068" y="0"/>
            <a:ext cx="500034" cy="6858000"/>
          </a:xfrm>
          <a:prstGeom prst="rect">
            <a:avLst/>
          </a:prstGeom>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STI2D</a:t>
            </a:r>
          </a:p>
        </p:txBody>
      </p:sp>
      <p:sp>
        <p:nvSpPr>
          <p:cNvPr id="33" name="ZoneTexte 32"/>
          <p:cNvSpPr txBox="1"/>
          <p:nvPr/>
        </p:nvSpPr>
        <p:spPr>
          <a:xfrm>
            <a:off x="683568" y="1340768"/>
            <a:ext cx="8280920" cy="830997"/>
          </a:xfrm>
          <a:prstGeom prst="rect">
            <a:avLst/>
          </a:prstGeom>
          <a:noFill/>
        </p:spPr>
        <p:txBody>
          <a:bodyPr wrap="square" rtlCol="0">
            <a:spAutoFit/>
          </a:bodyPr>
          <a:lstStyle/>
          <a:p>
            <a:pPr marL="176213" indent="-176213">
              <a:buFont typeface="Arial" pitchFamily="34" charset="0"/>
              <a:buChar char="•"/>
            </a:pPr>
            <a:r>
              <a:rPr lang="fr-FR" sz="2400" dirty="0" smtClean="0"/>
              <a:t>Choix d’un outil adapté pour effectuer la synthèse (tableau…)</a:t>
            </a:r>
          </a:p>
          <a:p>
            <a:pPr marL="176213" indent="-176213">
              <a:buFont typeface="Arial" pitchFamily="34" charset="0"/>
              <a:buChar char="•"/>
            </a:pPr>
            <a:r>
              <a:rPr lang="fr-FR" sz="2400" dirty="0" smtClean="0"/>
              <a:t>Définition des rubriques à renseigner.</a:t>
            </a:r>
          </a:p>
        </p:txBody>
      </p:sp>
      <p:pic>
        <p:nvPicPr>
          <p:cNvPr id="1026" name="Picture 2"/>
          <p:cNvPicPr>
            <a:picLocks noChangeAspect="1" noChangeArrowheads="1"/>
          </p:cNvPicPr>
          <p:nvPr/>
        </p:nvPicPr>
        <p:blipFill>
          <a:blip r:embed="rId4" cstate="print"/>
          <a:srcRect/>
          <a:stretch>
            <a:fillRect/>
          </a:stretch>
        </p:blipFill>
        <p:spPr bwMode="auto">
          <a:xfrm>
            <a:off x="755576" y="2276872"/>
            <a:ext cx="7632848" cy="1952934"/>
          </a:xfrm>
          <a:prstGeom prst="rect">
            <a:avLst/>
          </a:prstGeom>
          <a:noFill/>
          <a:ln w="9525">
            <a:noFill/>
            <a:miter lim="800000"/>
            <a:headEnd/>
            <a:tailEnd/>
          </a:ln>
        </p:spPr>
      </p:pic>
      <p:pic>
        <p:nvPicPr>
          <p:cNvPr id="34" name="Picture 2"/>
          <p:cNvPicPr>
            <a:picLocks noChangeAspect="1" noChangeArrowheads="1"/>
          </p:cNvPicPr>
          <p:nvPr/>
        </p:nvPicPr>
        <p:blipFill>
          <a:blip r:embed="rId5" cstate="print"/>
          <a:srcRect/>
          <a:stretch>
            <a:fillRect/>
          </a:stretch>
        </p:blipFill>
        <p:spPr bwMode="auto">
          <a:xfrm>
            <a:off x="467544" y="4725144"/>
            <a:ext cx="8408342" cy="1800200"/>
          </a:xfrm>
          <a:prstGeom prst="rect">
            <a:avLst/>
          </a:prstGeom>
          <a:noFill/>
          <a:ln w="9525">
            <a:noFill/>
            <a:miter lim="800000"/>
            <a:headEnd/>
            <a:tailEnd/>
          </a:ln>
        </p:spPr>
      </p:pic>
      <p:sp>
        <p:nvSpPr>
          <p:cNvPr id="32" name="Rectangle 31"/>
          <p:cNvSpPr/>
          <p:nvPr/>
        </p:nvSpPr>
        <p:spPr>
          <a:xfrm>
            <a:off x="755576" y="4005064"/>
            <a:ext cx="7272808" cy="830997"/>
          </a:xfrm>
          <a:prstGeom prst="rect">
            <a:avLst/>
          </a:prstGeom>
          <a:solidFill>
            <a:schemeClr val="bg1"/>
          </a:solidFill>
        </p:spPr>
        <p:txBody>
          <a:bodyPr wrap="square">
            <a:spAutoFit/>
          </a:bodyPr>
          <a:lstStyle/>
          <a:p>
            <a:pPr marL="176213" indent="-176213">
              <a:buFont typeface="Arial" pitchFamily="34" charset="0"/>
              <a:buChar char="•"/>
            </a:pPr>
            <a:r>
              <a:rPr lang="fr-FR" sz="2400" dirty="0" smtClean="0"/>
              <a:t>Compléter le tableau en s’appuyant sur l’étude d’un des capteurs étudiés (par groupe)</a:t>
            </a:r>
          </a:p>
        </p:txBody>
      </p:sp>
      <p:pic>
        <p:nvPicPr>
          <p:cNvPr id="36" name="Picture 10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100392" y="6197058"/>
            <a:ext cx="881590" cy="660942"/>
          </a:xfrm>
          <a:prstGeom prst="rect">
            <a:avLst/>
          </a:prstGeom>
          <a:noFill/>
        </p:spPr>
      </p:pic>
      <p:sp>
        <p:nvSpPr>
          <p:cNvPr id="10" name="Rectangle 9"/>
          <p:cNvSpPr/>
          <p:nvPr/>
        </p:nvSpPr>
        <p:spPr>
          <a:xfrm>
            <a:off x="1331640" y="620688"/>
            <a:ext cx="7416824" cy="523220"/>
          </a:xfrm>
          <a:prstGeom prst="rect">
            <a:avLst/>
          </a:prstGeom>
          <a:effectLst>
            <a:glow rad="139700">
              <a:schemeClr val="accent1">
                <a:satMod val="175000"/>
                <a:alpha val="40000"/>
              </a:schemeClr>
            </a:glow>
            <a:outerShdw blurRad="65500" dist="38100" dir="5400000" rotWithShape="0">
              <a:srgbClr val="000000">
                <a:alpha val="40000"/>
              </a:srgb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buClr>
                <a:schemeClr val="tx1"/>
              </a:buClr>
            </a:pPr>
            <a:r>
              <a:rPr lang="fr-FR" sz="2400" b="1" dirty="0" smtClean="0"/>
              <a:t>SYNTHÈSE R</a:t>
            </a:r>
            <a:r>
              <a:rPr lang="fr-FR" sz="2400" b="1" dirty="0" smtClean="0">
                <a:latin typeface="Calibri"/>
              </a:rPr>
              <a:t>É</a:t>
            </a:r>
            <a:r>
              <a:rPr lang="fr-FR" sz="2400" b="1" dirty="0" smtClean="0"/>
              <a:t>ALIS</a:t>
            </a:r>
            <a:r>
              <a:rPr lang="fr-FR" sz="2400" b="1" dirty="0" smtClean="0">
                <a:latin typeface="Calibri"/>
              </a:rPr>
              <a:t>É</a:t>
            </a:r>
            <a:r>
              <a:rPr lang="fr-FR" sz="2400" b="1" dirty="0" smtClean="0"/>
              <a:t>E AVEC LES ÉLÈVES</a:t>
            </a:r>
            <a:r>
              <a:rPr lang="fr-FR" sz="2800" b="1" dirty="0" smtClean="0"/>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500"/>
                                        <p:tgtEl>
                                          <p:spTgt spid="3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wipe(up)">
                                      <p:cBhvr>
                                        <p:cTn id="12" dur="500"/>
                                        <p:tgtEl>
                                          <p:spTgt spid="102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left)">
                                      <p:cBhvr>
                                        <p:cTn id="17" dur="500"/>
                                        <p:tgtEl>
                                          <p:spTgt spid="3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wipe(up)">
                                      <p:cBhvr>
                                        <p:cTn id="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descr="logo et mascotte STI2D.tiff"/>
          <p:cNvPicPr>
            <a:picLocks noChangeAspect="1"/>
          </p:cNvPicPr>
          <p:nvPr/>
        </p:nvPicPr>
        <p:blipFill>
          <a:blip r:embed="rId3" cstate="print">
            <a:clrChange>
              <a:clrFrom>
                <a:srgbClr val="FFFFFF"/>
              </a:clrFrom>
              <a:clrTo>
                <a:srgbClr val="FFFFFF">
                  <a:alpha val="0"/>
                </a:srgbClr>
              </a:clrTo>
            </a:clrChange>
          </a:blip>
          <a:stretch>
            <a:fillRect/>
          </a:stretch>
        </p:blipFill>
        <p:spPr>
          <a:xfrm>
            <a:off x="467544" y="0"/>
            <a:ext cx="1278577" cy="1124744"/>
          </a:xfrm>
          <a:prstGeom prst="rect">
            <a:avLst/>
          </a:prstGeom>
        </p:spPr>
      </p:pic>
      <p:pic>
        <p:nvPicPr>
          <p:cNvPr id="36" name="Picture 10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100392" y="6197058"/>
            <a:ext cx="881590" cy="660942"/>
          </a:xfrm>
          <a:prstGeom prst="rect">
            <a:avLst/>
          </a:prstGeom>
          <a:noFill/>
        </p:spPr>
      </p:pic>
      <p:sp>
        <p:nvSpPr>
          <p:cNvPr id="12" name="Rectangle 11"/>
          <p:cNvSpPr/>
          <p:nvPr/>
        </p:nvSpPr>
        <p:spPr>
          <a:xfrm>
            <a:off x="-14068" y="0"/>
            <a:ext cx="500034" cy="6858000"/>
          </a:xfrm>
          <a:prstGeom prst="rect">
            <a:avLst/>
          </a:prstGeom>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STI2D</a:t>
            </a:r>
          </a:p>
        </p:txBody>
      </p:sp>
      <p:sp>
        <p:nvSpPr>
          <p:cNvPr id="11" name="ZoneTexte 10"/>
          <p:cNvSpPr txBox="1"/>
          <p:nvPr/>
        </p:nvSpPr>
        <p:spPr>
          <a:xfrm>
            <a:off x="755576" y="1340768"/>
            <a:ext cx="8388424" cy="7540526"/>
          </a:xfrm>
          <a:prstGeom prst="rect">
            <a:avLst/>
          </a:prstGeom>
          <a:noFill/>
        </p:spPr>
        <p:txBody>
          <a:bodyPr wrap="square" rtlCol="0">
            <a:spAutoFit/>
          </a:bodyPr>
          <a:lstStyle/>
          <a:p>
            <a:pPr marL="177800" indent="-177800">
              <a:buFont typeface="Arial" pitchFamily="34" charset="0"/>
              <a:buChar char="•"/>
            </a:pPr>
            <a:r>
              <a:rPr lang="fr-FR" sz="2200" b="1" dirty="0" smtClean="0"/>
              <a:t>Restitution et création du tableau.</a:t>
            </a:r>
          </a:p>
          <a:p>
            <a:pPr marL="177800" indent="-177800">
              <a:buFont typeface="Arial" pitchFamily="34" charset="0"/>
              <a:buChar char="•"/>
            </a:pPr>
            <a:r>
              <a:rPr lang="fr-FR" sz="2200" b="1" dirty="0" smtClean="0"/>
              <a:t>Analyse du tableau et formalisation de connaissances complémentaires :</a:t>
            </a:r>
          </a:p>
          <a:p>
            <a:pPr marL="363538" lvl="1" indent="-187325">
              <a:buFont typeface="Calibri" pitchFamily="34" charset="0"/>
              <a:buChar char="-"/>
            </a:pPr>
            <a:r>
              <a:rPr lang="fr-FR" sz="2200" dirty="0" smtClean="0"/>
              <a:t>Types de signaux, </a:t>
            </a:r>
          </a:p>
          <a:p>
            <a:pPr marL="363538" lvl="1" indent="-187325">
              <a:buFont typeface="Calibri" pitchFamily="34" charset="0"/>
              <a:buChar char="-"/>
            </a:pPr>
            <a:r>
              <a:rPr lang="fr-FR" sz="2200" dirty="0" smtClean="0"/>
              <a:t>Caractérisation des signaux</a:t>
            </a:r>
          </a:p>
          <a:p>
            <a:pPr marL="363538" lvl="1" indent="-187325">
              <a:buFont typeface="Calibri" pitchFamily="34" charset="0"/>
              <a:buChar char="-"/>
            </a:pPr>
            <a:r>
              <a:rPr lang="fr-FR" sz="2200" dirty="0" smtClean="0"/>
              <a:t>…</a:t>
            </a:r>
          </a:p>
          <a:p>
            <a:pPr marL="635000" lvl="1" indent="-177800"/>
            <a:endParaRPr lang="fr-FR" sz="2200" dirty="0" smtClean="0"/>
          </a:p>
          <a:p>
            <a:pPr marL="173038" lvl="1" indent="-173038">
              <a:buFont typeface="Arial" pitchFamily="34" charset="0"/>
              <a:buChar char="•"/>
            </a:pPr>
            <a:r>
              <a:rPr lang="fr-FR" sz="2200" b="1" dirty="0" smtClean="0"/>
              <a:t>On construit pas à pas avec les élèves les fiches connaissances  en s’appuyant sur le tableau précédemment construit.</a:t>
            </a:r>
          </a:p>
          <a:p>
            <a:pPr marL="173038" lvl="1" indent="-173038">
              <a:buFont typeface="Arial" pitchFamily="34" charset="0"/>
              <a:buChar char="•"/>
            </a:pPr>
            <a:endParaRPr lang="fr-FR" sz="2200" dirty="0" smtClean="0"/>
          </a:p>
          <a:p>
            <a:pPr marL="173038" lvl="1" indent="-173038">
              <a:buFont typeface="Arial" pitchFamily="34" charset="0"/>
              <a:buChar char="•"/>
            </a:pPr>
            <a:r>
              <a:rPr lang="fr-FR" sz="2200" dirty="0" smtClean="0"/>
              <a:t>On peut envisager de fournir à l’élève des éléments permettant de construire ces fiches si leur réalisation demande trop de temps.</a:t>
            </a:r>
          </a:p>
          <a:p>
            <a:pPr marL="173038" lvl="1" indent="3175"/>
            <a:r>
              <a:rPr lang="fr-FR" sz="2200" dirty="0" smtClean="0"/>
              <a:t>(Schémas, chronogrammes, graphiques...)</a:t>
            </a:r>
          </a:p>
          <a:p>
            <a:pPr marL="173038" lvl="1" indent="-173038"/>
            <a:endParaRPr lang="fr-FR" sz="2200" dirty="0" smtClean="0"/>
          </a:p>
          <a:p>
            <a:pPr marL="173038" lvl="1" indent="-173038" algn="ctr"/>
            <a:r>
              <a:rPr lang="fr-FR" sz="2200" b="1" dirty="0" smtClean="0"/>
              <a:t>L’ensemble des fiches ainsi construites au fil des séquences servira de base de connaissances à acquérir.</a:t>
            </a:r>
          </a:p>
          <a:p>
            <a:pPr marL="635000" lvl="1" indent="-177800">
              <a:buFont typeface="Arial" pitchFamily="34" charset="0"/>
              <a:buChar char="•"/>
            </a:pPr>
            <a:endParaRPr lang="fr-FR" sz="2200" dirty="0" smtClean="0"/>
          </a:p>
          <a:p>
            <a:pPr marL="635000" lvl="1" indent="-177800"/>
            <a:endParaRPr lang="fr-FR" sz="2200" dirty="0" smtClean="0"/>
          </a:p>
          <a:p>
            <a:pPr marL="635000" lvl="1" indent="-177800"/>
            <a:endParaRPr lang="fr-FR" sz="2200" b="1" dirty="0" smtClean="0"/>
          </a:p>
          <a:p>
            <a:pPr marL="635000" lvl="1" indent="-177800"/>
            <a:endParaRPr lang="fr-FR" sz="2200" b="1" dirty="0" smtClean="0"/>
          </a:p>
          <a:p>
            <a:pPr marL="635000" lvl="1" indent="-177800">
              <a:buFont typeface="Arial" pitchFamily="34" charset="0"/>
              <a:buChar char="•"/>
            </a:pPr>
            <a:endParaRPr lang="fr-FR" sz="2200" b="1" dirty="0" smtClean="0"/>
          </a:p>
          <a:p>
            <a:pPr marL="177800" indent="-177800">
              <a:buFont typeface="Arial" pitchFamily="34" charset="0"/>
              <a:buChar char="•"/>
            </a:pPr>
            <a:endParaRPr lang="fr-FR" sz="2200" b="1" dirty="0" smtClean="0"/>
          </a:p>
        </p:txBody>
      </p:sp>
      <p:sp>
        <p:nvSpPr>
          <p:cNvPr id="10" name="Rectangle 9"/>
          <p:cNvSpPr/>
          <p:nvPr/>
        </p:nvSpPr>
        <p:spPr>
          <a:xfrm>
            <a:off x="1331640" y="620688"/>
            <a:ext cx="7416824" cy="523220"/>
          </a:xfrm>
          <a:prstGeom prst="rect">
            <a:avLst/>
          </a:prstGeom>
          <a:effectLst>
            <a:glow rad="139700">
              <a:schemeClr val="accent1">
                <a:satMod val="175000"/>
                <a:alpha val="40000"/>
              </a:schemeClr>
            </a:glow>
            <a:outerShdw blurRad="65500" dist="38100" dir="5400000" rotWithShape="0">
              <a:srgbClr val="000000">
                <a:alpha val="40000"/>
              </a:srgb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buClr>
                <a:schemeClr val="tx1"/>
              </a:buClr>
            </a:pPr>
            <a:r>
              <a:rPr lang="fr-FR" sz="2400" b="1" dirty="0" smtClean="0"/>
              <a:t>STRUCTURATION DES CONNAISSANCES AVEC LES ÉLÈVES</a:t>
            </a:r>
            <a:r>
              <a:rPr lang="fr-FR" sz="2800" b="1" dirty="0" smtClean="0"/>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wipe(left)">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wipe(left)">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wipe(left)">
                                      <p:cBhvr>
                                        <p:cTn id="32" dur="500"/>
                                        <p:tgtEl>
                                          <p:spTgt spid="11">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xEl>
                                              <p:pRg st="8" end="8"/>
                                            </p:txEl>
                                          </p:spTgt>
                                        </p:tgtEl>
                                        <p:attrNameLst>
                                          <p:attrName>style.visibility</p:attrName>
                                        </p:attrNameLst>
                                      </p:cBhvr>
                                      <p:to>
                                        <p:strVal val="visible"/>
                                      </p:to>
                                    </p:set>
                                    <p:animEffect transition="in" filter="wipe(left)">
                                      <p:cBhvr>
                                        <p:cTn id="37" dur="500"/>
                                        <p:tgtEl>
                                          <p:spTgt spid="11">
                                            <p:txEl>
                                              <p:pRg st="8" end="8"/>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xEl>
                                              <p:pRg st="9" end="9"/>
                                            </p:txEl>
                                          </p:spTgt>
                                        </p:tgtEl>
                                        <p:attrNameLst>
                                          <p:attrName>style.visibility</p:attrName>
                                        </p:attrNameLst>
                                      </p:cBhvr>
                                      <p:to>
                                        <p:strVal val="visible"/>
                                      </p:to>
                                    </p:set>
                                    <p:animEffect transition="in" filter="wipe(left)">
                                      <p:cBhvr>
                                        <p:cTn id="42" dur="500"/>
                                        <p:tgtEl>
                                          <p:spTgt spid="11">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xEl>
                                              <p:pRg st="11" end="11"/>
                                            </p:txEl>
                                          </p:spTgt>
                                        </p:tgtEl>
                                        <p:attrNameLst>
                                          <p:attrName>style.visibility</p:attrName>
                                        </p:attrNameLst>
                                      </p:cBhvr>
                                      <p:to>
                                        <p:strVal val="visible"/>
                                      </p:to>
                                    </p:set>
                                    <p:animEffect transition="in" filter="wipe(left)">
                                      <p:cBhvr>
                                        <p:cTn id="47" dur="500"/>
                                        <p:tgtEl>
                                          <p:spTgt spid="11">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2"/>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descr="logo et mascotte STI2D.tiff"/>
          <p:cNvPicPr>
            <a:picLocks noChangeAspect="1"/>
          </p:cNvPicPr>
          <p:nvPr/>
        </p:nvPicPr>
        <p:blipFill>
          <a:blip r:embed="rId3" cstate="print">
            <a:clrChange>
              <a:clrFrom>
                <a:srgbClr val="FFFFFF"/>
              </a:clrFrom>
              <a:clrTo>
                <a:srgbClr val="FFFFFF">
                  <a:alpha val="0"/>
                </a:srgbClr>
              </a:clrTo>
            </a:clrChange>
          </a:blip>
          <a:stretch>
            <a:fillRect/>
          </a:stretch>
        </p:blipFill>
        <p:spPr>
          <a:xfrm>
            <a:off x="467544" y="0"/>
            <a:ext cx="1278577" cy="1124744"/>
          </a:xfrm>
          <a:prstGeom prst="rect">
            <a:avLst/>
          </a:prstGeom>
        </p:spPr>
      </p:pic>
      <p:pic>
        <p:nvPicPr>
          <p:cNvPr id="36" name="Picture 10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100392" y="6197058"/>
            <a:ext cx="881590" cy="660942"/>
          </a:xfrm>
          <a:prstGeom prst="rect">
            <a:avLst/>
          </a:prstGeom>
          <a:noFill/>
        </p:spPr>
      </p:pic>
      <p:sp>
        <p:nvSpPr>
          <p:cNvPr id="12" name="Rectangle 11"/>
          <p:cNvSpPr/>
          <p:nvPr/>
        </p:nvSpPr>
        <p:spPr>
          <a:xfrm>
            <a:off x="-14068" y="0"/>
            <a:ext cx="500034" cy="6858000"/>
          </a:xfrm>
          <a:prstGeom prst="rect">
            <a:avLst/>
          </a:prstGeom>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STI2D</a:t>
            </a:r>
          </a:p>
        </p:txBody>
      </p:sp>
      <p:sp>
        <p:nvSpPr>
          <p:cNvPr id="11" name="ZoneTexte 10"/>
          <p:cNvSpPr txBox="1"/>
          <p:nvPr/>
        </p:nvSpPr>
        <p:spPr>
          <a:xfrm>
            <a:off x="642910" y="1313765"/>
            <a:ext cx="8501090" cy="6524863"/>
          </a:xfrm>
          <a:prstGeom prst="rect">
            <a:avLst/>
          </a:prstGeom>
          <a:noFill/>
        </p:spPr>
        <p:txBody>
          <a:bodyPr wrap="square" rtlCol="0">
            <a:spAutoFit/>
          </a:bodyPr>
          <a:lstStyle/>
          <a:p>
            <a:pPr marL="176213" lvl="2"/>
            <a:r>
              <a:rPr lang="fr-FR" sz="2200" b="1" dirty="0" smtClean="0"/>
              <a:t>Nouvelle phase de synthèse:</a:t>
            </a:r>
          </a:p>
          <a:p>
            <a:pPr marL="176213" lvl="2"/>
            <a:r>
              <a:rPr lang="fr-FR" sz="2200" dirty="0" smtClean="0"/>
              <a:t>À partir d’échanges entre les élèves et le professeur, à partir d’une question : </a:t>
            </a:r>
            <a:r>
              <a:rPr lang="fr-FR" sz="2200" b="1" dirty="0" smtClean="0"/>
              <a:t>« Un problème a été posé : </a:t>
            </a:r>
            <a:r>
              <a:rPr lang="fr-FR" sz="2200" dirty="0" smtClean="0"/>
              <a:t>il a fallu valider le modèle de comportement des capteurs. Comment a-t-on fait ? »</a:t>
            </a:r>
          </a:p>
          <a:p>
            <a:pPr marL="171450" lvl="1"/>
            <a:r>
              <a:rPr lang="fr-FR" sz="2200" b="1" dirty="0" smtClean="0"/>
              <a:t>Les propositions des élèves sont notées au tableau :</a:t>
            </a:r>
          </a:p>
          <a:p>
            <a:pPr marL="363538" lvl="1" indent="-187325">
              <a:buFont typeface="Calibri" pitchFamily="34" charset="0"/>
              <a:buChar char="-"/>
            </a:pPr>
            <a:r>
              <a:rPr lang="fr-FR" sz="2200" dirty="0" smtClean="0"/>
              <a:t>On a fait des mesures sur le capteur</a:t>
            </a:r>
          </a:p>
          <a:p>
            <a:pPr marL="363538" lvl="1" indent="-187325">
              <a:buFont typeface="Calibri" pitchFamily="34" charset="0"/>
              <a:buChar char="-"/>
            </a:pPr>
            <a:r>
              <a:rPr lang="fr-FR" sz="2200" dirty="0" smtClean="0"/>
              <a:t>On a utilisé un ventilateur</a:t>
            </a:r>
          </a:p>
          <a:p>
            <a:pPr marL="363538" lvl="1" indent="-187325">
              <a:buFont typeface="Calibri" pitchFamily="34" charset="0"/>
              <a:buChar char="-"/>
            </a:pPr>
            <a:r>
              <a:rPr lang="fr-FR" sz="2200" dirty="0" smtClean="0"/>
              <a:t>On a calculé des écarts</a:t>
            </a:r>
          </a:p>
          <a:p>
            <a:pPr marL="363538" lvl="1" indent="-187325">
              <a:buFont typeface="Calibri" pitchFamily="34" charset="0"/>
              <a:buChar char="-"/>
            </a:pPr>
            <a:r>
              <a:rPr lang="fr-FR" sz="2200" dirty="0" smtClean="0"/>
              <a:t>On a paramétré le modèle MATLAB</a:t>
            </a:r>
          </a:p>
          <a:p>
            <a:pPr marL="363538" lvl="1" indent="-187325">
              <a:buFont typeface="Calibri" pitchFamily="34" charset="0"/>
              <a:buChar char="-"/>
            </a:pPr>
            <a:r>
              <a:rPr lang="fr-FR" sz="2200" dirty="0" smtClean="0"/>
              <a:t>….</a:t>
            </a:r>
          </a:p>
          <a:p>
            <a:pPr marL="171450" lvl="1" algn="just"/>
            <a:r>
              <a:rPr lang="fr-FR" sz="2200" dirty="0" smtClean="0"/>
              <a:t>Les propositions sont  complétées et ensuite ordonnées afin de construire avec les élèves une méthode structurée permettant de répondre au problème.</a:t>
            </a:r>
          </a:p>
          <a:p>
            <a:pPr marL="171450" lvl="1" algn="just"/>
            <a:endParaRPr lang="fr-FR" sz="2200" dirty="0" smtClean="0"/>
          </a:p>
          <a:p>
            <a:pPr marL="534988" lvl="1"/>
            <a:r>
              <a:rPr lang="fr-FR" sz="2200" b="1" dirty="0" smtClean="0"/>
              <a:t>Cet échange conduit à l’élaboration d’une fiche méthode.</a:t>
            </a:r>
          </a:p>
          <a:p>
            <a:pPr marL="1517650" lvl="1">
              <a:buFont typeface="Arial" pitchFamily="34" charset="0"/>
              <a:buChar char="•"/>
            </a:pPr>
            <a:endParaRPr lang="fr-FR" sz="2200" b="1" dirty="0" smtClean="0"/>
          </a:p>
          <a:p>
            <a:pPr marL="635000" lvl="1" indent="-177800"/>
            <a:endParaRPr lang="fr-FR" sz="2200" b="1" dirty="0" smtClean="0"/>
          </a:p>
          <a:p>
            <a:pPr marL="635000" lvl="1" indent="-177800">
              <a:buFont typeface="Arial" pitchFamily="34" charset="0"/>
              <a:buChar char="•"/>
            </a:pPr>
            <a:endParaRPr lang="fr-FR" sz="2200" b="1" dirty="0" smtClean="0"/>
          </a:p>
          <a:p>
            <a:pPr marL="177800" indent="-177800">
              <a:buFont typeface="Arial" pitchFamily="34" charset="0"/>
              <a:buChar char="•"/>
            </a:pPr>
            <a:endParaRPr lang="fr-FR" sz="2200" b="1" dirty="0" smtClean="0"/>
          </a:p>
        </p:txBody>
      </p:sp>
      <p:sp>
        <p:nvSpPr>
          <p:cNvPr id="10" name="Rectangle 9"/>
          <p:cNvSpPr/>
          <p:nvPr/>
        </p:nvSpPr>
        <p:spPr>
          <a:xfrm>
            <a:off x="1331640" y="620688"/>
            <a:ext cx="7416824" cy="523220"/>
          </a:xfrm>
          <a:prstGeom prst="rect">
            <a:avLst/>
          </a:prstGeom>
          <a:effectLst>
            <a:glow rad="139700">
              <a:schemeClr val="accent1">
                <a:satMod val="175000"/>
                <a:alpha val="40000"/>
              </a:schemeClr>
            </a:glow>
            <a:outerShdw blurRad="65500" dist="38100" dir="5400000" rotWithShape="0">
              <a:srgbClr val="000000">
                <a:alpha val="40000"/>
              </a:srgb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buClr>
                <a:schemeClr val="tx1"/>
              </a:buClr>
            </a:pPr>
            <a:r>
              <a:rPr lang="fr-FR" sz="2400" b="1" dirty="0" smtClean="0"/>
              <a:t>STRUCTURATION DES CONNAISSANCES AVEC LES ÉLÈVES</a:t>
            </a:r>
            <a:r>
              <a:rPr lang="fr-FR" sz="2800" b="1" dirty="0" smtClean="0"/>
              <a:t> </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wipe(left)">
                                      <p:cBhvr>
                                        <p:cTn id="7" dur="500"/>
                                        <p:tgtEl>
                                          <p:spTgt spid="11">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wipe(left)">
                                      <p:cBhvr>
                                        <p:cTn id="12" dur="500"/>
                                        <p:tgtEl>
                                          <p:spTgt spid="11">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wipe(left)">
                                      <p:cBhvr>
                                        <p:cTn id="17" dur="500"/>
                                        <p:tgtEl>
                                          <p:spTgt spid="11">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wipe(left)">
                                      <p:cBhvr>
                                        <p:cTn id="22" dur="500"/>
                                        <p:tgtEl>
                                          <p:spTgt spid="11">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1">
                                            <p:txEl>
                                              <p:pRg st="4" end="4"/>
                                            </p:txEl>
                                          </p:spTgt>
                                        </p:tgtEl>
                                        <p:attrNameLst>
                                          <p:attrName>style.visibility</p:attrName>
                                        </p:attrNameLst>
                                      </p:cBhvr>
                                      <p:to>
                                        <p:strVal val="visible"/>
                                      </p:to>
                                    </p:set>
                                    <p:animEffect transition="in" filter="wipe(left)">
                                      <p:cBhvr>
                                        <p:cTn id="27" dur="500"/>
                                        <p:tgtEl>
                                          <p:spTgt spid="11">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1">
                                            <p:txEl>
                                              <p:pRg st="5" end="5"/>
                                            </p:txEl>
                                          </p:spTgt>
                                        </p:tgtEl>
                                        <p:attrNameLst>
                                          <p:attrName>style.visibility</p:attrName>
                                        </p:attrNameLst>
                                      </p:cBhvr>
                                      <p:to>
                                        <p:strVal val="visible"/>
                                      </p:to>
                                    </p:set>
                                    <p:animEffect transition="in" filter="wipe(left)">
                                      <p:cBhvr>
                                        <p:cTn id="32" dur="500"/>
                                        <p:tgtEl>
                                          <p:spTgt spid="11">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11">
                                            <p:txEl>
                                              <p:pRg st="6" end="6"/>
                                            </p:txEl>
                                          </p:spTgt>
                                        </p:tgtEl>
                                        <p:attrNameLst>
                                          <p:attrName>style.visibility</p:attrName>
                                        </p:attrNameLst>
                                      </p:cBhvr>
                                      <p:to>
                                        <p:strVal val="visible"/>
                                      </p:to>
                                    </p:set>
                                    <p:animEffect transition="in" filter="wipe(left)">
                                      <p:cBhvr>
                                        <p:cTn id="37" dur="500"/>
                                        <p:tgtEl>
                                          <p:spTgt spid="11">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11">
                                            <p:txEl>
                                              <p:pRg st="7" end="7"/>
                                            </p:txEl>
                                          </p:spTgt>
                                        </p:tgtEl>
                                        <p:attrNameLst>
                                          <p:attrName>style.visibility</p:attrName>
                                        </p:attrNameLst>
                                      </p:cBhvr>
                                      <p:to>
                                        <p:strVal val="visible"/>
                                      </p:to>
                                    </p:set>
                                    <p:animEffect transition="in" filter="wipe(left)">
                                      <p:cBhvr>
                                        <p:cTn id="42" dur="500"/>
                                        <p:tgtEl>
                                          <p:spTgt spid="11">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1">
                                            <p:txEl>
                                              <p:pRg st="8" end="8"/>
                                            </p:txEl>
                                          </p:spTgt>
                                        </p:tgtEl>
                                        <p:attrNameLst>
                                          <p:attrName>style.visibility</p:attrName>
                                        </p:attrNameLst>
                                      </p:cBhvr>
                                      <p:to>
                                        <p:strVal val="visible"/>
                                      </p:to>
                                    </p:set>
                                    <p:animEffect transition="in" filter="wipe(left)">
                                      <p:cBhvr>
                                        <p:cTn id="47" dur="500"/>
                                        <p:tgtEl>
                                          <p:spTgt spid="11">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8" fill="hold" grpId="0" nodeType="clickEffect">
                                  <p:stCondLst>
                                    <p:cond delay="0"/>
                                  </p:stCondLst>
                                  <p:childTnLst>
                                    <p:set>
                                      <p:cBhvr>
                                        <p:cTn id="51" dur="1" fill="hold">
                                          <p:stCondLst>
                                            <p:cond delay="0"/>
                                          </p:stCondLst>
                                        </p:cTn>
                                        <p:tgtEl>
                                          <p:spTgt spid="11">
                                            <p:txEl>
                                              <p:pRg st="10" end="10"/>
                                            </p:txEl>
                                          </p:spTgt>
                                        </p:tgtEl>
                                        <p:attrNameLst>
                                          <p:attrName>style.visibility</p:attrName>
                                        </p:attrNameLst>
                                      </p:cBhvr>
                                      <p:to>
                                        <p:strVal val="visible"/>
                                      </p:to>
                                    </p:set>
                                    <p:animEffect transition="in" filter="wipe(left)">
                                      <p:cBhvr>
                                        <p:cTn id="52" dur="500"/>
                                        <p:tgtEl>
                                          <p:spTgt spid="11">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build="p" bldLvl="2"/>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Picture 10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100392" y="6197058"/>
            <a:ext cx="881590" cy="660942"/>
          </a:xfrm>
          <a:prstGeom prst="rect">
            <a:avLst/>
          </a:prstGeom>
          <a:noFill/>
        </p:spPr>
      </p:pic>
      <p:sp>
        <p:nvSpPr>
          <p:cNvPr id="12" name="Rectangle 11"/>
          <p:cNvSpPr/>
          <p:nvPr/>
        </p:nvSpPr>
        <p:spPr>
          <a:xfrm>
            <a:off x="-14068" y="0"/>
            <a:ext cx="500034" cy="6858000"/>
          </a:xfrm>
          <a:prstGeom prst="rect">
            <a:avLst/>
          </a:prstGeom>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STI2D</a:t>
            </a:r>
          </a:p>
        </p:txBody>
      </p:sp>
      <p:grpSp>
        <p:nvGrpSpPr>
          <p:cNvPr id="9" name="Groupe 8"/>
          <p:cNvGrpSpPr/>
          <p:nvPr/>
        </p:nvGrpSpPr>
        <p:grpSpPr>
          <a:xfrm>
            <a:off x="611560" y="4437112"/>
            <a:ext cx="7399386" cy="2083008"/>
            <a:chOff x="611560" y="4437112"/>
            <a:chExt cx="7399386" cy="2083008"/>
          </a:xfrm>
        </p:grpSpPr>
        <p:pic>
          <p:nvPicPr>
            <p:cNvPr id="101380" name="Picture 4"/>
            <p:cNvPicPr>
              <a:picLocks noChangeAspect="1" noChangeArrowheads="1"/>
            </p:cNvPicPr>
            <p:nvPr/>
          </p:nvPicPr>
          <p:blipFill>
            <a:blip r:embed="rId4" cstate="print"/>
            <a:srcRect/>
            <a:stretch>
              <a:fillRect/>
            </a:stretch>
          </p:blipFill>
          <p:spPr bwMode="auto">
            <a:xfrm>
              <a:off x="5436096" y="4437112"/>
              <a:ext cx="2574850" cy="1810998"/>
            </a:xfrm>
            <a:prstGeom prst="rect">
              <a:avLst/>
            </a:prstGeom>
            <a:noFill/>
            <a:ln w="9525">
              <a:noFill/>
              <a:miter lim="800000"/>
              <a:headEnd/>
              <a:tailEnd/>
            </a:ln>
          </p:spPr>
        </p:pic>
        <p:sp>
          <p:nvSpPr>
            <p:cNvPr id="11" name="Rectangle 10"/>
            <p:cNvSpPr/>
            <p:nvPr/>
          </p:nvSpPr>
          <p:spPr>
            <a:xfrm>
              <a:off x="611560" y="4581128"/>
              <a:ext cx="4104456" cy="1938992"/>
            </a:xfrm>
            <a:prstGeom prst="rect">
              <a:avLst/>
            </a:prstGeom>
            <a:effectLst>
              <a:glow rad="139700">
                <a:schemeClr val="accent1">
                  <a:satMod val="175000"/>
                  <a:alpha val="40000"/>
                </a:schemeClr>
              </a:glow>
              <a:outerShdw blurRad="65500" dist="38100" dir="5400000" rotWithShape="0">
                <a:srgbClr val="000000">
                  <a:alpha val="40000"/>
                </a:srgb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fr-FR" sz="2400" b="1" dirty="0" smtClean="0"/>
                <a:t>Dans un autre contexte : </a:t>
              </a:r>
            </a:p>
            <a:p>
              <a:r>
                <a:rPr lang="fr-FR" sz="2400" b="1" dirty="0" smtClean="0"/>
                <a:t>Support : Serre Automatisée</a:t>
              </a:r>
            </a:p>
            <a:p>
              <a:r>
                <a:rPr lang="fr-FR" sz="2400" dirty="0" smtClean="0"/>
                <a:t>Étude comportementale de l’anémomètre et du capteur de température</a:t>
              </a:r>
            </a:p>
          </p:txBody>
        </p:sp>
        <p:sp>
          <p:nvSpPr>
            <p:cNvPr id="13" name="Flèche droite 12"/>
            <p:cNvSpPr/>
            <p:nvPr/>
          </p:nvSpPr>
          <p:spPr>
            <a:xfrm>
              <a:off x="4860032" y="5301208"/>
              <a:ext cx="504056" cy="21602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30" name="Groupe 29"/>
          <p:cNvGrpSpPr/>
          <p:nvPr/>
        </p:nvGrpSpPr>
        <p:grpSpPr>
          <a:xfrm>
            <a:off x="1691680" y="1052736"/>
            <a:ext cx="6768752" cy="2952328"/>
            <a:chOff x="1039166" y="2729427"/>
            <a:chExt cx="6768752" cy="2952328"/>
          </a:xfrm>
        </p:grpSpPr>
        <p:sp>
          <p:nvSpPr>
            <p:cNvPr id="31" name="Rectangle à coins arrondis 30"/>
            <p:cNvSpPr/>
            <p:nvPr/>
          </p:nvSpPr>
          <p:spPr>
            <a:xfrm>
              <a:off x="1255948" y="2729427"/>
              <a:ext cx="6047913" cy="2952328"/>
            </a:xfrm>
            <a:prstGeom prst="roundRect">
              <a:avLst>
                <a:gd name="adj" fmla="val 4774"/>
              </a:avLst>
            </a:prstGeom>
          </p:spPr>
          <p:style>
            <a:lnRef idx="1">
              <a:schemeClr val="accent4"/>
            </a:lnRef>
            <a:fillRef idx="2">
              <a:schemeClr val="accent4"/>
            </a:fillRef>
            <a:effectRef idx="1">
              <a:schemeClr val="accent4"/>
            </a:effectRef>
            <a:fontRef idx="minor">
              <a:schemeClr val="dk1"/>
            </a:fontRef>
          </p:style>
          <p:txBody>
            <a:bodyPr rtlCol="0" anchor="ctr">
              <a:noAutofit/>
            </a:bodyPr>
            <a:lstStyle/>
            <a:p>
              <a:pPr algn="ctr"/>
              <a:endParaRPr lang="fr-FR"/>
            </a:p>
          </p:txBody>
        </p:sp>
        <p:sp>
          <p:nvSpPr>
            <p:cNvPr id="39" name="Flèche vers la droite 26"/>
            <p:cNvSpPr/>
            <p:nvPr/>
          </p:nvSpPr>
          <p:spPr>
            <a:xfrm>
              <a:off x="1039166" y="3943088"/>
              <a:ext cx="6768752" cy="73366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nchor="ctr">
              <a:spAutoFit/>
            </a:bodyPr>
            <a:lstStyle/>
            <a:p>
              <a:pPr algn="ctr"/>
              <a:endParaRPr lang="fr-FR"/>
            </a:p>
          </p:txBody>
        </p:sp>
        <p:sp>
          <p:nvSpPr>
            <p:cNvPr id="40" name="Rectangle à coins arrondis 39"/>
            <p:cNvSpPr/>
            <p:nvPr/>
          </p:nvSpPr>
          <p:spPr>
            <a:xfrm>
              <a:off x="1383554" y="2930918"/>
              <a:ext cx="817245" cy="26378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spAutoFit/>
            </a:bodyPr>
            <a:lstStyle/>
            <a:p>
              <a:pPr algn="ctr"/>
              <a:r>
                <a:rPr lang="fr-FR" dirty="0" smtClean="0"/>
                <a:t>Appropriation du thème d’étude - Lancement</a:t>
              </a:r>
              <a:endParaRPr lang="fr-FR" dirty="0"/>
            </a:p>
          </p:txBody>
        </p:sp>
        <p:sp>
          <p:nvSpPr>
            <p:cNvPr id="43" name="Rectangle à coins arrondis 42"/>
            <p:cNvSpPr/>
            <p:nvPr/>
          </p:nvSpPr>
          <p:spPr>
            <a:xfrm>
              <a:off x="6583782" y="2945451"/>
              <a:ext cx="510778" cy="2637827"/>
            </a:xfrm>
            <a:prstGeom prst="roundRect">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spAutoFit/>
            </a:bodyPr>
            <a:lstStyle/>
            <a:p>
              <a:pPr algn="ctr"/>
              <a:r>
                <a:rPr lang="fr-FR" dirty="0" smtClean="0"/>
                <a:t>Évaluation sommative</a:t>
              </a:r>
              <a:endParaRPr lang="fr-FR" dirty="0"/>
            </a:p>
          </p:txBody>
        </p:sp>
        <p:sp>
          <p:nvSpPr>
            <p:cNvPr id="46" name="Rectangle à coins arrondis 45"/>
            <p:cNvSpPr/>
            <p:nvPr/>
          </p:nvSpPr>
          <p:spPr>
            <a:xfrm>
              <a:off x="5431654" y="2945451"/>
              <a:ext cx="1021556" cy="26378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spAutoFit/>
            </a:bodyPr>
            <a:lstStyle/>
            <a:p>
              <a:pPr algn="ctr"/>
              <a:r>
                <a:rPr lang="fr-FR" sz="1600" dirty="0" smtClean="0"/>
                <a:t>Synthèse et</a:t>
              </a:r>
            </a:p>
            <a:p>
              <a:pPr algn="ctr"/>
              <a:r>
                <a:rPr lang="fr-FR" sz="1600" dirty="0" smtClean="0"/>
                <a:t>Structuration</a:t>
              </a:r>
            </a:p>
            <a:p>
              <a:pPr algn="ctr"/>
              <a:r>
                <a:rPr lang="fr-FR" sz="1600" dirty="0" smtClean="0"/>
                <a:t>Des connaissances</a:t>
              </a:r>
              <a:endParaRPr lang="fr-FR" sz="1400" dirty="0"/>
            </a:p>
          </p:txBody>
        </p:sp>
        <p:sp>
          <p:nvSpPr>
            <p:cNvPr id="34" name="Rectangle à coins arrondis 33"/>
            <p:cNvSpPr/>
            <p:nvPr/>
          </p:nvSpPr>
          <p:spPr>
            <a:xfrm>
              <a:off x="2347027" y="4295600"/>
              <a:ext cx="1470120" cy="9901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fr-FR" sz="1600" dirty="0" smtClean="0"/>
                <a:t>AP3</a:t>
              </a:r>
            </a:p>
            <a:p>
              <a:pPr algn="ctr"/>
              <a:r>
                <a:rPr lang="fr-FR" sz="1600" dirty="0" smtClean="0"/>
                <a:t>Girouette</a:t>
              </a:r>
              <a:endParaRPr lang="fr-FR" sz="1600" dirty="0"/>
            </a:p>
          </p:txBody>
        </p:sp>
        <p:sp>
          <p:nvSpPr>
            <p:cNvPr id="37" name="Rectangle à coins arrondis 36"/>
            <p:cNvSpPr/>
            <p:nvPr/>
          </p:nvSpPr>
          <p:spPr>
            <a:xfrm>
              <a:off x="3829476" y="4295600"/>
              <a:ext cx="1469878" cy="9901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fr-FR" sz="1600" dirty="0" smtClean="0"/>
                <a:t>AP4</a:t>
              </a:r>
            </a:p>
            <a:p>
              <a:pPr algn="ctr"/>
              <a:r>
                <a:rPr lang="fr-FR" sz="1600" dirty="0" err="1" smtClean="0"/>
                <a:t>Pluviometre</a:t>
              </a:r>
              <a:endParaRPr lang="fr-FR" sz="1600" dirty="0"/>
            </a:p>
          </p:txBody>
        </p:sp>
        <p:sp>
          <p:nvSpPr>
            <p:cNvPr id="41" name="Rectangle à coins arrondis 40"/>
            <p:cNvSpPr/>
            <p:nvPr/>
          </p:nvSpPr>
          <p:spPr>
            <a:xfrm>
              <a:off x="2347027" y="3215481"/>
              <a:ext cx="1470120"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fr-FR" sz="1600" dirty="0" smtClean="0"/>
                <a:t>AP1</a:t>
              </a:r>
            </a:p>
            <a:p>
              <a:pPr algn="ctr"/>
              <a:r>
                <a:rPr lang="fr-FR" sz="1600" dirty="0" smtClean="0"/>
                <a:t>Anémomètre</a:t>
              </a:r>
              <a:endParaRPr lang="fr-FR" sz="1600" dirty="0"/>
            </a:p>
          </p:txBody>
        </p:sp>
        <p:sp>
          <p:nvSpPr>
            <p:cNvPr id="44" name="Rectangle à coins arrondis 43"/>
            <p:cNvSpPr/>
            <p:nvPr/>
          </p:nvSpPr>
          <p:spPr>
            <a:xfrm>
              <a:off x="3829476" y="3215481"/>
              <a:ext cx="1469878" cy="108012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fr-FR" sz="1600" dirty="0" smtClean="0"/>
                <a:t>AP2</a:t>
              </a:r>
            </a:p>
            <a:p>
              <a:pPr algn="ctr"/>
              <a:r>
                <a:rPr lang="fr-FR" sz="1600" dirty="0" smtClean="0"/>
                <a:t>Capteur température</a:t>
              </a:r>
              <a:endParaRPr lang="fr-FR" sz="1600" dirty="0"/>
            </a:p>
          </p:txBody>
        </p:sp>
        <p:sp>
          <p:nvSpPr>
            <p:cNvPr id="45" name="Flèche en arc 44"/>
            <p:cNvSpPr/>
            <p:nvPr/>
          </p:nvSpPr>
          <p:spPr>
            <a:xfrm rot="1974463">
              <a:off x="3435823" y="3959481"/>
              <a:ext cx="720000" cy="601504"/>
            </a:xfrm>
            <a:prstGeom prst="circularArrow">
              <a:avLst>
                <a:gd name="adj1" fmla="val 5754"/>
                <a:gd name="adj2" fmla="val 543770"/>
                <a:gd name="adj3" fmla="val 20705102"/>
                <a:gd name="adj4" fmla="val 1577340"/>
                <a:gd name="adj5" fmla="val 9723"/>
              </a:avLst>
            </a:prstGeom>
            <a:ln/>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endParaRPr lang="fr-FR"/>
            </a:p>
          </p:txBody>
        </p:sp>
      </p:grpSp>
      <p:pic>
        <p:nvPicPr>
          <p:cNvPr id="35" name="Image 34" descr="logo et mascotte STI2D.tiff"/>
          <p:cNvPicPr>
            <a:picLocks noChangeAspect="1"/>
          </p:cNvPicPr>
          <p:nvPr/>
        </p:nvPicPr>
        <p:blipFill>
          <a:blip r:embed="rId5" cstate="print">
            <a:clrChange>
              <a:clrFrom>
                <a:srgbClr val="FFFFFF"/>
              </a:clrFrom>
              <a:clrTo>
                <a:srgbClr val="FFFFFF">
                  <a:alpha val="0"/>
                </a:srgbClr>
              </a:clrTo>
            </a:clrChange>
          </a:blip>
          <a:stretch>
            <a:fillRect/>
          </a:stretch>
        </p:blipFill>
        <p:spPr>
          <a:xfrm>
            <a:off x="467544" y="0"/>
            <a:ext cx="1278577" cy="1124744"/>
          </a:xfrm>
          <a:prstGeom prst="rect">
            <a:avLst/>
          </a:prstGeom>
        </p:spPr>
      </p:pic>
      <p:sp>
        <p:nvSpPr>
          <p:cNvPr id="23" name="Rectangle 22"/>
          <p:cNvSpPr/>
          <p:nvPr/>
        </p:nvSpPr>
        <p:spPr>
          <a:xfrm>
            <a:off x="2071670" y="285728"/>
            <a:ext cx="5616624" cy="461665"/>
          </a:xfrm>
          <a:prstGeom prst="rect">
            <a:avLst/>
          </a:prstGeom>
          <a:effectLst>
            <a:glow rad="139700">
              <a:schemeClr val="accent1">
                <a:satMod val="175000"/>
                <a:alpha val="40000"/>
              </a:schemeClr>
            </a:glow>
            <a:outerShdw blurRad="65500" dist="38100" dir="5400000" rotWithShape="0">
              <a:srgbClr val="000000">
                <a:alpha val="40000"/>
              </a:srgb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buClr>
                <a:schemeClr val="tx1"/>
              </a:buClr>
            </a:pPr>
            <a:r>
              <a:rPr lang="fr-FR" sz="2400" b="1" dirty="0" smtClean="0">
                <a:solidFill>
                  <a:sysClr val="windowText" lastClr="000000"/>
                </a:solidFill>
                <a:latin typeface="Calibri" pitchFamily="34" charset="0"/>
                <a:cs typeface="Calibri" pitchFamily="34" charset="0"/>
              </a:rPr>
              <a:t>ÉVALUATION SOMMATIVE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descr="logo et mascotte STI2D.tiff"/>
          <p:cNvPicPr>
            <a:picLocks noChangeAspect="1"/>
          </p:cNvPicPr>
          <p:nvPr/>
        </p:nvPicPr>
        <p:blipFill>
          <a:blip r:embed="rId3" cstate="print">
            <a:clrChange>
              <a:clrFrom>
                <a:srgbClr val="FFFFFF"/>
              </a:clrFrom>
              <a:clrTo>
                <a:srgbClr val="FFFFFF">
                  <a:alpha val="0"/>
                </a:srgbClr>
              </a:clrTo>
            </a:clrChange>
          </a:blip>
          <a:stretch>
            <a:fillRect/>
          </a:stretch>
        </p:blipFill>
        <p:spPr>
          <a:xfrm>
            <a:off x="467544" y="0"/>
            <a:ext cx="1278577" cy="1124744"/>
          </a:xfrm>
          <a:prstGeom prst="rect">
            <a:avLst/>
          </a:prstGeom>
        </p:spPr>
      </p:pic>
      <p:pic>
        <p:nvPicPr>
          <p:cNvPr id="36" name="Picture 10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100392" y="6197058"/>
            <a:ext cx="881590" cy="660942"/>
          </a:xfrm>
          <a:prstGeom prst="rect">
            <a:avLst/>
          </a:prstGeom>
          <a:noFill/>
        </p:spPr>
      </p:pic>
      <p:sp>
        <p:nvSpPr>
          <p:cNvPr id="12" name="Rectangle 11"/>
          <p:cNvSpPr/>
          <p:nvPr/>
        </p:nvSpPr>
        <p:spPr>
          <a:xfrm>
            <a:off x="-14068" y="0"/>
            <a:ext cx="500034" cy="6858000"/>
          </a:xfrm>
          <a:prstGeom prst="rect">
            <a:avLst/>
          </a:prstGeom>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STI2D</a:t>
            </a:r>
          </a:p>
        </p:txBody>
      </p:sp>
      <p:pic>
        <p:nvPicPr>
          <p:cNvPr id="1027" name="Picture 3">
            <a:hlinkClick r:id="rId5" action="ppaction://hlinkfile"/>
          </p:cNvPr>
          <p:cNvPicPr>
            <a:picLocks noChangeAspect="1" noChangeArrowheads="1"/>
          </p:cNvPicPr>
          <p:nvPr/>
        </p:nvPicPr>
        <p:blipFill>
          <a:blip r:embed="rId6" cstate="print"/>
          <a:srcRect/>
          <a:stretch>
            <a:fillRect/>
          </a:stretch>
        </p:blipFill>
        <p:spPr bwMode="auto">
          <a:xfrm>
            <a:off x="1039761" y="908720"/>
            <a:ext cx="7772055" cy="5184576"/>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8116" name="AutoShape 4"/>
          <p:cNvSpPr>
            <a:spLocks noChangeArrowheads="1"/>
          </p:cNvSpPr>
          <p:nvPr/>
        </p:nvSpPr>
        <p:spPr bwMode="auto">
          <a:xfrm>
            <a:off x="576262" y="188913"/>
            <a:ext cx="4175125" cy="6264275"/>
          </a:xfrm>
          <a:prstGeom prst="roundRect">
            <a:avLst>
              <a:gd name="adj" fmla="val 16667"/>
            </a:avLst>
          </a:prstGeom>
          <a:solidFill>
            <a:schemeClr val="tx2">
              <a:lumMod val="75000"/>
              <a:alpha val="49000"/>
            </a:schemeClr>
          </a:solidFill>
          <a:ln w="38100">
            <a:solidFill>
              <a:schemeClr val="tx1"/>
            </a:solidFill>
            <a:round/>
            <a:headEnd/>
            <a:tailEnd/>
          </a:ln>
          <a:effectLst/>
        </p:spPr>
        <p:txBody>
          <a:bodyPr wrap="none" anchor="ctr"/>
          <a:lstStyle/>
          <a:p>
            <a:pPr algn="ctr"/>
            <a:endParaRPr lang="fr-FR"/>
          </a:p>
        </p:txBody>
      </p:sp>
      <p:sp>
        <p:nvSpPr>
          <p:cNvPr id="218117" name="Text Box 5"/>
          <p:cNvSpPr txBox="1">
            <a:spLocks noChangeArrowheads="1"/>
          </p:cNvSpPr>
          <p:nvPr/>
        </p:nvSpPr>
        <p:spPr bwMode="auto">
          <a:xfrm>
            <a:off x="1165225" y="903288"/>
            <a:ext cx="3003550" cy="796925"/>
          </a:xfrm>
          <a:prstGeom prst="rect">
            <a:avLst/>
          </a:prstGeom>
          <a:solidFill>
            <a:schemeClr val="tx2">
              <a:lumMod val="20000"/>
              <a:lumOff val="80000"/>
            </a:schemeClr>
          </a:solidFill>
          <a:ln w="9525" algn="ctr">
            <a:solidFill>
              <a:srgbClr val="000000"/>
            </a:solidFill>
            <a:miter lim="800000"/>
            <a:headEnd/>
            <a:tailEnd/>
          </a:ln>
          <a:effectLst>
            <a:outerShdw dist="107763" dir="2700000" algn="ctr" rotWithShape="0">
              <a:srgbClr val="808080"/>
            </a:outerShdw>
          </a:effectLst>
        </p:spPr>
        <p:txBody>
          <a:bodyPr/>
          <a:lstStyle/>
          <a:p>
            <a:pPr algn="ctr"/>
            <a:endParaRPr lang="fr-FR" sz="600" b="1" dirty="0"/>
          </a:p>
          <a:p>
            <a:pPr algn="ctr"/>
            <a:r>
              <a:rPr lang="fr-FR" sz="1400" b="1" dirty="0" smtClean="0"/>
              <a:t>1 - </a:t>
            </a:r>
            <a:r>
              <a:rPr lang="fr-FR" sz="1400" b="1" dirty="0"/>
              <a:t>Des connaissances et des </a:t>
            </a:r>
            <a:r>
              <a:rPr lang="fr-FR" sz="1400" b="1" dirty="0" smtClean="0"/>
              <a:t>compétences, </a:t>
            </a:r>
            <a:r>
              <a:rPr lang="fr-FR" sz="1400" b="1" dirty="0"/>
              <a:t>du </a:t>
            </a:r>
            <a:r>
              <a:rPr lang="fr-FR" sz="1400" b="1" dirty="0" smtClean="0"/>
              <a:t>programme,</a:t>
            </a:r>
          </a:p>
          <a:p>
            <a:pPr algn="ctr"/>
            <a:r>
              <a:rPr lang="fr-FR" sz="1400" b="1" dirty="0" smtClean="0"/>
              <a:t> </a:t>
            </a:r>
            <a:r>
              <a:rPr lang="fr-FR" sz="1400" b="1" dirty="0"/>
              <a:t>à faire </a:t>
            </a:r>
            <a:r>
              <a:rPr lang="fr-FR" sz="1400" b="1" dirty="0" smtClean="0"/>
              <a:t>acquérir autour de CI</a:t>
            </a:r>
            <a:endParaRPr lang="fr-FR" sz="1400" b="1" dirty="0">
              <a:solidFill>
                <a:schemeClr val="hlink"/>
              </a:solidFill>
            </a:endParaRPr>
          </a:p>
        </p:txBody>
      </p:sp>
      <p:sp>
        <p:nvSpPr>
          <p:cNvPr id="218121" name="Text Box 9"/>
          <p:cNvSpPr txBox="1">
            <a:spLocks noChangeArrowheads="1"/>
          </p:cNvSpPr>
          <p:nvPr/>
        </p:nvSpPr>
        <p:spPr bwMode="auto">
          <a:xfrm>
            <a:off x="1008062" y="188913"/>
            <a:ext cx="3311525" cy="701675"/>
          </a:xfrm>
          <a:prstGeom prst="rect">
            <a:avLst/>
          </a:prstGeom>
          <a:noFill/>
          <a:ln w="9525">
            <a:noFill/>
            <a:miter lim="800000"/>
            <a:headEnd/>
            <a:tailEnd/>
          </a:ln>
          <a:effectLst/>
        </p:spPr>
        <p:txBody>
          <a:bodyPr>
            <a:spAutoFit/>
          </a:bodyPr>
          <a:lstStyle/>
          <a:p>
            <a:pPr algn="ctr"/>
            <a:r>
              <a:rPr lang="fr-FR" sz="2000" b="1" dirty="0"/>
              <a:t>Construction de la séquence par l’enseignant</a:t>
            </a:r>
          </a:p>
        </p:txBody>
      </p:sp>
      <p:sp>
        <p:nvSpPr>
          <p:cNvPr id="218122" name="AutoShape 10"/>
          <p:cNvSpPr>
            <a:spLocks noChangeArrowheads="1"/>
          </p:cNvSpPr>
          <p:nvPr/>
        </p:nvSpPr>
        <p:spPr bwMode="auto">
          <a:xfrm>
            <a:off x="4968875" y="188913"/>
            <a:ext cx="4175125" cy="6256337"/>
          </a:xfrm>
          <a:prstGeom prst="roundRect">
            <a:avLst>
              <a:gd name="adj" fmla="val 16667"/>
            </a:avLst>
          </a:prstGeom>
          <a:solidFill>
            <a:srgbClr val="92D050">
              <a:alpha val="49000"/>
            </a:srgbClr>
          </a:solidFill>
          <a:ln w="38100" algn="ctr">
            <a:solidFill>
              <a:schemeClr val="tx1"/>
            </a:solidFill>
            <a:round/>
            <a:headEnd/>
            <a:tailEnd/>
          </a:ln>
          <a:effectLst/>
        </p:spPr>
        <p:txBody>
          <a:bodyPr wrap="none" anchor="ctr"/>
          <a:lstStyle/>
          <a:p>
            <a:pPr algn="ctr"/>
            <a:endParaRPr lang="fr-FR"/>
          </a:p>
        </p:txBody>
      </p:sp>
      <p:sp>
        <p:nvSpPr>
          <p:cNvPr id="218123" name="Text Box 11"/>
          <p:cNvSpPr txBox="1">
            <a:spLocks noChangeArrowheads="1"/>
          </p:cNvSpPr>
          <p:nvPr/>
        </p:nvSpPr>
        <p:spPr bwMode="auto">
          <a:xfrm>
            <a:off x="5545137" y="134938"/>
            <a:ext cx="3095625" cy="701675"/>
          </a:xfrm>
          <a:prstGeom prst="rect">
            <a:avLst/>
          </a:prstGeom>
          <a:noFill/>
          <a:ln w="9525">
            <a:noFill/>
            <a:miter lim="800000"/>
            <a:headEnd/>
            <a:tailEnd/>
          </a:ln>
          <a:effectLst/>
        </p:spPr>
        <p:txBody>
          <a:bodyPr>
            <a:spAutoFit/>
          </a:bodyPr>
          <a:lstStyle/>
          <a:p>
            <a:pPr algn="ctr"/>
            <a:r>
              <a:rPr lang="fr-FR" sz="2000" b="1" dirty="0"/>
              <a:t>La séquence vécue </a:t>
            </a:r>
          </a:p>
          <a:p>
            <a:pPr algn="ctr"/>
            <a:r>
              <a:rPr lang="fr-FR" sz="2000" b="1" dirty="0"/>
              <a:t>par l’élève</a:t>
            </a:r>
          </a:p>
        </p:txBody>
      </p:sp>
      <p:sp>
        <p:nvSpPr>
          <p:cNvPr id="218124" name="Text Box 12"/>
          <p:cNvSpPr txBox="1">
            <a:spLocks noChangeArrowheads="1"/>
          </p:cNvSpPr>
          <p:nvPr/>
        </p:nvSpPr>
        <p:spPr bwMode="auto">
          <a:xfrm>
            <a:off x="5641975" y="836613"/>
            <a:ext cx="2971800" cy="936625"/>
          </a:xfrm>
          <a:prstGeom prst="rect">
            <a:avLst/>
          </a:prstGeom>
          <a:solidFill>
            <a:srgbClr val="BDFFBD"/>
          </a:solidFill>
          <a:ln w="9525">
            <a:solidFill>
              <a:srgbClr val="000000"/>
            </a:solidFill>
            <a:miter lim="800000"/>
            <a:headEnd/>
            <a:tailEnd/>
          </a:ln>
          <a:effectLst>
            <a:outerShdw dist="107763" dir="2700000" algn="ctr" rotWithShape="0">
              <a:srgbClr val="808080"/>
            </a:outerShdw>
          </a:effectLst>
        </p:spPr>
        <p:txBody>
          <a:bodyPr/>
          <a:lstStyle/>
          <a:p>
            <a:pPr algn="ctr"/>
            <a:endParaRPr lang="fr-FR" sz="300" b="1" dirty="0"/>
          </a:p>
          <a:p>
            <a:pPr algn="ctr"/>
            <a:r>
              <a:rPr lang="fr-FR" sz="1400" b="1" dirty="0"/>
              <a:t>4 - Un problème technologique posé à </a:t>
            </a:r>
            <a:r>
              <a:rPr lang="fr-FR" sz="1400" b="1" dirty="0" smtClean="0"/>
              <a:t>l’élève</a:t>
            </a:r>
            <a:endParaRPr lang="fr-FR" sz="1400" b="1" dirty="0"/>
          </a:p>
        </p:txBody>
      </p:sp>
      <p:grpSp>
        <p:nvGrpSpPr>
          <p:cNvPr id="4" name="Group 13"/>
          <p:cNvGrpSpPr>
            <a:grpSpLocks/>
          </p:cNvGrpSpPr>
          <p:nvPr/>
        </p:nvGrpSpPr>
        <p:grpSpPr bwMode="auto">
          <a:xfrm>
            <a:off x="5641975" y="1773238"/>
            <a:ext cx="2971800" cy="1465262"/>
            <a:chOff x="3395" y="1207"/>
            <a:chExt cx="1872" cy="923"/>
          </a:xfrm>
        </p:grpSpPr>
        <p:sp>
          <p:nvSpPr>
            <p:cNvPr id="218126" name="Text Box 14"/>
            <p:cNvSpPr txBox="1">
              <a:spLocks noChangeArrowheads="1"/>
            </p:cNvSpPr>
            <p:nvPr/>
          </p:nvSpPr>
          <p:spPr bwMode="auto">
            <a:xfrm>
              <a:off x="3395" y="1338"/>
              <a:ext cx="1872" cy="792"/>
            </a:xfrm>
            <a:prstGeom prst="rect">
              <a:avLst/>
            </a:prstGeom>
            <a:solidFill>
              <a:srgbClr val="BDFFBD"/>
            </a:solidFill>
            <a:ln w="9525">
              <a:solidFill>
                <a:srgbClr val="000000"/>
              </a:solidFill>
              <a:miter lim="800000"/>
              <a:headEnd/>
              <a:tailEnd/>
            </a:ln>
            <a:effectLst>
              <a:outerShdw dist="107763" dir="2700000" algn="ctr" rotWithShape="0">
                <a:srgbClr val="808080"/>
              </a:outerShdw>
            </a:effectLst>
          </p:spPr>
          <p:txBody>
            <a:bodyPr/>
            <a:lstStyle/>
            <a:p>
              <a:pPr algn="ctr"/>
              <a:r>
                <a:rPr lang="fr-FR" sz="1400" b="1" dirty="0" smtClean="0"/>
                <a:t>5  Des activités et des supports adaptés qui mènent à la résolution du problème technologique </a:t>
              </a:r>
            </a:p>
          </p:txBody>
        </p:sp>
        <p:sp>
          <p:nvSpPr>
            <p:cNvPr id="218127" name="AutoShape 15"/>
            <p:cNvSpPr>
              <a:spLocks noChangeArrowheads="1"/>
            </p:cNvSpPr>
            <p:nvPr/>
          </p:nvSpPr>
          <p:spPr bwMode="auto">
            <a:xfrm>
              <a:off x="4241" y="1207"/>
              <a:ext cx="183" cy="129"/>
            </a:xfrm>
            <a:prstGeom prst="downArrow">
              <a:avLst>
                <a:gd name="adj1" fmla="val 50000"/>
                <a:gd name="adj2" fmla="val 25000"/>
              </a:avLst>
            </a:prstGeom>
            <a:solidFill>
              <a:schemeClr val="bg1"/>
            </a:solidFill>
            <a:ln w="9525">
              <a:solidFill>
                <a:srgbClr val="0D0D29"/>
              </a:solidFill>
              <a:miter lim="800000"/>
              <a:headEnd/>
              <a:tailEnd/>
            </a:ln>
          </p:spPr>
          <p:txBody>
            <a:bodyPr/>
            <a:lstStyle/>
            <a:p>
              <a:endParaRPr lang="fr-FR"/>
            </a:p>
          </p:txBody>
        </p:sp>
      </p:grpSp>
      <p:grpSp>
        <p:nvGrpSpPr>
          <p:cNvPr id="6" name="Group 19"/>
          <p:cNvGrpSpPr>
            <a:grpSpLocks/>
          </p:cNvGrpSpPr>
          <p:nvPr/>
        </p:nvGrpSpPr>
        <p:grpSpPr bwMode="auto">
          <a:xfrm>
            <a:off x="5667375" y="4292600"/>
            <a:ext cx="2971800" cy="1074738"/>
            <a:chOff x="3411" y="2803"/>
            <a:chExt cx="1872" cy="677"/>
          </a:xfrm>
        </p:grpSpPr>
        <p:sp>
          <p:nvSpPr>
            <p:cNvPr id="218132" name="Text Box 20"/>
            <p:cNvSpPr txBox="1">
              <a:spLocks noChangeArrowheads="1"/>
            </p:cNvSpPr>
            <p:nvPr/>
          </p:nvSpPr>
          <p:spPr bwMode="auto">
            <a:xfrm>
              <a:off x="3411" y="2971"/>
              <a:ext cx="1872" cy="509"/>
            </a:xfrm>
            <a:prstGeom prst="rect">
              <a:avLst/>
            </a:prstGeom>
            <a:solidFill>
              <a:srgbClr val="BDFFBD"/>
            </a:solidFill>
            <a:ln w="9525">
              <a:solidFill>
                <a:srgbClr val="000000"/>
              </a:solidFill>
              <a:miter lim="800000"/>
              <a:headEnd/>
              <a:tailEnd/>
            </a:ln>
            <a:effectLst>
              <a:outerShdw dist="107763" dir="2700000" algn="ctr" rotWithShape="0">
                <a:srgbClr val="808080"/>
              </a:outerShdw>
            </a:effectLst>
          </p:spPr>
          <p:txBody>
            <a:bodyPr/>
            <a:lstStyle/>
            <a:p>
              <a:pPr algn="ctr"/>
              <a:endParaRPr lang="fr-FR" sz="600" b="1" dirty="0"/>
            </a:p>
            <a:p>
              <a:pPr algn="ctr"/>
              <a:r>
                <a:rPr lang="fr-FR" sz="1400" b="1" dirty="0"/>
                <a:t>3 - Une évaluation sommative centrée sur les connaissances et les </a:t>
              </a:r>
              <a:r>
                <a:rPr lang="fr-FR" sz="1400" b="1" dirty="0" smtClean="0"/>
                <a:t>compétences </a:t>
              </a:r>
              <a:r>
                <a:rPr lang="fr-FR" sz="1400" b="1" dirty="0"/>
                <a:t>du programme</a:t>
              </a:r>
              <a:endParaRPr lang="fr-FR" sz="1400" dirty="0"/>
            </a:p>
          </p:txBody>
        </p:sp>
        <p:sp>
          <p:nvSpPr>
            <p:cNvPr id="218133" name="AutoShape 21"/>
            <p:cNvSpPr>
              <a:spLocks noChangeArrowheads="1"/>
            </p:cNvSpPr>
            <p:nvPr/>
          </p:nvSpPr>
          <p:spPr bwMode="auto">
            <a:xfrm>
              <a:off x="4240" y="2803"/>
              <a:ext cx="182" cy="166"/>
            </a:xfrm>
            <a:prstGeom prst="downArrow">
              <a:avLst>
                <a:gd name="adj1" fmla="val 50000"/>
                <a:gd name="adj2" fmla="val 25000"/>
              </a:avLst>
            </a:prstGeom>
            <a:solidFill>
              <a:schemeClr val="bg1"/>
            </a:solidFill>
            <a:ln w="9525">
              <a:solidFill>
                <a:srgbClr val="0D0D29"/>
              </a:solidFill>
              <a:miter lim="800000"/>
              <a:headEnd/>
              <a:tailEnd/>
            </a:ln>
          </p:spPr>
          <p:txBody>
            <a:bodyPr/>
            <a:lstStyle/>
            <a:p>
              <a:endParaRPr lang="fr-FR"/>
            </a:p>
          </p:txBody>
        </p:sp>
      </p:grpSp>
      <p:grpSp>
        <p:nvGrpSpPr>
          <p:cNvPr id="7" name="Group 22"/>
          <p:cNvGrpSpPr>
            <a:grpSpLocks/>
          </p:cNvGrpSpPr>
          <p:nvPr/>
        </p:nvGrpSpPr>
        <p:grpSpPr bwMode="auto">
          <a:xfrm>
            <a:off x="5688012" y="5373686"/>
            <a:ext cx="2971800" cy="980057"/>
            <a:chOff x="3395" y="3479"/>
            <a:chExt cx="1872" cy="566"/>
          </a:xfrm>
        </p:grpSpPr>
        <p:sp>
          <p:nvSpPr>
            <p:cNvPr id="218135" name="Text Box 23"/>
            <p:cNvSpPr txBox="1">
              <a:spLocks noChangeArrowheads="1"/>
            </p:cNvSpPr>
            <p:nvPr/>
          </p:nvSpPr>
          <p:spPr bwMode="auto">
            <a:xfrm>
              <a:off x="3395" y="3651"/>
              <a:ext cx="1872" cy="394"/>
            </a:xfrm>
            <a:prstGeom prst="rect">
              <a:avLst/>
            </a:prstGeom>
            <a:solidFill>
              <a:srgbClr val="BDFFBD"/>
            </a:solidFill>
            <a:ln w="9525">
              <a:solidFill>
                <a:srgbClr val="000000"/>
              </a:solidFill>
              <a:miter lim="800000"/>
              <a:headEnd/>
              <a:tailEnd/>
            </a:ln>
            <a:effectLst>
              <a:outerShdw dist="107763" dir="2700000" algn="ctr" rotWithShape="0">
                <a:srgbClr val="808080"/>
              </a:outerShdw>
            </a:effectLst>
          </p:spPr>
          <p:txBody>
            <a:bodyPr/>
            <a:lstStyle/>
            <a:p>
              <a:pPr algn="ctr"/>
              <a:r>
                <a:rPr lang="fr-FR" sz="1400" b="1" dirty="0"/>
                <a:t>1 -</a:t>
              </a:r>
              <a:r>
                <a:rPr lang="fr-FR" sz="1400" dirty="0"/>
                <a:t> </a:t>
              </a:r>
              <a:r>
                <a:rPr lang="fr-FR" sz="1400" dirty="0" smtClean="0"/>
                <a:t>L</a:t>
              </a:r>
              <a:r>
                <a:rPr lang="fr-FR" sz="1400" b="1" dirty="0" smtClean="0"/>
                <a:t>es </a:t>
              </a:r>
              <a:r>
                <a:rPr lang="fr-FR" sz="1400" b="1" dirty="0"/>
                <a:t>connaissances du </a:t>
              </a:r>
              <a:r>
                <a:rPr lang="fr-FR" sz="1400" b="1" dirty="0" smtClean="0"/>
                <a:t>programme, visant l’acquisition de compétences, </a:t>
              </a:r>
              <a:r>
                <a:rPr lang="fr-FR" sz="1400" dirty="0" smtClean="0"/>
                <a:t> </a:t>
              </a:r>
              <a:r>
                <a:rPr lang="fr-FR" sz="1400" b="1" dirty="0"/>
                <a:t>acquises par l’élève</a:t>
              </a:r>
              <a:endParaRPr lang="fr-FR" sz="1400" dirty="0"/>
            </a:p>
          </p:txBody>
        </p:sp>
        <p:sp>
          <p:nvSpPr>
            <p:cNvPr id="218136" name="AutoShape 24"/>
            <p:cNvSpPr>
              <a:spLocks noChangeArrowheads="1"/>
            </p:cNvSpPr>
            <p:nvPr/>
          </p:nvSpPr>
          <p:spPr bwMode="auto">
            <a:xfrm>
              <a:off x="4240" y="3479"/>
              <a:ext cx="182" cy="166"/>
            </a:xfrm>
            <a:prstGeom prst="downArrow">
              <a:avLst>
                <a:gd name="adj1" fmla="val 50000"/>
                <a:gd name="adj2" fmla="val 25000"/>
              </a:avLst>
            </a:prstGeom>
            <a:solidFill>
              <a:schemeClr val="bg1"/>
            </a:solidFill>
            <a:ln w="9525">
              <a:solidFill>
                <a:srgbClr val="0D0D29"/>
              </a:solidFill>
              <a:miter lim="800000"/>
              <a:headEnd/>
              <a:tailEnd/>
            </a:ln>
          </p:spPr>
          <p:txBody>
            <a:bodyPr/>
            <a:lstStyle/>
            <a:p>
              <a:endParaRPr lang="fr-FR"/>
            </a:p>
          </p:txBody>
        </p:sp>
      </p:grpSp>
      <p:grpSp>
        <p:nvGrpSpPr>
          <p:cNvPr id="8" name="Group 25"/>
          <p:cNvGrpSpPr>
            <a:grpSpLocks/>
          </p:cNvGrpSpPr>
          <p:nvPr/>
        </p:nvGrpSpPr>
        <p:grpSpPr bwMode="auto">
          <a:xfrm>
            <a:off x="2540000" y="2060575"/>
            <a:ext cx="1857375" cy="1755775"/>
            <a:chOff x="1441" y="1350"/>
            <a:chExt cx="1170" cy="1106"/>
          </a:xfrm>
          <a:solidFill>
            <a:schemeClr val="tx2">
              <a:lumMod val="20000"/>
              <a:lumOff val="80000"/>
            </a:schemeClr>
          </a:solidFill>
        </p:grpSpPr>
        <p:sp>
          <p:nvSpPr>
            <p:cNvPr id="218138" name="Text Box 26"/>
            <p:cNvSpPr txBox="1">
              <a:spLocks noChangeArrowheads="1"/>
            </p:cNvSpPr>
            <p:nvPr/>
          </p:nvSpPr>
          <p:spPr bwMode="auto">
            <a:xfrm>
              <a:off x="1655" y="1350"/>
              <a:ext cx="956" cy="1106"/>
            </a:xfrm>
            <a:prstGeom prst="rect">
              <a:avLst/>
            </a:prstGeom>
            <a:grpFill/>
            <a:ln w="9525" algn="ctr">
              <a:solidFill>
                <a:srgbClr val="000000"/>
              </a:solidFill>
              <a:miter lim="800000"/>
              <a:headEnd/>
              <a:tailEnd/>
            </a:ln>
            <a:effectLst>
              <a:outerShdw dist="107763" dir="2700000" algn="ctr" rotWithShape="0">
                <a:srgbClr val="808080"/>
              </a:outerShdw>
            </a:effectLst>
          </p:spPr>
          <p:txBody>
            <a:bodyPr/>
            <a:lstStyle/>
            <a:p>
              <a:pPr algn="ctr"/>
              <a:endParaRPr lang="fr-FR" sz="1200" b="1" dirty="0"/>
            </a:p>
            <a:p>
              <a:pPr algn="ctr"/>
              <a:r>
                <a:rPr lang="fr-FR" sz="1400" b="1" dirty="0"/>
                <a:t>3 - Une évaluation sommative </a:t>
              </a:r>
            </a:p>
            <a:p>
              <a:pPr algn="ctr"/>
              <a:r>
                <a:rPr lang="fr-FR" sz="1400" b="1" dirty="0"/>
                <a:t>centrée sur les connaissances et les compétences </a:t>
              </a:r>
              <a:r>
                <a:rPr lang="fr-FR" sz="1400" b="1" dirty="0" smtClean="0"/>
                <a:t>visées</a:t>
              </a:r>
              <a:endParaRPr lang="fr-FR" sz="1400" b="1" dirty="0"/>
            </a:p>
          </p:txBody>
        </p:sp>
        <p:sp>
          <p:nvSpPr>
            <p:cNvPr id="218139" name="AutoShape 27"/>
            <p:cNvSpPr>
              <a:spLocks noChangeArrowheads="1"/>
            </p:cNvSpPr>
            <p:nvPr/>
          </p:nvSpPr>
          <p:spPr bwMode="auto">
            <a:xfrm rot="16200000">
              <a:off x="1456" y="1734"/>
              <a:ext cx="183" cy="213"/>
            </a:xfrm>
            <a:prstGeom prst="downArrow">
              <a:avLst>
                <a:gd name="adj1" fmla="val 50000"/>
                <a:gd name="adj2" fmla="val 29098"/>
              </a:avLst>
            </a:prstGeom>
            <a:solidFill>
              <a:schemeClr val="bg1"/>
            </a:solidFill>
            <a:ln w="9525" algn="ctr">
              <a:solidFill>
                <a:srgbClr val="0D0D29"/>
              </a:solidFill>
              <a:miter lim="800000"/>
              <a:headEnd/>
              <a:tailEnd/>
            </a:ln>
            <a:effectLst/>
          </p:spPr>
          <p:txBody>
            <a:bodyPr/>
            <a:lstStyle/>
            <a:p>
              <a:endParaRPr lang="fr-FR"/>
            </a:p>
          </p:txBody>
        </p:sp>
      </p:grpSp>
      <p:grpSp>
        <p:nvGrpSpPr>
          <p:cNvPr id="9" name="Group 28"/>
          <p:cNvGrpSpPr>
            <a:grpSpLocks/>
          </p:cNvGrpSpPr>
          <p:nvPr/>
        </p:nvGrpSpPr>
        <p:grpSpPr bwMode="auto">
          <a:xfrm>
            <a:off x="1165225" y="3829050"/>
            <a:ext cx="3003550" cy="823913"/>
            <a:chOff x="575" y="2456"/>
            <a:chExt cx="1892" cy="519"/>
          </a:xfrm>
        </p:grpSpPr>
        <p:sp>
          <p:nvSpPr>
            <p:cNvPr id="218141" name="Text Box 29"/>
            <p:cNvSpPr txBox="1">
              <a:spLocks noChangeArrowheads="1"/>
            </p:cNvSpPr>
            <p:nvPr/>
          </p:nvSpPr>
          <p:spPr bwMode="auto">
            <a:xfrm>
              <a:off x="575" y="2634"/>
              <a:ext cx="1892" cy="341"/>
            </a:xfrm>
            <a:prstGeom prst="rect">
              <a:avLst/>
            </a:prstGeom>
            <a:solidFill>
              <a:schemeClr val="tx2">
                <a:lumMod val="20000"/>
                <a:lumOff val="80000"/>
              </a:schemeClr>
            </a:solidFill>
            <a:ln w="9525" algn="ctr">
              <a:solidFill>
                <a:srgbClr val="000000"/>
              </a:solidFill>
              <a:miter lim="800000"/>
              <a:headEnd/>
              <a:tailEnd/>
            </a:ln>
            <a:effectLst>
              <a:outerShdw dist="107763" dir="2700000" algn="ctr" rotWithShape="0">
                <a:srgbClr val="808080"/>
              </a:outerShdw>
            </a:effectLst>
          </p:spPr>
          <p:txBody>
            <a:bodyPr/>
            <a:lstStyle/>
            <a:p>
              <a:pPr algn="ctr"/>
              <a:r>
                <a:rPr lang="fr-FR" sz="1400" b="1" dirty="0"/>
                <a:t>4 - Un problème technologique à identifier et à résoudre</a:t>
              </a:r>
            </a:p>
          </p:txBody>
        </p:sp>
        <p:sp>
          <p:nvSpPr>
            <p:cNvPr id="218142" name="AutoShape 30"/>
            <p:cNvSpPr>
              <a:spLocks noChangeArrowheads="1"/>
            </p:cNvSpPr>
            <p:nvPr/>
          </p:nvSpPr>
          <p:spPr bwMode="auto">
            <a:xfrm>
              <a:off x="2071" y="2456"/>
              <a:ext cx="183" cy="177"/>
            </a:xfrm>
            <a:prstGeom prst="downArrow">
              <a:avLst>
                <a:gd name="adj1" fmla="val 50000"/>
                <a:gd name="adj2" fmla="val 25000"/>
              </a:avLst>
            </a:prstGeom>
            <a:solidFill>
              <a:schemeClr val="bg1"/>
            </a:solidFill>
            <a:ln w="9525" algn="ctr">
              <a:solidFill>
                <a:srgbClr val="0D0D29"/>
              </a:solidFill>
              <a:miter lim="800000"/>
              <a:headEnd/>
              <a:tailEnd/>
            </a:ln>
            <a:effectLst/>
          </p:spPr>
          <p:txBody>
            <a:bodyPr/>
            <a:lstStyle/>
            <a:p>
              <a:endParaRPr lang="fr-FR"/>
            </a:p>
          </p:txBody>
        </p:sp>
      </p:grpSp>
      <p:grpSp>
        <p:nvGrpSpPr>
          <p:cNvPr id="10" name="Group 31"/>
          <p:cNvGrpSpPr>
            <a:grpSpLocks/>
          </p:cNvGrpSpPr>
          <p:nvPr/>
        </p:nvGrpSpPr>
        <p:grpSpPr bwMode="auto">
          <a:xfrm>
            <a:off x="1165225" y="4652963"/>
            <a:ext cx="3003550" cy="1647825"/>
            <a:chOff x="575" y="2976"/>
            <a:chExt cx="1892" cy="1038"/>
          </a:xfrm>
          <a:solidFill>
            <a:schemeClr val="tx2">
              <a:lumMod val="20000"/>
              <a:lumOff val="80000"/>
            </a:schemeClr>
          </a:solidFill>
        </p:grpSpPr>
        <p:sp>
          <p:nvSpPr>
            <p:cNvPr id="218144" name="Text Box 32"/>
            <p:cNvSpPr txBox="1">
              <a:spLocks noChangeArrowheads="1"/>
            </p:cNvSpPr>
            <p:nvPr/>
          </p:nvSpPr>
          <p:spPr bwMode="auto">
            <a:xfrm>
              <a:off x="575" y="3185"/>
              <a:ext cx="1892" cy="829"/>
            </a:xfrm>
            <a:prstGeom prst="rect">
              <a:avLst/>
            </a:prstGeom>
            <a:grpFill/>
            <a:ln w="9525" algn="ctr">
              <a:solidFill>
                <a:srgbClr val="000000"/>
              </a:solidFill>
              <a:miter lim="800000"/>
              <a:headEnd/>
              <a:tailEnd/>
            </a:ln>
            <a:effectLst>
              <a:outerShdw dist="107763" dir="2700000" algn="ctr" rotWithShape="0">
                <a:srgbClr val="808080"/>
              </a:outerShdw>
            </a:effectLst>
          </p:spPr>
          <p:txBody>
            <a:bodyPr/>
            <a:lstStyle/>
            <a:p>
              <a:pPr algn="ctr"/>
              <a:endParaRPr lang="fr-FR" sz="1200" b="1" dirty="0"/>
            </a:p>
            <a:p>
              <a:pPr algn="ctr"/>
              <a:r>
                <a:rPr lang="fr-FR" sz="1400" b="1" dirty="0"/>
                <a:t>5 </a:t>
              </a:r>
              <a:r>
                <a:rPr lang="fr-FR" sz="1400" b="1" dirty="0" smtClean="0"/>
                <a:t> Des activités et des supports adaptés qui mènent à la résolution du problème technologique </a:t>
              </a:r>
            </a:p>
            <a:p>
              <a:pPr algn="ctr"/>
              <a:endParaRPr lang="fr-FR" sz="1200" dirty="0"/>
            </a:p>
          </p:txBody>
        </p:sp>
        <p:sp>
          <p:nvSpPr>
            <p:cNvPr id="218145" name="AutoShape 33"/>
            <p:cNvSpPr>
              <a:spLocks noChangeArrowheads="1"/>
            </p:cNvSpPr>
            <p:nvPr/>
          </p:nvSpPr>
          <p:spPr bwMode="auto">
            <a:xfrm>
              <a:off x="1429" y="2976"/>
              <a:ext cx="183" cy="205"/>
            </a:xfrm>
            <a:prstGeom prst="downArrow">
              <a:avLst>
                <a:gd name="adj1" fmla="val 50000"/>
                <a:gd name="adj2" fmla="val 28005"/>
              </a:avLst>
            </a:prstGeom>
            <a:solidFill>
              <a:schemeClr val="bg1"/>
            </a:solidFill>
            <a:ln w="9525" algn="ctr">
              <a:solidFill>
                <a:srgbClr val="0D0D29"/>
              </a:solidFill>
              <a:miter lim="800000"/>
              <a:headEnd/>
              <a:tailEnd/>
            </a:ln>
            <a:effectLst/>
          </p:spPr>
          <p:txBody>
            <a:bodyPr/>
            <a:lstStyle/>
            <a:p>
              <a:endParaRPr lang="fr-FR"/>
            </a:p>
          </p:txBody>
        </p:sp>
      </p:grpSp>
      <p:sp>
        <p:nvSpPr>
          <p:cNvPr id="35" name="Rectangle 34"/>
          <p:cNvSpPr/>
          <p:nvPr/>
        </p:nvSpPr>
        <p:spPr>
          <a:xfrm>
            <a:off x="0" y="0"/>
            <a:ext cx="500034" cy="6858000"/>
          </a:xfrm>
          <a:prstGeom prst="rect">
            <a:avLst/>
          </a:prstGeom>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STI2D</a:t>
            </a:r>
          </a:p>
        </p:txBody>
      </p:sp>
      <p:grpSp>
        <p:nvGrpSpPr>
          <p:cNvPr id="40" name="Groupe 39"/>
          <p:cNvGrpSpPr/>
          <p:nvPr/>
        </p:nvGrpSpPr>
        <p:grpSpPr>
          <a:xfrm>
            <a:off x="936625" y="1700213"/>
            <a:ext cx="1600200" cy="2124075"/>
            <a:chOff x="936625" y="1700213"/>
            <a:chExt cx="1600200" cy="2124075"/>
          </a:xfrm>
        </p:grpSpPr>
        <p:grpSp>
          <p:nvGrpSpPr>
            <p:cNvPr id="3" name="Group 6"/>
            <p:cNvGrpSpPr>
              <a:grpSpLocks/>
            </p:cNvGrpSpPr>
            <p:nvPr/>
          </p:nvGrpSpPr>
          <p:grpSpPr bwMode="auto">
            <a:xfrm>
              <a:off x="936625" y="1700213"/>
              <a:ext cx="1600200" cy="2124075"/>
              <a:chOff x="431" y="1118"/>
              <a:chExt cx="1008" cy="1338"/>
            </a:xfrm>
            <a:solidFill>
              <a:schemeClr val="tx2">
                <a:lumMod val="20000"/>
                <a:lumOff val="80000"/>
              </a:schemeClr>
            </a:solidFill>
          </p:grpSpPr>
          <p:sp>
            <p:nvSpPr>
              <p:cNvPr id="218119" name="Text Box 7"/>
              <p:cNvSpPr txBox="1">
                <a:spLocks noChangeArrowheads="1"/>
              </p:cNvSpPr>
              <p:nvPr/>
            </p:nvSpPr>
            <p:spPr bwMode="auto">
              <a:xfrm>
                <a:off x="431" y="1350"/>
                <a:ext cx="1008" cy="1106"/>
              </a:xfrm>
              <a:prstGeom prst="rect">
                <a:avLst/>
              </a:prstGeom>
              <a:grpFill/>
              <a:ln w="34925" algn="ctr">
                <a:solidFill>
                  <a:srgbClr val="FF0000"/>
                </a:solidFill>
                <a:miter lim="800000"/>
                <a:headEnd/>
                <a:tailEnd/>
              </a:ln>
              <a:effectLst>
                <a:outerShdw dist="107763" dir="2700000" algn="ctr" rotWithShape="0">
                  <a:srgbClr val="808080"/>
                </a:outerShdw>
              </a:effectLst>
            </p:spPr>
            <p:txBody>
              <a:bodyPr/>
              <a:lstStyle/>
              <a:p>
                <a:pPr algn="ctr"/>
                <a:endParaRPr lang="fr-FR" sz="600" b="1" dirty="0"/>
              </a:p>
              <a:p>
                <a:pPr algn="ctr"/>
                <a:r>
                  <a:rPr lang="fr-FR" sz="1400" b="1" dirty="0"/>
                  <a:t>2 - Une structuration </a:t>
                </a:r>
              </a:p>
              <a:p>
                <a:pPr algn="ctr"/>
                <a:r>
                  <a:rPr lang="fr-FR" sz="1400" b="1" dirty="0"/>
                  <a:t>des </a:t>
                </a:r>
                <a:r>
                  <a:rPr lang="fr-FR" sz="1400" b="1" dirty="0" smtClean="0"/>
                  <a:t>connaissances à faire acquérir</a:t>
                </a:r>
                <a:endParaRPr lang="fr-FR" sz="1400" b="1" dirty="0"/>
              </a:p>
            </p:txBody>
          </p:sp>
          <p:sp>
            <p:nvSpPr>
              <p:cNvPr id="218120" name="AutoShape 8"/>
              <p:cNvSpPr>
                <a:spLocks noChangeArrowheads="1"/>
              </p:cNvSpPr>
              <p:nvPr/>
            </p:nvSpPr>
            <p:spPr bwMode="auto">
              <a:xfrm>
                <a:off x="799" y="1118"/>
                <a:ext cx="183" cy="233"/>
              </a:xfrm>
              <a:prstGeom prst="downArrow">
                <a:avLst>
                  <a:gd name="adj1" fmla="val 50000"/>
                  <a:gd name="adj2" fmla="val 31831"/>
                </a:avLst>
              </a:prstGeom>
              <a:solidFill>
                <a:schemeClr val="bg1"/>
              </a:solidFill>
              <a:ln w="9525" algn="ctr">
                <a:solidFill>
                  <a:srgbClr val="0D0D29"/>
                </a:solidFill>
                <a:miter lim="800000"/>
                <a:headEnd/>
                <a:tailEnd/>
              </a:ln>
              <a:effectLst/>
            </p:spPr>
            <p:txBody>
              <a:bodyPr/>
              <a:lstStyle/>
              <a:p>
                <a:endParaRPr lang="fr-FR"/>
              </a:p>
            </p:txBody>
          </p:sp>
        </p:grpSp>
        <p:pic>
          <p:nvPicPr>
            <p:cNvPr id="37" name="Picture 3"/>
            <p:cNvPicPr>
              <a:picLocks noChangeAspect="1" noChangeArrowheads="1"/>
            </p:cNvPicPr>
            <p:nvPr/>
          </p:nvPicPr>
          <p:blipFill>
            <a:blip r:embed="rId3" cstate="print"/>
            <a:srcRect/>
            <a:stretch>
              <a:fillRect/>
            </a:stretch>
          </p:blipFill>
          <p:spPr bwMode="auto">
            <a:xfrm>
              <a:off x="1376645" y="3068960"/>
              <a:ext cx="684076" cy="684076"/>
            </a:xfrm>
            <a:prstGeom prst="rect">
              <a:avLst/>
            </a:prstGeom>
            <a:noFill/>
            <a:ln w="9525">
              <a:noFill/>
              <a:miter lim="800000"/>
              <a:headEnd/>
              <a:tailEnd/>
            </a:ln>
            <a:effectLst/>
          </p:spPr>
        </p:pic>
      </p:grpSp>
      <p:grpSp>
        <p:nvGrpSpPr>
          <p:cNvPr id="41" name="Groupe 40"/>
          <p:cNvGrpSpPr/>
          <p:nvPr/>
        </p:nvGrpSpPr>
        <p:grpSpPr>
          <a:xfrm>
            <a:off x="5292080" y="3228975"/>
            <a:ext cx="3347095" cy="1063625"/>
            <a:chOff x="5292080" y="3228975"/>
            <a:chExt cx="3347095" cy="1063625"/>
          </a:xfrm>
        </p:grpSpPr>
        <p:grpSp>
          <p:nvGrpSpPr>
            <p:cNvPr id="5" name="Group 16"/>
            <p:cNvGrpSpPr>
              <a:grpSpLocks/>
            </p:cNvGrpSpPr>
            <p:nvPr/>
          </p:nvGrpSpPr>
          <p:grpSpPr bwMode="auto">
            <a:xfrm>
              <a:off x="5667375" y="3228975"/>
              <a:ext cx="2971800" cy="1063625"/>
              <a:chOff x="3411" y="2130"/>
              <a:chExt cx="1872" cy="670"/>
            </a:xfrm>
          </p:grpSpPr>
          <p:sp>
            <p:nvSpPr>
              <p:cNvPr id="218129" name="Text Box 17"/>
              <p:cNvSpPr txBox="1">
                <a:spLocks noChangeArrowheads="1"/>
              </p:cNvSpPr>
              <p:nvPr/>
            </p:nvSpPr>
            <p:spPr bwMode="auto">
              <a:xfrm>
                <a:off x="3411" y="2335"/>
                <a:ext cx="1872" cy="465"/>
              </a:xfrm>
              <a:prstGeom prst="rect">
                <a:avLst/>
              </a:prstGeom>
              <a:solidFill>
                <a:srgbClr val="BDFFBD"/>
              </a:solidFill>
              <a:ln w="34925">
                <a:solidFill>
                  <a:srgbClr val="FF0000"/>
                </a:solidFill>
                <a:miter lim="800000"/>
                <a:headEnd/>
                <a:tailEnd/>
              </a:ln>
              <a:effectLst>
                <a:outerShdw dist="107763" dir="2700000" algn="ctr" rotWithShape="0">
                  <a:srgbClr val="808080"/>
                </a:outerShdw>
              </a:effectLst>
            </p:spPr>
            <p:txBody>
              <a:bodyPr/>
              <a:lstStyle/>
              <a:p>
                <a:pPr algn="ctr"/>
                <a:r>
                  <a:rPr lang="fr-FR" sz="1400" b="1" dirty="0"/>
                  <a:t>2 </a:t>
                </a:r>
                <a:r>
                  <a:rPr lang="fr-FR" sz="1400" b="1" dirty="0" smtClean="0"/>
                  <a:t>– Une synthèse suivie d’une </a:t>
                </a:r>
                <a:r>
                  <a:rPr lang="fr-FR" sz="1400" b="1" dirty="0"/>
                  <a:t>structuration </a:t>
                </a:r>
              </a:p>
              <a:p>
                <a:pPr algn="ctr"/>
                <a:r>
                  <a:rPr lang="fr-FR" sz="1400" b="1" dirty="0"/>
                  <a:t>des </a:t>
                </a:r>
                <a:r>
                  <a:rPr lang="fr-FR" sz="1400" b="1" dirty="0" smtClean="0"/>
                  <a:t>connaissances</a:t>
                </a:r>
                <a:endParaRPr lang="fr-FR" sz="1400" b="1" dirty="0"/>
              </a:p>
              <a:p>
                <a:endParaRPr lang="fr-FR" sz="1200" dirty="0"/>
              </a:p>
            </p:txBody>
          </p:sp>
          <p:sp>
            <p:nvSpPr>
              <p:cNvPr id="218130" name="AutoShape 18"/>
              <p:cNvSpPr>
                <a:spLocks noChangeArrowheads="1"/>
              </p:cNvSpPr>
              <p:nvPr/>
            </p:nvSpPr>
            <p:spPr bwMode="auto">
              <a:xfrm>
                <a:off x="4239" y="2130"/>
                <a:ext cx="183" cy="202"/>
              </a:xfrm>
              <a:prstGeom prst="downArrow">
                <a:avLst>
                  <a:gd name="adj1" fmla="val 50000"/>
                  <a:gd name="adj2" fmla="val 27596"/>
                </a:avLst>
              </a:prstGeom>
              <a:solidFill>
                <a:schemeClr val="bg1"/>
              </a:solidFill>
              <a:ln w="9525">
                <a:solidFill>
                  <a:srgbClr val="0D0D29"/>
                </a:solidFill>
                <a:miter lim="800000"/>
                <a:headEnd/>
                <a:tailEnd/>
              </a:ln>
            </p:spPr>
            <p:txBody>
              <a:bodyPr/>
              <a:lstStyle/>
              <a:p>
                <a:endParaRPr lang="fr-FR"/>
              </a:p>
            </p:txBody>
          </p:sp>
        </p:grpSp>
        <p:pic>
          <p:nvPicPr>
            <p:cNvPr id="38" name="Picture 3"/>
            <p:cNvPicPr>
              <a:picLocks noChangeAspect="1" noChangeArrowheads="1"/>
            </p:cNvPicPr>
            <p:nvPr/>
          </p:nvPicPr>
          <p:blipFill>
            <a:blip r:embed="rId3" cstate="print"/>
            <a:srcRect/>
            <a:stretch>
              <a:fillRect/>
            </a:stretch>
          </p:blipFill>
          <p:spPr bwMode="auto">
            <a:xfrm>
              <a:off x="5292080" y="3564015"/>
              <a:ext cx="684076" cy="684076"/>
            </a:xfrm>
            <a:prstGeom prst="rect">
              <a:avLst/>
            </a:prstGeom>
            <a:noFill/>
            <a:ln w="9525">
              <a:noFill/>
              <a:miter lim="800000"/>
              <a:headEnd/>
              <a:tailEnd/>
            </a:ln>
            <a:effectLst/>
          </p:spPr>
        </p:pic>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18117"/>
                                        </p:tgtEl>
                                        <p:attrNameLst>
                                          <p:attrName>style.visibility</p:attrName>
                                        </p:attrNameLst>
                                      </p:cBhvr>
                                      <p:to>
                                        <p:strVal val="visible"/>
                                      </p:to>
                                    </p:set>
                                    <p:animEffect transition="in" filter="fade">
                                      <p:cBhvr>
                                        <p:cTn id="7" dur="1000"/>
                                        <p:tgtEl>
                                          <p:spTgt spid="218117"/>
                                        </p:tgtEl>
                                      </p:cBhvr>
                                    </p:animEffect>
                                    <p:anim calcmode="lin" valueType="num">
                                      <p:cBhvr>
                                        <p:cTn id="8" dur="1000" fill="hold"/>
                                        <p:tgtEl>
                                          <p:spTgt spid="218117"/>
                                        </p:tgtEl>
                                        <p:attrNameLst>
                                          <p:attrName>ppt_x</p:attrName>
                                        </p:attrNameLst>
                                      </p:cBhvr>
                                      <p:tavLst>
                                        <p:tav tm="0">
                                          <p:val>
                                            <p:strVal val="#ppt_x"/>
                                          </p:val>
                                        </p:tav>
                                        <p:tav tm="100000">
                                          <p:val>
                                            <p:strVal val="#ppt_x"/>
                                          </p:val>
                                        </p:tav>
                                      </p:tavLst>
                                    </p:anim>
                                    <p:anim calcmode="lin" valueType="num">
                                      <p:cBhvr>
                                        <p:cTn id="9" dur="1000" fill="hold"/>
                                        <p:tgtEl>
                                          <p:spTgt spid="21811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down)">
                                      <p:cBhvr>
                                        <p:cTn id="14" dur="1000"/>
                                        <p:tgtEl>
                                          <p:spTgt spid="4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1000"/>
                                        <p:tgtEl>
                                          <p:spTgt spid="10"/>
                                        </p:tgtEl>
                                      </p:cBhvr>
                                    </p:animEffect>
                                    <p:anim calcmode="lin" valueType="num">
                                      <p:cBhvr>
                                        <p:cTn id="34" dur="1000" fill="hold"/>
                                        <p:tgtEl>
                                          <p:spTgt spid="10"/>
                                        </p:tgtEl>
                                        <p:attrNameLst>
                                          <p:attrName>ppt_x</p:attrName>
                                        </p:attrNameLst>
                                      </p:cBhvr>
                                      <p:tavLst>
                                        <p:tav tm="0">
                                          <p:val>
                                            <p:strVal val="#ppt_x"/>
                                          </p:val>
                                        </p:tav>
                                        <p:tav tm="100000">
                                          <p:val>
                                            <p:strVal val="#ppt_x"/>
                                          </p:val>
                                        </p:tav>
                                      </p:tavLst>
                                    </p:anim>
                                    <p:anim calcmode="lin" valueType="num">
                                      <p:cBhvr>
                                        <p:cTn id="3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9" presetClass="entr" presetSubtype="0" fill="hold" nodeType="clickEffect">
                                  <p:stCondLst>
                                    <p:cond delay="0"/>
                                  </p:stCondLst>
                                  <p:childTnLst>
                                    <p:set>
                                      <p:cBhvr>
                                        <p:cTn id="39" dur="1" fill="hold">
                                          <p:stCondLst>
                                            <p:cond delay="0"/>
                                          </p:stCondLst>
                                        </p:cTn>
                                        <p:tgtEl>
                                          <p:spTgt spid="218123">
                                            <p:txEl>
                                              <p:pRg st="0" end="0"/>
                                            </p:txEl>
                                          </p:spTgt>
                                        </p:tgtEl>
                                        <p:attrNameLst>
                                          <p:attrName>style.visibility</p:attrName>
                                        </p:attrNameLst>
                                      </p:cBhvr>
                                      <p:to>
                                        <p:strVal val="visible"/>
                                      </p:to>
                                    </p:set>
                                    <p:animEffect transition="in" filter="dissolve">
                                      <p:cBhvr>
                                        <p:cTn id="40" dur="500"/>
                                        <p:tgtEl>
                                          <p:spTgt spid="218123">
                                            <p:txEl>
                                              <p:pRg st="0" end="0"/>
                                            </p:txEl>
                                          </p:spTgt>
                                        </p:tgtEl>
                                      </p:cBhvr>
                                    </p:animEffect>
                                  </p:childTnLst>
                                </p:cTn>
                              </p:par>
                            </p:childTnLst>
                          </p:cTn>
                        </p:par>
                        <p:par>
                          <p:cTn id="41" fill="hold">
                            <p:stCondLst>
                              <p:cond delay="500"/>
                            </p:stCondLst>
                            <p:childTnLst>
                              <p:par>
                                <p:cTn id="42" presetID="2" presetClass="entr" presetSubtype="4" fill="hold" nodeType="afterEffect">
                                  <p:stCondLst>
                                    <p:cond delay="0"/>
                                  </p:stCondLst>
                                  <p:childTnLst>
                                    <p:set>
                                      <p:cBhvr>
                                        <p:cTn id="43" dur="1" fill="hold">
                                          <p:stCondLst>
                                            <p:cond delay="0"/>
                                          </p:stCondLst>
                                        </p:cTn>
                                        <p:tgtEl>
                                          <p:spTgt spid="218123">
                                            <p:txEl>
                                              <p:pRg st="1" end="1"/>
                                            </p:txEl>
                                          </p:spTgt>
                                        </p:tgtEl>
                                        <p:attrNameLst>
                                          <p:attrName>style.visibility</p:attrName>
                                        </p:attrNameLst>
                                      </p:cBhvr>
                                      <p:to>
                                        <p:strVal val="visible"/>
                                      </p:to>
                                    </p:set>
                                    <p:anim calcmode="lin" valueType="num">
                                      <p:cBhvr additive="base">
                                        <p:cTn id="44" dur="500" fill="hold"/>
                                        <p:tgtEl>
                                          <p:spTgt spid="218123">
                                            <p:txEl>
                                              <p:pRg st="1" end="1"/>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218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18124"/>
                                        </p:tgtEl>
                                        <p:attrNameLst>
                                          <p:attrName>style.visibility</p:attrName>
                                        </p:attrNameLst>
                                      </p:cBhvr>
                                      <p:to>
                                        <p:strVal val="visible"/>
                                      </p:to>
                                    </p:set>
                                    <p:animEffect transition="in" filter="fade">
                                      <p:cBhvr>
                                        <p:cTn id="50" dur="1000"/>
                                        <p:tgtEl>
                                          <p:spTgt spid="218124"/>
                                        </p:tgtEl>
                                      </p:cBhvr>
                                    </p:animEffect>
                                    <p:anim calcmode="lin" valueType="num">
                                      <p:cBhvr>
                                        <p:cTn id="51" dur="1000" fill="hold"/>
                                        <p:tgtEl>
                                          <p:spTgt spid="218124"/>
                                        </p:tgtEl>
                                        <p:attrNameLst>
                                          <p:attrName>ppt_x</p:attrName>
                                        </p:attrNameLst>
                                      </p:cBhvr>
                                      <p:tavLst>
                                        <p:tav tm="0">
                                          <p:val>
                                            <p:strVal val="#ppt_x"/>
                                          </p:val>
                                        </p:tav>
                                        <p:tav tm="100000">
                                          <p:val>
                                            <p:strVal val="#ppt_x"/>
                                          </p:val>
                                        </p:tav>
                                      </p:tavLst>
                                    </p:anim>
                                    <p:anim calcmode="lin" valueType="num">
                                      <p:cBhvr>
                                        <p:cTn id="52" dur="1000" fill="hold"/>
                                        <p:tgtEl>
                                          <p:spTgt spid="218124"/>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2" presetClass="entr" presetSubtype="0"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fade">
                                      <p:cBhvr>
                                        <p:cTn id="57" dur="1000"/>
                                        <p:tgtEl>
                                          <p:spTgt spid="4"/>
                                        </p:tgtEl>
                                      </p:cBhvr>
                                    </p:animEffect>
                                    <p:anim calcmode="lin" valueType="num">
                                      <p:cBhvr>
                                        <p:cTn id="58" dur="1000" fill="hold"/>
                                        <p:tgtEl>
                                          <p:spTgt spid="4"/>
                                        </p:tgtEl>
                                        <p:attrNameLst>
                                          <p:attrName>ppt_x</p:attrName>
                                        </p:attrNameLst>
                                      </p:cBhvr>
                                      <p:tavLst>
                                        <p:tav tm="0">
                                          <p:val>
                                            <p:strVal val="#ppt_x"/>
                                          </p:val>
                                        </p:tav>
                                        <p:tav tm="100000">
                                          <p:val>
                                            <p:strVal val="#ppt_x"/>
                                          </p:val>
                                        </p:tav>
                                      </p:tavLst>
                                    </p:anim>
                                    <p:anim calcmode="lin" valueType="num">
                                      <p:cBhvr>
                                        <p:cTn id="5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22" presetClass="entr" presetSubtype="4" fill="hold" nodeType="click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wipe(down)">
                                      <p:cBhvr>
                                        <p:cTn id="64" dur="500"/>
                                        <p:tgtEl>
                                          <p:spTgt spid="41"/>
                                        </p:tgtEl>
                                      </p:cBhvr>
                                    </p:animEffect>
                                  </p:childTnLst>
                                </p:cTn>
                              </p:par>
                            </p:childTnLst>
                          </p:cTn>
                        </p:par>
                      </p:childTnLst>
                    </p:cTn>
                  </p:par>
                  <p:par>
                    <p:cTn id="65" fill="hold">
                      <p:stCondLst>
                        <p:cond delay="indefinite"/>
                      </p:stCondLst>
                      <p:childTnLst>
                        <p:par>
                          <p:cTn id="66" fill="hold">
                            <p:stCondLst>
                              <p:cond delay="0"/>
                            </p:stCondLst>
                            <p:childTnLst>
                              <p:par>
                                <p:cTn id="67" presetID="42" presetClass="entr" presetSubtype="0" fill="hold"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fade">
                                      <p:cBhvr>
                                        <p:cTn id="69" dur="1000"/>
                                        <p:tgtEl>
                                          <p:spTgt spid="6"/>
                                        </p:tgtEl>
                                      </p:cBhvr>
                                    </p:animEffect>
                                    <p:anim calcmode="lin" valueType="num">
                                      <p:cBhvr>
                                        <p:cTn id="70" dur="1000" fill="hold"/>
                                        <p:tgtEl>
                                          <p:spTgt spid="6"/>
                                        </p:tgtEl>
                                        <p:attrNameLst>
                                          <p:attrName>ppt_x</p:attrName>
                                        </p:attrNameLst>
                                      </p:cBhvr>
                                      <p:tavLst>
                                        <p:tav tm="0">
                                          <p:val>
                                            <p:strVal val="#ppt_x"/>
                                          </p:val>
                                        </p:tav>
                                        <p:tav tm="100000">
                                          <p:val>
                                            <p:strVal val="#ppt_x"/>
                                          </p:val>
                                        </p:tav>
                                      </p:tavLst>
                                    </p:anim>
                                    <p:anim calcmode="lin" valueType="num">
                                      <p:cBhvr>
                                        <p:cTn id="7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72" fill="hold">
                      <p:stCondLst>
                        <p:cond delay="indefinite"/>
                      </p:stCondLst>
                      <p:childTnLst>
                        <p:par>
                          <p:cTn id="73" fill="hold">
                            <p:stCondLst>
                              <p:cond delay="0"/>
                            </p:stCondLst>
                            <p:childTnLst>
                              <p:par>
                                <p:cTn id="74" presetID="42" presetClass="entr" presetSubtype="0" fill="hold" nodeType="clickEffect">
                                  <p:stCondLst>
                                    <p:cond delay="0"/>
                                  </p:stCondLst>
                                  <p:childTnLst>
                                    <p:set>
                                      <p:cBhvr>
                                        <p:cTn id="75" dur="1" fill="hold">
                                          <p:stCondLst>
                                            <p:cond delay="0"/>
                                          </p:stCondLst>
                                        </p:cTn>
                                        <p:tgtEl>
                                          <p:spTgt spid="7"/>
                                        </p:tgtEl>
                                        <p:attrNameLst>
                                          <p:attrName>style.visibility</p:attrName>
                                        </p:attrNameLst>
                                      </p:cBhvr>
                                      <p:to>
                                        <p:strVal val="visible"/>
                                      </p:to>
                                    </p:set>
                                    <p:animEffect transition="in" filter="fade">
                                      <p:cBhvr>
                                        <p:cTn id="76" dur="1000"/>
                                        <p:tgtEl>
                                          <p:spTgt spid="7"/>
                                        </p:tgtEl>
                                      </p:cBhvr>
                                    </p:animEffect>
                                    <p:anim calcmode="lin" valueType="num">
                                      <p:cBhvr>
                                        <p:cTn id="77" dur="1000" fill="hold"/>
                                        <p:tgtEl>
                                          <p:spTgt spid="7"/>
                                        </p:tgtEl>
                                        <p:attrNameLst>
                                          <p:attrName>ppt_x</p:attrName>
                                        </p:attrNameLst>
                                      </p:cBhvr>
                                      <p:tavLst>
                                        <p:tav tm="0">
                                          <p:val>
                                            <p:strVal val="#ppt_x"/>
                                          </p:val>
                                        </p:tav>
                                        <p:tav tm="100000">
                                          <p:val>
                                            <p:strVal val="#ppt_x"/>
                                          </p:val>
                                        </p:tav>
                                      </p:tavLst>
                                    </p:anim>
                                    <p:anim calcmode="lin" valueType="num">
                                      <p:cBhvr>
                                        <p:cTn id="7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117" grpId="0" animBg="1"/>
      <p:bldP spid="218124"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tangle 11"/>
          <p:cNvSpPr/>
          <p:nvPr/>
        </p:nvSpPr>
        <p:spPr>
          <a:xfrm>
            <a:off x="-14068" y="0"/>
            <a:ext cx="500034" cy="6858000"/>
          </a:xfrm>
          <a:prstGeom prst="rect">
            <a:avLst/>
          </a:prstGeom>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STI2D</a:t>
            </a:r>
          </a:p>
        </p:txBody>
      </p:sp>
      <p:pic>
        <p:nvPicPr>
          <p:cNvPr id="36" name="Picture 100"/>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8100392" y="6197058"/>
            <a:ext cx="881590" cy="660942"/>
          </a:xfrm>
          <a:prstGeom prst="rect">
            <a:avLst/>
          </a:prstGeom>
          <a:noFill/>
        </p:spPr>
      </p:pic>
      <p:pic>
        <p:nvPicPr>
          <p:cNvPr id="35" name="Image 34" descr="logo et mascotte STI2D.tiff"/>
          <p:cNvPicPr>
            <a:picLocks noChangeAspect="1"/>
          </p:cNvPicPr>
          <p:nvPr/>
        </p:nvPicPr>
        <p:blipFill>
          <a:blip r:embed="rId4" cstate="print">
            <a:clrChange>
              <a:clrFrom>
                <a:srgbClr val="FFFFFF"/>
              </a:clrFrom>
              <a:clrTo>
                <a:srgbClr val="FFFFFF">
                  <a:alpha val="0"/>
                </a:srgbClr>
              </a:clrTo>
            </a:clrChange>
          </a:blip>
          <a:stretch>
            <a:fillRect/>
          </a:stretch>
        </p:blipFill>
        <p:spPr>
          <a:xfrm>
            <a:off x="467544" y="0"/>
            <a:ext cx="1083734" cy="953344"/>
          </a:xfrm>
          <a:prstGeom prst="rect">
            <a:avLst/>
          </a:prstGeom>
        </p:spPr>
      </p:pic>
      <p:sp>
        <p:nvSpPr>
          <p:cNvPr id="9" name="Espace réservé du contenu 2"/>
          <p:cNvSpPr>
            <a:spLocks noGrp="1"/>
          </p:cNvSpPr>
          <p:nvPr>
            <p:ph idx="1"/>
          </p:nvPr>
        </p:nvSpPr>
        <p:spPr>
          <a:xfrm>
            <a:off x="2176887" y="3658513"/>
            <a:ext cx="5567609" cy="1440160"/>
          </a:xfrm>
        </p:spPr>
        <p:txBody>
          <a:bodyPr>
            <a:normAutofit/>
          </a:bodyPr>
          <a:lstStyle/>
          <a:p>
            <a:pPr marL="0" indent="0" algn="ctr">
              <a:buNone/>
            </a:pPr>
            <a:r>
              <a:rPr lang="fr-FR" b="1" dirty="0">
                <a:solidFill>
                  <a:schemeClr val="tx2">
                    <a:lumMod val="75000"/>
                  </a:schemeClr>
                </a:solidFill>
              </a:rPr>
              <a:t>Merci pour votre attention</a:t>
            </a:r>
          </a:p>
        </p:txBody>
      </p:sp>
      <p:pic>
        <p:nvPicPr>
          <p:cNvPr id="11" name="Image 10" descr="logo et mascotte STI2D.tiff"/>
          <p:cNvPicPr>
            <a:picLocks noChangeAspect="1"/>
          </p:cNvPicPr>
          <p:nvPr/>
        </p:nvPicPr>
        <p:blipFill>
          <a:blip r:embed="rId4" cstate="print">
            <a:clrChange>
              <a:clrFrom>
                <a:srgbClr val="FEFEFE"/>
              </a:clrFrom>
              <a:clrTo>
                <a:srgbClr val="FEFEFE">
                  <a:alpha val="0"/>
                </a:srgbClr>
              </a:clrTo>
            </a:clrChange>
          </a:blip>
          <a:stretch>
            <a:fillRect/>
          </a:stretch>
        </p:blipFill>
        <p:spPr>
          <a:xfrm>
            <a:off x="3995936" y="1844824"/>
            <a:ext cx="2477648" cy="1976717"/>
          </a:xfrm>
          <a:prstGeom prst="rect">
            <a:avLst/>
          </a:prstGeom>
        </p:spPr>
      </p:pic>
    </p:spTree>
  </p:cSld>
  <p:clrMapOvr>
    <a:masterClrMapping/>
  </p:clrMapOvr>
  <p:transition spd="slow">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24"/>
          <p:cNvGrpSpPr/>
          <p:nvPr/>
        </p:nvGrpSpPr>
        <p:grpSpPr>
          <a:xfrm>
            <a:off x="1714480" y="2000240"/>
            <a:ext cx="3993501" cy="2214578"/>
            <a:chOff x="1857356" y="2175750"/>
            <a:chExt cx="3747747" cy="2214578"/>
          </a:xfrm>
        </p:grpSpPr>
        <p:sp>
          <p:nvSpPr>
            <p:cNvPr id="1028" name="Oval 4"/>
            <p:cNvSpPr>
              <a:spLocks noChangeArrowheads="1"/>
            </p:cNvSpPr>
            <p:nvPr/>
          </p:nvSpPr>
          <p:spPr bwMode="auto">
            <a:xfrm>
              <a:off x="1857356" y="2961568"/>
              <a:ext cx="1743087" cy="1428760"/>
            </a:xfrm>
            <a:prstGeom prst="ellipse">
              <a:avLst/>
            </a:prstGeom>
            <a:solidFill>
              <a:srgbClr val="FFFFFF"/>
            </a:solidFill>
            <a:ln w="38100">
              <a:solidFill>
                <a:schemeClr val="accent6">
                  <a:lumMod val="50000"/>
                </a:schemeClr>
              </a:solidFill>
              <a:prstDash val="lgDash"/>
              <a:round/>
              <a:headEnd/>
              <a:tailEnd/>
            </a:ln>
          </p:spPr>
          <p:txBody>
            <a:bodyPr vert="horz" wrap="square" lIns="91440" tIns="45720" rIns="91440" bIns="45720" numCol="1" anchor="t" anchorCtr="0" compatLnSpc="1">
              <a:prstTxWarp prst="textNoShape">
                <a:avLst/>
              </a:prstTxWarp>
            </a:bodyPr>
            <a:lstStyle/>
            <a:p>
              <a:endParaRPr lang="fr-FR"/>
            </a:p>
          </p:txBody>
        </p:sp>
        <p:sp>
          <p:nvSpPr>
            <p:cNvPr id="23" name="Légende encadrée 2 22"/>
            <p:cNvSpPr/>
            <p:nvPr/>
          </p:nvSpPr>
          <p:spPr>
            <a:xfrm>
              <a:off x="4002694" y="2175750"/>
              <a:ext cx="1602409" cy="785818"/>
            </a:xfrm>
            <a:prstGeom prst="borderCallout2">
              <a:avLst/>
            </a:prstGeom>
            <a:solidFill>
              <a:schemeClr val="accent2"/>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i="1" dirty="0" smtClean="0"/>
                <a:t>Fonction étudiée</a:t>
              </a:r>
              <a:endParaRPr lang="fr-FR" sz="2400" i="1" dirty="0"/>
            </a:p>
          </p:txBody>
        </p:sp>
      </p:grpSp>
      <p:pic>
        <p:nvPicPr>
          <p:cNvPr id="35" name="Image 34" descr="logo et mascotte STI2D.tiff"/>
          <p:cNvPicPr>
            <a:picLocks noChangeAspect="1"/>
          </p:cNvPicPr>
          <p:nvPr/>
        </p:nvPicPr>
        <p:blipFill>
          <a:blip r:embed="rId3" cstate="print">
            <a:clrChange>
              <a:clrFrom>
                <a:srgbClr val="FFFFFF"/>
              </a:clrFrom>
              <a:clrTo>
                <a:srgbClr val="FFFFFF">
                  <a:alpha val="0"/>
                </a:srgbClr>
              </a:clrTo>
            </a:clrChange>
          </a:blip>
          <a:stretch>
            <a:fillRect/>
          </a:stretch>
        </p:blipFill>
        <p:spPr>
          <a:xfrm>
            <a:off x="467544" y="0"/>
            <a:ext cx="1278577" cy="1124744"/>
          </a:xfrm>
          <a:prstGeom prst="rect">
            <a:avLst/>
          </a:prstGeom>
        </p:spPr>
      </p:pic>
      <p:pic>
        <p:nvPicPr>
          <p:cNvPr id="36" name="Picture 10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100392" y="6197058"/>
            <a:ext cx="881590" cy="660942"/>
          </a:xfrm>
          <a:prstGeom prst="rect">
            <a:avLst/>
          </a:prstGeom>
          <a:noFill/>
        </p:spPr>
      </p:pic>
      <p:sp>
        <p:nvSpPr>
          <p:cNvPr id="14" name="Rectangle 13"/>
          <p:cNvSpPr/>
          <p:nvPr/>
        </p:nvSpPr>
        <p:spPr>
          <a:xfrm>
            <a:off x="2051720" y="357166"/>
            <a:ext cx="6372200" cy="707886"/>
          </a:xfrm>
          <a:prstGeom prst="rect">
            <a:avLst/>
          </a:prstGeom>
          <a:solidFill>
            <a:schemeClr val="tx2">
              <a:lumMod val="20000"/>
              <a:lumOff val="80000"/>
            </a:schemeClr>
          </a:solidFill>
          <a:effectLst>
            <a:glow rad="139700">
              <a:schemeClr val="accent4">
                <a:lumMod val="75000"/>
                <a:alpha val="40000"/>
              </a:schemeClr>
            </a:glow>
            <a:outerShdw blurRad="65500" dist="38100" dir="5400000" rotWithShape="0">
              <a:srgbClr val="000000">
                <a:alpha val="40000"/>
              </a:srgb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sz="4000" b="1" dirty="0" smtClean="0">
                <a:solidFill>
                  <a:schemeClr val="accent6">
                    <a:lumMod val="50000"/>
                  </a:schemeClr>
                </a:solidFill>
              </a:rPr>
              <a:t>Support Station Météo</a:t>
            </a:r>
            <a:endParaRPr lang="fr-FR" sz="4000" b="1" dirty="0">
              <a:solidFill>
                <a:schemeClr val="accent6">
                  <a:lumMod val="50000"/>
                </a:schemeClr>
              </a:solidFill>
            </a:endParaRPr>
          </a:p>
        </p:txBody>
      </p:sp>
      <p:sp>
        <p:nvSpPr>
          <p:cNvPr id="12" name="Rectangle 11"/>
          <p:cNvSpPr/>
          <p:nvPr/>
        </p:nvSpPr>
        <p:spPr>
          <a:xfrm>
            <a:off x="-14068" y="0"/>
            <a:ext cx="500034" cy="6858000"/>
          </a:xfrm>
          <a:prstGeom prst="rect">
            <a:avLst/>
          </a:prstGeom>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STI2D</a:t>
            </a:r>
          </a:p>
        </p:txBody>
      </p:sp>
      <p:grpSp>
        <p:nvGrpSpPr>
          <p:cNvPr id="3" name="Groupe 21"/>
          <p:cNvGrpSpPr/>
          <p:nvPr/>
        </p:nvGrpSpPr>
        <p:grpSpPr>
          <a:xfrm>
            <a:off x="571472" y="3095686"/>
            <a:ext cx="8572560" cy="2619330"/>
            <a:chOff x="468869" y="3308964"/>
            <a:chExt cx="8572560" cy="2619330"/>
          </a:xfrm>
        </p:grpSpPr>
        <p:sp>
          <p:nvSpPr>
            <p:cNvPr id="1029" name="Text Box 5"/>
            <p:cNvSpPr txBox="1">
              <a:spLocks noChangeArrowheads="1"/>
            </p:cNvSpPr>
            <p:nvPr/>
          </p:nvSpPr>
          <p:spPr bwMode="auto">
            <a:xfrm>
              <a:off x="3916943" y="3356589"/>
              <a:ext cx="1473714" cy="714317"/>
            </a:xfrm>
            <a:prstGeom prst="rect">
              <a:avLst/>
            </a:prstGeom>
            <a:solidFill>
              <a:srgbClr val="D6E3BC"/>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cs typeface="Arial" pitchFamily="34" charset="0"/>
                </a:rPr>
                <a:t>Traiter Sauvegarder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0" name="Text Box 6"/>
            <p:cNvSpPr txBox="1">
              <a:spLocks noChangeArrowheads="1"/>
            </p:cNvSpPr>
            <p:nvPr/>
          </p:nvSpPr>
          <p:spPr bwMode="auto">
            <a:xfrm>
              <a:off x="5917048" y="3352889"/>
              <a:ext cx="1196859" cy="718017"/>
            </a:xfrm>
            <a:prstGeom prst="rect">
              <a:avLst/>
            </a:prstGeom>
            <a:solidFill>
              <a:srgbClr val="CCC0D9"/>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buClrTx/>
                <a:buSzTx/>
                <a:buFontTx/>
                <a:buNone/>
                <a:tabLst/>
              </a:pPr>
              <a:endParaRPr kumimoji="0" lang="fr-FR" sz="600" b="0" i="0" u="none" strike="noStrike" cap="none" normalizeH="0" baseline="0" dirty="0" smtClean="0">
                <a:ln>
                  <a:noFill/>
                </a:ln>
                <a:solidFill>
                  <a:schemeClr val="tx1"/>
                </a:solidFill>
                <a:effectLst/>
                <a:latin typeface="Calibri" pitchFamily="34" charset="0"/>
                <a:cs typeface="Arial" pitchFamily="34" charset="0"/>
              </a:endParaRPr>
            </a:p>
            <a:p>
              <a:pPr marL="0" marR="0" lvl="0" indent="0" algn="ctr" defTabSz="914400" rtl="0" eaLnBrk="1" fontAlgn="base" latinLnBrk="0" hangingPunct="1">
                <a:lnSpc>
                  <a:spcPct val="100000"/>
                </a:lnSpc>
                <a:spcBef>
                  <a:spcPts val="600"/>
                </a:spcBef>
                <a:buClrTx/>
                <a:buSzTx/>
                <a:buFontTx/>
                <a:buNone/>
                <a:tabLst/>
              </a:pPr>
              <a:r>
                <a:rPr kumimoji="0" lang="fr-FR" sz="2000" b="0" i="0" u="none" strike="noStrike" cap="none" normalizeH="0" baseline="0" dirty="0" smtClean="0">
                  <a:ln>
                    <a:noFill/>
                  </a:ln>
                  <a:solidFill>
                    <a:schemeClr val="tx1"/>
                  </a:solidFill>
                  <a:effectLst/>
                  <a:latin typeface="Calibri" pitchFamily="34" charset="0"/>
                  <a:cs typeface="Arial" pitchFamily="34" charset="0"/>
                </a:rPr>
                <a:t>Restituer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1" name="Text Box 7"/>
            <p:cNvSpPr txBox="1">
              <a:spLocks noChangeArrowheads="1"/>
            </p:cNvSpPr>
            <p:nvPr/>
          </p:nvSpPr>
          <p:spPr bwMode="auto">
            <a:xfrm>
              <a:off x="3909371" y="4869486"/>
              <a:ext cx="1683984" cy="1058808"/>
            </a:xfrm>
            <a:prstGeom prst="rect">
              <a:avLst/>
            </a:prstGeom>
            <a:solidFill>
              <a:srgbClr val="E5B8B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cs typeface="Arial" pitchFamily="34" charset="0"/>
                </a:rPr>
                <a:t>Communiquer  (Transmettre      recevoir)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3" name="AutoShape 9"/>
            <p:cNvSpPr>
              <a:spLocks noChangeArrowheads="1"/>
            </p:cNvSpPr>
            <p:nvPr/>
          </p:nvSpPr>
          <p:spPr bwMode="auto">
            <a:xfrm>
              <a:off x="3407645" y="3555963"/>
              <a:ext cx="442623" cy="300629"/>
            </a:xfrm>
            <a:prstGeom prst="rightArrow">
              <a:avLst>
                <a:gd name="adj1" fmla="val 50000"/>
                <a:gd name="adj2" fmla="val 40405"/>
              </a:avLst>
            </a:prstGeom>
            <a:solidFill>
              <a:srgbClr val="C2D69B"/>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34" name="AutoShape 10"/>
            <p:cNvSpPr>
              <a:spLocks noChangeArrowheads="1"/>
            </p:cNvSpPr>
            <p:nvPr/>
          </p:nvSpPr>
          <p:spPr bwMode="auto">
            <a:xfrm>
              <a:off x="5450479" y="3555963"/>
              <a:ext cx="442623" cy="300629"/>
            </a:xfrm>
            <a:prstGeom prst="rightArrow">
              <a:avLst>
                <a:gd name="adj1" fmla="val 50000"/>
                <a:gd name="adj2" fmla="val 40405"/>
              </a:avLst>
            </a:prstGeom>
            <a:solidFill>
              <a:srgbClr val="B2A1C7"/>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35" name="AutoShape 11"/>
            <p:cNvSpPr>
              <a:spLocks noChangeArrowheads="1"/>
            </p:cNvSpPr>
            <p:nvPr/>
          </p:nvSpPr>
          <p:spPr bwMode="auto">
            <a:xfrm>
              <a:off x="7184041" y="3555963"/>
              <a:ext cx="442623" cy="300629"/>
            </a:xfrm>
            <a:prstGeom prst="rightArrow">
              <a:avLst>
                <a:gd name="adj1" fmla="val 50000"/>
                <a:gd name="adj2" fmla="val 40405"/>
              </a:avLst>
            </a:prstGeom>
            <a:solidFill>
              <a:srgbClr val="8DB3E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36" name="AutoShape 12"/>
            <p:cNvSpPr>
              <a:spLocks noChangeArrowheads="1"/>
            </p:cNvSpPr>
            <p:nvPr/>
          </p:nvSpPr>
          <p:spPr bwMode="auto">
            <a:xfrm>
              <a:off x="4556065" y="4206028"/>
              <a:ext cx="341960" cy="507820"/>
            </a:xfrm>
            <a:prstGeom prst="upDownArrow">
              <a:avLst>
                <a:gd name="adj1" fmla="val 50000"/>
                <a:gd name="adj2" fmla="val 27056"/>
              </a:avLst>
            </a:prstGeom>
            <a:solidFill>
              <a:srgbClr val="FF0000"/>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sp>
          <p:nvSpPr>
            <p:cNvPr id="1037" name="Text Box 13"/>
            <p:cNvSpPr txBox="1">
              <a:spLocks noChangeArrowheads="1"/>
            </p:cNvSpPr>
            <p:nvPr/>
          </p:nvSpPr>
          <p:spPr bwMode="auto">
            <a:xfrm>
              <a:off x="468869" y="3308964"/>
              <a:ext cx="1078454" cy="714317"/>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20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cs typeface="Arial" pitchFamily="34" charset="0"/>
                </a:rPr>
                <a:t>Grandeurs</a:t>
              </a:r>
            </a:p>
            <a:p>
              <a:pPr marL="0" marR="0" lvl="0" indent="0" algn="l" defTabSz="914400" rtl="0" eaLnBrk="1" fontAlgn="base" latinLnBrk="0" hangingPunct="1">
                <a:lnSpc>
                  <a:spcPct val="100000"/>
                </a:lnSpc>
                <a:spcBef>
                  <a:spcPct val="0"/>
                </a:spcBef>
                <a:spcAft>
                  <a:spcPts val="120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cs typeface="Arial" pitchFamily="34" charset="0"/>
                </a:rPr>
                <a:t>physiques</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8" name="Text Box 14"/>
            <p:cNvSpPr txBox="1">
              <a:spLocks noChangeArrowheads="1"/>
            </p:cNvSpPr>
            <p:nvPr/>
          </p:nvSpPr>
          <p:spPr bwMode="auto">
            <a:xfrm>
              <a:off x="7685100" y="3540262"/>
              <a:ext cx="1356329" cy="430631"/>
            </a:xfrm>
            <a:prstGeom prst="rect">
              <a:avLst/>
            </a:prstGeom>
            <a:solidFill>
              <a:srgbClr val="FFFFFF"/>
            </a:solidFill>
            <a:ln w="9525">
              <a:noFill/>
              <a:miter lim="800000"/>
              <a:headEnd/>
              <a:tailEnd/>
            </a:ln>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fr-FR" sz="2000" b="0" i="0" u="none" strike="noStrike" cap="none" normalizeH="0" baseline="0" dirty="0" smtClean="0">
                  <a:ln>
                    <a:noFill/>
                  </a:ln>
                  <a:solidFill>
                    <a:schemeClr val="tx1"/>
                  </a:solidFill>
                  <a:effectLst/>
                  <a:latin typeface="Calibri" pitchFamily="34" charset="0"/>
                  <a:cs typeface="Arial" pitchFamily="34" charset="0"/>
                </a:rPr>
                <a:t>Informations</a:t>
              </a:r>
              <a:endParaRPr kumimoji="0" lang="fr-FR"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9" name="Text Box 15"/>
            <p:cNvSpPr txBox="1">
              <a:spLocks noChangeArrowheads="1"/>
            </p:cNvSpPr>
            <p:nvPr/>
          </p:nvSpPr>
          <p:spPr bwMode="auto">
            <a:xfrm>
              <a:off x="1683315" y="3359209"/>
              <a:ext cx="1664109" cy="711697"/>
            </a:xfrm>
            <a:prstGeom prst="rect">
              <a:avLst/>
            </a:prstGeom>
            <a:solidFill>
              <a:srgbClr val="DBE5F1"/>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ts val="1000"/>
                </a:spcAft>
                <a:buClrTx/>
                <a:buSzTx/>
                <a:buFontTx/>
                <a:buNone/>
                <a:tabLst/>
              </a:pPr>
              <a:r>
                <a:rPr kumimoji="0" lang="fr-FR" sz="2400" b="1" i="0" u="none" strike="noStrike" cap="none" normalizeH="0" baseline="0" dirty="0" smtClean="0">
                  <a:ln>
                    <a:noFill/>
                  </a:ln>
                  <a:solidFill>
                    <a:schemeClr val="tx1"/>
                  </a:solidFill>
                  <a:effectLst/>
                  <a:latin typeface="Calibri" pitchFamily="34" charset="0"/>
                  <a:cs typeface="Arial" pitchFamily="34" charset="0"/>
                </a:rPr>
                <a:t>Acquérir </a:t>
              </a:r>
              <a:r>
                <a:rPr kumimoji="0" lang="fr-FR" sz="2000" b="0" i="0" u="none" strike="noStrike" cap="none" normalizeH="0" baseline="0" dirty="0" smtClean="0">
                  <a:ln>
                    <a:noFill/>
                  </a:ln>
                  <a:solidFill>
                    <a:schemeClr val="tx1"/>
                  </a:solidFill>
                  <a:effectLst/>
                  <a:latin typeface="Calibri" pitchFamily="34" charset="0"/>
                  <a:cs typeface="Arial" pitchFamily="34" charset="0"/>
                </a:rPr>
                <a:t>Conditionner</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32" name="AutoShape 8"/>
            <p:cNvSpPr>
              <a:spLocks noChangeArrowheads="1"/>
            </p:cNvSpPr>
            <p:nvPr/>
          </p:nvSpPr>
          <p:spPr bwMode="auto">
            <a:xfrm>
              <a:off x="1183249" y="3570840"/>
              <a:ext cx="442623" cy="300629"/>
            </a:xfrm>
            <a:prstGeom prst="rightArrow">
              <a:avLst>
                <a:gd name="adj1" fmla="val 50000"/>
                <a:gd name="adj2" fmla="val 40405"/>
              </a:avLst>
            </a:prstGeom>
            <a:solidFill>
              <a:srgbClr val="8DB3E2"/>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endParaRPr lang="fr-FR"/>
            </a:p>
          </p:txBody>
        </p:sp>
      </p:grpSp>
    </p:spTree>
  </p:cSld>
  <p:clrMapOvr>
    <a:masterClrMapping/>
  </p:clrMapOvr>
  <p:transition spd="slow">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9" name="Groupe 38"/>
          <p:cNvGrpSpPr/>
          <p:nvPr/>
        </p:nvGrpSpPr>
        <p:grpSpPr>
          <a:xfrm>
            <a:off x="1763688" y="1844824"/>
            <a:ext cx="6858049" cy="1295852"/>
            <a:chOff x="1763688" y="1844824"/>
            <a:chExt cx="6858049" cy="1295852"/>
          </a:xfrm>
        </p:grpSpPr>
        <p:pic>
          <p:nvPicPr>
            <p:cNvPr id="13" name="Image 12" descr="ET.JPG"/>
            <p:cNvPicPr>
              <a:picLocks noChangeAspect="1"/>
            </p:cNvPicPr>
            <p:nvPr/>
          </p:nvPicPr>
          <p:blipFill>
            <a:blip r:embed="rId3" cstate="print"/>
            <a:stretch>
              <a:fillRect/>
            </a:stretch>
          </p:blipFill>
          <p:spPr>
            <a:xfrm>
              <a:off x="1763688" y="1844824"/>
              <a:ext cx="6858049" cy="1295852"/>
            </a:xfrm>
            <a:prstGeom prst="rect">
              <a:avLst/>
            </a:prstGeom>
          </p:spPr>
        </p:pic>
        <p:sp>
          <p:nvSpPr>
            <p:cNvPr id="30" name="ZoneTexte 29"/>
            <p:cNvSpPr txBox="1"/>
            <p:nvPr/>
          </p:nvSpPr>
          <p:spPr>
            <a:xfrm>
              <a:off x="2771800" y="2636912"/>
              <a:ext cx="720080" cy="215444"/>
            </a:xfrm>
            <a:prstGeom prst="rect">
              <a:avLst/>
            </a:prstGeom>
            <a:gradFill>
              <a:gsLst>
                <a:gs pos="0">
                  <a:srgbClr val="DDEBCF"/>
                </a:gs>
                <a:gs pos="50000">
                  <a:srgbClr val="9CB86E"/>
                </a:gs>
                <a:gs pos="100000">
                  <a:srgbClr val="156B13"/>
                </a:gs>
              </a:gsLst>
              <a:lin ang="5400000" scaled="0"/>
            </a:gradFill>
          </p:spPr>
          <p:txBody>
            <a:bodyPr wrap="square" rtlCol="0">
              <a:spAutoFit/>
            </a:bodyPr>
            <a:lstStyle/>
            <a:p>
              <a:r>
                <a:rPr lang="fr-FR" sz="800" dirty="0" smtClean="0"/>
                <a:t>Période 1</a:t>
              </a:r>
              <a:endParaRPr lang="fr-FR" sz="800" dirty="0"/>
            </a:p>
          </p:txBody>
        </p:sp>
        <p:sp>
          <p:nvSpPr>
            <p:cNvPr id="32" name="ZoneTexte 31"/>
            <p:cNvSpPr txBox="1"/>
            <p:nvPr/>
          </p:nvSpPr>
          <p:spPr>
            <a:xfrm>
              <a:off x="3851920" y="2636912"/>
              <a:ext cx="720080" cy="215444"/>
            </a:xfrm>
            <a:prstGeom prst="rect">
              <a:avLst/>
            </a:prstGeom>
            <a:gradFill>
              <a:gsLst>
                <a:gs pos="0">
                  <a:srgbClr val="DDEBCF"/>
                </a:gs>
                <a:gs pos="50000">
                  <a:srgbClr val="9CB86E"/>
                </a:gs>
                <a:gs pos="100000">
                  <a:srgbClr val="156B13"/>
                </a:gs>
              </a:gsLst>
              <a:lin ang="5400000" scaled="0"/>
            </a:gradFill>
          </p:spPr>
          <p:txBody>
            <a:bodyPr wrap="square" rtlCol="0">
              <a:spAutoFit/>
            </a:bodyPr>
            <a:lstStyle/>
            <a:p>
              <a:r>
                <a:rPr lang="fr-FR" sz="800" dirty="0" smtClean="0"/>
                <a:t>Période 2</a:t>
              </a:r>
              <a:endParaRPr lang="fr-FR" sz="800" dirty="0"/>
            </a:p>
          </p:txBody>
        </p:sp>
        <p:sp>
          <p:nvSpPr>
            <p:cNvPr id="33" name="ZoneTexte 32"/>
            <p:cNvSpPr txBox="1"/>
            <p:nvPr/>
          </p:nvSpPr>
          <p:spPr>
            <a:xfrm>
              <a:off x="4932040" y="2636912"/>
              <a:ext cx="720080" cy="215444"/>
            </a:xfrm>
            <a:prstGeom prst="rect">
              <a:avLst/>
            </a:prstGeom>
            <a:gradFill>
              <a:gsLst>
                <a:gs pos="0">
                  <a:srgbClr val="DDEBCF"/>
                </a:gs>
                <a:gs pos="50000">
                  <a:srgbClr val="9CB86E"/>
                </a:gs>
                <a:gs pos="100000">
                  <a:srgbClr val="156B13"/>
                </a:gs>
              </a:gsLst>
              <a:lin ang="5400000" scaled="0"/>
            </a:gradFill>
          </p:spPr>
          <p:txBody>
            <a:bodyPr wrap="square" rtlCol="0">
              <a:spAutoFit/>
            </a:bodyPr>
            <a:lstStyle/>
            <a:p>
              <a:r>
                <a:rPr lang="fr-FR" sz="800" dirty="0" smtClean="0"/>
                <a:t>Période 3</a:t>
              </a:r>
              <a:endParaRPr lang="fr-FR" sz="800" dirty="0"/>
            </a:p>
          </p:txBody>
        </p:sp>
        <p:sp>
          <p:nvSpPr>
            <p:cNvPr id="37" name="ZoneTexte 36"/>
            <p:cNvSpPr txBox="1"/>
            <p:nvPr/>
          </p:nvSpPr>
          <p:spPr>
            <a:xfrm>
              <a:off x="6012160" y="2636912"/>
              <a:ext cx="720080" cy="215444"/>
            </a:xfrm>
            <a:prstGeom prst="rect">
              <a:avLst/>
            </a:prstGeom>
            <a:gradFill>
              <a:gsLst>
                <a:gs pos="0">
                  <a:srgbClr val="DDEBCF"/>
                </a:gs>
                <a:gs pos="50000">
                  <a:srgbClr val="9CB86E"/>
                </a:gs>
                <a:gs pos="100000">
                  <a:srgbClr val="156B13"/>
                </a:gs>
              </a:gsLst>
              <a:lin ang="5400000" scaled="0"/>
            </a:gradFill>
          </p:spPr>
          <p:txBody>
            <a:bodyPr wrap="square" rtlCol="0">
              <a:spAutoFit/>
            </a:bodyPr>
            <a:lstStyle/>
            <a:p>
              <a:r>
                <a:rPr lang="fr-FR" sz="800" dirty="0" smtClean="0"/>
                <a:t>Période 4</a:t>
              </a:r>
              <a:endParaRPr lang="fr-FR" sz="800" dirty="0"/>
            </a:p>
          </p:txBody>
        </p:sp>
        <p:sp>
          <p:nvSpPr>
            <p:cNvPr id="38" name="ZoneTexte 37"/>
            <p:cNvSpPr txBox="1"/>
            <p:nvPr/>
          </p:nvSpPr>
          <p:spPr>
            <a:xfrm>
              <a:off x="7020272" y="2636912"/>
              <a:ext cx="720080" cy="215444"/>
            </a:xfrm>
            <a:prstGeom prst="rect">
              <a:avLst/>
            </a:prstGeom>
            <a:gradFill>
              <a:gsLst>
                <a:gs pos="0">
                  <a:srgbClr val="DDEBCF"/>
                </a:gs>
                <a:gs pos="50000">
                  <a:srgbClr val="9CB86E"/>
                </a:gs>
                <a:gs pos="100000">
                  <a:srgbClr val="156B13"/>
                </a:gs>
              </a:gsLst>
              <a:lin ang="5400000" scaled="0"/>
            </a:gradFill>
          </p:spPr>
          <p:txBody>
            <a:bodyPr wrap="square" rtlCol="0">
              <a:spAutoFit/>
            </a:bodyPr>
            <a:lstStyle/>
            <a:p>
              <a:r>
                <a:rPr lang="fr-FR" sz="800" dirty="0" smtClean="0"/>
                <a:t>Période 5</a:t>
              </a:r>
              <a:endParaRPr lang="fr-FR" sz="800" dirty="0"/>
            </a:p>
          </p:txBody>
        </p:sp>
      </p:grpSp>
      <p:pic>
        <p:nvPicPr>
          <p:cNvPr id="35" name="Image 34" descr="logo et mascotte STI2D.tiff"/>
          <p:cNvPicPr>
            <a:picLocks noChangeAspect="1"/>
          </p:cNvPicPr>
          <p:nvPr/>
        </p:nvPicPr>
        <p:blipFill>
          <a:blip r:embed="rId4" cstate="print">
            <a:clrChange>
              <a:clrFrom>
                <a:srgbClr val="FFFFFF"/>
              </a:clrFrom>
              <a:clrTo>
                <a:srgbClr val="FFFFFF">
                  <a:alpha val="0"/>
                </a:srgbClr>
              </a:clrTo>
            </a:clrChange>
          </a:blip>
          <a:stretch>
            <a:fillRect/>
          </a:stretch>
        </p:blipFill>
        <p:spPr>
          <a:xfrm>
            <a:off x="467544" y="0"/>
            <a:ext cx="1278577" cy="1124744"/>
          </a:xfrm>
          <a:prstGeom prst="rect">
            <a:avLst/>
          </a:prstGeom>
        </p:spPr>
      </p:pic>
      <p:sp>
        <p:nvSpPr>
          <p:cNvPr id="14" name="Rectangle 13"/>
          <p:cNvSpPr/>
          <p:nvPr/>
        </p:nvSpPr>
        <p:spPr>
          <a:xfrm>
            <a:off x="1331640" y="571480"/>
            <a:ext cx="7596336" cy="1077218"/>
          </a:xfrm>
          <a:prstGeom prst="rect">
            <a:avLst/>
          </a:prstGeom>
          <a:solidFill>
            <a:schemeClr val="tx2">
              <a:lumMod val="20000"/>
              <a:lumOff val="80000"/>
            </a:schemeClr>
          </a:solidFill>
          <a:effectLst>
            <a:glow rad="139700">
              <a:schemeClr val="accent4">
                <a:lumMod val="75000"/>
                <a:alpha val="40000"/>
              </a:schemeClr>
            </a:glow>
            <a:outerShdw blurRad="65500" dist="38100" dir="5400000" rotWithShape="0">
              <a:srgbClr val="000000">
                <a:alpha val="40000"/>
              </a:srgb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r>
              <a:rPr lang="fr-FR" sz="3200" b="1" dirty="0" smtClean="0"/>
              <a:t>SITUATION DE LA SÉQUENCE AU SEIN DE LA PROGRESSION PÉDAGOGIQUE</a:t>
            </a:r>
          </a:p>
        </p:txBody>
      </p:sp>
      <p:sp>
        <p:nvSpPr>
          <p:cNvPr id="12" name="Rectangle 11"/>
          <p:cNvSpPr/>
          <p:nvPr/>
        </p:nvSpPr>
        <p:spPr>
          <a:xfrm>
            <a:off x="-14068" y="0"/>
            <a:ext cx="500034" cy="6858000"/>
          </a:xfrm>
          <a:prstGeom prst="rect">
            <a:avLst/>
          </a:prstGeom>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STI2D</a:t>
            </a:r>
          </a:p>
        </p:txBody>
      </p:sp>
      <p:grpSp>
        <p:nvGrpSpPr>
          <p:cNvPr id="27" name="Groupe 26"/>
          <p:cNvGrpSpPr/>
          <p:nvPr/>
        </p:nvGrpSpPr>
        <p:grpSpPr>
          <a:xfrm>
            <a:off x="683568" y="2924944"/>
            <a:ext cx="6181725" cy="1728589"/>
            <a:chOff x="683568" y="2924944"/>
            <a:chExt cx="6181725" cy="1728589"/>
          </a:xfrm>
        </p:grpSpPr>
        <p:pic>
          <p:nvPicPr>
            <p:cNvPr id="4" name="Picture 3"/>
            <p:cNvPicPr>
              <a:picLocks noChangeAspect="1" noChangeArrowheads="1"/>
            </p:cNvPicPr>
            <p:nvPr/>
          </p:nvPicPr>
          <p:blipFill>
            <a:blip r:embed="rId5" cstate="print"/>
            <a:srcRect/>
            <a:stretch>
              <a:fillRect/>
            </a:stretch>
          </p:blipFill>
          <p:spPr bwMode="auto">
            <a:xfrm>
              <a:off x="683568" y="3501008"/>
              <a:ext cx="6181725" cy="1152525"/>
            </a:xfrm>
            <a:prstGeom prst="rect">
              <a:avLst/>
            </a:prstGeom>
            <a:noFill/>
            <a:ln w="9525">
              <a:noFill/>
              <a:miter lim="800000"/>
              <a:headEnd/>
              <a:tailEnd/>
            </a:ln>
          </p:spPr>
        </p:pic>
        <p:grpSp>
          <p:nvGrpSpPr>
            <p:cNvPr id="23" name="Groupe 22"/>
            <p:cNvGrpSpPr/>
            <p:nvPr/>
          </p:nvGrpSpPr>
          <p:grpSpPr>
            <a:xfrm>
              <a:off x="3347864" y="2924944"/>
              <a:ext cx="2160240" cy="1728192"/>
              <a:chOff x="3347864" y="2924944"/>
              <a:chExt cx="2160240" cy="1728192"/>
            </a:xfrm>
          </p:grpSpPr>
          <p:cxnSp>
            <p:nvCxnSpPr>
              <p:cNvPr id="43" name="Connecteur en arc 42"/>
              <p:cNvCxnSpPr>
                <a:endCxn id="63" idx="0"/>
              </p:cNvCxnSpPr>
              <p:nvPr/>
            </p:nvCxnSpPr>
            <p:spPr>
              <a:xfrm rot="16200000" flipH="1">
                <a:off x="4067944" y="3140968"/>
                <a:ext cx="576064" cy="144016"/>
              </a:xfrm>
              <a:prstGeom prst="curvedConnector3">
                <a:avLst>
                  <a:gd name="adj1" fmla="val 50000"/>
                </a:avLst>
              </a:prstGeom>
              <a:ln w="5715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63" name="Rectangle 62"/>
              <p:cNvSpPr/>
              <p:nvPr/>
            </p:nvSpPr>
            <p:spPr>
              <a:xfrm>
                <a:off x="3347864" y="3501008"/>
                <a:ext cx="2160240" cy="1152128"/>
              </a:xfrm>
              <a:prstGeom prst="rect">
                <a:avLst/>
              </a:prstGeom>
              <a:solidFill>
                <a:schemeClr val="accent1">
                  <a:alpha val="1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pic>
        <p:nvPicPr>
          <p:cNvPr id="36" name="Picture 10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100392" y="6197058"/>
            <a:ext cx="881590" cy="660942"/>
          </a:xfrm>
          <a:prstGeom prst="rect">
            <a:avLst/>
          </a:prstGeom>
          <a:noFill/>
        </p:spPr>
      </p:pic>
      <p:grpSp>
        <p:nvGrpSpPr>
          <p:cNvPr id="41" name="Groupe 40"/>
          <p:cNvGrpSpPr/>
          <p:nvPr/>
        </p:nvGrpSpPr>
        <p:grpSpPr>
          <a:xfrm>
            <a:off x="755576" y="3501008"/>
            <a:ext cx="7772772" cy="3356992"/>
            <a:chOff x="755576" y="3501008"/>
            <a:chExt cx="7772772" cy="3356992"/>
          </a:xfrm>
        </p:grpSpPr>
        <p:grpSp>
          <p:nvGrpSpPr>
            <p:cNvPr id="44" name="Groupe 43"/>
            <p:cNvGrpSpPr/>
            <p:nvPr/>
          </p:nvGrpSpPr>
          <p:grpSpPr>
            <a:xfrm>
              <a:off x="755576" y="4869160"/>
              <a:ext cx="7772772" cy="1988840"/>
              <a:chOff x="755576" y="4869160"/>
              <a:chExt cx="7772772" cy="1988840"/>
            </a:xfrm>
          </p:grpSpPr>
          <p:pic>
            <p:nvPicPr>
              <p:cNvPr id="3" name="Picture 2"/>
              <p:cNvPicPr>
                <a:picLocks noChangeAspect="1" noChangeArrowheads="1"/>
              </p:cNvPicPr>
              <p:nvPr/>
            </p:nvPicPr>
            <p:blipFill>
              <a:blip r:embed="rId7" cstate="print"/>
              <a:srcRect/>
              <a:stretch>
                <a:fillRect/>
              </a:stretch>
            </p:blipFill>
            <p:spPr bwMode="auto">
              <a:xfrm>
                <a:off x="1403648" y="5476875"/>
                <a:ext cx="7124700" cy="1381125"/>
              </a:xfrm>
              <a:prstGeom prst="rect">
                <a:avLst/>
              </a:prstGeom>
              <a:noFill/>
              <a:ln w="9525">
                <a:noFill/>
                <a:miter lim="800000"/>
                <a:headEnd/>
                <a:tailEnd/>
              </a:ln>
            </p:spPr>
          </p:pic>
          <p:sp>
            <p:nvSpPr>
              <p:cNvPr id="34" name="ZoneTexte 33"/>
              <p:cNvSpPr txBox="1"/>
              <p:nvPr/>
            </p:nvSpPr>
            <p:spPr>
              <a:xfrm>
                <a:off x="755576" y="4869160"/>
                <a:ext cx="936104" cy="1200329"/>
              </a:xfrm>
              <a:prstGeom prst="rect">
                <a:avLst/>
              </a:prstGeom>
              <a:noFill/>
            </p:spPr>
            <p:txBody>
              <a:bodyPr wrap="square" rtlCol="0">
                <a:spAutoFit/>
              </a:bodyPr>
              <a:lstStyle/>
              <a:p>
                <a:r>
                  <a:rPr lang="fr-FR" sz="4000" b="1" dirty="0" smtClean="0"/>
                  <a:t>SIN</a:t>
                </a:r>
              </a:p>
              <a:p>
                <a:endParaRPr lang="fr-FR" sz="3200" b="1" dirty="0"/>
              </a:p>
            </p:txBody>
          </p:sp>
        </p:grpSp>
        <p:grpSp>
          <p:nvGrpSpPr>
            <p:cNvPr id="49" name="Groupe 48"/>
            <p:cNvGrpSpPr/>
            <p:nvPr/>
          </p:nvGrpSpPr>
          <p:grpSpPr>
            <a:xfrm>
              <a:off x="2483768" y="4653136"/>
              <a:ext cx="2952328" cy="657364"/>
              <a:chOff x="2483768" y="4653136"/>
              <a:chExt cx="2952328" cy="657364"/>
            </a:xfrm>
          </p:grpSpPr>
          <p:cxnSp>
            <p:nvCxnSpPr>
              <p:cNvPr id="31" name="Connecteur en arc 30"/>
              <p:cNvCxnSpPr/>
              <p:nvPr/>
            </p:nvCxnSpPr>
            <p:spPr>
              <a:xfrm rot="16200000" flipH="1">
                <a:off x="4896036" y="4689140"/>
                <a:ext cx="576064" cy="504056"/>
              </a:xfrm>
              <a:prstGeom prst="curvedConnector3">
                <a:avLst>
                  <a:gd name="adj1" fmla="val 28678"/>
                </a:avLst>
              </a:prstGeom>
              <a:ln w="571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48" name="ZoneTexte 47"/>
              <p:cNvSpPr txBox="1"/>
              <p:nvPr/>
            </p:nvSpPr>
            <p:spPr>
              <a:xfrm>
                <a:off x="2483768" y="4941168"/>
                <a:ext cx="2664319" cy="369332"/>
              </a:xfrm>
              <a:prstGeom prst="rect">
                <a:avLst/>
              </a:prstGeom>
              <a:noFill/>
            </p:spPr>
            <p:txBody>
              <a:bodyPr wrap="none" rtlCol="0">
                <a:spAutoFit/>
              </a:bodyPr>
              <a:lstStyle/>
              <a:p>
                <a:r>
                  <a:rPr lang="fr-FR" b="1" dirty="0" smtClean="0">
                    <a:solidFill>
                      <a:srgbClr val="FF0000"/>
                    </a:solidFill>
                  </a:rPr>
                  <a:t>Lien avec la spécialité SIN </a:t>
                </a:r>
                <a:endParaRPr lang="fr-FR" b="1" dirty="0">
                  <a:solidFill>
                    <a:srgbClr val="FF0000"/>
                  </a:solidFill>
                </a:endParaRPr>
              </a:p>
            </p:txBody>
          </p:sp>
        </p:grpSp>
        <p:sp>
          <p:nvSpPr>
            <p:cNvPr id="26" name="Rectangle 25"/>
            <p:cNvSpPr/>
            <p:nvPr/>
          </p:nvSpPr>
          <p:spPr>
            <a:xfrm>
              <a:off x="4427984" y="3501008"/>
              <a:ext cx="1080120" cy="11521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grpSp>
        <p:nvGrpSpPr>
          <p:cNvPr id="62" name="Groupe 61"/>
          <p:cNvGrpSpPr/>
          <p:nvPr/>
        </p:nvGrpSpPr>
        <p:grpSpPr>
          <a:xfrm>
            <a:off x="5929322" y="3140968"/>
            <a:ext cx="3083172" cy="3081524"/>
            <a:chOff x="5851595" y="3140968"/>
            <a:chExt cx="3160899" cy="3011489"/>
          </a:xfrm>
        </p:grpSpPr>
        <p:grpSp>
          <p:nvGrpSpPr>
            <p:cNvPr id="60" name="Groupe 59"/>
            <p:cNvGrpSpPr/>
            <p:nvPr/>
          </p:nvGrpSpPr>
          <p:grpSpPr>
            <a:xfrm>
              <a:off x="5851595" y="3140968"/>
              <a:ext cx="3160899" cy="3011489"/>
              <a:chOff x="5851595" y="3140968"/>
              <a:chExt cx="3160899" cy="3011489"/>
            </a:xfrm>
          </p:grpSpPr>
          <p:grpSp>
            <p:nvGrpSpPr>
              <p:cNvPr id="59" name="Groupe 58"/>
              <p:cNvGrpSpPr/>
              <p:nvPr/>
            </p:nvGrpSpPr>
            <p:grpSpPr>
              <a:xfrm>
                <a:off x="5851595" y="3140968"/>
                <a:ext cx="3087946" cy="3011489"/>
                <a:chOff x="6139627" y="3140968"/>
                <a:chExt cx="3087946" cy="3011489"/>
              </a:xfrm>
            </p:grpSpPr>
            <p:pic>
              <p:nvPicPr>
                <p:cNvPr id="5" name="Picture 4"/>
                <p:cNvPicPr>
                  <a:picLocks noChangeAspect="1" noChangeArrowheads="1"/>
                </p:cNvPicPr>
                <p:nvPr/>
              </p:nvPicPr>
              <p:blipFill>
                <a:blip r:embed="rId8" cstate="print"/>
                <a:srcRect/>
                <a:stretch>
                  <a:fillRect/>
                </a:stretch>
              </p:blipFill>
              <p:spPr bwMode="auto">
                <a:xfrm>
                  <a:off x="7812360" y="3140968"/>
                  <a:ext cx="1415213" cy="995377"/>
                </a:xfrm>
                <a:prstGeom prst="rect">
                  <a:avLst/>
                </a:prstGeom>
                <a:noFill/>
                <a:ln w="9525">
                  <a:noFill/>
                  <a:miter lim="800000"/>
                  <a:headEnd/>
                  <a:tailEnd/>
                </a:ln>
              </p:spPr>
            </p:pic>
            <p:cxnSp>
              <p:nvCxnSpPr>
                <p:cNvPr id="51" name="Connecteur en arc 50"/>
                <p:cNvCxnSpPr/>
                <p:nvPr/>
              </p:nvCxnSpPr>
              <p:spPr>
                <a:xfrm flipV="1">
                  <a:off x="6139627" y="5237628"/>
                  <a:ext cx="1033527" cy="914829"/>
                </a:xfrm>
                <a:prstGeom prst="curvedConnector3">
                  <a:avLst>
                    <a:gd name="adj1" fmla="val 50000"/>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grpSp>
          <p:pic>
            <p:nvPicPr>
              <p:cNvPr id="1029" name="Picture 5"/>
              <p:cNvPicPr>
                <a:picLocks noChangeAspect="1" noChangeArrowheads="1"/>
              </p:cNvPicPr>
              <p:nvPr/>
            </p:nvPicPr>
            <p:blipFill>
              <a:blip r:embed="rId9" cstate="print"/>
              <a:srcRect/>
              <a:stretch>
                <a:fillRect/>
              </a:stretch>
            </p:blipFill>
            <p:spPr bwMode="auto">
              <a:xfrm>
                <a:off x="7524328" y="4293096"/>
                <a:ext cx="1488166" cy="1116124"/>
              </a:xfrm>
              <a:prstGeom prst="rect">
                <a:avLst/>
              </a:prstGeom>
              <a:noFill/>
              <a:ln w="9525">
                <a:noFill/>
                <a:miter lim="800000"/>
                <a:headEnd/>
                <a:tailEnd/>
              </a:ln>
            </p:spPr>
          </p:pic>
        </p:grpSp>
        <p:sp>
          <p:nvSpPr>
            <p:cNvPr id="61" name="ZoneTexte 60"/>
            <p:cNvSpPr txBox="1"/>
            <p:nvPr/>
          </p:nvSpPr>
          <p:spPr>
            <a:xfrm>
              <a:off x="6657224" y="4818742"/>
              <a:ext cx="855106" cy="369332"/>
            </a:xfrm>
            <a:prstGeom prst="rect">
              <a:avLst/>
            </a:prstGeom>
            <a:noFill/>
            <a:ln>
              <a:noFill/>
            </a:ln>
          </p:spPr>
          <p:txBody>
            <a:bodyPr wrap="none" rtlCol="0">
              <a:spAutoFit/>
            </a:bodyPr>
            <a:lstStyle/>
            <a:p>
              <a:r>
                <a:rPr lang="fr-FR" b="1" dirty="0" smtClean="0">
                  <a:solidFill>
                    <a:srgbClr val="00B050"/>
                  </a:solidFill>
                </a:rPr>
                <a:t>Projets</a:t>
              </a:r>
              <a:endParaRPr lang="fr-FR" b="1" dirty="0">
                <a:solidFill>
                  <a:srgbClr val="00B050"/>
                </a:solidFill>
              </a:endParaRP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up)">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wipe(up)">
                                      <p:cBhvr>
                                        <p:cTn id="12" dur="500"/>
                                        <p:tgtEl>
                                          <p:spTgt spid="4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wipe(left)">
                                      <p:cBhvr>
                                        <p:cTn id="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descr="logo et mascotte STI2D.tiff"/>
          <p:cNvPicPr>
            <a:picLocks noChangeAspect="1"/>
          </p:cNvPicPr>
          <p:nvPr/>
        </p:nvPicPr>
        <p:blipFill>
          <a:blip r:embed="rId3" cstate="print">
            <a:clrChange>
              <a:clrFrom>
                <a:srgbClr val="FFFFFF"/>
              </a:clrFrom>
              <a:clrTo>
                <a:srgbClr val="FFFFFF">
                  <a:alpha val="0"/>
                </a:srgbClr>
              </a:clrTo>
            </a:clrChange>
          </a:blip>
          <a:stretch>
            <a:fillRect/>
          </a:stretch>
        </p:blipFill>
        <p:spPr>
          <a:xfrm>
            <a:off x="467544" y="0"/>
            <a:ext cx="1278577" cy="1124744"/>
          </a:xfrm>
          <a:prstGeom prst="rect">
            <a:avLst/>
          </a:prstGeom>
        </p:spPr>
      </p:pic>
      <p:pic>
        <p:nvPicPr>
          <p:cNvPr id="36" name="Picture 10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100392" y="6197058"/>
            <a:ext cx="881590" cy="660942"/>
          </a:xfrm>
          <a:prstGeom prst="rect">
            <a:avLst/>
          </a:prstGeom>
          <a:noFill/>
        </p:spPr>
      </p:pic>
      <p:sp>
        <p:nvSpPr>
          <p:cNvPr id="12" name="Rectangle 11"/>
          <p:cNvSpPr/>
          <p:nvPr/>
        </p:nvSpPr>
        <p:spPr>
          <a:xfrm>
            <a:off x="-14068" y="0"/>
            <a:ext cx="500034" cy="6858000"/>
          </a:xfrm>
          <a:prstGeom prst="rect">
            <a:avLst/>
          </a:prstGeom>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STI2D</a:t>
            </a:r>
          </a:p>
        </p:txBody>
      </p:sp>
      <p:pic>
        <p:nvPicPr>
          <p:cNvPr id="1027" name="Picture 3"/>
          <p:cNvPicPr>
            <a:picLocks noChangeAspect="1" noChangeArrowheads="1"/>
          </p:cNvPicPr>
          <p:nvPr/>
        </p:nvPicPr>
        <p:blipFill>
          <a:blip r:embed="rId5" cstate="print"/>
          <a:srcRect/>
          <a:stretch>
            <a:fillRect/>
          </a:stretch>
        </p:blipFill>
        <p:spPr bwMode="auto">
          <a:xfrm>
            <a:off x="611560" y="1122080"/>
            <a:ext cx="8316416" cy="5735920"/>
          </a:xfrm>
          <a:prstGeom prst="rect">
            <a:avLst/>
          </a:prstGeom>
          <a:noFill/>
          <a:ln w="9525">
            <a:noFill/>
            <a:miter lim="800000"/>
            <a:headEnd/>
            <a:tailEnd/>
          </a:ln>
        </p:spPr>
      </p:pic>
      <p:sp>
        <p:nvSpPr>
          <p:cNvPr id="13" name="Rectangle 12"/>
          <p:cNvSpPr/>
          <p:nvPr/>
        </p:nvSpPr>
        <p:spPr>
          <a:xfrm>
            <a:off x="899592" y="1700808"/>
            <a:ext cx="7560840" cy="1152128"/>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itre 1"/>
          <p:cNvSpPr txBox="1">
            <a:spLocks/>
          </p:cNvSpPr>
          <p:nvPr/>
        </p:nvSpPr>
        <p:spPr bwMode="auto">
          <a:xfrm>
            <a:off x="3275856" y="260648"/>
            <a:ext cx="3384376" cy="1340768"/>
          </a:xfrm>
          <a:prstGeom prst="rect">
            <a:avLst/>
          </a:prstGeom>
          <a:solidFill>
            <a:srgbClr val="00B0F0"/>
          </a:solidFill>
          <a:ln w="3175">
            <a:solidFill>
              <a:schemeClr val="accent6">
                <a:lumMod val="75000"/>
              </a:schemeClr>
            </a:solidFill>
            <a:headEnd/>
            <a:tailEnd/>
          </a:ln>
          <a:scene3d>
            <a:camera prst="isometricOffAxis1Right"/>
            <a:lightRig rig="glow" dir="t">
              <a:rot lat="0" lon="0" rev="6360000"/>
            </a:lightRig>
          </a:scene3d>
          <a:sp3d contourW="1000" prstMaterial="flat">
            <a:bevelT w="95250" h="101600"/>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p>
            <a:pPr algn="ctr"/>
            <a:r>
              <a:rPr lang="fr-FR" sz="3600" b="1" u="sng" dirty="0" smtClean="0"/>
              <a:t>Fiche de séquence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descr="logo et mascotte STI2D.tiff"/>
          <p:cNvPicPr>
            <a:picLocks noChangeAspect="1"/>
          </p:cNvPicPr>
          <p:nvPr/>
        </p:nvPicPr>
        <p:blipFill>
          <a:blip r:embed="rId3" cstate="print">
            <a:clrChange>
              <a:clrFrom>
                <a:srgbClr val="FFFFFF"/>
              </a:clrFrom>
              <a:clrTo>
                <a:srgbClr val="FFFFFF">
                  <a:alpha val="0"/>
                </a:srgbClr>
              </a:clrTo>
            </a:clrChange>
          </a:blip>
          <a:stretch>
            <a:fillRect/>
          </a:stretch>
        </p:blipFill>
        <p:spPr>
          <a:xfrm>
            <a:off x="467544" y="0"/>
            <a:ext cx="1278577" cy="1124744"/>
          </a:xfrm>
          <a:prstGeom prst="rect">
            <a:avLst/>
          </a:prstGeom>
        </p:spPr>
      </p:pic>
      <p:pic>
        <p:nvPicPr>
          <p:cNvPr id="36" name="Picture 10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100392" y="6197058"/>
            <a:ext cx="881590" cy="660942"/>
          </a:xfrm>
          <a:prstGeom prst="rect">
            <a:avLst/>
          </a:prstGeom>
          <a:noFill/>
        </p:spPr>
      </p:pic>
      <p:sp>
        <p:nvSpPr>
          <p:cNvPr id="12" name="Rectangle 11"/>
          <p:cNvSpPr/>
          <p:nvPr/>
        </p:nvSpPr>
        <p:spPr>
          <a:xfrm>
            <a:off x="-14068" y="0"/>
            <a:ext cx="500034" cy="6858000"/>
          </a:xfrm>
          <a:prstGeom prst="rect">
            <a:avLst/>
          </a:prstGeom>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STI2D</a:t>
            </a:r>
          </a:p>
        </p:txBody>
      </p:sp>
      <p:sp>
        <p:nvSpPr>
          <p:cNvPr id="8" name="Rectangle 7"/>
          <p:cNvSpPr/>
          <p:nvPr/>
        </p:nvSpPr>
        <p:spPr>
          <a:xfrm>
            <a:off x="642910" y="1857364"/>
            <a:ext cx="5786478" cy="954107"/>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sz="2800" b="1" i="1" dirty="0" smtClean="0">
                <a:solidFill>
                  <a:srgbClr val="C00000"/>
                </a:solidFill>
                <a:latin typeface="Arial" pitchFamily="34" charset="0"/>
                <a:cs typeface="Arial" pitchFamily="34" charset="0"/>
              </a:rPr>
              <a:t>Étude comportementale </a:t>
            </a:r>
          </a:p>
          <a:p>
            <a:pPr algn="ctr"/>
            <a:r>
              <a:rPr lang="fr-FR" sz="2800" b="1" i="1" dirty="0" smtClean="0">
                <a:solidFill>
                  <a:srgbClr val="C00000"/>
                </a:solidFill>
                <a:latin typeface="Arial" pitchFamily="34" charset="0"/>
                <a:cs typeface="Arial" pitchFamily="34" charset="0"/>
              </a:rPr>
              <a:t>des capteurs de la station météo</a:t>
            </a:r>
          </a:p>
        </p:txBody>
      </p:sp>
      <p:grpSp>
        <p:nvGrpSpPr>
          <p:cNvPr id="2" name="Groupe 19"/>
          <p:cNvGrpSpPr/>
          <p:nvPr/>
        </p:nvGrpSpPr>
        <p:grpSpPr>
          <a:xfrm>
            <a:off x="7020272" y="476672"/>
            <a:ext cx="1907704" cy="1406047"/>
            <a:chOff x="3491880" y="4149080"/>
            <a:chExt cx="2699792" cy="1910103"/>
          </a:xfrm>
          <a:scene3d>
            <a:camera prst="perspectiveContrastingLeftFacing"/>
            <a:lightRig rig="threePt" dir="t"/>
          </a:scene3d>
        </p:grpSpPr>
        <p:pic>
          <p:nvPicPr>
            <p:cNvPr id="13" name="Image 12" descr="fiche.png"/>
            <p:cNvPicPr>
              <a:picLocks noChangeAspect="1"/>
            </p:cNvPicPr>
            <p:nvPr/>
          </p:nvPicPr>
          <p:blipFill>
            <a:blip r:embed="rId5" cstate="print"/>
            <a:stretch>
              <a:fillRect/>
            </a:stretch>
          </p:blipFill>
          <p:spPr>
            <a:xfrm>
              <a:off x="3491880" y="4149080"/>
              <a:ext cx="2699792" cy="1910103"/>
            </a:xfrm>
            <a:prstGeom prst="rect">
              <a:avLst/>
            </a:prstGeom>
            <a:ln>
              <a:solidFill>
                <a:schemeClr val="tx2"/>
              </a:solidFill>
            </a:ln>
            <a:effectLst>
              <a:outerShdw blurRad="50800" dist="127000" dir="2700000" algn="tl" rotWithShape="0">
                <a:prstClr val="black">
                  <a:alpha val="40000"/>
                </a:prstClr>
              </a:outerShdw>
            </a:effectLst>
          </p:spPr>
        </p:pic>
        <p:sp>
          <p:nvSpPr>
            <p:cNvPr id="14" name="Rectangle 13"/>
            <p:cNvSpPr/>
            <p:nvPr/>
          </p:nvSpPr>
          <p:spPr>
            <a:xfrm>
              <a:off x="3593786" y="4344725"/>
              <a:ext cx="2520280" cy="391289"/>
            </a:xfrm>
            <a:prstGeom prst="rect">
              <a:avLst/>
            </a:prstGeom>
            <a:noFill/>
            <a:ln>
              <a:solidFill>
                <a:schemeClr val="tx1">
                  <a:lumMod val="5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dirty="0">
                <a:ln>
                  <a:solidFill>
                    <a:srgbClr val="FF9900"/>
                  </a:solidFill>
                </a:ln>
                <a:solidFill>
                  <a:schemeClr val="tx2">
                    <a:lumMod val="50000"/>
                  </a:schemeClr>
                </a:solidFill>
              </a:endParaRPr>
            </a:p>
          </p:txBody>
        </p:sp>
      </p:grpSp>
      <p:pic>
        <p:nvPicPr>
          <p:cNvPr id="20" name="Picture 2"/>
          <p:cNvPicPr>
            <a:picLocks noChangeAspect="1" noChangeArrowheads="1"/>
          </p:cNvPicPr>
          <p:nvPr/>
        </p:nvPicPr>
        <p:blipFill>
          <a:blip r:embed="rId6" cstate="print"/>
          <a:srcRect/>
          <a:stretch>
            <a:fillRect/>
          </a:stretch>
        </p:blipFill>
        <p:spPr bwMode="auto">
          <a:xfrm>
            <a:off x="1043608" y="5373216"/>
            <a:ext cx="1424994" cy="1343419"/>
          </a:xfrm>
          <a:prstGeom prst="rect">
            <a:avLst/>
          </a:prstGeom>
          <a:noFill/>
          <a:ln w="9525">
            <a:noFill/>
            <a:miter lim="800000"/>
            <a:headEnd/>
            <a:tailEnd/>
          </a:ln>
        </p:spPr>
      </p:pic>
      <p:pic>
        <p:nvPicPr>
          <p:cNvPr id="21" name="Picture 2"/>
          <p:cNvPicPr>
            <a:picLocks noChangeAspect="1" noChangeArrowheads="1"/>
          </p:cNvPicPr>
          <p:nvPr/>
        </p:nvPicPr>
        <p:blipFill>
          <a:blip r:embed="rId7" cstate="print"/>
          <a:srcRect/>
          <a:stretch>
            <a:fillRect/>
          </a:stretch>
        </p:blipFill>
        <p:spPr bwMode="auto">
          <a:xfrm>
            <a:off x="6876256" y="2348880"/>
            <a:ext cx="1504371" cy="576064"/>
          </a:xfrm>
          <a:prstGeom prst="rect">
            <a:avLst/>
          </a:prstGeom>
          <a:noFill/>
          <a:ln w="9525">
            <a:noFill/>
            <a:miter lim="800000"/>
            <a:headEnd/>
            <a:tailEnd/>
          </a:ln>
        </p:spPr>
      </p:pic>
      <p:pic>
        <p:nvPicPr>
          <p:cNvPr id="22" name="Picture 2"/>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7596336" y="5373216"/>
            <a:ext cx="761946" cy="99759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3" name="Rectangle 22"/>
          <p:cNvSpPr/>
          <p:nvPr/>
        </p:nvSpPr>
        <p:spPr>
          <a:xfrm>
            <a:off x="2500298" y="642918"/>
            <a:ext cx="3739286" cy="584775"/>
          </a:xfrm>
          <a:prstGeom prst="rect">
            <a:avLst/>
          </a:prstGeom>
          <a:effectLst>
            <a:glow rad="139700">
              <a:schemeClr val="accent1">
                <a:satMod val="175000"/>
                <a:alpha val="40000"/>
              </a:schemeClr>
            </a:glow>
            <a:outerShdw blurRad="65500" dist="38100" dir="5400000" rotWithShape="0">
              <a:srgbClr val="000000">
                <a:alpha val="40000"/>
              </a:srgb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pPr algn="ctr">
              <a:buClr>
                <a:schemeClr val="tx1"/>
              </a:buClr>
            </a:pPr>
            <a:r>
              <a:rPr lang="fr-FR" sz="3200" b="1" dirty="0" smtClean="0">
                <a:solidFill>
                  <a:sysClr val="windowText" lastClr="000000"/>
                </a:solidFill>
                <a:latin typeface="Calibri" pitchFamily="34" charset="0"/>
                <a:cs typeface="Calibri" pitchFamily="34" charset="0"/>
              </a:rPr>
              <a:t>THÈME D’</a:t>
            </a:r>
            <a:r>
              <a:rPr lang="fr-FR" sz="3200" b="1" dirty="0" smtClean="0">
                <a:solidFill>
                  <a:sysClr val="windowText" lastClr="000000"/>
                </a:solidFill>
                <a:latin typeface="Calibri"/>
                <a:cs typeface="Calibri" pitchFamily="34" charset="0"/>
              </a:rPr>
              <a:t>É</a:t>
            </a:r>
            <a:r>
              <a:rPr lang="fr-FR" sz="3200" b="1" dirty="0" smtClean="0">
                <a:solidFill>
                  <a:sysClr val="windowText" lastClr="000000"/>
                </a:solidFill>
                <a:latin typeface="Calibri" pitchFamily="34" charset="0"/>
                <a:cs typeface="Calibri" pitchFamily="34" charset="0"/>
              </a:rPr>
              <a:t>TUDE </a:t>
            </a:r>
          </a:p>
        </p:txBody>
      </p:sp>
      <p:sp>
        <p:nvSpPr>
          <p:cNvPr id="17" name="Rectangle 16"/>
          <p:cNvSpPr/>
          <p:nvPr/>
        </p:nvSpPr>
        <p:spPr>
          <a:xfrm>
            <a:off x="1214414" y="3286124"/>
            <a:ext cx="7272808" cy="1815882"/>
          </a:xfrm>
          <a:prstGeom prst="rect">
            <a:avLst/>
          </a:prstGeom>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p:spPr>
        <p:style>
          <a:lnRef idx="2">
            <a:schemeClr val="accent6"/>
          </a:lnRef>
          <a:fillRef idx="1">
            <a:schemeClr val="lt1"/>
          </a:fillRef>
          <a:effectRef idx="0">
            <a:schemeClr val="accent6"/>
          </a:effectRef>
          <a:fontRef idx="minor">
            <a:schemeClr val="dk1"/>
          </a:fontRef>
        </p:style>
        <p:txBody>
          <a:bodyPr wrap="square">
            <a:spAutoFit/>
          </a:bodyPr>
          <a:lstStyle/>
          <a:p>
            <a:pPr algn="ctr"/>
            <a:r>
              <a:rPr lang="fr-FR" sz="2800" b="1" i="1" u="sng" dirty="0" smtClean="0">
                <a:solidFill>
                  <a:srgbClr val="C00000"/>
                </a:solidFill>
                <a:latin typeface="Arial" pitchFamily="34" charset="0"/>
                <a:cs typeface="Arial" pitchFamily="34" charset="0"/>
              </a:rPr>
              <a:t>Problématique</a:t>
            </a:r>
            <a:r>
              <a:rPr lang="fr-FR" sz="2800" b="1" i="1" dirty="0" smtClean="0">
                <a:solidFill>
                  <a:srgbClr val="C00000"/>
                </a:solidFill>
                <a:latin typeface="Arial" pitchFamily="34" charset="0"/>
                <a:cs typeface="Arial" pitchFamily="34" charset="0"/>
              </a:rPr>
              <a:t> : Comment valider le comportement des capteurs dans des conditions non reproductibles en laboratoire ?</a:t>
            </a:r>
            <a:endParaRPr lang="fr-FR" sz="2800" b="1" i="1" dirty="0">
              <a:solidFill>
                <a:srgbClr val="C00000"/>
              </a:solidFill>
              <a:latin typeface="Arial" pitchFamily="34" charset="0"/>
              <a:cs typeface="Arial" pitchFamily="34" charset="0"/>
            </a:endParaRPr>
          </a:p>
        </p:txBody>
      </p:sp>
      <p:pic>
        <p:nvPicPr>
          <p:cNvPr id="15" name="Picture 3"/>
          <p:cNvPicPr>
            <a:picLocks noChangeAspect="1" noChangeArrowheads="1"/>
          </p:cNvPicPr>
          <p:nvPr/>
        </p:nvPicPr>
        <p:blipFill>
          <a:blip r:embed="rId9" cstate="print"/>
          <a:srcRect/>
          <a:stretch>
            <a:fillRect/>
          </a:stretch>
        </p:blipFill>
        <p:spPr bwMode="auto">
          <a:xfrm>
            <a:off x="6156176" y="5589240"/>
            <a:ext cx="881821" cy="971498"/>
          </a:xfrm>
          <a:prstGeom prst="rect">
            <a:avLst/>
          </a:prstGeom>
          <a:noFill/>
          <a:ln w="9525">
            <a:noFill/>
            <a:miter lim="800000"/>
            <a:headEnd/>
            <a:tailEnd/>
          </a:ln>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descr="logo et mascotte STI2D.tiff"/>
          <p:cNvPicPr>
            <a:picLocks noChangeAspect="1"/>
          </p:cNvPicPr>
          <p:nvPr/>
        </p:nvPicPr>
        <p:blipFill>
          <a:blip r:embed="rId3" cstate="print">
            <a:clrChange>
              <a:clrFrom>
                <a:srgbClr val="FFFFFF"/>
              </a:clrFrom>
              <a:clrTo>
                <a:srgbClr val="FFFFFF">
                  <a:alpha val="0"/>
                </a:srgbClr>
              </a:clrTo>
            </a:clrChange>
          </a:blip>
          <a:stretch>
            <a:fillRect/>
          </a:stretch>
        </p:blipFill>
        <p:spPr>
          <a:xfrm>
            <a:off x="467544" y="0"/>
            <a:ext cx="1278577" cy="1124744"/>
          </a:xfrm>
          <a:prstGeom prst="rect">
            <a:avLst/>
          </a:prstGeom>
        </p:spPr>
      </p:pic>
      <p:pic>
        <p:nvPicPr>
          <p:cNvPr id="36" name="Picture 100"/>
          <p:cNvPicPr>
            <a:picLocks noChangeAspect="1" noChangeArrowheads="1"/>
          </p:cNvPicPr>
          <p:nvPr/>
        </p:nvPicPr>
        <p:blipFill>
          <a:blip r:embed="rId4" cstate="print">
            <a:clrChange>
              <a:clrFrom>
                <a:srgbClr val="FFFFFF"/>
              </a:clrFrom>
              <a:clrTo>
                <a:srgbClr val="FFFFFF">
                  <a:alpha val="0"/>
                </a:srgbClr>
              </a:clrTo>
            </a:clrChange>
          </a:blip>
          <a:srcRect/>
          <a:stretch>
            <a:fillRect/>
          </a:stretch>
        </p:blipFill>
        <p:spPr bwMode="auto">
          <a:xfrm>
            <a:off x="8100392" y="6197058"/>
            <a:ext cx="881590" cy="660942"/>
          </a:xfrm>
          <a:prstGeom prst="rect">
            <a:avLst/>
          </a:prstGeom>
          <a:noFill/>
        </p:spPr>
      </p:pic>
      <p:sp>
        <p:nvSpPr>
          <p:cNvPr id="12" name="Rectangle 11"/>
          <p:cNvSpPr/>
          <p:nvPr/>
        </p:nvSpPr>
        <p:spPr>
          <a:xfrm>
            <a:off x="-14068" y="0"/>
            <a:ext cx="500034" cy="6858000"/>
          </a:xfrm>
          <a:prstGeom prst="rect">
            <a:avLst/>
          </a:prstGeom>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STI2D</a:t>
            </a:r>
          </a:p>
        </p:txBody>
      </p:sp>
      <p:pic>
        <p:nvPicPr>
          <p:cNvPr id="1027" name="Picture 3"/>
          <p:cNvPicPr>
            <a:picLocks noChangeAspect="1" noChangeArrowheads="1"/>
          </p:cNvPicPr>
          <p:nvPr/>
        </p:nvPicPr>
        <p:blipFill>
          <a:blip r:embed="rId5" cstate="print"/>
          <a:srcRect/>
          <a:stretch>
            <a:fillRect/>
          </a:stretch>
        </p:blipFill>
        <p:spPr bwMode="auto">
          <a:xfrm>
            <a:off x="611560" y="1122080"/>
            <a:ext cx="8316416" cy="5735920"/>
          </a:xfrm>
          <a:prstGeom prst="rect">
            <a:avLst/>
          </a:prstGeom>
          <a:noFill/>
          <a:ln w="9525">
            <a:noFill/>
            <a:miter lim="800000"/>
            <a:headEnd/>
            <a:tailEnd/>
          </a:ln>
        </p:spPr>
      </p:pic>
      <p:sp>
        <p:nvSpPr>
          <p:cNvPr id="13" name="Rectangle 12"/>
          <p:cNvSpPr/>
          <p:nvPr/>
        </p:nvSpPr>
        <p:spPr>
          <a:xfrm>
            <a:off x="899592" y="2852936"/>
            <a:ext cx="7560840" cy="504056"/>
          </a:xfrm>
          <a:prstGeom prst="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 name="Titre 1"/>
          <p:cNvSpPr txBox="1">
            <a:spLocks/>
          </p:cNvSpPr>
          <p:nvPr/>
        </p:nvSpPr>
        <p:spPr bwMode="auto">
          <a:xfrm>
            <a:off x="3275856" y="260648"/>
            <a:ext cx="3384376" cy="1340768"/>
          </a:xfrm>
          <a:prstGeom prst="rect">
            <a:avLst/>
          </a:prstGeom>
          <a:solidFill>
            <a:srgbClr val="00B0F0"/>
          </a:solidFill>
          <a:ln w="3175">
            <a:solidFill>
              <a:schemeClr val="accent6">
                <a:lumMod val="75000"/>
              </a:schemeClr>
            </a:solidFill>
            <a:headEnd/>
            <a:tailEnd/>
          </a:ln>
          <a:scene3d>
            <a:camera prst="isometricOffAxis1Right"/>
            <a:lightRig rig="glow" dir="t">
              <a:rot lat="0" lon="0" rev="6360000"/>
            </a:lightRig>
          </a:scene3d>
          <a:sp3d contourW="1000" prstMaterial="flat">
            <a:bevelT w="95250" h="101600"/>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p>
            <a:pPr algn="ctr"/>
            <a:r>
              <a:rPr lang="fr-FR" sz="3600" b="1" u="sng" dirty="0" smtClean="0"/>
              <a:t>Fiche de séquence</a:t>
            </a: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dissolve">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 name="Image 34" descr="logo et mascotte STI2D.tiff"/>
          <p:cNvPicPr>
            <a:picLocks noChangeAspect="1"/>
          </p:cNvPicPr>
          <p:nvPr/>
        </p:nvPicPr>
        <p:blipFill>
          <a:blip r:embed="rId3" cstate="print">
            <a:clrChange>
              <a:clrFrom>
                <a:srgbClr val="FFFFFF"/>
              </a:clrFrom>
              <a:clrTo>
                <a:srgbClr val="FFFFFF">
                  <a:alpha val="0"/>
                </a:srgbClr>
              </a:clrTo>
            </a:clrChange>
          </a:blip>
          <a:stretch>
            <a:fillRect/>
          </a:stretch>
        </p:blipFill>
        <p:spPr>
          <a:xfrm>
            <a:off x="467544" y="0"/>
            <a:ext cx="1278577" cy="1124744"/>
          </a:xfrm>
          <a:prstGeom prst="rect">
            <a:avLst/>
          </a:prstGeom>
        </p:spPr>
      </p:pic>
      <p:sp>
        <p:nvSpPr>
          <p:cNvPr id="12" name="Rectangle 11"/>
          <p:cNvSpPr/>
          <p:nvPr/>
        </p:nvSpPr>
        <p:spPr>
          <a:xfrm>
            <a:off x="-14068" y="0"/>
            <a:ext cx="500034" cy="6858000"/>
          </a:xfrm>
          <a:prstGeom prst="rect">
            <a:avLst/>
          </a:prstGeom>
          <a:solidFill>
            <a:schemeClr val="accent1">
              <a:lumMod val="75000"/>
            </a:schemeClr>
          </a:solidFill>
          <a:ln/>
        </p:spPr>
        <p:style>
          <a:lnRef idx="0">
            <a:schemeClr val="accent4"/>
          </a:lnRef>
          <a:fillRef idx="3">
            <a:schemeClr val="accent4"/>
          </a:fillRef>
          <a:effectRef idx="3">
            <a:schemeClr val="accent4"/>
          </a:effectRef>
          <a:fontRef idx="minor">
            <a:schemeClr val="lt1"/>
          </a:fontRef>
        </p:style>
        <p:txBody>
          <a:bodyPr vert="vert270" anchor="ctr"/>
          <a:lstStyle/>
          <a:p>
            <a:pPr algn="ctr" fontAlgn="auto">
              <a:spcBef>
                <a:spcPts val="0"/>
              </a:spcBef>
              <a:spcAft>
                <a:spcPts val="0"/>
              </a:spcAft>
              <a:defRPr/>
            </a:pPr>
            <a:r>
              <a:rPr lang="fr-FR" sz="3600" dirty="0"/>
              <a:t>STI2D</a:t>
            </a:r>
          </a:p>
        </p:txBody>
      </p:sp>
      <p:sp>
        <p:nvSpPr>
          <p:cNvPr id="19" name="ZoneTexte 18"/>
          <p:cNvSpPr txBox="1"/>
          <p:nvPr/>
        </p:nvSpPr>
        <p:spPr>
          <a:xfrm>
            <a:off x="500034" y="3857628"/>
            <a:ext cx="5032580" cy="782329"/>
          </a:xfrm>
          <a:prstGeom prst="rect">
            <a:avLst/>
          </a:prstGeom>
          <a:noFill/>
        </p:spPr>
        <p:txBody>
          <a:bodyPr wrap="square" rtlCol="0">
            <a:spAutoFit/>
          </a:bodyPr>
          <a:lstStyle/>
          <a:p>
            <a:pPr algn="ctr"/>
            <a:r>
              <a:rPr lang="fr-FR" sz="3200" b="1" u="sng" dirty="0" smtClean="0">
                <a:effectLst>
                  <a:outerShdw blurRad="38100" dist="38100" dir="2700000" algn="tl">
                    <a:srgbClr val="000000">
                      <a:alpha val="43137"/>
                    </a:srgbClr>
                  </a:outerShdw>
                </a:effectLst>
                <a:latin typeface="Arial" pitchFamily="34" charset="0"/>
                <a:cs typeface="Arial" pitchFamily="34" charset="0"/>
              </a:rPr>
              <a:t>Centres d'intérêt</a:t>
            </a:r>
            <a:endParaRPr lang="fr-FR" dirty="0" smtClean="0"/>
          </a:p>
        </p:txBody>
      </p:sp>
      <p:sp>
        <p:nvSpPr>
          <p:cNvPr id="28" name="Rectangle 27"/>
          <p:cNvSpPr/>
          <p:nvPr/>
        </p:nvSpPr>
        <p:spPr>
          <a:xfrm>
            <a:off x="712678" y="5883204"/>
            <a:ext cx="4749054" cy="461665"/>
          </a:xfrm>
          <a:prstGeom prst="rect">
            <a:avLst/>
          </a:prstGeom>
          <a:effectLst>
            <a:glow rad="139700">
              <a:schemeClr val="accent1">
                <a:satMod val="175000"/>
                <a:alpha val="40000"/>
              </a:schemeClr>
            </a:glow>
            <a:outerShdw blurRad="65500" dist="38100" dir="5400000" rotWithShape="0">
              <a:srgbClr val="000000">
                <a:alpha val="40000"/>
              </a:srgb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fr-FR" sz="2400" b="1" dirty="0" smtClean="0"/>
              <a:t>CI9 : Modèles de comportement </a:t>
            </a:r>
          </a:p>
        </p:txBody>
      </p:sp>
      <p:grpSp>
        <p:nvGrpSpPr>
          <p:cNvPr id="40" name="Groupe 39"/>
          <p:cNvGrpSpPr/>
          <p:nvPr/>
        </p:nvGrpSpPr>
        <p:grpSpPr>
          <a:xfrm>
            <a:off x="6516216" y="332656"/>
            <a:ext cx="1769204" cy="2952328"/>
            <a:chOff x="6516216" y="332656"/>
            <a:chExt cx="1769204" cy="2952328"/>
          </a:xfrm>
        </p:grpSpPr>
        <p:pic>
          <p:nvPicPr>
            <p:cNvPr id="1026" name="Picture 2">
              <a:hlinkClick r:id="rId4" action="ppaction://hlinksldjump"/>
            </p:cNvPr>
            <p:cNvPicPr>
              <a:picLocks noChangeAspect="1" noChangeArrowheads="1"/>
            </p:cNvPicPr>
            <p:nvPr/>
          </p:nvPicPr>
          <p:blipFill>
            <a:blip r:embed="rId5" cstate="print"/>
            <a:srcRect/>
            <a:stretch>
              <a:fillRect/>
            </a:stretch>
          </p:blipFill>
          <p:spPr bwMode="auto">
            <a:xfrm>
              <a:off x="6516216" y="764703"/>
              <a:ext cx="1769204" cy="2520281"/>
            </a:xfrm>
            <a:prstGeom prst="rect">
              <a:avLst/>
            </a:prstGeom>
            <a:noFill/>
            <a:ln w="9525">
              <a:noFill/>
              <a:miter lim="800000"/>
              <a:headEnd/>
              <a:tailEnd/>
            </a:ln>
          </p:spPr>
        </p:pic>
        <p:sp>
          <p:nvSpPr>
            <p:cNvPr id="37" name="ZoneTexte 36"/>
            <p:cNvSpPr txBox="1"/>
            <p:nvPr/>
          </p:nvSpPr>
          <p:spPr>
            <a:xfrm>
              <a:off x="7164288" y="332656"/>
              <a:ext cx="389850" cy="400110"/>
            </a:xfrm>
            <a:prstGeom prst="rect">
              <a:avLst/>
            </a:prstGeom>
            <a:noFill/>
          </p:spPr>
          <p:txBody>
            <a:bodyPr wrap="none" rtlCol="0">
              <a:spAutoFit/>
            </a:bodyPr>
            <a:lstStyle/>
            <a:p>
              <a:r>
                <a:rPr lang="fr-FR" sz="2000" b="1" dirty="0" smtClean="0"/>
                <a:t>CI</a:t>
              </a:r>
              <a:endParaRPr lang="fr-FR" sz="2000" b="1" dirty="0"/>
            </a:p>
          </p:txBody>
        </p:sp>
      </p:grpSp>
      <p:pic>
        <p:nvPicPr>
          <p:cNvPr id="36" name="Picture 100"/>
          <p:cNvPicPr>
            <a:picLocks noChangeAspect="1" noChangeArrowheads="1"/>
          </p:cNvPicPr>
          <p:nvPr/>
        </p:nvPicPr>
        <p:blipFill>
          <a:blip r:embed="rId6" cstate="print">
            <a:clrChange>
              <a:clrFrom>
                <a:srgbClr val="FFFFFF"/>
              </a:clrFrom>
              <a:clrTo>
                <a:srgbClr val="FFFFFF">
                  <a:alpha val="0"/>
                </a:srgbClr>
              </a:clrTo>
            </a:clrChange>
          </a:blip>
          <a:srcRect/>
          <a:stretch>
            <a:fillRect/>
          </a:stretch>
        </p:blipFill>
        <p:spPr bwMode="auto">
          <a:xfrm>
            <a:off x="8100392" y="6197058"/>
            <a:ext cx="881590" cy="660942"/>
          </a:xfrm>
          <a:prstGeom prst="rect">
            <a:avLst/>
          </a:prstGeom>
          <a:noFill/>
        </p:spPr>
      </p:pic>
      <p:grpSp>
        <p:nvGrpSpPr>
          <p:cNvPr id="39" name="Groupe 38"/>
          <p:cNvGrpSpPr/>
          <p:nvPr/>
        </p:nvGrpSpPr>
        <p:grpSpPr>
          <a:xfrm>
            <a:off x="5579510" y="3645024"/>
            <a:ext cx="3564490" cy="2738585"/>
            <a:chOff x="5508104" y="3714752"/>
            <a:chExt cx="3564490" cy="2738585"/>
          </a:xfrm>
        </p:grpSpPr>
        <p:pic>
          <p:nvPicPr>
            <p:cNvPr id="20" name="Image 19"/>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5628941" y="3714752"/>
              <a:ext cx="3443653" cy="2667716"/>
            </a:xfrm>
            <a:prstGeom prst="rect">
              <a:avLst/>
            </a:prstGeom>
            <a:noFill/>
          </p:spPr>
        </p:pic>
        <p:grpSp>
          <p:nvGrpSpPr>
            <p:cNvPr id="38" name="Groupe 37"/>
            <p:cNvGrpSpPr/>
            <p:nvPr/>
          </p:nvGrpSpPr>
          <p:grpSpPr>
            <a:xfrm>
              <a:off x="5508104" y="4662300"/>
              <a:ext cx="1725664" cy="1791037"/>
              <a:chOff x="5508104" y="4662300"/>
              <a:chExt cx="1725664" cy="1791037"/>
            </a:xfrm>
          </p:grpSpPr>
          <p:sp>
            <p:nvSpPr>
              <p:cNvPr id="22" name="Ellipse 21"/>
              <p:cNvSpPr/>
              <p:nvPr/>
            </p:nvSpPr>
            <p:spPr>
              <a:xfrm>
                <a:off x="7012864" y="5037683"/>
                <a:ext cx="220904" cy="208976"/>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a:p>
            </p:txBody>
          </p:sp>
          <p:sp>
            <p:nvSpPr>
              <p:cNvPr id="23" name="Ellipse 22"/>
              <p:cNvSpPr/>
              <p:nvPr/>
            </p:nvSpPr>
            <p:spPr>
              <a:xfrm>
                <a:off x="6994301" y="4786322"/>
                <a:ext cx="220905" cy="208976"/>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cxnSp>
            <p:nvCxnSpPr>
              <p:cNvPr id="31" name="Forme 30"/>
              <p:cNvCxnSpPr/>
              <p:nvPr/>
            </p:nvCxnSpPr>
            <p:spPr>
              <a:xfrm flipV="1">
                <a:off x="5508104" y="5311261"/>
                <a:ext cx="1607382" cy="1142076"/>
              </a:xfrm>
              <a:prstGeom prst="curvedConnector2">
                <a:avLst/>
              </a:prstGeom>
              <a:ln w="34925">
                <a:solidFill>
                  <a:srgbClr val="FFFF00"/>
                </a:solidFill>
                <a:tailEnd type="arrow"/>
              </a:ln>
            </p:spPr>
            <p:style>
              <a:lnRef idx="1">
                <a:schemeClr val="accent1"/>
              </a:lnRef>
              <a:fillRef idx="0">
                <a:schemeClr val="accent1"/>
              </a:fillRef>
              <a:effectRef idx="0">
                <a:schemeClr val="accent1"/>
              </a:effectRef>
              <a:fontRef idx="minor">
                <a:schemeClr val="tx1"/>
              </a:fontRef>
            </p:style>
          </p:cxnSp>
          <p:sp>
            <p:nvSpPr>
              <p:cNvPr id="43" name="Ellipse 42"/>
              <p:cNvSpPr/>
              <p:nvPr/>
            </p:nvSpPr>
            <p:spPr>
              <a:xfrm>
                <a:off x="6661414" y="4662300"/>
                <a:ext cx="220905" cy="208976"/>
              </a:xfrm>
              <a:prstGeom prst="ellipse">
                <a:avLst/>
              </a:prstGeom>
              <a:solidFill>
                <a:schemeClr val="accent1">
                  <a:lumMod val="40000"/>
                  <a:lumOff val="6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fr-FR" dirty="0"/>
              </a:p>
            </p:txBody>
          </p:sp>
        </p:grpSp>
      </p:grpSp>
      <p:sp>
        <p:nvSpPr>
          <p:cNvPr id="16" name="Titre 1"/>
          <p:cNvSpPr txBox="1">
            <a:spLocks/>
          </p:cNvSpPr>
          <p:nvPr/>
        </p:nvSpPr>
        <p:spPr bwMode="auto">
          <a:xfrm>
            <a:off x="1643042" y="285728"/>
            <a:ext cx="3384376" cy="1224136"/>
          </a:xfrm>
          <a:prstGeom prst="rect">
            <a:avLst/>
          </a:prstGeom>
          <a:solidFill>
            <a:srgbClr val="00B0F0"/>
          </a:solidFill>
          <a:ln w="3175">
            <a:solidFill>
              <a:schemeClr val="accent6">
                <a:lumMod val="75000"/>
              </a:schemeClr>
            </a:solidFill>
            <a:headEnd/>
            <a:tailEnd/>
          </a:ln>
          <a:scene3d>
            <a:camera prst="isometricOffAxis1Right"/>
            <a:lightRig rig="glow" dir="t">
              <a:rot lat="0" lon="0" rev="6360000"/>
            </a:lightRig>
          </a:scene3d>
          <a:sp3d contourW="1000" prstMaterial="flat">
            <a:bevelT w="95250" h="101600"/>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anchor="ctr" anchorCtr="0" compatLnSpc="1">
            <a:prstTxWarp prst="textNoShape">
              <a:avLst/>
            </a:prstTxWarp>
          </a:bodyPr>
          <a:lstStyle/>
          <a:p>
            <a:pPr algn="ctr"/>
            <a:r>
              <a:rPr lang="fr-FR" sz="3200" b="1" u="sng" dirty="0" smtClean="0"/>
              <a:t>INTENTIONS</a:t>
            </a:r>
          </a:p>
          <a:p>
            <a:pPr algn="ctr"/>
            <a:r>
              <a:rPr lang="fr-FR" sz="3200" b="1" u="sng" dirty="0" smtClean="0"/>
              <a:t>PEDAGOGIQUES </a:t>
            </a:r>
          </a:p>
        </p:txBody>
      </p:sp>
      <p:sp>
        <p:nvSpPr>
          <p:cNvPr id="44" name="Rectangle 43"/>
          <p:cNvSpPr/>
          <p:nvPr/>
        </p:nvSpPr>
        <p:spPr>
          <a:xfrm>
            <a:off x="714348" y="4714884"/>
            <a:ext cx="4749054" cy="830997"/>
          </a:xfrm>
          <a:prstGeom prst="rect">
            <a:avLst/>
          </a:prstGeom>
          <a:effectLst>
            <a:glow rad="139700">
              <a:schemeClr val="accent1">
                <a:satMod val="175000"/>
                <a:alpha val="40000"/>
              </a:schemeClr>
            </a:glow>
            <a:outerShdw blurRad="65500" dist="38100" dir="5400000" rotWithShape="0">
              <a:srgbClr val="000000">
                <a:alpha val="40000"/>
              </a:srgbClr>
            </a:outerShdw>
          </a:effectLst>
        </p:spPr>
        <p:style>
          <a:lnRef idx="1">
            <a:schemeClr val="accent1"/>
          </a:lnRef>
          <a:fillRef idx="2">
            <a:schemeClr val="accent1"/>
          </a:fillRef>
          <a:effectRef idx="1">
            <a:schemeClr val="accent1"/>
          </a:effectRef>
          <a:fontRef idx="minor">
            <a:schemeClr val="dk1"/>
          </a:fontRef>
        </p:style>
        <p:txBody>
          <a:bodyPr wrap="square">
            <a:spAutoFit/>
          </a:bodyPr>
          <a:lstStyle/>
          <a:p>
            <a:r>
              <a:rPr lang="fr-FR" sz="2400" b="1" dirty="0" smtClean="0"/>
              <a:t>CI 8 :  Acquisition et traitement de l'information au sein des systèmes</a:t>
            </a:r>
          </a:p>
        </p:txBody>
      </p:sp>
      <p:grpSp>
        <p:nvGrpSpPr>
          <p:cNvPr id="33" name="Groupe 20"/>
          <p:cNvGrpSpPr/>
          <p:nvPr/>
        </p:nvGrpSpPr>
        <p:grpSpPr>
          <a:xfrm>
            <a:off x="1061610" y="1763815"/>
            <a:ext cx="3363087" cy="2016224"/>
            <a:chOff x="1039167" y="1945739"/>
            <a:chExt cx="7133233" cy="3797244"/>
          </a:xfrm>
        </p:grpSpPr>
        <p:sp>
          <p:nvSpPr>
            <p:cNvPr id="34" name="Rectangle à coins arrondis 33"/>
            <p:cNvSpPr/>
            <p:nvPr/>
          </p:nvSpPr>
          <p:spPr>
            <a:xfrm>
              <a:off x="1255948" y="1945739"/>
              <a:ext cx="6916452" cy="3797244"/>
            </a:xfrm>
            <a:prstGeom prst="roundRect">
              <a:avLst>
                <a:gd name="adj" fmla="val 4774"/>
              </a:avLst>
            </a:prstGeom>
          </p:spPr>
          <p:style>
            <a:lnRef idx="1">
              <a:schemeClr val="accent4"/>
            </a:lnRef>
            <a:fillRef idx="2">
              <a:schemeClr val="accent4"/>
            </a:fillRef>
            <a:effectRef idx="1">
              <a:schemeClr val="accent4"/>
            </a:effectRef>
            <a:fontRef idx="minor">
              <a:schemeClr val="dk1"/>
            </a:fontRef>
          </p:style>
          <p:txBody>
            <a:bodyPr rtlCol="0" anchor="ctr">
              <a:noAutofit/>
            </a:bodyPr>
            <a:lstStyle/>
            <a:p>
              <a:pPr algn="ctr"/>
              <a:endParaRPr lang="fr-FR"/>
            </a:p>
          </p:txBody>
        </p:sp>
        <p:sp>
          <p:nvSpPr>
            <p:cNvPr id="41" name="Arrondir un rectangle avec un coin du même côté 40"/>
            <p:cNvSpPr/>
            <p:nvPr/>
          </p:nvSpPr>
          <p:spPr>
            <a:xfrm>
              <a:off x="1451318" y="2081355"/>
              <a:ext cx="6223920" cy="387191"/>
            </a:xfrm>
            <a:prstGeom prst="round2SameRect">
              <a:avLst/>
            </a:prstGeom>
            <a:solidFill>
              <a:srgbClr val="FF0000"/>
            </a:solidFill>
            <a:ln>
              <a:solidFill>
                <a:srgbClr val="FF0000"/>
              </a:solidFill>
            </a:ln>
          </p:spPr>
          <p:style>
            <a:lnRef idx="2">
              <a:schemeClr val="accent4">
                <a:shade val="50000"/>
              </a:schemeClr>
            </a:lnRef>
            <a:fillRef idx="1">
              <a:schemeClr val="accent4"/>
            </a:fillRef>
            <a:effectRef idx="0">
              <a:schemeClr val="accent4"/>
            </a:effectRef>
            <a:fontRef idx="minor">
              <a:schemeClr val="lt1"/>
            </a:fontRef>
          </p:style>
          <p:txBody>
            <a:bodyPr rtlCol="0" anchor="ctr">
              <a:noAutofit/>
            </a:bodyPr>
            <a:lstStyle/>
            <a:p>
              <a:pPr algn="ctr"/>
              <a:r>
                <a:rPr lang="fr-FR" sz="800" dirty="0" smtClean="0"/>
                <a:t>Centres d’intérêt 8 et 9</a:t>
              </a:r>
              <a:endParaRPr lang="fr-FR" sz="800" dirty="0"/>
            </a:p>
          </p:txBody>
        </p:sp>
        <p:sp>
          <p:nvSpPr>
            <p:cNvPr id="42" name="Flèche vers la droite 26"/>
            <p:cNvSpPr/>
            <p:nvPr/>
          </p:nvSpPr>
          <p:spPr>
            <a:xfrm>
              <a:off x="1039167" y="3886437"/>
              <a:ext cx="7025656" cy="73366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endParaRPr lang="fr-FR"/>
            </a:p>
          </p:txBody>
        </p:sp>
        <p:sp>
          <p:nvSpPr>
            <p:cNvPr id="45" name="Rectangle à coins arrondis 44"/>
            <p:cNvSpPr/>
            <p:nvPr/>
          </p:nvSpPr>
          <p:spPr>
            <a:xfrm>
              <a:off x="1383554" y="2930918"/>
              <a:ext cx="817245" cy="26378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noAutofit/>
            </a:bodyPr>
            <a:lstStyle/>
            <a:p>
              <a:pPr algn="ctr"/>
              <a:r>
                <a:rPr lang="fr-FR" sz="800" dirty="0" smtClean="0"/>
                <a:t>Appropriation du thème d’étude - Lancement</a:t>
              </a:r>
              <a:endParaRPr lang="fr-FR" sz="800" dirty="0"/>
            </a:p>
          </p:txBody>
        </p:sp>
        <p:sp>
          <p:nvSpPr>
            <p:cNvPr id="46" name="Rectangle à coins arrondis 45"/>
            <p:cNvSpPr/>
            <p:nvPr/>
          </p:nvSpPr>
          <p:spPr>
            <a:xfrm>
              <a:off x="2261020" y="3166282"/>
              <a:ext cx="1470121" cy="10849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fr-FR" sz="800" dirty="0" smtClean="0"/>
                <a:t>AP1</a:t>
              </a:r>
            </a:p>
            <a:p>
              <a:pPr algn="ctr"/>
              <a:r>
                <a:rPr lang="fr-FR" sz="600" dirty="0" smtClean="0"/>
                <a:t>Anémomètre</a:t>
              </a:r>
              <a:endParaRPr lang="fr-FR" sz="600" dirty="0"/>
            </a:p>
          </p:txBody>
        </p:sp>
        <p:sp>
          <p:nvSpPr>
            <p:cNvPr id="47" name="Rectangle à coins arrondis 46"/>
            <p:cNvSpPr/>
            <p:nvPr/>
          </p:nvSpPr>
          <p:spPr>
            <a:xfrm>
              <a:off x="5506568" y="2945906"/>
              <a:ext cx="859113" cy="26378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noAutofit/>
            </a:bodyPr>
            <a:lstStyle/>
            <a:p>
              <a:pPr algn="ctr"/>
              <a:r>
                <a:rPr lang="fr-FR" sz="800" dirty="0" smtClean="0"/>
                <a:t>Synthèse et </a:t>
              </a:r>
            </a:p>
            <a:p>
              <a:pPr algn="ctr"/>
              <a:r>
                <a:rPr lang="fr-FR" sz="800" dirty="0" smtClean="0"/>
                <a:t>Structuration des </a:t>
              </a:r>
              <a:r>
                <a:rPr lang="fr-FR" sz="800" dirty="0"/>
                <a:t>connaissances</a:t>
              </a:r>
            </a:p>
          </p:txBody>
        </p:sp>
        <p:sp>
          <p:nvSpPr>
            <p:cNvPr id="48" name="Rectangle à coins arrondis 47"/>
            <p:cNvSpPr/>
            <p:nvPr/>
          </p:nvSpPr>
          <p:spPr>
            <a:xfrm>
              <a:off x="6690236" y="2895050"/>
              <a:ext cx="510778" cy="263782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vert="vert270" rtlCol="0" anchor="ctr" anchorCtr="0">
              <a:noAutofit/>
            </a:bodyPr>
            <a:lstStyle/>
            <a:p>
              <a:pPr algn="ctr"/>
              <a:r>
                <a:rPr lang="fr-FR" sz="800" dirty="0" smtClean="0"/>
                <a:t>Évaluation</a:t>
              </a:r>
              <a:r>
                <a:rPr lang="fr-FR" dirty="0" smtClean="0"/>
                <a:t> </a:t>
              </a:r>
              <a:r>
                <a:rPr lang="fr-FR" sz="800" dirty="0" smtClean="0"/>
                <a:t>sommative</a:t>
              </a:r>
              <a:endParaRPr lang="fr-FR" sz="800" dirty="0"/>
            </a:p>
          </p:txBody>
        </p:sp>
        <p:sp>
          <p:nvSpPr>
            <p:cNvPr id="49" name="Rectangle à coins arrondis 48"/>
            <p:cNvSpPr/>
            <p:nvPr/>
          </p:nvSpPr>
          <p:spPr>
            <a:xfrm>
              <a:off x="3788337" y="3166282"/>
              <a:ext cx="1469879" cy="1053833"/>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fr-FR" sz="800" dirty="0" smtClean="0"/>
                <a:t>AP2</a:t>
              </a:r>
            </a:p>
            <a:p>
              <a:pPr algn="ctr"/>
              <a:r>
                <a:rPr lang="fr-FR" sz="600" dirty="0" smtClean="0"/>
                <a:t>Capteur de température</a:t>
              </a:r>
            </a:p>
          </p:txBody>
        </p:sp>
        <p:sp>
          <p:nvSpPr>
            <p:cNvPr id="50" name="Rectangle à coins arrondis 49"/>
            <p:cNvSpPr/>
            <p:nvPr/>
          </p:nvSpPr>
          <p:spPr>
            <a:xfrm>
              <a:off x="2261020" y="4251209"/>
              <a:ext cx="1470121" cy="9493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fr-FR" sz="800" dirty="0" smtClean="0"/>
                <a:t>AP3</a:t>
              </a:r>
            </a:p>
            <a:p>
              <a:pPr algn="ctr"/>
              <a:r>
                <a:rPr lang="fr-FR" sz="600" dirty="0" smtClean="0"/>
                <a:t>Girouette</a:t>
              </a:r>
            </a:p>
          </p:txBody>
        </p:sp>
        <p:sp>
          <p:nvSpPr>
            <p:cNvPr id="51" name="Rectangle à coins arrondis 50"/>
            <p:cNvSpPr/>
            <p:nvPr/>
          </p:nvSpPr>
          <p:spPr>
            <a:xfrm>
              <a:off x="3788337" y="4251209"/>
              <a:ext cx="1469879" cy="94931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fr-FR" sz="800" dirty="0" smtClean="0"/>
                <a:t>AP4</a:t>
              </a:r>
            </a:p>
            <a:p>
              <a:pPr algn="ctr"/>
              <a:r>
                <a:rPr lang="fr-FR" sz="700" dirty="0" smtClean="0"/>
                <a:t>Pluviomètre</a:t>
              </a:r>
            </a:p>
          </p:txBody>
        </p:sp>
        <p:sp>
          <p:nvSpPr>
            <p:cNvPr id="52" name="Flèche en arc 51"/>
            <p:cNvSpPr/>
            <p:nvPr/>
          </p:nvSpPr>
          <p:spPr>
            <a:xfrm rot="1974463">
              <a:off x="3456394" y="3969771"/>
              <a:ext cx="720001" cy="601504"/>
            </a:xfrm>
            <a:prstGeom prst="circularArrow">
              <a:avLst>
                <a:gd name="adj1" fmla="val 5754"/>
                <a:gd name="adj2" fmla="val 543770"/>
                <a:gd name="adj3" fmla="val 20705102"/>
                <a:gd name="adj4" fmla="val 1577340"/>
                <a:gd name="adj5" fmla="val 9723"/>
              </a:avLst>
            </a:prstGeom>
            <a:ln/>
          </p:spPr>
          <p:style>
            <a:lnRef idx="2">
              <a:schemeClr val="accent2">
                <a:shade val="50000"/>
              </a:schemeClr>
            </a:lnRef>
            <a:fillRef idx="1">
              <a:schemeClr val="accent2"/>
            </a:fillRef>
            <a:effectRef idx="0">
              <a:schemeClr val="accent2"/>
            </a:effectRef>
            <a:fontRef idx="minor">
              <a:schemeClr val="lt1"/>
            </a:fontRef>
          </p:style>
          <p:txBody>
            <a:bodyPr>
              <a:noAutofit/>
            </a:bodyPr>
            <a:lstStyle/>
            <a:p>
              <a:endParaRPr lang="fr-FR"/>
            </a:p>
          </p:txBody>
        </p:sp>
      </p:gr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dissolve">
                                      <p:cBhvr>
                                        <p:cTn id="7" dur="500"/>
                                        <p:tgtEl>
                                          <p:spTgt spid="4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dissolv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wipe(left)">
                                      <p:cBhvr>
                                        <p:cTn id="1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4"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0000"/>
                <a:satMod val="155000"/>
              </a:schemeClr>
            </a:gs>
            <a:gs pos="65000">
              <a:schemeClr val="phClr">
                <a:shade val="85000"/>
                <a:satMod val="155000"/>
              </a:schemeClr>
            </a:gs>
            <a:gs pos="100000">
              <a:schemeClr val="phClr">
                <a:shade val="95000"/>
                <a:satMod val="155000"/>
              </a:schemeClr>
            </a:gs>
          </a:gsLst>
          <a:lin ang="16200000" scaled="0"/>
        </a:gradFill>
      </a:fillStyleLst>
      <a:lnStyleLst>
        <a:ln w="6350" cap="rnd" cmpd="sng" algn="ctr">
          <a:solidFill>
            <a:schemeClr val="phClr">
              <a:shade val="95000"/>
              <a:satMod val="105000"/>
            </a:schemeClr>
          </a:solidFill>
          <a:prstDash val="solid"/>
        </a:ln>
        <a:ln w="25400" cap="rnd" cmpd="sng" algn="ctr">
          <a:solidFill>
            <a:schemeClr val="phClr"/>
          </a:solidFill>
          <a:prstDash val="solid"/>
        </a:ln>
        <a:ln w="34925" cap="rnd" cmpd="sng" algn="ctr">
          <a:solidFill>
            <a:schemeClr val="phClr"/>
          </a:solidFill>
          <a:prstDash val="solid"/>
        </a:ln>
      </a:lnStyleLst>
      <a:effectStyleLst>
        <a:effectStyle>
          <a:effectLst>
            <a:outerShdw blurRad="50800" algn="tl" rotWithShape="0">
              <a:srgbClr val="000000">
                <a:alpha val="64000"/>
              </a:srgbClr>
            </a:outerShdw>
          </a:effectLst>
        </a:effectStyle>
        <a:effectStyle>
          <a:effectLst>
            <a:outerShdw blurRad="39000" dist="25400" dir="5400000">
              <a:srgbClr val="000000">
                <a:alpha val="35000"/>
              </a:srgbClr>
            </a:outerShdw>
          </a:effectLst>
        </a:effectStyle>
        <a:effectStyle>
          <a:effectLst>
            <a:outerShdw blurRad="39000" dist="25400" dir="5400000">
              <a:srgbClr val="000000">
                <a:alpha val="35000"/>
              </a:srgbClr>
            </a:outerShdw>
          </a:effectLst>
          <a:scene3d>
            <a:camera prst="orthographicFront" fov="0">
              <a:rot lat="0" lon="0" rev="0"/>
            </a:camera>
            <a:lightRig rig="threePt" dir="t">
              <a:rot lat="0" lon="0" rev="0"/>
            </a:lightRig>
          </a:scene3d>
          <a:sp3d prstMaterial="matte">
            <a:bevelT h="22225"/>
          </a:sp3d>
        </a:effectStyle>
      </a:effectStyleLst>
      <a:bgFillStyleLst>
        <a:solidFill>
          <a:schemeClr val="phClr"/>
        </a:solidFill>
        <a:gradFill rotWithShape="1">
          <a:gsLst>
            <a:gs pos="0">
              <a:schemeClr val="phClr">
                <a:shade val="50000"/>
                <a:satMod val="155000"/>
              </a:schemeClr>
            </a:gs>
            <a:gs pos="35000">
              <a:schemeClr val="phClr">
                <a:shade val="75000"/>
                <a:satMod val="155000"/>
              </a:schemeClr>
            </a:gs>
            <a:gs pos="100000">
              <a:schemeClr val="phClr">
                <a:tint val="80000"/>
                <a:satMod val="255000"/>
              </a:schemeClr>
            </a:gs>
          </a:gsLst>
          <a:lin ang="16200000" scaled="0"/>
        </a:gradFill>
        <a:gradFill rotWithShape="1">
          <a:gsLst>
            <a:gs pos="0">
              <a:schemeClr val="phClr">
                <a:tint val="80000"/>
                <a:satMod val="300000"/>
              </a:schemeClr>
            </a:gs>
            <a:gs pos="100000">
              <a:schemeClr val="phClr">
                <a:shade val="30000"/>
                <a:satMod val="200000"/>
              </a:schemeClr>
            </a:gs>
          </a:gsLst>
          <a:path path="circle">
            <a:fillToRect l="100000" t="100000" r="100000" b="100000"/>
          </a:path>
        </a:gradFill>
      </a:bgFillStyleLst>
    </a:fmtScheme>
  </a:themeElements>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9924D1ECC420D47A2456556BC94F7370400BDF4491DEA4973499845289601F88B9F" ma:contentTypeVersion="28" ma:contentTypeDescription="Create a new document." ma:contentTypeScope="" ma:versionID="3734922cae638a1d4f2b3c9f45d0aea3"/>
</file>

<file path=customXml/itemProps1.xml><?xml version="1.0" encoding="utf-8"?>
<ds:datastoreItem xmlns:ds="http://schemas.openxmlformats.org/officeDocument/2006/customXml" ds:itemID="{2EDF70C9-FEC0-418D-93E5-BAE93466ADBF}">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29C73088-B109-45CE-B753-7F1578639EF5}">
  <ds:schemaRefs>
    <ds:schemaRef ds:uri="http://schemas.microsoft.com/sharepoint/v3/contenttype/forms"/>
  </ds:schemaRefs>
</ds:datastoreItem>
</file>

<file path=customXml/itemProps3.xml><?xml version="1.0" encoding="utf-8"?>
<ds:datastoreItem xmlns:ds="http://schemas.openxmlformats.org/officeDocument/2006/customXml" ds:itemID="{4EB65DCB-67F7-459F-82EF-797EFB16DFB8}">
  <ds:schemaRefs>
    <ds:schemaRef ds:uri="http://schemas.microsoft.com/office/2006/metadata/contentType"/>
    <ds:schemaRef ds:uri="http://schemas.microsoft.com/office/2006/metadata/properties/metaAttributes"/>
  </ds:schemaRefs>
</ds:datastoreItem>
</file>

<file path=docProps/app.xml><?xml version="1.0" encoding="utf-8"?>
<Properties xmlns="http://schemas.openxmlformats.org/officeDocument/2006/extended-properties" xmlns:vt="http://schemas.openxmlformats.org/officeDocument/2006/docPropsVTypes">
  <Template/>
  <TotalTime>0</TotalTime>
  <Words>1810</Words>
  <Application>Microsoft Office PowerPoint</Application>
  <PresentationFormat>Affichage à l'écran (4:3)</PresentationFormat>
  <Paragraphs>571</Paragraphs>
  <Slides>38</Slides>
  <Notes>38</Notes>
  <HiddenSlides>1</HiddenSlides>
  <MMClips>0</MMClips>
  <ScaleCrop>false</ScaleCrop>
  <HeadingPairs>
    <vt:vector size="4" baseType="variant">
      <vt:variant>
        <vt:lpstr>Thème</vt:lpstr>
      </vt:variant>
      <vt:variant>
        <vt:i4>1</vt:i4>
      </vt:variant>
      <vt:variant>
        <vt:lpstr>Titres des diapositives</vt:lpstr>
      </vt:variant>
      <vt:variant>
        <vt:i4>38</vt:i4>
      </vt:variant>
    </vt:vector>
  </HeadingPairs>
  <TitlesOfParts>
    <vt:vector size="39" baseType="lpstr">
      <vt:lpstr>Thème Office</vt:lpstr>
      <vt:lpstr>Diapositive 1</vt:lpstr>
      <vt:lpstr>Diapositive 2</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Diapositive 14</vt:lpstr>
      <vt:lpstr>Diapositive 15</vt:lpstr>
      <vt:lpstr>Diapositive 16</vt:lpstr>
      <vt:lpstr>Diapositive 17</vt:lpstr>
      <vt:lpstr>Diapositive 18</vt:lpstr>
      <vt:lpstr>Diapositive 19</vt:lpstr>
      <vt:lpstr>Diapositive 20</vt:lpstr>
      <vt:lpstr>Diapositive 21</vt:lpstr>
      <vt:lpstr>Diapositive 22</vt:lpstr>
      <vt:lpstr>Diapositive 23</vt:lpstr>
      <vt:lpstr>Diapositive 24</vt:lpstr>
      <vt:lpstr>Diapositive 25</vt:lpstr>
      <vt:lpstr>Diapositive 26</vt:lpstr>
      <vt:lpstr>Diapositive 27</vt:lpstr>
      <vt:lpstr>Diapositive 28</vt:lpstr>
      <vt:lpstr>Diapositive 29</vt:lpstr>
      <vt:lpstr>Diapositive 30</vt:lpstr>
      <vt:lpstr>Diapositive 31</vt:lpstr>
      <vt:lpstr>Diapositive 32</vt:lpstr>
      <vt:lpstr>Diapositive 33</vt:lpstr>
      <vt:lpstr>Diapositive 34</vt:lpstr>
      <vt:lpstr>Diapositive 35</vt:lpstr>
      <vt:lpstr>Diapositive 36</vt:lpstr>
      <vt:lpstr>Diapositive 37</vt:lpstr>
      <vt:lpstr>Diapositive 38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séminaire MALRAUX</dc:title>
  <dc:creator/>
  <cp:lastModifiedBy/>
  <cp:revision>1</cp:revision>
  <dcterms:created xsi:type="dcterms:W3CDTF">2011-05-13T17:12:14Z</dcterms:created>
  <dcterms:modified xsi:type="dcterms:W3CDTF">2012-04-03T18:13:19Z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TC101671239990</vt:lpwstr>
  </property>
</Properties>
</file>