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22.xml" ContentType="application/vnd.ms-office.drawingml.diagramDrawing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16.xml" ContentType="application/vnd.ms-office.drawingml.diagramDrawing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30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drawing3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44" r:id="rId1"/>
  </p:sldMasterIdLst>
  <p:notesMasterIdLst>
    <p:notesMasterId r:id="rId51"/>
  </p:notesMasterIdLst>
  <p:sldIdLst>
    <p:sldId id="279" r:id="rId2"/>
    <p:sldId id="289" r:id="rId3"/>
    <p:sldId id="288" r:id="rId4"/>
    <p:sldId id="319" r:id="rId5"/>
    <p:sldId id="349" r:id="rId6"/>
    <p:sldId id="329" r:id="rId7"/>
    <p:sldId id="334" r:id="rId8"/>
    <p:sldId id="335" r:id="rId9"/>
    <p:sldId id="331" r:id="rId10"/>
    <p:sldId id="332" r:id="rId11"/>
    <p:sldId id="333" r:id="rId12"/>
    <p:sldId id="336" r:id="rId13"/>
    <p:sldId id="337" r:id="rId14"/>
    <p:sldId id="285" r:id="rId15"/>
    <p:sldId id="286" r:id="rId16"/>
    <p:sldId id="338" r:id="rId17"/>
    <p:sldId id="287" r:id="rId18"/>
    <p:sldId id="294" r:id="rId19"/>
    <p:sldId id="293" r:id="rId20"/>
    <p:sldId id="292" r:id="rId21"/>
    <p:sldId id="323" r:id="rId22"/>
    <p:sldId id="350" r:id="rId23"/>
    <p:sldId id="351" r:id="rId24"/>
    <p:sldId id="324" r:id="rId25"/>
    <p:sldId id="352" r:id="rId26"/>
    <p:sldId id="318" r:id="rId27"/>
    <p:sldId id="296" r:id="rId28"/>
    <p:sldId id="297" r:id="rId29"/>
    <p:sldId id="300" r:id="rId30"/>
    <p:sldId id="298" r:id="rId31"/>
    <p:sldId id="299" r:id="rId32"/>
    <p:sldId id="301" r:id="rId33"/>
    <p:sldId id="304" r:id="rId34"/>
    <p:sldId id="340" r:id="rId35"/>
    <p:sldId id="307" r:id="rId36"/>
    <p:sldId id="342" r:id="rId37"/>
    <p:sldId id="309" r:id="rId38"/>
    <p:sldId id="341" r:id="rId39"/>
    <p:sldId id="344" r:id="rId40"/>
    <p:sldId id="345" r:id="rId41"/>
    <p:sldId id="346" r:id="rId42"/>
    <p:sldId id="312" r:id="rId43"/>
    <p:sldId id="353" r:id="rId44"/>
    <p:sldId id="348" r:id="rId45"/>
    <p:sldId id="314" r:id="rId46"/>
    <p:sldId id="315" r:id="rId47"/>
    <p:sldId id="328" r:id="rId48"/>
    <p:sldId id="327" r:id="rId49"/>
    <p:sldId id="316" r:id="rId50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CCB"/>
    <a:srgbClr val="C81EB4"/>
    <a:srgbClr val="3B5D8A"/>
    <a:srgbClr val="4A7EBB"/>
    <a:srgbClr val="DBECB8"/>
    <a:srgbClr val="709700"/>
    <a:srgbClr val="798F32"/>
    <a:srgbClr val="3C7BC7"/>
    <a:srgbClr val="B8D275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5631" autoAdjust="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CarteMentale-Mesure%20distante-1.mvdx" TargetMode="External"/><Relationship Id="rId1" Type="http://schemas.openxmlformats.org/officeDocument/2006/relationships/slide" Target="../slides/slide3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32.xml"/><Relationship Id="rId1" Type="http://schemas.openxmlformats.org/officeDocument/2006/relationships/slide" Target="../slides/slide27.xml"/><Relationship Id="rId5" Type="http://schemas.openxmlformats.org/officeDocument/2006/relationships/slide" Target="../slides/slide42.xml"/><Relationship Id="rId4" Type="http://schemas.openxmlformats.org/officeDocument/2006/relationships/slide" Target="../slides/slide3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CarteMentale-Mesure%20distante-1.mvd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059A2-AFD1-426A-BE72-CC9FD8F0742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1631393-E0C7-4E02-84AD-AFD1C247B476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002060"/>
              </a:solidFill>
              <a:hlinkClick xmlns:r="http://schemas.openxmlformats.org/officeDocument/2006/relationships" r:id="rId1" action="ppaction://hlinksldjump"/>
            </a:rPr>
            <a:t>Exemple de séquence</a:t>
          </a:r>
          <a:endParaRPr lang="fr-FR" sz="2400" b="1" dirty="0">
            <a:solidFill>
              <a:srgbClr val="002060"/>
            </a:solidFill>
          </a:endParaRPr>
        </a:p>
      </dgm:t>
    </dgm:pt>
    <dgm:pt modelId="{6B344112-AEC4-4889-AA8C-4BC8409B1250}" type="parTrans" cxnId="{70AEEA60-3EE9-4921-9E94-71F5FA69B820}">
      <dgm:prSet/>
      <dgm:spPr/>
      <dgm:t>
        <a:bodyPr/>
        <a:lstStyle/>
        <a:p>
          <a:endParaRPr lang="fr-FR"/>
        </a:p>
      </dgm:t>
    </dgm:pt>
    <dgm:pt modelId="{71C9B6B0-32CD-41D4-AD5A-5820A42B2ACD}" type="sibTrans" cxnId="{70AEEA60-3EE9-4921-9E94-71F5FA69B820}">
      <dgm:prSet/>
      <dgm:spPr/>
      <dgm:t>
        <a:bodyPr/>
        <a:lstStyle/>
        <a:p>
          <a:endParaRPr lang="fr-FR"/>
        </a:p>
      </dgm:t>
    </dgm:pt>
    <dgm:pt modelId="{8187B5C8-6B25-476B-A23D-75535159ECDE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002060"/>
              </a:solidFill>
              <a:hlinkClick xmlns:r="http://schemas.openxmlformats.org/officeDocument/2006/relationships" r:id="rId2" action="ppaction://hlinkfile"/>
            </a:rPr>
            <a:t>Le </a:t>
          </a:r>
          <a:r>
            <a:rPr lang="fr-FR" sz="2400" b="1" i="1" dirty="0" smtClean="0">
              <a:solidFill>
                <a:srgbClr val="002060"/>
              </a:solidFill>
              <a:hlinkClick xmlns:r="http://schemas.openxmlformats.org/officeDocument/2006/relationships" r:id="rId2" action="ppaction://hlinkfile"/>
            </a:rPr>
            <a:t>e-labo</a:t>
          </a:r>
          <a:r>
            <a:rPr lang="fr-FR" sz="2400" b="1" dirty="0" smtClean="0">
              <a:solidFill>
                <a:srgbClr val="002060"/>
              </a:solidFill>
              <a:hlinkClick xmlns:r="http://schemas.openxmlformats.org/officeDocument/2006/relationships" r:id="rId2" action="ppaction://hlinkfile"/>
            </a:rPr>
            <a:t> : pourquoi, comment ?</a:t>
          </a:r>
          <a:endParaRPr lang="fr-FR" sz="2400" b="1" dirty="0">
            <a:solidFill>
              <a:srgbClr val="002060"/>
            </a:solidFill>
          </a:endParaRPr>
        </a:p>
      </dgm:t>
    </dgm:pt>
    <dgm:pt modelId="{E9C00914-91B0-4CC9-B560-FFBEE919B7DF}" type="sibTrans" cxnId="{B4C6A161-E68D-44FE-A4F9-65101FA044EA}">
      <dgm:prSet/>
      <dgm:spPr/>
      <dgm:t>
        <a:bodyPr/>
        <a:lstStyle/>
        <a:p>
          <a:endParaRPr lang="fr-FR"/>
        </a:p>
      </dgm:t>
    </dgm:pt>
    <dgm:pt modelId="{124E8151-F5E9-4889-80E8-B956C0929A87}" type="parTrans" cxnId="{B4C6A161-E68D-44FE-A4F9-65101FA044EA}">
      <dgm:prSet/>
      <dgm:spPr/>
      <dgm:t>
        <a:bodyPr/>
        <a:lstStyle/>
        <a:p>
          <a:endParaRPr lang="fr-FR"/>
        </a:p>
      </dgm:t>
    </dgm:pt>
    <dgm:pt modelId="{C8EB4B93-5C3C-4307-934F-6AD81B8FE2DD}" type="pres">
      <dgm:prSet presAssocID="{1C5059A2-AFD1-426A-BE72-CC9FD8F07421}" presName="arrowDiagram" presStyleCnt="0">
        <dgm:presLayoutVars>
          <dgm:chMax val="5"/>
          <dgm:dir/>
          <dgm:resizeHandles val="exact"/>
        </dgm:presLayoutVars>
      </dgm:prSet>
      <dgm:spPr/>
    </dgm:pt>
    <dgm:pt modelId="{169CF155-B083-4B27-AAF2-698482B8244A}" type="pres">
      <dgm:prSet presAssocID="{1C5059A2-AFD1-426A-BE72-CC9FD8F07421}" presName="arrow" presStyleLbl="bgShp" presStyleIdx="0" presStyleCnt="1" custLinFactNeighborX="-22532"/>
      <dgm:spPr/>
    </dgm:pt>
    <dgm:pt modelId="{A906A99D-4B03-4991-ADFD-AF7E66C0F272}" type="pres">
      <dgm:prSet presAssocID="{1C5059A2-AFD1-426A-BE72-CC9FD8F07421}" presName="arrowDiagram2" presStyleCnt="0"/>
      <dgm:spPr/>
    </dgm:pt>
    <dgm:pt modelId="{CC6727D7-5B60-4A05-87AA-EED413244047}" type="pres">
      <dgm:prSet presAssocID="{8187B5C8-6B25-476B-A23D-75535159ECDE}" presName="bullet2a" presStyleLbl="node1" presStyleIdx="0" presStyleCnt="2" custScaleX="167376" custScaleY="167376" custLinFactX="-56997" custLinFactY="-18136" custLinFactNeighborX="-100000" custLinFactNeighborY="-100000"/>
      <dgm:spPr/>
    </dgm:pt>
    <dgm:pt modelId="{8B8DE5A1-6E9D-4BA1-ACC9-F8BE2D4A91E2}" type="pres">
      <dgm:prSet presAssocID="{8187B5C8-6B25-476B-A23D-75535159ECDE}" presName="textBox2a" presStyleLbl="revTx" presStyleIdx="0" presStyleCnt="2" custScaleX="242539" custScaleY="31227" custLinFactNeighborX="66574" custLinFactNeighborY="-525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BD022B-066B-4070-B54D-8D234D3892DD}" type="pres">
      <dgm:prSet presAssocID="{61631393-E0C7-4E02-84AD-AFD1C247B476}" presName="bullet2b" presStyleLbl="node1" presStyleIdx="1" presStyleCnt="2" custLinFactNeighborY="-45906"/>
      <dgm:spPr/>
    </dgm:pt>
    <dgm:pt modelId="{C1490432-0E88-451C-A535-070490C7B7F8}" type="pres">
      <dgm:prSet presAssocID="{61631393-E0C7-4E02-84AD-AFD1C247B476}" presName="textBox2b" presStyleLbl="revTx" presStyleIdx="1" presStyleCnt="2" custScaleX="154762" custScaleY="17943" custLinFactNeighborX="37985" custLinFactNeighborY="-52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C6A161-E68D-44FE-A4F9-65101FA044EA}" srcId="{1C5059A2-AFD1-426A-BE72-CC9FD8F07421}" destId="{8187B5C8-6B25-476B-A23D-75535159ECDE}" srcOrd="0" destOrd="0" parTransId="{124E8151-F5E9-4889-80E8-B956C0929A87}" sibTransId="{E9C00914-91B0-4CC9-B560-FFBEE919B7DF}"/>
    <dgm:cxn modelId="{DB663297-3123-47C3-B893-A39C936F5733}" type="presOf" srcId="{8187B5C8-6B25-476B-A23D-75535159ECDE}" destId="{8B8DE5A1-6E9D-4BA1-ACC9-F8BE2D4A91E2}" srcOrd="0" destOrd="0" presId="urn:microsoft.com/office/officeart/2005/8/layout/arrow2"/>
    <dgm:cxn modelId="{6878ECED-4305-417B-8365-0447BB3EBC0D}" type="presOf" srcId="{61631393-E0C7-4E02-84AD-AFD1C247B476}" destId="{C1490432-0E88-451C-A535-070490C7B7F8}" srcOrd="0" destOrd="0" presId="urn:microsoft.com/office/officeart/2005/8/layout/arrow2"/>
    <dgm:cxn modelId="{70AEEA60-3EE9-4921-9E94-71F5FA69B820}" srcId="{1C5059A2-AFD1-426A-BE72-CC9FD8F07421}" destId="{61631393-E0C7-4E02-84AD-AFD1C247B476}" srcOrd="1" destOrd="0" parTransId="{6B344112-AEC4-4889-AA8C-4BC8409B1250}" sibTransId="{71C9B6B0-32CD-41D4-AD5A-5820A42B2ACD}"/>
    <dgm:cxn modelId="{FB68E718-7B2B-4B4E-B181-34E70841BF23}" type="presOf" srcId="{1C5059A2-AFD1-426A-BE72-CC9FD8F07421}" destId="{C8EB4B93-5C3C-4307-934F-6AD81B8FE2DD}" srcOrd="0" destOrd="0" presId="urn:microsoft.com/office/officeart/2005/8/layout/arrow2"/>
    <dgm:cxn modelId="{BF401606-7C73-4F83-BA13-B32730A3F3D1}" type="presParOf" srcId="{C8EB4B93-5C3C-4307-934F-6AD81B8FE2DD}" destId="{169CF155-B083-4B27-AAF2-698482B8244A}" srcOrd="0" destOrd="0" presId="urn:microsoft.com/office/officeart/2005/8/layout/arrow2"/>
    <dgm:cxn modelId="{BF4E49DC-76D2-4D74-B754-501E3A071DF6}" type="presParOf" srcId="{C8EB4B93-5C3C-4307-934F-6AD81B8FE2DD}" destId="{A906A99D-4B03-4991-ADFD-AF7E66C0F272}" srcOrd="1" destOrd="0" presId="urn:microsoft.com/office/officeart/2005/8/layout/arrow2"/>
    <dgm:cxn modelId="{F5AE6965-23D2-4B3F-9A47-F1146242F4B9}" type="presParOf" srcId="{A906A99D-4B03-4991-ADFD-AF7E66C0F272}" destId="{CC6727D7-5B60-4A05-87AA-EED413244047}" srcOrd="0" destOrd="0" presId="urn:microsoft.com/office/officeart/2005/8/layout/arrow2"/>
    <dgm:cxn modelId="{92D0E558-AC5B-42AF-ABA6-F5CDD0829202}" type="presParOf" srcId="{A906A99D-4B03-4991-ADFD-AF7E66C0F272}" destId="{8B8DE5A1-6E9D-4BA1-ACC9-F8BE2D4A91E2}" srcOrd="1" destOrd="0" presId="urn:microsoft.com/office/officeart/2005/8/layout/arrow2"/>
    <dgm:cxn modelId="{B273F936-D2A2-429B-960E-292781FEB0FE}" type="presParOf" srcId="{A906A99D-4B03-4991-ADFD-AF7E66C0F272}" destId="{A3BD022B-066B-4070-B54D-8D234D3892DD}" srcOrd="2" destOrd="0" presId="urn:microsoft.com/office/officeart/2005/8/layout/arrow2"/>
    <dgm:cxn modelId="{94FFB6CA-90B6-4A0B-B970-FB4E07B9427F}" type="presParOf" srcId="{A906A99D-4B03-4991-ADFD-AF7E66C0F272}" destId="{C1490432-0E88-451C-A535-070490C7B7F8}" srcOrd="3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DDF1135-24F9-475A-84A4-8E6CAFE95ED2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570713B-0886-47B4-AFEF-B3D5E1E70D12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4FCC14-FE50-4934-B9F1-7C56B8711C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235055-CAE6-4E2B-95F7-0F385E53FD9B}">
      <dgm:prSet phldrT="[Texte]" custT="1"/>
      <dgm:spPr/>
      <dgm:t>
        <a:bodyPr/>
        <a:lstStyle/>
        <a:p>
          <a:r>
            <a:rPr lang="fr-FR" sz="1800" dirty="0" smtClean="0"/>
            <a:t>1</a:t>
          </a:r>
          <a:r>
            <a:rPr lang="fr-FR" sz="1800" baseline="30000" dirty="0" smtClean="0"/>
            <a:t>ère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9EDF49BA-2D60-4FED-BE60-612C7458B97E}" type="parTrans" cxnId="{08574BFC-DAF2-4B21-BEAF-158E8153106D}">
      <dgm:prSet/>
      <dgm:spPr/>
      <dgm:t>
        <a:bodyPr/>
        <a:lstStyle/>
        <a:p>
          <a:endParaRPr lang="fr-FR"/>
        </a:p>
      </dgm:t>
    </dgm:pt>
    <dgm:pt modelId="{0BB15BA7-0289-48E1-94DE-7477C7FB3DC0}" type="sibTrans" cxnId="{08574BFC-DAF2-4B21-BEAF-158E8153106D}">
      <dgm:prSet/>
      <dgm:spPr/>
      <dgm:t>
        <a:bodyPr/>
        <a:lstStyle/>
        <a:p>
          <a:endParaRPr lang="fr-FR"/>
        </a:p>
      </dgm:t>
    </dgm:pt>
    <dgm:pt modelId="{76CA768F-BBA8-4C38-BE69-F65761572E6F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Création d’un modèle</a:t>
          </a:r>
          <a:endParaRPr lang="fr-FR" sz="1800" dirty="0">
            <a:solidFill>
              <a:srgbClr val="0045D0"/>
            </a:solidFill>
          </a:endParaRPr>
        </a:p>
      </dgm:t>
    </dgm:pt>
    <dgm:pt modelId="{4EC7CA26-583E-4653-81B0-FFF3F0A50F42}" type="parTrans" cxnId="{EC4D3ED1-FF99-49D9-821F-09B463E5294B}">
      <dgm:prSet/>
      <dgm:spPr/>
      <dgm:t>
        <a:bodyPr/>
        <a:lstStyle/>
        <a:p>
          <a:endParaRPr lang="fr-FR"/>
        </a:p>
      </dgm:t>
    </dgm:pt>
    <dgm:pt modelId="{54361854-137D-457E-83E8-0A8762B9E4C3}" type="sibTrans" cxnId="{EC4D3ED1-FF99-49D9-821F-09B463E5294B}">
      <dgm:prSet/>
      <dgm:spPr/>
      <dgm:t>
        <a:bodyPr/>
        <a:lstStyle/>
        <a:p>
          <a:endParaRPr lang="fr-FR"/>
        </a:p>
      </dgm:t>
    </dgm:pt>
    <dgm:pt modelId="{BD9E829D-E4D6-4E0B-9C03-767D26710046}">
      <dgm:prSet phldrT="[Texte]" custT="1"/>
      <dgm:spPr/>
      <dgm:t>
        <a:bodyPr/>
        <a:lstStyle/>
        <a:p>
          <a:r>
            <a:rPr lang="fr-FR" sz="1800" dirty="0" smtClean="0"/>
            <a:t>2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FFF26F5F-8964-4A22-B032-110D51496F5C}" type="parTrans" cxnId="{9CD0B64B-EBBC-4111-98FB-087D6F2FE53D}">
      <dgm:prSet/>
      <dgm:spPr/>
      <dgm:t>
        <a:bodyPr/>
        <a:lstStyle/>
        <a:p>
          <a:endParaRPr lang="fr-FR"/>
        </a:p>
      </dgm:t>
    </dgm:pt>
    <dgm:pt modelId="{D5D33548-BE44-4D85-9ECF-A0BE3D74D695}" type="sibTrans" cxnId="{9CD0B64B-EBBC-4111-98FB-087D6F2FE53D}">
      <dgm:prSet/>
      <dgm:spPr/>
      <dgm:t>
        <a:bodyPr/>
        <a:lstStyle/>
        <a:p>
          <a:endParaRPr lang="fr-FR"/>
        </a:p>
      </dgm:t>
    </dgm:pt>
    <dgm:pt modelId="{3D4F8330-BE22-48AA-9F7F-3A02B1757A5A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Instrumentation virtuelle du modèle</a:t>
          </a:r>
          <a:endParaRPr lang="fr-FR" sz="1800" dirty="0">
            <a:solidFill>
              <a:srgbClr val="0045D0"/>
            </a:solidFill>
          </a:endParaRPr>
        </a:p>
      </dgm:t>
    </dgm:pt>
    <dgm:pt modelId="{8E146555-CD7B-4C9C-8FCE-98AF580D7D44}" type="parTrans" cxnId="{C57BCC05-AC5A-4D58-A8DE-343FBE8B18B4}">
      <dgm:prSet/>
      <dgm:spPr/>
      <dgm:t>
        <a:bodyPr/>
        <a:lstStyle/>
        <a:p>
          <a:endParaRPr lang="fr-FR"/>
        </a:p>
      </dgm:t>
    </dgm:pt>
    <dgm:pt modelId="{F1DF2BCB-0AAE-4C28-B9E8-C0AE0D73BBE9}" type="sibTrans" cxnId="{C57BCC05-AC5A-4D58-A8DE-343FBE8B18B4}">
      <dgm:prSet/>
      <dgm:spPr/>
      <dgm:t>
        <a:bodyPr/>
        <a:lstStyle/>
        <a:p>
          <a:endParaRPr lang="fr-FR"/>
        </a:p>
      </dgm:t>
    </dgm:pt>
    <dgm:pt modelId="{B6AB39E6-0A0C-4989-9A36-80CA43F45B84}">
      <dgm:prSet phldrT="[Texte]" custT="1"/>
      <dgm:spPr/>
      <dgm:t>
        <a:bodyPr/>
        <a:lstStyle/>
        <a:p>
          <a:r>
            <a:rPr lang="fr-FR" sz="1800" dirty="0" smtClean="0"/>
            <a:t>3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9CE6EECA-E6BC-4DC2-BC2E-6A5147ED9617}" type="parTrans" cxnId="{E3D648AA-8C1C-4793-8C81-98ABA7DEAE51}">
      <dgm:prSet/>
      <dgm:spPr/>
      <dgm:t>
        <a:bodyPr/>
        <a:lstStyle/>
        <a:p>
          <a:endParaRPr lang="fr-FR"/>
        </a:p>
      </dgm:t>
    </dgm:pt>
    <dgm:pt modelId="{E6666687-1F72-447C-B059-67DF86223E1D}" type="sibTrans" cxnId="{E3D648AA-8C1C-4793-8C81-98ABA7DEAE51}">
      <dgm:prSet/>
      <dgm:spPr/>
      <dgm:t>
        <a:bodyPr/>
        <a:lstStyle/>
        <a:p>
          <a:endParaRPr lang="fr-FR"/>
        </a:p>
      </dgm:t>
    </dgm:pt>
    <dgm:pt modelId="{659E9E63-AE24-4A72-A6CA-7309B8D9977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Utilisation du modèle pour l’alimentation autonome du chalet de jardin</a:t>
          </a:r>
          <a:endParaRPr lang="fr-FR" sz="1800" dirty="0">
            <a:solidFill>
              <a:srgbClr val="0045D0"/>
            </a:solidFill>
          </a:endParaRPr>
        </a:p>
      </dgm:t>
    </dgm:pt>
    <dgm:pt modelId="{04AD69A4-E852-49D9-8517-43FC1D423410}" type="parTrans" cxnId="{D0A450E5-1F23-403E-B759-D605FFB2F75A}">
      <dgm:prSet/>
      <dgm:spPr/>
      <dgm:t>
        <a:bodyPr/>
        <a:lstStyle/>
        <a:p>
          <a:endParaRPr lang="fr-FR"/>
        </a:p>
      </dgm:t>
    </dgm:pt>
    <dgm:pt modelId="{A118163B-E5C4-4734-90DA-2BA7BF222E67}" type="sibTrans" cxnId="{D0A450E5-1F23-403E-B759-D605FFB2F75A}">
      <dgm:prSet/>
      <dgm:spPr/>
      <dgm:t>
        <a:bodyPr/>
        <a:lstStyle/>
        <a:p>
          <a:endParaRPr lang="fr-FR"/>
        </a:p>
      </dgm:t>
    </dgm:pt>
    <dgm:pt modelId="{F072B75D-DF6C-4555-98AA-E3C72E1B6DE0}">
      <dgm:prSet phldrT="[Texte]" custT="1"/>
      <dgm:spPr/>
      <dgm:t>
        <a:bodyPr/>
        <a:lstStyle/>
        <a:p>
          <a:r>
            <a:rPr lang="fr-FR" sz="1800" dirty="0" smtClean="0"/>
            <a:t>4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EB6FE06C-C27D-407F-9C66-45521F8B2228}" type="parTrans" cxnId="{8FB3DB3C-7C67-4F19-8DA5-BF303043D1DE}">
      <dgm:prSet/>
      <dgm:spPr/>
      <dgm:t>
        <a:bodyPr/>
        <a:lstStyle/>
        <a:p>
          <a:endParaRPr lang="fr-FR"/>
        </a:p>
      </dgm:t>
    </dgm:pt>
    <dgm:pt modelId="{275D9187-7369-4BA9-A5E0-355838ADEDAE}" type="sibTrans" cxnId="{8FB3DB3C-7C67-4F19-8DA5-BF303043D1DE}">
      <dgm:prSet/>
      <dgm:spPr/>
      <dgm:t>
        <a:bodyPr/>
        <a:lstStyle/>
        <a:p>
          <a:endParaRPr lang="fr-FR"/>
        </a:p>
      </dgm:t>
    </dgm:pt>
    <dgm:pt modelId="{B9214C3C-FC17-42C8-9A8C-7548E9AD4BC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Mesures sur le système réel et évaluation de l’écart entre réel et modèle</a:t>
          </a:r>
          <a:endParaRPr lang="fr-FR" sz="1800" dirty="0">
            <a:solidFill>
              <a:srgbClr val="0045D0"/>
            </a:solidFill>
          </a:endParaRPr>
        </a:p>
      </dgm:t>
    </dgm:pt>
    <dgm:pt modelId="{7288DB0C-9446-482C-B211-34645CE02847}" type="parTrans" cxnId="{A8A724D5-102F-4560-B525-281524024EAA}">
      <dgm:prSet/>
      <dgm:spPr/>
      <dgm:t>
        <a:bodyPr/>
        <a:lstStyle/>
        <a:p>
          <a:endParaRPr lang="fr-FR"/>
        </a:p>
      </dgm:t>
    </dgm:pt>
    <dgm:pt modelId="{07805935-8F4A-48FC-9524-1A35E3B447D3}" type="sibTrans" cxnId="{A8A724D5-102F-4560-B525-281524024EAA}">
      <dgm:prSet/>
      <dgm:spPr/>
      <dgm:t>
        <a:bodyPr/>
        <a:lstStyle/>
        <a:p>
          <a:endParaRPr lang="fr-FR"/>
        </a:p>
      </dgm:t>
    </dgm:pt>
    <dgm:pt modelId="{E1A17ED8-E826-49C5-A826-C270195DC52A}">
      <dgm:prSet phldrT="[Texte]" custT="1"/>
      <dgm:spPr/>
      <dgm:t>
        <a:bodyPr/>
        <a:lstStyle/>
        <a:p>
          <a:r>
            <a:rPr lang="fr-FR" sz="1800" dirty="0" smtClean="0"/>
            <a:t>5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AB797429-0821-4A85-8A57-3A9C49C66156}" type="parTrans" cxnId="{91A34DD5-1691-43DD-874C-ECC04343DD22}">
      <dgm:prSet/>
      <dgm:spPr/>
      <dgm:t>
        <a:bodyPr/>
        <a:lstStyle/>
        <a:p>
          <a:endParaRPr lang="fr-FR"/>
        </a:p>
      </dgm:t>
    </dgm:pt>
    <dgm:pt modelId="{56E2C4A1-7ED8-43AD-9D69-7FB13B57CC3D}" type="sibTrans" cxnId="{91A34DD5-1691-43DD-874C-ECC04343DD22}">
      <dgm:prSet/>
      <dgm:spPr/>
      <dgm:t>
        <a:bodyPr/>
        <a:lstStyle/>
        <a:p>
          <a:endParaRPr lang="fr-FR"/>
        </a:p>
      </dgm:t>
    </dgm:pt>
    <dgm:pt modelId="{2FC39B2D-5E0A-403D-BFB8-FD384EFE9EA3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Conclusion</a:t>
          </a:r>
          <a:endParaRPr lang="fr-FR" sz="1800" dirty="0">
            <a:solidFill>
              <a:srgbClr val="0045D0"/>
            </a:solidFill>
          </a:endParaRPr>
        </a:p>
      </dgm:t>
    </dgm:pt>
    <dgm:pt modelId="{A1DB40A2-387E-4840-9E70-9B02BC9C9393}" type="parTrans" cxnId="{A3039C28-D90A-49F4-BE18-FA3C2B7D2DE6}">
      <dgm:prSet/>
      <dgm:spPr/>
      <dgm:t>
        <a:bodyPr/>
        <a:lstStyle/>
        <a:p>
          <a:endParaRPr lang="fr-FR"/>
        </a:p>
      </dgm:t>
    </dgm:pt>
    <dgm:pt modelId="{701CE6F6-C38B-414D-8A0D-9D1DE998209B}" type="sibTrans" cxnId="{A3039C28-D90A-49F4-BE18-FA3C2B7D2DE6}">
      <dgm:prSet/>
      <dgm:spPr/>
      <dgm:t>
        <a:bodyPr/>
        <a:lstStyle/>
        <a:p>
          <a:endParaRPr lang="fr-FR"/>
        </a:p>
      </dgm:t>
    </dgm:pt>
    <dgm:pt modelId="{BE14333E-D8C6-4C85-B270-3AC3A58A9BFF}" type="pres">
      <dgm:prSet presAssocID="{2C4FCC14-FE50-4934-B9F1-7C56B8711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FE7A51-4E06-48CF-BD94-0723D0E7B0CD}" type="pres">
      <dgm:prSet presAssocID="{69235055-CAE6-4E2B-95F7-0F385E53FD9B}" presName="linNode" presStyleCnt="0"/>
      <dgm:spPr/>
    </dgm:pt>
    <dgm:pt modelId="{0CDB80FE-8A2F-4B0F-9062-38F8B7C1BA3A}" type="pres">
      <dgm:prSet presAssocID="{69235055-CAE6-4E2B-95F7-0F385E53FD9B}" presName="parentText" presStyleLbl="node1" presStyleIdx="0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5B560-9387-4AD7-A725-777830F1F845}" type="pres">
      <dgm:prSet presAssocID="{69235055-CAE6-4E2B-95F7-0F385E53FD9B}" presName="descendantText" presStyleLbl="alignAccFollowNode1" presStyleIdx="0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DAD24-92F1-460B-A731-428F68938A06}" type="pres">
      <dgm:prSet presAssocID="{0BB15BA7-0289-48E1-94DE-7477C7FB3DC0}" presName="sp" presStyleCnt="0"/>
      <dgm:spPr/>
    </dgm:pt>
    <dgm:pt modelId="{CB4F2FFD-0968-4A1F-AA02-A42FD7B6CB11}" type="pres">
      <dgm:prSet presAssocID="{BD9E829D-E4D6-4E0B-9C03-767D26710046}" presName="linNode" presStyleCnt="0"/>
      <dgm:spPr/>
    </dgm:pt>
    <dgm:pt modelId="{9B28D250-64DC-49E4-BF33-F9826ACB0642}" type="pres">
      <dgm:prSet presAssocID="{BD9E829D-E4D6-4E0B-9C03-767D26710046}" presName="parentText" presStyleLbl="node1" presStyleIdx="1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BCE5C7-72C8-413D-82F5-ABCC306671E1}" type="pres">
      <dgm:prSet presAssocID="{BD9E829D-E4D6-4E0B-9C03-767D26710046}" presName="descendantText" presStyleLbl="alignAccFollowNode1" presStyleIdx="1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795228-9396-4DF0-B811-7F19EA2A09D3}" type="pres">
      <dgm:prSet presAssocID="{D5D33548-BE44-4D85-9ECF-A0BE3D74D695}" presName="sp" presStyleCnt="0"/>
      <dgm:spPr/>
    </dgm:pt>
    <dgm:pt modelId="{80BC69A4-B75F-4D0A-A9D1-3EB2D5582125}" type="pres">
      <dgm:prSet presAssocID="{B6AB39E6-0A0C-4989-9A36-80CA43F45B84}" presName="linNode" presStyleCnt="0"/>
      <dgm:spPr/>
    </dgm:pt>
    <dgm:pt modelId="{71134139-42F1-4A6E-90F4-AB657D10A2B1}" type="pres">
      <dgm:prSet presAssocID="{B6AB39E6-0A0C-4989-9A36-80CA43F45B84}" presName="parentText" presStyleLbl="node1" presStyleIdx="2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65AF4-2366-4762-9883-C3A4E850679D}" type="pres">
      <dgm:prSet presAssocID="{B6AB39E6-0A0C-4989-9A36-80CA43F45B84}" presName="descendantText" presStyleLbl="alignAccFollowNode1" presStyleIdx="2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61E156-08AF-43AB-A04C-2161ED4508B4}" type="pres">
      <dgm:prSet presAssocID="{E6666687-1F72-447C-B059-67DF86223E1D}" presName="sp" presStyleCnt="0"/>
      <dgm:spPr/>
    </dgm:pt>
    <dgm:pt modelId="{8F32DB2B-4A39-4E08-81BD-4E21E304F0D3}" type="pres">
      <dgm:prSet presAssocID="{F072B75D-DF6C-4555-98AA-E3C72E1B6DE0}" presName="linNode" presStyleCnt="0"/>
      <dgm:spPr/>
    </dgm:pt>
    <dgm:pt modelId="{36089967-ED3C-41BC-A7C3-AF7269345F66}" type="pres">
      <dgm:prSet presAssocID="{F072B75D-DF6C-4555-98AA-E3C72E1B6DE0}" presName="parentText" presStyleLbl="node1" presStyleIdx="3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17350-FBC2-454F-A15E-F4079731C222}" type="pres">
      <dgm:prSet presAssocID="{F072B75D-DF6C-4555-98AA-E3C72E1B6DE0}" presName="descendantText" presStyleLbl="alignAccFollowNode1" presStyleIdx="3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FC2959-B161-4A88-A930-843EF3714A73}" type="pres">
      <dgm:prSet presAssocID="{275D9187-7369-4BA9-A5E0-355838ADEDAE}" presName="sp" presStyleCnt="0"/>
      <dgm:spPr/>
    </dgm:pt>
    <dgm:pt modelId="{B2856C31-126D-4192-AD1F-4FF3EF368154}" type="pres">
      <dgm:prSet presAssocID="{E1A17ED8-E826-49C5-A826-C270195DC52A}" presName="linNode" presStyleCnt="0"/>
      <dgm:spPr/>
    </dgm:pt>
    <dgm:pt modelId="{CD92EE5B-3075-4218-8C64-A2C0CD8008CB}" type="pres">
      <dgm:prSet presAssocID="{E1A17ED8-E826-49C5-A826-C270195DC52A}" presName="parentText" presStyleLbl="node1" presStyleIdx="4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9E25C-E799-4D01-95A0-84C2A7FA3822}" type="pres">
      <dgm:prSet presAssocID="{E1A17ED8-E826-49C5-A826-C270195DC52A}" presName="descendantText" presStyleLbl="alignAccFollowNode1" presStyleIdx="4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EF913F-41E9-458E-857B-126B5B257AF9}" type="presOf" srcId="{B9214C3C-FC17-42C8-9A8C-7548E9AD4BC9}" destId="{F5B17350-FBC2-454F-A15E-F4079731C222}" srcOrd="0" destOrd="0" presId="urn:microsoft.com/office/officeart/2005/8/layout/vList5"/>
    <dgm:cxn modelId="{91A34DD5-1691-43DD-874C-ECC04343DD22}" srcId="{2C4FCC14-FE50-4934-B9F1-7C56B8711C9C}" destId="{E1A17ED8-E826-49C5-A826-C270195DC52A}" srcOrd="4" destOrd="0" parTransId="{AB797429-0821-4A85-8A57-3A9C49C66156}" sibTransId="{56E2C4A1-7ED8-43AD-9D69-7FB13B57CC3D}"/>
    <dgm:cxn modelId="{EC4D3ED1-FF99-49D9-821F-09B463E5294B}" srcId="{69235055-CAE6-4E2B-95F7-0F385E53FD9B}" destId="{76CA768F-BBA8-4C38-BE69-F65761572E6F}" srcOrd="0" destOrd="0" parTransId="{4EC7CA26-583E-4653-81B0-FFF3F0A50F42}" sibTransId="{54361854-137D-457E-83E8-0A8762B9E4C3}"/>
    <dgm:cxn modelId="{1DDC945B-29AC-4339-8F73-9D286EE009A4}" type="presOf" srcId="{F072B75D-DF6C-4555-98AA-E3C72E1B6DE0}" destId="{36089967-ED3C-41BC-A7C3-AF7269345F66}" srcOrd="0" destOrd="0" presId="urn:microsoft.com/office/officeart/2005/8/layout/vList5"/>
    <dgm:cxn modelId="{E3D648AA-8C1C-4793-8C81-98ABA7DEAE51}" srcId="{2C4FCC14-FE50-4934-B9F1-7C56B8711C9C}" destId="{B6AB39E6-0A0C-4989-9A36-80CA43F45B84}" srcOrd="2" destOrd="0" parTransId="{9CE6EECA-E6BC-4DC2-BC2E-6A5147ED9617}" sibTransId="{E6666687-1F72-447C-B059-67DF86223E1D}"/>
    <dgm:cxn modelId="{8FB3DB3C-7C67-4F19-8DA5-BF303043D1DE}" srcId="{2C4FCC14-FE50-4934-B9F1-7C56B8711C9C}" destId="{F072B75D-DF6C-4555-98AA-E3C72E1B6DE0}" srcOrd="3" destOrd="0" parTransId="{EB6FE06C-C27D-407F-9C66-45521F8B2228}" sibTransId="{275D9187-7369-4BA9-A5E0-355838ADEDAE}"/>
    <dgm:cxn modelId="{D0A450E5-1F23-403E-B759-D605FFB2F75A}" srcId="{B6AB39E6-0A0C-4989-9A36-80CA43F45B84}" destId="{659E9E63-AE24-4A72-A6CA-7309B8D99779}" srcOrd="0" destOrd="0" parTransId="{04AD69A4-E852-49D9-8517-43FC1D423410}" sibTransId="{A118163B-E5C4-4734-90DA-2BA7BF222E67}"/>
    <dgm:cxn modelId="{A60C9E9D-5117-4538-9003-5157E7B31ED0}" type="presOf" srcId="{3D4F8330-BE22-48AA-9F7F-3A02B1757A5A}" destId="{50BCE5C7-72C8-413D-82F5-ABCC306671E1}" srcOrd="0" destOrd="0" presId="urn:microsoft.com/office/officeart/2005/8/layout/vList5"/>
    <dgm:cxn modelId="{9CD0B64B-EBBC-4111-98FB-087D6F2FE53D}" srcId="{2C4FCC14-FE50-4934-B9F1-7C56B8711C9C}" destId="{BD9E829D-E4D6-4E0B-9C03-767D26710046}" srcOrd="1" destOrd="0" parTransId="{FFF26F5F-8964-4A22-B032-110D51496F5C}" sibTransId="{D5D33548-BE44-4D85-9ECF-A0BE3D74D695}"/>
    <dgm:cxn modelId="{71E59FA5-4B3B-4291-AC5D-7729DE6FC1C2}" type="presOf" srcId="{B6AB39E6-0A0C-4989-9A36-80CA43F45B84}" destId="{71134139-42F1-4A6E-90F4-AB657D10A2B1}" srcOrd="0" destOrd="0" presId="urn:microsoft.com/office/officeart/2005/8/layout/vList5"/>
    <dgm:cxn modelId="{762DAED6-79A9-4421-B79A-F20DD9D7CE7E}" type="presOf" srcId="{BD9E829D-E4D6-4E0B-9C03-767D26710046}" destId="{9B28D250-64DC-49E4-BF33-F9826ACB0642}" srcOrd="0" destOrd="0" presId="urn:microsoft.com/office/officeart/2005/8/layout/vList5"/>
    <dgm:cxn modelId="{A3854667-C5F2-414E-B6EC-2204CE5682B5}" type="presOf" srcId="{659E9E63-AE24-4A72-A6CA-7309B8D99779}" destId="{C7A65AF4-2366-4762-9883-C3A4E850679D}" srcOrd="0" destOrd="0" presId="urn:microsoft.com/office/officeart/2005/8/layout/vList5"/>
    <dgm:cxn modelId="{8F47A6A9-CE8A-4682-AF1C-0F4D51BC9BD4}" type="presOf" srcId="{2FC39B2D-5E0A-403D-BFB8-FD384EFE9EA3}" destId="{2E19E25C-E799-4D01-95A0-84C2A7FA3822}" srcOrd="0" destOrd="0" presId="urn:microsoft.com/office/officeart/2005/8/layout/vList5"/>
    <dgm:cxn modelId="{3A2F6CA5-6D25-4B2F-98CF-419FD95A29D9}" type="presOf" srcId="{E1A17ED8-E826-49C5-A826-C270195DC52A}" destId="{CD92EE5B-3075-4218-8C64-A2C0CD8008CB}" srcOrd="0" destOrd="0" presId="urn:microsoft.com/office/officeart/2005/8/layout/vList5"/>
    <dgm:cxn modelId="{08574BFC-DAF2-4B21-BEAF-158E8153106D}" srcId="{2C4FCC14-FE50-4934-B9F1-7C56B8711C9C}" destId="{69235055-CAE6-4E2B-95F7-0F385E53FD9B}" srcOrd="0" destOrd="0" parTransId="{9EDF49BA-2D60-4FED-BE60-612C7458B97E}" sibTransId="{0BB15BA7-0289-48E1-94DE-7477C7FB3DC0}"/>
    <dgm:cxn modelId="{C57BCC05-AC5A-4D58-A8DE-343FBE8B18B4}" srcId="{BD9E829D-E4D6-4E0B-9C03-767D26710046}" destId="{3D4F8330-BE22-48AA-9F7F-3A02B1757A5A}" srcOrd="0" destOrd="0" parTransId="{8E146555-CD7B-4C9C-8FCE-98AF580D7D44}" sibTransId="{F1DF2BCB-0AAE-4C28-B9E8-C0AE0D73BBE9}"/>
    <dgm:cxn modelId="{58FAD829-A0CA-4308-9108-081A158A778F}" type="presOf" srcId="{69235055-CAE6-4E2B-95F7-0F385E53FD9B}" destId="{0CDB80FE-8A2F-4B0F-9062-38F8B7C1BA3A}" srcOrd="0" destOrd="0" presId="urn:microsoft.com/office/officeart/2005/8/layout/vList5"/>
    <dgm:cxn modelId="{87EC2820-D094-4BD6-B770-5D85784D1A88}" type="presOf" srcId="{2C4FCC14-FE50-4934-B9F1-7C56B8711C9C}" destId="{BE14333E-D8C6-4C85-B270-3AC3A58A9BFF}" srcOrd="0" destOrd="0" presId="urn:microsoft.com/office/officeart/2005/8/layout/vList5"/>
    <dgm:cxn modelId="{A8A724D5-102F-4560-B525-281524024EAA}" srcId="{F072B75D-DF6C-4555-98AA-E3C72E1B6DE0}" destId="{B9214C3C-FC17-42C8-9A8C-7548E9AD4BC9}" srcOrd="0" destOrd="0" parTransId="{7288DB0C-9446-482C-B211-34645CE02847}" sibTransId="{07805935-8F4A-48FC-9524-1A35E3B447D3}"/>
    <dgm:cxn modelId="{CE350E22-3D01-4358-8042-8DD8FF818278}" type="presOf" srcId="{76CA768F-BBA8-4C38-BE69-F65761572E6F}" destId="{5055B560-9387-4AD7-A725-777830F1F845}" srcOrd="0" destOrd="0" presId="urn:microsoft.com/office/officeart/2005/8/layout/vList5"/>
    <dgm:cxn modelId="{A3039C28-D90A-49F4-BE18-FA3C2B7D2DE6}" srcId="{E1A17ED8-E826-49C5-A826-C270195DC52A}" destId="{2FC39B2D-5E0A-403D-BFB8-FD384EFE9EA3}" srcOrd="0" destOrd="0" parTransId="{A1DB40A2-387E-4840-9E70-9B02BC9C9393}" sibTransId="{701CE6F6-C38B-414D-8A0D-9D1DE998209B}"/>
    <dgm:cxn modelId="{E4E08DF2-8216-46ED-B2DB-7665271BBA9D}" type="presParOf" srcId="{BE14333E-D8C6-4C85-B270-3AC3A58A9BFF}" destId="{0DFE7A51-4E06-48CF-BD94-0723D0E7B0CD}" srcOrd="0" destOrd="0" presId="urn:microsoft.com/office/officeart/2005/8/layout/vList5"/>
    <dgm:cxn modelId="{7EE93540-7F72-4C0A-A043-114E825460B6}" type="presParOf" srcId="{0DFE7A51-4E06-48CF-BD94-0723D0E7B0CD}" destId="{0CDB80FE-8A2F-4B0F-9062-38F8B7C1BA3A}" srcOrd="0" destOrd="0" presId="urn:microsoft.com/office/officeart/2005/8/layout/vList5"/>
    <dgm:cxn modelId="{5C4D7F03-2DD7-49DB-B40A-A4431769D197}" type="presParOf" srcId="{0DFE7A51-4E06-48CF-BD94-0723D0E7B0CD}" destId="{5055B560-9387-4AD7-A725-777830F1F845}" srcOrd="1" destOrd="0" presId="urn:microsoft.com/office/officeart/2005/8/layout/vList5"/>
    <dgm:cxn modelId="{071EA279-F8FF-4CF5-BF52-31E889A541CB}" type="presParOf" srcId="{BE14333E-D8C6-4C85-B270-3AC3A58A9BFF}" destId="{E09DAD24-92F1-460B-A731-428F68938A06}" srcOrd="1" destOrd="0" presId="urn:microsoft.com/office/officeart/2005/8/layout/vList5"/>
    <dgm:cxn modelId="{43DCB094-0C7C-409C-A117-0D1C7E4D814C}" type="presParOf" srcId="{BE14333E-D8C6-4C85-B270-3AC3A58A9BFF}" destId="{CB4F2FFD-0968-4A1F-AA02-A42FD7B6CB11}" srcOrd="2" destOrd="0" presId="urn:microsoft.com/office/officeart/2005/8/layout/vList5"/>
    <dgm:cxn modelId="{DF17084B-CE98-44A5-AE13-E407EB9F12C6}" type="presParOf" srcId="{CB4F2FFD-0968-4A1F-AA02-A42FD7B6CB11}" destId="{9B28D250-64DC-49E4-BF33-F9826ACB0642}" srcOrd="0" destOrd="0" presId="urn:microsoft.com/office/officeart/2005/8/layout/vList5"/>
    <dgm:cxn modelId="{E929B043-A642-4457-9087-A83DDA5423FC}" type="presParOf" srcId="{CB4F2FFD-0968-4A1F-AA02-A42FD7B6CB11}" destId="{50BCE5C7-72C8-413D-82F5-ABCC306671E1}" srcOrd="1" destOrd="0" presId="urn:microsoft.com/office/officeart/2005/8/layout/vList5"/>
    <dgm:cxn modelId="{0181D8AC-7145-4C7B-824E-C85F7B0C7034}" type="presParOf" srcId="{BE14333E-D8C6-4C85-B270-3AC3A58A9BFF}" destId="{6B795228-9396-4DF0-B811-7F19EA2A09D3}" srcOrd="3" destOrd="0" presId="urn:microsoft.com/office/officeart/2005/8/layout/vList5"/>
    <dgm:cxn modelId="{563BE180-E0D3-42A3-8A81-C4522C1DDC83}" type="presParOf" srcId="{BE14333E-D8C6-4C85-B270-3AC3A58A9BFF}" destId="{80BC69A4-B75F-4D0A-A9D1-3EB2D5582125}" srcOrd="4" destOrd="0" presId="urn:microsoft.com/office/officeart/2005/8/layout/vList5"/>
    <dgm:cxn modelId="{1BC6DDAB-7663-47FE-ABA1-2C86D1CADD42}" type="presParOf" srcId="{80BC69A4-B75F-4D0A-A9D1-3EB2D5582125}" destId="{71134139-42F1-4A6E-90F4-AB657D10A2B1}" srcOrd="0" destOrd="0" presId="urn:microsoft.com/office/officeart/2005/8/layout/vList5"/>
    <dgm:cxn modelId="{B61AD071-C986-4A6A-923D-31BAEB14CD09}" type="presParOf" srcId="{80BC69A4-B75F-4D0A-A9D1-3EB2D5582125}" destId="{C7A65AF4-2366-4762-9883-C3A4E850679D}" srcOrd="1" destOrd="0" presId="urn:microsoft.com/office/officeart/2005/8/layout/vList5"/>
    <dgm:cxn modelId="{8D9F1700-A0CC-4929-9028-772BC34639EC}" type="presParOf" srcId="{BE14333E-D8C6-4C85-B270-3AC3A58A9BFF}" destId="{7C61E156-08AF-43AB-A04C-2161ED4508B4}" srcOrd="5" destOrd="0" presId="urn:microsoft.com/office/officeart/2005/8/layout/vList5"/>
    <dgm:cxn modelId="{A79D8B45-A119-422A-A8E0-504176ACD9FD}" type="presParOf" srcId="{BE14333E-D8C6-4C85-B270-3AC3A58A9BFF}" destId="{8F32DB2B-4A39-4E08-81BD-4E21E304F0D3}" srcOrd="6" destOrd="0" presId="urn:microsoft.com/office/officeart/2005/8/layout/vList5"/>
    <dgm:cxn modelId="{75FC102E-214B-4552-ADA3-3171BC991594}" type="presParOf" srcId="{8F32DB2B-4A39-4E08-81BD-4E21E304F0D3}" destId="{36089967-ED3C-41BC-A7C3-AF7269345F66}" srcOrd="0" destOrd="0" presId="urn:microsoft.com/office/officeart/2005/8/layout/vList5"/>
    <dgm:cxn modelId="{04D0E032-C164-4113-92B5-85ACC524ABAE}" type="presParOf" srcId="{8F32DB2B-4A39-4E08-81BD-4E21E304F0D3}" destId="{F5B17350-FBC2-454F-A15E-F4079731C222}" srcOrd="1" destOrd="0" presId="urn:microsoft.com/office/officeart/2005/8/layout/vList5"/>
    <dgm:cxn modelId="{8296D087-01D3-4CAD-93F5-DBF7017CF267}" type="presParOf" srcId="{BE14333E-D8C6-4C85-B270-3AC3A58A9BFF}" destId="{DCFC2959-B161-4A88-A930-843EF3714A73}" srcOrd="7" destOrd="0" presId="urn:microsoft.com/office/officeart/2005/8/layout/vList5"/>
    <dgm:cxn modelId="{3AE4714C-F55A-42E5-82D5-E6A62F0FABC3}" type="presParOf" srcId="{BE14333E-D8C6-4C85-B270-3AC3A58A9BFF}" destId="{B2856C31-126D-4192-AD1F-4FF3EF368154}" srcOrd="8" destOrd="0" presId="urn:microsoft.com/office/officeart/2005/8/layout/vList5"/>
    <dgm:cxn modelId="{FBC4CB8F-4F7A-4C6B-8C52-28733191A695}" type="presParOf" srcId="{B2856C31-126D-4192-AD1F-4FF3EF368154}" destId="{CD92EE5B-3075-4218-8C64-A2C0CD8008CB}" srcOrd="0" destOrd="0" presId="urn:microsoft.com/office/officeart/2005/8/layout/vList5"/>
    <dgm:cxn modelId="{41378484-3E99-48A1-8F3A-BACFEE65F315}" type="presParOf" srcId="{B2856C31-126D-4192-AD1F-4FF3EF368154}" destId="{2E19E25C-E799-4D01-95A0-84C2A7FA382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964A244-4C74-4BD8-987E-072A5D395906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F84D7AF-9D8F-4CB5-B97A-B6C4820CB5CC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147E31D-930E-4D6F-B9C9-F01023E3E930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4FCC14-FE50-4934-B9F1-7C56B8711C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235055-CAE6-4E2B-95F7-0F385E53FD9B}">
      <dgm:prSet phldrT="[Texte]" custT="1"/>
      <dgm:spPr/>
      <dgm:t>
        <a:bodyPr/>
        <a:lstStyle/>
        <a:p>
          <a:endParaRPr lang="fr-FR" sz="1800" dirty="0"/>
        </a:p>
      </dgm:t>
    </dgm:pt>
    <dgm:pt modelId="{9EDF49BA-2D60-4FED-BE60-612C7458B97E}" type="parTrans" cxnId="{08574BFC-DAF2-4B21-BEAF-158E8153106D}">
      <dgm:prSet/>
      <dgm:spPr/>
      <dgm:t>
        <a:bodyPr/>
        <a:lstStyle/>
        <a:p>
          <a:endParaRPr lang="fr-FR"/>
        </a:p>
      </dgm:t>
    </dgm:pt>
    <dgm:pt modelId="{0BB15BA7-0289-48E1-94DE-7477C7FB3DC0}" type="sibTrans" cxnId="{08574BFC-DAF2-4B21-BEAF-158E8153106D}">
      <dgm:prSet/>
      <dgm:spPr/>
      <dgm:t>
        <a:bodyPr/>
        <a:lstStyle/>
        <a:p>
          <a:endParaRPr lang="fr-FR"/>
        </a:p>
      </dgm:t>
    </dgm:pt>
    <dgm:pt modelId="{76CA768F-BBA8-4C38-BE69-F65761572E6F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rId1" action="ppaction://hlinksldjump"/>
            </a:rPr>
            <a:t>Support  matériel et logiciel</a:t>
          </a:r>
          <a:endParaRPr lang="fr-FR" sz="1800" dirty="0">
            <a:solidFill>
              <a:srgbClr val="0045D0"/>
            </a:solidFill>
          </a:endParaRPr>
        </a:p>
      </dgm:t>
    </dgm:pt>
    <dgm:pt modelId="{4EC7CA26-583E-4653-81B0-FFF3F0A50F42}" type="parTrans" cxnId="{EC4D3ED1-FF99-49D9-821F-09B463E5294B}">
      <dgm:prSet/>
      <dgm:spPr/>
      <dgm:t>
        <a:bodyPr/>
        <a:lstStyle/>
        <a:p>
          <a:endParaRPr lang="fr-FR"/>
        </a:p>
      </dgm:t>
    </dgm:pt>
    <dgm:pt modelId="{54361854-137D-457E-83E8-0A8762B9E4C3}" type="sibTrans" cxnId="{EC4D3ED1-FF99-49D9-821F-09B463E5294B}">
      <dgm:prSet/>
      <dgm:spPr/>
      <dgm:t>
        <a:bodyPr/>
        <a:lstStyle/>
        <a:p>
          <a:endParaRPr lang="fr-FR"/>
        </a:p>
      </dgm:t>
    </dgm:pt>
    <dgm:pt modelId="{BD9E829D-E4D6-4E0B-9C03-767D26710046}">
      <dgm:prSet phldrT="[Texte]" custT="1"/>
      <dgm:spPr/>
      <dgm:t>
        <a:bodyPr/>
        <a:lstStyle/>
        <a:p>
          <a:r>
            <a:rPr lang="fr-FR" sz="1800" dirty="0" smtClean="0"/>
            <a:t>1</a:t>
          </a:r>
          <a:r>
            <a:rPr lang="fr-FR" sz="1800" baseline="30000" dirty="0" smtClean="0"/>
            <a:t>ère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FFF26F5F-8964-4A22-B032-110D51496F5C}" type="parTrans" cxnId="{9CD0B64B-EBBC-4111-98FB-087D6F2FE53D}">
      <dgm:prSet/>
      <dgm:spPr/>
      <dgm:t>
        <a:bodyPr/>
        <a:lstStyle/>
        <a:p>
          <a:endParaRPr lang="fr-FR"/>
        </a:p>
      </dgm:t>
    </dgm:pt>
    <dgm:pt modelId="{D5D33548-BE44-4D85-9ECF-A0BE3D74D695}" type="sibTrans" cxnId="{9CD0B64B-EBBC-4111-98FB-087D6F2FE53D}">
      <dgm:prSet/>
      <dgm:spPr/>
      <dgm:t>
        <a:bodyPr/>
        <a:lstStyle/>
        <a:p>
          <a:endParaRPr lang="fr-FR"/>
        </a:p>
      </dgm:t>
    </dgm:pt>
    <dgm:pt modelId="{3D4F8330-BE22-48AA-9F7F-3A02B1757A5A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rId2" action="ppaction://hlinksldjump"/>
            </a:rPr>
            <a:t>Analyse et description du système</a:t>
          </a:r>
          <a:endParaRPr lang="fr-FR" sz="1800" dirty="0">
            <a:solidFill>
              <a:srgbClr val="0045D0"/>
            </a:solidFill>
            <a:sym typeface="Wingdings" pitchFamily="2" charset="2"/>
          </a:endParaRPr>
        </a:p>
      </dgm:t>
    </dgm:pt>
    <dgm:pt modelId="{8E146555-CD7B-4C9C-8FCE-98AF580D7D44}" type="parTrans" cxnId="{C57BCC05-AC5A-4D58-A8DE-343FBE8B18B4}">
      <dgm:prSet/>
      <dgm:spPr/>
      <dgm:t>
        <a:bodyPr/>
        <a:lstStyle/>
        <a:p>
          <a:endParaRPr lang="fr-FR"/>
        </a:p>
      </dgm:t>
    </dgm:pt>
    <dgm:pt modelId="{F1DF2BCB-0AAE-4C28-B9E8-C0AE0D73BBE9}" type="sibTrans" cxnId="{C57BCC05-AC5A-4D58-A8DE-343FBE8B18B4}">
      <dgm:prSet/>
      <dgm:spPr/>
      <dgm:t>
        <a:bodyPr/>
        <a:lstStyle/>
        <a:p>
          <a:endParaRPr lang="fr-FR"/>
        </a:p>
      </dgm:t>
    </dgm:pt>
    <dgm:pt modelId="{B6AB39E6-0A0C-4989-9A36-80CA43F45B84}">
      <dgm:prSet phldrT="[Texte]" custT="1"/>
      <dgm:spPr/>
      <dgm:t>
        <a:bodyPr/>
        <a:lstStyle/>
        <a:p>
          <a:r>
            <a:rPr lang="fr-FR" sz="1800" dirty="0" smtClean="0"/>
            <a:t>2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9CE6EECA-E6BC-4DC2-BC2E-6A5147ED9617}" type="parTrans" cxnId="{E3D648AA-8C1C-4793-8C81-98ABA7DEAE51}">
      <dgm:prSet/>
      <dgm:spPr/>
      <dgm:t>
        <a:bodyPr/>
        <a:lstStyle/>
        <a:p>
          <a:endParaRPr lang="fr-FR"/>
        </a:p>
      </dgm:t>
    </dgm:pt>
    <dgm:pt modelId="{E6666687-1F72-447C-B059-67DF86223E1D}" type="sibTrans" cxnId="{E3D648AA-8C1C-4793-8C81-98ABA7DEAE51}">
      <dgm:prSet/>
      <dgm:spPr/>
      <dgm:t>
        <a:bodyPr/>
        <a:lstStyle/>
        <a:p>
          <a:endParaRPr lang="fr-FR"/>
        </a:p>
      </dgm:t>
    </dgm:pt>
    <dgm:pt modelId="{659E9E63-AE24-4A72-A6CA-7309B8D9977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rId3" action="ppaction://hlinksldjump"/>
            </a:rPr>
            <a:t>Mesures avec éclairage à l’arrêt</a:t>
          </a:r>
          <a:endParaRPr lang="fr-FR" sz="1800" dirty="0">
            <a:solidFill>
              <a:srgbClr val="0045D0"/>
            </a:solidFill>
          </a:endParaRPr>
        </a:p>
      </dgm:t>
    </dgm:pt>
    <dgm:pt modelId="{04AD69A4-E852-49D9-8517-43FC1D423410}" type="parTrans" cxnId="{D0A450E5-1F23-403E-B759-D605FFB2F75A}">
      <dgm:prSet/>
      <dgm:spPr/>
      <dgm:t>
        <a:bodyPr/>
        <a:lstStyle/>
        <a:p>
          <a:endParaRPr lang="fr-FR"/>
        </a:p>
      </dgm:t>
    </dgm:pt>
    <dgm:pt modelId="{A118163B-E5C4-4734-90DA-2BA7BF222E67}" type="sibTrans" cxnId="{D0A450E5-1F23-403E-B759-D605FFB2F75A}">
      <dgm:prSet/>
      <dgm:spPr/>
      <dgm:t>
        <a:bodyPr/>
        <a:lstStyle/>
        <a:p>
          <a:endParaRPr lang="fr-FR"/>
        </a:p>
      </dgm:t>
    </dgm:pt>
    <dgm:pt modelId="{F072B75D-DF6C-4555-98AA-E3C72E1B6DE0}">
      <dgm:prSet phldrT="[Texte]" custT="1"/>
      <dgm:spPr/>
      <dgm:t>
        <a:bodyPr/>
        <a:lstStyle/>
        <a:p>
          <a:r>
            <a:rPr lang="fr-FR" sz="1800" dirty="0" smtClean="0"/>
            <a:t>3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EB6FE06C-C27D-407F-9C66-45521F8B2228}" type="parTrans" cxnId="{8FB3DB3C-7C67-4F19-8DA5-BF303043D1DE}">
      <dgm:prSet/>
      <dgm:spPr/>
      <dgm:t>
        <a:bodyPr/>
        <a:lstStyle/>
        <a:p>
          <a:endParaRPr lang="fr-FR"/>
        </a:p>
      </dgm:t>
    </dgm:pt>
    <dgm:pt modelId="{275D9187-7369-4BA9-A5E0-355838ADEDAE}" type="sibTrans" cxnId="{8FB3DB3C-7C67-4F19-8DA5-BF303043D1DE}">
      <dgm:prSet/>
      <dgm:spPr/>
      <dgm:t>
        <a:bodyPr/>
        <a:lstStyle/>
        <a:p>
          <a:endParaRPr lang="fr-FR"/>
        </a:p>
      </dgm:t>
    </dgm:pt>
    <dgm:pt modelId="{B9214C3C-FC17-42C8-9A8C-7548E9AD4BC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rId4" action="ppaction://hlinksldjump"/>
            </a:rPr>
            <a:t>Mesures avec éclairage en marche</a:t>
          </a:r>
          <a:endParaRPr lang="fr-FR" sz="1800" dirty="0">
            <a:solidFill>
              <a:srgbClr val="0045D0"/>
            </a:solidFill>
          </a:endParaRPr>
        </a:p>
      </dgm:t>
    </dgm:pt>
    <dgm:pt modelId="{7288DB0C-9446-482C-B211-34645CE02847}" type="parTrans" cxnId="{A8A724D5-102F-4560-B525-281524024EAA}">
      <dgm:prSet/>
      <dgm:spPr/>
      <dgm:t>
        <a:bodyPr/>
        <a:lstStyle/>
        <a:p>
          <a:endParaRPr lang="fr-FR"/>
        </a:p>
      </dgm:t>
    </dgm:pt>
    <dgm:pt modelId="{07805935-8F4A-48FC-9524-1A35E3B447D3}" type="sibTrans" cxnId="{A8A724D5-102F-4560-B525-281524024EAA}">
      <dgm:prSet/>
      <dgm:spPr/>
      <dgm:t>
        <a:bodyPr/>
        <a:lstStyle/>
        <a:p>
          <a:endParaRPr lang="fr-FR"/>
        </a:p>
      </dgm:t>
    </dgm:pt>
    <dgm:pt modelId="{E1A17ED8-E826-49C5-A826-C270195DC52A}">
      <dgm:prSet phldrT="[Texte]" custT="1"/>
      <dgm:spPr/>
      <dgm:t>
        <a:bodyPr/>
        <a:lstStyle/>
        <a:p>
          <a:r>
            <a:rPr lang="fr-FR" sz="1800" dirty="0" smtClean="0"/>
            <a:t>4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AB797429-0821-4A85-8A57-3A9C49C66156}" type="parTrans" cxnId="{91A34DD5-1691-43DD-874C-ECC04343DD22}">
      <dgm:prSet/>
      <dgm:spPr/>
      <dgm:t>
        <a:bodyPr/>
        <a:lstStyle/>
        <a:p>
          <a:endParaRPr lang="fr-FR"/>
        </a:p>
      </dgm:t>
    </dgm:pt>
    <dgm:pt modelId="{56E2C4A1-7ED8-43AD-9D69-7FB13B57CC3D}" type="sibTrans" cxnId="{91A34DD5-1691-43DD-874C-ECC04343DD22}">
      <dgm:prSet/>
      <dgm:spPr/>
      <dgm:t>
        <a:bodyPr/>
        <a:lstStyle/>
        <a:p>
          <a:endParaRPr lang="fr-FR"/>
        </a:p>
      </dgm:t>
    </dgm:pt>
    <dgm:pt modelId="{2FC39B2D-5E0A-403D-BFB8-FD384EFE9EA3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rId5" action="ppaction://hlinksldjump"/>
            </a:rPr>
            <a:t>Mesures sur un cycle de 24 heures</a:t>
          </a:r>
          <a:endParaRPr lang="fr-FR" sz="1800" dirty="0">
            <a:solidFill>
              <a:srgbClr val="0045D0"/>
            </a:solidFill>
          </a:endParaRPr>
        </a:p>
      </dgm:t>
    </dgm:pt>
    <dgm:pt modelId="{A1DB40A2-387E-4840-9E70-9B02BC9C9393}" type="parTrans" cxnId="{A3039C28-D90A-49F4-BE18-FA3C2B7D2DE6}">
      <dgm:prSet/>
      <dgm:spPr/>
      <dgm:t>
        <a:bodyPr/>
        <a:lstStyle/>
        <a:p>
          <a:endParaRPr lang="fr-FR"/>
        </a:p>
      </dgm:t>
    </dgm:pt>
    <dgm:pt modelId="{701CE6F6-C38B-414D-8A0D-9D1DE998209B}" type="sibTrans" cxnId="{A3039C28-D90A-49F4-BE18-FA3C2B7D2DE6}">
      <dgm:prSet/>
      <dgm:spPr/>
      <dgm:t>
        <a:bodyPr/>
        <a:lstStyle/>
        <a:p>
          <a:endParaRPr lang="fr-FR"/>
        </a:p>
      </dgm:t>
    </dgm:pt>
    <dgm:pt modelId="{BE14333E-D8C6-4C85-B270-3AC3A58A9BFF}" type="pres">
      <dgm:prSet presAssocID="{2C4FCC14-FE50-4934-B9F1-7C56B8711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FE7A51-4E06-48CF-BD94-0723D0E7B0CD}" type="pres">
      <dgm:prSet presAssocID="{69235055-CAE6-4E2B-95F7-0F385E53FD9B}" presName="linNode" presStyleCnt="0"/>
      <dgm:spPr/>
    </dgm:pt>
    <dgm:pt modelId="{0CDB80FE-8A2F-4B0F-9062-38F8B7C1BA3A}" type="pres">
      <dgm:prSet presAssocID="{69235055-CAE6-4E2B-95F7-0F385E53FD9B}" presName="parentText" presStyleLbl="node1" presStyleIdx="0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5B560-9387-4AD7-A725-777830F1F845}" type="pres">
      <dgm:prSet presAssocID="{69235055-CAE6-4E2B-95F7-0F385E53FD9B}" presName="descendantText" presStyleLbl="alignAccFollowNode1" presStyleIdx="0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DAD24-92F1-460B-A731-428F68938A06}" type="pres">
      <dgm:prSet presAssocID="{0BB15BA7-0289-48E1-94DE-7477C7FB3DC0}" presName="sp" presStyleCnt="0"/>
      <dgm:spPr/>
    </dgm:pt>
    <dgm:pt modelId="{CB4F2FFD-0968-4A1F-AA02-A42FD7B6CB11}" type="pres">
      <dgm:prSet presAssocID="{BD9E829D-E4D6-4E0B-9C03-767D26710046}" presName="linNode" presStyleCnt="0"/>
      <dgm:spPr/>
    </dgm:pt>
    <dgm:pt modelId="{9B28D250-64DC-49E4-BF33-F9826ACB0642}" type="pres">
      <dgm:prSet presAssocID="{BD9E829D-E4D6-4E0B-9C03-767D26710046}" presName="parentText" presStyleLbl="node1" presStyleIdx="1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BCE5C7-72C8-413D-82F5-ABCC306671E1}" type="pres">
      <dgm:prSet presAssocID="{BD9E829D-E4D6-4E0B-9C03-767D26710046}" presName="descendantText" presStyleLbl="alignAccFollowNode1" presStyleIdx="1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795228-9396-4DF0-B811-7F19EA2A09D3}" type="pres">
      <dgm:prSet presAssocID="{D5D33548-BE44-4D85-9ECF-A0BE3D74D695}" presName="sp" presStyleCnt="0"/>
      <dgm:spPr/>
    </dgm:pt>
    <dgm:pt modelId="{80BC69A4-B75F-4D0A-A9D1-3EB2D5582125}" type="pres">
      <dgm:prSet presAssocID="{B6AB39E6-0A0C-4989-9A36-80CA43F45B84}" presName="linNode" presStyleCnt="0"/>
      <dgm:spPr/>
    </dgm:pt>
    <dgm:pt modelId="{71134139-42F1-4A6E-90F4-AB657D10A2B1}" type="pres">
      <dgm:prSet presAssocID="{B6AB39E6-0A0C-4989-9A36-80CA43F45B84}" presName="parentText" presStyleLbl="node1" presStyleIdx="2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65AF4-2366-4762-9883-C3A4E850679D}" type="pres">
      <dgm:prSet presAssocID="{B6AB39E6-0A0C-4989-9A36-80CA43F45B84}" presName="descendantText" presStyleLbl="alignAccFollowNode1" presStyleIdx="2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61E156-08AF-43AB-A04C-2161ED4508B4}" type="pres">
      <dgm:prSet presAssocID="{E6666687-1F72-447C-B059-67DF86223E1D}" presName="sp" presStyleCnt="0"/>
      <dgm:spPr/>
    </dgm:pt>
    <dgm:pt modelId="{8F32DB2B-4A39-4E08-81BD-4E21E304F0D3}" type="pres">
      <dgm:prSet presAssocID="{F072B75D-DF6C-4555-98AA-E3C72E1B6DE0}" presName="linNode" presStyleCnt="0"/>
      <dgm:spPr/>
    </dgm:pt>
    <dgm:pt modelId="{36089967-ED3C-41BC-A7C3-AF7269345F66}" type="pres">
      <dgm:prSet presAssocID="{F072B75D-DF6C-4555-98AA-E3C72E1B6DE0}" presName="parentText" presStyleLbl="node1" presStyleIdx="3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17350-FBC2-454F-A15E-F4079731C222}" type="pres">
      <dgm:prSet presAssocID="{F072B75D-DF6C-4555-98AA-E3C72E1B6DE0}" presName="descendantText" presStyleLbl="alignAccFollowNode1" presStyleIdx="3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FC2959-B161-4A88-A930-843EF3714A73}" type="pres">
      <dgm:prSet presAssocID="{275D9187-7369-4BA9-A5E0-355838ADEDAE}" presName="sp" presStyleCnt="0"/>
      <dgm:spPr/>
    </dgm:pt>
    <dgm:pt modelId="{B2856C31-126D-4192-AD1F-4FF3EF368154}" type="pres">
      <dgm:prSet presAssocID="{E1A17ED8-E826-49C5-A826-C270195DC52A}" presName="linNode" presStyleCnt="0"/>
      <dgm:spPr/>
    </dgm:pt>
    <dgm:pt modelId="{CD92EE5B-3075-4218-8C64-A2C0CD8008CB}" type="pres">
      <dgm:prSet presAssocID="{E1A17ED8-E826-49C5-A826-C270195DC52A}" presName="parentText" presStyleLbl="node1" presStyleIdx="4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9E25C-E799-4D01-95A0-84C2A7FA3822}" type="pres">
      <dgm:prSet presAssocID="{E1A17ED8-E826-49C5-A826-C270195DC52A}" presName="descendantText" presStyleLbl="alignAccFollowNode1" presStyleIdx="4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C9B23A-7126-4109-AD82-A2D1BB9FB081}" type="presOf" srcId="{69235055-CAE6-4E2B-95F7-0F385E53FD9B}" destId="{0CDB80FE-8A2F-4B0F-9062-38F8B7C1BA3A}" srcOrd="0" destOrd="0" presId="urn:microsoft.com/office/officeart/2005/8/layout/vList5"/>
    <dgm:cxn modelId="{1B611761-91FE-4E93-94F9-316D8A92A654}" type="presOf" srcId="{B9214C3C-FC17-42C8-9A8C-7548E9AD4BC9}" destId="{F5B17350-FBC2-454F-A15E-F4079731C222}" srcOrd="0" destOrd="0" presId="urn:microsoft.com/office/officeart/2005/8/layout/vList5"/>
    <dgm:cxn modelId="{91A34DD5-1691-43DD-874C-ECC04343DD22}" srcId="{2C4FCC14-FE50-4934-B9F1-7C56B8711C9C}" destId="{E1A17ED8-E826-49C5-A826-C270195DC52A}" srcOrd="4" destOrd="0" parTransId="{AB797429-0821-4A85-8A57-3A9C49C66156}" sibTransId="{56E2C4A1-7ED8-43AD-9D69-7FB13B57CC3D}"/>
    <dgm:cxn modelId="{EC4D3ED1-FF99-49D9-821F-09B463E5294B}" srcId="{69235055-CAE6-4E2B-95F7-0F385E53FD9B}" destId="{76CA768F-BBA8-4C38-BE69-F65761572E6F}" srcOrd="0" destOrd="0" parTransId="{4EC7CA26-583E-4653-81B0-FFF3F0A50F42}" sibTransId="{54361854-137D-457E-83E8-0A8762B9E4C3}"/>
    <dgm:cxn modelId="{E3D648AA-8C1C-4793-8C81-98ABA7DEAE51}" srcId="{2C4FCC14-FE50-4934-B9F1-7C56B8711C9C}" destId="{B6AB39E6-0A0C-4989-9A36-80CA43F45B84}" srcOrd="2" destOrd="0" parTransId="{9CE6EECA-E6BC-4DC2-BC2E-6A5147ED9617}" sibTransId="{E6666687-1F72-447C-B059-67DF86223E1D}"/>
    <dgm:cxn modelId="{8FB3DB3C-7C67-4F19-8DA5-BF303043D1DE}" srcId="{2C4FCC14-FE50-4934-B9F1-7C56B8711C9C}" destId="{F072B75D-DF6C-4555-98AA-E3C72E1B6DE0}" srcOrd="3" destOrd="0" parTransId="{EB6FE06C-C27D-407F-9C66-45521F8B2228}" sibTransId="{275D9187-7369-4BA9-A5E0-355838ADEDAE}"/>
    <dgm:cxn modelId="{D0A450E5-1F23-403E-B759-D605FFB2F75A}" srcId="{B6AB39E6-0A0C-4989-9A36-80CA43F45B84}" destId="{659E9E63-AE24-4A72-A6CA-7309B8D99779}" srcOrd="0" destOrd="0" parTransId="{04AD69A4-E852-49D9-8517-43FC1D423410}" sibTransId="{A118163B-E5C4-4734-90DA-2BA7BF222E67}"/>
    <dgm:cxn modelId="{D493B8FB-5B19-4C8E-BAEA-65ED6BF59AAC}" type="presOf" srcId="{76CA768F-BBA8-4C38-BE69-F65761572E6F}" destId="{5055B560-9387-4AD7-A725-777830F1F845}" srcOrd="0" destOrd="0" presId="urn:microsoft.com/office/officeart/2005/8/layout/vList5"/>
    <dgm:cxn modelId="{9CD0B64B-EBBC-4111-98FB-087D6F2FE53D}" srcId="{2C4FCC14-FE50-4934-B9F1-7C56B8711C9C}" destId="{BD9E829D-E4D6-4E0B-9C03-767D26710046}" srcOrd="1" destOrd="0" parTransId="{FFF26F5F-8964-4A22-B032-110D51496F5C}" sibTransId="{D5D33548-BE44-4D85-9ECF-A0BE3D74D695}"/>
    <dgm:cxn modelId="{19C56CEF-2EB9-48FD-88D5-5E6B91ECD158}" type="presOf" srcId="{F072B75D-DF6C-4555-98AA-E3C72E1B6DE0}" destId="{36089967-ED3C-41BC-A7C3-AF7269345F66}" srcOrd="0" destOrd="0" presId="urn:microsoft.com/office/officeart/2005/8/layout/vList5"/>
    <dgm:cxn modelId="{6FE58B6F-3173-450C-A4F6-E814E1DF0DE9}" type="presOf" srcId="{B6AB39E6-0A0C-4989-9A36-80CA43F45B84}" destId="{71134139-42F1-4A6E-90F4-AB657D10A2B1}" srcOrd="0" destOrd="0" presId="urn:microsoft.com/office/officeart/2005/8/layout/vList5"/>
    <dgm:cxn modelId="{A66E8DCE-AA11-423D-AB68-39887136AC90}" type="presOf" srcId="{2FC39B2D-5E0A-403D-BFB8-FD384EFE9EA3}" destId="{2E19E25C-E799-4D01-95A0-84C2A7FA3822}" srcOrd="0" destOrd="0" presId="urn:microsoft.com/office/officeart/2005/8/layout/vList5"/>
    <dgm:cxn modelId="{638ED2DA-C700-4BD1-9ACC-2CE99E901C7C}" type="presOf" srcId="{659E9E63-AE24-4A72-A6CA-7309B8D99779}" destId="{C7A65AF4-2366-4762-9883-C3A4E850679D}" srcOrd="0" destOrd="0" presId="urn:microsoft.com/office/officeart/2005/8/layout/vList5"/>
    <dgm:cxn modelId="{DB017720-EF8E-40FC-A120-0CC55BC34DDE}" type="presOf" srcId="{2C4FCC14-FE50-4934-B9F1-7C56B8711C9C}" destId="{BE14333E-D8C6-4C85-B270-3AC3A58A9BFF}" srcOrd="0" destOrd="0" presId="urn:microsoft.com/office/officeart/2005/8/layout/vList5"/>
    <dgm:cxn modelId="{A67BF88D-9C13-4062-BF17-3EDFB736C896}" type="presOf" srcId="{BD9E829D-E4D6-4E0B-9C03-767D26710046}" destId="{9B28D250-64DC-49E4-BF33-F9826ACB0642}" srcOrd="0" destOrd="0" presId="urn:microsoft.com/office/officeart/2005/8/layout/vList5"/>
    <dgm:cxn modelId="{08574BFC-DAF2-4B21-BEAF-158E8153106D}" srcId="{2C4FCC14-FE50-4934-B9F1-7C56B8711C9C}" destId="{69235055-CAE6-4E2B-95F7-0F385E53FD9B}" srcOrd="0" destOrd="0" parTransId="{9EDF49BA-2D60-4FED-BE60-612C7458B97E}" sibTransId="{0BB15BA7-0289-48E1-94DE-7477C7FB3DC0}"/>
    <dgm:cxn modelId="{C57BCC05-AC5A-4D58-A8DE-343FBE8B18B4}" srcId="{BD9E829D-E4D6-4E0B-9C03-767D26710046}" destId="{3D4F8330-BE22-48AA-9F7F-3A02B1757A5A}" srcOrd="0" destOrd="0" parTransId="{8E146555-CD7B-4C9C-8FCE-98AF580D7D44}" sibTransId="{F1DF2BCB-0AAE-4C28-B9E8-C0AE0D73BBE9}"/>
    <dgm:cxn modelId="{A8A724D5-102F-4560-B525-281524024EAA}" srcId="{F072B75D-DF6C-4555-98AA-E3C72E1B6DE0}" destId="{B9214C3C-FC17-42C8-9A8C-7548E9AD4BC9}" srcOrd="0" destOrd="0" parTransId="{7288DB0C-9446-482C-B211-34645CE02847}" sibTransId="{07805935-8F4A-48FC-9524-1A35E3B447D3}"/>
    <dgm:cxn modelId="{D5CE8D51-B244-4529-81C2-86D88D9757B8}" type="presOf" srcId="{3D4F8330-BE22-48AA-9F7F-3A02B1757A5A}" destId="{50BCE5C7-72C8-413D-82F5-ABCC306671E1}" srcOrd="0" destOrd="0" presId="urn:microsoft.com/office/officeart/2005/8/layout/vList5"/>
    <dgm:cxn modelId="{EEBA3C49-AE43-4063-BFE1-3A8FE0557A52}" type="presOf" srcId="{E1A17ED8-E826-49C5-A826-C270195DC52A}" destId="{CD92EE5B-3075-4218-8C64-A2C0CD8008CB}" srcOrd="0" destOrd="0" presId="urn:microsoft.com/office/officeart/2005/8/layout/vList5"/>
    <dgm:cxn modelId="{A3039C28-D90A-49F4-BE18-FA3C2B7D2DE6}" srcId="{E1A17ED8-E826-49C5-A826-C270195DC52A}" destId="{2FC39B2D-5E0A-403D-BFB8-FD384EFE9EA3}" srcOrd="0" destOrd="0" parTransId="{A1DB40A2-387E-4840-9E70-9B02BC9C9393}" sibTransId="{701CE6F6-C38B-414D-8A0D-9D1DE998209B}"/>
    <dgm:cxn modelId="{C08B3192-7AC3-48E8-9E82-F801EEF0618C}" type="presParOf" srcId="{BE14333E-D8C6-4C85-B270-3AC3A58A9BFF}" destId="{0DFE7A51-4E06-48CF-BD94-0723D0E7B0CD}" srcOrd="0" destOrd="0" presId="urn:microsoft.com/office/officeart/2005/8/layout/vList5"/>
    <dgm:cxn modelId="{B2D308F3-9411-4E98-A9CA-FFE605FC1D97}" type="presParOf" srcId="{0DFE7A51-4E06-48CF-BD94-0723D0E7B0CD}" destId="{0CDB80FE-8A2F-4B0F-9062-38F8B7C1BA3A}" srcOrd="0" destOrd="0" presId="urn:microsoft.com/office/officeart/2005/8/layout/vList5"/>
    <dgm:cxn modelId="{6A98319B-1DD5-49D1-B7EA-BEE256CA2591}" type="presParOf" srcId="{0DFE7A51-4E06-48CF-BD94-0723D0E7B0CD}" destId="{5055B560-9387-4AD7-A725-777830F1F845}" srcOrd="1" destOrd="0" presId="urn:microsoft.com/office/officeart/2005/8/layout/vList5"/>
    <dgm:cxn modelId="{3C062185-62D9-466B-9E63-5DB5DD9C6F2F}" type="presParOf" srcId="{BE14333E-D8C6-4C85-B270-3AC3A58A9BFF}" destId="{E09DAD24-92F1-460B-A731-428F68938A06}" srcOrd="1" destOrd="0" presId="urn:microsoft.com/office/officeart/2005/8/layout/vList5"/>
    <dgm:cxn modelId="{620DC8C0-93AA-45A5-9CB5-101AC39B82DE}" type="presParOf" srcId="{BE14333E-D8C6-4C85-B270-3AC3A58A9BFF}" destId="{CB4F2FFD-0968-4A1F-AA02-A42FD7B6CB11}" srcOrd="2" destOrd="0" presId="urn:microsoft.com/office/officeart/2005/8/layout/vList5"/>
    <dgm:cxn modelId="{5BC9FA5A-AF8F-4468-81F7-BB6A01CEF36A}" type="presParOf" srcId="{CB4F2FFD-0968-4A1F-AA02-A42FD7B6CB11}" destId="{9B28D250-64DC-49E4-BF33-F9826ACB0642}" srcOrd="0" destOrd="0" presId="urn:microsoft.com/office/officeart/2005/8/layout/vList5"/>
    <dgm:cxn modelId="{7ABB9B41-5510-42E6-931D-FAAE70AB8409}" type="presParOf" srcId="{CB4F2FFD-0968-4A1F-AA02-A42FD7B6CB11}" destId="{50BCE5C7-72C8-413D-82F5-ABCC306671E1}" srcOrd="1" destOrd="0" presId="urn:microsoft.com/office/officeart/2005/8/layout/vList5"/>
    <dgm:cxn modelId="{37DFBAED-8A2B-48C4-82E2-17D6CB161C61}" type="presParOf" srcId="{BE14333E-D8C6-4C85-B270-3AC3A58A9BFF}" destId="{6B795228-9396-4DF0-B811-7F19EA2A09D3}" srcOrd="3" destOrd="0" presId="urn:microsoft.com/office/officeart/2005/8/layout/vList5"/>
    <dgm:cxn modelId="{9FE78292-2F96-42EB-A8FA-6718BFED8B71}" type="presParOf" srcId="{BE14333E-D8C6-4C85-B270-3AC3A58A9BFF}" destId="{80BC69A4-B75F-4D0A-A9D1-3EB2D5582125}" srcOrd="4" destOrd="0" presId="urn:microsoft.com/office/officeart/2005/8/layout/vList5"/>
    <dgm:cxn modelId="{49A152E3-7C1C-44C5-8DA0-9629CC945DD8}" type="presParOf" srcId="{80BC69A4-B75F-4D0A-A9D1-3EB2D5582125}" destId="{71134139-42F1-4A6E-90F4-AB657D10A2B1}" srcOrd="0" destOrd="0" presId="urn:microsoft.com/office/officeart/2005/8/layout/vList5"/>
    <dgm:cxn modelId="{24A63CEF-08B3-49BC-97E6-A108156680CE}" type="presParOf" srcId="{80BC69A4-B75F-4D0A-A9D1-3EB2D5582125}" destId="{C7A65AF4-2366-4762-9883-C3A4E850679D}" srcOrd="1" destOrd="0" presId="urn:microsoft.com/office/officeart/2005/8/layout/vList5"/>
    <dgm:cxn modelId="{C6DBBE1D-022A-4719-90C7-76A09E9E4091}" type="presParOf" srcId="{BE14333E-D8C6-4C85-B270-3AC3A58A9BFF}" destId="{7C61E156-08AF-43AB-A04C-2161ED4508B4}" srcOrd="5" destOrd="0" presId="urn:microsoft.com/office/officeart/2005/8/layout/vList5"/>
    <dgm:cxn modelId="{8743CFD5-4544-483C-9618-737410464C86}" type="presParOf" srcId="{BE14333E-D8C6-4C85-B270-3AC3A58A9BFF}" destId="{8F32DB2B-4A39-4E08-81BD-4E21E304F0D3}" srcOrd="6" destOrd="0" presId="urn:microsoft.com/office/officeart/2005/8/layout/vList5"/>
    <dgm:cxn modelId="{6AA50EB6-FC4B-4197-B79A-6695C560D0C2}" type="presParOf" srcId="{8F32DB2B-4A39-4E08-81BD-4E21E304F0D3}" destId="{36089967-ED3C-41BC-A7C3-AF7269345F66}" srcOrd="0" destOrd="0" presId="urn:microsoft.com/office/officeart/2005/8/layout/vList5"/>
    <dgm:cxn modelId="{48B9D8FA-594D-483F-A3CE-7CECBA2286A8}" type="presParOf" srcId="{8F32DB2B-4A39-4E08-81BD-4E21E304F0D3}" destId="{F5B17350-FBC2-454F-A15E-F4079731C222}" srcOrd="1" destOrd="0" presId="urn:microsoft.com/office/officeart/2005/8/layout/vList5"/>
    <dgm:cxn modelId="{6264C10B-C79E-4753-A8C1-4DFFC8DAE2B0}" type="presParOf" srcId="{BE14333E-D8C6-4C85-B270-3AC3A58A9BFF}" destId="{DCFC2959-B161-4A88-A930-843EF3714A73}" srcOrd="7" destOrd="0" presId="urn:microsoft.com/office/officeart/2005/8/layout/vList5"/>
    <dgm:cxn modelId="{B8179D6B-810C-41F3-9484-CF63DC74A385}" type="presParOf" srcId="{BE14333E-D8C6-4C85-B270-3AC3A58A9BFF}" destId="{B2856C31-126D-4192-AD1F-4FF3EF368154}" srcOrd="8" destOrd="0" presId="urn:microsoft.com/office/officeart/2005/8/layout/vList5"/>
    <dgm:cxn modelId="{12AF2C79-48F1-4070-B48B-2E45F02D454C}" type="presParOf" srcId="{B2856C31-126D-4192-AD1F-4FF3EF368154}" destId="{CD92EE5B-3075-4218-8C64-A2C0CD8008CB}" srcOrd="0" destOrd="0" presId="urn:microsoft.com/office/officeart/2005/8/layout/vList5"/>
    <dgm:cxn modelId="{DBDB4EBB-5A21-403A-81F4-068582E4E80C}" type="presParOf" srcId="{B2856C31-126D-4192-AD1F-4FF3EF368154}" destId="{2E19E25C-E799-4D01-95A0-84C2A7FA382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D3E035E-3060-47A7-AA2E-B88B19AD94ED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C6F845F-E0FA-40D2-B87C-3A315D56BDC7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632F0671-1866-42F4-A210-53EBE3C07AEA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72B8D-1B3B-4C92-8688-48589BCD69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BDBF67-2D66-4E3E-8134-16919282B1CD}">
      <dgm:prSet phldrT="[Texte]"/>
      <dgm:spPr/>
      <dgm:t>
        <a:bodyPr/>
        <a:lstStyle/>
        <a:p>
          <a:r>
            <a:rPr lang="fr-FR" dirty="0" smtClean="0"/>
            <a:t>phase 1</a:t>
          </a:r>
          <a:endParaRPr lang="fr-FR" dirty="0"/>
        </a:p>
      </dgm:t>
    </dgm:pt>
    <dgm:pt modelId="{213E097A-D6A4-4C8B-8685-4DE8C0C0E6FB}" type="parTrans" cxnId="{3EF7E3C4-5D3F-4AF0-9FB9-8515A085D680}">
      <dgm:prSet/>
      <dgm:spPr/>
      <dgm:t>
        <a:bodyPr/>
        <a:lstStyle/>
        <a:p>
          <a:endParaRPr lang="fr-FR"/>
        </a:p>
      </dgm:t>
    </dgm:pt>
    <dgm:pt modelId="{B4D7CE92-C0E6-4976-9559-DC3B2FBB06CA}" type="sibTrans" cxnId="{3EF7E3C4-5D3F-4AF0-9FB9-8515A085D680}">
      <dgm:prSet/>
      <dgm:spPr/>
      <dgm:t>
        <a:bodyPr/>
        <a:lstStyle/>
        <a:p>
          <a:endParaRPr lang="fr-FR"/>
        </a:p>
      </dgm:t>
    </dgm:pt>
    <dgm:pt modelId="{1A49C83B-9AD4-4ED2-BED9-8D6C7BEBBCEA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La lumière solaire la nuit, est-ce possible ?</a:t>
          </a:r>
          <a:endParaRPr lang="fr-FR" dirty="0"/>
        </a:p>
      </dgm:t>
    </dgm:pt>
    <dgm:pt modelId="{EE011D94-9E4C-46EF-979A-10A776E1105F}" type="parTrans" cxnId="{F7426904-EB71-4495-A18B-67BB821D6ED4}">
      <dgm:prSet/>
      <dgm:spPr/>
      <dgm:t>
        <a:bodyPr/>
        <a:lstStyle/>
        <a:p>
          <a:endParaRPr lang="fr-FR"/>
        </a:p>
      </dgm:t>
    </dgm:pt>
    <dgm:pt modelId="{A0C89358-29BC-4FA0-AE05-C57DB1B451E8}" type="sibTrans" cxnId="{F7426904-EB71-4495-A18B-67BB821D6ED4}">
      <dgm:prSet/>
      <dgm:spPr/>
      <dgm:t>
        <a:bodyPr/>
        <a:lstStyle/>
        <a:p>
          <a:endParaRPr lang="fr-FR"/>
        </a:p>
      </dgm:t>
    </dgm:pt>
    <dgm:pt modelId="{A4198C75-5144-491E-9550-129919E76B0B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err="1" smtClean="0"/>
            <a:t>brain</a:t>
          </a:r>
          <a:r>
            <a:rPr lang="fr-FR" dirty="0" smtClean="0"/>
            <a:t> </a:t>
          </a:r>
          <a:r>
            <a:rPr lang="fr-FR" dirty="0" err="1" smtClean="0"/>
            <a:t>storming</a:t>
          </a:r>
          <a:r>
            <a:rPr lang="fr-FR" dirty="0" smtClean="0"/>
            <a:t> et carte mentale</a:t>
          </a:r>
          <a:endParaRPr lang="fr-FR" dirty="0"/>
        </a:p>
      </dgm:t>
    </dgm:pt>
    <dgm:pt modelId="{D98BC8DB-3BD1-4978-B777-737DBCCEBABF}" type="parTrans" cxnId="{97AA6D21-A881-4230-B5CF-07242CD0910D}">
      <dgm:prSet/>
      <dgm:spPr/>
      <dgm:t>
        <a:bodyPr/>
        <a:lstStyle/>
        <a:p>
          <a:endParaRPr lang="fr-FR"/>
        </a:p>
      </dgm:t>
    </dgm:pt>
    <dgm:pt modelId="{5B8807DA-8E70-4440-9532-77FFACD53225}" type="sibTrans" cxnId="{97AA6D21-A881-4230-B5CF-07242CD0910D}">
      <dgm:prSet/>
      <dgm:spPr/>
      <dgm:t>
        <a:bodyPr/>
        <a:lstStyle/>
        <a:p>
          <a:endParaRPr lang="fr-FR"/>
        </a:p>
      </dgm:t>
    </dgm:pt>
    <dgm:pt modelId="{0D58DAD9-4F81-4938-9619-E587F97A61FE}">
      <dgm:prSet phldrT="[Texte]"/>
      <dgm:spPr/>
      <dgm:t>
        <a:bodyPr/>
        <a:lstStyle/>
        <a:p>
          <a:r>
            <a:rPr lang="fr-FR" dirty="0" smtClean="0"/>
            <a:t>phase 2</a:t>
          </a:r>
          <a:endParaRPr lang="fr-FR" dirty="0"/>
        </a:p>
      </dgm:t>
    </dgm:pt>
    <dgm:pt modelId="{8A1E41B3-4085-4625-BA96-31613B7887A7}" type="parTrans" cxnId="{EC43021D-0D6D-4F0C-8211-57C750D41309}">
      <dgm:prSet/>
      <dgm:spPr/>
      <dgm:t>
        <a:bodyPr/>
        <a:lstStyle/>
        <a:p>
          <a:endParaRPr lang="fr-FR"/>
        </a:p>
      </dgm:t>
    </dgm:pt>
    <dgm:pt modelId="{3456D5FD-28C5-450F-9E0F-90B3D4C7CE1E}" type="sibTrans" cxnId="{EC43021D-0D6D-4F0C-8211-57C750D41309}">
      <dgm:prSet/>
      <dgm:spPr/>
      <dgm:t>
        <a:bodyPr/>
        <a:lstStyle/>
        <a:p>
          <a:endParaRPr lang="fr-FR"/>
        </a:p>
      </dgm:t>
    </dgm:pt>
    <dgm:pt modelId="{A47ED0BC-9473-4CA6-A9AF-ED475C8EEE8B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soulèvement de la problématique du comportement énergétique</a:t>
          </a:r>
          <a:endParaRPr lang="fr-FR" dirty="0"/>
        </a:p>
      </dgm:t>
    </dgm:pt>
    <dgm:pt modelId="{462180E3-5A88-4973-B936-BD8EA32941C0}" type="parTrans" cxnId="{6C1DDC39-B865-408A-8891-F6D62C1A8163}">
      <dgm:prSet/>
      <dgm:spPr/>
      <dgm:t>
        <a:bodyPr/>
        <a:lstStyle/>
        <a:p>
          <a:endParaRPr lang="fr-FR"/>
        </a:p>
      </dgm:t>
    </dgm:pt>
    <dgm:pt modelId="{1AE038B8-3572-4B16-A93A-8F272CCF27A6}" type="sibTrans" cxnId="{6C1DDC39-B865-408A-8891-F6D62C1A8163}">
      <dgm:prSet/>
      <dgm:spPr/>
      <dgm:t>
        <a:bodyPr/>
        <a:lstStyle/>
        <a:p>
          <a:endParaRPr lang="fr-FR"/>
        </a:p>
      </dgm:t>
    </dgm:pt>
    <dgm:pt modelId="{0CEB7BD0-CD3A-4DBC-BC26-81C6A2DFF4E3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nécessité de mener des activités pratiques pour analyser le comportement énergétique</a:t>
          </a:r>
          <a:endParaRPr lang="fr-FR" dirty="0"/>
        </a:p>
      </dgm:t>
    </dgm:pt>
    <dgm:pt modelId="{AAEDB871-9E0A-4CA8-96D5-792C59231CED}" type="parTrans" cxnId="{68A3013B-F625-4E0B-995A-242A26145DCE}">
      <dgm:prSet/>
      <dgm:spPr/>
      <dgm:t>
        <a:bodyPr/>
        <a:lstStyle/>
        <a:p>
          <a:endParaRPr lang="fr-FR"/>
        </a:p>
      </dgm:t>
    </dgm:pt>
    <dgm:pt modelId="{707EBA19-7C67-47E7-B3FF-57DC84150001}" type="sibTrans" cxnId="{68A3013B-F625-4E0B-995A-242A26145DCE}">
      <dgm:prSet/>
      <dgm:spPr/>
      <dgm:t>
        <a:bodyPr/>
        <a:lstStyle/>
        <a:p>
          <a:endParaRPr lang="fr-FR"/>
        </a:p>
      </dgm:t>
    </dgm:pt>
    <dgm:pt modelId="{59C1EE6C-F5E5-4591-9EF7-E6CCFE228F62}">
      <dgm:prSet phldrT="[Texte]"/>
      <dgm:spPr/>
      <dgm:t>
        <a:bodyPr/>
        <a:lstStyle/>
        <a:p>
          <a:r>
            <a:rPr lang="fr-FR" dirty="0" smtClean="0"/>
            <a:t>phase 3</a:t>
          </a:r>
          <a:endParaRPr lang="fr-FR" dirty="0"/>
        </a:p>
      </dgm:t>
    </dgm:pt>
    <dgm:pt modelId="{5AEA1CB9-860C-452C-BE0D-B5D54BFEBA35}" type="parTrans" cxnId="{1F7952C8-C6D0-416E-BC1C-1E4D4C7726A3}">
      <dgm:prSet/>
      <dgm:spPr/>
      <dgm:t>
        <a:bodyPr/>
        <a:lstStyle/>
        <a:p>
          <a:endParaRPr lang="fr-FR"/>
        </a:p>
      </dgm:t>
    </dgm:pt>
    <dgm:pt modelId="{43E72745-431B-477A-A672-DBD04E4CB999}" type="sibTrans" cxnId="{1F7952C8-C6D0-416E-BC1C-1E4D4C7726A3}">
      <dgm:prSet/>
      <dgm:spPr/>
      <dgm:t>
        <a:bodyPr/>
        <a:lstStyle/>
        <a:p>
          <a:endParaRPr lang="fr-FR"/>
        </a:p>
      </dgm:t>
    </dgm:pt>
    <dgm:pt modelId="{298F27A9-EE1F-4595-986A-FBA5F77CC8D9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explication du déroulement de la séquence et des objectifs associés</a:t>
          </a:r>
          <a:endParaRPr lang="fr-FR" dirty="0"/>
        </a:p>
      </dgm:t>
    </dgm:pt>
    <dgm:pt modelId="{3D6A0120-C75D-4E61-B221-CC696A50D781}" type="parTrans" cxnId="{AB54158B-D6A9-4B31-BFAD-A92653C80580}">
      <dgm:prSet/>
      <dgm:spPr/>
      <dgm:t>
        <a:bodyPr/>
        <a:lstStyle/>
        <a:p>
          <a:endParaRPr lang="fr-FR"/>
        </a:p>
      </dgm:t>
    </dgm:pt>
    <dgm:pt modelId="{54DEE771-F240-4428-AB84-16A7C4702E0D}" type="sibTrans" cxnId="{AB54158B-D6A9-4B31-BFAD-A92653C80580}">
      <dgm:prSet/>
      <dgm:spPr/>
      <dgm:t>
        <a:bodyPr/>
        <a:lstStyle/>
        <a:p>
          <a:endParaRPr lang="fr-FR"/>
        </a:p>
      </dgm:t>
    </dgm:pt>
    <dgm:pt modelId="{F40FD3BF-5E9A-4580-B0E4-833AAFD4873E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annonce des supports utilisés</a:t>
          </a:r>
          <a:endParaRPr lang="fr-FR" dirty="0"/>
        </a:p>
      </dgm:t>
    </dgm:pt>
    <dgm:pt modelId="{4DB90F06-F21F-481C-90A3-DBA64086871B}" type="parTrans" cxnId="{18EDE1C7-A7F1-4667-A81E-A293D9B7787B}">
      <dgm:prSet/>
      <dgm:spPr/>
      <dgm:t>
        <a:bodyPr/>
        <a:lstStyle/>
        <a:p>
          <a:endParaRPr lang="fr-FR"/>
        </a:p>
      </dgm:t>
    </dgm:pt>
    <dgm:pt modelId="{CBBE4DB9-E99C-4F3E-B9CE-7E29465BCB74}" type="sibTrans" cxnId="{18EDE1C7-A7F1-4667-A81E-A293D9B7787B}">
      <dgm:prSet/>
      <dgm:spPr/>
      <dgm:t>
        <a:bodyPr/>
        <a:lstStyle/>
        <a:p>
          <a:endParaRPr lang="fr-FR"/>
        </a:p>
      </dgm:t>
    </dgm:pt>
    <dgm:pt modelId="{C09EF241-69A9-438D-AE75-748FAAAE51F1}" type="pres">
      <dgm:prSet presAssocID="{BC572B8D-1B3B-4C92-8688-48589BCD69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405F49-9B27-421C-AAA9-402AD28C7EE1}" type="pres">
      <dgm:prSet presAssocID="{8DBDBF67-2D66-4E3E-8134-16919282B1CD}" presName="composite" presStyleCnt="0"/>
      <dgm:spPr/>
    </dgm:pt>
    <dgm:pt modelId="{45C8B621-7101-4475-BB50-164FC3B95674}" type="pres">
      <dgm:prSet presAssocID="{8DBDBF67-2D66-4E3E-8134-16919282B1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8A8168-8F33-46BF-891D-A8CD7C4857EF}" type="pres">
      <dgm:prSet presAssocID="{8DBDBF67-2D66-4E3E-8134-16919282B1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A678F5-A830-47ED-934E-77E9946253B1}" type="pres">
      <dgm:prSet presAssocID="{B4D7CE92-C0E6-4976-9559-DC3B2FBB06CA}" presName="sp" presStyleCnt="0"/>
      <dgm:spPr/>
    </dgm:pt>
    <dgm:pt modelId="{C2919132-D00C-4D7C-A624-A4841F5AFBF6}" type="pres">
      <dgm:prSet presAssocID="{0D58DAD9-4F81-4938-9619-E587F97A61FE}" presName="composite" presStyleCnt="0"/>
      <dgm:spPr/>
    </dgm:pt>
    <dgm:pt modelId="{2EE5CD97-2E3D-4661-801E-DCE40907E684}" type="pres">
      <dgm:prSet presAssocID="{0D58DAD9-4F81-4938-9619-E587F97A61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08A0F7-BAE2-4816-9A53-D053DF5EAE0E}" type="pres">
      <dgm:prSet presAssocID="{0D58DAD9-4F81-4938-9619-E587F97A61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7C681-1FCB-41D1-BB40-E0AECD39E5F8}" type="pres">
      <dgm:prSet presAssocID="{3456D5FD-28C5-450F-9E0F-90B3D4C7CE1E}" presName="sp" presStyleCnt="0"/>
      <dgm:spPr/>
    </dgm:pt>
    <dgm:pt modelId="{10520A1B-9287-46EC-9D3C-254CFA9D77D1}" type="pres">
      <dgm:prSet presAssocID="{59C1EE6C-F5E5-4591-9EF7-E6CCFE228F62}" presName="composite" presStyleCnt="0"/>
      <dgm:spPr/>
    </dgm:pt>
    <dgm:pt modelId="{37C9E723-C746-4F7C-BF09-240DE2001ECA}" type="pres">
      <dgm:prSet presAssocID="{59C1EE6C-F5E5-4591-9EF7-E6CCFE228F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7A5B61-638A-4C00-9F1E-227430A5877A}" type="pres">
      <dgm:prSet presAssocID="{59C1EE6C-F5E5-4591-9EF7-E6CCFE228F6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426904-EB71-4495-A18B-67BB821D6ED4}" srcId="{8DBDBF67-2D66-4E3E-8134-16919282B1CD}" destId="{1A49C83B-9AD4-4ED2-BED9-8D6C7BEBBCEA}" srcOrd="0" destOrd="0" parTransId="{EE011D94-9E4C-46EF-979A-10A776E1105F}" sibTransId="{A0C89358-29BC-4FA0-AE05-C57DB1B451E8}"/>
    <dgm:cxn modelId="{F8785457-999E-4A96-BAF1-CF276863C5F0}" type="presOf" srcId="{59C1EE6C-F5E5-4591-9EF7-E6CCFE228F62}" destId="{37C9E723-C746-4F7C-BF09-240DE2001ECA}" srcOrd="0" destOrd="0" presId="urn:microsoft.com/office/officeart/2005/8/layout/chevron2"/>
    <dgm:cxn modelId="{1F7952C8-C6D0-416E-BC1C-1E4D4C7726A3}" srcId="{BC572B8D-1B3B-4C92-8688-48589BCD6949}" destId="{59C1EE6C-F5E5-4591-9EF7-E6CCFE228F62}" srcOrd="2" destOrd="0" parTransId="{5AEA1CB9-860C-452C-BE0D-B5D54BFEBA35}" sibTransId="{43E72745-431B-477A-A672-DBD04E4CB999}"/>
    <dgm:cxn modelId="{AB54158B-D6A9-4B31-BFAD-A92653C80580}" srcId="{59C1EE6C-F5E5-4591-9EF7-E6CCFE228F62}" destId="{298F27A9-EE1F-4595-986A-FBA5F77CC8D9}" srcOrd="0" destOrd="0" parTransId="{3D6A0120-C75D-4E61-B221-CC696A50D781}" sibTransId="{54DEE771-F240-4428-AB84-16A7C4702E0D}"/>
    <dgm:cxn modelId="{18EDE1C7-A7F1-4667-A81E-A293D9B7787B}" srcId="{59C1EE6C-F5E5-4591-9EF7-E6CCFE228F62}" destId="{F40FD3BF-5E9A-4580-B0E4-833AAFD4873E}" srcOrd="1" destOrd="0" parTransId="{4DB90F06-F21F-481C-90A3-DBA64086871B}" sibTransId="{CBBE4DB9-E99C-4F3E-B9CE-7E29465BCB74}"/>
    <dgm:cxn modelId="{ACFA95F4-A9D8-4263-BE69-850381B7E993}" type="presOf" srcId="{BC572B8D-1B3B-4C92-8688-48589BCD6949}" destId="{C09EF241-69A9-438D-AE75-748FAAAE51F1}" srcOrd="0" destOrd="0" presId="urn:microsoft.com/office/officeart/2005/8/layout/chevron2"/>
    <dgm:cxn modelId="{52AADE90-875E-4CC1-A4AD-A74E7DBD5883}" type="presOf" srcId="{A4198C75-5144-491E-9550-129919E76B0B}" destId="{128A8168-8F33-46BF-891D-A8CD7C4857EF}" srcOrd="0" destOrd="1" presId="urn:microsoft.com/office/officeart/2005/8/layout/chevron2"/>
    <dgm:cxn modelId="{8E800875-D60B-4026-9113-556CBC47E9ED}" type="presOf" srcId="{A47ED0BC-9473-4CA6-A9AF-ED475C8EEE8B}" destId="{4108A0F7-BAE2-4816-9A53-D053DF5EAE0E}" srcOrd="0" destOrd="0" presId="urn:microsoft.com/office/officeart/2005/8/layout/chevron2"/>
    <dgm:cxn modelId="{36B63688-CD6D-4FEF-9788-3DE0DCDF606F}" type="presOf" srcId="{F40FD3BF-5E9A-4580-B0E4-833AAFD4873E}" destId="{4C7A5B61-638A-4C00-9F1E-227430A5877A}" srcOrd="0" destOrd="1" presId="urn:microsoft.com/office/officeart/2005/8/layout/chevron2"/>
    <dgm:cxn modelId="{29525ABA-F956-4393-B8E3-A3A3420B109D}" type="presOf" srcId="{0D58DAD9-4F81-4938-9619-E587F97A61FE}" destId="{2EE5CD97-2E3D-4661-801E-DCE40907E684}" srcOrd="0" destOrd="0" presId="urn:microsoft.com/office/officeart/2005/8/layout/chevron2"/>
    <dgm:cxn modelId="{E4F1F1CD-7C76-461A-AA49-6DFB3B2B243E}" type="presOf" srcId="{0CEB7BD0-CD3A-4DBC-BC26-81C6A2DFF4E3}" destId="{4108A0F7-BAE2-4816-9A53-D053DF5EAE0E}" srcOrd="0" destOrd="1" presId="urn:microsoft.com/office/officeart/2005/8/layout/chevron2"/>
    <dgm:cxn modelId="{EC43021D-0D6D-4F0C-8211-57C750D41309}" srcId="{BC572B8D-1B3B-4C92-8688-48589BCD6949}" destId="{0D58DAD9-4F81-4938-9619-E587F97A61FE}" srcOrd="1" destOrd="0" parTransId="{8A1E41B3-4085-4625-BA96-31613B7887A7}" sibTransId="{3456D5FD-28C5-450F-9E0F-90B3D4C7CE1E}"/>
    <dgm:cxn modelId="{07C75713-FAB1-485B-B2ED-A9C202585218}" type="presOf" srcId="{298F27A9-EE1F-4595-986A-FBA5F77CC8D9}" destId="{4C7A5B61-638A-4C00-9F1E-227430A5877A}" srcOrd="0" destOrd="0" presId="urn:microsoft.com/office/officeart/2005/8/layout/chevron2"/>
    <dgm:cxn modelId="{3EF7E3C4-5D3F-4AF0-9FB9-8515A085D680}" srcId="{BC572B8D-1B3B-4C92-8688-48589BCD6949}" destId="{8DBDBF67-2D66-4E3E-8134-16919282B1CD}" srcOrd="0" destOrd="0" parTransId="{213E097A-D6A4-4C8B-8685-4DE8C0C0E6FB}" sibTransId="{B4D7CE92-C0E6-4976-9559-DC3B2FBB06CA}"/>
    <dgm:cxn modelId="{895A96AF-04DD-47B0-89AF-F6EDB399D925}" type="presOf" srcId="{1A49C83B-9AD4-4ED2-BED9-8D6C7BEBBCEA}" destId="{128A8168-8F33-46BF-891D-A8CD7C4857EF}" srcOrd="0" destOrd="0" presId="urn:microsoft.com/office/officeart/2005/8/layout/chevron2"/>
    <dgm:cxn modelId="{68A3013B-F625-4E0B-995A-242A26145DCE}" srcId="{0D58DAD9-4F81-4938-9619-E587F97A61FE}" destId="{0CEB7BD0-CD3A-4DBC-BC26-81C6A2DFF4E3}" srcOrd="1" destOrd="0" parTransId="{AAEDB871-9E0A-4CA8-96D5-792C59231CED}" sibTransId="{707EBA19-7C67-47E7-B3FF-57DC84150001}"/>
    <dgm:cxn modelId="{6C1DDC39-B865-408A-8891-F6D62C1A8163}" srcId="{0D58DAD9-4F81-4938-9619-E587F97A61FE}" destId="{A47ED0BC-9473-4CA6-A9AF-ED475C8EEE8B}" srcOrd="0" destOrd="0" parTransId="{462180E3-5A88-4973-B936-BD8EA32941C0}" sibTransId="{1AE038B8-3572-4B16-A93A-8F272CCF27A6}"/>
    <dgm:cxn modelId="{97AA6D21-A881-4230-B5CF-07242CD0910D}" srcId="{8DBDBF67-2D66-4E3E-8134-16919282B1CD}" destId="{A4198C75-5144-491E-9550-129919E76B0B}" srcOrd="1" destOrd="0" parTransId="{D98BC8DB-3BD1-4978-B777-737DBCCEBABF}" sibTransId="{5B8807DA-8E70-4440-9532-77FFACD53225}"/>
    <dgm:cxn modelId="{619E6060-E8DC-48D6-B68A-4332521FFB09}" type="presOf" srcId="{8DBDBF67-2D66-4E3E-8134-16919282B1CD}" destId="{45C8B621-7101-4475-BB50-164FC3B95674}" srcOrd="0" destOrd="0" presId="urn:microsoft.com/office/officeart/2005/8/layout/chevron2"/>
    <dgm:cxn modelId="{ED8EBE4F-499A-44FE-9483-5712BDD40636}" type="presParOf" srcId="{C09EF241-69A9-438D-AE75-748FAAAE51F1}" destId="{57405F49-9B27-421C-AAA9-402AD28C7EE1}" srcOrd="0" destOrd="0" presId="urn:microsoft.com/office/officeart/2005/8/layout/chevron2"/>
    <dgm:cxn modelId="{ED05722A-AF9B-4FFF-ABA6-54DFC4FE3372}" type="presParOf" srcId="{57405F49-9B27-421C-AAA9-402AD28C7EE1}" destId="{45C8B621-7101-4475-BB50-164FC3B95674}" srcOrd="0" destOrd="0" presId="urn:microsoft.com/office/officeart/2005/8/layout/chevron2"/>
    <dgm:cxn modelId="{B3BADB0C-1787-4A42-8551-884DBDD5A804}" type="presParOf" srcId="{57405F49-9B27-421C-AAA9-402AD28C7EE1}" destId="{128A8168-8F33-46BF-891D-A8CD7C4857EF}" srcOrd="1" destOrd="0" presId="urn:microsoft.com/office/officeart/2005/8/layout/chevron2"/>
    <dgm:cxn modelId="{B8DE5E38-B71F-45A0-AD0D-AF0389720D09}" type="presParOf" srcId="{C09EF241-69A9-438D-AE75-748FAAAE51F1}" destId="{8EA678F5-A830-47ED-934E-77E9946253B1}" srcOrd="1" destOrd="0" presId="urn:microsoft.com/office/officeart/2005/8/layout/chevron2"/>
    <dgm:cxn modelId="{EDBBB551-E30E-4EC3-8B61-66D16171ABFC}" type="presParOf" srcId="{C09EF241-69A9-438D-AE75-748FAAAE51F1}" destId="{C2919132-D00C-4D7C-A624-A4841F5AFBF6}" srcOrd="2" destOrd="0" presId="urn:microsoft.com/office/officeart/2005/8/layout/chevron2"/>
    <dgm:cxn modelId="{C6AA39BF-74CB-446B-9A2A-F0ECABE47563}" type="presParOf" srcId="{C2919132-D00C-4D7C-A624-A4841F5AFBF6}" destId="{2EE5CD97-2E3D-4661-801E-DCE40907E684}" srcOrd="0" destOrd="0" presId="urn:microsoft.com/office/officeart/2005/8/layout/chevron2"/>
    <dgm:cxn modelId="{B8C97121-4129-4473-A6B8-0F21B7C6BF55}" type="presParOf" srcId="{C2919132-D00C-4D7C-A624-A4841F5AFBF6}" destId="{4108A0F7-BAE2-4816-9A53-D053DF5EAE0E}" srcOrd="1" destOrd="0" presId="urn:microsoft.com/office/officeart/2005/8/layout/chevron2"/>
    <dgm:cxn modelId="{40E1481A-86E8-48B0-8F07-B94F672F686E}" type="presParOf" srcId="{C09EF241-69A9-438D-AE75-748FAAAE51F1}" destId="{EBB7C681-1FCB-41D1-BB40-E0AECD39E5F8}" srcOrd="3" destOrd="0" presId="urn:microsoft.com/office/officeart/2005/8/layout/chevron2"/>
    <dgm:cxn modelId="{1A5BAEAB-8D20-43F8-9599-F99CC791D086}" type="presParOf" srcId="{C09EF241-69A9-438D-AE75-748FAAAE51F1}" destId="{10520A1B-9287-46EC-9D3C-254CFA9D77D1}" srcOrd="4" destOrd="0" presId="urn:microsoft.com/office/officeart/2005/8/layout/chevron2"/>
    <dgm:cxn modelId="{9432EFB7-D07E-4704-89B9-213666FC0DA8}" type="presParOf" srcId="{10520A1B-9287-46EC-9D3C-254CFA9D77D1}" destId="{37C9E723-C746-4F7C-BF09-240DE2001ECA}" srcOrd="0" destOrd="0" presId="urn:microsoft.com/office/officeart/2005/8/layout/chevron2"/>
    <dgm:cxn modelId="{6C5081B4-F5DD-41D2-9576-E4126A92CFD5}" type="presParOf" srcId="{10520A1B-9287-46EC-9D3C-254CFA9D77D1}" destId="{4C7A5B61-638A-4C00-9F1E-227430A5877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B8C81C2-9600-4573-B0C2-BE493BB48C0B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7FBFC4FA-FBD4-4007-8FA3-63804C217C6F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BBF480B-448A-4BBD-8B32-2FD655785BC6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B069688-AE16-40A5-A088-8900A239517C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BB66B44-4185-4D1C-BB57-E3B0ADEDA2F4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F9FFBC3-52A0-4656-AEAE-8AEC8DC52988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BBD1A96-B534-4568-AFC0-D172DB8A18EC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4414074-402D-47D6-AF9B-7160761A1454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9092631-4570-40B4-9FF7-CB93EE8F0C9D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26AE1D7-3FAD-45C3-AF67-13A3194884F9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70E5A-DA74-4824-A3B5-B93BC7AA0D91}" type="doc">
      <dgm:prSet loTypeId="urn:microsoft.com/office/officeart/2005/8/layout/chart3" loCatId="cycle" qsTypeId="urn:microsoft.com/office/officeart/2005/8/quickstyle/3d9" qsCatId="3D" csTypeId="urn:microsoft.com/office/officeart/2005/8/colors/colorful3" csCatId="colorful" phldr="1"/>
      <dgm:spPr/>
    </dgm:pt>
    <dgm:pt modelId="{151B6978-383E-4FB8-861F-9BD63A6181F8}">
      <dgm:prSet phldrT="[Texte]"/>
      <dgm:spPr/>
      <dgm:t>
        <a:bodyPr/>
        <a:lstStyle/>
        <a:p>
          <a:r>
            <a:rPr lang="fr-FR" dirty="0" smtClean="0"/>
            <a:t>Chalet de jardin</a:t>
          </a:r>
          <a:endParaRPr lang="fr-FR" dirty="0"/>
        </a:p>
      </dgm:t>
    </dgm:pt>
    <dgm:pt modelId="{DEF72A72-3789-4F72-A958-11FB91707CA9}" type="parTrans" cxnId="{34F392E6-CF10-4785-93F3-FAD990C86BBE}">
      <dgm:prSet/>
      <dgm:spPr/>
      <dgm:t>
        <a:bodyPr/>
        <a:lstStyle/>
        <a:p>
          <a:endParaRPr lang="fr-FR"/>
        </a:p>
      </dgm:t>
    </dgm:pt>
    <dgm:pt modelId="{83EA4FDA-5498-4336-BD88-44CFBD72CEFD}" type="sibTrans" cxnId="{34F392E6-CF10-4785-93F3-FAD990C86BBE}">
      <dgm:prSet/>
      <dgm:spPr/>
      <dgm:t>
        <a:bodyPr/>
        <a:lstStyle/>
        <a:p>
          <a:endParaRPr lang="fr-FR"/>
        </a:p>
      </dgm:t>
    </dgm:pt>
    <dgm:pt modelId="{A1348B02-0D38-46E4-8558-4E6287020397}">
      <dgm:prSet phldrT="[Texte]"/>
      <dgm:spPr/>
      <dgm:t>
        <a:bodyPr/>
        <a:lstStyle/>
        <a:p>
          <a:r>
            <a:rPr lang="fr-FR" dirty="0" smtClean="0"/>
            <a:t>Installation PV distante</a:t>
          </a:r>
          <a:endParaRPr lang="fr-FR" dirty="0"/>
        </a:p>
      </dgm:t>
    </dgm:pt>
    <dgm:pt modelId="{4AA58A2B-0952-4C38-916D-A3BFCEC20004}" type="parTrans" cxnId="{724E9418-D79C-47EF-B099-088C504FD170}">
      <dgm:prSet/>
      <dgm:spPr/>
      <dgm:t>
        <a:bodyPr/>
        <a:lstStyle/>
        <a:p>
          <a:endParaRPr lang="fr-FR"/>
        </a:p>
      </dgm:t>
    </dgm:pt>
    <dgm:pt modelId="{6549DE21-6BB5-45D2-8D12-156421E58A51}" type="sibTrans" cxnId="{724E9418-D79C-47EF-B099-088C504FD170}">
      <dgm:prSet/>
      <dgm:spPr/>
      <dgm:t>
        <a:bodyPr/>
        <a:lstStyle/>
        <a:p>
          <a:endParaRPr lang="fr-FR"/>
        </a:p>
      </dgm:t>
    </dgm:pt>
    <dgm:pt modelId="{01289021-8462-433E-8038-162C2D569908}">
      <dgm:prSet phldrT="[Texte]"/>
      <dgm:spPr/>
      <dgm:t>
        <a:bodyPr/>
        <a:lstStyle/>
        <a:p>
          <a:r>
            <a:rPr lang="fr-FR" dirty="0" smtClean="0"/>
            <a:t>Borne solaire</a:t>
          </a:r>
          <a:endParaRPr lang="fr-FR" dirty="0"/>
        </a:p>
      </dgm:t>
    </dgm:pt>
    <dgm:pt modelId="{B25D0F93-C0A3-4648-8D4E-84738D4B26AD}" type="parTrans" cxnId="{061B8B45-4DC3-4582-975B-1E764E7AEAA2}">
      <dgm:prSet/>
      <dgm:spPr/>
      <dgm:t>
        <a:bodyPr/>
        <a:lstStyle/>
        <a:p>
          <a:endParaRPr lang="fr-FR"/>
        </a:p>
      </dgm:t>
    </dgm:pt>
    <dgm:pt modelId="{09FC1AAF-3275-4EFB-BC23-5C8F84155749}" type="sibTrans" cxnId="{061B8B45-4DC3-4582-975B-1E764E7AEAA2}">
      <dgm:prSet/>
      <dgm:spPr/>
      <dgm:t>
        <a:bodyPr/>
        <a:lstStyle/>
        <a:p>
          <a:endParaRPr lang="fr-FR"/>
        </a:p>
      </dgm:t>
    </dgm:pt>
    <dgm:pt modelId="{DB1AF2B3-E36B-4889-A474-0FA57230F8A4}" type="pres">
      <dgm:prSet presAssocID="{3AD70E5A-DA74-4824-A3B5-B93BC7AA0D91}" presName="compositeShape" presStyleCnt="0">
        <dgm:presLayoutVars>
          <dgm:chMax val="7"/>
          <dgm:dir/>
          <dgm:resizeHandles val="exact"/>
        </dgm:presLayoutVars>
      </dgm:prSet>
      <dgm:spPr/>
    </dgm:pt>
    <dgm:pt modelId="{C853EA5D-6319-47A3-98B7-D65EB577A057}" type="pres">
      <dgm:prSet presAssocID="{3AD70E5A-DA74-4824-A3B5-B93BC7AA0D91}" presName="wedge1" presStyleLbl="node1" presStyleIdx="0" presStyleCnt="3" custLinFactNeighborX="-2817" custLinFactNeighborY="-1618"/>
      <dgm:spPr/>
      <dgm:t>
        <a:bodyPr/>
        <a:lstStyle/>
        <a:p>
          <a:endParaRPr lang="fr-FR"/>
        </a:p>
      </dgm:t>
    </dgm:pt>
    <dgm:pt modelId="{7898A8C1-A8B8-4BD1-ACB8-89B8D4ABE8C8}" type="pres">
      <dgm:prSet presAssocID="{3AD70E5A-DA74-4824-A3B5-B93BC7AA0D9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556B31-D5B5-4AE5-975F-2CEC04626F4C}" type="pres">
      <dgm:prSet presAssocID="{3AD70E5A-DA74-4824-A3B5-B93BC7AA0D91}" presName="wedge2" presStyleLbl="node1" presStyleIdx="1" presStyleCnt="3"/>
      <dgm:spPr/>
      <dgm:t>
        <a:bodyPr/>
        <a:lstStyle/>
        <a:p>
          <a:endParaRPr lang="fr-FR"/>
        </a:p>
      </dgm:t>
    </dgm:pt>
    <dgm:pt modelId="{FF747CC2-61B0-45FC-AC87-378C6CB14ADE}" type="pres">
      <dgm:prSet presAssocID="{3AD70E5A-DA74-4824-A3B5-B93BC7AA0D9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749BB-A239-41F5-8097-724D2716BA32}" type="pres">
      <dgm:prSet presAssocID="{3AD70E5A-DA74-4824-A3B5-B93BC7AA0D91}" presName="wedge3" presStyleLbl="node1" presStyleIdx="2" presStyleCnt="3" custLinFactNeighborX="-902" custLinFactNeighborY="-3898"/>
      <dgm:spPr/>
      <dgm:t>
        <a:bodyPr/>
        <a:lstStyle/>
        <a:p>
          <a:endParaRPr lang="fr-FR"/>
        </a:p>
      </dgm:t>
    </dgm:pt>
    <dgm:pt modelId="{55F51688-FF0C-4B66-8377-8DE408056784}" type="pres">
      <dgm:prSet presAssocID="{3AD70E5A-DA74-4824-A3B5-B93BC7AA0D9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F392E6-CF10-4785-93F3-FAD990C86BBE}" srcId="{3AD70E5A-DA74-4824-A3B5-B93BC7AA0D91}" destId="{151B6978-383E-4FB8-861F-9BD63A6181F8}" srcOrd="0" destOrd="0" parTransId="{DEF72A72-3789-4F72-A958-11FB91707CA9}" sibTransId="{83EA4FDA-5498-4336-BD88-44CFBD72CEFD}"/>
    <dgm:cxn modelId="{D2746998-9921-4A39-895D-19D0775CF20A}" type="presOf" srcId="{A1348B02-0D38-46E4-8558-4E6287020397}" destId="{FF747CC2-61B0-45FC-AC87-378C6CB14ADE}" srcOrd="1" destOrd="0" presId="urn:microsoft.com/office/officeart/2005/8/layout/chart3"/>
    <dgm:cxn modelId="{08C6DCCF-4210-42B9-8836-ABEEBF34FFB6}" type="presOf" srcId="{01289021-8462-433E-8038-162C2D569908}" destId="{913749BB-A239-41F5-8097-724D2716BA32}" srcOrd="0" destOrd="0" presId="urn:microsoft.com/office/officeart/2005/8/layout/chart3"/>
    <dgm:cxn modelId="{E85796C8-9ABE-4352-ADB4-840E2F64E25D}" type="presOf" srcId="{151B6978-383E-4FB8-861F-9BD63A6181F8}" destId="{C853EA5D-6319-47A3-98B7-D65EB577A057}" srcOrd="0" destOrd="0" presId="urn:microsoft.com/office/officeart/2005/8/layout/chart3"/>
    <dgm:cxn modelId="{724E9418-D79C-47EF-B099-088C504FD170}" srcId="{3AD70E5A-DA74-4824-A3B5-B93BC7AA0D91}" destId="{A1348B02-0D38-46E4-8558-4E6287020397}" srcOrd="1" destOrd="0" parTransId="{4AA58A2B-0952-4C38-916D-A3BFCEC20004}" sibTransId="{6549DE21-6BB5-45D2-8D12-156421E58A51}"/>
    <dgm:cxn modelId="{791771CD-D65E-40C8-A036-A19BD17AC264}" type="presOf" srcId="{01289021-8462-433E-8038-162C2D569908}" destId="{55F51688-FF0C-4B66-8377-8DE408056784}" srcOrd="1" destOrd="0" presId="urn:microsoft.com/office/officeart/2005/8/layout/chart3"/>
    <dgm:cxn modelId="{061B8B45-4DC3-4582-975B-1E764E7AEAA2}" srcId="{3AD70E5A-DA74-4824-A3B5-B93BC7AA0D91}" destId="{01289021-8462-433E-8038-162C2D569908}" srcOrd="2" destOrd="0" parTransId="{B25D0F93-C0A3-4648-8D4E-84738D4B26AD}" sibTransId="{09FC1AAF-3275-4EFB-BC23-5C8F84155749}"/>
    <dgm:cxn modelId="{20A9B049-DAEB-45E7-89CB-9BA5C524B73D}" type="presOf" srcId="{151B6978-383E-4FB8-861F-9BD63A6181F8}" destId="{7898A8C1-A8B8-4BD1-ACB8-89B8D4ABE8C8}" srcOrd="1" destOrd="0" presId="urn:microsoft.com/office/officeart/2005/8/layout/chart3"/>
    <dgm:cxn modelId="{A4E7B8E6-8E91-460F-9E9D-F64EC8EB691B}" type="presOf" srcId="{A1348B02-0D38-46E4-8558-4E6287020397}" destId="{7C556B31-D5B5-4AE5-975F-2CEC04626F4C}" srcOrd="0" destOrd="0" presId="urn:microsoft.com/office/officeart/2005/8/layout/chart3"/>
    <dgm:cxn modelId="{3CBA4739-99B3-44A3-8DAD-346CC0EBCCFF}" type="presOf" srcId="{3AD70E5A-DA74-4824-A3B5-B93BC7AA0D91}" destId="{DB1AF2B3-E36B-4889-A474-0FA57230F8A4}" srcOrd="0" destOrd="0" presId="urn:microsoft.com/office/officeart/2005/8/layout/chart3"/>
    <dgm:cxn modelId="{B934B5F6-9F6E-42FA-B27B-D71D16B61D62}" type="presParOf" srcId="{DB1AF2B3-E36B-4889-A474-0FA57230F8A4}" destId="{C853EA5D-6319-47A3-98B7-D65EB577A057}" srcOrd="0" destOrd="0" presId="urn:microsoft.com/office/officeart/2005/8/layout/chart3"/>
    <dgm:cxn modelId="{2B8524C6-98A3-4DA6-A9D0-2B0E049DBB7F}" type="presParOf" srcId="{DB1AF2B3-E36B-4889-A474-0FA57230F8A4}" destId="{7898A8C1-A8B8-4BD1-ACB8-89B8D4ABE8C8}" srcOrd="1" destOrd="0" presId="urn:microsoft.com/office/officeart/2005/8/layout/chart3"/>
    <dgm:cxn modelId="{9BB7D52D-89E1-43A4-AE0A-1F3778455BB6}" type="presParOf" srcId="{DB1AF2B3-E36B-4889-A474-0FA57230F8A4}" destId="{7C556B31-D5B5-4AE5-975F-2CEC04626F4C}" srcOrd="2" destOrd="0" presId="urn:microsoft.com/office/officeart/2005/8/layout/chart3"/>
    <dgm:cxn modelId="{5601B1DB-12EE-40CE-A548-8A50583BECEC}" type="presParOf" srcId="{DB1AF2B3-E36B-4889-A474-0FA57230F8A4}" destId="{FF747CC2-61B0-45FC-AC87-378C6CB14ADE}" srcOrd="3" destOrd="0" presId="urn:microsoft.com/office/officeart/2005/8/layout/chart3"/>
    <dgm:cxn modelId="{9164D9BC-EEBB-4630-9C77-119EA3A667B9}" type="presParOf" srcId="{DB1AF2B3-E36B-4889-A474-0FA57230F8A4}" destId="{913749BB-A239-41F5-8097-724D2716BA32}" srcOrd="4" destOrd="0" presId="urn:microsoft.com/office/officeart/2005/8/layout/chart3"/>
    <dgm:cxn modelId="{728BB051-6D14-4EF4-89CC-EBB1801A3E9C}" type="presParOf" srcId="{DB1AF2B3-E36B-4889-A474-0FA57230F8A4}" destId="{55F51688-FF0C-4B66-8377-8DE408056784}" srcOrd="5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6E1859AD-25B0-47E8-AF58-AEC5FFBE21D8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6C8F7D4-1163-4060-A26B-74706D28B213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D548254-AAEC-4C44-9674-A03BC28BAAB5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1CE2CF3-C355-46A3-88C4-33FC7868BF91}" type="presOf" srcId="{EBCC352E-7837-4994-AD42-CA30CCE12034}" destId="{00373BC9-5A40-4655-A99A-79ABB1DDFCB5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CDD0625E-BB00-4070-ABA0-4D301EB0C36D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38DB533-1A99-49BB-BA3E-19BA3B52AF95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25848D7-6BE9-426E-BE7C-58B97C329AAD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840CB71-B062-464A-B569-C8B20717F423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3F8727B-8709-4C5F-8078-885A8D2697DA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7369272B-D5DB-4F6D-B796-9A715244674A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4FCC14-FE50-4934-B9F1-7C56B8711C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235055-CAE6-4E2B-95F7-0F385E53FD9B}">
      <dgm:prSet phldrT="[Texte]" custT="1"/>
      <dgm:spPr/>
      <dgm:t>
        <a:bodyPr/>
        <a:lstStyle/>
        <a:p>
          <a:r>
            <a:rPr lang="fr-FR" sz="1800" dirty="0" smtClean="0"/>
            <a:t>1</a:t>
          </a:r>
          <a:r>
            <a:rPr lang="fr-FR" sz="1800" baseline="30000" dirty="0" smtClean="0"/>
            <a:t>ère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9EDF49BA-2D60-4FED-BE60-612C7458B97E}" type="parTrans" cxnId="{08574BFC-DAF2-4B21-BEAF-158E8153106D}">
      <dgm:prSet/>
      <dgm:spPr/>
      <dgm:t>
        <a:bodyPr/>
        <a:lstStyle/>
        <a:p>
          <a:endParaRPr lang="fr-FR"/>
        </a:p>
      </dgm:t>
    </dgm:pt>
    <dgm:pt modelId="{0BB15BA7-0289-48E1-94DE-7477C7FB3DC0}" type="sibTrans" cxnId="{08574BFC-DAF2-4B21-BEAF-158E8153106D}">
      <dgm:prSet/>
      <dgm:spPr/>
      <dgm:t>
        <a:bodyPr/>
        <a:lstStyle/>
        <a:p>
          <a:endParaRPr lang="fr-FR"/>
        </a:p>
      </dgm:t>
    </dgm:pt>
    <dgm:pt modelId="{76CA768F-BBA8-4C38-BE69-F65761572E6F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Etude de la chaîne d’énergie de la balise</a:t>
          </a:r>
          <a:endParaRPr lang="fr-FR" sz="1800" dirty="0">
            <a:solidFill>
              <a:srgbClr val="0045D0"/>
            </a:solidFill>
          </a:endParaRPr>
        </a:p>
      </dgm:t>
    </dgm:pt>
    <dgm:pt modelId="{4EC7CA26-583E-4653-81B0-FFF3F0A50F42}" type="parTrans" cxnId="{EC4D3ED1-FF99-49D9-821F-09B463E5294B}">
      <dgm:prSet/>
      <dgm:spPr/>
      <dgm:t>
        <a:bodyPr/>
        <a:lstStyle/>
        <a:p>
          <a:endParaRPr lang="fr-FR"/>
        </a:p>
      </dgm:t>
    </dgm:pt>
    <dgm:pt modelId="{54361854-137D-457E-83E8-0A8762B9E4C3}" type="sibTrans" cxnId="{EC4D3ED1-FF99-49D9-821F-09B463E5294B}">
      <dgm:prSet/>
      <dgm:spPr/>
      <dgm:t>
        <a:bodyPr/>
        <a:lstStyle/>
        <a:p>
          <a:endParaRPr lang="fr-FR"/>
        </a:p>
      </dgm:t>
    </dgm:pt>
    <dgm:pt modelId="{BD9E829D-E4D6-4E0B-9C03-767D26710046}">
      <dgm:prSet phldrT="[Texte]" custT="1"/>
      <dgm:spPr/>
      <dgm:t>
        <a:bodyPr/>
        <a:lstStyle/>
        <a:p>
          <a:r>
            <a:rPr lang="fr-FR" sz="1800" dirty="0" smtClean="0"/>
            <a:t>2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FFF26F5F-8964-4A22-B032-110D51496F5C}" type="parTrans" cxnId="{9CD0B64B-EBBC-4111-98FB-087D6F2FE53D}">
      <dgm:prSet/>
      <dgm:spPr/>
      <dgm:t>
        <a:bodyPr/>
        <a:lstStyle/>
        <a:p>
          <a:endParaRPr lang="fr-FR"/>
        </a:p>
      </dgm:t>
    </dgm:pt>
    <dgm:pt modelId="{D5D33548-BE44-4D85-9ECF-A0BE3D74D695}" type="sibTrans" cxnId="{9CD0B64B-EBBC-4111-98FB-087D6F2FE53D}">
      <dgm:prSet/>
      <dgm:spPr/>
      <dgm:t>
        <a:bodyPr/>
        <a:lstStyle/>
        <a:p>
          <a:endParaRPr lang="fr-FR"/>
        </a:p>
      </dgm:t>
    </dgm:pt>
    <dgm:pt modelId="{3D4F8330-BE22-48AA-9F7F-3A02B1757A5A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Consommation d’énergie de la balise</a:t>
          </a:r>
          <a:endParaRPr lang="fr-FR" sz="1800" dirty="0">
            <a:solidFill>
              <a:srgbClr val="0045D0"/>
            </a:solidFill>
          </a:endParaRPr>
        </a:p>
      </dgm:t>
    </dgm:pt>
    <dgm:pt modelId="{8E146555-CD7B-4C9C-8FCE-98AF580D7D44}" type="parTrans" cxnId="{C57BCC05-AC5A-4D58-A8DE-343FBE8B18B4}">
      <dgm:prSet/>
      <dgm:spPr/>
      <dgm:t>
        <a:bodyPr/>
        <a:lstStyle/>
        <a:p>
          <a:endParaRPr lang="fr-FR"/>
        </a:p>
      </dgm:t>
    </dgm:pt>
    <dgm:pt modelId="{F1DF2BCB-0AAE-4C28-B9E8-C0AE0D73BBE9}" type="sibTrans" cxnId="{C57BCC05-AC5A-4D58-A8DE-343FBE8B18B4}">
      <dgm:prSet/>
      <dgm:spPr/>
      <dgm:t>
        <a:bodyPr/>
        <a:lstStyle/>
        <a:p>
          <a:endParaRPr lang="fr-FR"/>
        </a:p>
      </dgm:t>
    </dgm:pt>
    <dgm:pt modelId="{B6AB39E6-0A0C-4989-9A36-80CA43F45B84}">
      <dgm:prSet phldrT="[Texte]" custT="1"/>
      <dgm:spPr/>
      <dgm:t>
        <a:bodyPr/>
        <a:lstStyle/>
        <a:p>
          <a:r>
            <a:rPr lang="fr-FR" sz="1800" dirty="0" smtClean="0"/>
            <a:t>3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9CE6EECA-E6BC-4DC2-BC2E-6A5147ED9617}" type="parTrans" cxnId="{E3D648AA-8C1C-4793-8C81-98ABA7DEAE51}">
      <dgm:prSet/>
      <dgm:spPr/>
      <dgm:t>
        <a:bodyPr/>
        <a:lstStyle/>
        <a:p>
          <a:endParaRPr lang="fr-FR"/>
        </a:p>
      </dgm:t>
    </dgm:pt>
    <dgm:pt modelId="{E6666687-1F72-447C-B059-67DF86223E1D}" type="sibTrans" cxnId="{E3D648AA-8C1C-4793-8C81-98ABA7DEAE51}">
      <dgm:prSet/>
      <dgm:spPr/>
      <dgm:t>
        <a:bodyPr/>
        <a:lstStyle/>
        <a:p>
          <a:endParaRPr lang="fr-FR"/>
        </a:p>
      </dgm:t>
    </dgm:pt>
    <dgm:pt modelId="{659E9E63-AE24-4A72-A6CA-7309B8D9977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Autonomie de l’accumulateur</a:t>
          </a:r>
          <a:endParaRPr lang="fr-FR" sz="1800" dirty="0">
            <a:solidFill>
              <a:srgbClr val="0045D0"/>
            </a:solidFill>
          </a:endParaRPr>
        </a:p>
      </dgm:t>
    </dgm:pt>
    <dgm:pt modelId="{04AD69A4-E852-49D9-8517-43FC1D423410}" type="parTrans" cxnId="{D0A450E5-1F23-403E-B759-D605FFB2F75A}">
      <dgm:prSet/>
      <dgm:spPr/>
      <dgm:t>
        <a:bodyPr/>
        <a:lstStyle/>
        <a:p>
          <a:endParaRPr lang="fr-FR"/>
        </a:p>
      </dgm:t>
    </dgm:pt>
    <dgm:pt modelId="{A118163B-E5C4-4734-90DA-2BA7BF222E67}" type="sibTrans" cxnId="{D0A450E5-1F23-403E-B759-D605FFB2F75A}">
      <dgm:prSet/>
      <dgm:spPr/>
      <dgm:t>
        <a:bodyPr/>
        <a:lstStyle/>
        <a:p>
          <a:endParaRPr lang="fr-FR"/>
        </a:p>
      </dgm:t>
    </dgm:pt>
    <dgm:pt modelId="{F072B75D-DF6C-4555-98AA-E3C72E1B6DE0}">
      <dgm:prSet phldrT="[Texte]" custT="1"/>
      <dgm:spPr/>
      <dgm:t>
        <a:bodyPr/>
        <a:lstStyle/>
        <a:p>
          <a:r>
            <a:rPr lang="fr-FR" sz="1800" dirty="0" smtClean="0"/>
            <a:t>4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EB6FE06C-C27D-407F-9C66-45521F8B2228}" type="parTrans" cxnId="{8FB3DB3C-7C67-4F19-8DA5-BF303043D1DE}">
      <dgm:prSet/>
      <dgm:spPr/>
      <dgm:t>
        <a:bodyPr/>
        <a:lstStyle/>
        <a:p>
          <a:endParaRPr lang="fr-FR"/>
        </a:p>
      </dgm:t>
    </dgm:pt>
    <dgm:pt modelId="{275D9187-7369-4BA9-A5E0-355838ADEDAE}" type="sibTrans" cxnId="{8FB3DB3C-7C67-4F19-8DA5-BF303043D1DE}">
      <dgm:prSet/>
      <dgm:spPr/>
      <dgm:t>
        <a:bodyPr/>
        <a:lstStyle/>
        <a:p>
          <a:endParaRPr lang="fr-FR"/>
        </a:p>
      </dgm:t>
    </dgm:pt>
    <dgm:pt modelId="{B9214C3C-FC17-42C8-9A8C-7548E9AD4BC9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Energie produite par </a:t>
          </a:r>
          <a:r>
            <a:rPr lang="fr-FR" sz="1800" dirty="0" smtClean="0">
              <a:solidFill>
                <a:srgbClr val="0045D0"/>
              </a:solidFill>
            </a:rPr>
            <a:t>le </a:t>
          </a:r>
          <a:r>
            <a:rPr lang="fr-FR" sz="1800" dirty="0" smtClean="0">
              <a:solidFill>
                <a:srgbClr val="0045D0"/>
              </a:solidFill>
            </a:rPr>
            <a:t>panneau photovoltaïque</a:t>
          </a:r>
          <a:endParaRPr lang="fr-FR" sz="1800" dirty="0">
            <a:solidFill>
              <a:srgbClr val="0045D0"/>
            </a:solidFill>
          </a:endParaRPr>
        </a:p>
      </dgm:t>
    </dgm:pt>
    <dgm:pt modelId="{7288DB0C-9446-482C-B211-34645CE02847}" type="parTrans" cxnId="{A8A724D5-102F-4560-B525-281524024EAA}">
      <dgm:prSet/>
      <dgm:spPr/>
      <dgm:t>
        <a:bodyPr/>
        <a:lstStyle/>
        <a:p>
          <a:endParaRPr lang="fr-FR"/>
        </a:p>
      </dgm:t>
    </dgm:pt>
    <dgm:pt modelId="{07805935-8F4A-48FC-9524-1A35E3B447D3}" type="sibTrans" cxnId="{A8A724D5-102F-4560-B525-281524024EAA}">
      <dgm:prSet/>
      <dgm:spPr/>
      <dgm:t>
        <a:bodyPr/>
        <a:lstStyle/>
        <a:p>
          <a:endParaRPr lang="fr-FR"/>
        </a:p>
      </dgm:t>
    </dgm:pt>
    <dgm:pt modelId="{E1A17ED8-E826-49C5-A826-C270195DC52A}">
      <dgm:prSet phldrT="[Texte]" custT="1"/>
      <dgm:spPr/>
      <dgm:t>
        <a:bodyPr/>
        <a:lstStyle/>
        <a:p>
          <a:r>
            <a:rPr lang="fr-FR" sz="1800" dirty="0" smtClean="0"/>
            <a:t>5</a:t>
          </a:r>
          <a:r>
            <a:rPr lang="fr-FR" sz="1800" baseline="30000" dirty="0" smtClean="0"/>
            <a:t>ème</a:t>
          </a:r>
          <a:r>
            <a:rPr lang="fr-FR" sz="1800" dirty="0" smtClean="0"/>
            <a:t> partie</a:t>
          </a:r>
          <a:endParaRPr lang="fr-FR" sz="1800" dirty="0"/>
        </a:p>
      </dgm:t>
    </dgm:pt>
    <dgm:pt modelId="{AB797429-0821-4A85-8A57-3A9C49C66156}" type="parTrans" cxnId="{91A34DD5-1691-43DD-874C-ECC04343DD22}">
      <dgm:prSet/>
      <dgm:spPr/>
      <dgm:t>
        <a:bodyPr/>
        <a:lstStyle/>
        <a:p>
          <a:endParaRPr lang="fr-FR"/>
        </a:p>
      </dgm:t>
    </dgm:pt>
    <dgm:pt modelId="{56E2C4A1-7ED8-43AD-9D69-7FB13B57CC3D}" type="sibTrans" cxnId="{91A34DD5-1691-43DD-874C-ECC04343DD22}">
      <dgm:prSet/>
      <dgm:spPr/>
      <dgm:t>
        <a:bodyPr/>
        <a:lstStyle/>
        <a:p>
          <a:endParaRPr lang="fr-FR"/>
        </a:p>
      </dgm:t>
    </dgm:pt>
    <dgm:pt modelId="{2FC39B2D-5E0A-403D-BFB8-FD384EFE9EA3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0045D0"/>
              </a:solidFill>
            </a:rPr>
            <a:t>Conclusion</a:t>
          </a:r>
          <a:endParaRPr lang="fr-FR" sz="1800" dirty="0">
            <a:solidFill>
              <a:srgbClr val="0045D0"/>
            </a:solidFill>
          </a:endParaRPr>
        </a:p>
      </dgm:t>
    </dgm:pt>
    <dgm:pt modelId="{A1DB40A2-387E-4840-9E70-9B02BC9C9393}" type="parTrans" cxnId="{A3039C28-D90A-49F4-BE18-FA3C2B7D2DE6}">
      <dgm:prSet/>
      <dgm:spPr/>
      <dgm:t>
        <a:bodyPr/>
        <a:lstStyle/>
        <a:p>
          <a:endParaRPr lang="fr-FR"/>
        </a:p>
      </dgm:t>
    </dgm:pt>
    <dgm:pt modelId="{701CE6F6-C38B-414D-8A0D-9D1DE998209B}" type="sibTrans" cxnId="{A3039C28-D90A-49F4-BE18-FA3C2B7D2DE6}">
      <dgm:prSet/>
      <dgm:spPr/>
      <dgm:t>
        <a:bodyPr/>
        <a:lstStyle/>
        <a:p>
          <a:endParaRPr lang="fr-FR"/>
        </a:p>
      </dgm:t>
    </dgm:pt>
    <dgm:pt modelId="{BE14333E-D8C6-4C85-B270-3AC3A58A9BFF}" type="pres">
      <dgm:prSet presAssocID="{2C4FCC14-FE50-4934-B9F1-7C56B8711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FE7A51-4E06-48CF-BD94-0723D0E7B0CD}" type="pres">
      <dgm:prSet presAssocID="{69235055-CAE6-4E2B-95F7-0F385E53FD9B}" presName="linNode" presStyleCnt="0"/>
      <dgm:spPr/>
    </dgm:pt>
    <dgm:pt modelId="{0CDB80FE-8A2F-4B0F-9062-38F8B7C1BA3A}" type="pres">
      <dgm:prSet presAssocID="{69235055-CAE6-4E2B-95F7-0F385E53FD9B}" presName="parentText" presStyleLbl="node1" presStyleIdx="0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5B560-9387-4AD7-A725-777830F1F845}" type="pres">
      <dgm:prSet presAssocID="{69235055-CAE6-4E2B-95F7-0F385E53FD9B}" presName="descendantText" presStyleLbl="alignAccFollowNode1" presStyleIdx="0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DAD24-92F1-460B-A731-428F68938A06}" type="pres">
      <dgm:prSet presAssocID="{0BB15BA7-0289-48E1-94DE-7477C7FB3DC0}" presName="sp" presStyleCnt="0"/>
      <dgm:spPr/>
    </dgm:pt>
    <dgm:pt modelId="{CB4F2FFD-0968-4A1F-AA02-A42FD7B6CB11}" type="pres">
      <dgm:prSet presAssocID="{BD9E829D-E4D6-4E0B-9C03-767D26710046}" presName="linNode" presStyleCnt="0"/>
      <dgm:spPr/>
    </dgm:pt>
    <dgm:pt modelId="{9B28D250-64DC-49E4-BF33-F9826ACB0642}" type="pres">
      <dgm:prSet presAssocID="{BD9E829D-E4D6-4E0B-9C03-767D26710046}" presName="parentText" presStyleLbl="node1" presStyleIdx="1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BCE5C7-72C8-413D-82F5-ABCC306671E1}" type="pres">
      <dgm:prSet presAssocID="{BD9E829D-E4D6-4E0B-9C03-767D26710046}" presName="descendantText" presStyleLbl="alignAccFollowNode1" presStyleIdx="1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795228-9396-4DF0-B811-7F19EA2A09D3}" type="pres">
      <dgm:prSet presAssocID="{D5D33548-BE44-4D85-9ECF-A0BE3D74D695}" presName="sp" presStyleCnt="0"/>
      <dgm:spPr/>
    </dgm:pt>
    <dgm:pt modelId="{80BC69A4-B75F-4D0A-A9D1-3EB2D5582125}" type="pres">
      <dgm:prSet presAssocID="{B6AB39E6-0A0C-4989-9A36-80CA43F45B84}" presName="linNode" presStyleCnt="0"/>
      <dgm:spPr/>
    </dgm:pt>
    <dgm:pt modelId="{71134139-42F1-4A6E-90F4-AB657D10A2B1}" type="pres">
      <dgm:prSet presAssocID="{B6AB39E6-0A0C-4989-9A36-80CA43F45B84}" presName="parentText" presStyleLbl="node1" presStyleIdx="2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65AF4-2366-4762-9883-C3A4E850679D}" type="pres">
      <dgm:prSet presAssocID="{B6AB39E6-0A0C-4989-9A36-80CA43F45B84}" presName="descendantText" presStyleLbl="alignAccFollowNode1" presStyleIdx="2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61E156-08AF-43AB-A04C-2161ED4508B4}" type="pres">
      <dgm:prSet presAssocID="{E6666687-1F72-447C-B059-67DF86223E1D}" presName="sp" presStyleCnt="0"/>
      <dgm:spPr/>
    </dgm:pt>
    <dgm:pt modelId="{8F32DB2B-4A39-4E08-81BD-4E21E304F0D3}" type="pres">
      <dgm:prSet presAssocID="{F072B75D-DF6C-4555-98AA-E3C72E1B6DE0}" presName="linNode" presStyleCnt="0"/>
      <dgm:spPr/>
    </dgm:pt>
    <dgm:pt modelId="{36089967-ED3C-41BC-A7C3-AF7269345F66}" type="pres">
      <dgm:prSet presAssocID="{F072B75D-DF6C-4555-98AA-E3C72E1B6DE0}" presName="parentText" presStyleLbl="node1" presStyleIdx="3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17350-FBC2-454F-A15E-F4079731C222}" type="pres">
      <dgm:prSet presAssocID="{F072B75D-DF6C-4555-98AA-E3C72E1B6DE0}" presName="descendantText" presStyleLbl="alignAccFollowNode1" presStyleIdx="3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FC2959-B161-4A88-A930-843EF3714A73}" type="pres">
      <dgm:prSet presAssocID="{275D9187-7369-4BA9-A5E0-355838ADEDAE}" presName="sp" presStyleCnt="0"/>
      <dgm:spPr/>
    </dgm:pt>
    <dgm:pt modelId="{B2856C31-126D-4192-AD1F-4FF3EF368154}" type="pres">
      <dgm:prSet presAssocID="{E1A17ED8-E826-49C5-A826-C270195DC52A}" presName="linNode" presStyleCnt="0"/>
      <dgm:spPr/>
    </dgm:pt>
    <dgm:pt modelId="{CD92EE5B-3075-4218-8C64-A2C0CD8008CB}" type="pres">
      <dgm:prSet presAssocID="{E1A17ED8-E826-49C5-A826-C270195DC52A}" presName="parentText" presStyleLbl="node1" presStyleIdx="4" presStyleCnt="5" custScaleX="57431" custScaleY="185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9E25C-E799-4D01-95A0-84C2A7FA3822}" type="pres">
      <dgm:prSet presAssocID="{E1A17ED8-E826-49C5-A826-C270195DC52A}" presName="descendantText" presStyleLbl="alignAccFollowNode1" presStyleIdx="4" presStyleCnt="5" custScaleX="126233" custScaleY="190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D77A3F-2299-4601-8433-EC7400CB2718}" type="presOf" srcId="{3D4F8330-BE22-48AA-9F7F-3A02B1757A5A}" destId="{50BCE5C7-72C8-413D-82F5-ABCC306671E1}" srcOrd="0" destOrd="0" presId="urn:microsoft.com/office/officeart/2005/8/layout/vList5"/>
    <dgm:cxn modelId="{5A56B671-25E9-4198-ACDB-A8B70577FC6C}" type="presOf" srcId="{BD9E829D-E4D6-4E0B-9C03-767D26710046}" destId="{9B28D250-64DC-49E4-BF33-F9826ACB0642}" srcOrd="0" destOrd="0" presId="urn:microsoft.com/office/officeart/2005/8/layout/vList5"/>
    <dgm:cxn modelId="{29144E0A-6E2B-47D1-8D76-D69BCA49EEE6}" type="presOf" srcId="{659E9E63-AE24-4A72-A6CA-7309B8D99779}" destId="{C7A65AF4-2366-4762-9883-C3A4E850679D}" srcOrd="0" destOrd="0" presId="urn:microsoft.com/office/officeart/2005/8/layout/vList5"/>
    <dgm:cxn modelId="{91A34DD5-1691-43DD-874C-ECC04343DD22}" srcId="{2C4FCC14-FE50-4934-B9F1-7C56B8711C9C}" destId="{E1A17ED8-E826-49C5-A826-C270195DC52A}" srcOrd="4" destOrd="0" parTransId="{AB797429-0821-4A85-8A57-3A9C49C66156}" sibTransId="{56E2C4A1-7ED8-43AD-9D69-7FB13B57CC3D}"/>
    <dgm:cxn modelId="{EC4D3ED1-FF99-49D9-821F-09B463E5294B}" srcId="{69235055-CAE6-4E2B-95F7-0F385E53FD9B}" destId="{76CA768F-BBA8-4C38-BE69-F65761572E6F}" srcOrd="0" destOrd="0" parTransId="{4EC7CA26-583E-4653-81B0-FFF3F0A50F42}" sibTransId="{54361854-137D-457E-83E8-0A8762B9E4C3}"/>
    <dgm:cxn modelId="{D34ED1E8-8669-4647-8040-ADD3EFEA503F}" type="presOf" srcId="{B9214C3C-FC17-42C8-9A8C-7548E9AD4BC9}" destId="{F5B17350-FBC2-454F-A15E-F4079731C222}" srcOrd="0" destOrd="0" presId="urn:microsoft.com/office/officeart/2005/8/layout/vList5"/>
    <dgm:cxn modelId="{E3D648AA-8C1C-4793-8C81-98ABA7DEAE51}" srcId="{2C4FCC14-FE50-4934-B9F1-7C56B8711C9C}" destId="{B6AB39E6-0A0C-4989-9A36-80CA43F45B84}" srcOrd="2" destOrd="0" parTransId="{9CE6EECA-E6BC-4DC2-BC2E-6A5147ED9617}" sibTransId="{E6666687-1F72-447C-B059-67DF86223E1D}"/>
    <dgm:cxn modelId="{8FB3DB3C-7C67-4F19-8DA5-BF303043D1DE}" srcId="{2C4FCC14-FE50-4934-B9F1-7C56B8711C9C}" destId="{F072B75D-DF6C-4555-98AA-E3C72E1B6DE0}" srcOrd="3" destOrd="0" parTransId="{EB6FE06C-C27D-407F-9C66-45521F8B2228}" sibTransId="{275D9187-7369-4BA9-A5E0-355838ADEDAE}"/>
    <dgm:cxn modelId="{D0A450E5-1F23-403E-B759-D605FFB2F75A}" srcId="{B6AB39E6-0A0C-4989-9A36-80CA43F45B84}" destId="{659E9E63-AE24-4A72-A6CA-7309B8D99779}" srcOrd="0" destOrd="0" parTransId="{04AD69A4-E852-49D9-8517-43FC1D423410}" sibTransId="{A118163B-E5C4-4734-90DA-2BA7BF222E67}"/>
    <dgm:cxn modelId="{255A0719-E335-4E8B-A41F-019073C297CB}" type="presOf" srcId="{2FC39B2D-5E0A-403D-BFB8-FD384EFE9EA3}" destId="{2E19E25C-E799-4D01-95A0-84C2A7FA3822}" srcOrd="0" destOrd="0" presId="urn:microsoft.com/office/officeart/2005/8/layout/vList5"/>
    <dgm:cxn modelId="{E4F4E189-B440-44F7-B8A3-1B83C5D3E579}" type="presOf" srcId="{2C4FCC14-FE50-4934-B9F1-7C56B8711C9C}" destId="{BE14333E-D8C6-4C85-B270-3AC3A58A9BFF}" srcOrd="0" destOrd="0" presId="urn:microsoft.com/office/officeart/2005/8/layout/vList5"/>
    <dgm:cxn modelId="{9CD0B64B-EBBC-4111-98FB-087D6F2FE53D}" srcId="{2C4FCC14-FE50-4934-B9F1-7C56B8711C9C}" destId="{BD9E829D-E4D6-4E0B-9C03-767D26710046}" srcOrd="1" destOrd="0" parTransId="{FFF26F5F-8964-4A22-B032-110D51496F5C}" sibTransId="{D5D33548-BE44-4D85-9ECF-A0BE3D74D695}"/>
    <dgm:cxn modelId="{F6C6D56C-7B42-4AB6-8843-8393B3A0F327}" type="presOf" srcId="{F072B75D-DF6C-4555-98AA-E3C72E1B6DE0}" destId="{36089967-ED3C-41BC-A7C3-AF7269345F66}" srcOrd="0" destOrd="0" presId="urn:microsoft.com/office/officeart/2005/8/layout/vList5"/>
    <dgm:cxn modelId="{8A2474EB-53B8-4A1A-B56F-1B9E13D9E0FF}" type="presOf" srcId="{76CA768F-BBA8-4C38-BE69-F65761572E6F}" destId="{5055B560-9387-4AD7-A725-777830F1F845}" srcOrd="0" destOrd="0" presId="urn:microsoft.com/office/officeart/2005/8/layout/vList5"/>
    <dgm:cxn modelId="{A8E76438-BC07-4834-97C8-CE3AAE8D636F}" type="presOf" srcId="{B6AB39E6-0A0C-4989-9A36-80CA43F45B84}" destId="{71134139-42F1-4A6E-90F4-AB657D10A2B1}" srcOrd="0" destOrd="0" presId="urn:microsoft.com/office/officeart/2005/8/layout/vList5"/>
    <dgm:cxn modelId="{08574BFC-DAF2-4B21-BEAF-158E8153106D}" srcId="{2C4FCC14-FE50-4934-B9F1-7C56B8711C9C}" destId="{69235055-CAE6-4E2B-95F7-0F385E53FD9B}" srcOrd="0" destOrd="0" parTransId="{9EDF49BA-2D60-4FED-BE60-612C7458B97E}" sibTransId="{0BB15BA7-0289-48E1-94DE-7477C7FB3DC0}"/>
    <dgm:cxn modelId="{C57BCC05-AC5A-4D58-A8DE-343FBE8B18B4}" srcId="{BD9E829D-E4D6-4E0B-9C03-767D26710046}" destId="{3D4F8330-BE22-48AA-9F7F-3A02B1757A5A}" srcOrd="0" destOrd="0" parTransId="{8E146555-CD7B-4C9C-8FCE-98AF580D7D44}" sibTransId="{F1DF2BCB-0AAE-4C28-B9E8-C0AE0D73BBE9}"/>
    <dgm:cxn modelId="{A8A724D5-102F-4560-B525-281524024EAA}" srcId="{F072B75D-DF6C-4555-98AA-E3C72E1B6DE0}" destId="{B9214C3C-FC17-42C8-9A8C-7548E9AD4BC9}" srcOrd="0" destOrd="0" parTransId="{7288DB0C-9446-482C-B211-34645CE02847}" sibTransId="{07805935-8F4A-48FC-9524-1A35E3B447D3}"/>
    <dgm:cxn modelId="{5721D72B-595B-44E4-B03C-E0FF4190C0ED}" type="presOf" srcId="{69235055-CAE6-4E2B-95F7-0F385E53FD9B}" destId="{0CDB80FE-8A2F-4B0F-9062-38F8B7C1BA3A}" srcOrd="0" destOrd="0" presId="urn:microsoft.com/office/officeart/2005/8/layout/vList5"/>
    <dgm:cxn modelId="{A3039C28-D90A-49F4-BE18-FA3C2B7D2DE6}" srcId="{E1A17ED8-E826-49C5-A826-C270195DC52A}" destId="{2FC39B2D-5E0A-403D-BFB8-FD384EFE9EA3}" srcOrd="0" destOrd="0" parTransId="{A1DB40A2-387E-4840-9E70-9B02BC9C9393}" sibTransId="{701CE6F6-C38B-414D-8A0D-9D1DE998209B}"/>
    <dgm:cxn modelId="{5C5591DD-B4D5-4BC9-9A19-496BFB879900}" type="presOf" srcId="{E1A17ED8-E826-49C5-A826-C270195DC52A}" destId="{CD92EE5B-3075-4218-8C64-A2C0CD8008CB}" srcOrd="0" destOrd="0" presId="urn:microsoft.com/office/officeart/2005/8/layout/vList5"/>
    <dgm:cxn modelId="{B459C496-7A80-4E4C-8FB8-EEB49F7D2AD7}" type="presParOf" srcId="{BE14333E-D8C6-4C85-B270-3AC3A58A9BFF}" destId="{0DFE7A51-4E06-48CF-BD94-0723D0E7B0CD}" srcOrd="0" destOrd="0" presId="urn:microsoft.com/office/officeart/2005/8/layout/vList5"/>
    <dgm:cxn modelId="{B93219C4-E61B-4975-A3DB-4438CFA91199}" type="presParOf" srcId="{0DFE7A51-4E06-48CF-BD94-0723D0E7B0CD}" destId="{0CDB80FE-8A2F-4B0F-9062-38F8B7C1BA3A}" srcOrd="0" destOrd="0" presId="urn:microsoft.com/office/officeart/2005/8/layout/vList5"/>
    <dgm:cxn modelId="{DD2B987D-3EDF-4FD6-ABAE-4AB8CB092DA4}" type="presParOf" srcId="{0DFE7A51-4E06-48CF-BD94-0723D0E7B0CD}" destId="{5055B560-9387-4AD7-A725-777830F1F845}" srcOrd="1" destOrd="0" presId="urn:microsoft.com/office/officeart/2005/8/layout/vList5"/>
    <dgm:cxn modelId="{0DE06062-7993-4B54-9D2A-2FC42E0FCF63}" type="presParOf" srcId="{BE14333E-D8C6-4C85-B270-3AC3A58A9BFF}" destId="{E09DAD24-92F1-460B-A731-428F68938A06}" srcOrd="1" destOrd="0" presId="urn:microsoft.com/office/officeart/2005/8/layout/vList5"/>
    <dgm:cxn modelId="{7741A04C-BAD7-4E8D-8528-05499F8D839A}" type="presParOf" srcId="{BE14333E-D8C6-4C85-B270-3AC3A58A9BFF}" destId="{CB4F2FFD-0968-4A1F-AA02-A42FD7B6CB11}" srcOrd="2" destOrd="0" presId="urn:microsoft.com/office/officeart/2005/8/layout/vList5"/>
    <dgm:cxn modelId="{B2BD4BED-0172-4F17-847B-BE7984F1BBB3}" type="presParOf" srcId="{CB4F2FFD-0968-4A1F-AA02-A42FD7B6CB11}" destId="{9B28D250-64DC-49E4-BF33-F9826ACB0642}" srcOrd="0" destOrd="0" presId="urn:microsoft.com/office/officeart/2005/8/layout/vList5"/>
    <dgm:cxn modelId="{D009D4DA-9CF4-4B38-92A8-49834E356BE0}" type="presParOf" srcId="{CB4F2FFD-0968-4A1F-AA02-A42FD7B6CB11}" destId="{50BCE5C7-72C8-413D-82F5-ABCC306671E1}" srcOrd="1" destOrd="0" presId="urn:microsoft.com/office/officeart/2005/8/layout/vList5"/>
    <dgm:cxn modelId="{036B8B7B-869B-4907-B4C1-8BDF0D082C72}" type="presParOf" srcId="{BE14333E-D8C6-4C85-B270-3AC3A58A9BFF}" destId="{6B795228-9396-4DF0-B811-7F19EA2A09D3}" srcOrd="3" destOrd="0" presId="urn:microsoft.com/office/officeart/2005/8/layout/vList5"/>
    <dgm:cxn modelId="{18ED07BD-411B-4E90-A136-2ACFAC5EC881}" type="presParOf" srcId="{BE14333E-D8C6-4C85-B270-3AC3A58A9BFF}" destId="{80BC69A4-B75F-4D0A-A9D1-3EB2D5582125}" srcOrd="4" destOrd="0" presId="urn:microsoft.com/office/officeart/2005/8/layout/vList5"/>
    <dgm:cxn modelId="{722E696D-2F35-49E9-8745-164C5F161784}" type="presParOf" srcId="{80BC69A4-B75F-4D0A-A9D1-3EB2D5582125}" destId="{71134139-42F1-4A6E-90F4-AB657D10A2B1}" srcOrd="0" destOrd="0" presId="urn:microsoft.com/office/officeart/2005/8/layout/vList5"/>
    <dgm:cxn modelId="{89CA5D7B-6F33-439A-B2CD-5285B49405A0}" type="presParOf" srcId="{80BC69A4-B75F-4D0A-A9D1-3EB2D5582125}" destId="{C7A65AF4-2366-4762-9883-C3A4E850679D}" srcOrd="1" destOrd="0" presId="urn:microsoft.com/office/officeart/2005/8/layout/vList5"/>
    <dgm:cxn modelId="{F0E73F84-2712-41B7-A720-E84127EB1570}" type="presParOf" srcId="{BE14333E-D8C6-4C85-B270-3AC3A58A9BFF}" destId="{7C61E156-08AF-43AB-A04C-2161ED4508B4}" srcOrd="5" destOrd="0" presId="urn:microsoft.com/office/officeart/2005/8/layout/vList5"/>
    <dgm:cxn modelId="{063BDFB5-660D-40D0-92D0-C7C441C7F3D4}" type="presParOf" srcId="{BE14333E-D8C6-4C85-B270-3AC3A58A9BFF}" destId="{8F32DB2B-4A39-4E08-81BD-4E21E304F0D3}" srcOrd="6" destOrd="0" presId="urn:microsoft.com/office/officeart/2005/8/layout/vList5"/>
    <dgm:cxn modelId="{FCD27487-867B-421B-B184-A219448843D7}" type="presParOf" srcId="{8F32DB2B-4A39-4E08-81BD-4E21E304F0D3}" destId="{36089967-ED3C-41BC-A7C3-AF7269345F66}" srcOrd="0" destOrd="0" presId="urn:microsoft.com/office/officeart/2005/8/layout/vList5"/>
    <dgm:cxn modelId="{BAD6E3A9-3AF1-4BA6-B4CC-779B4E809DD4}" type="presParOf" srcId="{8F32DB2B-4A39-4E08-81BD-4E21E304F0D3}" destId="{F5B17350-FBC2-454F-A15E-F4079731C222}" srcOrd="1" destOrd="0" presId="urn:microsoft.com/office/officeart/2005/8/layout/vList5"/>
    <dgm:cxn modelId="{E4A4C98A-BEEC-46E1-AD66-249AEBF173C6}" type="presParOf" srcId="{BE14333E-D8C6-4C85-B270-3AC3A58A9BFF}" destId="{DCFC2959-B161-4A88-A930-843EF3714A73}" srcOrd="7" destOrd="0" presId="urn:microsoft.com/office/officeart/2005/8/layout/vList5"/>
    <dgm:cxn modelId="{42221FFC-62CB-48F7-9370-BD77D071036A}" type="presParOf" srcId="{BE14333E-D8C6-4C85-B270-3AC3A58A9BFF}" destId="{B2856C31-126D-4192-AD1F-4FF3EF368154}" srcOrd="8" destOrd="0" presId="urn:microsoft.com/office/officeart/2005/8/layout/vList5"/>
    <dgm:cxn modelId="{FF10AAD1-A8C9-4F5D-AABD-A2D7D3B8483D}" type="presParOf" srcId="{B2856C31-126D-4192-AD1F-4FF3EF368154}" destId="{CD92EE5B-3075-4218-8C64-A2C0CD8008CB}" srcOrd="0" destOrd="0" presId="urn:microsoft.com/office/officeart/2005/8/layout/vList5"/>
    <dgm:cxn modelId="{7D6CDE85-579F-4A18-BBBD-C4940AEEB1C5}" type="presParOf" srcId="{B2856C31-126D-4192-AD1F-4FF3EF368154}" destId="{2E19E25C-E799-4D01-95A0-84C2A7FA382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733447F1-049B-4F82-BB99-49A51032D13D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CC352E-7837-4994-AD42-CA30CCE12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73BC9-5A40-4655-A99A-79ABB1DDFCB5}" type="pres">
      <dgm:prSet presAssocID="{EBCC352E-7837-4994-AD42-CA30CCE12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721241C-2C03-423A-8CE8-3B16039F1164}" type="presOf" srcId="{EBCC352E-7837-4994-AD42-CA30CCE12034}" destId="{00373BC9-5A40-4655-A99A-79ABB1DDFCB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CF155-B083-4B27-AAF2-698482B8244A}">
      <dsp:nvSpPr>
        <dsp:cNvPr id="0" name=""/>
        <dsp:cNvSpPr/>
      </dsp:nvSpPr>
      <dsp:spPr>
        <a:xfrm>
          <a:off x="0" y="0"/>
          <a:ext cx="7023126" cy="43894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27D7-5B60-4A05-87AA-EED413244047}">
      <dsp:nvSpPr>
        <dsp:cNvPr id="0" name=""/>
        <dsp:cNvSpPr/>
      </dsp:nvSpPr>
      <dsp:spPr>
        <a:xfrm>
          <a:off x="1974590" y="2019054"/>
          <a:ext cx="411425" cy="411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DE5A1-6E9D-4BA1-ACC9-F8BE2D4A91E2}">
      <dsp:nvSpPr>
        <dsp:cNvPr id="0" name=""/>
        <dsp:cNvSpPr/>
      </dsp:nvSpPr>
      <dsp:spPr>
        <a:xfrm>
          <a:off x="2459041" y="2174887"/>
          <a:ext cx="5535991" cy="58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4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Le </a:t>
          </a:r>
          <a:r>
            <a:rPr lang="fr-FR" sz="2400" b="1" i="1" kern="1200" dirty="0" smtClean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e-labo</a:t>
          </a:r>
          <a:r>
            <a:rPr lang="fr-FR" sz="2400" b="1" kern="1200" dirty="0" smtClean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 : pourquoi, comment ?</a:t>
          </a:r>
          <a:endParaRPr lang="fr-FR" sz="2400" b="1" kern="1200" dirty="0">
            <a:solidFill>
              <a:srgbClr val="002060"/>
            </a:solidFill>
          </a:endParaRPr>
        </a:p>
      </dsp:txBody>
      <dsp:txXfrm>
        <a:off x="2459041" y="2174887"/>
        <a:ext cx="5535991" cy="585286"/>
      </dsp:txXfrm>
    </dsp:sp>
    <dsp:sp modelId="{A3BD022B-066B-4070-B54D-8D234D3892DD}">
      <dsp:nvSpPr>
        <dsp:cNvPr id="0" name=""/>
        <dsp:cNvSpPr/>
      </dsp:nvSpPr>
      <dsp:spPr>
        <a:xfrm>
          <a:off x="4708270" y="1079499"/>
          <a:ext cx="421387" cy="421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90432-0E88-451C-A535-070490C7B7F8}">
      <dsp:nvSpPr>
        <dsp:cNvPr id="0" name=""/>
        <dsp:cNvSpPr/>
      </dsp:nvSpPr>
      <dsp:spPr>
        <a:xfrm>
          <a:off x="5111530" y="1152531"/>
          <a:ext cx="3532467" cy="52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8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2060"/>
              </a:solidFill>
              <a:hlinkClick xmlns:r="http://schemas.openxmlformats.org/officeDocument/2006/relationships" r:id="" action="ppaction://hlinksldjump"/>
            </a:rPr>
            <a:t>Exemple de séquence</a:t>
          </a:r>
          <a:endParaRPr lang="fr-FR" sz="2400" b="1" kern="1200" dirty="0">
            <a:solidFill>
              <a:srgbClr val="002060"/>
            </a:solidFill>
          </a:endParaRPr>
        </a:p>
      </dsp:txBody>
      <dsp:txXfrm>
        <a:off x="5111530" y="1152531"/>
        <a:ext cx="3532467" cy="5213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5B560-9387-4AD7-A725-777830F1F845}">
      <dsp:nvSpPr>
        <dsp:cNvPr id="0" name=""/>
        <dsp:cNvSpPr/>
      </dsp:nvSpPr>
      <dsp:spPr>
        <a:xfrm rot="5400000">
          <a:off x="3953480" y="-2468252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Création d’un modèle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2468252"/>
        <a:ext cx="520212" cy="5573133"/>
      </dsp:txXfrm>
    </dsp:sp>
    <dsp:sp modelId="{0CDB80FE-8A2F-4B0F-9062-38F8B7C1BA3A}">
      <dsp:nvSpPr>
        <dsp:cNvPr id="0" name=""/>
        <dsp:cNvSpPr/>
      </dsp:nvSpPr>
      <dsp:spPr>
        <a:xfrm>
          <a:off x="770" y="1202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</a:t>
          </a:r>
          <a:r>
            <a:rPr lang="fr-FR" sz="1800" kern="1200" baseline="30000" dirty="0" smtClean="0"/>
            <a:t>ère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1202"/>
        <a:ext cx="1426249" cy="634223"/>
      </dsp:txXfrm>
    </dsp:sp>
    <dsp:sp modelId="{50BCE5C7-72C8-413D-82F5-ABCC306671E1}">
      <dsp:nvSpPr>
        <dsp:cNvPr id="0" name=""/>
        <dsp:cNvSpPr/>
      </dsp:nvSpPr>
      <dsp:spPr>
        <a:xfrm rot="5400000">
          <a:off x="3953480" y="-1662996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Instrumentation virtuelle du modèle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1662996"/>
        <a:ext cx="520212" cy="5573133"/>
      </dsp:txXfrm>
    </dsp:sp>
    <dsp:sp modelId="{9B28D250-64DC-49E4-BF33-F9826ACB0642}">
      <dsp:nvSpPr>
        <dsp:cNvPr id="0" name=""/>
        <dsp:cNvSpPr/>
      </dsp:nvSpPr>
      <dsp:spPr>
        <a:xfrm>
          <a:off x="770" y="806458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806458"/>
        <a:ext cx="1426249" cy="634223"/>
      </dsp:txXfrm>
    </dsp:sp>
    <dsp:sp modelId="{C7A65AF4-2366-4762-9883-C3A4E850679D}">
      <dsp:nvSpPr>
        <dsp:cNvPr id="0" name=""/>
        <dsp:cNvSpPr/>
      </dsp:nvSpPr>
      <dsp:spPr>
        <a:xfrm rot="5400000">
          <a:off x="3953480" y="-857740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Utilisation du modèle pour l’alimentation autonome du chalet de jardin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857740"/>
        <a:ext cx="520212" cy="5573133"/>
      </dsp:txXfrm>
    </dsp:sp>
    <dsp:sp modelId="{71134139-42F1-4A6E-90F4-AB657D10A2B1}">
      <dsp:nvSpPr>
        <dsp:cNvPr id="0" name=""/>
        <dsp:cNvSpPr/>
      </dsp:nvSpPr>
      <dsp:spPr>
        <a:xfrm>
          <a:off x="770" y="1611714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1611714"/>
        <a:ext cx="1426249" cy="634223"/>
      </dsp:txXfrm>
    </dsp:sp>
    <dsp:sp modelId="{F5B17350-FBC2-454F-A15E-F4079731C222}">
      <dsp:nvSpPr>
        <dsp:cNvPr id="0" name=""/>
        <dsp:cNvSpPr/>
      </dsp:nvSpPr>
      <dsp:spPr>
        <a:xfrm rot="5400000">
          <a:off x="3953480" y="-52485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Mesures sur le système réel et évaluation de l’écart entre réel et modèle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52485"/>
        <a:ext cx="520212" cy="5573133"/>
      </dsp:txXfrm>
    </dsp:sp>
    <dsp:sp modelId="{36089967-ED3C-41BC-A7C3-AF7269345F66}">
      <dsp:nvSpPr>
        <dsp:cNvPr id="0" name=""/>
        <dsp:cNvSpPr/>
      </dsp:nvSpPr>
      <dsp:spPr>
        <a:xfrm>
          <a:off x="770" y="2416970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2416970"/>
        <a:ext cx="1426249" cy="634223"/>
      </dsp:txXfrm>
    </dsp:sp>
    <dsp:sp modelId="{2E19E25C-E799-4D01-95A0-84C2A7FA3822}">
      <dsp:nvSpPr>
        <dsp:cNvPr id="0" name=""/>
        <dsp:cNvSpPr/>
      </dsp:nvSpPr>
      <dsp:spPr>
        <a:xfrm rot="5400000">
          <a:off x="3953480" y="752770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Conclusion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752770"/>
        <a:ext cx="520212" cy="5573133"/>
      </dsp:txXfrm>
    </dsp:sp>
    <dsp:sp modelId="{CD92EE5B-3075-4218-8C64-A2C0CD8008CB}">
      <dsp:nvSpPr>
        <dsp:cNvPr id="0" name=""/>
        <dsp:cNvSpPr/>
      </dsp:nvSpPr>
      <dsp:spPr>
        <a:xfrm>
          <a:off x="770" y="3222225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3222225"/>
        <a:ext cx="1426249" cy="63422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5B560-9387-4AD7-A725-777830F1F845}">
      <dsp:nvSpPr>
        <dsp:cNvPr id="0" name=""/>
        <dsp:cNvSpPr/>
      </dsp:nvSpPr>
      <dsp:spPr>
        <a:xfrm rot="5400000">
          <a:off x="3939777" y="-2451483"/>
          <a:ext cx="547617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" action="ppaction://hlinksldjump"/>
            </a:rPr>
            <a:t>Support  matériel et logiciel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39777" y="-2451483"/>
        <a:ext cx="547617" cy="5573133"/>
      </dsp:txXfrm>
    </dsp:sp>
    <dsp:sp modelId="{0CDB80FE-8A2F-4B0F-9062-38F8B7C1BA3A}">
      <dsp:nvSpPr>
        <dsp:cNvPr id="0" name=""/>
        <dsp:cNvSpPr/>
      </dsp:nvSpPr>
      <dsp:spPr>
        <a:xfrm>
          <a:off x="770" y="1266"/>
          <a:ext cx="1426249" cy="66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770" y="1266"/>
        <a:ext cx="1426249" cy="667633"/>
      </dsp:txXfrm>
    </dsp:sp>
    <dsp:sp modelId="{50BCE5C7-72C8-413D-82F5-ABCC306671E1}">
      <dsp:nvSpPr>
        <dsp:cNvPr id="0" name=""/>
        <dsp:cNvSpPr/>
      </dsp:nvSpPr>
      <dsp:spPr>
        <a:xfrm rot="5400000">
          <a:off x="3939777" y="-1603807"/>
          <a:ext cx="547617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" action="ppaction://hlinksldjump"/>
            </a:rPr>
            <a:t>Analyse et description du système</a:t>
          </a:r>
          <a:endParaRPr lang="fr-FR" sz="1800" kern="1200" dirty="0">
            <a:solidFill>
              <a:srgbClr val="0045D0"/>
            </a:solidFill>
            <a:sym typeface="Wingdings" pitchFamily="2" charset="2"/>
          </a:endParaRPr>
        </a:p>
      </dsp:txBody>
      <dsp:txXfrm rot="5400000">
        <a:off x="3939777" y="-1603807"/>
        <a:ext cx="547617" cy="5573133"/>
      </dsp:txXfrm>
    </dsp:sp>
    <dsp:sp modelId="{9B28D250-64DC-49E4-BF33-F9826ACB0642}">
      <dsp:nvSpPr>
        <dsp:cNvPr id="0" name=""/>
        <dsp:cNvSpPr/>
      </dsp:nvSpPr>
      <dsp:spPr>
        <a:xfrm>
          <a:off x="770" y="848942"/>
          <a:ext cx="1426249" cy="66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</a:t>
          </a:r>
          <a:r>
            <a:rPr lang="fr-FR" sz="1800" kern="1200" baseline="30000" dirty="0" smtClean="0"/>
            <a:t>ère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848942"/>
        <a:ext cx="1426249" cy="667633"/>
      </dsp:txXfrm>
    </dsp:sp>
    <dsp:sp modelId="{C7A65AF4-2366-4762-9883-C3A4E850679D}">
      <dsp:nvSpPr>
        <dsp:cNvPr id="0" name=""/>
        <dsp:cNvSpPr/>
      </dsp:nvSpPr>
      <dsp:spPr>
        <a:xfrm rot="5400000">
          <a:off x="3939777" y="-756130"/>
          <a:ext cx="547617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" action="ppaction://hlinksldjump"/>
            </a:rPr>
            <a:t>Mesures avec éclairage à l’arrêt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39777" y="-756130"/>
        <a:ext cx="547617" cy="5573133"/>
      </dsp:txXfrm>
    </dsp:sp>
    <dsp:sp modelId="{71134139-42F1-4A6E-90F4-AB657D10A2B1}">
      <dsp:nvSpPr>
        <dsp:cNvPr id="0" name=""/>
        <dsp:cNvSpPr/>
      </dsp:nvSpPr>
      <dsp:spPr>
        <a:xfrm>
          <a:off x="770" y="1696619"/>
          <a:ext cx="1426249" cy="66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1696619"/>
        <a:ext cx="1426249" cy="667633"/>
      </dsp:txXfrm>
    </dsp:sp>
    <dsp:sp modelId="{F5B17350-FBC2-454F-A15E-F4079731C222}">
      <dsp:nvSpPr>
        <dsp:cNvPr id="0" name=""/>
        <dsp:cNvSpPr/>
      </dsp:nvSpPr>
      <dsp:spPr>
        <a:xfrm rot="5400000">
          <a:off x="3939777" y="91545"/>
          <a:ext cx="547617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" action="ppaction://hlinksldjump"/>
            </a:rPr>
            <a:t>Mesures avec éclairage en marche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39777" y="91545"/>
        <a:ext cx="547617" cy="5573133"/>
      </dsp:txXfrm>
    </dsp:sp>
    <dsp:sp modelId="{36089967-ED3C-41BC-A7C3-AF7269345F66}">
      <dsp:nvSpPr>
        <dsp:cNvPr id="0" name=""/>
        <dsp:cNvSpPr/>
      </dsp:nvSpPr>
      <dsp:spPr>
        <a:xfrm>
          <a:off x="770" y="2544295"/>
          <a:ext cx="1426249" cy="66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2544295"/>
        <a:ext cx="1426249" cy="667633"/>
      </dsp:txXfrm>
    </dsp:sp>
    <dsp:sp modelId="{2E19E25C-E799-4D01-95A0-84C2A7FA3822}">
      <dsp:nvSpPr>
        <dsp:cNvPr id="0" name=""/>
        <dsp:cNvSpPr/>
      </dsp:nvSpPr>
      <dsp:spPr>
        <a:xfrm rot="5400000">
          <a:off x="3939777" y="939222"/>
          <a:ext cx="547617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  <a:sym typeface="Wingdings" pitchFamily="2" charset="2"/>
              <a:hlinkClick xmlns:r="http://schemas.openxmlformats.org/officeDocument/2006/relationships" r:id="" action="ppaction://hlinksldjump"/>
            </a:rPr>
            <a:t>Mesures sur un cycle de 24 heures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39777" y="939222"/>
        <a:ext cx="547617" cy="5573133"/>
      </dsp:txXfrm>
    </dsp:sp>
    <dsp:sp modelId="{CD92EE5B-3075-4218-8C64-A2C0CD8008CB}">
      <dsp:nvSpPr>
        <dsp:cNvPr id="0" name=""/>
        <dsp:cNvSpPr/>
      </dsp:nvSpPr>
      <dsp:spPr>
        <a:xfrm>
          <a:off x="770" y="3391971"/>
          <a:ext cx="1426249" cy="66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3391971"/>
        <a:ext cx="1426249" cy="66763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8B621-7101-4475-BB50-164FC3B95674}">
      <dsp:nvSpPr>
        <dsp:cNvPr id="0" name=""/>
        <dsp:cNvSpPr/>
      </dsp:nvSpPr>
      <dsp:spPr>
        <a:xfrm rot="5400000">
          <a:off x="-233568" y="235623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phase 1</a:t>
          </a:r>
          <a:endParaRPr lang="fr-FR" sz="2600" kern="1200" dirty="0"/>
        </a:p>
      </dsp:txBody>
      <dsp:txXfrm rot="5400000">
        <a:off x="-233568" y="235623"/>
        <a:ext cx="1557125" cy="1089987"/>
      </dsp:txXfrm>
    </dsp:sp>
    <dsp:sp modelId="{128A8168-8F33-46BF-891D-A8CD7C4857EF}">
      <dsp:nvSpPr>
        <dsp:cNvPr id="0" name=""/>
        <dsp:cNvSpPr/>
      </dsp:nvSpPr>
      <dsp:spPr>
        <a:xfrm rot="5400000">
          <a:off x="3682266" y="-2590223"/>
          <a:ext cx="1012131" cy="6196688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La lumière solaire la nuit, est-ce possible ?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brain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storming</a:t>
          </a:r>
          <a:r>
            <a:rPr lang="fr-FR" sz="1700" kern="1200" dirty="0" smtClean="0"/>
            <a:t> et carte mentale</a:t>
          </a:r>
          <a:endParaRPr lang="fr-FR" sz="1700" kern="1200" dirty="0"/>
        </a:p>
      </dsp:txBody>
      <dsp:txXfrm rot="5400000">
        <a:off x="3682266" y="-2590223"/>
        <a:ext cx="1012131" cy="6196688"/>
      </dsp:txXfrm>
    </dsp:sp>
    <dsp:sp modelId="{2EE5CD97-2E3D-4661-801E-DCE40907E684}">
      <dsp:nvSpPr>
        <dsp:cNvPr id="0" name=""/>
        <dsp:cNvSpPr/>
      </dsp:nvSpPr>
      <dsp:spPr>
        <a:xfrm rot="5400000">
          <a:off x="-233568" y="1598146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phase 2</a:t>
          </a:r>
          <a:endParaRPr lang="fr-FR" sz="2600" kern="1200" dirty="0"/>
        </a:p>
      </dsp:txBody>
      <dsp:txXfrm rot="5400000">
        <a:off x="-233568" y="1598146"/>
        <a:ext cx="1557125" cy="1089987"/>
      </dsp:txXfrm>
    </dsp:sp>
    <dsp:sp modelId="{4108A0F7-BAE2-4816-9A53-D053DF5EAE0E}">
      <dsp:nvSpPr>
        <dsp:cNvPr id="0" name=""/>
        <dsp:cNvSpPr/>
      </dsp:nvSpPr>
      <dsp:spPr>
        <a:xfrm rot="5400000">
          <a:off x="3682266" y="-1227701"/>
          <a:ext cx="1012131" cy="6196688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soulèvement de la problématique du comportement énergétique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nécessité de mener des activités pratiques pour analyser le comportement énergétique</a:t>
          </a:r>
          <a:endParaRPr lang="fr-FR" sz="1700" kern="1200" dirty="0"/>
        </a:p>
      </dsp:txBody>
      <dsp:txXfrm rot="5400000">
        <a:off x="3682266" y="-1227701"/>
        <a:ext cx="1012131" cy="6196688"/>
      </dsp:txXfrm>
    </dsp:sp>
    <dsp:sp modelId="{37C9E723-C746-4F7C-BF09-240DE2001ECA}">
      <dsp:nvSpPr>
        <dsp:cNvPr id="0" name=""/>
        <dsp:cNvSpPr/>
      </dsp:nvSpPr>
      <dsp:spPr>
        <a:xfrm rot="5400000">
          <a:off x="-233568" y="2960668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phase 3</a:t>
          </a:r>
          <a:endParaRPr lang="fr-FR" sz="2600" kern="1200" dirty="0"/>
        </a:p>
      </dsp:txBody>
      <dsp:txXfrm rot="5400000">
        <a:off x="-233568" y="2960668"/>
        <a:ext cx="1557125" cy="1089987"/>
      </dsp:txXfrm>
    </dsp:sp>
    <dsp:sp modelId="{4C7A5B61-638A-4C00-9F1E-227430A5877A}">
      <dsp:nvSpPr>
        <dsp:cNvPr id="0" name=""/>
        <dsp:cNvSpPr/>
      </dsp:nvSpPr>
      <dsp:spPr>
        <a:xfrm rot="5400000">
          <a:off x="3682266" y="134821"/>
          <a:ext cx="1012131" cy="6196688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explication du déroulement de la séquence et des objectifs associés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annonce des supports utilisés</a:t>
          </a:r>
          <a:endParaRPr lang="fr-FR" sz="1700" kern="1200" dirty="0"/>
        </a:p>
      </dsp:txBody>
      <dsp:txXfrm rot="5400000">
        <a:off x="3682266" y="134821"/>
        <a:ext cx="1012131" cy="619668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3EA5D-6319-47A3-98B7-D65EB577A057}">
      <dsp:nvSpPr>
        <dsp:cNvPr id="0" name=""/>
        <dsp:cNvSpPr/>
      </dsp:nvSpPr>
      <dsp:spPr>
        <a:xfrm>
          <a:off x="1332939" y="219085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Chalet de jardin</a:t>
          </a:r>
          <a:endParaRPr lang="fr-FR" sz="2500" kern="1200" dirty="0"/>
        </a:p>
      </dsp:txBody>
      <dsp:txXfrm>
        <a:off x="3188968" y="849005"/>
        <a:ext cx="1158240" cy="1137920"/>
      </dsp:txXfrm>
    </dsp:sp>
    <dsp:sp modelId="{7C556B31-D5B5-4AE5-975F-2CEC04626F4C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Installation PV distante</a:t>
          </a:r>
          <a:endParaRPr lang="fr-FR" sz="2500" kern="1200" dirty="0"/>
        </a:p>
      </dsp:txBody>
      <dsp:txXfrm>
        <a:off x="2187854" y="2529840"/>
        <a:ext cx="1544320" cy="1056640"/>
      </dsp:txXfrm>
    </dsp:sp>
    <dsp:sp modelId="{913749BB-A239-41F5-8097-724D2716BA32}">
      <dsp:nvSpPr>
        <dsp:cNvPr id="0" name=""/>
        <dsp:cNvSpPr/>
      </dsp:nvSpPr>
      <dsp:spPr>
        <a:xfrm>
          <a:off x="1222342" y="242851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Borne solaire</a:t>
          </a:r>
          <a:endParaRPr lang="fr-FR" sz="2500" kern="1200" dirty="0"/>
        </a:p>
      </dsp:txBody>
      <dsp:txXfrm>
        <a:off x="1588102" y="913411"/>
        <a:ext cx="1158240" cy="113792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5B560-9387-4AD7-A725-777830F1F845}">
      <dsp:nvSpPr>
        <dsp:cNvPr id="0" name=""/>
        <dsp:cNvSpPr/>
      </dsp:nvSpPr>
      <dsp:spPr>
        <a:xfrm rot="5400000">
          <a:off x="3953480" y="-2468252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Etude de la chaîne d’énergie de la balise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2468252"/>
        <a:ext cx="520212" cy="5573133"/>
      </dsp:txXfrm>
    </dsp:sp>
    <dsp:sp modelId="{0CDB80FE-8A2F-4B0F-9062-38F8B7C1BA3A}">
      <dsp:nvSpPr>
        <dsp:cNvPr id="0" name=""/>
        <dsp:cNvSpPr/>
      </dsp:nvSpPr>
      <dsp:spPr>
        <a:xfrm>
          <a:off x="770" y="1202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</a:t>
          </a:r>
          <a:r>
            <a:rPr lang="fr-FR" sz="1800" kern="1200" baseline="30000" dirty="0" smtClean="0"/>
            <a:t>ère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1202"/>
        <a:ext cx="1426249" cy="634223"/>
      </dsp:txXfrm>
    </dsp:sp>
    <dsp:sp modelId="{50BCE5C7-72C8-413D-82F5-ABCC306671E1}">
      <dsp:nvSpPr>
        <dsp:cNvPr id="0" name=""/>
        <dsp:cNvSpPr/>
      </dsp:nvSpPr>
      <dsp:spPr>
        <a:xfrm rot="5400000">
          <a:off x="3953480" y="-1662996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Consommation d’énergie de la balise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1662996"/>
        <a:ext cx="520212" cy="5573133"/>
      </dsp:txXfrm>
    </dsp:sp>
    <dsp:sp modelId="{9B28D250-64DC-49E4-BF33-F9826ACB0642}">
      <dsp:nvSpPr>
        <dsp:cNvPr id="0" name=""/>
        <dsp:cNvSpPr/>
      </dsp:nvSpPr>
      <dsp:spPr>
        <a:xfrm>
          <a:off x="770" y="806458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806458"/>
        <a:ext cx="1426249" cy="634223"/>
      </dsp:txXfrm>
    </dsp:sp>
    <dsp:sp modelId="{C7A65AF4-2366-4762-9883-C3A4E850679D}">
      <dsp:nvSpPr>
        <dsp:cNvPr id="0" name=""/>
        <dsp:cNvSpPr/>
      </dsp:nvSpPr>
      <dsp:spPr>
        <a:xfrm rot="5400000">
          <a:off x="3953480" y="-857740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Autonomie de l’accumulateur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857740"/>
        <a:ext cx="520212" cy="5573133"/>
      </dsp:txXfrm>
    </dsp:sp>
    <dsp:sp modelId="{71134139-42F1-4A6E-90F4-AB657D10A2B1}">
      <dsp:nvSpPr>
        <dsp:cNvPr id="0" name=""/>
        <dsp:cNvSpPr/>
      </dsp:nvSpPr>
      <dsp:spPr>
        <a:xfrm>
          <a:off x="770" y="1611714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1611714"/>
        <a:ext cx="1426249" cy="634223"/>
      </dsp:txXfrm>
    </dsp:sp>
    <dsp:sp modelId="{F5B17350-FBC2-454F-A15E-F4079731C222}">
      <dsp:nvSpPr>
        <dsp:cNvPr id="0" name=""/>
        <dsp:cNvSpPr/>
      </dsp:nvSpPr>
      <dsp:spPr>
        <a:xfrm rot="5400000">
          <a:off x="3953480" y="-52485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Energie produite par la panneau photovoltaïque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-52485"/>
        <a:ext cx="520212" cy="5573133"/>
      </dsp:txXfrm>
    </dsp:sp>
    <dsp:sp modelId="{36089967-ED3C-41BC-A7C3-AF7269345F66}">
      <dsp:nvSpPr>
        <dsp:cNvPr id="0" name=""/>
        <dsp:cNvSpPr/>
      </dsp:nvSpPr>
      <dsp:spPr>
        <a:xfrm>
          <a:off x="770" y="2416970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2416970"/>
        <a:ext cx="1426249" cy="634223"/>
      </dsp:txXfrm>
    </dsp:sp>
    <dsp:sp modelId="{2E19E25C-E799-4D01-95A0-84C2A7FA3822}">
      <dsp:nvSpPr>
        <dsp:cNvPr id="0" name=""/>
        <dsp:cNvSpPr/>
      </dsp:nvSpPr>
      <dsp:spPr>
        <a:xfrm rot="5400000">
          <a:off x="3953480" y="752770"/>
          <a:ext cx="520212" cy="5573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0045D0"/>
              </a:solidFill>
            </a:rPr>
            <a:t>Conclusion</a:t>
          </a:r>
          <a:endParaRPr lang="fr-FR" sz="1800" kern="1200" dirty="0">
            <a:solidFill>
              <a:srgbClr val="0045D0"/>
            </a:solidFill>
          </a:endParaRPr>
        </a:p>
      </dsp:txBody>
      <dsp:txXfrm rot="5400000">
        <a:off x="3953480" y="752770"/>
        <a:ext cx="520212" cy="5573133"/>
      </dsp:txXfrm>
    </dsp:sp>
    <dsp:sp modelId="{CD92EE5B-3075-4218-8C64-A2C0CD8008CB}">
      <dsp:nvSpPr>
        <dsp:cNvPr id="0" name=""/>
        <dsp:cNvSpPr/>
      </dsp:nvSpPr>
      <dsp:spPr>
        <a:xfrm>
          <a:off x="770" y="3222225"/>
          <a:ext cx="1426249" cy="634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</a:t>
          </a:r>
          <a:r>
            <a:rPr lang="fr-FR" sz="1800" kern="1200" baseline="30000" dirty="0" smtClean="0"/>
            <a:t>ème</a:t>
          </a:r>
          <a:r>
            <a:rPr lang="fr-FR" sz="1800" kern="1200" dirty="0" smtClean="0"/>
            <a:t> partie</a:t>
          </a:r>
          <a:endParaRPr lang="fr-FR" sz="1800" kern="1200" dirty="0"/>
        </a:p>
      </dsp:txBody>
      <dsp:txXfrm>
        <a:off x="770" y="3222225"/>
        <a:ext cx="1426249" cy="63422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E476-CB28-4021-A490-4AA3E3646351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7F33-0FAC-4BF4-BFCF-21FFB3E0A6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7F33-0FAC-4BF4-BFCF-21FFB3E0A6A5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5E27-D59E-4F66-A8FC-25D1DE189223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1FE1-665B-4BD1-BA7A-64038043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hyperlink" Target="Fiche%20de%20s&#233;quence-v1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hyperlink" Target="Fiche%20de%20s&#233;quence-v1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Fiche%20de%20s&#233;quence-v1.docx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slide" Target="slide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microsoft.com/office/2007/relationships/diagramDrawing" Target="../diagrams/drawing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Activit&#233;s/TP3%20PV%20distant/Fiche_Activit&#233;_PVDistant.docx" TargetMode="External"/><Relationship Id="rId3" Type="http://schemas.openxmlformats.org/officeDocument/2006/relationships/diagramLayout" Target="../diagrams/layout14.xml"/><Relationship Id="rId7" Type="http://schemas.openxmlformats.org/officeDocument/2006/relationships/hyperlink" Target="../TP%20PV%20distant/Fiche_Activit&#233;_PVDistant.docx" TargetMode="External"/><Relationship Id="rId12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7.xml"/><Relationship Id="rId10" Type="http://schemas.microsoft.com/office/2007/relationships/diagramDrawing" Target="../diagrams/drawing17.xml"/><Relationship Id="rId4" Type="http://schemas.openxmlformats.org/officeDocument/2006/relationships/diagramQuickStyle" Target="../diagrams/quickStyle17.xml"/><Relationship Id="rId9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Layout" Target="../diagrams/layout18.xml"/><Relationship Id="rId7" Type="http://schemas.openxmlformats.org/officeDocument/2006/relationships/slide" Target="slide5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diagramLayout" Target="../diagrams/layout19.xml"/><Relationship Id="rId7" Type="http://schemas.openxmlformats.org/officeDocument/2006/relationships/slide" Target="slide5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Layout" Target="../diagrams/layout20.xml"/><Relationship Id="rId7" Type="http://schemas.openxmlformats.org/officeDocument/2006/relationships/slide" Target="slide5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1.xml"/><Relationship Id="rId7" Type="http://schemas.openxmlformats.org/officeDocument/2006/relationships/slide" Target="slide26.xml"/><Relationship Id="rId12" Type="http://schemas.microsoft.com/office/2007/relationships/diagramDrawing" Target="../diagrams/drawing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microsoft.com/office/2007/relationships/diagramDrawing" Target="../diagrams/drawing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6.png"/><Relationship Id="rId12" Type="http://schemas.microsoft.com/office/2007/relationships/diagramDrawing" Target="../diagrams/drawing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slide" Target="slide5.xml"/><Relationship Id="rId5" Type="http://schemas.openxmlformats.org/officeDocument/2006/relationships/diagramColors" Target="../diagrams/colors23.xml"/><Relationship Id="rId10" Type="http://schemas.openxmlformats.org/officeDocument/2006/relationships/hyperlink" Target="http://colbertserv.lyceecolbert-tg.org:10480/systeme_PV.html" TargetMode="External"/><Relationship Id="rId4" Type="http://schemas.openxmlformats.org/officeDocument/2006/relationships/diagramQuickStyle" Target="../diagrams/quickStyle23.xml"/><Relationship Id="rId9" Type="http://schemas.openxmlformats.org/officeDocument/2006/relationships/hyperlink" Target="http://colbertserv.lyceecolbert-tg.org:10481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4.xml"/><Relationship Id="rId7" Type="http://schemas.openxmlformats.org/officeDocument/2006/relationships/slide" Target="slide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microsoft.com/office/2007/relationships/diagramDrawing" Target="../diagrams/drawing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39.png"/><Relationship Id="rId12" Type="http://schemas.microsoft.com/office/2007/relationships/diagramDrawing" Target="../diagrams/drawing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slide" Target="slide26.xml"/><Relationship Id="rId5" Type="http://schemas.openxmlformats.org/officeDocument/2006/relationships/diagramColors" Target="../diagrams/colors25.xml"/><Relationship Id="rId10" Type="http://schemas.openxmlformats.org/officeDocument/2006/relationships/hyperlink" Target="http://colbertserv.lyceecolbert-tg.org:10481/" TargetMode="External"/><Relationship Id="rId4" Type="http://schemas.openxmlformats.org/officeDocument/2006/relationships/diagramQuickStyle" Target="../diagrams/quickStyle25.xml"/><Relationship Id="rId9" Type="http://schemas.openxmlformats.org/officeDocument/2006/relationships/hyperlink" Target="http://colbertserv.lyceecolbert-tg.org:10480/systeme_PV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diagramLayout" Target="../diagrams/layout26.xml"/><Relationship Id="rId7" Type="http://schemas.openxmlformats.org/officeDocument/2006/relationships/slide" Target="slide5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7.xml"/><Relationship Id="rId7" Type="http://schemas.openxmlformats.org/officeDocument/2006/relationships/slide" Target="slide26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microsoft.com/office/2007/relationships/diagramDrawing" Target="../diagrams/drawing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28.xml"/><Relationship Id="rId7" Type="http://schemas.openxmlformats.org/officeDocument/2006/relationships/image" Target="../media/image42.png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hyperlink" Target="http://colbertserv.lyceecolbert-tg.org:10481/" TargetMode="External"/><Relationship Id="rId5" Type="http://schemas.openxmlformats.org/officeDocument/2006/relationships/diagramQuickStyle" Target="../diagrams/quickStyle28.xml"/><Relationship Id="rId10" Type="http://schemas.openxmlformats.org/officeDocument/2006/relationships/hyperlink" Target="http://colbertserv.lyceecolbert-tg.org:10480/systeme_PV.html" TargetMode="External"/><Relationship Id="rId4" Type="http://schemas.openxmlformats.org/officeDocument/2006/relationships/diagramLayout" Target="../diagrams/layout28.xml"/><Relationship Id="rId9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microsoft.com/office/2007/relationships/diagramDrawing" Target="../diagrams/drawing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slide" Target="slide46.xml"/><Relationship Id="rId11" Type="http://schemas.openxmlformats.org/officeDocument/2006/relationships/slide" Target="slide5.xml"/><Relationship Id="rId5" Type="http://schemas.openxmlformats.org/officeDocument/2006/relationships/slide" Target="slide17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30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microsoft.com/office/2007/relationships/diagramDrawing" Target="../diagrams/drawing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31.xml"/><Relationship Id="rId7" Type="http://schemas.openxmlformats.org/officeDocument/2006/relationships/slide" Target="slide26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microsoft.com/office/2007/relationships/diagramDrawing" Target="../diagrams/drawing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32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microsoft.com/office/2007/relationships/diagramDrawing" Target="../diagrams/drawing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33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34.xm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Relationship Id="rId9" Type="http://schemas.microsoft.com/office/2007/relationships/diagramDrawing" Target="../diagrams/drawing3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35.xm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Relationship Id="rId9" Type="http://schemas.microsoft.com/office/2007/relationships/diagramDrawing" Target="../diagrams/drawing34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diagramData" Target="../diagrams/data36.xm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4.xml"/><Relationship Id="rId7" Type="http://schemas.openxmlformats.org/officeDocument/2006/relationships/slide" Target="slide45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7.xml"/><Relationship Id="rId5" Type="http://schemas.openxmlformats.org/officeDocument/2006/relationships/slide" Target="slide46.xml"/><Relationship Id="rId10" Type="http://schemas.openxmlformats.org/officeDocument/2006/relationships/slide" Target="slide5.xml"/><Relationship Id="rId4" Type="http://schemas.openxmlformats.org/officeDocument/2006/relationships/slide" Target="slide17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hyperlink" Target="Fiche%20de%20s&#233;quence-v1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Fiche%20de%20s&#233;quence-v1.docx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hyperlink" Target="Fiche%20de%20s&#233;quence-v1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357158" y="1214422"/>
            <a:ext cx="8501090" cy="3357586"/>
          </a:xfrm>
          <a:prstGeom prst="rect">
            <a:avLst/>
          </a:prstGeom>
          <a:gradFill>
            <a:gsLst>
              <a:gs pos="0">
                <a:srgbClr val="709700"/>
              </a:gs>
              <a:gs pos="68000">
                <a:srgbClr val="B8D275"/>
              </a:gs>
              <a:gs pos="100000">
                <a:srgbClr val="DBECB8"/>
              </a:gs>
            </a:gsLst>
            <a:lin ang="16200000" scaled="0"/>
          </a:gradFill>
          <a:ln>
            <a:solidFill>
              <a:srgbClr val="798F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 extrusionH="254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Séminaire baccalauréat STI2D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715140" y="5000636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Lille, le 4 avril 2012</a:t>
            </a:r>
            <a:endParaRPr lang="fr-F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 10" descr="sti2d-bonhomme 0d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5214950"/>
            <a:ext cx="1143000" cy="1524000"/>
          </a:xfrm>
          <a:prstGeom prst="rect">
            <a:avLst/>
          </a:prstGeom>
        </p:spPr>
      </p:pic>
      <p:pic>
        <p:nvPicPr>
          <p:cNvPr id="12" name="Image 11" descr="sti2d-bonhomme 0deg-invers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5214950"/>
            <a:ext cx="1143000" cy="152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6031" y="2954331"/>
            <a:ext cx="4572000" cy="138499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Construire une activité </a:t>
            </a:r>
            <a:b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</a:b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exploitant un support à distance instrumenté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20" name="Image 19" descr="lycee_numeriqu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3525" y="5437215"/>
            <a:ext cx="2018149" cy="1134784"/>
          </a:xfrm>
          <a:prstGeom prst="rect">
            <a:avLst/>
          </a:prstGeom>
        </p:spPr>
      </p:pic>
      <p:pic>
        <p:nvPicPr>
          <p:cNvPr id="21" name="Image 20" descr="labo_virtuel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921" y="1767227"/>
            <a:ext cx="4198995" cy="2415212"/>
          </a:xfrm>
          <a:prstGeom prst="rect">
            <a:avLst/>
          </a:prstGeom>
          <a:scene3d>
            <a:camera prst="orthographicFront">
              <a:rot lat="1080000" lon="20040000" rev="0"/>
            </a:camera>
            <a:lightRig rig="threePt" dir="t"/>
          </a:scene3d>
          <a:sp3d>
            <a:bevelB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628596" y="2479662"/>
          <a:ext cx="8288450" cy="1752624"/>
        </p:xfrm>
        <a:graphic>
          <a:graphicData uri="http://schemas.openxmlformats.org/drawingml/2006/table">
            <a:tbl>
              <a:tblPr/>
              <a:tblGrid>
                <a:gridCol w="618297"/>
                <a:gridCol w="3604121"/>
                <a:gridCol w="3084348"/>
                <a:gridCol w="981684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 Narrow"/>
                          <a:ea typeface="MS Mincho"/>
                          <a:cs typeface="Arial"/>
                        </a:rPr>
                        <a:t>Cours</a:t>
                      </a:r>
                      <a:endParaRPr lang="fr-FR" sz="1800" b="1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Times New Roman"/>
                        </a:rPr>
                        <a:t>Intitulé</a:t>
                      </a:r>
                      <a:endParaRPr lang="fr-FR" sz="1800" b="1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Times New Roman"/>
                        </a:rPr>
                        <a:t>Programme (savoirs)</a:t>
                      </a:r>
                      <a:endParaRPr lang="fr-FR" sz="1800" b="1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Times New Roman"/>
                        </a:rPr>
                        <a:t>Durée</a:t>
                      </a:r>
                      <a:endParaRPr lang="fr-FR" sz="1800" b="1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Générateur et récepteur, énergie et puissance, effet photovoltaïque</a:t>
                      </a:r>
                      <a:endParaRPr lang="fr-FR" sz="12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2.3.5 : comportement énergétique des systèmes (b-c-d-e)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1h30mn</a:t>
                      </a:r>
                      <a:endParaRPr lang="fr-FR" sz="12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0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Exploitation des données avec un tableur</a:t>
                      </a:r>
                      <a:endParaRPr lang="fr-FR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2.2.1 Exploitation des représentations numériques (c) </a:t>
                      </a:r>
                      <a:endParaRPr lang="fr-FR" sz="12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30mn</a:t>
                      </a:r>
                      <a:endParaRPr lang="fr-FR" sz="12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Connecteur en arc 19"/>
          <p:cNvCxnSpPr/>
          <p:nvPr/>
        </p:nvCxnSpPr>
        <p:spPr>
          <a:xfrm rot="5400000">
            <a:off x="1030238" y="1457299"/>
            <a:ext cx="1131905" cy="547696"/>
          </a:xfrm>
          <a:prstGeom prst="curvedConnector3">
            <a:avLst>
              <a:gd name="adj1" fmla="val 10132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1870037" y="343355"/>
            <a:ext cx="1314469" cy="1406047"/>
            <a:chOff x="1870037" y="343355"/>
            <a:chExt cx="1314469" cy="1406047"/>
          </a:xfrm>
        </p:grpSpPr>
        <p:pic>
          <p:nvPicPr>
            <p:cNvPr id="22" name="Image 21" descr="fiche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0037" y="343355"/>
              <a:ext cx="1314469" cy="1406047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200000"/>
              </a:camera>
              <a:lightRig rig="threePt" dir="t"/>
            </a:scene3d>
          </p:spPr>
        </p:pic>
        <p:sp>
          <p:nvSpPr>
            <p:cNvPr id="23" name="Rectangle 22"/>
            <p:cNvSpPr/>
            <p:nvPr/>
          </p:nvSpPr>
          <p:spPr>
            <a:xfrm>
              <a:off x="1870038" y="909604"/>
              <a:ext cx="1277955" cy="146052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Bouton d'action : Accueil 11">
            <a:hlinkClick r:id="rId6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870037" y="343355"/>
            <a:ext cx="1314469" cy="1406047"/>
            <a:chOff x="1870037" y="343355"/>
            <a:chExt cx="1314469" cy="1406047"/>
          </a:xfrm>
        </p:grpSpPr>
        <p:pic>
          <p:nvPicPr>
            <p:cNvPr id="22" name="Image 21" descr="fiche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0037" y="343355"/>
              <a:ext cx="1314469" cy="1406047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200000"/>
              </a:camera>
              <a:lightRig rig="threePt" dir="t"/>
            </a:scene3d>
          </p:spPr>
        </p:pic>
        <p:sp>
          <p:nvSpPr>
            <p:cNvPr id="23" name="Rectangle 22"/>
            <p:cNvSpPr/>
            <p:nvPr/>
          </p:nvSpPr>
          <p:spPr>
            <a:xfrm>
              <a:off x="1906551" y="1055656"/>
              <a:ext cx="1277955" cy="21907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28596" y="2443149"/>
          <a:ext cx="8324963" cy="3288590"/>
        </p:xfrm>
        <a:graphic>
          <a:graphicData uri="http://schemas.openxmlformats.org/drawingml/2006/table">
            <a:tbl>
              <a:tblPr/>
              <a:tblGrid>
                <a:gridCol w="693747"/>
                <a:gridCol w="1003739"/>
                <a:gridCol w="385249"/>
                <a:gridCol w="2722825"/>
                <a:gridCol w="1839806"/>
                <a:gridCol w="547695"/>
                <a:gridCol w="584208"/>
                <a:gridCol w="547694"/>
              </a:tblGrid>
              <a:tr h="23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Activités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Type</a:t>
                      </a:r>
                      <a:endParaRPr lang="fr-FR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Objectif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Support</a:t>
                      </a:r>
                      <a:endParaRPr lang="fr-FR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Nb postes</a:t>
                      </a:r>
                      <a:endParaRPr lang="fr-FR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Nb élèves</a:t>
                      </a:r>
                      <a:endParaRPr lang="fr-FR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690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Activité 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Pratique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AP1)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CI10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Vérifier l’autonomie d’un système utilisant l’énergie PV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(Découvrir et analyser le comportement énergétique de la borne solaire (approche globale))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Borne 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solaire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2h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0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Activité 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Pratique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AP2)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Utiliser un modèle de comportement pour prédire un fonctionnement ou valider une performance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Alimentation autonome de chalet de jardin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4h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Activité Pratique </a:t>
                      </a:r>
                      <a:endParaRPr lang="fr-FR" sz="1100" dirty="0" smtClean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AP3)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CI9-CI10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Analyser les flux d'énergie, et le comportement énergétique 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d’une 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installation réelle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Installation photovoltaïque réelle distante et  autonome alimentant un réseau d'éclairage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fr-FR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2h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3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cxnSp>
        <p:nvCxnSpPr>
          <p:cNvPr id="20" name="Connecteur en arc 19"/>
          <p:cNvCxnSpPr/>
          <p:nvPr/>
        </p:nvCxnSpPr>
        <p:spPr>
          <a:xfrm rot="5400000">
            <a:off x="1048494" y="1512066"/>
            <a:ext cx="985851" cy="730262"/>
          </a:xfrm>
          <a:prstGeom prst="curvedConnector3">
            <a:avLst>
              <a:gd name="adj1" fmla="val 1817"/>
            </a:avLst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uton d'action : Accueil 12">
            <a:hlinkClick r:id="rId6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pic>
        <p:nvPicPr>
          <p:cNvPr id="22" name="Image 21" descr="fiche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0037" y="343355"/>
            <a:ext cx="1314469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23" name="Rectangle 22"/>
          <p:cNvSpPr/>
          <p:nvPr/>
        </p:nvSpPr>
        <p:spPr>
          <a:xfrm>
            <a:off x="2089116" y="1493811"/>
            <a:ext cx="1277955" cy="182565"/>
          </a:xfrm>
          <a:prstGeom prst="rect">
            <a:avLst/>
          </a:prstGeom>
          <a:noFill/>
          <a:ln w="28575">
            <a:solidFill>
              <a:srgbClr val="7097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en arc 19"/>
          <p:cNvCxnSpPr/>
          <p:nvPr/>
        </p:nvCxnSpPr>
        <p:spPr>
          <a:xfrm rot="10800000" flipV="1">
            <a:off x="920700" y="1822428"/>
            <a:ext cx="1131903" cy="365130"/>
          </a:xfrm>
          <a:prstGeom prst="curvedConnector3">
            <a:avLst>
              <a:gd name="adj1" fmla="val 100359"/>
            </a:avLst>
          </a:prstGeom>
          <a:ln w="38100">
            <a:solidFill>
              <a:srgbClr val="7097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28596" y="2297097"/>
          <a:ext cx="8251938" cy="2190779"/>
        </p:xfrm>
        <a:graphic>
          <a:graphicData uri="http://schemas.openxmlformats.org/drawingml/2006/table">
            <a:tbl>
              <a:tblPr/>
              <a:tblGrid>
                <a:gridCol w="985851"/>
                <a:gridCol w="7266087"/>
              </a:tblGrid>
              <a:tr h="2190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 formative :</a:t>
                      </a:r>
                      <a:br>
                        <a:rPr lang="fr-FR" sz="14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fr-FR" sz="14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 totale : 2h (environ 10 minutes par binôme)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Présentation </a:t>
                      </a:r>
                      <a:r>
                        <a:rPr lang="fr-FR" sz="14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orale avec support numérique (diaporama…) sur une des activités (pour un binôme</a:t>
                      </a:r>
                      <a:r>
                        <a:rPr lang="fr-FR" sz="14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 sommative :</a:t>
                      </a:r>
                      <a:br>
                        <a:rPr lang="fr-FR" sz="14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fr-FR" sz="14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 : 1h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Questionnaire écrit.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0" name="Flèche droite 9">
            <a:hlinkClick r:id="rId7" action="ppaction://hlinksldjump"/>
          </p:cNvPr>
          <p:cNvSpPr/>
          <p:nvPr/>
        </p:nvSpPr>
        <p:spPr>
          <a:xfrm flipH="1">
            <a:off x="8077248" y="6167475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sp>
        <p:nvSpPr>
          <p:cNvPr id="13" name="Bouton d'action : Accueil 12">
            <a:hlinkClick r:id="rId7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pic>
        <p:nvPicPr>
          <p:cNvPr id="12" name="Image 11" descr="film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395" y="2284563"/>
            <a:ext cx="5513463" cy="386765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0881081">
            <a:off x="516792" y="1728379"/>
            <a:ext cx="5521002" cy="909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3200" dirty="0" smtClean="0">
                <a:latin typeface="Berlin Sans FB Demi" pitchFamily="34" charset="0"/>
              </a:rPr>
              <a:t>DESCRIPTION DES SEANCES</a:t>
            </a:r>
            <a:endParaRPr lang="fr-FR" sz="3200" dirty="0">
              <a:latin typeface="Berlin Sans FB Demi" pitchFamily="34" charset="0"/>
            </a:endParaRPr>
          </a:p>
        </p:txBody>
      </p:sp>
      <p:sp>
        <p:nvSpPr>
          <p:cNvPr id="9" name="Bouton d'action : Accueil 8">
            <a:hlinkClick r:id="rId6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66" name="Ellipse 65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7" name="Grouper 32"/>
            <p:cNvGrpSpPr/>
            <p:nvPr/>
          </p:nvGrpSpPr>
          <p:grpSpPr>
            <a:xfrm>
              <a:off x="1557597" y="2742901"/>
              <a:ext cx="1947583" cy="855930"/>
              <a:chOff x="1978842" y="1590490"/>
              <a:chExt cx="2810867" cy="2118019"/>
            </a:xfrm>
          </p:grpSpPr>
          <p:sp>
            <p:nvSpPr>
              <p:cNvPr id="74" name="Ellipse 73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76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3143240" y="7143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6" name="Diagramme 35"/>
          <p:cNvGraphicFramePr/>
          <p:nvPr/>
        </p:nvGraphicFramePr>
        <p:xfrm>
          <a:off x="1030239" y="1858941"/>
          <a:ext cx="728667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Ellipse 20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2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1" name="Rectangle à coins arrondis 50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1</a:t>
              </a:r>
              <a:endParaRPr lang="fr-FR" sz="2400" kern="1200" dirty="0"/>
            </a:p>
          </p:txBody>
        </p:sp>
      </p:grpSp>
      <p:pic>
        <p:nvPicPr>
          <p:cNvPr id="23" name="Image 22" descr="sti2d-bonhomme 0deg-invers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440" y="1676376"/>
            <a:ext cx="811161" cy="1081548"/>
          </a:xfrm>
          <a:prstGeom prst="rect">
            <a:avLst/>
          </a:prstGeom>
        </p:spPr>
      </p:pic>
      <p:pic>
        <p:nvPicPr>
          <p:cNvPr id="24" name="Image 23" descr="interro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267" y="2004993"/>
            <a:ext cx="566739" cy="692681"/>
          </a:xfrm>
          <a:prstGeom prst="rect">
            <a:avLst/>
          </a:prstGeom>
        </p:spPr>
      </p:pic>
      <p:sp>
        <p:nvSpPr>
          <p:cNvPr id="26" name="Bouton d'action : Accueil 25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0.4340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>
            <a:off x="300001" y="2686536"/>
            <a:ext cx="2143140" cy="815490"/>
            <a:chOff x="0" y="0"/>
            <a:chExt cx="2428860" cy="8154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angle à coins arrondis 1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9809" y="39809"/>
              <a:ext cx="2349242" cy="735872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Borne solaire</a:t>
              </a:r>
              <a:endPara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3476610" y="2686536"/>
            <a:ext cx="2143140" cy="815490"/>
            <a:chOff x="0" y="0"/>
            <a:chExt cx="2428860" cy="8154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ectangle à coins arrondis 14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9809" y="39809"/>
              <a:ext cx="2349242" cy="735872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Alimentation autonome de chalet de jardin</a:t>
              </a:r>
              <a:endPara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e 20"/>
          <p:cNvGrpSpPr/>
          <p:nvPr/>
        </p:nvGrpSpPr>
        <p:grpSpPr>
          <a:xfrm>
            <a:off x="6657983" y="2686536"/>
            <a:ext cx="2143140" cy="815490"/>
            <a:chOff x="0" y="0"/>
            <a:chExt cx="2428860" cy="8154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9809" y="39809"/>
              <a:ext cx="2349242" cy="735872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Installation photovoltaïque distante</a:t>
              </a:r>
              <a:endPara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53927" y="174940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u="sng" dirty="0" smtClean="0"/>
              <a:t>Les  activités pratiques porteront sur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026" name="Picture 2" descr="Photo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85" y="4049721"/>
            <a:ext cx="278542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0.gstatic.com/images?q=tbn:ANd9GcSf1oYlDar9SGjHP2AC7D7SUcoyCOnfXg4O6jBS6F--l71eEYde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10" y="3721104"/>
            <a:ext cx="2143125" cy="21431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5727" t="17500" r="35909" b="43146"/>
          <a:stretch>
            <a:fillRect/>
          </a:stretch>
        </p:blipFill>
        <p:spPr bwMode="auto">
          <a:xfrm rot="19093549">
            <a:off x="1206226" y="3567380"/>
            <a:ext cx="7953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8" name="Ellipse 37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41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7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8" name="Ellipse 47"/>
          <p:cNvSpPr/>
          <p:nvPr/>
        </p:nvSpPr>
        <p:spPr>
          <a:xfrm>
            <a:off x="3143240" y="7143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0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53" name="Rectangle à coins arrondis 52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6" name="Rectangle à coins arrondis 55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1</a:t>
              </a:r>
              <a:endParaRPr lang="fr-FR" sz="2400" kern="1200" dirty="0"/>
            </a:p>
          </p:txBody>
        </p:sp>
      </p:grpSp>
      <p:sp>
        <p:nvSpPr>
          <p:cNvPr id="36" name="Bouton d'action : Accueil 35">
            <a:hlinkClick r:id="rId5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53927" y="1347759"/>
            <a:ext cx="3687813" cy="463766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noAutofit/>
          </a:bodyPr>
          <a:lstStyle/>
          <a:p>
            <a:endParaRPr lang="fr-FR" dirty="0"/>
          </a:p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complémentarité des activités . . .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8" name="Ellipse 37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6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7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8" name="Ellipse 47"/>
          <p:cNvSpPr/>
          <p:nvPr/>
        </p:nvSpPr>
        <p:spPr>
          <a:xfrm>
            <a:off x="3143240" y="7143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0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53" name="Rectangle à coins arrondis 52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54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6" name="Rectangle à coins arrondis 55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1</a:t>
              </a:r>
              <a:endParaRPr lang="fr-FR" sz="2400" kern="1200" dirty="0"/>
            </a:p>
          </p:txBody>
        </p:sp>
      </p:grpSp>
      <p:sp>
        <p:nvSpPr>
          <p:cNvPr id="59" name="Flèche droite 58">
            <a:hlinkClick r:id="rId2" action="ppaction://hlinksldjump"/>
          </p:cNvPr>
          <p:cNvSpPr/>
          <p:nvPr/>
        </p:nvSpPr>
        <p:spPr>
          <a:xfrm flipH="1">
            <a:off x="8077247" y="6130963"/>
            <a:ext cx="766773" cy="5842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graphicFrame>
        <p:nvGraphicFramePr>
          <p:cNvPr id="36" name="Diagramme 35"/>
          <p:cNvGraphicFramePr/>
          <p:nvPr/>
        </p:nvGraphicFramePr>
        <p:xfrm>
          <a:off x="2090787" y="20049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" name="Rectangle 54"/>
          <p:cNvSpPr/>
          <p:nvPr/>
        </p:nvSpPr>
        <p:spPr>
          <a:xfrm>
            <a:off x="226953" y="2406636"/>
            <a:ext cx="2957553" cy="1898676"/>
          </a:xfrm>
          <a:prstGeom prst="wedgeRectCallout">
            <a:avLst>
              <a:gd name="adj1" fmla="val 64423"/>
              <a:gd name="adj2" fmla="val -35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" tIns="36000" rIns="18000" bIns="36000" rtlCol="0" anchor="ctr" anchorCtr="0"/>
          <a:lstStyle/>
          <a:p>
            <a:r>
              <a:rPr lang="fr-FR" sz="1400" dirty="0" smtClean="0">
                <a:solidFill>
                  <a:srgbClr val="C00000"/>
                </a:solidFill>
              </a:rPr>
              <a:t>- Mesures sur un système réel.</a:t>
            </a:r>
          </a:p>
          <a:p>
            <a:r>
              <a:rPr lang="fr-FR" sz="1400" dirty="0" smtClean="0"/>
              <a:t>- Observation de la chaîne d’énergie.</a:t>
            </a:r>
          </a:p>
          <a:p>
            <a:pPr>
              <a:buFontTx/>
              <a:buChar char="-"/>
            </a:pPr>
            <a:r>
              <a:rPr lang="fr-FR" sz="1400" dirty="0" smtClean="0"/>
              <a:t> Essais sous éclairage artificiel.</a:t>
            </a:r>
          </a:p>
          <a:p>
            <a:pPr>
              <a:buFontTx/>
              <a:buChar char="-"/>
            </a:pPr>
            <a:r>
              <a:rPr lang="fr-FR" sz="1400" dirty="0" smtClean="0"/>
              <a:t> Détermination des caractéristiques.</a:t>
            </a:r>
          </a:p>
          <a:p>
            <a:pPr>
              <a:buFontTx/>
              <a:buChar char="-"/>
            </a:pPr>
            <a:r>
              <a:rPr lang="fr-FR" sz="1400" dirty="0" smtClean="0"/>
              <a:t> Vérification des performances et de l’autonomie de la batterie</a:t>
            </a:r>
          </a:p>
          <a:p>
            <a:pPr>
              <a:buFontTx/>
              <a:buChar char="-"/>
            </a:pPr>
            <a:r>
              <a:rPr lang="fr-FR" sz="1400" dirty="0" smtClean="0"/>
              <a:t> Contraintes : cycle de charge/décharge batterie, luminosité,...</a:t>
            </a:r>
            <a:endParaRPr lang="fr-FR" sz="1400" dirty="0"/>
          </a:p>
        </p:txBody>
      </p:sp>
      <p:sp>
        <p:nvSpPr>
          <p:cNvPr id="58" name="Rectangle 57"/>
          <p:cNvSpPr/>
          <p:nvPr/>
        </p:nvSpPr>
        <p:spPr>
          <a:xfrm>
            <a:off x="4608513" y="1457298"/>
            <a:ext cx="4235507" cy="1350981"/>
          </a:xfrm>
          <a:prstGeom prst="wedgeRectCallout">
            <a:avLst>
              <a:gd name="adj1" fmla="val -30195"/>
              <a:gd name="adj2" fmla="val 62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>
              <a:buFontTx/>
              <a:buChar char="-"/>
            </a:pPr>
            <a:r>
              <a:rPr lang="fr-FR" sz="1400" dirty="0" smtClean="0">
                <a:solidFill>
                  <a:srgbClr val="C00000"/>
                </a:solidFill>
              </a:rPr>
              <a:t> Utilisation d’un modèle </a:t>
            </a:r>
            <a:r>
              <a:rPr lang="fr-FR" sz="1400" dirty="0" err="1" smtClean="0">
                <a:solidFill>
                  <a:srgbClr val="C00000"/>
                </a:solidFill>
              </a:rPr>
              <a:t>MATLAB</a:t>
            </a:r>
            <a:r>
              <a:rPr lang="fr-FR" sz="1400" dirty="0" smtClean="0">
                <a:solidFill>
                  <a:srgbClr val="C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sz="1400" dirty="0" smtClean="0"/>
              <a:t> Détermination des paramètres du modèle à partir de mesures et </a:t>
            </a:r>
            <a:r>
              <a:rPr lang="fr-FR" sz="1400" dirty="0" smtClean="0"/>
              <a:t>spécifications </a:t>
            </a:r>
            <a:r>
              <a:rPr lang="fr-FR" sz="1400" dirty="0" smtClean="0"/>
              <a:t>techniques.</a:t>
            </a:r>
          </a:p>
          <a:p>
            <a:pPr>
              <a:buFontTx/>
              <a:buChar char="-"/>
            </a:pPr>
            <a:r>
              <a:rPr lang="fr-FR" sz="1400" dirty="0" smtClean="0"/>
              <a:t> L’intérêt du modèle est qu’il permet de tester sous toutes les conditions : profils de luminosité, état de charge de la batterie, prédiction du comportement...</a:t>
            </a:r>
            <a:endParaRPr lang="fr-FR" sz="1400" dirty="0"/>
          </a:p>
        </p:txBody>
      </p:sp>
      <p:sp>
        <p:nvSpPr>
          <p:cNvPr id="60" name="Rectangle 59"/>
          <p:cNvSpPr/>
          <p:nvPr/>
        </p:nvSpPr>
        <p:spPr>
          <a:xfrm>
            <a:off x="190439" y="5254650"/>
            <a:ext cx="3906891" cy="1204929"/>
          </a:xfrm>
          <a:prstGeom prst="wedgeRectCallout">
            <a:avLst>
              <a:gd name="adj1" fmla="val 64097"/>
              <a:gd name="adj2" fmla="val -432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r>
              <a:rPr lang="fr-FR" sz="1400" dirty="0" smtClean="0"/>
              <a:t>- </a:t>
            </a:r>
            <a:r>
              <a:rPr lang="fr-FR" sz="1400" dirty="0" smtClean="0">
                <a:solidFill>
                  <a:srgbClr val="C00000"/>
                </a:solidFill>
              </a:rPr>
              <a:t>Mesures à distance sur un système réel.</a:t>
            </a:r>
          </a:p>
          <a:p>
            <a:r>
              <a:rPr lang="fr-FR" sz="1400" dirty="0" smtClean="0"/>
              <a:t>- Conditions réelles d’utilisation.</a:t>
            </a:r>
          </a:p>
          <a:p>
            <a:pPr>
              <a:buFontTx/>
              <a:buChar char="-"/>
            </a:pPr>
            <a:r>
              <a:rPr lang="fr-FR" sz="1400" dirty="0" smtClean="0"/>
              <a:t> Commande à distance d’éclairage + caméra.</a:t>
            </a:r>
          </a:p>
          <a:p>
            <a:pPr>
              <a:buFontTx/>
              <a:buChar char="-"/>
            </a:pPr>
            <a:r>
              <a:rPr lang="fr-FR" sz="1400" dirty="0" smtClean="0"/>
              <a:t> Exploitation de fichiers de mesures.</a:t>
            </a:r>
          </a:p>
          <a:p>
            <a:pPr>
              <a:buFontTx/>
              <a:buChar char="-"/>
            </a:pPr>
            <a:r>
              <a:rPr lang="fr-FR" sz="1400" dirty="0" smtClean="0"/>
              <a:t> Flux d’énergie et bilan énergétique.</a:t>
            </a:r>
            <a:endParaRPr lang="fr-FR" sz="14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226953" y="2151045"/>
            <a:ext cx="2811502" cy="2555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 smtClean="0"/>
              <a:t>Comportement énergétique</a:t>
            </a:r>
            <a:endParaRPr lang="fr-FR" sz="1600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190440" y="4962546"/>
            <a:ext cx="2811502" cy="2555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 smtClean="0"/>
              <a:t>Bilan énergétique</a:t>
            </a:r>
            <a:endParaRPr lang="fr-FR" sz="1600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4608512" y="1201707"/>
            <a:ext cx="2811502" cy="2555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 smtClean="0"/>
              <a:t>Modèle de comportement</a:t>
            </a:r>
            <a:endParaRPr lang="fr-FR" sz="1600" dirty="0"/>
          </a:p>
        </p:txBody>
      </p:sp>
      <p:sp>
        <p:nvSpPr>
          <p:cNvPr id="33" name="Bouton d'action : Accueil 32">
            <a:hlinkClick r:id="rId2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55" grpId="0" animBg="1"/>
      <p:bldP spid="58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n°1 :</a:t>
            </a:r>
            <a:r>
              <a:rPr lang="fr-FR" sz="2000" b="1" dirty="0" smtClean="0">
                <a:solidFill>
                  <a:srgbClr val="C00000"/>
                </a:solidFill>
              </a:rPr>
              <a:t> la borne solaire</a:t>
            </a:r>
          </a:p>
          <a:p>
            <a:pPr>
              <a:buNone/>
            </a:pPr>
            <a:r>
              <a:rPr lang="fr-FR" sz="1400" u="sng" dirty="0" smtClean="0"/>
              <a:t>Thème :  </a:t>
            </a:r>
            <a:r>
              <a:rPr lang="fr-FR" sz="1400" dirty="0" smtClean="0"/>
              <a:t>COMPORTEMENT ENERGETIQUE GLOBAL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5249297" y="1385104"/>
            <a:ext cx="389702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Comportement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Image 24" descr="balis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20931">
            <a:off x="180661" y="3381410"/>
            <a:ext cx="5361999" cy="1939495"/>
          </a:xfrm>
          <a:prstGeom prst="rect">
            <a:avLst/>
          </a:prstGeom>
        </p:spPr>
      </p:pic>
      <p:pic>
        <p:nvPicPr>
          <p:cNvPr id="26" name="Image 25" descr="balise-instrumenté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5396" y="3857628"/>
            <a:ext cx="3594584" cy="2696612"/>
          </a:xfrm>
          <a:prstGeom prst="rect">
            <a:avLst/>
          </a:prstGeom>
        </p:spPr>
      </p:pic>
      <p:sp>
        <p:nvSpPr>
          <p:cNvPr id="27" name="Flèche en arc 26"/>
          <p:cNvSpPr/>
          <p:nvPr/>
        </p:nvSpPr>
        <p:spPr>
          <a:xfrm>
            <a:off x="3786182" y="2698740"/>
            <a:ext cx="3214710" cy="2016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9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2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8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1" name="Ellipse 40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2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2</a:t>
              </a:r>
              <a:endParaRPr lang="fr-FR" sz="2400" kern="1200" dirty="0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645026" y="2333610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3B5D8A"/>
                </a:solidFill>
              </a:rPr>
              <a:t>Borne </a:t>
            </a:r>
            <a:r>
              <a:rPr lang="fr-FR" sz="2000" b="1" i="1" dirty="0" err="1" smtClean="0">
                <a:solidFill>
                  <a:srgbClr val="3B5D8A"/>
                </a:solidFill>
              </a:rPr>
              <a:t>didactisée</a:t>
            </a:r>
            <a:endParaRPr lang="fr-FR" sz="2000" b="1" i="1" dirty="0">
              <a:solidFill>
                <a:srgbClr val="3B5D8A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outon d'action : Accueil 39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n°1 :</a:t>
            </a:r>
            <a:r>
              <a:rPr lang="fr-FR" sz="2000" b="1" dirty="0" smtClean="0">
                <a:solidFill>
                  <a:srgbClr val="C00000"/>
                </a:solidFill>
              </a:rPr>
              <a:t> la borne solaire</a:t>
            </a:r>
          </a:p>
          <a:p>
            <a:pPr>
              <a:buNone/>
            </a:pPr>
            <a:r>
              <a:rPr lang="fr-FR" sz="1400" b="1" u="sng" dirty="0" smtClean="0"/>
              <a:t>Thème :</a:t>
            </a:r>
            <a:r>
              <a:rPr lang="fr-FR" sz="1400" b="1" dirty="0" smtClean="0"/>
              <a:t>  </a:t>
            </a:r>
            <a:r>
              <a:rPr lang="fr-FR" sz="1400" dirty="0" smtClean="0">
                <a:latin typeface="Comic Sans MS" pitchFamily="66" charset="0"/>
              </a:rPr>
              <a:t>COMPORTEMENT ENERGETIQUE GLOBAL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b="1" u="sng" dirty="0" smtClean="0"/>
              <a:t>Objectif </a:t>
            </a:r>
            <a:r>
              <a:rPr lang="fr-FR" sz="1400" u="sng" dirty="0" smtClean="0"/>
              <a:t> </a:t>
            </a:r>
            <a:r>
              <a:rPr lang="fr-FR" sz="1400" dirty="0" smtClean="0"/>
              <a:t>: Vérifier l’autonomie du système Balise solaire alimenté par panneau photovoltaïque et accumulateur</a:t>
            </a:r>
          </a:p>
          <a:p>
            <a:pPr>
              <a:buNone/>
            </a:pPr>
            <a:r>
              <a:rPr lang="fr-FR" sz="1400" b="1" u="sng" dirty="0" smtClean="0"/>
              <a:t>Compétences développées :</a:t>
            </a:r>
          </a:p>
          <a:p>
            <a:pPr indent="-165100">
              <a:buNone/>
            </a:pPr>
            <a:r>
              <a:rPr lang="fr-FR" sz="1400" dirty="0" smtClean="0">
                <a:sym typeface="Wingdings"/>
              </a:rPr>
              <a:t></a:t>
            </a:r>
            <a:r>
              <a:rPr lang="fr-FR" sz="1400" dirty="0" smtClean="0"/>
              <a:t> CO2.1 : Identifier les flux et la forme de l'énergie, caractériser ses transformations et/ou modulations et estimer l'efficacité énergétique globale d'un système.</a:t>
            </a:r>
          </a:p>
          <a:p>
            <a:pPr indent="-165100">
              <a:buFont typeface="Wingdings"/>
              <a:buChar char="Ä"/>
            </a:pPr>
            <a:r>
              <a:rPr lang="fr-FR" sz="1400" dirty="0" smtClean="0"/>
              <a:t>CO4.1 : Identifier et caractériser les fonctions et les constituants d'un système ainsi que ses entrées/sorties.</a:t>
            </a:r>
          </a:p>
          <a:p>
            <a:pPr indent="-165100">
              <a:buFont typeface="Wingdings"/>
              <a:buChar char="Ä"/>
            </a:pPr>
            <a:r>
              <a:rPr lang="fr-FR" sz="1400" dirty="0" smtClean="0"/>
              <a:t>CO4.4 : Identifier et caractériser des solutions techniques relatives aux matériaux, à la structure, à l'énergie et aux informations d'un système.</a:t>
            </a:r>
          </a:p>
          <a:p>
            <a:pPr>
              <a:buFont typeface="Wingdings"/>
              <a:buChar char="Ä"/>
            </a:pPr>
            <a:endParaRPr lang="fr-FR" sz="1400" dirty="0" smtClean="0"/>
          </a:p>
          <a:p>
            <a:pPr>
              <a:buNone/>
            </a:pPr>
            <a:r>
              <a:rPr lang="fr-FR" sz="1400" b="1" u="sng" dirty="0" smtClean="0"/>
              <a:t>Conditions :</a:t>
            </a:r>
            <a:endParaRPr lang="fr-FR" sz="1400" b="1" dirty="0" smtClean="0"/>
          </a:p>
          <a:p>
            <a:r>
              <a:rPr lang="fr-FR" sz="1400" dirty="0" smtClean="0"/>
              <a:t>Enoncé de l’activité</a:t>
            </a:r>
          </a:p>
          <a:p>
            <a:r>
              <a:rPr lang="fr-FR" sz="1400" dirty="0" smtClean="0"/>
              <a:t>Balise en état de marche à disposition.</a:t>
            </a:r>
          </a:p>
          <a:p>
            <a:r>
              <a:rPr lang="fr-FR" sz="1400" dirty="0" smtClean="0"/>
              <a:t>Maquette </a:t>
            </a:r>
            <a:r>
              <a:rPr lang="fr-FR" sz="1400" dirty="0" err="1" smtClean="0"/>
              <a:t>didactisée</a:t>
            </a:r>
            <a:r>
              <a:rPr lang="fr-FR" sz="1400" dirty="0" smtClean="0"/>
              <a:t> de la balise permettant de faire facilement des mesures. </a:t>
            </a:r>
          </a:p>
          <a:p>
            <a:r>
              <a:rPr lang="fr-FR" sz="1400" dirty="0" smtClean="0"/>
              <a:t>Appareils de mesure : multimètres, oscilloscopes numériques,…</a:t>
            </a:r>
          </a:p>
          <a:p>
            <a:r>
              <a:rPr lang="fr-FR" sz="1400" dirty="0" smtClean="0"/>
              <a:t>Accès à internet pour d’éventuelles recherches d’informations</a:t>
            </a:r>
          </a:p>
          <a:p>
            <a:r>
              <a:rPr lang="fr-FR" sz="1400" dirty="0" smtClean="0"/>
              <a:t>Travail en binôme</a:t>
            </a:r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5249297" y="1385104"/>
            <a:ext cx="389702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Comportement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1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72" name="Ellipse 7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74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80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82" name="Ellipse 81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83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86" name="Rectangle à coins arrondis 85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Rectangle 86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89" name="Rectangle à coins arrondis 88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2</a:t>
              </a:r>
              <a:endParaRPr lang="fr-FR" sz="2400" kern="1200" dirty="0"/>
            </a:p>
          </p:txBody>
        </p:sp>
      </p:grpSp>
      <p:sp>
        <p:nvSpPr>
          <p:cNvPr id="92" name="Ellipse 91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'action : Accueil 24">
            <a:hlinkClick r:id="rId6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n°1 : la borne solaire</a:t>
            </a:r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5249297" y="1385104"/>
            <a:ext cx="389702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Comportement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857224" y="2143116"/>
          <a:ext cx="700092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7" name="Ellipse 26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9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7" name="Ellipse 36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2" name="Rectangle à coins arrondis 41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2</a:t>
              </a:r>
              <a:endParaRPr lang="fr-FR" sz="2400" kern="1200" dirty="0"/>
            </a:p>
          </p:txBody>
        </p:sp>
      </p:grpSp>
      <p:sp>
        <p:nvSpPr>
          <p:cNvPr id="48" name="Ellipse 47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Bouton d'action : Accueil 38">
            <a:hlinkClick r:id="rId10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21088945">
            <a:off x="265696" y="616163"/>
            <a:ext cx="519282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Construire une activité à distance : </a:t>
            </a:r>
          </a:p>
          <a:p>
            <a:pPr algn="ctr"/>
            <a:r>
              <a:rPr lang="fr-FR" sz="2400" b="1" dirty="0" smtClean="0"/>
              <a:t>PLAN D’INTERVENTION</a:t>
            </a:r>
            <a:endParaRPr lang="fr-FR" sz="2400" b="1" dirty="0"/>
          </a:p>
        </p:txBody>
      </p:sp>
      <p:graphicFrame>
        <p:nvGraphicFramePr>
          <p:cNvPr id="17" name="Diagramme 16"/>
          <p:cNvGraphicFramePr/>
          <p:nvPr/>
        </p:nvGraphicFramePr>
        <p:xfrm>
          <a:off x="214282" y="1071546"/>
          <a:ext cx="864399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2198654" y="3100382"/>
            <a:ext cx="401643" cy="4016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4882270" y="2132698"/>
            <a:ext cx="456503" cy="45650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Image 9" descr="sti2d-bonhomme 0de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5214950"/>
            <a:ext cx="1143000" cy="1524000"/>
          </a:xfrm>
          <a:prstGeom prst="rect">
            <a:avLst/>
          </a:prstGeom>
        </p:spPr>
      </p:pic>
      <p:pic>
        <p:nvPicPr>
          <p:cNvPr id="12" name="Image 11" descr="sti2d-bonhomme 0deg-inverse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1934" y="5214950"/>
            <a:ext cx="1143000" cy="152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n°1 : la borne </a:t>
            </a:r>
            <a:r>
              <a:rPr lang="fr-FR" sz="2000" b="1" dirty="0" smtClean="0">
                <a:solidFill>
                  <a:srgbClr val="C00000"/>
                </a:solidFill>
              </a:rPr>
              <a:t>solaire</a:t>
            </a:r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5249297" y="1385104"/>
            <a:ext cx="389702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Comportement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Image 23" descr="balise-instrumenté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2000240"/>
            <a:ext cx="4747697" cy="4702695"/>
          </a:xfrm>
          <a:prstGeom prst="rect">
            <a:avLst/>
          </a:prstGeom>
        </p:spPr>
      </p:pic>
      <p:grpSp>
        <p:nvGrpSpPr>
          <p:cNvPr id="25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6" name="Ellipse 25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8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4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6" name="Ellipse 35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7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1" name="Rectangle à coins arrondis 40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4" name="Rectangle à coins arrondis 43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2</a:t>
              </a:r>
              <a:endParaRPr lang="fr-FR" sz="2400" kern="1200" dirty="0"/>
            </a:p>
          </p:txBody>
        </p:sp>
      </p:grpSp>
      <p:sp>
        <p:nvSpPr>
          <p:cNvPr id="46" name="Ellipse 45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>
            <a:hlinkClick r:id="rId7" action="ppaction://hlinksldjump"/>
          </p:cNvPr>
          <p:cNvSpPr/>
          <p:nvPr/>
        </p:nvSpPr>
        <p:spPr>
          <a:xfrm flipH="1">
            <a:off x="8077247" y="6094449"/>
            <a:ext cx="766773" cy="6207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sp>
        <p:nvSpPr>
          <p:cNvPr id="40" name="Bouton d'action : Accueil 39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n°2 :</a:t>
            </a:r>
            <a:r>
              <a:rPr lang="fr-FR" sz="2000" b="1" dirty="0" smtClean="0">
                <a:solidFill>
                  <a:srgbClr val="C00000"/>
                </a:solidFill>
              </a:rPr>
              <a:t> Alimentation autonome de chalet de jardin</a:t>
            </a:r>
          </a:p>
          <a:p>
            <a:pPr>
              <a:buNone/>
            </a:pPr>
            <a:r>
              <a:rPr lang="fr-FR" sz="1400" u="sng" dirty="0" smtClean="0"/>
              <a:t>Thème : </a:t>
            </a:r>
            <a:r>
              <a:rPr lang="fr-FR" sz="1400" dirty="0" smtClean="0"/>
              <a:t> MODELE DE COMPORTEMENT ENERGETIQUE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5756025" y="1385104"/>
            <a:ext cx="32296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Modèle de Comportement 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8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1" name="Ellipse 40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2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46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3</a:t>
              </a:r>
              <a:endParaRPr lang="fr-FR" sz="2400" kern="1200" dirty="0"/>
            </a:p>
          </p:txBody>
        </p:sp>
      </p:grpSp>
      <p:sp>
        <p:nvSpPr>
          <p:cNvPr id="51" name="Ellipse 50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132856"/>
            <a:ext cx="5142946" cy="36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556" y="2636912"/>
            <a:ext cx="1800200" cy="22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Bouton d'action : Accueil 46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n°2 :</a:t>
            </a:r>
            <a:r>
              <a:rPr lang="fr-FR" sz="2000" b="1" dirty="0" smtClean="0">
                <a:solidFill>
                  <a:srgbClr val="C00000"/>
                </a:solidFill>
              </a:rPr>
              <a:t> Alimentation autonome de chalet de jardin</a:t>
            </a:r>
          </a:p>
          <a:p>
            <a:pPr>
              <a:buNone/>
            </a:pPr>
            <a:r>
              <a:rPr lang="fr-FR" sz="1400" b="1" u="sng" dirty="0" smtClean="0"/>
              <a:t>Thème :</a:t>
            </a:r>
            <a:r>
              <a:rPr lang="fr-FR" sz="1400" b="1" dirty="0" smtClean="0"/>
              <a:t>  </a:t>
            </a:r>
            <a:r>
              <a:rPr lang="fr-FR" sz="1400" dirty="0" smtClean="0">
                <a:latin typeface="Comic Sans MS" pitchFamily="66" charset="0"/>
              </a:rPr>
              <a:t>COMPORTEMENT ENERGETIQUE GLOBAL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b="1" u="sng" dirty="0" smtClean="0"/>
              <a:t>Objectif  </a:t>
            </a:r>
            <a:r>
              <a:rPr lang="fr-FR" sz="1400" b="1" dirty="0" smtClean="0"/>
              <a:t>: </a:t>
            </a:r>
            <a:r>
              <a:rPr lang="fr-FR" sz="1400" dirty="0" smtClean="0"/>
              <a:t>Utiliser un modèle de comportement pour prédire un fonctionnement ou valider une performance.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b="1" u="sng" dirty="0" smtClean="0"/>
              <a:t>Compétences développées :</a:t>
            </a:r>
          </a:p>
          <a:p>
            <a:pPr indent="-165100">
              <a:buNone/>
            </a:pPr>
            <a:r>
              <a:rPr lang="fr-FR" sz="1400" dirty="0" smtClean="0">
                <a:sym typeface="Wingdings"/>
              </a:rPr>
              <a:t></a:t>
            </a:r>
            <a:r>
              <a:rPr lang="fr-FR" sz="1400" dirty="0" smtClean="0"/>
              <a:t> CO2.1 : Identifier les flux et la forme de l'énergie, caractériser ses transformations et/ou modulations et estimer l'efficacité énergétique globale d'un système.</a:t>
            </a:r>
          </a:p>
          <a:p>
            <a:pPr indent="-165100">
              <a:buNone/>
            </a:pPr>
            <a:r>
              <a:rPr lang="fr-FR" sz="1400" dirty="0" smtClean="0">
                <a:sym typeface="Wingdings"/>
              </a:rPr>
              <a:t></a:t>
            </a:r>
            <a:r>
              <a:rPr lang="fr-FR" sz="1400" dirty="0" smtClean="0"/>
              <a:t> CO4.3 : Identifier et caractériser le fonctionnement temporel d'un système.</a:t>
            </a:r>
          </a:p>
          <a:p>
            <a:pPr indent="-165100">
              <a:buNone/>
            </a:pPr>
            <a:r>
              <a:rPr lang="fr-FR" sz="1400" b="1" dirty="0" smtClean="0">
                <a:sym typeface="Wingdings"/>
              </a:rPr>
              <a:t></a:t>
            </a:r>
            <a:r>
              <a:rPr lang="fr-FR" sz="1400" b="1" dirty="0" smtClean="0"/>
              <a:t> CO5.2 : Identifier des variables internes et externes utiles à une modélisation, simuler et valider le comportement du modèle.</a:t>
            </a:r>
          </a:p>
          <a:p>
            <a:pPr indent="-165100">
              <a:buFont typeface="Wingdings"/>
              <a:buChar char="Ä"/>
            </a:pPr>
            <a:r>
              <a:rPr lang="fr-FR" sz="1400" b="1" dirty="0" smtClean="0"/>
              <a:t>CO5.3 : Évaluer un écart entre le comportement du réel et le comportement du modèle en fonction des paramètres proposés.</a:t>
            </a:r>
          </a:p>
          <a:p>
            <a:pPr indent="-165100">
              <a:buFont typeface="Wingdings"/>
              <a:buChar char="Ä"/>
            </a:pPr>
            <a:endParaRPr lang="fr-FR" sz="1400" dirty="0" smtClean="0"/>
          </a:p>
          <a:p>
            <a:pPr>
              <a:buNone/>
            </a:pPr>
            <a:r>
              <a:rPr lang="fr-FR" sz="1400" b="1" u="sng" dirty="0" smtClean="0"/>
              <a:t>Conditions :</a:t>
            </a:r>
            <a:endParaRPr lang="fr-FR" sz="1400" b="1" dirty="0" smtClean="0"/>
          </a:p>
          <a:p>
            <a:r>
              <a:rPr lang="fr-FR" sz="1400" dirty="0" smtClean="0"/>
              <a:t>Enoncé de l’activité</a:t>
            </a:r>
          </a:p>
          <a:p>
            <a:r>
              <a:rPr lang="fr-FR" sz="1400" dirty="0" smtClean="0"/>
              <a:t>Kit « Alimentation autonome de chalet de jardin ».</a:t>
            </a:r>
          </a:p>
          <a:p>
            <a:r>
              <a:rPr lang="fr-FR" sz="1400" dirty="0" smtClean="0"/>
              <a:t>Appareils de mesure : multimètres, oscilloscopes numériques,…</a:t>
            </a:r>
          </a:p>
          <a:p>
            <a:r>
              <a:rPr lang="fr-FR" sz="1400" dirty="0" smtClean="0"/>
              <a:t>Travail en binôme</a:t>
            </a:r>
          </a:p>
          <a:p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72" name="Ellipse 7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80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82" name="Ellipse 81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83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86" name="Rectangle à coins arrondis 85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Rectangle 86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87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89" name="Rectangle à coins arrondis 88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3</a:t>
              </a:r>
              <a:endParaRPr lang="fr-FR" sz="2400" kern="1200" dirty="0"/>
            </a:p>
          </p:txBody>
        </p:sp>
      </p:grpSp>
      <p:sp>
        <p:nvSpPr>
          <p:cNvPr id="92" name="Ellipse 91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rot="690426">
            <a:off x="5756025" y="1385104"/>
            <a:ext cx="32296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Modèle de Comportement 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Bouton d'action : Accueil 25">
            <a:hlinkClick r:id="rId6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n°2 :</a:t>
            </a:r>
            <a:r>
              <a:rPr lang="fr-FR" sz="2000" b="1" dirty="0" smtClean="0">
                <a:solidFill>
                  <a:srgbClr val="C00000"/>
                </a:solidFill>
              </a:rPr>
              <a:t> Alimentation autonome de chalet de jardin</a:t>
            </a:r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me 24"/>
          <p:cNvGraphicFramePr/>
          <p:nvPr/>
        </p:nvGraphicFramePr>
        <p:xfrm>
          <a:off x="857224" y="2143116"/>
          <a:ext cx="700092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7" name="Ellipse 26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7" name="Ellipse 36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2" name="Rectangle à coins arrondis 41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43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3</a:t>
              </a:r>
              <a:endParaRPr lang="fr-FR" sz="2400" kern="1200" dirty="0"/>
            </a:p>
          </p:txBody>
        </p:sp>
      </p:grpSp>
      <p:sp>
        <p:nvSpPr>
          <p:cNvPr id="48" name="Ellipse 47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690426">
            <a:off x="5756025" y="1385104"/>
            <a:ext cx="32296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Modèle de Comportement 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Bouton d'action : Accueil 35">
            <a:hlinkClick r:id="rId10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n°2 :</a:t>
            </a:r>
            <a:r>
              <a:rPr lang="fr-FR" sz="2000" b="1" dirty="0" smtClean="0">
                <a:solidFill>
                  <a:srgbClr val="C00000"/>
                </a:solidFill>
              </a:rPr>
              <a:t> Alimentation autonome de chalet de jardin</a:t>
            </a:r>
          </a:p>
          <a:p>
            <a:pPr>
              <a:buNone/>
            </a:pPr>
            <a:r>
              <a:rPr lang="fr-FR" sz="1400" u="sng" dirty="0" smtClean="0"/>
              <a:t>Thème :</a:t>
            </a:r>
            <a:r>
              <a:rPr lang="fr-FR" sz="1400" dirty="0" smtClean="0"/>
              <a:t> MODELE DE COMPORTEMENT ENERGETIQUE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8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1" name="Ellipse 40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2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46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3</a:t>
              </a:r>
              <a:endParaRPr lang="fr-FR" sz="2400" kern="1200" dirty="0"/>
            </a:p>
          </p:txBody>
        </p:sp>
      </p:grpSp>
      <p:sp>
        <p:nvSpPr>
          <p:cNvPr id="51" name="Ellipse 50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>
            <a:hlinkClick r:id="rId6" action="ppaction://hlinksldjump"/>
          </p:cNvPr>
          <p:cNvSpPr/>
          <p:nvPr/>
        </p:nvSpPr>
        <p:spPr>
          <a:xfrm flipH="1">
            <a:off x="8077247" y="6130963"/>
            <a:ext cx="766773" cy="5842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 l="32184" t="23265" r="35923" b="22398"/>
          <a:stretch>
            <a:fillRect/>
          </a:stretch>
        </p:blipFill>
        <p:spPr bwMode="auto">
          <a:xfrm>
            <a:off x="811162" y="3282948"/>
            <a:ext cx="2424936" cy="25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 rot="690426">
            <a:off x="5865564" y="1385104"/>
            <a:ext cx="32296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Modèle de Comportement 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Bouton d'action : Accueil 31">
            <a:hlinkClick r:id="rId6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pic>
        <p:nvPicPr>
          <p:cNvPr id="29" name="Image 2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0097" y="3940182"/>
            <a:ext cx="4095750" cy="13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Espace réservé du contenu 2"/>
          <p:cNvSpPr txBox="1">
            <a:spLocks/>
          </p:cNvSpPr>
          <p:nvPr/>
        </p:nvSpPr>
        <p:spPr>
          <a:xfrm>
            <a:off x="4352923" y="3027357"/>
            <a:ext cx="2336832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Modèle du panneau solaire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622" y="1566837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r>
              <a:rPr lang="fr-FR" sz="1400" b="1" u="sng" dirty="0" smtClean="0"/>
              <a:t>Thème : </a:t>
            </a:r>
            <a:r>
              <a:rPr lang="fr-FR" sz="1400" b="1" dirty="0" smtClean="0"/>
              <a:t> </a:t>
            </a:r>
            <a:r>
              <a:rPr lang="fr-FR" sz="1400" dirty="0" smtClean="0"/>
              <a:t>COMPORTEMENT ET BILAN ENERGETIQUE D’UN SYSTÈME REEL DISTANT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6" name="Ellipse 25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4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6" name="Ellipse 35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7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1" name="Rectangle à coins arrondis 40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e 42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4" name="Rectangle à coins arrondis 43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5</a:t>
              </a:r>
              <a:endParaRPr lang="fr-FR" sz="2400" kern="1200" dirty="0"/>
            </a:p>
          </p:txBody>
        </p:sp>
      </p:grpSp>
      <p:sp>
        <p:nvSpPr>
          <p:cNvPr id="46" name="Ellipse 45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Bouton d'action : Accueil 48">
            <a:hlinkClick r:id="rId6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grpSp>
        <p:nvGrpSpPr>
          <p:cNvPr id="8" name="Groupe 47"/>
          <p:cNvGrpSpPr/>
          <p:nvPr/>
        </p:nvGrpSpPr>
        <p:grpSpPr>
          <a:xfrm>
            <a:off x="320591" y="5357826"/>
            <a:ext cx="928726" cy="992214"/>
            <a:chOff x="253966" y="5357826"/>
            <a:chExt cx="928726" cy="992214"/>
          </a:xfrm>
        </p:grpSpPr>
        <p:sp>
          <p:nvSpPr>
            <p:cNvPr id="35" name="Rogner un rectangle à un seul coin 34">
              <a:hlinkClick r:id="rId7" action="ppaction://hlinkfile"/>
            </p:cNvPr>
            <p:cNvSpPr/>
            <p:nvPr/>
          </p:nvSpPr>
          <p:spPr>
            <a:xfrm>
              <a:off x="357158" y="5357826"/>
              <a:ext cx="673081" cy="992214"/>
            </a:xfrm>
            <a:prstGeom prst="snip1Rect">
              <a:avLst>
                <a:gd name="adj" fmla="val 29167"/>
              </a:avLst>
            </a:prstGeom>
            <a:effectLst>
              <a:outerShdw blurRad="50800" dist="38100" dir="8100000" sx="106000" sy="106000" algn="tr" rotWithShape="0">
                <a:prstClr val="black">
                  <a:alpha val="40000"/>
                </a:prstClr>
              </a:outerShdw>
            </a:effectLst>
            <a:scene3d>
              <a:camera prst="perspectiveContrastingRightFacing"/>
              <a:lightRig rig="threePt" dir="t"/>
            </a:scene3d>
            <a:sp3d extrusionH="1270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>
              <a:hlinkClick r:id="rId8" action="ppaction://hlinkfile"/>
            </p:cNvPr>
            <p:cNvSpPr txBox="1"/>
            <p:nvPr/>
          </p:nvSpPr>
          <p:spPr>
            <a:xfrm>
              <a:off x="253966" y="5518562"/>
              <a:ext cx="928726" cy="600164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11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Fiche </a:t>
              </a:r>
            </a:p>
            <a:p>
              <a:pPr algn="ctr"/>
              <a:endParaRPr lang="fr-FR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  <a:p>
              <a:pPr algn="ctr"/>
              <a:r>
                <a:rPr lang="fr-FR" sz="11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D’activité</a:t>
              </a:r>
              <a:endParaRPr lang="fr-FR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pic>
        <p:nvPicPr>
          <p:cNvPr id="43" name="Image 42" descr="labo_virtuel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29" y="2224070"/>
            <a:ext cx="7558192" cy="434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me 24"/>
          <p:cNvGraphicFramePr/>
          <p:nvPr/>
        </p:nvGraphicFramePr>
        <p:xfrm>
          <a:off x="857224" y="2143116"/>
          <a:ext cx="7000924" cy="40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7" name="Ellipse 26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9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7" name="Ellipse 36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2" name="Rectangle à coins arrondis 41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47" name="Ellipse 46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Bouton d'action : Accueil 38">
            <a:hlinkClick r:id="rId10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928662" y="2285992"/>
            <a:ext cx="7043756" cy="4407026"/>
            <a:chOff x="714348" y="2000240"/>
            <a:chExt cx="7043756" cy="4407026"/>
          </a:xfrm>
        </p:grpSpPr>
        <p:pic>
          <p:nvPicPr>
            <p:cNvPr id="51202" name="Picture 2" descr="Photo 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2571744"/>
              <a:ext cx="5643602" cy="361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48" y="2214554"/>
              <a:ext cx="7043756" cy="419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5786446" y="3143248"/>
              <a:ext cx="114300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857884" y="3500438"/>
              <a:ext cx="100013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 smtClean="0"/>
                <a:t>PC</a:t>
              </a:r>
            </a:p>
            <a:p>
              <a:pPr algn="ctr"/>
              <a:r>
                <a:rPr lang="fr-FR" sz="1200" b="1" dirty="0" err="1" smtClean="0"/>
                <a:t>LabVIEW</a:t>
              </a:r>
              <a:endParaRPr lang="fr-FR" sz="1200" b="1" dirty="0"/>
            </a:p>
          </p:txBody>
        </p:sp>
        <p:sp>
          <p:nvSpPr>
            <p:cNvPr id="34" name="Flèche à angle droit 33"/>
            <p:cNvSpPr/>
            <p:nvPr/>
          </p:nvSpPr>
          <p:spPr>
            <a:xfrm flipV="1">
              <a:off x="4786314" y="3214686"/>
              <a:ext cx="1285884" cy="28575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29256" y="3000372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USB</a:t>
              </a:r>
              <a:endParaRPr lang="fr-FR" sz="11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Flèche vers le bas 35"/>
            <p:cNvSpPr/>
            <p:nvPr/>
          </p:nvSpPr>
          <p:spPr>
            <a:xfrm flipV="1">
              <a:off x="6500826" y="3071810"/>
              <a:ext cx="71438" cy="428628"/>
            </a:xfrm>
            <a:prstGeom prst="downArrow">
              <a:avLst/>
            </a:prstGeom>
            <a:solidFill>
              <a:srgbClr val="7D6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572264" y="3071810"/>
              <a:ext cx="10951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i="1" dirty="0" smtClean="0">
                  <a:solidFill>
                    <a:srgbClr val="7030A0"/>
                  </a:solidFill>
                </a:rPr>
                <a:t>Réseau </a:t>
              </a:r>
            </a:p>
            <a:p>
              <a:r>
                <a:rPr lang="fr-FR" sz="1100" b="1" i="1" dirty="0" smtClean="0">
                  <a:solidFill>
                    <a:srgbClr val="7030A0"/>
                  </a:solidFill>
                </a:rPr>
                <a:t>informatique</a:t>
              </a:r>
              <a:endParaRPr lang="fr-FR" sz="11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00232" y="2214554"/>
              <a:ext cx="3071834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 descr="Panneaux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0298" y="2000240"/>
              <a:ext cx="1989128" cy="841699"/>
            </a:xfrm>
            <a:prstGeom prst="rect">
              <a:avLst/>
            </a:prstGeom>
          </p:spPr>
        </p:pic>
      </p:grpSp>
      <p:sp>
        <p:nvSpPr>
          <p:cNvPr id="42" name="ZoneTexte 41"/>
          <p:cNvSpPr txBox="1"/>
          <p:nvPr/>
        </p:nvSpPr>
        <p:spPr>
          <a:xfrm>
            <a:off x="214282" y="1857364"/>
            <a:ext cx="39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1) L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support : synoptique générale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44" name="Ellipse 43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46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5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65" name="Ellipse 6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6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69" name="Rectangle à coins arrondis 6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72" name="Rectangle à coins arrondis 7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angle 72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74" name="Ellipse 7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outon d'action : Accueil 39">
            <a:hlinkClick r:id="rId9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4282" y="1857364"/>
            <a:ext cx="450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1) L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support : éléments de l’installation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" name="Image 50" descr="Armoire et ordi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2143116"/>
            <a:ext cx="5471992" cy="4572008"/>
          </a:xfrm>
          <a:prstGeom prst="rect">
            <a:avLst/>
          </a:prstGeom>
        </p:spPr>
      </p:pic>
      <p:cxnSp>
        <p:nvCxnSpPr>
          <p:cNvPr id="47" name="Connecteur droit avec flèche 46"/>
          <p:cNvCxnSpPr/>
          <p:nvPr/>
        </p:nvCxnSpPr>
        <p:spPr>
          <a:xfrm>
            <a:off x="1714480" y="3571876"/>
            <a:ext cx="714380" cy="730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643042" y="5143512"/>
            <a:ext cx="92869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rot="5400000">
            <a:off x="3924296" y="2576506"/>
            <a:ext cx="1081094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rot="5400000">
            <a:off x="3888577" y="3326605"/>
            <a:ext cx="1009656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>
            <a:off x="4710114" y="3790952"/>
            <a:ext cx="866780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10800000">
            <a:off x="6000760" y="5072074"/>
            <a:ext cx="135732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428596" y="3357562"/>
            <a:ext cx="126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Régulateur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42910" y="485776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Batterie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786314" y="21431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Onduleur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643438" y="2928934"/>
            <a:ext cx="25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Module d’acquisition NI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215206" y="528638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PC  en réseau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avec </a:t>
            </a:r>
            <a:r>
              <a:rPr lang="fr-FR" dirty="0" err="1" smtClean="0">
                <a:solidFill>
                  <a:srgbClr val="FF0000"/>
                </a:solidFill>
              </a:rPr>
              <a:t>LabVIEW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500694" y="3500438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Liaison USB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1643042" y="4143380"/>
            <a:ext cx="1000132" cy="215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0" y="3929066"/>
            <a:ext cx="1991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Carte relais pour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commande éclairage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à distance</a:t>
            </a:r>
            <a:endParaRPr lang="fr-FR" sz="1600" dirty="0">
              <a:solidFill>
                <a:srgbClr val="FF0000"/>
              </a:solidFill>
            </a:endParaRPr>
          </a:p>
        </p:txBody>
      </p:sp>
      <p:grpSp>
        <p:nvGrpSpPr>
          <p:cNvPr id="41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43" name="Ellipse 42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45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5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68" name="Ellipse 67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69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72" name="Rectangle à coins arrondis 71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ectangle 72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76" name="Rectangle à coins arrondis 75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5</a:t>
              </a:r>
              <a:endParaRPr lang="fr-FR" sz="2400" kern="1200" dirty="0"/>
            </a:p>
          </p:txBody>
        </p:sp>
      </p:grpSp>
      <p:sp>
        <p:nvSpPr>
          <p:cNvPr id="85" name="Ellipse 84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outon d'action : Accueil 39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4282" y="1857364"/>
            <a:ext cx="450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1) L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support : éléments de l’installation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" name="Image 40" descr="Eclairag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2571744"/>
            <a:ext cx="6143636" cy="4052760"/>
          </a:xfrm>
          <a:prstGeom prst="rect">
            <a:avLst/>
          </a:prstGeom>
        </p:spPr>
      </p:pic>
      <p:cxnSp>
        <p:nvCxnSpPr>
          <p:cNvPr id="43" name="Connecteur droit avec flèche 42"/>
          <p:cNvCxnSpPr/>
          <p:nvPr/>
        </p:nvCxnSpPr>
        <p:spPr>
          <a:xfrm>
            <a:off x="2643174" y="2928934"/>
            <a:ext cx="3571900" cy="19288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643174" y="3071810"/>
            <a:ext cx="50006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14282" y="2500306"/>
            <a:ext cx="2570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Eclairage = charge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commandée à distance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par l’interface </a:t>
            </a:r>
            <a:r>
              <a:rPr lang="fr-FR" dirty="0" err="1" smtClean="0">
                <a:solidFill>
                  <a:srgbClr val="FF0000"/>
                </a:solidFill>
              </a:rPr>
              <a:t>LabVIEW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9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2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8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5" name="Ellipse 64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Bouton d'action : Accueil 38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lbert_logo_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57158" y="3857628"/>
            <a:ext cx="8501090" cy="1143008"/>
          </a:xfrm>
          <a:prstGeom prst="rect">
            <a:avLst/>
          </a:prstGeom>
          <a:gradFill>
            <a:gsLst>
              <a:gs pos="0">
                <a:srgbClr val="709700"/>
              </a:gs>
              <a:gs pos="68000">
                <a:srgbClr val="B8D275"/>
              </a:gs>
              <a:gs pos="100000">
                <a:srgbClr val="DBECB8"/>
              </a:gs>
            </a:gsLst>
          </a:gradFill>
          <a:ln>
            <a:solidFill>
              <a:srgbClr val="798F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254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Séquence exploitant un support à distance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1" name="Flèche droite rayée 20"/>
          <p:cNvSpPr/>
          <p:nvPr/>
        </p:nvSpPr>
        <p:spPr>
          <a:xfrm rot="5400000">
            <a:off x="4107653" y="2678901"/>
            <a:ext cx="1214446" cy="1000132"/>
          </a:xfrm>
          <a:prstGeom prst="stripedRightArrow">
            <a:avLst/>
          </a:prstGeom>
          <a:solidFill>
            <a:srgbClr val="A5C249"/>
          </a:solidFill>
          <a:ln>
            <a:solidFill>
              <a:srgbClr val="798F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9800000" lon="0" rev="0"/>
            </a:camera>
            <a:lightRig rig="threePt" dir="t"/>
          </a:scene3d>
          <a:sp3d extrusionH="1333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57158" y="1643050"/>
            <a:ext cx="8501090" cy="857256"/>
          </a:xfrm>
          <a:prstGeom prst="rect">
            <a:avLst/>
          </a:prstGeom>
          <a:gradFill>
            <a:gsLst>
              <a:gs pos="0">
                <a:srgbClr val="709700"/>
              </a:gs>
              <a:gs pos="68000">
                <a:srgbClr val="B8D275"/>
              </a:gs>
              <a:gs pos="100000">
                <a:srgbClr val="DBECB8"/>
              </a:gs>
            </a:gsLst>
          </a:gradFill>
          <a:ln>
            <a:solidFill>
              <a:srgbClr val="798F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254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Des séquences aux activités . . .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Image 10" descr="sti2d-bonhomme 0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214950"/>
            <a:ext cx="1143000" cy="1524000"/>
          </a:xfrm>
          <a:prstGeom prst="rect">
            <a:avLst/>
          </a:prstGeom>
        </p:spPr>
      </p:pic>
      <p:pic>
        <p:nvPicPr>
          <p:cNvPr id="12" name="Image 11" descr="sti2d-bonhomme 0deg-invers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214950"/>
            <a:ext cx="1143000" cy="152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0034" y="142830"/>
            <a:ext cx="8136904" cy="5476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La séquence pédagogique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6470570" y="1333491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4282" y="1857364"/>
            <a:ext cx="509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1) L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support : l’instrumentation du système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" name="Image 40" descr="Schema cablage armoir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143116"/>
            <a:ext cx="6718100" cy="4714884"/>
          </a:xfrm>
          <a:prstGeom prst="rect">
            <a:avLst/>
          </a:prstGeom>
        </p:spPr>
      </p:pic>
      <p:grpSp>
        <p:nvGrpSpPr>
          <p:cNvPr id="2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7" name="Ellipse 26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9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7" name="Ellipse 36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4" name="Rectangle à coins arrondis 43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7" name="Rectangle à coins arrondis 46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49" name="Ellipse 48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Bouton d'action : Accueil 35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ZoneTexte 63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4282" y="1857364"/>
            <a:ext cx="697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1) Le support logiciel : interface de mesure et de commande à distance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8" name="Ellipse 27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0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6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8" name="Ellipse 37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9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4" name="Rectangle à coins arrondis 43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7" name="Rectangle à coins arrondis 46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49" name="Ellipse 48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 descr="Ordi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13209"/>
            <a:ext cx="2186117" cy="1533545"/>
          </a:xfrm>
          <a:prstGeom prst="rect">
            <a:avLst/>
          </a:prstGeom>
        </p:spPr>
      </p:pic>
      <p:cxnSp>
        <p:nvCxnSpPr>
          <p:cNvPr id="65" name="Connecteur droit 64"/>
          <p:cNvCxnSpPr/>
          <p:nvPr/>
        </p:nvCxnSpPr>
        <p:spPr>
          <a:xfrm>
            <a:off x="2052603" y="4816494"/>
            <a:ext cx="2409858" cy="1204929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 droite 36">
            <a:hlinkClick r:id="rId7" action="ppaction://hlinksldjump"/>
          </p:cNvPr>
          <p:cNvSpPr/>
          <p:nvPr/>
        </p:nvSpPr>
        <p:spPr>
          <a:xfrm flipH="1">
            <a:off x="8259813" y="6167475"/>
            <a:ext cx="766773" cy="5842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plan TP</a:t>
            </a:r>
            <a:endParaRPr lang="fr-FR" sz="1000" dirty="0"/>
          </a:p>
        </p:txBody>
      </p:sp>
      <p:sp>
        <p:nvSpPr>
          <p:cNvPr id="40" name="Bouton d'action : Accueil 39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5688" y="2187559"/>
            <a:ext cx="3541761" cy="229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622" y="4098557"/>
            <a:ext cx="1314468" cy="7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8974" y="4451364"/>
            <a:ext cx="3505247" cy="2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ZoneTexte 53"/>
          <p:cNvSpPr txBox="1"/>
          <p:nvPr/>
        </p:nvSpPr>
        <p:spPr>
          <a:xfrm>
            <a:off x="2381220" y="3027357"/>
            <a:ext cx="87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onglet 1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221019" y="5181624"/>
            <a:ext cx="87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onglet 2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2052603" y="2990844"/>
            <a:ext cx="1570059" cy="1138252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214282" y="18573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2) Le TP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357158" y="2143116"/>
            <a:ext cx="8229600" cy="4714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Thème :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BILAN ENERGETIQUE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fr-FR" sz="1400" dirty="0" smtClean="0"/>
              <a:t>Analyser les flux d’énergie et le comportement énergétique d’un système réel.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Compétences développées :</a:t>
            </a:r>
          </a:p>
          <a:p>
            <a:pPr marL="355600" indent="-177800"/>
            <a:r>
              <a:rPr lang="fr-FR" sz="1400" dirty="0" smtClean="0">
                <a:sym typeface="Wingdings"/>
              </a:rPr>
              <a:t></a:t>
            </a:r>
            <a:r>
              <a:rPr lang="fr-FR" sz="1400" dirty="0" smtClean="0"/>
              <a:t> CO2.1 : Identifier les flux et la forme de l'énergie, caractériser ses transformations et/ou modulations et estimer l'efficacité énergétique globale d'un système.</a:t>
            </a:r>
          </a:p>
          <a:p>
            <a:pPr marL="355600" indent="-177800"/>
            <a:r>
              <a:rPr lang="fr-FR" sz="1400" dirty="0" smtClean="0">
                <a:sym typeface="Wingdings"/>
              </a:rPr>
              <a:t></a:t>
            </a:r>
            <a:r>
              <a:rPr lang="fr-FR" sz="1400" dirty="0" smtClean="0"/>
              <a:t> CO4.1 : Identifier et caractériser les fonctions et les constituants d'un système ainsi que ses entrées/sorties.</a:t>
            </a:r>
          </a:p>
          <a:p>
            <a:pPr marL="355600" indent="-177800">
              <a:buFont typeface="Wingdings"/>
              <a:buChar char="Ä"/>
            </a:pPr>
            <a:r>
              <a:rPr lang="fr-FR" sz="1400" dirty="0" smtClean="0"/>
              <a:t>CO4.3 : Identifier et caractériser le fonctionnement temporel d'un système.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Ä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Conditions :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Enoncé de l’activité.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photovoltaïque instrumentée et accessible </a:t>
            </a:r>
            <a:r>
              <a:rPr lang="fr-FR" sz="1400" dirty="0" smtClean="0"/>
              <a:t>à distance depuis un ordinateur afin d’effectuer des mesures et de commander le système : activation d’une charge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Dossier technique numérique de l’installation.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Accès à internet pour d’éventuelles recherches d’informations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Travail en binôme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7" name="Ellipse 26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9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1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4" name="Ellipse 43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5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1" name="Rectangle à coins arrondis 50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55" name="Ellipse 54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Bouton d'action : Accueil 30">
            <a:hlinkClick r:id="rId6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14282" y="1857364"/>
            <a:ext cx="50265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ère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Analyse et description du système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" name="ZoneTexte 46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7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8" name="Ellipse 27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0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6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8" name="Ellipse 37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9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0" name="Rectangle à coins arrondis 49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52" name="Ellipse 51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263466" y="2589201"/>
            <a:ext cx="5117298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fr-FR" sz="1400" dirty="0" smtClean="0">
                <a:sym typeface="Wingdings"/>
              </a:rPr>
              <a:t> </a:t>
            </a:r>
            <a:r>
              <a:rPr lang="fr-FR" sz="1400" dirty="0" smtClean="0"/>
              <a:t>A partir de documents ressources, recherche d’informations sur :</a:t>
            </a:r>
          </a:p>
          <a:p>
            <a:pPr lvl="1">
              <a:buFontTx/>
              <a:buChar char="-"/>
            </a:pPr>
            <a:r>
              <a:rPr lang="fr-FR" sz="1400" dirty="0" smtClean="0"/>
              <a:t> la fonctionnalité et les caractéristiques du système ;</a:t>
            </a:r>
          </a:p>
          <a:p>
            <a:pPr lvl="1">
              <a:buFontTx/>
              <a:buChar char="-"/>
            </a:pPr>
            <a:r>
              <a:rPr lang="fr-FR" sz="1400" dirty="0" smtClean="0"/>
              <a:t> les constituants de l’installation photovoltaïque ;</a:t>
            </a:r>
          </a:p>
          <a:p>
            <a:pPr lvl="1">
              <a:buFontTx/>
              <a:buChar char="-"/>
            </a:pPr>
            <a:r>
              <a:rPr lang="fr-FR" sz="1400" dirty="0" smtClean="0"/>
              <a:t> le lieu d’implantation du système ;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73005" y="3940182"/>
            <a:ext cx="5962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Wingdings"/>
              </a:rPr>
              <a:t> Accès au système distant</a:t>
            </a:r>
            <a:r>
              <a:rPr lang="fr-FR" sz="1400" dirty="0" smtClean="0"/>
              <a:t> à partir du navigateur internet :</a:t>
            </a:r>
          </a:p>
          <a:p>
            <a:pPr lvl="1">
              <a:buFontTx/>
              <a:buChar char="-"/>
            </a:pPr>
            <a:r>
              <a:rPr lang="fr-FR" sz="1400" dirty="0" smtClean="0"/>
              <a:t> connexion à l’interface d’instrumentation virtuelle à distance </a:t>
            </a:r>
            <a:r>
              <a:rPr lang="fr-FR" sz="1400" dirty="0" err="1" smtClean="0"/>
              <a:t>LabVIEW</a:t>
            </a:r>
            <a:r>
              <a:rPr lang="fr-FR" sz="1400" dirty="0" smtClean="0"/>
              <a:t> :</a:t>
            </a:r>
          </a:p>
          <a:p>
            <a:pPr lvl="1">
              <a:buFontTx/>
              <a:buChar char="-"/>
            </a:pPr>
            <a:endParaRPr lang="fr-FR" sz="1400" dirty="0" smtClean="0"/>
          </a:p>
          <a:p>
            <a:pPr lvl="1">
              <a:buFontTx/>
              <a:buChar char="-"/>
            </a:pPr>
            <a:endParaRPr lang="fr-FR" sz="1400" dirty="0" smtClean="0"/>
          </a:p>
          <a:p>
            <a:pPr lvl="1">
              <a:buFontTx/>
              <a:buChar char="-"/>
            </a:pPr>
            <a:r>
              <a:rPr lang="fr-FR" sz="1400" dirty="0" smtClean="0"/>
              <a:t> connexion à la caméra IP permettant de ‘voir’ l’état de l’éclairage ;</a:t>
            </a:r>
          </a:p>
        </p:txBody>
      </p:sp>
      <p:grpSp>
        <p:nvGrpSpPr>
          <p:cNvPr id="57" name="Groupe 56"/>
          <p:cNvGrpSpPr/>
          <p:nvPr/>
        </p:nvGrpSpPr>
        <p:grpSpPr>
          <a:xfrm rot="1346114">
            <a:off x="5411799" y="2004993"/>
            <a:ext cx="3533799" cy="2210971"/>
            <a:chOff x="714348" y="2000240"/>
            <a:chExt cx="7043756" cy="4407026"/>
          </a:xfrm>
        </p:grpSpPr>
        <p:pic>
          <p:nvPicPr>
            <p:cNvPr id="58" name="Picture 2" descr="Photo 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2571744"/>
              <a:ext cx="5643602" cy="361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48" y="2214554"/>
              <a:ext cx="7043756" cy="419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Rectangle 59"/>
            <p:cNvSpPr/>
            <p:nvPr/>
          </p:nvSpPr>
          <p:spPr>
            <a:xfrm>
              <a:off x="5786446" y="3143248"/>
              <a:ext cx="114300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857884" y="3500438"/>
              <a:ext cx="1000133" cy="6134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50" b="1" dirty="0" smtClean="0"/>
                <a:t>PC</a:t>
              </a:r>
            </a:p>
            <a:p>
              <a:pPr algn="ctr"/>
              <a:r>
                <a:rPr lang="fr-FR" sz="700" b="1" dirty="0" err="1" smtClean="0"/>
                <a:t>L</a:t>
              </a:r>
              <a:r>
                <a:rPr lang="fr-FR" sz="900" b="1" dirty="0" err="1" smtClean="0"/>
                <a:t>abVIEW</a:t>
              </a:r>
              <a:endParaRPr lang="fr-FR" sz="900" b="1" dirty="0"/>
            </a:p>
          </p:txBody>
        </p:sp>
        <p:sp>
          <p:nvSpPr>
            <p:cNvPr id="62" name="Flèche à angle droit 61"/>
            <p:cNvSpPr/>
            <p:nvPr/>
          </p:nvSpPr>
          <p:spPr>
            <a:xfrm flipV="1">
              <a:off x="4786314" y="3214686"/>
              <a:ext cx="1285884" cy="28575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429256" y="3000372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USB</a:t>
              </a:r>
              <a:endParaRPr lang="fr-FR" sz="11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4" name="Flèche vers le bas 63"/>
            <p:cNvSpPr/>
            <p:nvPr/>
          </p:nvSpPr>
          <p:spPr>
            <a:xfrm flipV="1">
              <a:off x="6500826" y="3071810"/>
              <a:ext cx="71438" cy="428628"/>
            </a:xfrm>
            <a:prstGeom prst="downArrow">
              <a:avLst/>
            </a:prstGeom>
            <a:solidFill>
              <a:srgbClr val="7D6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572264" y="3071810"/>
              <a:ext cx="10951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i="1" dirty="0" smtClean="0">
                  <a:solidFill>
                    <a:srgbClr val="7030A0"/>
                  </a:solidFill>
                </a:rPr>
                <a:t>Réseau </a:t>
              </a:r>
            </a:p>
            <a:p>
              <a:r>
                <a:rPr lang="fr-FR" sz="1100" b="1" i="1" dirty="0" smtClean="0">
                  <a:solidFill>
                    <a:srgbClr val="7030A0"/>
                  </a:solidFill>
                </a:rPr>
                <a:t>informatique</a:t>
              </a:r>
              <a:endParaRPr lang="fr-FR" sz="11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00232" y="2214554"/>
              <a:ext cx="3071834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7" name="Image 66" descr="Panneaux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0298" y="2000240"/>
              <a:ext cx="1989128" cy="841699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066752" y="5108598"/>
            <a:ext cx="619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9"/>
              </a:rPr>
              <a:t>http://colbertserv.lyceecolbert-tg.org:10481</a:t>
            </a:r>
            <a:endParaRPr lang="fr-FR" sz="1400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30239" y="4451364"/>
            <a:ext cx="619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10"/>
              </a:rPr>
              <a:t>http://colbertserv.lyceecolbert-tg.org:10480/systeme_PV.html</a:t>
            </a:r>
            <a:endParaRPr lang="fr-FR" sz="1400" dirty="0"/>
          </a:p>
        </p:txBody>
      </p:sp>
      <p:sp>
        <p:nvSpPr>
          <p:cNvPr id="40" name="Bouton d'action : Accueil 39">
            <a:hlinkClick r:id="rId11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ZoneTexte 40"/>
          <p:cNvSpPr txBox="1"/>
          <p:nvPr/>
        </p:nvSpPr>
        <p:spPr>
          <a:xfrm rot="16200000">
            <a:off x="-2097398" y="3846797"/>
            <a:ext cx="45641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ère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Analyse et description du système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" name="ZoneTexte 46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8" name="Ellipse 27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6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8" name="Ellipse 37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9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48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0" name="Rectangle à coins arrondis 49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52" name="Ellipse 51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592083" y="1773877"/>
            <a:ext cx="624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Identification et caractérisation des fonctions relatives à l’énergie : </a:t>
            </a:r>
            <a:endParaRPr lang="fr-FR" sz="1400" dirty="0" smtClean="0"/>
          </a:p>
          <a:p>
            <a:pPr lvl="1">
              <a:buFontTx/>
              <a:buChar char="-"/>
            </a:pPr>
            <a:r>
              <a:rPr lang="fr-FR" sz="1400" dirty="0" smtClean="0"/>
              <a:t> production, transport,  distribution,  stockage,  transformation,  modulation</a:t>
            </a:r>
          </a:p>
        </p:txBody>
      </p:sp>
      <p:sp>
        <p:nvSpPr>
          <p:cNvPr id="46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C00000"/>
              </a:solidFill>
            </a:endParaRPr>
          </a:p>
        </p:txBody>
      </p:sp>
      <p:sp>
        <p:nvSpPr>
          <p:cNvPr id="43" name="Flèche droite 42">
            <a:hlinkClick r:id="rId6" action="ppaction://hlinksldjump"/>
          </p:cNvPr>
          <p:cNvSpPr/>
          <p:nvPr/>
        </p:nvSpPr>
        <p:spPr>
          <a:xfrm flipH="1">
            <a:off x="8150274" y="6240501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plan TP</a:t>
            </a:r>
            <a:endParaRPr lang="fr-FR" sz="1000" dirty="0"/>
          </a:p>
        </p:txBody>
      </p:sp>
      <p:sp>
        <p:nvSpPr>
          <p:cNvPr id="30" name="Bouton d'action : Accueil 29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622" y="2320699"/>
            <a:ext cx="6973983" cy="44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ZoneTexte 73"/>
          <p:cNvSpPr txBox="1"/>
          <p:nvPr/>
        </p:nvSpPr>
        <p:spPr>
          <a:xfrm rot="20711811">
            <a:off x="7366099" y="4173389"/>
            <a:ext cx="162364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Organisation fonctionnelle d’une chaîne d’énergie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14282" y="1857364"/>
            <a:ext cx="47932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2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à l’arrêt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357158" y="2285992"/>
            <a:ext cx="8229600" cy="3286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9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4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82544" y="2406636"/>
            <a:ext cx="7521678" cy="584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Prise de contrôle de la commande à distance de l’instrumentation virtuelle : </a:t>
            </a:r>
            <a:r>
              <a:rPr lang="fr-FR" sz="1400" dirty="0" smtClean="0">
                <a:sym typeface="Wingdings" pitchFamily="2" charset="2"/>
              </a:rPr>
              <a:t> arrêt de l’éclairage.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22" y="2990844"/>
            <a:ext cx="5384814" cy="305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3241" y="3555427"/>
            <a:ext cx="2076235" cy="21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Bouton d'action : Accueil 39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8597" y="6151802"/>
            <a:ext cx="5075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9"/>
              </a:rPr>
              <a:t>http://colbertserv.lyceecolbert-tg.org:10480/systeme_PV.html</a:t>
            </a:r>
            <a:endParaRPr lang="fr-FR" sz="1400" dirty="0"/>
          </a:p>
        </p:txBody>
      </p:sp>
      <p:sp>
        <p:nvSpPr>
          <p:cNvPr id="53" name="Rectangle 52"/>
          <p:cNvSpPr/>
          <p:nvPr/>
        </p:nvSpPr>
        <p:spPr>
          <a:xfrm>
            <a:off x="6178573" y="6130962"/>
            <a:ext cx="2965428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10"/>
              </a:rPr>
              <a:t>http://colbertserv.lyceecolbert-tg.org:10481</a:t>
            </a:r>
            <a:endParaRPr lang="fr-FR" sz="1400" dirty="0"/>
          </a:p>
        </p:txBody>
      </p:sp>
      <p:sp>
        <p:nvSpPr>
          <p:cNvPr id="54" name="Rectangle 53"/>
          <p:cNvSpPr/>
          <p:nvPr/>
        </p:nvSpPr>
        <p:spPr>
          <a:xfrm>
            <a:off x="6237279" y="2905780"/>
            <a:ext cx="2906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Caméra IP permettant d’observer</a:t>
            </a:r>
            <a:br>
              <a:rPr lang="fr-FR" sz="1400" dirty="0" smtClean="0"/>
            </a:br>
            <a:r>
              <a:rPr lang="fr-FR" sz="1400" dirty="0" smtClean="0"/>
              <a:t> l’état de l’éclairage</a:t>
            </a:r>
            <a:endParaRPr lang="fr-FR" sz="1400" dirty="0"/>
          </a:p>
        </p:txBody>
      </p:sp>
      <p:sp>
        <p:nvSpPr>
          <p:cNvPr id="56" name="Flèche droite 55">
            <a:hlinkClick r:id="rId11" action="ppaction://hlinksldjump"/>
          </p:cNvPr>
          <p:cNvSpPr/>
          <p:nvPr/>
        </p:nvSpPr>
        <p:spPr>
          <a:xfrm flipH="1">
            <a:off x="0" y="6310305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plan TP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ZoneTexte 40"/>
          <p:cNvSpPr txBox="1"/>
          <p:nvPr/>
        </p:nvSpPr>
        <p:spPr>
          <a:xfrm rot="16200000">
            <a:off x="-2211952" y="3961354"/>
            <a:ext cx="47932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2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à l’arrêt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TP_Doc réponse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8794" y="3575052"/>
            <a:ext cx="4786346" cy="2190066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482544" y="2516175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Relevé des puissances aux différents endroits : panneau,  batterie, réseau éclairage 220V.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82544" y="2881305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Déduction du comportement de la batterie : générateur, récepteur, état ‘stationnaire’.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82544" y="3246435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Calcul des énergies et détermination des sens de transfert flux énergétiques à compléter sur le schéma.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82544" y="5911884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Bilan de puissance et estimation de la puissance consommée par le régulateur et l’onduleur.</a:t>
            </a:r>
          </a:p>
        </p:txBody>
      </p:sp>
      <p:sp>
        <p:nvSpPr>
          <p:cNvPr id="34" name="Bouton d'action : Accueil 33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0" name="ZoneTexte 29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5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6" name="Ellipse 25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1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7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9" name="Ellipse 38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1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4" name="Rectangle à coins arrondis 43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7" name="Rectangle à coins arrondis 46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49" name="Ellipse 48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139778" y="21875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82544" y="1895454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Analyse et interprétation des courbes de tension et courant aux différents endroits de l’installation PV.</a:t>
            </a: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-2024371" y="3773774"/>
            <a:ext cx="44180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2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à l’arrêt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596" y="2333610"/>
            <a:ext cx="7791498" cy="274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ZoneTexte 51"/>
          <p:cNvSpPr txBox="1"/>
          <p:nvPr/>
        </p:nvSpPr>
        <p:spPr>
          <a:xfrm>
            <a:off x="482544" y="5692806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Calcul des puissances à partir des valeurs de tension et de courant, et comparaison aux valeurs affichées.</a:t>
            </a:r>
          </a:p>
        </p:txBody>
      </p:sp>
      <p:sp>
        <p:nvSpPr>
          <p:cNvPr id="53" name="Flèche droite 52">
            <a:hlinkClick r:id="rId7" action="ppaction://hlinksldjump"/>
          </p:cNvPr>
          <p:cNvSpPr/>
          <p:nvPr/>
        </p:nvSpPr>
        <p:spPr>
          <a:xfrm flipH="1">
            <a:off x="8150274" y="6240501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plan TP</a:t>
            </a:r>
            <a:endParaRPr lang="fr-FR" sz="1000" dirty="0"/>
          </a:p>
        </p:txBody>
      </p:sp>
      <p:sp>
        <p:nvSpPr>
          <p:cNvPr id="38" name="Bouton d'action : Accueil 37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14282" y="1857364"/>
            <a:ext cx="5193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3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en marche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82544" y="2406636"/>
            <a:ext cx="7521678" cy="4381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Prise de contrôle de la commande à distance de l’instrumentation virtuelle : </a:t>
            </a:r>
            <a:r>
              <a:rPr lang="fr-FR" sz="1400" dirty="0" smtClean="0">
                <a:sym typeface="Wingdings" pitchFamily="2" charset="2"/>
              </a:rPr>
              <a:t> éclairage en MARCHE.</a:t>
            </a:r>
            <a:endParaRPr lang="fr-FR" sz="1400" dirty="0" smtClean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622" y="3111913"/>
            <a:ext cx="5403924" cy="3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7189" y="3546253"/>
            <a:ext cx="2317502" cy="22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Bouton d'action : Accueil 27">
            <a:hlinkClick r:id="rId9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8597" y="6334367"/>
            <a:ext cx="5075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10"/>
              </a:rPr>
              <a:t>http://colbertserv.lyceecolbert-tg.org:10480/systeme_PV.html</a:t>
            </a:r>
            <a:endParaRPr lang="fr-FR" sz="1400" dirty="0"/>
          </a:p>
        </p:txBody>
      </p:sp>
      <p:sp>
        <p:nvSpPr>
          <p:cNvPr id="43" name="Rectangle 42"/>
          <p:cNvSpPr/>
          <p:nvPr/>
        </p:nvSpPr>
        <p:spPr>
          <a:xfrm>
            <a:off x="6361137" y="6130962"/>
            <a:ext cx="2782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ea typeface="Calibri" pitchFamily="34" charset="0"/>
                <a:cs typeface="Times New Roman" pitchFamily="18" charset="0"/>
                <a:hlinkClick r:id="rId11"/>
              </a:rPr>
              <a:t>http://colbertserv.lyceecolbert-tg.org:10481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6464232" y="2917818"/>
            <a:ext cx="2679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Caméra IP permettant d’observer</a:t>
            </a:r>
            <a:br>
              <a:rPr lang="fr-FR" sz="1400" dirty="0" smtClean="0"/>
            </a:br>
            <a:r>
              <a:rPr lang="fr-FR" sz="1400" dirty="0" smtClean="0"/>
              <a:t> l’état de l’éclairage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ZoneTexte 40"/>
          <p:cNvSpPr txBox="1"/>
          <p:nvPr/>
        </p:nvSpPr>
        <p:spPr>
          <a:xfrm rot="16200000">
            <a:off x="-2133909" y="3883310"/>
            <a:ext cx="46371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3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en marche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357158" y="2285992"/>
            <a:ext cx="8229600" cy="3286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354113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82544" y="2078019"/>
            <a:ext cx="5111820" cy="584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Enregistrement à distance des mesures dans un fichier pour</a:t>
            </a:r>
          </a:p>
          <a:p>
            <a:r>
              <a:rPr lang="fr-FR" sz="1400" dirty="0" smtClean="0">
                <a:sym typeface="Wingdings"/>
              </a:rPr>
              <a:t>    exploitation avec un tableur.</a:t>
            </a:r>
            <a:endParaRPr lang="fr-FR" sz="1400" dirty="0" smtClean="0"/>
          </a:p>
        </p:txBody>
      </p:sp>
      <p:pic>
        <p:nvPicPr>
          <p:cNvPr id="29" name="Image 28" descr="nom_fichier_mesur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4363" y="1822428"/>
            <a:ext cx="2738475" cy="785876"/>
          </a:xfrm>
          <a:prstGeom prst="rect">
            <a:avLst/>
          </a:prstGeom>
        </p:spPr>
      </p:pic>
      <p:pic>
        <p:nvPicPr>
          <p:cNvPr id="28" name="Image 27" descr="TP_Doc réponse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28794" y="3976695"/>
            <a:ext cx="4786346" cy="2190066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82544" y="3063870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Interprétation des variations de puissance par rapport au cas précédent (en tenant compte du dossier technique).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82544" y="3355974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Comparaison entre Puissance panneaux / Puissance éclairage  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dirty="0" smtClean="0">
                <a:sym typeface="Wingdings"/>
              </a:rPr>
              <a:t>comportement  et rôle de la batterie.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2544" y="3648078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Calcul des énergies et détermination des sens de transfert flux énergétiques à compléter sur le schéma.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82544" y="6313527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Bilan des puissances et estimation de la puissance consommée par lé régulateur et l’onduleur.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46031" y="2761829"/>
            <a:ext cx="5202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 smtClean="0">
                <a:solidFill>
                  <a:srgbClr val="7030A0"/>
                </a:solidFill>
              </a:rPr>
              <a:t>Exploitation des valeur affichées sur l’interface de mesure :</a:t>
            </a:r>
            <a:endParaRPr lang="fr-FR" sz="1600" b="1" u="sng" dirty="0">
              <a:solidFill>
                <a:srgbClr val="7030A0"/>
              </a:solidFill>
            </a:endParaRPr>
          </a:p>
        </p:txBody>
      </p:sp>
      <p:sp>
        <p:nvSpPr>
          <p:cNvPr id="51" name="Bouton d'action : Accueil 50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774649" y="2340888"/>
            <a:ext cx="6645365" cy="3168183"/>
          </a:xfrm>
          <a:prstGeom prst="roundRect">
            <a:avLst>
              <a:gd name="adj" fmla="val 47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098443" y="2647936"/>
            <a:ext cx="2580371" cy="6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Apport </a:t>
            </a:r>
            <a:r>
              <a:rPr lang="fr-FR" dirty="0"/>
              <a:t>de connaissances</a:t>
            </a:r>
          </a:p>
        </p:txBody>
      </p:sp>
      <p:sp>
        <p:nvSpPr>
          <p:cNvPr id="25" name="Rectangle à coins arrondis 24">
            <a:hlinkClick r:id="rId3" action="ppaction://hlinksldjump"/>
          </p:cNvPr>
          <p:cNvSpPr/>
          <p:nvPr/>
        </p:nvSpPr>
        <p:spPr>
          <a:xfrm>
            <a:off x="3403584" y="4451364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pratique 3</a:t>
            </a:r>
            <a:endParaRPr lang="fr-FR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3306180" y="3275097"/>
            <a:ext cx="160286" cy="383890"/>
          </a:xfrm>
          <a:prstGeom prst="upDownArrow">
            <a:avLst>
              <a:gd name="adj1" fmla="val 29128"/>
              <a:gd name="adj2" fmla="val 48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a droite 26"/>
          <p:cNvSpPr/>
          <p:nvPr/>
        </p:nvSpPr>
        <p:spPr>
          <a:xfrm>
            <a:off x="409518" y="3830643"/>
            <a:ext cx="7558191" cy="23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rId4" action="ppaction://hlinksldjump"/>
          </p:cNvPr>
          <p:cNvSpPr/>
          <p:nvPr/>
        </p:nvSpPr>
        <p:spPr>
          <a:xfrm>
            <a:off x="920700" y="2647936"/>
            <a:ext cx="681717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Appropriation du thème d’étude - Lancement</a:t>
            </a:r>
            <a:endParaRPr lang="fr-FR" dirty="0"/>
          </a:p>
        </p:txBody>
      </p:sp>
      <p:sp>
        <p:nvSpPr>
          <p:cNvPr id="35" name="Rectangle à coins arrondis 34">
            <a:hlinkClick r:id="rId5" action="ppaction://hlinksldjump"/>
          </p:cNvPr>
          <p:cNvSpPr/>
          <p:nvPr/>
        </p:nvSpPr>
        <p:spPr>
          <a:xfrm>
            <a:off x="2098442" y="3631967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</a:t>
            </a:r>
          </a:p>
          <a:p>
            <a:pPr algn="ctr"/>
            <a:r>
              <a:rPr lang="fr-FR" dirty="0" smtClean="0"/>
              <a:t>pratique 1</a:t>
            </a:r>
            <a:endParaRPr lang="fr-FR" dirty="0"/>
          </a:p>
        </p:txBody>
      </p:sp>
      <p:sp>
        <p:nvSpPr>
          <p:cNvPr id="48" name="Rectangle à coins arrondis 47">
            <a:hlinkClick r:id="rId6" action="ppaction://hlinksldjump"/>
          </p:cNvPr>
          <p:cNvSpPr/>
          <p:nvPr/>
        </p:nvSpPr>
        <p:spPr>
          <a:xfrm>
            <a:off x="5123449" y="2662227"/>
            <a:ext cx="689993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Structuration </a:t>
            </a:r>
            <a:r>
              <a:rPr lang="fr-FR" dirty="0" smtClean="0"/>
              <a:t>des </a:t>
            </a:r>
            <a:r>
              <a:rPr lang="fr-FR" dirty="0"/>
              <a:t>connaissances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6251598" y="2647936"/>
            <a:ext cx="770622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Évaluation sommative</a:t>
            </a:r>
            <a:endParaRPr lang="fr-FR" dirty="0"/>
          </a:p>
        </p:txBody>
      </p:sp>
      <p:sp>
        <p:nvSpPr>
          <p:cNvPr id="50" name="Rectangle à coins arrondis 49">
            <a:hlinkClick r:id="rId7" action="ppaction://hlinksldjump"/>
          </p:cNvPr>
          <p:cNvSpPr/>
          <p:nvPr/>
        </p:nvSpPr>
        <p:spPr>
          <a:xfrm>
            <a:off x="3394793" y="3631967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pratique 2</a:t>
            </a:r>
            <a:endParaRPr lang="fr-FR" dirty="0"/>
          </a:p>
        </p:txBody>
      </p:sp>
      <p:sp>
        <p:nvSpPr>
          <p:cNvPr id="52" name="Arrondir un rectangle avec un coin du même côté 51"/>
          <p:cNvSpPr/>
          <p:nvPr/>
        </p:nvSpPr>
        <p:spPr>
          <a:xfrm>
            <a:off x="920700" y="1643050"/>
            <a:ext cx="6389775" cy="697838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pédagogiques </a:t>
            </a:r>
            <a:r>
              <a:rPr lang="fr-FR" dirty="0" smtClean="0"/>
              <a:t>regroupés </a:t>
            </a:r>
            <a:r>
              <a:rPr lang="fr-FR" dirty="0"/>
              <a:t>en Centre(s) d’intérêt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249317" y="1019142"/>
            <a:ext cx="345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La séquence c’est …</a:t>
            </a:r>
            <a:endParaRPr lang="fr-FR" sz="3200" dirty="0"/>
          </a:p>
        </p:txBody>
      </p:sp>
      <p:sp>
        <p:nvSpPr>
          <p:cNvPr id="31" name="Rectangle 30"/>
          <p:cNvSpPr/>
          <p:nvPr/>
        </p:nvSpPr>
        <p:spPr>
          <a:xfrm>
            <a:off x="336492" y="5656293"/>
            <a:ext cx="1204929" cy="584208"/>
          </a:xfrm>
          <a:prstGeom prst="wedgeRectCallout">
            <a:avLst>
              <a:gd name="adj1" fmla="val 25252"/>
              <a:gd name="adj2" fmla="val -134674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Un problème est posé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1539" y="5583267"/>
            <a:ext cx="1460520" cy="803286"/>
          </a:xfrm>
          <a:prstGeom prst="wedgeRectCallout">
            <a:avLst>
              <a:gd name="adj1" fmla="val -11551"/>
              <a:gd name="adj2" fmla="val -87367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Les résultats des élèves sont réinvestis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Rectangle à coins arrondis 36">
            <a:hlinkClick r:id="rId8" action="ppaction://hlinksldjump"/>
          </p:cNvPr>
          <p:cNvSpPr/>
          <p:nvPr/>
        </p:nvSpPr>
        <p:spPr>
          <a:xfrm>
            <a:off x="2125629" y="4451364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Restitution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052603" y="5583267"/>
            <a:ext cx="2373345" cy="730260"/>
          </a:xfrm>
          <a:prstGeom prst="wedgeRectCallout">
            <a:avLst>
              <a:gd name="adj1" fmla="val -15378"/>
              <a:gd name="adj2" fmla="val -110688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Les activités apportent les éléments de réponse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Flèche en arc 50"/>
          <p:cNvSpPr/>
          <p:nvPr/>
        </p:nvSpPr>
        <p:spPr>
          <a:xfrm rot="9478511">
            <a:off x="3102648" y="4155530"/>
            <a:ext cx="546685" cy="532188"/>
          </a:xfrm>
          <a:prstGeom prst="circularArrow">
            <a:avLst>
              <a:gd name="adj1" fmla="val 5754"/>
              <a:gd name="adj2" fmla="val 543770"/>
              <a:gd name="adj3" fmla="val 20705102"/>
              <a:gd name="adj4" fmla="val 1577340"/>
              <a:gd name="adj5" fmla="val 9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361137" y="5583267"/>
            <a:ext cx="1460520" cy="803286"/>
          </a:xfrm>
          <a:prstGeom prst="wedgeRectCallout">
            <a:avLst>
              <a:gd name="adj1" fmla="val -11551"/>
              <a:gd name="adj2" fmla="val -87367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On vérifie que les objectifs sont atteints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2" name="Image 41" descr="fich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0475" y="4305312"/>
            <a:ext cx="1987345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43" name="ZoneTexte 42"/>
          <p:cNvSpPr txBox="1"/>
          <p:nvPr/>
        </p:nvSpPr>
        <p:spPr>
          <a:xfrm>
            <a:off x="500034" y="142830"/>
            <a:ext cx="8136904" cy="5476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Structure de la séquence pédagogique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Bouton d'action : Accueil 29">
            <a:hlinkClick r:id="rId11" action="ppaction://hlinksldjump" highlightClick="1"/>
          </p:cNvPr>
          <p:cNvSpPr/>
          <p:nvPr/>
        </p:nvSpPr>
        <p:spPr>
          <a:xfrm>
            <a:off x="73026" y="727038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1" grpId="0" animBg="1"/>
      <p:bldP spid="36" grpId="0" animBg="1"/>
      <p:bldP spid="34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Espace réservé du contenu 2"/>
          <p:cNvSpPr txBox="1">
            <a:spLocks/>
          </p:cNvSpPr>
          <p:nvPr/>
        </p:nvSpPr>
        <p:spPr>
          <a:xfrm>
            <a:off x="357158" y="2285992"/>
            <a:ext cx="8229600" cy="3286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354113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446031" y="1895454"/>
            <a:ext cx="414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 smtClean="0">
                <a:solidFill>
                  <a:srgbClr val="7030A0"/>
                </a:solidFill>
              </a:rPr>
              <a:t>Exploitation du fichier de mesures sous </a:t>
            </a:r>
            <a:r>
              <a:rPr lang="fr-FR" sz="1600" b="1" u="sng" dirty="0" err="1" smtClean="0">
                <a:solidFill>
                  <a:srgbClr val="7030A0"/>
                </a:solidFill>
              </a:rPr>
              <a:t>Excell</a:t>
            </a:r>
            <a:r>
              <a:rPr lang="fr-FR" sz="1600" b="1" u="sng" dirty="0" smtClean="0">
                <a:solidFill>
                  <a:srgbClr val="7030A0"/>
                </a:solidFill>
              </a:rPr>
              <a:t> :</a:t>
            </a:r>
            <a:endParaRPr lang="fr-FR" sz="1600" b="1" u="sng" dirty="0">
              <a:solidFill>
                <a:srgbClr val="7030A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82544" y="2260584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Importation sous Excel du fichier de mesures et tracé des courbes de courant et tension.</a:t>
            </a:r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-2133909" y="3883310"/>
            <a:ext cx="46371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3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en marche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7" name="Image 56" descr="Tableau_tension_courant_puissance_enreg(13h02-ok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570" y="2552687"/>
            <a:ext cx="5107176" cy="3979917"/>
          </a:xfrm>
          <a:prstGeom prst="rect">
            <a:avLst/>
          </a:prstGeom>
        </p:spPr>
      </p:pic>
      <p:pic>
        <p:nvPicPr>
          <p:cNvPr id="58" name="Image 57" descr="courbe_tension_courant_enreg(13h02-ok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41740" y="3538539"/>
            <a:ext cx="5119695" cy="3034928"/>
          </a:xfrm>
          <a:prstGeom prst="rect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 rot="16200000" flipH="1">
            <a:off x="5758673" y="2899561"/>
            <a:ext cx="839799" cy="219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1103266" y="4962546"/>
            <a:ext cx="803286" cy="1606572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943064" y="4962546"/>
            <a:ext cx="766773" cy="1606572"/>
          </a:xfrm>
          <a:prstGeom prst="roundRect">
            <a:avLst/>
          </a:pr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46350" y="4962546"/>
            <a:ext cx="876312" cy="1606572"/>
          </a:xfrm>
          <a:prstGeom prst="roundRect">
            <a:avLst/>
          </a:prstGeom>
          <a:solidFill>
            <a:schemeClr val="accent3">
              <a:lumMod val="75000"/>
              <a:alpha val="1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5703903" y="3575052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Panneau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37248" y="5072085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Batterie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Bouton d'action : Accueil 47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Espace réservé du contenu 2"/>
          <p:cNvSpPr txBox="1">
            <a:spLocks/>
          </p:cNvSpPr>
          <p:nvPr/>
        </p:nvSpPr>
        <p:spPr>
          <a:xfrm>
            <a:off x="357158" y="2285992"/>
            <a:ext cx="8229600" cy="3286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1" name="ZoneTexte 30"/>
          <p:cNvSpPr txBox="1"/>
          <p:nvPr/>
        </p:nvSpPr>
        <p:spPr>
          <a:xfrm rot="690426">
            <a:off x="6368022" y="1354113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2" name="Ellipse 31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82544" y="5583267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Calcul des transferts d’énergie (intégration numérique) sur un temps donné et bilan énergétique.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2544" y="5218137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Interprétation des courbes </a:t>
            </a:r>
            <a:r>
              <a:rPr lang="fr-FR" sz="1400" dirty="0" smtClean="0">
                <a:sym typeface="Wingdings" pitchFamily="2" charset="2"/>
              </a:rPr>
              <a:t> notion de puissances qui fluctue à chaque instant.</a:t>
            </a:r>
            <a:endParaRPr lang="fr-FR" sz="1400" dirty="0" smtClean="0">
              <a:sym typeface="Wingding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46031" y="1895454"/>
            <a:ext cx="414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 smtClean="0">
                <a:solidFill>
                  <a:srgbClr val="7030A0"/>
                </a:solidFill>
              </a:rPr>
              <a:t>Exploitation du fichier de mesures sous </a:t>
            </a:r>
            <a:r>
              <a:rPr lang="fr-FR" sz="1600" b="1" u="sng" dirty="0" err="1" smtClean="0">
                <a:solidFill>
                  <a:srgbClr val="7030A0"/>
                </a:solidFill>
              </a:rPr>
              <a:t>Excell</a:t>
            </a:r>
            <a:r>
              <a:rPr lang="fr-FR" sz="1600" b="1" u="sng" dirty="0" smtClean="0">
                <a:solidFill>
                  <a:srgbClr val="7030A0"/>
                </a:solidFill>
              </a:rPr>
              <a:t> :</a:t>
            </a:r>
            <a:endParaRPr lang="fr-FR" sz="1600" b="1" u="sng" dirty="0">
              <a:solidFill>
                <a:srgbClr val="7030A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82544" y="2260584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Calcul des puissances et affichage des courbes de puissances instantanées.</a:t>
            </a:r>
          </a:p>
        </p:txBody>
      </p:sp>
      <p:sp>
        <p:nvSpPr>
          <p:cNvPr id="44" name="ZoneTexte 43"/>
          <p:cNvSpPr txBox="1"/>
          <p:nvPr/>
        </p:nvSpPr>
        <p:spPr>
          <a:xfrm rot="16200000">
            <a:off x="-2133909" y="3883310"/>
            <a:ext cx="46371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3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avec éclairage en marche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" name="Image 40" descr="Courbes_P_instantanées(13h02-ok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3064" y="2516175"/>
            <a:ext cx="5375286" cy="2553097"/>
          </a:xfrm>
          <a:prstGeom prst="rect">
            <a:avLst/>
          </a:prstGeom>
        </p:spPr>
      </p:pic>
      <p:sp>
        <p:nvSpPr>
          <p:cNvPr id="56" name="Flèche droite 55">
            <a:hlinkClick r:id="rId7" action="ppaction://hlinksldjump"/>
          </p:cNvPr>
          <p:cNvSpPr/>
          <p:nvPr/>
        </p:nvSpPr>
        <p:spPr>
          <a:xfrm flipH="1">
            <a:off x="8150274" y="6240501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plan TP</a:t>
            </a:r>
            <a:endParaRPr lang="fr-FR" sz="1000" dirty="0"/>
          </a:p>
        </p:txBody>
      </p:sp>
      <p:sp>
        <p:nvSpPr>
          <p:cNvPr id="40" name="Bouton d'action : Accueil 39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14282" y="1857364"/>
            <a:ext cx="51028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4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sur un cycle de 24 heures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981858" y="2698740"/>
            <a:ext cx="18621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è"/>
              <a:tabLst/>
            </a:pPr>
            <a:r>
              <a:rPr lang="fr-FR" sz="1400" i="1" dirty="0" smtClean="0">
                <a:solidFill>
                  <a:srgbClr val="3B5D8A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Les mesures sont stockées toutes les minutes dans des fichiers d’une durée heure</a:t>
            </a:r>
            <a:endParaRPr lang="fr-FR" sz="1400" i="1" dirty="0" smtClean="0">
              <a:solidFill>
                <a:srgbClr val="3B5D8A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3" name="ZoneTexte 32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8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4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Bouton d'action : Accueil 42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t="2645" b="13606"/>
          <a:stretch>
            <a:fillRect/>
          </a:stretch>
        </p:blipFill>
        <p:spPr bwMode="auto">
          <a:xfrm>
            <a:off x="373004" y="2370123"/>
            <a:ext cx="6626865" cy="41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87363" y="2224071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è"/>
              <a:tabLst/>
            </a:pPr>
            <a:r>
              <a:rPr lang="fr-FR" sz="1400" i="1" dirty="0" smtClean="0">
                <a:solidFill>
                  <a:srgbClr val="3B5D8A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Reconstitution d’un cycle de 24 heures à partir des fichiers</a:t>
            </a:r>
            <a:endParaRPr lang="fr-FR" sz="1400" i="1" dirty="0" smtClean="0">
              <a:solidFill>
                <a:srgbClr val="3B5D8A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3" name="ZoneTexte 32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11182" y="2589201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Affichage et interprétation des courbes.</a:t>
            </a:r>
          </a:p>
        </p:txBody>
      </p:sp>
      <p:pic>
        <p:nvPicPr>
          <p:cNvPr id="44" name="Image 43" descr="Courbe_Puis_12Mars10h58_au_13Mars10h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34" y="3121775"/>
            <a:ext cx="8442378" cy="2096362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2117754" y="2881305"/>
            <a:ext cx="576905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Tracé de courbes de puissances sur 24h  :  14 Mars 11h00 =&gt; 15Mars 11h 00</a:t>
            </a:r>
            <a:endParaRPr lang="fr-FR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84208" y="5692806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Bilan énergétique sur 24h et conclusion.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84208" y="5327676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Comportement du système.</a:t>
            </a:r>
          </a:p>
        </p:txBody>
      </p:sp>
      <p:sp>
        <p:nvSpPr>
          <p:cNvPr id="43" name="Bouton d'action : Accueil 42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-2129435" y="3878838"/>
            <a:ext cx="46282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4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sur un cycle de 24 heures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Activité pratique  n°3 :</a:t>
            </a:r>
            <a:r>
              <a:rPr lang="fr-FR" sz="2000" b="1" dirty="0" smtClean="0">
                <a:solidFill>
                  <a:srgbClr val="C00000"/>
                </a:solidFill>
              </a:rPr>
              <a:t> installation photovoltaïque distante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</p:txBody>
      </p:sp>
      <p:sp>
        <p:nvSpPr>
          <p:cNvPr id="33" name="ZoneTexte 32"/>
          <p:cNvSpPr txBox="1"/>
          <p:nvPr/>
        </p:nvSpPr>
        <p:spPr>
          <a:xfrm rot="690426">
            <a:off x="6368022" y="1404928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  énergétique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30" name="Ellipse 29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3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42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45" name="Ellipse 4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5</a:t>
              </a:r>
              <a:endParaRPr lang="fr-FR" sz="2400" kern="1200" dirty="0"/>
            </a:p>
          </p:txBody>
        </p:sp>
      </p:grpSp>
      <p:sp>
        <p:nvSpPr>
          <p:cNvPr id="64" name="Ellipse 63"/>
          <p:cNvSpPr/>
          <p:nvPr/>
        </p:nvSpPr>
        <p:spPr>
          <a:xfrm>
            <a:off x="4097331" y="83657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55570" y="5984910"/>
            <a:ext cx="7521678" cy="365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buFont typeface="Wingdings"/>
              <a:buChar char="Ä"/>
            </a:pPr>
            <a:r>
              <a:rPr lang="fr-FR" sz="1400" dirty="0" smtClean="0">
                <a:sym typeface="Wingdings"/>
              </a:rPr>
              <a:t> Comportement du système.</a:t>
            </a:r>
          </a:p>
        </p:txBody>
      </p:sp>
      <p:pic>
        <p:nvPicPr>
          <p:cNvPr id="34" name="Image 33" descr="Courbe_Puis_13Mars-6h à 10h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0700" y="2954331"/>
            <a:ext cx="7558191" cy="2726161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 rot="20687016">
            <a:off x="1254991" y="2303663"/>
            <a:ext cx="35934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Extrait des courbes de puissances sur 24h  :  </a:t>
            </a:r>
          </a:p>
          <a:p>
            <a:pPr algn="ct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14 Mars 05h00 =&gt; 11h00 </a:t>
            </a:r>
            <a:endParaRPr lang="fr-FR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5046669" y="3757617"/>
            <a:ext cx="146052" cy="328617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4498974" y="4633929"/>
            <a:ext cx="146052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100" i="1" dirty="0" smtClean="0">
                <a:solidFill>
                  <a:srgbClr val="7030A0"/>
                </a:solidFill>
                <a:cs typeface="Times New Roman" pitchFamily="18" charset="0"/>
                <a:sym typeface="Wingdings" pitchFamily="2" charset="2"/>
              </a:rPr>
              <a:t>Batterie qui se recharge</a:t>
            </a:r>
            <a:endParaRPr lang="fr-FR" sz="1100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cxnSp>
        <p:nvCxnSpPr>
          <p:cNvPr id="53" name="Connecteur droit avec flèche 52"/>
          <p:cNvCxnSpPr>
            <a:endCxn id="51" idx="0"/>
          </p:cNvCxnSpPr>
          <p:nvPr/>
        </p:nvCxnSpPr>
        <p:spPr>
          <a:xfrm rot="16200000" flipH="1">
            <a:off x="4900617" y="4305312"/>
            <a:ext cx="584208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 rot="16200000">
            <a:off x="-2129435" y="3878838"/>
            <a:ext cx="46282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4</a:t>
            </a:r>
            <a:r>
              <a:rPr lang="fr-F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ème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partie : Mesures sur un cycle de 24 heures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1103265" y="4414851"/>
            <a:ext cx="657234" cy="32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5h00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7383501" y="4451364"/>
            <a:ext cx="657234" cy="32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b="1" dirty="0" smtClean="0"/>
              <a:t>11</a:t>
            </a:r>
            <a:r>
              <a:rPr kumimoji="0" lang="fr-FR" sz="1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rot="16200000" flipV="1">
            <a:off x="1176291" y="4341825"/>
            <a:ext cx="146052" cy="730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59" idx="0"/>
          </p:cNvCxnSpPr>
          <p:nvPr/>
        </p:nvCxnSpPr>
        <p:spPr>
          <a:xfrm rot="16200000" flipV="1">
            <a:off x="7547811" y="4287057"/>
            <a:ext cx="292103" cy="365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èche droite 67">
            <a:hlinkClick r:id="rId8" action="ppaction://hlinksldjump"/>
          </p:cNvPr>
          <p:cNvSpPr/>
          <p:nvPr/>
        </p:nvSpPr>
        <p:spPr>
          <a:xfrm flipH="1">
            <a:off x="8077248" y="6167475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sp>
        <p:nvSpPr>
          <p:cNvPr id="43" name="Bouton d'action : Accueil 42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73005" y="1600200"/>
            <a:ext cx="8544042" cy="1025514"/>
          </a:xfrm>
        </p:spPr>
        <p:txBody>
          <a:bodyPr lIns="0" tIns="0" rIns="0" bIns="0">
            <a:noAutofit/>
          </a:bodyPr>
          <a:lstStyle/>
          <a:p>
            <a:pPr>
              <a:buNone/>
            </a:pPr>
            <a:r>
              <a:rPr lang="fr-FR" sz="1900" b="1" u="sng" dirty="0" smtClean="0"/>
              <a:t>Restitution du travail de chaque groupe </a:t>
            </a:r>
            <a:r>
              <a:rPr lang="fr-FR" sz="1400" dirty="0" smtClean="0"/>
              <a:t>:</a:t>
            </a:r>
          </a:p>
          <a:p>
            <a:pPr marL="0" indent="0">
              <a:buNone/>
            </a:pPr>
            <a:r>
              <a:rPr lang="fr-FR" sz="1700" i="1" dirty="0" smtClean="0"/>
              <a:t>Chaque groupe restitue son travail  concernant l’une des trois activités menées, et conclut devant le reste de la classe.</a:t>
            </a:r>
          </a:p>
          <a:p>
            <a:pPr marL="0" indent="0">
              <a:buNone/>
            </a:pPr>
            <a:r>
              <a:rPr lang="fr-FR" sz="1700" i="1" dirty="0" smtClean="0"/>
              <a:t>Il s’agit d’une restitution orale avec support numérique de type diaporama.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pPr>
              <a:buNone/>
            </a:pPr>
            <a:endParaRPr lang="fr-FR" sz="14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7272" y="2881305"/>
            <a:ext cx="3849691" cy="36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5" name="Ellipse 24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7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5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6" name="Ellipse 35"/>
          <p:cNvSpPr/>
          <p:nvPr/>
        </p:nvSpPr>
        <p:spPr>
          <a:xfrm>
            <a:off x="6069033" y="7143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8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42" name="Rectangle à coins arrondis 41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6</a:t>
              </a:r>
              <a:endParaRPr lang="fr-FR" sz="2400" kern="1200" dirty="0"/>
            </a:p>
          </p:txBody>
        </p:sp>
      </p:grpSp>
      <p:sp>
        <p:nvSpPr>
          <p:cNvPr id="47" name="Flèche droite 46">
            <a:hlinkClick r:id="rId8" action="ppaction://hlinksldjump"/>
          </p:cNvPr>
          <p:cNvSpPr/>
          <p:nvPr/>
        </p:nvSpPr>
        <p:spPr>
          <a:xfrm flipH="1">
            <a:off x="8077248" y="6167475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  <p:sp>
        <p:nvSpPr>
          <p:cNvPr id="40" name="Bouton d'action : Accueil 39">
            <a:hlinkClick r:id="rId8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7"/>
          <p:cNvGraphicFramePr>
            <a:graphicFrameLocks/>
          </p:cNvGraphicFramePr>
          <p:nvPr/>
        </p:nvGraphicFramePr>
        <p:xfrm>
          <a:off x="0" y="0"/>
          <a:ext cx="2428860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329642" cy="2012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900" b="1" u="sng" dirty="0" smtClean="0"/>
              <a:t>Structuration des connaissances</a:t>
            </a: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 marL="0" indent="0">
              <a:buNone/>
              <a:tabLst>
                <a:tab pos="85725" algn="l"/>
              </a:tabLst>
            </a:pPr>
            <a:r>
              <a:rPr lang="fr-FR" sz="1700" i="1" dirty="0" smtClean="0"/>
              <a:t>La phase de structuration des savoirs  sera réalisée en réinvestissant les résultats collectés lors des synthèses.</a:t>
            </a:r>
          </a:p>
          <a:p>
            <a:pPr>
              <a:buNone/>
            </a:pPr>
            <a:endParaRPr lang="fr-FR" sz="1700" i="1" dirty="0" smtClean="0"/>
          </a:p>
          <a:p>
            <a:pPr>
              <a:buNone/>
            </a:pPr>
            <a:r>
              <a:rPr lang="fr-FR" sz="1700" i="1" dirty="0" smtClean="0"/>
              <a:t>Cette fiche correspond aux connaissances visées.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pPr>
              <a:buNone/>
            </a:pPr>
            <a:endParaRPr lang="fr-FR" sz="1400" dirty="0"/>
          </a:p>
        </p:txBody>
      </p:sp>
      <p:grpSp>
        <p:nvGrpSpPr>
          <p:cNvPr id="23" name="Groupe 64"/>
          <p:cNvGrpSpPr/>
          <p:nvPr/>
        </p:nvGrpSpPr>
        <p:grpSpPr>
          <a:xfrm>
            <a:off x="2714612" y="0"/>
            <a:ext cx="5500951" cy="1071742"/>
            <a:chOff x="428596" y="2571745"/>
            <a:chExt cx="5795775" cy="1284105"/>
          </a:xfrm>
        </p:grpSpPr>
        <p:sp>
          <p:nvSpPr>
            <p:cNvPr id="24" name="Ellipse 23"/>
            <p:cNvSpPr/>
            <p:nvPr/>
          </p:nvSpPr>
          <p:spPr>
            <a:xfrm>
              <a:off x="1471563" y="2571745"/>
              <a:ext cx="2110385" cy="1071570"/>
            </a:xfrm>
            <a:prstGeom prst="ellips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596" y="2857496"/>
              <a:ext cx="994931" cy="481968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Activité de lancement</a:t>
              </a:r>
            </a:p>
          </p:txBody>
        </p:sp>
        <p:grpSp>
          <p:nvGrpSpPr>
            <p:cNvPr id="26" name="Grouper 32"/>
            <p:cNvGrpSpPr/>
            <p:nvPr/>
          </p:nvGrpSpPr>
          <p:grpSpPr>
            <a:xfrm>
              <a:off x="1557599" y="2742901"/>
              <a:ext cx="1947583" cy="855931"/>
              <a:chOff x="1978842" y="1590490"/>
              <a:chExt cx="2810867" cy="2118019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2847877" y="2649498"/>
                <a:ext cx="1507314" cy="1059011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n°3</a:t>
                </a:r>
                <a:endParaRPr lang="fr-FR" sz="1000" dirty="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282395" y="1590490"/>
                <a:ext cx="1507314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</a:t>
                </a:r>
              </a:p>
              <a:p>
                <a:pPr algn="ctr"/>
                <a:r>
                  <a:rPr lang="fr-FR" sz="1000" dirty="0" smtClean="0"/>
                  <a:t>pratique n°2</a:t>
                </a:r>
                <a:endParaRPr lang="fr-FR" sz="1000" dirty="0"/>
              </a:p>
            </p:txBody>
          </p:sp>
          <p:sp>
            <p:nvSpPr>
              <p:cNvPr id="33" name="Ellipse 10"/>
              <p:cNvSpPr/>
              <p:nvPr/>
            </p:nvSpPr>
            <p:spPr>
              <a:xfrm>
                <a:off x="1978842" y="1802295"/>
                <a:ext cx="1520812" cy="1059012"/>
              </a:xfrm>
              <a:prstGeom prst="ellipse">
                <a:avLst/>
              </a:prstGeom>
              <a:ln>
                <a:solidFill>
                  <a:srgbClr val="385D8A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dirty="0" smtClean="0"/>
                  <a:t>Activité pratique n°1</a:t>
                </a:r>
                <a:endParaRPr lang="fr-FR" sz="10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589798" y="2828495"/>
              <a:ext cx="873248" cy="481969"/>
            </a:xfrm>
            <a:prstGeom prst="rect">
              <a:avLst/>
            </a:prstGeom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Restitution</a:t>
              </a:r>
              <a:endParaRPr lang="fr-FR" sz="1000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92999" y="2828495"/>
              <a:ext cx="1306847" cy="529067"/>
            </a:xfrm>
            <a:prstGeom prst="ellipse">
              <a:avLst/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</a:gradFill>
            <a:ln>
              <a:solidFill>
                <a:srgbClr val="385D8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Structuration des connaissances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77629" y="3547484"/>
              <a:ext cx="3246742" cy="30836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fr-FR" sz="1200" b="1" i="1" dirty="0" smtClean="0">
                  <a:solidFill>
                    <a:srgbClr val="3B5D8A"/>
                  </a:solidFill>
                </a:rPr>
                <a:t>Evaluation formative</a:t>
              </a:r>
              <a:endParaRPr lang="fr-FR" sz="1200" b="1" i="1" dirty="0">
                <a:solidFill>
                  <a:srgbClr val="3B5D8A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7127910" y="72703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786710" y="214294"/>
            <a:ext cx="1214414" cy="441571"/>
          </a:xfrm>
          <a:prstGeom prst="ellips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</a:gradFill>
          <a:ln>
            <a:solidFill>
              <a:srgbClr val="385D8A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sommative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6" name="Flèche vers la droite 26"/>
          <p:cNvSpPr/>
          <p:nvPr/>
        </p:nvSpPr>
        <p:spPr>
          <a:xfrm>
            <a:off x="2857488" y="1000108"/>
            <a:ext cx="49292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14"/>
          <p:cNvGrpSpPr/>
          <p:nvPr/>
        </p:nvGrpSpPr>
        <p:grpSpPr>
          <a:xfrm>
            <a:off x="0" y="0"/>
            <a:ext cx="2428860" cy="791505"/>
            <a:chOff x="0" y="0"/>
            <a:chExt cx="2428860" cy="791505"/>
          </a:xfrm>
          <a:scene3d>
            <a:camera prst="orthographicFront"/>
            <a:lightRig rig="threePt" dir="t"/>
          </a:scene3d>
        </p:grpSpPr>
        <p:sp>
          <p:nvSpPr>
            <p:cNvPr id="39" name="Rectangle à coins arrondis 38"/>
            <p:cNvSpPr/>
            <p:nvPr/>
          </p:nvSpPr>
          <p:spPr>
            <a:xfrm>
              <a:off x="0" y="0"/>
              <a:ext cx="2428860" cy="791505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38638" y="38638"/>
              <a:ext cx="2351584" cy="714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Séquence</a:t>
              </a:r>
              <a:endParaRPr lang="fr-FR" sz="33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 rot="20289923">
            <a:off x="577349" y="681824"/>
            <a:ext cx="1497564" cy="704602"/>
            <a:chOff x="0" y="0"/>
            <a:chExt cx="2428860" cy="815490"/>
          </a:xfrm>
          <a:solidFill>
            <a:schemeClr val="tx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3" name="Rectangle à coins arrondis 42"/>
            <p:cNvSpPr/>
            <p:nvPr/>
          </p:nvSpPr>
          <p:spPr>
            <a:xfrm>
              <a:off x="0" y="0"/>
              <a:ext cx="242886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39809" y="39808"/>
              <a:ext cx="2360921" cy="7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Séance </a:t>
              </a:r>
              <a:r>
                <a:rPr lang="fr-FR" sz="2400" dirty="0" smtClean="0"/>
                <a:t>7</a:t>
              </a:r>
              <a:endParaRPr lang="fr-FR" sz="2400" kern="1200" dirty="0"/>
            </a:p>
          </p:txBody>
        </p:sp>
      </p:grpSp>
      <p:sp>
        <p:nvSpPr>
          <p:cNvPr id="40" name="Bouton d'action : Accueil 39">
            <a:hlinkClick r:id="rId7" action="ppaction://hlinksldjump" highlightClick="1"/>
          </p:cNvPr>
          <p:cNvSpPr/>
          <p:nvPr/>
        </p:nvSpPr>
        <p:spPr>
          <a:xfrm>
            <a:off x="44388" y="800064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45" name="Flèche droite 44">
            <a:hlinkClick r:id="rId7" action="ppaction://hlinksldjump"/>
          </p:cNvPr>
          <p:cNvSpPr/>
          <p:nvPr/>
        </p:nvSpPr>
        <p:spPr>
          <a:xfrm flipH="1">
            <a:off x="8077248" y="6167475"/>
            <a:ext cx="766773" cy="5476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Retour séquence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lbert_logo_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Image 9" descr="sti2d-bonhomme 0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214950"/>
            <a:ext cx="1143000" cy="1524000"/>
          </a:xfrm>
          <a:prstGeom prst="rect">
            <a:avLst/>
          </a:prstGeom>
        </p:spPr>
      </p:pic>
      <p:pic>
        <p:nvPicPr>
          <p:cNvPr id="12" name="Image 11" descr="sti2d-bonhomme 0deg-invers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214950"/>
            <a:ext cx="1143000" cy="1524000"/>
          </a:xfrm>
          <a:prstGeom prst="rect">
            <a:avLst/>
          </a:prstGeom>
        </p:spPr>
      </p:pic>
      <p:sp>
        <p:nvSpPr>
          <p:cNvPr id="13" name="Organigramme : Bande perforée 12"/>
          <p:cNvSpPr/>
          <p:nvPr/>
        </p:nvSpPr>
        <p:spPr>
          <a:xfrm rot="20719159">
            <a:off x="102478" y="405399"/>
            <a:ext cx="3359196" cy="124144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Perspectives</a:t>
            </a:r>
            <a:endParaRPr lang="fr-F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9518" y="2114532"/>
            <a:ext cx="850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De nombreuses pistes à exploiter :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Étoile à 4 branches 24"/>
          <p:cNvSpPr/>
          <p:nvPr/>
        </p:nvSpPr>
        <p:spPr>
          <a:xfrm>
            <a:off x="355176" y="2877103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29845" y="2840590"/>
            <a:ext cx="762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Améliorer l’instrumentation : problèmes de perturbations (environnement)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Étoile à 4 branches 26"/>
          <p:cNvSpPr/>
          <p:nvPr/>
        </p:nvSpPr>
        <p:spPr>
          <a:xfrm>
            <a:off x="354321" y="3424798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828990" y="3388285"/>
            <a:ext cx="649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Optimisation de la chaine d’énergie =&gt;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MPPT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 : coût, rentabilité,…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Étoile à 4 branches 28"/>
          <p:cNvSpPr/>
          <p:nvPr/>
        </p:nvSpPr>
        <p:spPr>
          <a:xfrm>
            <a:off x="336492" y="3972493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811161" y="3935980"/>
            <a:ext cx="864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Mesure de luminosité et panneau orientable : faisabilité, coût, gain de performances,…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Étoile à 4 branches 15"/>
          <p:cNvSpPr/>
          <p:nvPr/>
        </p:nvSpPr>
        <p:spPr>
          <a:xfrm>
            <a:off x="336492" y="4487877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11161" y="4451364"/>
            <a:ext cx="817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Mesure de température permettant une comparaison rigoureuse entre modèle/réel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Bouton d'action : Accueil 18">
            <a:hlinkClick r:id="rId6" action="ppaction://hlinksldjump" highlightClick="1"/>
          </p:cNvPr>
          <p:cNvSpPr/>
          <p:nvPr/>
        </p:nvSpPr>
        <p:spPr>
          <a:xfrm>
            <a:off x="44388" y="33291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olbert_logo_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Image 9" descr="sti2d-bonhomme 0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214950"/>
            <a:ext cx="1143000" cy="1524000"/>
          </a:xfrm>
          <a:prstGeom prst="rect">
            <a:avLst/>
          </a:prstGeom>
        </p:spPr>
      </p:pic>
      <p:pic>
        <p:nvPicPr>
          <p:cNvPr id="12" name="Image 11" descr="sti2d-bonhomme 0deg-invers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214950"/>
            <a:ext cx="1143000" cy="1524000"/>
          </a:xfrm>
          <a:prstGeom prst="rect">
            <a:avLst/>
          </a:prstGeom>
        </p:spPr>
      </p:pic>
      <p:sp>
        <p:nvSpPr>
          <p:cNvPr id="13" name="Organigramme : Bande perforée 12"/>
          <p:cNvSpPr/>
          <p:nvPr/>
        </p:nvSpPr>
        <p:spPr>
          <a:xfrm rot="20719159">
            <a:off x="102478" y="405399"/>
            <a:ext cx="3359196" cy="124144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</a:t>
            </a:r>
            <a:endParaRPr lang="fr-F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7012" y="1493811"/>
            <a:ext cx="512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L’exploitation d’un support à distance permet :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Étoile à 4 branches 14"/>
          <p:cNvSpPr/>
          <p:nvPr/>
        </p:nvSpPr>
        <p:spPr>
          <a:xfrm>
            <a:off x="555570" y="2151045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30239" y="2114532"/>
            <a:ext cx="589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de faire fonctionner un système dans des conditions réelles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Étoile à 4 branches 24"/>
          <p:cNvSpPr/>
          <p:nvPr/>
        </p:nvSpPr>
        <p:spPr>
          <a:xfrm>
            <a:off x="537741" y="2698740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12410" y="2662227"/>
            <a:ext cx="47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la mutualisation des supports au sein des lycées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Étoile à 4 branches 26"/>
          <p:cNvSpPr/>
          <p:nvPr/>
        </p:nvSpPr>
        <p:spPr>
          <a:xfrm>
            <a:off x="536886" y="3246435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11555" y="3209922"/>
            <a:ext cx="325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l’accès à des supports hors lycée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Étoile à 4 branches 28"/>
          <p:cNvSpPr/>
          <p:nvPr/>
        </p:nvSpPr>
        <p:spPr>
          <a:xfrm>
            <a:off x="519057" y="3794130"/>
            <a:ext cx="328617" cy="3033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993726" y="3757617"/>
            <a:ext cx="617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la souplesse d’utilisation sans se cantonner aux ‘horaires lycée’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Bouton d'action : Accueil 15">
            <a:hlinkClick r:id="rId6" action="ppaction://hlinksldjump" highlightClick="1"/>
          </p:cNvPr>
          <p:cNvSpPr/>
          <p:nvPr/>
        </p:nvSpPr>
        <p:spPr>
          <a:xfrm>
            <a:off x="44388" y="33291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26588"/>
            <a:ext cx="1571635" cy="1024979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643578"/>
            <a:ext cx="1352551" cy="97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6715140" y="5000636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Lille, </a:t>
            </a:r>
            <a:r>
              <a:rPr lang="fr-FR" sz="1600" b="1" i="1" smtClean="0">
                <a:solidFill>
                  <a:schemeClr val="accent2">
                    <a:lumMod val="75000"/>
                  </a:schemeClr>
                </a:solidFill>
              </a:rPr>
              <a:t>le 4 </a:t>
            </a:r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avril 2012</a:t>
            </a:r>
            <a:endParaRPr lang="fr-F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Image 38" descr="sti2d-bonhomme 0d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8322" y="5000636"/>
            <a:ext cx="1303736" cy="1738314"/>
          </a:xfrm>
          <a:prstGeom prst="rect">
            <a:avLst/>
          </a:prstGeom>
        </p:spPr>
      </p:pic>
      <p:pic>
        <p:nvPicPr>
          <p:cNvPr id="40" name="Image 39" descr="sti2d-bonhomme 0deg-invers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1198" y="5000636"/>
            <a:ext cx="1303736" cy="173831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71538" y="1928802"/>
            <a:ext cx="714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285720" y="142852"/>
            <a:ext cx="8273691" cy="2264541"/>
            <a:chOff x="214282" y="142852"/>
            <a:chExt cx="8273691" cy="2264541"/>
          </a:xfrm>
        </p:grpSpPr>
        <p:pic>
          <p:nvPicPr>
            <p:cNvPr id="43" name="Image 42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5140" y="285728"/>
              <a:ext cx="844139" cy="1121533"/>
            </a:xfrm>
            <a:prstGeom prst="rect">
              <a:avLst/>
            </a:prstGeom>
          </p:spPr>
        </p:pic>
        <p:pic>
          <p:nvPicPr>
            <p:cNvPr id="44" name="Image 43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6446" y="428604"/>
              <a:ext cx="844139" cy="1121533"/>
            </a:xfrm>
            <a:prstGeom prst="rect">
              <a:avLst/>
            </a:prstGeom>
          </p:spPr>
        </p:pic>
        <p:pic>
          <p:nvPicPr>
            <p:cNvPr id="45" name="Image 44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7752" y="571480"/>
              <a:ext cx="844139" cy="1121533"/>
            </a:xfrm>
            <a:prstGeom prst="rect">
              <a:avLst/>
            </a:prstGeom>
          </p:spPr>
        </p:pic>
        <p:pic>
          <p:nvPicPr>
            <p:cNvPr id="42" name="Image 41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3834" y="142852"/>
              <a:ext cx="844139" cy="1121533"/>
            </a:xfrm>
            <a:prstGeom prst="rect">
              <a:avLst/>
            </a:prstGeom>
          </p:spPr>
        </p:pic>
        <p:pic>
          <p:nvPicPr>
            <p:cNvPr id="51" name="Image 50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9058" y="714356"/>
              <a:ext cx="844139" cy="1121533"/>
            </a:xfrm>
            <a:prstGeom prst="rect">
              <a:avLst/>
            </a:prstGeom>
          </p:spPr>
        </p:pic>
        <p:pic>
          <p:nvPicPr>
            <p:cNvPr id="52" name="Image 51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0364" y="857232"/>
              <a:ext cx="844139" cy="1121533"/>
            </a:xfrm>
            <a:prstGeom prst="rect">
              <a:avLst/>
            </a:prstGeom>
          </p:spPr>
        </p:pic>
        <p:pic>
          <p:nvPicPr>
            <p:cNvPr id="53" name="Image 52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1670" y="1000108"/>
              <a:ext cx="844139" cy="1121533"/>
            </a:xfrm>
            <a:prstGeom prst="rect">
              <a:avLst/>
            </a:prstGeom>
          </p:spPr>
        </p:pic>
        <p:pic>
          <p:nvPicPr>
            <p:cNvPr id="54" name="Image 53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976" y="1142984"/>
              <a:ext cx="844139" cy="1121533"/>
            </a:xfrm>
            <a:prstGeom prst="rect">
              <a:avLst/>
            </a:prstGeom>
          </p:spPr>
        </p:pic>
        <p:pic>
          <p:nvPicPr>
            <p:cNvPr id="56" name="Image 55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82" y="1285860"/>
              <a:ext cx="844139" cy="1121533"/>
            </a:xfrm>
            <a:prstGeom prst="rect">
              <a:avLst/>
            </a:prstGeom>
          </p:spPr>
        </p:pic>
      </p:grpSp>
      <p:grpSp>
        <p:nvGrpSpPr>
          <p:cNvPr id="68" name="Groupe 67"/>
          <p:cNvGrpSpPr/>
          <p:nvPr/>
        </p:nvGrpSpPr>
        <p:grpSpPr>
          <a:xfrm>
            <a:off x="357158" y="142852"/>
            <a:ext cx="8273691" cy="2264541"/>
            <a:chOff x="357158" y="1571612"/>
            <a:chExt cx="8273691" cy="2264541"/>
          </a:xfrm>
        </p:grpSpPr>
        <p:pic>
          <p:nvPicPr>
            <p:cNvPr id="59" name="Image 58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858016" y="1714488"/>
              <a:ext cx="844139" cy="1121533"/>
            </a:xfrm>
            <a:prstGeom prst="rect">
              <a:avLst/>
            </a:prstGeom>
          </p:spPr>
        </p:pic>
        <p:pic>
          <p:nvPicPr>
            <p:cNvPr id="60" name="Image 59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5929322" y="1857364"/>
              <a:ext cx="844139" cy="1121533"/>
            </a:xfrm>
            <a:prstGeom prst="rect">
              <a:avLst/>
            </a:prstGeom>
          </p:spPr>
        </p:pic>
        <p:pic>
          <p:nvPicPr>
            <p:cNvPr id="61" name="Image 60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5000628" y="2000240"/>
              <a:ext cx="844139" cy="1121533"/>
            </a:xfrm>
            <a:prstGeom prst="rect">
              <a:avLst/>
            </a:prstGeom>
          </p:spPr>
        </p:pic>
        <p:pic>
          <p:nvPicPr>
            <p:cNvPr id="62" name="Image 61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7786710" y="1571612"/>
              <a:ext cx="844139" cy="1121533"/>
            </a:xfrm>
            <a:prstGeom prst="rect">
              <a:avLst/>
            </a:prstGeom>
          </p:spPr>
        </p:pic>
        <p:pic>
          <p:nvPicPr>
            <p:cNvPr id="63" name="Image 62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071934" y="2143116"/>
              <a:ext cx="844139" cy="1121533"/>
            </a:xfrm>
            <a:prstGeom prst="rect">
              <a:avLst/>
            </a:prstGeom>
          </p:spPr>
        </p:pic>
        <p:pic>
          <p:nvPicPr>
            <p:cNvPr id="64" name="Image 63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3143240" y="2285992"/>
              <a:ext cx="844139" cy="1121533"/>
            </a:xfrm>
            <a:prstGeom prst="rect">
              <a:avLst/>
            </a:prstGeom>
          </p:spPr>
        </p:pic>
        <p:pic>
          <p:nvPicPr>
            <p:cNvPr id="65" name="Image 64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2214546" y="2428868"/>
              <a:ext cx="844139" cy="1121533"/>
            </a:xfrm>
            <a:prstGeom prst="rect">
              <a:avLst/>
            </a:prstGeom>
          </p:spPr>
        </p:pic>
        <p:pic>
          <p:nvPicPr>
            <p:cNvPr id="66" name="Image 65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285852" y="2571744"/>
              <a:ext cx="844139" cy="1121533"/>
            </a:xfrm>
            <a:prstGeom prst="rect">
              <a:avLst/>
            </a:prstGeom>
          </p:spPr>
        </p:pic>
        <p:pic>
          <p:nvPicPr>
            <p:cNvPr id="67" name="Image 66" descr="sti2d-bonhomme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357158" y="2714620"/>
              <a:ext cx="844139" cy="1121533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142844" y="0"/>
            <a:ext cx="9001156" cy="2428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85720" y="1357298"/>
            <a:ext cx="8501090" cy="3357586"/>
          </a:xfrm>
          <a:prstGeom prst="rect">
            <a:avLst/>
          </a:prstGeom>
          <a:gradFill>
            <a:gsLst>
              <a:gs pos="0">
                <a:srgbClr val="709700"/>
              </a:gs>
              <a:gs pos="68000">
                <a:srgbClr val="B8D275"/>
              </a:gs>
              <a:gs pos="100000">
                <a:srgbClr val="DBECB8"/>
              </a:gs>
            </a:gsLst>
          </a:gradFill>
          <a:ln>
            <a:solidFill>
              <a:srgbClr val="798F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254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Séminaire baccalauréat STI2D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Construire une activité sur un support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à distance instrumenté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1" name="Pensées 40"/>
          <p:cNvSpPr/>
          <p:nvPr/>
        </p:nvSpPr>
        <p:spPr>
          <a:xfrm>
            <a:off x="3929058" y="3357562"/>
            <a:ext cx="3143272" cy="1428760"/>
          </a:xfrm>
          <a:prstGeom prst="cloudCallout">
            <a:avLst/>
          </a:prstGeom>
          <a:solidFill>
            <a:schemeClr val="bg1"/>
          </a:solidFill>
          <a:ln>
            <a:solidFill>
              <a:srgbClr val="79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Merci de votre attention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Bouton d'action : Accueil 30">
            <a:hlinkClick r:id="rId8" action="ppaction://hlinksldjump" highlightClick="1"/>
          </p:cNvPr>
          <p:cNvSpPr/>
          <p:nvPr/>
        </p:nvSpPr>
        <p:spPr>
          <a:xfrm>
            <a:off x="44388" y="-322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2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774649" y="2340888"/>
            <a:ext cx="6645365" cy="3168183"/>
          </a:xfrm>
          <a:prstGeom prst="roundRect">
            <a:avLst>
              <a:gd name="adj" fmla="val 47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098443" y="2647936"/>
            <a:ext cx="2580371" cy="6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Apport </a:t>
            </a:r>
            <a:r>
              <a:rPr lang="fr-FR" dirty="0"/>
              <a:t>de connaissances</a:t>
            </a:r>
          </a:p>
        </p:txBody>
      </p:sp>
      <p:sp>
        <p:nvSpPr>
          <p:cNvPr id="25" name="Rectangle à coins arrondis 24">
            <a:hlinkClick r:id="rId2" action="ppaction://hlinksldjump"/>
          </p:cNvPr>
          <p:cNvSpPr/>
          <p:nvPr/>
        </p:nvSpPr>
        <p:spPr>
          <a:xfrm>
            <a:off x="3403584" y="4451364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pratique 3</a:t>
            </a:r>
            <a:endParaRPr lang="fr-FR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3306180" y="3275097"/>
            <a:ext cx="160286" cy="383890"/>
          </a:xfrm>
          <a:prstGeom prst="upDownArrow">
            <a:avLst>
              <a:gd name="adj1" fmla="val 29128"/>
              <a:gd name="adj2" fmla="val 48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a droite 26"/>
          <p:cNvSpPr/>
          <p:nvPr/>
        </p:nvSpPr>
        <p:spPr>
          <a:xfrm>
            <a:off x="409518" y="3830643"/>
            <a:ext cx="7558191" cy="23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rId3" action="ppaction://hlinksldjump"/>
          </p:cNvPr>
          <p:cNvSpPr/>
          <p:nvPr/>
        </p:nvSpPr>
        <p:spPr>
          <a:xfrm>
            <a:off x="920700" y="2647936"/>
            <a:ext cx="681717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Appropriation du thème d’étude - Lancement</a:t>
            </a:r>
            <a:endParaRPr lang="fr-FR" dirty="0"/>
          </a:p>
        </p:txBody>
      </p:sp>
      <p:sp>
        <p:nvSpPr>
          <p:cNvPr id="35" name="Rectangle à coins arrondis 34">
            <a:hlinkClick r:id="rId4" action="ppaction://hlinksldjump"/>
          </p:cNvPr>
          <p:cNvSpPr/>
          <p:nvPr/>
        </p:nvSpPr>
        <p:spPr>
          <a:xfrm>
            <a:off x="2098442" y="3631967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</a:t>
            </a:r>
          </a:p>
          <a:p>
            <a:pPr algn="ctr"/>
            <a:r>
              <a:rPr lang="fr-FR" dirty="0" smtClean="0"/>
              <a:t>pratique 1</a:t>
            </a:r>
            <a:endParaRPr lang="fr-FR" dirty="0"/>
          </a:p>
        </p:txBody>
      </p:sp>
      <p:sp>
        <p:nvSpPr>
          <p:cNvPr id="48" name="Rectangle à coins arrondis 47">
            <a:hlinkClick r:id="rId5" action="ppaction://hlinksldjump"/>
          </p:cNvPr>
          <p:cNvSpPr/>
          <p:nvPr/>
        </p:nvSpPr>
        <p:spPr>
          <a:xfrm>
            <a:off x="5123449" y="2662227"/>
            <a:ext cx="689993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Structuration </a:t>
            </a:r>
            <a:r>
              <a:rPr lang="fr-FR" dirty="0" smtClean="0"/>
              <a:t>des </a:t>
            </a:r>
            <a:r>
              <a:rPr lang="fr-FR" dirty="0"/>
              <a:t>connaissances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6251598" y="2647936"/>
            <a:ext cx="770622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Évaluation sommative</a:t>
            </a:r>
            <a:endParaRPr lang="fr-FR" dirty="0"/>
          </a:p>
        </p:txBody>
      </p:sp>
      <p:sp>
        <p:nvSpPr>
          <p:cNvPr id="50" name="Rectangle à coins arrondis 49">
            <a:hlinkClick r:id="rId6" action="ppaction://hlinksldjump"/>
          </p:cNvPr>
          <p:cNvSpPr/>
          <p:nvPr/>
        </p:nvSpPr>
        <p:spPr>
          <a:xfrm>
            <a:off x="3394793" y="3631967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pratique 2</a:t>
            </a:r>
            <a:endParaRPr lang="fr-FR" dirty="0"/>
          </a:p>
        </p:txBody>
      </p:sp>
      <p:sp>
        <p:nvSpPr>
          <p:cNvPr id="52" name="Arrondir un rectangle avec un coin du même côté 51"/>
          <p:cNvSpPr/>
          <p:nvPr/>
        </p:nvSpPr>
        <p:spPr>
          <a:xfrm>
            <a:off x="920700" y="1643050"/>
            <a:ext cx="6389775" cy="697838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pédagogiques (CO,S) regroupés en Centre(s) d’intérêt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249317" y="1019142"/>
            <a:ext cx="345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La séquence c’est …</a:t>
            </a:r>
            <a:endParaRPr lang="fr-FR" sz="3200" dirty="0"/>
          </a:p>
        </p:txBody>
      </p:sp>
      <p:sp>
        <p:nvSpPr>
          <p:cNvPr id="31" name="Rectangle 30"/>
          <p:cNvSpPr/>
          <p:nvPr/>
        </p:nvSpPr>
        <p:spPr>
          <a:xfrm>
            <a:off x="336492" y="5656293"/>
            <a:ext cx="1204929" cy="584208"/>
          </a:xfrm>
          <a:prstGeom prst="wedgeRectCallout">
            <a:avLst>
              <a:gd name="adj1" fmla="val 25252"/>
              <a:gd name="adj2" fmla="val -134674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Un problème est posé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1539" y="5583267"/>
            <a:ext cx="1460520" cy="803286"/>
          </a:xfrm>
          <a:prstGeom prst="wedgeRectCallout">
            <a:avLst>
              <a:gd name="adj1" fmla="val -11551"/>
              <a:gd name="adj2" fmla="val -87367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Les résultats des élèves sont réinvestis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Rectangle à coins arrondis 36">
            <a:hlinkClick r:id="rId7" action="ppaction://hlinksldjump"/>
          </p:cNvPr>
          <p:cNvSpPr/>
          <p:nvPr/>
        </p:nvSpPr>
        <p:spPr>
          <a:xfrm>
            <a:off x="2125629" y="4451364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Restitution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052603" y="5583267"/>
            <a:ext cx="2373345" cy="730260"/>
          </a:xfrm>
          <a:prstGeom prst="wedgeRectCallout">
            <a:avLst>
              <a:gd name="adj1" fmla="val -15378"/>
              <a:gd name="adj2" fmla="val -110688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Les activités apportent les éléments de réponse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Flèche en arc 50"/>
          <p:cNvSpPr/>
          <p:nvPr/>
        </p:nvSpPr>
        <p:spPr>
          <a:xfrm rot="9478511">
            <a:off x="3102648" y="4155530"/>
            <a:ext cx="546685" cy="532188"/>
          </a:xfrm>
          <a:prstGeom prst="circularArrow">
            <a:avLst>
              <a:gd name="adj1" fmla="val 5754"/>
              <a:gd name="adj2" fmla="val 543770"/>
              <a:gd name="adj3" fmla="val 20705102"/>
              <a:gd name="adj4" fmla="val 1577340"/>
              <a:gd name="adj5" fmla="val 9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361137" y="5583267"/>
            <a:ext cx="1460520" cy="803286"/>
          </a:xfrm>
          <a:prstGeom prst="wedgeRectCallout">
            <a:avLst>
              <a:gd name="adj1" fmla="val -11551"/>
              <a:gd name="adj2" fmla="val -87367"/>
            </a:avLst>
          </a:prstGeom>
          <a:solidFill>
            <a:srgbClr val="7097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On vérifie que les objectifs sont atteints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2" name="Image 41" descr="fich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0475" y="4305312"/>
            <a:ext cx="1987345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43" name="ZoneTexte 42"/>
          <p:cNvSpPr txBox="1"/>
          <p:nvPr/>
        </p:nvSpPr>
        <p:spPr>
          <a:xfrm>
            <a:off x="500034" y="142830"/>
            <a:ext cx="8136904" cy="5476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Structure de la séquence pédagogique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Bouton d'action : Accueil 29">
            <a:hlinkClick r:id="rId10" action="ppaction://hlinksldjump" highlightClick="1"/>
          </p:cNvPr>
          <p:cNvSpPr/>
          <p:nvPr/>
        </p:nvSpPr>
        <p:spPr>
          <a:xfrm>
            <a:off x="73026" y="727038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32" name="Parchemin horizontal 31">
            <a:hlinkClick r:id="rId11" action="ppaction://hlinksldjump"/>
          </p:cNvPr>
          <p:cNvSpPr/>
          <p:nvPr/>
        </p:nvSpPr>
        <p:spPr>
          <a:xfrm>
            <a:off x="7967709" y="6386553"/>
            <a:ext cx="1022364" cy="47144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Perspectives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65109" y="2187558"/>
            <a:ext cx="6535827" cy="164308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THEME D’ETUDE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 : </a:t>
            </a:r>
            <a:r>
              <a:rPr lang="fr-FR" sz="1600" b="1" i="1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La lumière solaire la nuit, est-ce possible ?</a:t>
            </a:r>
          </a:p>
          <a:p>
            <a:r>
              <a:rPr lang="fr-FR" sz="800" b="1" i="1" dirty="0" smtClean="0">
                <a:solidFill>
                  <a:schemeClr val="tx1"/>
                </a:solidFill>
                <a:latin typeface="Arial Narrow" pitchFamily="34" charset="0"/>
              </a:rPr>
              <a:t>     </a:t>
            </a:r>
          </a:p>
          <a:p>
            <a:r>
              <a:rPr lang="fr-FR" sz="1600" b="1" i="1" dirty="0" smtClean="0">
                <a:solidFill>
                  <a:schemeClr val="tx1"/>
                </a:solidFill>
                <a:cs typeface="Calibri" pitchFamily="34" charset="0"/>
              </a:rPr>
              <a:t>Objectif général de la séquence :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chemeClr val="tx1"/>
                </a:solidFill>
                <a:cs typeface="Calibri" pitchFamily="34" charset="0"/>
              </a:rPr>
              <a:t>Faire découvrir à l ’élève les transformations et les échanges d’énergie dans un système intégrant des panneaux PV.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fr-FR" sz="1400" b="1" i="1" dirty="0" smtClean="0">
                <a:solidFill>
                  <a:schemeClr val="tx1"/>
                </a:solidFill>
              </a:rPr>
              <a:t>Identifier les flux et la forme de l'énergie, caractériser ses transformations et/ou modulations et estimer l'efficacité énergétique globale d'un système.</a:t>
            </a:r>
            <a:endParaRPr lang="fr-FR" sz="1600" b="1" i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7273962" y="2187558"/>
            <a:ext cx="1643085" cy="1643085"/>
          </a:xfrm>
          <a:prstGeom prst="rect">
            <a:avLst/>
          </a:prstGeom>
          <a:ln w="1905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sz="1400" b="1" dirty="0" smtClean="0"/>
              <a:t>seq.ET.1.4a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200" dirty="0" smtClean="0"/>
              <a:t>ENS.  TRANSVERSAL </a:t>
            </a:r>
            <a:r>
              <a:rPr lang="fr-FR" sz="1200" dirty="0" smtClean="0">
                <a:sym typeface="Wingdings"/>
              </a:rPr>
              <a:t></a:t>
            </a:r>
          </a:p>
          <a:p>
            <a:pPr algn="just"/>
            <a:r>
              <a:rPr lang="fr-FR" sz="1200" dirty="0" smtClean="0">
                <a:sym typeface="Wingdings"/>
              </a:rPr>
              <a:t>   AC :             SIN : </a:t>
            </a:r>
          </a:p>
          <a:p>
            <a:pPr algn="just"/>
            <a:r>
              <a:rPr lang="fr-FR" sz="1200" dirty="0" err="1" smtClean="0">
                <a:sym typeface="Wingdings"/>
              </a:rPr>
              <a:t>ITEC</a:t>
            </a:r>
            <a:r>
              <a:rPr lang="fr-FR" sz="1200" dirty="0" smtClean="0">
                <a:sym typeface="Wingdings"/>
              </a:rPr>
              <a:t> :               </a:t>
            </a:r>
            <a:r>
              <a:rPr lang="fr-FR" sz="1200" dirty="0" err="1" smtClean="0">
                <a:sym typeface="Wingdings"/>
              </a:rPr>
              <a:t>EE</a:t>
            </a:r>
            <a:r>
              <a:rPr lang="fr-FR" sz="1200" dirty="0" smtClean="0">
                <a:sym typeface="Wingdings"/>
              </a:rPr>
              <a:t> : </a:t>
            </a:r>
            <a:endParaRPr lang="fr-FR" sz="1200" dirty="0"/>
          </a:p>
        </p:txBody>
      </p:sp>
      <p:grpSp>
        <p:nvGrpSpPr>
          <p:cNvPr id="45" name="Groupe 19"/>
          <p:cNvGrpSpPr/>
          <p:nvPr/>
        </p:nvGrpSpPr>
        <p:grpSpPr>
          <a:xfrm>
            <a:off x="1833525" y="288882"/>
            <a:ext cx="1314468" cy="1406047"/>
            <a:chOff x="3491880" y="4149080"/>
            <a:chExt cx="2699792" cy="1910103"/>
          </a:xfrm>
          <a:scene3d>
            <a:camera prst="perspectiveContrastingLeftFacing">
              <a:rot lat="0" lon="0" rev="1200000"/>
            </a:camera>
            <a:lightRig rig="threePt" dir="t"/>
          </a:scene3d>
        </p:grpSpPr>
        <p:pic>
          <p:nvPicPr>
            <p:cNvPr id="46" name="Image 45" descr="fich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3593786" y="4344725"/>
              <a:ext cx="2520280" cy="39128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FF9900"/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28595" y="4086234"/>
            <a:ext cx="8288451" cy="16065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fr-FR" sz="1600" b="1" i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76" name="Tableau 75"/>
          <p:cNvGraphicFramePr>
            <a:graphicFrameLocks noGrp="1"/>
          </p:cNvGraphicFramePr>
          <p:nvPr/>
        </p:nvGraphicFramePr>
        <p:xfrm>
          <a:off x="628594" y="4086234"/>
          <a:ext cx="8288450" cy="1606571"/>
        </p:xfrm>
        <a:graphic>
          <a:graphicData uri="http://schemas.openxmlformats.org/drawingml/2006/table">
            <a:tbl>
              <a:tblPr/>
              <a:tblGrid>
                <a:gridCol w="1054232"/>
                <a:gridCol w="176947"/>
                <a:gridCol w="195608"/>
                <a:gridCol w="489595"/>
                <a:gridCol w="195608"/>
                <a:gridCol w="489595"/>
                <a:gridCol w="184677"/>
                <a:gridCol w="489595"/>
                <a:gridCol w="184677"/>
                <a:gridCol w="489595"/>
                <a:gridCol w="184677"/>
                <a:gridCol w="465834"/>
                <a:gridCol w="182565"/>
                <a:gridCol w="887843"/>
                <a:gridCol w="836115"/>
                <a:gridCol w="663598"/>
                <a:gridCol w="499694"/>
                <a:gridCol w="617995"/>
              </a:tblGrid>
              <a:tr h="484948">
                <a:tc rowSpan="4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Situation</a:t>
                      </a:r>
                    </a:p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dans la</a:t>
                      </a:r>
                    </a:p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progression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Rentrée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Toussaint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05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Noël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 algn="r">
                        <a:spcAft>
                          <a:spcPts val="0"/>
                        </a:spcAft>
                      </a:pPr>
                      <a:endParaRPr lang="fr-FR" sz="11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Hiver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✪</a:t>
                      </a:r>
                      <a:endParaRPr lang="fr-FR" sz="105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Printemps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indent="-18034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Eté</a:t>
                      </a:r>
                    </a:p>
                  </a:txBody>
                  <a:tcPr marL="11178" marR="11178" marT="22755" marB="22755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 :</a:t>
                      </a:r>
                    </a:p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semaines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EFFECTIF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ELEVES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HORAIRES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ELEVES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5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Salle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Labo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2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0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0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Cl. entière : 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…</a:t>
                      </a:r>
                      <a:endParaRPr lang="fr-FR" sz="10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7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réduit 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    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élèves</a:t>
                      </a: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1PROF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1PROF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78" marR="11178" marT="22755" marB="2275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4" name="Connecteur en arc 93"/>
          <p:cNvCxnSpPr/>
          <p:nvPr/>
        </p:nvCxnSpPr>
        <p:spPr>
          <a:xfrm rot="5400000">
            <a:off x="920699" y="1092169"/>
            <a:ext cx="1131905" cy="547696"/>
          </a:xfrm>
          <a:prstGeom prst="curvedConnector3">
            <a:avLst>
              <a:gd name="adj1" fmla="val 10132"/>
            </a:avLst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uton d'action : Accueil 15">
            <a:hlinkClick r:id="rId5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pic>
        <p:nvPicPr>
          <p:cNvPr id="22" name="Image 21" descr="fiche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0037" y="343355"/>
            <a:ext cx="1314469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23" name="Rectangle 22"/>
          <p:cNvSpPr/>
          <p:nvPr/>
        </p:nvSpPr>
        <p:spPr>
          <a:xfrm>
            <a:off x="2016090" y="1274733"/>
            <a:ext cx="1277955" cy="2190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55571" y="1895454"/>
          <a:ext cx="8361476" cy="4819716"/>
        </p:xfrm>
        <a:graphic>
          <a:graphicData uri="http://schemas.openxmlformats.org/drawingml/2006/table">
            <a:tbl>
              <a:tblPr/>
              <a:tblGrid>
                <a:gridCol w="511181"/>
                <a:gridCol w="7850295"/>
              </a:tblGrid>
              <a:tr h="481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3914765" y="1530324"/>
            <a:ext cx="5002281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Organisation pratique de la séquence</a:t>
            </a:r>
            <a:endParaRPr lang="fr-FR" dirty="0"/>
          </a:p>
        </p:txBody>
      </p:sp>
      <p:cxnSp>
        <p:nvCxnSpPr>
          <p:cNvPr id="20" name="Connecteur en arc 19"/>
          <p:cNvCxnSpPr/>
          <p:nvPr/>
        </p:nvCxnSpPr>
        <p:spPr>
          <a:xfrm rot="10800000" flipV="1">
            <a:off x="884187" y="1566837"/>
            <a:ext cx="1131903" cy="365130"/>
          </a:xfrm>
          <a:prstGeom prst="curvedConnector3">
            <a:avLst>
              <a:gd name="adj1" fmla="val 100359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103265" y="4013208"/>
            <a:ext cx="77407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76291" y="3581415"/>
            <a:ext cx="1497033" cy="848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100" dirty="0" smtClean="0"/>
              <a:t>Activité de lancement</a:t>
            </a:r>
          </a:p>
          <a:p>
            <a:pPr algn="ctr"/>
            <a:r>
              <a:rPr lang="fr-FR" sz="1100" dirty="0" smtClean="0"/>
              <a:t>Situation de problème</a:t>
            </a:r>
          </a:p>
          <a:p>
            <a:pPr algn="ctr"/>
            <a:r>
              <a:rPr lang="fr-FR" sz="1100" dirty="0" smtClean="0"/>
              <a:t>(1h)</a:t>
            </a:r>
            <a:endParaRPr lang="fr-FR" sz="1100" dirty="0"/>
          </a:p>
        </p:txBody>
      </p:sp>
      <p:sp>
        <p:nvSpPr>
          <p:cNvPr id="50" name="Rectangle 49"/>
          <p:cNvSpPr/>
          <p:nvPr/>
        </p:nvSpPr>
        <p:spPr>
          <a:xfrm>
            <a:off x="5380115" y="3581415"/>
            <a:ext cx="871483" cy="862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Restitution</a:t>
            </a:r>
          </a:p>
          <a:p>
            <a:pPr algn="ctr"/>
            <a:r>
              <a:rPr lang="fr-FR" sz="1000" dirty="0" smtClean="0"/>
              <a:t>(2h)</a:t>
            </a:r>
            <a:endParaRPr lang="fr-FR" sz="1000" dirty="0"/>
          </a:p>
        </p:txBody>
      </p:sp>
      <p:sp>
        <p:nvSpPr>
          <p:cNvPr id="52" name="Ellipse 51"/>
          <p:cNvSpPr/>
          <p:nvPr/>
        </p:nvSpPr>
        <p:spPr>
          <a:xfrm>
            <a:off x="6361138" y="3538540"/>
            <a:ext cx="1277954" cy="9128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Structuration des connaissances(2h)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 rot="19629873">
            <a:off x="2685432" y="2878977"/>
            <a:ext cx="2604719" cy="2158924"/>
          </a:xfrm>
          <a:prstGeom prst="ellipse">
            <a:avLst/>
          </a:prstGeom>
          <a:solidFill>
            <a:srgbClr val="7D6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147993" y="4159260"/>
            <a:ext cx="1277955" cy="8032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Activité pratique n° 3</a:t>
            </a:r>
          </a:p>
          <a:p>
            <a:pPr algn="ctr"/>
            <a:r>
              <a:rPr lang="fr-FR" sz="1200" dirty="0" smtClean="0"/>
              <a:t>(2h)</a:t>
            </a:r>
            <a:endParaRPr lang="fr-FR" sz="1200" dirty="0"/>
          </a:p>
        </p:txBody>
      </p:sp>
      <p:sp>
        <p:nvSpPr>
          <p:cNvPr id="58" name="Rectangle 57"/>
          <p:cNvSpPr/>
          <p:nvPr/>
        </p:nvSpPr>
        <p:spPr>
          <a:xfrm>
            <a:off x="7842344" y="3581415"/>
            <a:ext cx="796834" cy="862770"/>
          </a:xfrm>
          <a:prstGeom prst="rect">
            <a:avLst/>
          </a:prstGeom>
          <a:gradFill>
            <a:gsLst>
              <a:gs pos="0">
                <a:srgbClr val="FF9900"/>
              </a:gs>
              <a:gs pos="68000">
                <a:srgbClr val="FFCC00"/>
              </a:gs>
              <a:gs pos="100000">
                <a:srgbClr val="FFFFCC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Evaluation</a:t>
            </a: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sommative*</a:t>
            </a: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(1h)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87473" y="5254650"/>
            <a:ext cx="5929354" cy="357190"/>
          </a:xfrm>
          <a:prstGeom prst="rect">
            <a:avLst/>
          </a:prstGeom>
          <a:gradFill>
            <a:gsLst>
              <a:gs pos="0">
                <a:srgbClr val="FF9900"/>
              </a:gs>
              <a:gs pos="68000">
                <a:srgbClr val="FFCC00"/>
              </a:gs>
              <a:gs pos="100000">
                <a:srgbClr val="FFFFCC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spc="300" dirty="0" smtClean="0">
                <a:solidFill>
                  <a:srgbClr val="FF0000"/>
                </a:solidFill>
              </a:rPr>
              <a:t>Evaluation formative</a:t>
            </a:r>
            <a:endParaRPr lang="fr-FR" sz="2000" spc="300" dirty="0">
              <a:solidFill>
                <a:srgbClr val="FF0000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3984692" y="3616318"/>
            <a:ext cx="1208029" cy="7255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Activité pratique n° 2</a:t>
            </a:r>
          </a:p>
          <a:p>
            <a:pPr algn="ctr"/>
            <a:r>
              <a:rPr lang="fr-FR" sz="1200" dirty="0" smtClean="0"/>
              <a:t>(4h)</a:t>
            </a:r>
            <a:endParaRPr lang="fr-FR" sz="1200" dirty="0"/>
          </a:p>
        </p:txBody>
      </p:sp>
      <p:sp>
        <p:nvSpPr>
          <p:cNvPr id="57" name="Ellipse 56"/>
          <p:cNvSpPr/>
          <p:nvPr/>
        </p:nvSpPr>
        <p:spPr>
          <a:xfrm>
            <a:off x="2965428" y="3209922"/>
            <a:ext cx="1350981" cy="7270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Activité pratique n° 1</a:t>
            </a:r>
          </a:p>
          <a:p>
            <a:pPr algn="ctr"/>
            <a:r>
              <a:rPr lang="fr-FR" sz="1200" dirty="0" smtClean="0"/>
              <a:t>(2h)</a:t>
            </a:r>
            <a:endParaRPr lang="fr-FR" sz="1200" dirty="0"/>
          </a:p>
        </p:txBody>
      </p:sp>
      <p:pic>
        <p:nvPicPr>
          <p:cNvPr id="65" name="Image 64" descr="Evaluation-modele_nr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6350" y="5765832"/>
            <a:ext cx="1357290" cy="788024"/>
          </a:xfrm>
          <a:prstGeom prst="rect">
            <a:avLst/>
          </a:prstGeom>
        </p:spPr>
      </p:pic>
      <p:pic>
        <p:nvPicPr>
          <p:cNvPr id="66" name="Image 65" descr="Evaluation-Smil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8312" y="5765832"/>
            <a:ext cx="1428760" cy="770913"/>
          </a:xfrm>
          <a:prstGeom prst="rect">
            <a:avLst/>
          </a:prstGeom>
        </p:spPr>
      </p:pic>
      <p:sp>
        <p:nvSpPr>
          <p:cNvPr id="25" name="Bouton d'action : Accueil 24">
            <a:hlinkClick r:id="rId8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pic>
        <p:nvPicPr>
          <p:cNvPr id="22" name="Image 21" descr="fiche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0037" y="343355"/>
            <a:ext cx="1314469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23" name="Rectangle 22"/>
          <p:cNvSpPr/>
          <p:nvPr/>
        </p:nvSpPr>
        <p:spPr>
          <a:xfrm>
            <a:off x="2016090" y="1274733"/>
            <a:ext cx="1277955" cy="2190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55571" y="1895454"/>
          <a:ext cx="8361476" cy="4819716"/>
        </p:xfrm>
        <a:graphic>
          <a:graphicData uri="http://schemas.openxmlformats.org/drawingml/2006/table">
            <a:tbl>
              <a:tblPr/>
              <a:tblGrid>
                <a:gridCol w="511181"/>
                <a:gridCol w="7850295"/>
              </a:tblGrid>
              <a:tr h="481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 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activités pratiques (AP1 - AP2 - AP3)  sont exécutées de manière séquentielle. Tous les élèves exécutent  la même  activité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u="sng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AP1 </a:t>
                      </a:r>
                      <a:r>
                        <a:rPr lang="fr-FR" sz="12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" pitchFamily="2" charset="2"/>
                        </a:rPr>
                        <a:t> </a:t>
                      </a:r>
                      <a:r>
                        <a:rPr lang="fr-FR" sz="12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Borne solaire : Comportement énergétique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i="1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 </a:t>
                      </a:r>
                      <a:r>
                        <a:rPr lang="fr-FR" sz="1100" i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2h</a:t>
                      </a:r>
                      <a:endParaRPr lang="fr-FR" sz="11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 élèves sont au laboratoire et travaillent en binôme. Chaque binôme dispose d'une maquette </a:t>
                      </a:r>
                      <a:r>
                        <a:rPr lang="fr-FR" sz="1100" dirty="0" err="1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didactisée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du matériel de mesure traditionnel : multimètre, oscilloscope. Une borne solaire démontée ainsi qu'une borne solaire laissée dans son état d'origine sont à la disposition des élèves.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L'énoncé de l'activité est donné sous forme numérique.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fr-FR" sz="1200" b="1" u="sng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AP2 </a:t>
                      </a:r>
                      <a:r>
                        <a:rPr lang="fr-FR" sz="12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" pitchFamily="2" charset="2"/>
                        </a:rPr>
                        <a:t> </a:t>
                      </a:r>
                      <a:r>
                        <a:rPr lang="fr-FR" sz="12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Alimentation </a:t>
                      </a:r>
                      <a:r>
                        <a:rPr lang="fr-FR" sz="1200" b="1" u="sng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autonome de chalet de </a:t>
                      </a:r>
                      <a:r>
                        <a:rPr lang="fr-FR" sz="12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jardin : Modèle de comportement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 : 4h</a:t>
                      </a:r>
                      <a:endParaRPr lang="fr-FR" sz="11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 élèves sont au laboratoire et travaillent en binôme.  Chaque binôme dispose du matériel de mesure traditionnel  (multimètre, oscilloscope) ainsi que d'un ordinateur avec </a:t>
                      </a:r>
                      <a:r>
                        <a:rPr lang="fr-FR" sz="1100" dirty="0" err="1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Matlab</a:t>
                      </a: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Le panneau solaire est mis à disposition pour deux binômes sachant que l'activité alterne des temps de mesure, et d'exploitation de mesures (utilisation de modèles).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L'énoncé de l'activité est donné sous forme numérique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u="sng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AP3 </a:t>
                      </a:r>
                      <a:r>
                        <a:rPr lang="fr-FR" sz="11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" pitchFamily="2" charset="2"/>
                        </a:rPr>
                        <a:t> </a:t>
                      </a:r>
                      <a:r>
                        <a:rPr lang="fr-FR" sz="11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Installation </a:t>
                      </a:r>
                      <a:r>
                        <a:rPr lang="fr-FR" sz="1100" b="1" u="sng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photovoltaïque réelle distante et  autonome alimentant un réseau </a:t>
                      </a:r>
                      <a:r>
                        <a:rPr lang="fr-FR" sz="1100" b="1" u="sng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d'éclairage : Bilan énergétique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Durée : 2h</a:t>
                      </a:r>
                      <a:endParaRPr lang="fr-FR" sz="11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 élèves sont au laboratoire et travaillent en binôme.  Chaque binôme dispose d'un ordinateur permettant l'accès à distance au système photovoltaïque instrumenté. L'accès à distance permet de commander l'éclairage, d'effectuer des mesures en directes, et de récupérer des fichiers de mesures exploitables avec un tableur.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L'énoncé de l'activité est donné sous forme numérique.</a:t>
                      </a:r>
                      <a:endParaRPr lang="fr-FR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3914765" y="1530324"/>
            <a:ext cx="5002281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Organisation pratique de la séquence</a:t>
            </a:r>
            <a:endParaRPr lang="fr-FR" dirty="0"/>
          </a:p>
        </p:txBody>
      </p:sp>
      <p:cxnSp>
        <p:nvCxnSpPr>
          <p:cNvPr id="20" name="Connecteur en arc 19"/>
          <p:cNvCxnSpPr/>
          <p:nvPr/>
        </p:nvCxnSpPr>
        <p:spPr>
          <a:xfrm rot="10800000" flipV="1">
            <a:off x="884187" y="1566837"/>
            <a:ext cx="1131903" cy="365130"/>
          </a:xfrm>
          <a:prstGeom prst="curvedConnector3">
            <a:avLst>
              <a:gd name="adj1" fmla="val 100359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uton d'action : Accueil 11">
            <a:hlinkClick r:id="rId7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0" y="0"/>
            <a:ext cx="9144000" cy="982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La fiche de séquence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599"/>
          <a:stretch/>
        </p:blipFill>
        <p:spPr bwMode="auto">
          <a:xfrm>
            <a:off x="77805" y="106316"/>
            <a:ext cx="1317564" cy="795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9" name="Image 58" descr="Colbert_logo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57" y="106317"/>
            <a:ext cx="1241442" cy="80963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870037" y="343355"/>
            <a:ext cx="1314469" cy="1406047"/>
            <a:chOff x="3951279" y="4889520"/>
            <a:chExt cx="1314469" cy="1406047"/>
          </a:xfrm>
          <a:scene3d>
            <a:camera prst="orthographicFront">
              <a:rot lat="0" lon="0" rev="1200000"/>
            </a:camera>
            <a:lightRig rig="threePt" dir="t"/>
          </a:scene3d>
        </p:grpSpPr>
        <p:pic>
          <p:nvPicPr>
            <p:cNvPr id="26" name="Image 25" descr="fiche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1279" y="4889520"/>
              <a:ext cx="1314469" cy="1406047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3951279" y="5254650"/>
              <a:ext cx="1314468" cy="182565"/>
            </a:xfrm>
            <a:prstGeom prst="rect">
              <a:avLst/>
            </a:prstGeom>
            <a:noFill/>
            <a:ln w="28575">
              <a:solidFill>
                <a:srgbClr val="70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en arc 28"/>
          <p:cNvCxnSpPr/>
          <p:nvPr/>
        </p:nvCxnSpPr>
        <p:spPr>
          <a:xfrm rot="5400000">
            <a:off x="1066748" y="1347756"/>
            <a:ext cx="1022369" cy="438157"/>
          </a:xfrm>
          <a:prstGeom prst="curvedConnector3">
            <a:avLst>
              <a:gd name="adj1" fmla="val 7023"/>
            </a:avLst>
          </a:prstGeom>
          <a:ln w="44450">
            <a:solidFill>
              <a:srgbClr val="7097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665109" y="2114532"/>
          <a:ext cx="8069373" cy="985852"/>
        </p:xfrm>
        <a:graphic>
          <a:graphicData uri="http://schemas.openxmlformats.org/drawingml/2006/table">
            <a:tbl>
              <a:tblPr/>
              <a:tblGrid>
                <a:gridCol w="1058877"/>
                <a:gridCol w="7010496"/>
              </a:tblGrid>
              <a:tr h="985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Centre(s) d’intérêt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070" marR="5007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CI-9</a:t>
                      </a:r>
                      <a:r>
                        <a:rPr lang="fr-FR" sz="14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: Formes et caractéristiques de l'énergie </a:t>
                      </a:r>
                      <a:endParaRPr lang="fr-FR" sz="1400" b="1" dirty="0" smtClean="0">
                        <a:solidFill>
                          <a:srgbClr val="40404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CI-10 : Solutions constructives de la chaîne d'énergie</a:t>
                      </a: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au 62"/>
          <p:cNvGraphicFramePr>
            <a:graphicFrameLocks noGrp="1"/>
          </p:cNvGraphicFramePr>
          <p:nvPr/>
        </p:nvGraphicFramePr>
        <p:xfrm>
          <a:off x="628596" y="3903668"/>
          <a:ext cx="8105886" cy="248288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3230"/>
                <a:gridCol w="7422656"/>
              </a:tblGrid>
              <a:tr h="401643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COMPETENCES ASSOCIEES</a:t>
                      </a:r>
                      <a:endParaRPr lang="fr-F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492913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Times New Roman"/>
                          <a:cs typeface="Times New Roman"/>
                        </a:rPr>
                        <a:t>CO2.1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Times New Roman"/>
                          <a:cs typeface="Times New Roman"/>
                        </a:rPr>
                        <a:t>Identifier les flux et la forme de l'énergie, caractériser ses transformations et/ou modulations et estimer l'efficacité énergétique globale d'un système.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>
                          <a:latin typeface="Calibri"/>
                          <a:ea typeface="Times New Roman"/>
                          <a:cs typeface="Times New Roman"/>
                        </a:rPr>
                        <a:t>C04.1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>
                          <a:latin typeface="Calibri"/>
                          <a:ea typeface="Times New Roman"/>
                          <a:cs typeface="Times New Roman"/>
                        </a:rPr>
                        <a:t>Identifier et caractériser les fonctions et les constituants d'un système ainsi que ses entrées/sorties.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>
                          <a:latin typeface="Calibri"/>
                          <a:ea typeface="Times New Roman"/>
                          <a:cs typeface="Times New Roman"/>
                        </a:rPr>
                        <a:t>C04.3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Times New Roman"/>
                          <a:cs typeface="Times New Roman"/>
                        </a:rPr>
                        <a:t>Identifier et caractériser le fonctionnement temporel d'un système.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492913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>
                          <a:latin typeface="Calibri"/>
                          <a:ea typeface="Times New Roman"/>
                          <a:cs typeface="Times New Roman"/>
                        </a:rPr>
                        <a:t>C04.4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>
                          <a:latin typeface="Calibri"/>
                          <a:ea typeface="Times New Roman"/>
                          <a:cs typeface="Times New Roman"/>
                        </a:rPr>
                        <a:t>Identifier et caractériser des solutions techniques relatives aux matériaux, à la structure, à l'énergie et aux informations (acquisition, traitement, transmission) d'un système.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alibri"/>
                          <a:ea typeface="Times New Roman"/>
                          <a:cs typeface="Times New Roman"/>
                        </a:rPr>
                        <a:t>C05.2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alibri"/>
                          <a:ea typeface="Times New Roman"/>
                          <a:cs typeface="Times New Roman"/>
                        </a:rPr>
                        <a:t>Identifier</a:t>
                      </a:r>
                      <a:r>
                        <a:rPr lang="fr-FR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des variables internes et externes utiles à une modélisation, simuler et valider le comportement du système</a:t>
                      </a:r>
                      <a:r>
                        <a:rPr lang="fr-FR" sz="12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Times New Roman"/>
                          <a:cs typeface="Times New Roman"/>
                        </a:rPr>
                        <a:t>C05.3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  <a:tc>
                  <a:txBody>
                    <a:bodyPr/>
                    <a:lstStyle/>
                    <a:p>
                      <a:pPr indent="-180340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Calibri"/>
                          <a:ea typeface="Times New Roman"/>
                          <a:cs typeface="Times New Roman"/>
                        </a:rPr>
                        <a:t>Évaluer un écart entre le comportement du réel et le comportement du modèle en fonction des paramètres proposés.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35" marR="11235" marT="22872" marB="22872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8A"/>
                    </a:solidFill>
                  </a:tcPr>
                </a:tc>
              </a:tr>
            </a:tbl>
          </a:graphicData>
        </a:graphic>
      </p:graphicFrame>
      <p:sp>
        <p:nvSpPr>
          <p:cNvPr id="65" name="Chevron 64"/>
          <p:cNvSpPr/>
          <p:nvPr/>
        </p:nvSpPr>
        <p:spPr>
          <a:xfrm rot="5400000">
            <a:off x="4517230" y="3155153"/>
            <a:ext cx="255591" cy="36513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4517230" y="3447257"/>
            <a:ext cx="255591" cy="36513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Bouton d'action : Accueil 14">
            <a:hlinkClick r:id="rId6" action="ppaction://hlinksldjump" highlightClick="1"/>
          </p:cNvPr>
          <p:cNvSpPr/>
          <p:nvPr/>
        </p:nvSpPr>
        <p:spPr>
          <a:xfrm>
            <a:off x="44388" y="1019142"/>
            <a:ext cx="482544" cy="4381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SEQ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18214</TotalTime>
  <Words>3345</Words>
  <Application>Microsoft Office PowerPoint</Application>
  <PresentationFormat>Affichage à l'écran (4:3)</PresentationFormat>
  <Paragraphs>953</Paragraphs>
  <Slides>49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fourmies</dc:title>
  <dc:creator>critelli</dc:creator>
  <cp:lastModifiedBy>Eric</cp:lastModifiedBy>
  <cp:revision>629</cp:revision>
  <dcterms:created xsi:type="dcterms:W3CDTF">2011-03-12T17:09:12Z</dcterms:created>
  <dcterms:modified xsi:type="dcterms:W3CDTF">2012-04-03T16:53:02Z</dcterms:modified>
</cp:coreProperties>
</file>