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78" r:id="rId9"/>
    <p:sldId id="277" r:id="rId10"/>
    <p:sldId id="267" r:id="rId11"/>
    <p:sldId id="268" r:id="rId12"/>
    <p:sldId id="269" r:id="rId13"/>
    <p:sldId id="270" r:id="rId14"/>
    <p:sldId id="271" r:id="rId15"/>
    <p:sldId id="272" r:id="rId16"/>
    <p:sldId id="273" r:id="rId17"/>
    <p:sldId id="274" r:id="rId18"/>
    <p:sldId id="275" r:id="rId19"/>
    <p:sldId id="276" r:id="rId20"/>
    <p:sldId id="279" r:id="rId21"/>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05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EFC21-7661-2245-BF2F-A38E593B9170}" type="doc">
      <dgm:prSet loTypeId="urn:microsoft.com/office/officeart/2005/8/layout/hierarchy2" loCatId="hierarchy" qsTypeId="urn:microsoft.com/office/officeart/2005/8/quickstyle/simple3" qsCatId="simple" csTypeId="urn:microsoft.com/office/officeart/2005/8/colors/accent1_2#1" csCatId="accent1" phldr="1"/>
      <dgm:spPr/>
      <dgm:t>
        <a:bodyPr/>
        <a:lstStyle/>
        <a:p>
          <a:endParaRPr lang="fr-FR"/>
        </a:p>
      </dgm:t>
    </dgm:pt>
    <dgm:pt modelId="{4089F0C5-D889-C346-A9AD-8A5188DB8A02}">
      <dgm:prSet phldrT="[Texte]" custT="1"/>
      <dgm:spPr/>
      <dgm:t>
        <a:bodyPr/>
        <a:lstStyle/>
        <a:p>
          <a:pPr algn="ctr"/>
          <a:r>
            <a:rPr lang="fr-FR" sz="1600" dirty="0" smtClean="0"/>
            <a:t>Transversal</a:t>
          </a:r>
          <a:endParaRPr lang="fr-FR" sz="1600" dirty="0"/>
        </a:p>
      </dgm:t>
    </dgm:pt>
    <dgm:pt modelId="{E68E8D05-432E-2344-BBFF-86B28547B7D8}" type="parTrans" cxnId="{81F0BE12-E888-B845-8264-4D1B71AD6698}">
      <dgm:prSet/>
      <dgm:spPr/>
      <dgm:t>
        <a:bodyPr/>
        <a:lstStyle/>
        <a:p>
          <a:pPr algn="l"/>
          <a:endParaRPr lang="fr-FR" sz="1200"/>
        </a:p>
      </dgm:t>
    </dgm:pt>
    <dgm:pt modelId="{688BFC6A-794D-974D-B57D-47D2A086DCD5}" type="sibTrans" cxnId="{81F0BE12-E888-B845-8264-4D1B71AD6698}">
      <dgm:prSet/>
      <dgm:spPr/>
      <dgm:t>
        <a:bodyPr/>
        <a:lstStyle/>
        <a:p>
          <a:pPr algn="l"/>
          <a:endParaRPr lang="fr-FR" sz="1200"/>
        </a:p>
      </dgm:t>
    </dgm:pt>
    <dgm:pt modelId="{1AE43BDF-B6DF-C749-85C4-C4E993101B82}">
      <dgm:prSet phldrT="[Texte]" custT="1"/>
      <dgm:spPr/>
      <dgm:t>
        <a:bodyPr/>
        <a:lstStyle/>
        <a:p>
          <a:pPr algn="l"/>
          <a:r>
            <a:rPr lang="fr-FR" sz="1200" dirty="0" smtClean="0"/>
            <a:t>O1 -  Caractériser des systèmes privilégiant un usage raisonné du point de vue développement durable</a:t>
          </a:r>
          <a:endParaRPr lang="fr-FR" sz="1200" dirty="0"/>
        </a:p>
      </dgm:t>
    </dgm:pt>
    <dgm:pt modelId="{C17911EA-929C-4741-8E6F-BC30D6C6E041}" type="parTrans" cxnId="{9E8784F7-3507-1F41-9E62-AFB24E2431D1}">
      <dgm:prSet custT="1"/>
      <dgm:spPr/>
      <dgm:t>
        <a:bodyPr/>
        <a:lstStyle/>
        <a:p>
          <a:pPr algn="l"/>
          <a:endParaRPr lang="fr-FR" sz="1200"/>
        </a:p>
      </dgm:t>
    </dgm:pt>
    <dgm:pt modelId="{6F368B5E-7565-DA49-B142-9BAD84A41452}" type="sibTrans" cxnId="{9E8784F7-3507-1F41-9E62-AFB24E2431D1}">
      <dgm:prSet/>
      <dgm:spPr/>
      <dgm:t>
        <a:bodyPr/>
        <a:lstStyle/>
        <a:p>
          <a:pPr algn="l"/>
          <a:endParaRPr lang="fr-FR" sz="1200"/>
        </a:p>
      </dgm:t>
    </dgm:pt>
    <dgm:pt modelId="{23CB2B45-22AC-3E44-826D-EAF5997B2F31}">
      <dgm:prSet phldrT="[Texte]" custT="1"/>
      <dgm:spPr/>
      <dgm:t>
        <a:bodyPr/>
        <a:lstStyle/>
        <a:p>
          <a:pPr algn="l"/>
          <a:r>
            <a:rPr lang="fr-FR" sz="1200" dirty="0" smtClean="0"/>
            <a:t>O2 - Identifier les éléments permettant la limitation de l’Impact environnemental d’un système et de ses constituants</a:t>
          </a:r>
          <a:endParaRPr lang="fr-FR" sz="1200" dirty="0"/>
        </a:p>
      </dgm:t>
    </dgm:pt>
    <dgm:pt modelId="{C9B4E496-F349-FC49-84B6-8220E749B240}" type="parTrans" cxnId="{67BFFB56-1416-734F-894A-EA0F87AEEA75}">
      <dgm:prSet custT="1"/>
      <dgm:spPr/>
      <dgm:t>
        <a:bodyPr/>
        <a:lstStyle/>
        <a:p>
          <a:pPr algn="l"/>
          <a:endParaRPr lang="fr-FR" sz="1200"/>
        </a:p>
      </dgm:t>
    </dgm:pt>
    <dgm:pt modelId="{36E8C12D-2B7E-B04A-8A14-0AE8050FD2EF}" type="sibTrans" cxnId="{67BFFB56-1416-734F-894A-EA0F87AEEA75}">
      <dgm:prSet/>
      <dgm:spPr/>
      <dgm:t>
        <a:bodyPr/>
        <a:lstStyle/>
        <a:p>
          <a:pPr algn="l"/>
          <a:endParaRPr lang="fr-FR" sz="1200"/>
        </a:p>
      </dgm:t>
    </dgm:pt>
    <dgm:pt modelId="{70E27FD3-239C-5440-A309-493B2B083F40}">
      <dgm:prSet phldrT="[Texte]" custT="1"/>
      <dgm:spPr/>
      <dgm:t>
        <a:bodyPr/>
        <a:lstStyle/>
        <a:p>
          <a:pPr algn="l"/>
          <a:r>
            <a:rPr lang="fr-FR" sz="1200" dirty="0" smtClean="0"/>
            <a:t>O3 - Identifier les éléments influents du développement d’un système </a:t>
          </a:r>
          <a:endParaRPr lang="fr-FR" sz="1200" dirty="0"/>
        </a:p>
      </dgm:t>
    </dgm:pt>
    <dgm:pt modelId="{0FEF7DFF-9330-374E-A3AD-0F9F84768578}" type="parTrans" cxnId="{CB33DE7E-CD0E-554F-A8F6-6250E1CE2C1F}">
      <dgm:prSet custT="1"/>
      <dgm:spPr/>
      <dgm:t>
        <a:bodyPr/>
        <a:lstStyle/>
        <a:p>
          <a:pPr algn="l"/>
          <a:endParaRPr lang="fr-FR" sz="1200"/>
        </a:p>
      </dgm:t>
    </dgm:pt>
    <dgm:pt modelId="{569CF492-B389-174B-A982-4100DDA6B891}" type="sibTrans" cxnId="{CB33DE7E-CD0E-554F-A8F6-6250E1CE2C1F}">
      <dgm:prSet/>
      <dgm:spPr/>
      <dgm:t>
        <a:bodyPr/>
        <a:lstStyle/>
        <a:p>
          <a:pPr algn="l"/>
          <a:endParaRPr lang="fr-FR" sz="1200"/>
        </a:p>
      </dgm:t>
    </dgm:pt>
    <dgm:pt modelId="{E59DADAB-7D6F-D449-A918-D60C3AAEDB35}">
      <dgm:prSet phldrT="[Texte]" custT="1"/>
      <dgm:spPr/>
      <dgm:t>
        <a:bodyPr/>
        <a:lstStyle/>
        <a:p>
          <a:pPr algn="l"/>
          <a:r>
            <a:rPr lang="fr-FR" sz="1200" dirty="0" smtClean="0"/>
            <a:t>O4 - Décoder l’organisation fonctionnelle, structurelle et logicielle d’un système</a:t>
          </a:r>
          <a:endParaRPr lang="fr-FR" sz="1200" dirty="0"/>
        </a:p>
      </dgm:t>
    </dgm:pt>
    <dgm:pt modelId="{A94F2C1B-A11E-FF43-9689-FB25FCCCDB7E}" type="parTrans" cxnId="{4E463B35-AE44-AA46-9FF4-E38016D5D1C7}">
      <dgm:prSet custT="1"/>
      <dgm:spPr/>
      <dgm:t>
        <a:bodyPr/>
        <a:lstStyle/>
        <a:p>
          <a:pPr algn="l"/>
          <a:endParaRPr lang="fr-FR" sz="1200"/>
        </a:p>
      </dgm:t>
    </dgm:pt>
    <dgm:pt modelId="{CC3BABCE-D5D5-5542-8F6C-4012B9A6CA8D}" type="sibTrans" cxnId="{4E463B35-AE44-AA46-9FF4-E38016D5D1C7}">
      <dgm:prSet/>
      <dgm:spPr/>
      <dgm:t>
        <a:bodyPr/>
        <a:lstStyle/>
        <a:p>
          <a:pPr algn="l"/>
          <a:endParaRPr lang="fr-FR" sz="1200"/>
        </a:p>
      </dgm:t>
    </dgm:pt>
    <dgm:pt modelId="{42136A70-7179-554D-B271-7ACDB263155C}">
      <dgm:prSet phldrT="[Texte]" custT="1"/>
      <dgm:spPr/>
      <dgm:t>
        <a:bodyPr/>
        <a:lstStyle/>
        <a:p>
          <a:pPr algn="l"/>
          <a:r>
            <a:rPr lang="fr-FR" sz="1200" dirty="0" smtClean="0"/>
            <a:t>O5 - Utiliser un modèle de comportement pour prédire un fonctionnement ou valider une performance</a:t>
          </a:r>
          <a:endParaRPr lang="fr-FR" sz="1200" dirty="0"/>
        </a:p>
      </dgm:t>
    </dgm:pt>
    <dgm:pt modelId="{8757DD08-4021-6F4A-8560-57A46B05AE21}" type="parTrans" cxnId="{D24F7497-0DBD-5245-98C7-97C050E48DE2}">
      <dgm:prSet custT="1"/>
      <dgm:spPr/>
      <dgm:t>
        <a:bodyPr/>
        <a:lstStyle/>
        <a:p>
          <a:pPr algn="l"/>
          <a:endParaRPr lang="fr-FR" sz="1200"/>
        </a:p>
      </dgm:t>
    </dgm:pt>
    <dgm:pt modelId="{E4F25564-BFC9-E640-85E4-0B5D35D8BA64}" type="sibTrans" cxnId="{D24F7497-0DBD-5245-98C7-97C050E48DE2}">
      <dgm:prSet/>
      <dgm:spPr/>
      <dgm:t>
        <a:bodyPr/>
        <a:lstStyle/>
        <a:p>
          <a:pPr algn="l"/>
          <a:endParaRPr lang="fr-FR" sz="1200"/>
        </a:p>
      </dgm:t>
    </dgm:pt>
    <dgm:pt modelId="{8ADF91C9-73AD-BF4A-A867-C1FCCD04AE3D}">
      <dgm:prSet phldrT="[Texte]" custT="1"/>
      <dgm:spPr/>
      <dgm:t>
        <a:bodyPr/>
        <a:lstStyle/>
        <a:p>
          <a:pPr algn="l"/>
          <a:r>
            <a:rPr lang="fr-FR" sz="1200" dirty="0" smtClean="0"/>
            <a:t>O6 - Communiquer une idée, un principe ou une solution technique, un projet, y compris en langue étrangère</a:t>
          </a:r>
          <a:endParaRPr lang="fr-FR" sz="1200" dirty="0"/>
        </a:p>
      </dgm:t>
    </dgm:pt>
    <dgm:pt modelId="{3165A30A-88FB-9C4A-89FF-332AF59B3E73}" type="parTrans" cxnId="{C47B7348-A016-4A4E-B239-C7E79FE3E104}">
      <dgm:prSet custT="1"/>
      <dgm:spPr/>
      <dgm:t>
        <a:bodyPr/>
        <a:lstStyle/>
        <a:p>
          <a:pPr algn="l"/>
          <a:endParaRPr lang="fr-FR" sz="1200"/>
        </a:p>
      </dgm:t>
    </dgm:pt>
    <dgm:pt modelId="{65E87CD3-9858-654D-BE6F-8222EE5DA518}" type="sibTrans" cxnId="{C47B7348-A016-4A4E-B239-C7E79FE3E104}">
      <dgm:prSet/>
      <dgm:spPr/>
      <dgm:t>
        <a:bodyPr/>
        <a:lstStyle/>
        <a:p>
          <a:pPr algn="l"/>
          <a:endParaRPr lang="fr-FR" sz="1200"/>
        </a:p>
      </dgm:t>
    </dgm:pt>
    <dgm:pt modelId="{593FE46A-656E-ED49-8491-77B6AE5076BC}" type="pres">
      <dgm:prSet presAssocID="{364EFC21-7661-2245-BF2F-A38E593B9170}" presName="diagram" presStyleCnt="0">
        <dgm:presLayoutVars>
          <dgm:chPref val="1"/>
          <dgm:dir/>
          <dgm:animOne val="branch"/>
          <dgm:animLvl val="lvl"/>
          <dgm:resizeHandles val="exact"/>
        </dgm:presLayoutVars>
      </dgm:prSet>
      <dgm:spPr/>
      <dgm:t>
        <a:bodyPr/>
        <a:lstStyle/>
        <a:p>
          <a:endParaRPr lang="fr-FR"/>
        </a:p>
      </dgm:t>
    </dgm:pt>
    <dgm:pt modelId="{00C77770-47C3-4546-9BB9-B2C031178381}" type="pres">
      <dgm:prSet presAssocID="{4089F0C5-D889-C346-A9AD-8A5188DB8A02}" presName="root1" presStyleCnt="0"/>
      <dgm:spPr/>
    </dgm:pt>
    <dgm:pt modelId="{A5BBDF9E-3874-E64F-9EC5-5BC382FF49CF}" type="pres">
      <dgm:prSet presAssocID="{4089F0C5-D889-C346-A9AD-8A5188DB8A02}" presName="LevelOneTextNode" presStyleLbl="node0" presStyleIdx="0" presStyleCnt="1" custLinFactX="-72112" custLinFactNeighborX="-100000">
        <dgm:presLayoutVars>
          <dgm:chPref val="3"/>
        </dgm:presLayoutVars>
      </dgm:prSet>
      <dgm:spPr/>
      <dgm:t>
        <a:bodyPr/>
        <a:lstStyle/>
        <a:p>
          <a:endParaRPr lang="fr-FR"/>
        </a:p>
      </dgm:t>
    </dgm:pt>
    <dgm:pt modelId="{859FEEE3-9037-F94B-8F38-D57DA5A25D18}" type="pres">
      <dgm:prSet presAssocID="{4089F0C5-D889-C346-A9AD-8A5188DB8A02}" presName="level2hierChild" presStyleCnt="0"/>
      <dgm:spPr/>
    </dgm:pt>
    <dgm:pt modelId="{726A4D7F-6977-3D49-9EE3-08EADC8BF56B}" type="pres">
      <dgm:prSet presAssocID="{C17911EA-929C-4741-8E6F-BC30D6C6E041}" presName="conn2-1" presStyleLbl="parChTrans1D2" presStyleIdx="0" presStyleCnt="6"/>
      <dgm:spPr/>
      <dgm:t>
        <a:bodyPr/>
        <a:lstStyle/>
        <a:p>
          <a:endParaRPr lang="fr-FR"/>
        </a:p>
      </dgm:t>
    </dgm:pt>
    <dgm:pt modelId="{96D5B7CF-699E-E144-B5CC-E03F77139159}" type="pres">
      <dgm:prSet presAssocID="{C17911EA-929C-4741-8E6F-BC30D6C6E041}" presName="connTx" presStyleLbl="parChTrans1D2" presStyleIdx="0" presStyleCnt="6"/>
      <dgm:spPr/>
      <dgm:t>
        <a:bodyPr/>
        <a:lstStyle/>
        <a:p>
          <a:endParaRPr lang="fr-FR"/>
        </a:p>
      </dgm:t>
    </dgm:pt>
    <dgm:pt modelId="{B497F0DD-8BA3-0B48-9359-D4689AC105E5}" type="pres">
      <dgm:prSet presAssocID="{1AE43BDF-B6DF-C749-85C4-C4E993101B82}" presName="root2" presStyleCnt="0"/>
      <dgm:spPr/>
    </dgm:pt>
    <dgm:pt modelId="{7A3687B6-A150-5A4E-9777-EFFC1ED4340C}" type="pres">
      <dgm:prSet presAssocID="{1AE43BDF-B6DF-C749-85C4-C4E993101B82}" presName="LevelTwoTextNode" presStyleLbl="node2" presStyleIdx="0" presStyleCnt="6" custScaleX="237156" custLinFactX="-18578" custLinFactNeighborX="-100000" custLinFactNeighborY="367">
        <dgm:presLayoutVars>
          <dgm:chPref val="3"/>
        </dgm:presLayoutVars>
      </dgm:prSet>
      <dgm:spPr/>
      <dgm:t>
        <a:bodyPr/>
        <a:lstStyle/>
        <a:p>
          <a:endParaRPr lang="fr-FR"/>
        </a:p>
      </dgm:t>
    </dgm:pt>
    <dgm:pt modelId="{30E0B51A-3F27-264E-A7DA-263FC765E863}" type="pres">
      <dgm:prSet presAssocID="{1AE43BDF-B6DF-C749-85C4-C4E993101B82}" presName="level3hierChild" presStyleCnt="0"/>
      <dgm:spPr/>
    </dgm:pt>
    <dgm:pt modelId="{C911F5DB-E952-F544-A270-24372033C297}" type="pres">
      <dgm:prSet presAssocID="{C9B4E496-F349-FC49-84B6-8220E749B240}" presName="conn2-1" presStyleLbl="parChTrans1D2" presStyleIdx="1" presStyleCnt="6"/>
      <dgm:spPr/>
      <dgm:t>
        <a:bodyPr/>
        <a:lstStyle/>
        <a:p>
          <a:endParaRPr lang="fr-FR"/>
        </a:p>
      </dgm:t>
    </dgm:pt>
    <dgm:pt modelId="{C526B3E1-1728-3C46-B6EA-292707CC8D23}" type="pres">
      <dgm:prSet presAssocID="{C9B4E496-F349-FC49-84B6-8220E749B240}" presName="connTx" presStyleLbl="parChTrans1D2" presStyleIdx="1" presStyleCnt="6"/>
      <dgm:spPr/>
      <dgm:t>
        <a:bodyPr/>
        <a:lstStyle/>
        <a:p>
          <a:endParaRPr lang="fr-FR"/>
        </a:p>
      </dgm:t>
    </dgm:pt>
    <dgm:pt modelId="{9563FB2C-8EBF-A14B-8CED-8B58C7C0C93F}" type="pres">
      <dgm:prSet presAssocID="{23CB2B45-22AC-3E44-826D-EAF5997B2F31}" presName="root2" presStyleCnt="0"/>
      <dgm:spPr/>
    </dgm:pt>
    <dgm:pt modelId="{88CD76E0-1C05-0249-9C4B-B8C0E200E85E}" type="pres">
      <dgm:prSet presAssocID="{23CB2B45-22AC-3E44-826D-EAF5997B2F31}" presName="LevelTwoTextNode" presStyleLbl="node2" presStyleIdx="1" presStyleCnt="6" custScaleX="237156" custLinFactX="-18578" custLinFactNeighborX="-100000" custLinFactNeighborY="367">
        <dgm:presLayoutVars>
          <dgm:chPref val="3"/>
        </dgm:presLayoutVars>
      </dgm:prSet>
      <dgm:spPr/>
      <dgm:t>
        <a:bodyPr/>
        <a:lstStyle/>
        <a:p>
          <a:endParaRPr lang="fr-FR"/>
        </a:p>
      </dgm:t>
    </dgm:pt>
    <dgm:pt modelId="{E2505A1E-7D66-A04B-B10A-7D9D7539B023}" type="pres">
      <dgm:prSet presAssocID="{23CB2B45-22AC-3E44-826D-EAF5997B2F31}" presName="level3hierChild" presStyleCnt="0"/>
      <dgm:spPr/>
    </dgm:pt>
    <dgm:pt modelId="{D6CBCDAC-2808-4744-9B7C-62DA03E7A6B9}" type="pres">
      <dgm:prSet presAssocID="{0FEF7DFF-9330-374E-A3AD-0F9F84768578}" presName="conn2-1" presStyleLbl="parChTrans1D2" presStyleIdx="2" presStyleCnt="6"/>
      <dgm:spPr/>
      <dgm:t>
        <a:bodyPr/>
        <a:lstStyle/>
        <a:p>
          <a:endParaRPr lang="fr-FR"/>
        </a:p>
      </dgm:t>
    </dgm:pt>
    <dgm:pt modelId="{789C3BD1-8CD7-7946-A969-43C7E481EC70}" type="pres">
      <dgm:prSet presAssocID="{0FEF7DFF-9330-374E-A3AD-0F9F84768578}" presName="connTx" presStyleLbl="parChTrans1D2" presStyleIdx="2" presStyleCnt="6"/>
      <dgm:spPr/>
      <dgm:t>
        <a:bodyPr/>
        <a:lstStyle/>
        <a:p>
          <a:endParaRPr lang="fr-FR"/>
        </a:p>
      </dgm:t>
    </dgm:pt>
    <dgm:pt modelId="{79E44CE1-335C-1749-AF9B-2A5C969A6E45}" type="pres">
      <dgm:prSet presAssocID="{70E27FD3-239C-5440-A309-493B2B083F40}" presName="root2" presStyleCnt="0"/>
      <dgm:spPr/>
    </dgm:pt>
    <dgm:pt modelId="{C30624E9-35ED-B94D-A613-707A1226D278}" type="pres">
      <dgm:prSet presAssocID="{70E27FD3-239C-5440-A309-493B2B083F40}" presName="LevelTwoTextNode" presStyleLbl="node2" presStyleIdx="2" presStyleCnt="6" custScaleX="237156" custLinFactX="-18578" custLinFactNeighborX="-100000" custLinFactNeighborY="367">
        <dgm:presLayoutVars>
          <dgm:chPref val="3"/>
        </dgm:presLayoutVars>
      </dgm:prSet>
      <dgm:spPr/>
      <dgm:t>
        <a:bodyPr/>
        <a:lstStyle/>
        <a:p>
          <a:endParaRPr lang="fr-FR"/>
        </a:p>
      </dgm:t>
    </dgm:pt>
    <dgm:pt modelId="{1418A1A9-12F8-9146-9DDD-1B7CE194CCCD}" type="pres">
      <dgm:prSet presAssocID="{70E27FD3-239C-5440-A309-493B2B083F40}" presName="level3hierChild" presStyleCnt="0"/>
      <dgm:spPr/>
    </dgm:pt>
    <dgm:pt modelId="{B7076ED8-B03F-BF4A-8AD4-AA507009CCA6}" type="pres">
      <dgm:prSet presAssocID="{A94F2C1B-A11E-FF43-9689-FB25FCCCDB7E}" presName="conn2-1" presStyleLbl="parChTrans1D2" presStyleIdx="3" presStyleCnt="6"/>
      <dgm:spPr/>
      <dgm:t>
        <a:bodyPr/>
        <a:lstStyle/>
        <a:p>
          <a:endParaRPr lang="fr-FR"/>
        </a:p>
      </dgm:t>
    </dgm:pt>
    <dgm:pt modelId="{B35BE1FE-4E95-7B46-9925-A38A94BDC525}" type="pres">
      <dgm:prSet presAssocID="{A94F2C1B-A11E-FF43-9689-FB25FCCCDB7E}" presName="connTx" presStyleLbl="parChTrans1D2" presStyleIdx="3" presStyleCnt="6"/>
      <dgm:spPr/>
      <dgm:t>
        <a:bodyPr/>
        <a:lstStyle/>
        <a:p>
          <a:endParaRPr lang="fr-FR"/>
        </a:p>
      </dgm:t>
    </dgm:pt>
    <dgm:pt modelId="{45BA5FEC-E155-9746-AA54-BE2AE216B428}" type="pres">
      <dgm:prSet presAssocID="{E59DADAB-7D6F-D449-A918-D60C3AAEDB35}" presName="root2" presStyleCnt="0"/>
      <dgm:spPr/>
    </dgm:pt>
    <dgm:pt modelId="{2C1C2B8A-7DC1-2047-B2E9-972580D5D9C5}" type="pres">
      <dgm:prSet presAssocID="{E59DADAB-7D6F-D449-A918-D60C3AAEDB35}" presName="LevelTwoTextNode" presStyleLbl="node2" presStyleIdx="3" presStyleCnt="6" custScaleX="237156" custLinFactX="-18578" custLinFactNeighborX="-100000" custLinFactNeighborY="367">
        <dgm:presLayoutVars>
          <dgm:chPref val="3"/>
        </dgm:presLayoutVars>
      </dgm:prSet>
      <dgm:spPr/>
      <dgm:t>
        <a:bodyPr/>
        <a:lstStyle/>
        <a:p>
          <a:endParaRPr lang="fr-FR"/>
        </a:p>
      </dgm:t>
    </dgm:pt>
    <dgm:pt modelId="{B0B77950-03ED-B247-9171-45777DBE4075}" type="pres">
      <dgm:prSet presAssocID="{E59DADAB-7D6F-D449-A918-D60C3AAEDB35}" presName="level3hierChild" presStyleCnt="0"/>
      <dgm:spPr/>
    </dgm:pt>
    <dgm:pt modelId="{38615329-9DDE-0D4D-B657-1AE8720B4B0F}" type="pres">
      <dgm:prSet presAssocID="{8757DD08-4021-6F4A-8560-57A46B05AE21}" presName="conn2-1" presStyleLbl="parChTrans1D2" presStyleIdx="4" presStyleCnt="6"/>
      <dgm:spPr/>
      <dgm:t>
        <a:bodyPr/>
        <a:lstStyle/>
        <a:p>
          <a:endParaRPr lang="fr-FR"/>
        </a:p>
      </dgm:t>
    </dgm:pt>
    <dgm:pt modelId="{13352AC8-7288-3F47-92F5-9EF71043E4F7}" type="pres">
      <dgm:prSet presAssocID="{8757DD08-4021-6F4A-8560-57A46B05AE21}" presName="connTx" presStyleLbl="parChTrans1D2" presStyleIdx="4" presStyleCnt="6"/>
      <dgm:spPr/>
      <dgm:t>
        <a:bodyPr/>
        <a:lstStyle/>
        <a:p>
          <a:endParaRPr lang="fr-FR"/>
        </a:p>
      </dgm:t>
    </dgm:pt>
    <dgm:pt modelId="{1407C6F0-0F86-4B47-B7D9-02E0D9FBABE7}" type="pres">
      <dgm:prSet presAssocID="{42136A70-7179-554D-B271-7ACDB263155C}" presName="root2" presStyleCnt="0"/>
      <dgm:spPr/>
    </dgm:pt>
    <dgm:pt modelId="{CD36864E-7D3E-014B-8BDA-46DE1FE99B4F}" type="pres">
      <dgm:prSet presAssocID="{42136A70-7179-554D-B271-7ACDB263155C}" presName="LevelTwoTextNode" presStyleLbl="node2" presStyleIdx="4" presStyleCnt="6" custScaleX="237156" custLinFactX="-18578" custLinFactNeighborX="-100000" custLinFactNeighborY="367">
        <dgm:presLayoutVars>
          <dgm:chPref val="3"/>
        </dgm:presLayoutVars>
      </dgm:prSet>
      <dgm:spPr/>
      <dgm:t>
        <a:bodyPr/>
        <a:lstStyle/>
        <a:p>
          <a:endParaRPr lang="fr-FR"/>
        </a:p>
      </dgm:t>
    </dgm:pt>
    <dgm:pt modelId="{6DF35B77-68D2-1746-ACDC-321F0E606D8F}" type="pres">
      <dgm:prSet presAssocID="{42136A70-7179-554D-B271-7ACDB263155C}" presName="level3hierChild" presStyleCnt="0"/>
      <dgm:spPr/>
    </dgm:pt>
    <dgm:pt modelId="{FCF8DBEA-E5F4-5E4C-AFD0-BF2EBBC91341}" type="pres">
      <dgm:prSet presAssocID="{3165A30A-88FB-9C4A-89FF-332AF59B3E73}" presName="conn2-1" presStyleLbl="parChTrans1D2" presStyleIdx="5" presStyleCnt="6"/>
      <dgm:spPr/>
      <dgm:t>
        <a:bodyPr/>
        <a:lstStyle/>
        <a:p>
          <a:endParaRPr lang="fr-FR"/>
        </a:p>
      </dgm:t>
    </dgm:pt>
    <dgm:pt modelId="{480237CE-FCCE-5148-8650-DFC9D22A717B}" type="pres">
      <dgm:prSet presAssocID="{3165A30A-88FB-9C4A-89FF-332AF59B3E73}" presName="connTx" presStyleLbl="parChTrans1D2" presStyleIdx="5" presStyleCnt="6"/>
      <dgm:spPr/>
      <dgm:t>
        <a:bodyPr/>
        <a:lstStyle/>
        <a:p>
          <a:endParaRPr lang="fr-FR"/>
        </a:p>
      </dgm:t>
    </dgm:pt>
    <dgm:pt modelId="{60F1BA35-95E6-1246-B46C-72D5A228B13A}" type="pres">
      <dgm:prSet presAssocID="{8ADF91C9-73AD-BF4A-A867-C1FCCD04AE3D}" presName="root2" presStyleCnt="0"/>
      <dgm:spPr/>
    </dgm:pt>
    <dgm:pt modelId="{019F79E5-C3A1-F44B-AB64-0794D6929A05}" type="pres">
      <dgm:prSet presAssocID="{8ADF91C9-73AD-BF4A-A867-C1FCCD04AE3D}" presName="LevelTwoTextNode" presStyleLbl="node2" presStyleIdx="5" presStyleCnt="6" custScaleX="237156" custLinFactX="-18578" custLinFactNeighborX="-100000" custLinFactNeighborY="367">
        <dgm:presLayoutVars>
          <dgm:chPref val="3"/>
        </dgm:presLayoutVars>
      </dgm:prSet>
      <dgm:spPr/>
      <dgm:t>
        <a:bodyPr/>
        <a:lstStyle/>
        <a:p>
          <a:endParaRPr lang="fr-FR"/>
        </a:p>
      </dgm:t>
    </dgm:pt>
    <dgm:pt modelId="{EFE5AAA8-4CD2-4D4D-9874-80312C921CB2}" type="pres">
      <dgm:prSet presAssocID="{8ADF91C9-73AD-BF4A-A867-C1FCCD04AE3D}" presName="level3hierChild" presStyleCnt="0"/>
      <dgm:spPr/>
    </dgm:pt>
  </dgm:ptLst>
  <dgm:cxnLst>
    <dgm:cxn modelId="{E5C1A91F-1033-804D-98E6-256594BE9473}" type="presOf" srcId="{C17911EA-929C-4741-8E6F-BC30D6C6E041}" destId="{96D5B7CF-699E-E144-B5CC-E03F77139159}" srcOrd="1" destOrd="0" presId="urn:microsoft.com/office/officeart/2005/8/layout/hierarchy2"/>
    <dgm:cxn modelId="{375F6C7A-84BF-C04F-B394-336CEB9C80A7}" type="presOf" srcId="{364EFC21-7661-2245-BF2F-A38E593B9170}" destId="{593FE46A-656E-ED49-8491-77B6AE5076BC}" srcOrd="0" destOrd="0" presId="urn:microsoft.com/office/officeart/2005/8/layout/hierarchy2"/>
    <dgm:cxn modelId="{9846F190-56D4-804E-8001-13E0B7AA3AE0}" type="presOf" srcId="{8757DD08-4021-6F4A-8560-57A46B05AE21}" destId="{38615329-9DDE-0D4D-B657-1AE8720B4B0F}" srcOrd="0" destOrd="0" presId="urn:microsoft.com/office/officeart/2005/8/layout/hierarchy2"/>
    <dgm:cxn modelId="{68C490BD-1D3D-824C-8B14-45A366C67382}" type="presOf" srcId="{A94F2C1B-A11E-FF43-9689-FB25FCCCDB7E}" destId="{B35BE1FE-4E95-7B46-9925-A38A94BDC525}" srcOrd="1" destOrd="0" presId="urn:microsoft.com/office/officeart/2005/8/layout/hierarchy2"/>
    <dgm:cxn modelId="{4E463B35-AE44-AA46-9FF4-E38016D5D1C7}" srcId="{4089F0C5-D889-C346-A9AD-8A5188DB8A02}" destId="{E59DADAB-7D6F-D449-A918-D60C3AAEDB35}" srcOrd="3" destOrd="0" parTransId="{A94F2C1B-A11E-FF43-9689-FB25FCCCDB7E}" sibTransId="{CC3BABCE-D5D5-5542-8F6C-4012B9A6CA8D}"/>
    <dgm:cxn modelId="{9E8784F7-3507-1F41-9E62-AFB24E2431D1}" srcId="{4089F0C5-D889-C346-A9AD-8A5188DB8A02}" destId="{1AE43BDF-B6DF-C749-85C4-C4E993101B82}" srcOrd="0" destOrd="0" parTransId="{C17911EA-929C-4741-8E6F-BC30D6C6E041}" sibTransId="{6F368B5E-7565-DA49-B142-9BAD84A41452}"/>
    <dgm:cxn modelId="{CB33DE7E-CD0E-554F-A8F6-6250E1CE2C1F}" srcId="{4089F0C5-D889-C346-A9AD-8A5188DB8A02}" destId="{70E27FD3-239C-5440-A309-493B2B083F40}" srcOrd="2" destOrd="0" parTransId="{0FEF7DFF-9330-374E-A3AD-0F9F84768578}" sibTransId="{569CF492-B389-174B-A982-4100DDA6B891}"/>
    <dgm:cxn modelId="{B22AE989-4B62-284D-B1A5-EBB4BA9F9CFF}" type="presOf" srcId="{3165A30A-88FB-9C4A-89FF-332AF59B3E73}" destId="{480237CE-FCCE-5148-8650-DFC9D22A717B}" srcOrd="1" destOrd="0" presId="urn:microsoft.com/office/officeart/2005/8/layout/hierarchy2"/>
    <dgm:cxn modelId="{8DDC399F-3F22-2043-8E8A-1BE1C3A44E98}" type="presOf" srcId="{0FEF7DFF-9330-374E-A3AD-0F9F84768578}" destId="{789C3BD1-8CD7-7946-A969-43C7E481EC70}" srcOrd="1" destOrd="0" presId="urn:microsoft.com/office/officeart/2005/8/layout/hierarchy2"/>
    <dgm:cxn modelId="{D24F7497-0DBD-5245-98C7-97C050E48DE2}" srcId="{4089F0C5-D889-C346-A9AD-8A5188DB8A02}" destId="{42136A70-7179-554D-B271-7ACDB263155C}" srcOrd="4" destOrd="0" parTransId="{8757DD08-4021-6F4A-8560-57A46B05AE21}" sibTransId="{E4F25564-BFC9-E640-85E4-0B5D35D8BA64}"/>
    <dgm:cxn modelId="{EE50C704-59FC-7D46-B133-73CCB97079E0}" type="presOf" srcId="{C9B4E496-F349-FC49-84B6-8220E749B240}" destId="{C526B3E1-1728-3C46-B6EA-292707CC8D23}" srcOrd="1" destOrd="0" presId="urn:microsoft.com/office/officeart/2005/8/layout/hierarchy2"/>
    <dgm:cxn modelId="{9305B94A-2A03-F849-A29A-733193909D2E}" type="presOf" srcId="{C9B4E496-F349-FC49-84B6-8220E749B240}" destId="{C911F5DB-E952-F544-A270-24372033C297}" srcOrd="0" destOrd="0" presId="urn:microsoft.com/office/officeart/2005/8/layout/hierarchy2"/>
    <dgm:cxn modelId="{1A941700-5D49-8242-AD36-85C9CD3DCF1E}" type="presOf" srcId="{0FEF7DFF-9330-374E-A3AD-0F9F84768578}" destId="{D6CBCDAC-2808-4744-9B7C-62DA03E7A6B9}" srcOrd="0" destOrd="0" presId="urn:microsoft.com/office/officeart/2005/8/layout/hierarchy2"/>
    <dgm:cxn modelId="{67BFFB56-1416-734F-894A-EA0F87AEEA75}" srcId="{4089F0C5-D889-C346-A9AD-8A5188DB8A02}" destId="{23CB2B45-22AC-3E44-826D-EAF5997B2F31}" srcOrd="1" destOrd="0" parTransId="{C9B4E496-F349-FC49-84B6-8220E749B240}" sibTransId="{36E8C12D-2B7E-B04A-8A14-0AE8050FD2EF}"/>
    <dgm:cxn modelId="{DA3DD303-D74D-4146-928F-0CA4BA0A7016}" type="presOf" srcId="{42136A70-7179-554D-B271-7ACDB263155C}" destId="{CD36864E-7D3E-014B-8BDA-46DE1FE99B4F}" srcOrd="0" destOrd="0" presId="urn:microsoft.com/office/officeart/2005/8/layout/hierarchy2"/>
    <dgm:cxn modelId="{147A15F5-1635-1047-921B-937479EAD5F4}" type="presOf" srcId="{3165A30A-88FB-9C4A-89FF-332AF59B3E73}" destId="{FCF8DBEA-E5F4-5E4C-AFD0-BF2EBBC91341}" srcOrd="0" destOrd="0" presId="urn:microsoft.com/office/officeart/2005/8/layout/hierarchy2"/>
    <dgm:cxn modelId="{FE2E5FC0-CC05-F84F-BE85-F5F79456DB94}" type="presOf" srcId="{1AE43BDF-B6DF-C749-85C4-C4E993101B82}" destId="{7A3687B6-A150-5A4E-9777-EFFC1ED4340C}" srcOrd="0" destOrd="0" presId="urn:microsoft.com/office/officeart/2005/8/layout/hierarchy2"/>
    <dgm:cxn modelId="{49243022-F27F-794D-ABAC-9A7ADE9B7F94}" type="presOf" srcId="{8757DD08-4021-6F4A-8560-57A46B05AE21}" destId="{13352AC8-7288-3F47-92F5-9EF71043E4F7}" srcOrd="1" destOrd="0" presId="urn:microsoft.com/office/officeart/2005/8/layout/hierarchy2"/>
    <dgm:cxn modelId="{623BEB88-3540-B04B-8FC0-D2A191954C69}" type="presOf" srcId="{8ADF91C9-73AD-BF4A-A867-C1FCCD04AE3D}" destId="{019F79E5-C3A1-F44B-AB64-0794D6929A05}" srcOrd="0" destOrd="0" presId="urn:microsoft.com/office/officeart/2005/8/layout/hierarchy2"/>
    <dgm:cxn modelId="{7F176B5A-4628-1949-95E6-68DCB618215D}" type="presOf" srcId="{4089F0C5-D889-C346-A9AD-8A5188DB8A02}" destId="{A5BBDF9E-3874-E64F-9EC5-5BC382FF49CF}" srcOrd="0" destOrd="0" presId="urn:microsoft.com/office/officeart/2005/8/layout/hierarchy2"/>
    <dgm:cxn modelId="{81F0BE12-E888-B845-8264-4D1B71AD6698}" srcId="{364EFC21-7661-2245-BF2F-A38E593B9170}" destId="{4089F0C5-D889-C346-A9AD-8A5188DB8A02}" srcOrd="0" destOrd="0" parTransId="{E68E8D05-432E-2344-BBFF-86B28547B7D8}" sibTransId="{688BFC6A-794D-974D-B57D-47D2A086DCD5}"/>
    <dgm:cxn modelId="{B653FB30-0E8A-5C4C-A756-52582E3F04E1}" type="presOf" srcId="{A94F2C1B-A11E-FF43-9689-FB25FCCCDB7E}" destId="{B7076ED8-B03F-BF4A-8AD4-AA507009CCA6}" srcOrd="0" destOrd="0" presId="urn:microsoft.com/office/officeart/2005/8/layout/hierarchy2"/>
    <dgm:cxn modelId="{3F0D5BC3-53FF-E749-9371-6B88526BA0E7}" type="presOf" srcId="{E59DADAB-7D6F-D449-A918-D60C3AAEDB35}" destId="{2C1C2B8A-7DC1-2047-B2E9-972580D5D9C5}" srcOrd="0" destOrd="0" presId="urn:microsoft.com/office/officeart/2005/8/layout/hierarchy2"/>
    <dgm:cxn modelId="{F3E563C8-C977-CA46-B5A8-B8D3E1DC1764}" type="presOf" srcId="{70E27FD3-239C-5440-A309-493B2B083F40}" destId="{C30624E9-35ED-B94D-A613-707A1226D278}" srcOrd="0" destOrd="0" presId="urn:microsoft.com/office/officeart/2005/8/layout/hierarchy2"/>
    <dgm:cxn modelId="{6C5B7A00-2D9A-8E4B-BC2F-F522BBA77C87}" type="presOf" srcId="{23CB2B45-22AC-3E44-826D-EAF5997B2F31}" destId="{88CD76E0-1C05-0249-9C4B-B8C0E200E85E}" srcOrd="0" destOrd="0" presId="urn:microsoft.com/office/officeart/2005/8/layout/hierarchy2"/>
    <dgm:cxn modelId="{6FA6B910-90FA-4440-BDAE-FD53260C1E05}" type="presOf" srcId="{C17911EA-929C-4741-8E6F-BC30D6C6E041}" destId="{726A4D7F-6977-3D49-9EE3-08EADC8BF56B}" srcOrd="0" destOrd="0" presId="urn:microsoft.com/office/officeart/2005/8/layout/hierarchy2"/>
    <dgm:cxn modelId="{C47B7348-A016-4A4E-B239-C7E79FE3E104}" srcId="{4089F0C5-D889-C346-A9AD-8A5188DB8A02}" destId="{8ADF91C9-73AD-BF4A-A867-C1FCCD04AE3D}" srcOrd="5" destOrd="0" parTransId="{3165A30A-88FB-9C4A-89FF-332AF59B3E73}" sibTransId="{65E87CD3-9858-654D-BE6F-8222EE5DA518}"/>
    <dgm:cxn modelId="{4B51CC54-DB6F-9B4C-9924-BDD11D41D417}" type="presParOf" srcId="{593FE46A-656E-ED49-8491-77B6AE5076BC}" destId="{00C77770-47C3-4546-9BB9-B2C031178381}" srcOrd="0" destOrd="0" presId="urn:microsoft.com/office/officeart/2005/8/layout/hierarchy2"/>
    <dgm:cxn modelId="{4726BC4E-FF7C-3349-B459-C3670D7BD437}" type="presParOf" srcId="{00C77770-47C3-4546-9BB9-B2C031178381}" destId="{A5BBDF9E-3874-E64F-9EC5-5BC382FF49CF}" srcOrd="0" destOrd="0" presId="urn:microsoft.com/office/officeart/2005/8/layout/hierarchy2"/>
    <dgm:cxn modelId="{3265A468-4533-F14B-814D-F5BD0F039D07}" type="presParOf" srcId="{00C77770-47C3-4546-9BB9-B2C031178381}" destId="{859FEEE3-9037-F94B-8F38-D57DA5A25D18}" srcOrd="1" destOrd="0" presId="urn:microsoft.com/office/officeart/2005/8/layout/hierarchy2"/>
    <dgm:cxn modelId="{59DC8CAF-2B69-8348-83AE-5BEF615A9426}" type="presParOf" srcId="{859FEEE3-9037-F94B-8F38-D57DA5A25D18}" destId="{726A4D7F-6977-3D49-9EE3-08EADC8BF56B}" srcOrd="0" destOrd="0" presId="urn:microsoft.com/office/officeart/2005/8/layout/hierarchy2"/>
    <dgm:cxn modelId="{F94126DD-8031-BB4D-8227-8EEBA0FB7CAB}" type="presParOf" srcId="{726A4D7F-6977-3D49-9EE3-08EADC8BF56B}" destId="{96D5B7CF-699E-E144-B5CC-E03F77139159}" srcOrd="0" destOrd="0" presId="urn:microsoft.com/office/officeart/2005/8/layout/hierarchy2"/>
    <dgm:cxn modelId="{4C26F120-CFD9-4E4D-9BF7-4DCC83DB4333}" type="presParOf" srcId="{859FEEE3-9037-F94B-8F38-D57DA5A25D18}" destId="{B497F0DD-8BA3-0B48-9359-D4689AC105E5}" srcOrd="1" destOrd="0" presId="urn:microsoft.com/office/officeart/2005/8/layout/hierarchy2"/>
    <dgm:cxn modelId="{48621077-1BCB-DF47-AF43-D84002952DAD}" type="presParOf" srcId="{B497F0DD-8BA3-0B48-9359-D4689AC105E5}" destId="{7A3687B6-A150-5A4E-9777-EFFC1ED4340C}" srcOrd="0" destOrd="0" presId="urn:microsoft.com/office/officeart/2005/8/layout/hierarchy2"/>
    <dgm:cxn modelId="{14BBE924-FA2E-6F46-92AF-D6598151D4D6}" type="presParOf" srcId="{B497F0DD-8BA3-0B48-9359-D4689AC105E5}" destId="{30E0B51A-3F27-264E-A7DA-263FC765E863}" srcOrd="1" destOrd="0" presId="urn:microsoft.com/office/officeart/2005/8/layout/hierarchy2"/>
    <dgm:cxn modelId="{CC1F62F9-2B6E-604A-9963-77D5BA6C3366}" type="presParOf" srcId="{859FEEE3-9037-F94B-8F38-D57DA5A25D18}" destId="{C911F5DB-E952-F544-A270-24372033C297}" srcOrd="2" destOrd="0" presId="urn:microsoft.com/office/officeart/2005/8/layout/hierarchy2"/>
    <dgm:cxn modelId="{16183A03-5009-3D4B-A805-D6659D1D9D4C}" type="presParOf" srcId="{C911F5DB-E952-F544-A270-24372033C297}" destId="{C526B3E1-1728-3C46-B6EA-292707CC8D23}" srcOrd="0" destOrd="0" presId="urn:microsoft.com/office/officeart/2005/8/layout/hierarchy2"/>
    <dgm:cxn modelId="{0795F323-DDF0-9A43-AB7E-9A520BCDB5A0}" type="presParOf" srcId="{859FEEE3-9037-F94B-8F38-D57DA5A25D18}" destId="{9563FB2C-8EBF-A14B-8CED-8B58C7C0C93F}" srcOrd="3" destOrd="0" presId="urn:microsoft.com/office/officeart/2005/8/layout/hierarchy2"/>
    <dgm:cxn modelId="{D592B9B9-A596-C041-8461-F4B6622D8FCE}" type="presParOf" srcId="{9563FB2C-8EBF-A14B-8CED-8B58C7C0C93F}" destId="{88CD76E0-1C05-0249-9C4B-B8C0E200E85E}" srcOrd="0" destOrd="0" presId="urn:microsoft.com/office/officeart/2005/8/layout/hierarchy2"/>
    <dgm:cxn modelId="{28425383-A57F-E74D-9A69-75CE10F6714F}" type="presParOf" srcId="{9563FB2C-8EBF-A14B-8CED-8B58C7C0C93F}" destId="{E2505A1E-7D66-A04B-B10A-7D9D7539B023}" srcOrd="1" destOrd="0" presId="urn:microsoft.com/office/officeart/2005/8/layout/hierarchy2"/>
    <dgm:cxn modelId="{93D71335-96A7-634C-B5D9-89013701BDD8}" type="presParOf" srcId="{859FEEE3-9037-F94B-8F38-D57DA5A25D18}" destId="{D6CBCDAC-2808-4744-9B7C-62DA03E7A6B9}" srcOrd="4" destOrd="0" presId="urn:microsoft.com/office/officeart/2005/8/layout/hierarchy2"/>
    <dgm:cxn modelId="{30F9B31C-FC45-BD41-ABCE-26F84DD9E3FE}" type="presParOf" srcId="{D6CBCDAC-2808-4744-9B7C-62DA03E7A6B9}" destId="{789C3BD1-8CD7-7946-A969-43C7E481EC70}" srcOrd="0" destOrd="0" presId="urn:microsoft.com/office/officeart/2005/8/layout/hierarchy2"/>
    <dgm:cxn modelId="{6AF9A587-EB36-B74B-AC28-1927CBB51B86}" type="presParOf" srcId="{859FEEE3-9037-F94B-8F38-D57DA5A25D18}" destId="{79E44CE1-335C-1749-AF9B-2A5C969A6E45}" srcOrd="5" destOrd="0" presId="urn:microsoft.com/office/officeart/2005/8/layout/hierarchy2"/>
    <dgm:cxn modelId="{9A7F7402-49B4-3246-9D41-975DCB3EAA9F}" type="presParOf" srcId="{79E44CE1-335C-1749-AF9B-2A5C969A6E45}" destId="{C30624E9-35ED-B94D-A613-707A1226D278}" srcOrd="0" destOrd="0" presId="urn:microsoft.com/office/officeart/2005/8/layout/hierarchy2"/>
    <dgm:cxn modelId="{90158AA6-35A8-7549-8427-FF2D659497DD}" type="presParOf" srcId="{79E44CE1-335C-1749-AF9B-2A5C969A6E45}" destId="{1418A1A9-12F8-9146-9DDD-1B7CE194CCCD}" srcOrd="1" destOrd="0" presId="urn:microsoft.com/office/officeart/2005/8/layout/hierarchy2"/>
    <dgm:cxn modelId="{08A004AF-7E08-CA49-BE9F-52CB9FFED397}" type="presParOf" srcId="{859FEEE3-9037-F94B-8F38-D57DA5A25D18}" destId="{B7076ED8-B03F-BF4A-8AD4-AA507009CCA6}" srcOrd="6" destOrd="0" presId="urn:microsoft.com/office/officeart/2005/8/layout/hierarchy2"/>
    <dgm:cxn modelId="{AC45E62E-A1BF-FF45-9911-FF2A9C66627B}" type="presParOf" srcId="{B7076ED8-B03F-BF4A-8AD4-AA507009CCA6}" destId="{B35BE1FE-4E95-7B46-9925-A38A94BDC525}" srcOrd="0" destOrd="0" presId="urn:microsoft.com/office/officeart/2005/8/layout/hierarchy2"/>
    <dgm:cxn modelId="{A6E5452B-646A-A44E-8859-41ABEE66A763}" type="presParOf" srcId="{859FEEE3-9037-F94B-8F38-D57DA5A25D18}" destId="{45BA5FEC-E155-9746-AA54-BE2AE216B428}" srcOrd="7" destOrd="0" presId="urn:microsoft.com/office/officeart/2005/8/layout/hierarchy2"/>
    <dgm:cxn modelId="{9EC40AE3-C2EC-A94F-8C3C-22979DD70836}" type="presParOf" srcId="{45BA5FEC-E155-9746-AA54-BE2AE216B428}" destId="{2C1C2B8A-7DC1-2047-B2E9-972580D5D9C5}" srcOrd="0" destOrd="0" presId="urn:microsoft.com/office/officeart/2005/8/layout/hierarchy2"/>
    <dgm:cxn modelId="{F4996E4C-459A-4D4F-8AFC-C72EF2E1243A}" type="presParOf" srcId="{45BA5FEC-E155-9746-AA54-BE2AE216B428}" destId="{B0B77950-03ED-B247-9171-45777DBE4075}" srcOrd="1" destOrd="0" presId="urn:microsoft.com/office/officeart/2005/8/layout/hierarchy2"/>
    <dgm:cxn modelId="{7964B580-333B-B948-9D3C-A3A577E0E5BC}" type="presParOf" srcId="{859FEEE3-9037-F94B-8F38-D57DA5A25D18}" destId="{38615329-9DDE-0D4D-B657-1AE8720B4B0F}" srcOrd="8" destOrd="0" presId="urn:microsoft.com/office/officeart/2005/8/layout/hierarchy2"/>
    <dgm:cxn modelId="{72224A91-7039-A943-80AD-7B1D0E58C563}" type="presParOf" srcId="{38615329-9DDE-0D4D-B657-1AE8720B4B0F}" destId="{13352AC8-7288-3F47-92F5-9EF71043E4F7}" srcOrd="0" destOrd="0" presId="urn:microsoft.com/office/officeart/2005/8/layout/hierarchy2"/>
    <dgm:cxn modelId="{5D7C8C59-5844-834D-804E-07DA3FACFF43}" type="presParOf" srcId="{859FEEE3-9037-F94B-8F38-D57DA5A25D18}" destId="{1407C6F0-0F86-4B47-B7D9-02E0D9FBABE7}" srcOrd="9" destOrd="0" presId="urn:microsoft.com/office/officeart/2005/8/layout/hierarchy2"/>
    <dgm:cxn modelId="{5DC8EA2B-A380-1A4B-89BB-4F1A1176B1F4}" type="presParOf" srcId="{1407C6F0-0F86-4B47-B7D9-02E0D9FBABE7}" destId="{CD36864E-7D3E-014B-8BDA-46DE1FE99B4F}" srcOrd="0" destOrd="0" presId="urn:microsoft.com/office/officeart/2005/8/layout/hierarchy2"/>
    <dgm:cxn modelId="{D93083B1-B920-E74B-91A3-9BF5CDB27316}" type="presParOf" srcId="{1407C6F0-0F86-4B47-B7D9-02E0D9FBABE7}" destId="{6DF35B77-68D2-1746-ACDC-321F0E606D8F}" srcOrd="1" destOrd="0" presId="urn:microsoft.com/office/officeart/2005/8/layout/hierarchy2"/>
    <dgm:cxn modelId="{615B0FF5-4603-B341-BDF4-CD79A0630981}" type="presParOf" srcId="{859FEEE3-9037-F94B-8F38-D57DA5A25D18}" destId="{FCF8DBEA-E5F4-5E4C-AFD0-BF2EBBC91341}" srcOrd="10" destOrd="0" presId="urn:microsoft.com/office/officeart/2005/8/layout/hierarchy2"/>
    <dgm:cxn modelId="{22666871-57F8-9245-8B21-D74A0F429BC2}" type="presParOf" srcId="{FCF8DBEA-E5F4-5E4C-AFD0-BF2EBBC91341}" destId="{480237CE-FCCE-5148-8650-DFC9D22A717B}" srcOrd="0" destOrd="0" presId="urn:microsoft.com/office/officeart/2005/8/layout/hierarchy2"/>
    <dgm:cxn modelId="{A0EAF6F8-1C26-C548-8B02-8C1EF7A1792E}" type="presParOf" srcId="{859FEEE3-9037-F94B-8F38-D57DA5A25D18}" destId="{60F1BA35-95E6-1246-B46C-72D5A228B13A}" srcOrd="11" destOrd="0" presId="urn:microsoft.com/office/officeart/2005/8/layout/hierarchy2"/>
    <dgm:cxn modelId="{5FBE800B-BA8C-EE47-9198-665015865B84}" type="presParOf" srcId="{60F1BA35-95E6-1246-B46C-72D5A228B13A}" destId="{019F79E5-C3A1-F44B-AB64-0794D6929A05}" srcOrd="0" destOrd="0" presId="urn:microsoft.com/office/officeart/2005/8/layout/hierarchy2"/>
    <dgm:cxn modelId="{4F1D8A2E-4ACB-5D4D-95F4-F2260C707596}" type="presParOf" srcId="{60F1BA35-95E6-1246-B46C-72D5A228B13A}" destId="{EFE5AAA8-4CD2-4D4D-9874-80312C921C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C90B1-DA81-2446-9C38-61C92E58C1F4}" type="doc">
      <dgm:prSet loTypeId="urn:microsoft.com/office/officeart/2005/8/layout/hierarchy2" loCatId="hierarchy" qsTypeId="urn:microsoft.com/office/officeart/2005/8/quickstyle/simple3" qsCatId="simple" csTypeId="urn:microsoft.com/office/officeart/2005/8/colors/accent2_5" csCatId="accent2" phldr="1"/>
      <dgm:spPr/>
      <dgm:t>
        <a:bodyPr/>
        <a:lstStyle/>
        <a:p>
          <a:endParaRPr lang="fr-FR"/>
        </a:p>
      </dgm:t>
    </dgm:pt>
    <dgm:pt modelId="{3AB4316A-A235-5A46-A20C-E4D8B471F13C}">
      <dgm:prSet phldrT="[Texte]" custT="1"/>
      <dgm:spPr/>
      <dgm:t>
        <a:bodyPr/>
        <a:lstStyle/>
        <a:p>
          <a:r>
            <a:rPr lang="fr-FR" sz="1600" dirty="0" smtClean="0"/>
            <a:t>Spécialités</a:t>
          </a:r>
          <a:endParaRPr lang="fr-FR" sz="1600" dirty="0"/>
        </a:p>
      </dgm:t>
    </dgm:pt>
    <dgm:pt modelId="{C525F8E6-D8AA-7844-903C-AA6DF6CE60F8}" type="parTrans" cxnId="{A25B67B2-9E4E-EF47-9359-AAF832C899DE}">
      <dgm:prSet/>
      <dgm:spPr/>
      <dgm:t>
        <a:bodyPr/>
        <a:lstStyle/>
        <a:p>
          <a:endParaRPr lang="fr-FR" sz="1200"/>
        </a:p>
      </dgm:t>
    </dgm:pt>
    <dgm:pt modelId="{E6AE8DEE-C298-3F41-A6F6-5A0AC80071E0}" type="sibTrans" cxnId="{A25B67B2-9E4E-EF47-9359-AAF832C899DE}">
      <dgm:prSet/>
      <dgm:spPr/>
      <dgm:t>
        <a:bodyPr/>
        <a:lstStyle/>
        <a:p>
          <a:endParaRPr lang="fr-FR" sz="1200"/>
        </a:p>
      </dgm:t>
    </dgm:pt>
    <dgm:pt modelId="{02532128-F594-B240-AC2B-99D321ECD330}">
      <dgm:prSet phldrT="[Texte]" custT="1"/>
      <dgm:spPr/>
      <dgm:t>
        <a:bodyPr/>
        <a:lstStyle/>
        <a:p>
          <a:r>
            <a:rPr lang="fr-FR" sz="1200" dirty="0" smtClean="0"/>
            <a:t>O7 - Imaginer une solution, répondre à un besoin</a:t>
          </a:r>
          <a:endParaRPr lang="fr-FR" sz="1200" dirty="0"/>
        </a:p>
      </dgm:t>
    </dgm:pt>
    <dgm:pt modelId="{30E0235D-3C4F-204B-B6F4-1ABEBBE8F6A1}" type="parTrans" cxnId="{0D861B9A-E1CC-404C-8ED5-8E3ECE2A3A71}">
      <dgm:prSet custT="1"/>
      <dgm:spPr/>
      <dgm:t>
        <a:bodyPr/>
        <a:lstStyle/>
        <a:p>
          <a:endParaRPr lang="fr-FR" sz="1200"/>
        </a:p>
      </dgm:t>
    </dgm:pt>
    <dgm:pt modelId="{5F7B5EE5-6C2B-0B47-8F69-81E228107333}" type="sibTrans" cxnId="{0D861B9A-E1CC-404C-8ED5-8E3ECE2A3A71}">
      <dgm:prSet/>
      <dgm:spPr/>
      <dgm:t>
        <a:bodyPr/>
        <a:lstStyle/>
        <a:p>
          <a:endParaRPr lang="fr-FR" sz="1200"/>
        </a:p>
      </dgm:t>
    </dgm:pt>
    <dgm:pt modelId="{92114767-3F76-DE4E-9E46-142A9A8AE459}">
      <dgm:prSet phldrT="[Texte]" custT="1"/>
      <dgm:spPr/>
      <dgm:t>
        <a:bodyPr/>
        <a:lstStyle/>
        <a:p>
          <a:r>
            <a:rPr lang="fr-FR" sz="1200" dirty="0" smtClean="0"/>
            <a:t>O8 – Valider des solutions techniques</a:t>
          </a:r>
          <a:endParaRPr lang="fr-FR" sz="1200" dirty="0"/>
        </a:p>
      </dgm:t>
    </dgm:pt>
    <dgm:pt modelId="{939A05AF-2043-9D47-BF84-825722AAC6BA}" type="parTrans" cxnId="{6034EE21-59EC-4D4C-9E85-5A2849DB4C67}">
      <dgm:prSet custT="1"/>
      <dgm:spPr/>
      <dgm:t>
        <a:bodyPr/>
        <a:lstStyle/>
        <a:p>
          <a:endParaRPr lang="fr-FR" sz="1200"/>
        </a:p>
      </dgm:t>
    </dgm:pt>
    <dgm:pt modelId="{36664A23-B894-3848-98C6-86C8E4A61DAD}" type="sibTrans" cxnId="{6034EE21-59EC-4D4C-9E85-5A2849DB4C67}">
      <dgm:prSet/>
      <dgm:spPr/>
      <dgm:t>
        <a:bodyPr/>
        <a:lstStyle/>
        <a:p>
          <a:endParaRPr lang="fr-FR" sz="1200"/>
        </a:p>
      </dgm:t>
    </dgm:pt>
    <dgm:pt modelId="{343EDE4A-FAAC-BA49-9EC0-507D998753C2}">
      <dgm:prSet phldrT="[Texte]" custT="1"/>
      <dgm:spPr/>
      <dgm:t>
        <a:bodyPr/>
        <a:lstStyle/>
        <a:p>
          <a:r>
            <a:rPr lang="fr-FR" sz="1200" dirty="0" smtClean="0"/>
            <a:t>O9 – Gérer la vie du produit</a:t>
          </a:r>
          <a:endParaRPr lang="fr-FR" sz="1200" dirty="0"/>
        </a:p>
      </dgm:t>
    </dgm:pt>
    <dgm:pt modelId="{C7740EAC-C817-7343-B04A-712708C6102C}" type="parTrans" cxnId="{22EFBBE6-F925-5D4F-B012-D96FF5F49EA0}">
      <dgm:prSet custT="1"/>
      <dgm:spPr/>
      <dgm:t>
        <a:bodyPr/>
        <a:lstStyle/>
        <a:p>
          <a:endParaRPr lang="fr-FR" sz="1200"/>
        </a:p>
      </dgm:t>
    </dgm:pt>
    <dgm:pt modelId="{21DB65B6-BF2E-3345-AA46-2951C8FE491F}" type="sibTrans" cxnId="{22EFBBE6-F925-5D4F-B012-D96FF5F49EA0}">
      <dgm:prSet/>
      <dgm:spPr/>
      <dgm:t>
        <a:bodyPr/>
        <a:lstStyle/>
        <a:p>
          <a:endParaRPr lang="fr-FR" sz="1200"/>
        </a:p>
      </dgm:t>
    </dgm:pt>
    <dgm:pt modelId="{BEB780C5-57C8-C640-AEC7-FC0BF72D3CA1}" type="pres">
      <dgm:prSet presAssocID="{14EC90B1-DA81-2446-9C38-61C92E58C1F4}" presName="diagram" presStyleCnt="0">
        <dgm:presLayoutVars>
          <dgm:chPref val="1"/>
          <dgm:dir/>
          <dgm:animOne val="branch"/>
          <dgm:animLvl val="lvl"/>
          <dgm:resizeHandles val="exact"/>
        </dgm:presLayoutVars>
      </dgm:prSet>
      <dgm:spPr/>
      <dgm:t>
        <a:bodyPr/>
        <a:lstStyle/>
        <a:p>
          <a:endParaRPr lang="fr-FR"/>
        </a:p>
      </dgm:t>
    </dgm:pt>
    <dgm:pt modelId="{F3F18E8D-A2FE-B745-97F1-573F79CE408E}" type="pres">
      <dgm:prSet presAssocID="{3AB4316A-A235-5A46-A20C-E4D8B471F13C}" presName="root1" presStyleCnt="0"/>
      <dgm:spPr/>
    </dgm:pt>
    <dgm:pt modelId="{9C4EF939-33EC-464B-8615-0EE146A6334D}" type="pres">
      <dgm:prSet presAssocID="{3AB4316A-A235-5A46-A20C-E4D8B471F13C}" presName="LevelOneTextNode" presStyleLbl="node0" presStyleIdx="0" presStyleCnt="1" custScaleX="48404" custScaleY="30995" custLinFactNeighborX="-21026" custLinFactNeighborY="0">
        <dgm:presLayoutVars>
          <dgm:chPref val="3"/>
        </dgm:presLayoutVars>
      </dgm:prSet>
      <dgm:spPr/>
      <dgm:t>
        <a:bodyPr/>
        <a:lstStyle/>
        <a:p>
          <a:endParaRPr lang="fr-FR"/>
        </a:p>
      </dgm:t>
    </dgm:pt>
    <dgm:pt modelId="{1065CA95-A199-B94F-B359-EC364C98731B}" type="pres">
      <dgm:prSet presAssocID="{3AB4316A-A235-5A46-A20C-E4D8B471F13C}" presName="level2hierChild" presStyleCnt="0"/>
      <dgm:spPr/>
    </dgm:pt>
    <dgm:pt modelId="{B599C4A2-A052-E54A-A927-CBC5CD9489FB}" type="pres">
      <dgm:prSet presAssocID="{30E0235D-3C4F-204B-B6F4-1ABEBBE8F6A1}" presName="conn2-1" presStyleLbl="parChTrans1D2" presStyleIdx="0" presStyleCnt="3"/>
      <dgm:spPr/>
      <dgm:t>
        <a:bodyPr/>
        <a:lstStyle/>
        <a:p>
          <a:endParaRPr lang="fr-FR"/>
        </a:p>
      </dgm:t>
    </dgm:pt>
    <dgm:pt modelId="{3BF15D59-4C5A-C449-8D47-B20B0C1AAD94}" type="pres">
      <dgm:prSet presAssocID="{30E0235D-3C4F-204B-B6F4-1ABEBBE8F6A1}" presName="connTx" presStyleLbl="parChTrans1D2" presStyleIdx="0" presStyleCnt="3"/>
      <dgm:spPr/>
      <dgm:t>
        <a:bodyPr/>
        <a:lstStyle/>
        <a:p>
          <a:endParaRPr lang="fr-FR"/>
        </a:p>
      </dgm:t>
    </dgm:pt>
    <dgm:pt modelId="{CDE4F205-CCDD-1F45-9705-D568331A77E2}" type="pres">
      <dgm:prSet presAssocID="{02532128-F594-B240-AC2B-99D321ECD330}" presName="root2" presStyleCnt="0"/>
      <dgm:spPr/>
    </dgm:pt>
    <dgm:pt modelId="{1D98D072-CFF7-334D-9E60-16800E5EFF6D}" type="pres">
      <dgm:prSet presAssocID="{02532128-F594-B240-AC2B-99D321ECD330}" presName="LevelTwoTextNode" presStyleLbl="node2" presStyleIdx="0" presStyleCnt="3" custScaleX="110356" custScaleY="26634" custLinFactNeighborX="-1398">
        <dgm:presLayoutVars>
          <dgm:chPref val="3"/>
        </dgm:presLayoutVars>
      </dgm:prSet>
      <dgm:spPr/>
      <dgm:t>
        <a:bodyPr/>
        <a:lstStyle/>
        <a:p>
          <a:endParaRPr lang="fr-FR"/>
        </a:p>
      </dgm:t>
    </dgm:pt>
    <dgm:pt modelId="{5066527A-0C60-0D44-8CC9-A9AA1509DBD9}" type="pres">
      <dgm:prSet presAssocID="{02532128-F594-B240-AC2B-99D321ECD330}" presName="level3hierChild" presStyleCnt="0"/>
      <dgm:spPr/>
    </dgm:pt>
    <dgm:pt modelId="{800F7235-92BB-154D-B288-59F0E0DF3273}" type="pres">
      <dgm:prSet presAssocID="{939A05AF-2043-9D47-BF84-825722AAC6BA}" presName="conn2-1" presStyleLbl="parChTrans1D2" presStyleIdx="1" presStyleCnt="3"/>
      <dgm:spPr/>
      <dgm:t>
        <a:bodyPr/>
        <a:lstStyle/>
        <a:p>
          <a:endParaRPr lang="fr-FR"/>
        </a:p>
      </dgm:t>
    </dgm:pt>
    <dgm:pt modelId="{CDC60EE7-3254-E04F-A309-27A888024343}" type="pres">
      <dgm:prSet presAssocID="{939A05AF-2043-9D47-BF84-825722AAC6BA}" presName="connTx" presStyleLbl="parChTrans1D2" presStyleIdx="1" presStyleCnt="3"/>
      <dgm:spPr/>
      <dgm:t>
        <a:bodyPr/>
        <a:lstStyle/>
        <a:p>
          <a:endParaRPr lang="fr-FR"/>
        </a:p>
      </dgm:t>
    </dgm:pt>
    <dgm:pt modelId="{81E13F22-C0C8-A44C-9041-6FBA8EBCCBF1}" type="pres">
      <dgm:prSet presAssocID="{92114767-3F76-DE4E-9E46-142A9A8AE459}" presName="root2" presStyleCnt="0"/>
      <dgm:spPr/>
    </dgm:pt>
    <dgm:pt modelId="{47F70368-D2DE-E846-89EB-EB02D98CDF69}" type="pres">
      <dgm:prSet presAssocID="{92114767-3F76-DE4E-9E46-142A9A8AE459}" presName="LevelTwoTextNode" presStyleLbl="node2" presStyleIdx="1" presStyleCnt="3" custScaleX="110356" custScaleY="26634" custLinFactNeighborX="-1398">
        <dgm:presLayoutVars>
          <dgm:chPref val="3"/>
        </dgm:presLayoutVars>
      </dgm:prSet>
      <dgm:spPr/>
      <dgm:t>
        <a:bodyPr/>
        <a:lstStyle/>
        <a:p>
          <a:endParaRPr lang="fr-FR"/>
        </a:p>
      </dgm:t>
    </dgm:pt>
    <dgm:pt modelId="{4E19E072-2A74-6B40-8D9A-D49A3DB6C49A}" type="pres">
      <dgm:prSet presAssocID="{92114767-3F76-DE4E-9E46-142A9A8AE459}" presName="level3hierChild" presStyleCnt="0"/>
      <dgm:spPr/>
    </dgm:pt>
    <dgm:pt modelId="{E5E9AE09-A307-EF4D-9943-D225FB63FC30}" type="pres">
      <dgm:prSet presAssocID="{C7740EAC-C817-7343-B04A-712708C6102C}" presName="conn2-1" presStyleLbl="parChTrans1D2" presStyleIdx="2" presStyleCnt="3"/>
      <dgm:spPr/>
      <dgm:t>
        <a:bodyPr/>
        <a:lstStyle/>
        <a:p>
          <a:endParaRPr lang="fr-FR"/>
        </a:p>
      </dgm:t>
    </dgm:pt>
    <dgm:pt modelId="{DDEA3DBE-9F7A-004E-94DB-F22FCAFB0827}" type="pres">
      <dgm:prSet presAssocID="{C7740EAC-C817-7343-B04A-712708C6102C}" presName="connTx" presStyleLbl="parChTrans1D2" presStyleIdx="2" presStyleCnt="3"/>
      <dgm:spPr/>
      <dgm:t>
        <a:bodyPr/>
        <a:lstStyle/>
        <a:p>
          <a:endParaRPr lang="fr-FR"/>
        </a:p>
      </dgm:t>
    </dgm:pt>
    <dgm:pt modelId="{47B11396-AA8B-584B-8026-92585F165310}" type="pres">
      <dgm:prSet presAssocID="{343EDE4A-FAAC-BA49-9EC0-507D998753C2}" presName="root2" presStyleCnt="0"/>
      <dgm:spPr/>
    </dgm:pt>
    <dgm:pt modelId="{29F5463E-FD7C-E14D-A9D4-B0DDA5129E74}" type="pres">
      <dgm:prSet presAssocID="{343EDE4A-FAAC-BA49-9EC0-507D998753C2}" presName="LevelTwoTextNode" presStyleLbl="node2" presStyleIdx="2" presStyleCnt="3" custScaleX="110356" custScaleY="26634" custLinFactNeighborX="-1398">
        <dgm:presLayoutVars>
          <dgm:chPref val="3"/>
        </dgm:presLayoutVars>
      </dgm:prSet>
      <dgm:spPr/>
      <dgm:t>
        <a:bodyPr/>
        <a:lstStyle/>
        <a:p>
          <a:endParaRPr lang="fr-FR"/>
        </a:p>
      </dgm:t>
    </dgm:pt>
    <dgm:pt modelId="{F4DFF2A5-5F2D-F940-9D40-137DCD0B093C}" type="pres">
      <dgm:prSet presAssocID="{343EDE4A-FAAC-BA49-9EC0-507D998753C2}" presName="level3hierChild" presStyleCnt="0"/>
      <dgm:spPr/>
    </dgm:pt>
  </dgm:ptLst>
  <dgm:cxnLst>
    <dgm:cxn modelId="{59E9F38A-6549-C049-8851-0D2B65867414}" type="presOf" srcId="{939A05AF-2043-9D47-BF84-825722AAC6BA}" destId="{800F7235-92BB-154D-B288-59F0E0DF3273}" srcOrd="0" destOrd="0" presId="urn:microsoft.com/office/officeart/2005/8/layout/hierarchy2"/>
    <dgm:cxn modelId="{D316FF5B-1E2D-4C42-88EE-C0800FFE9849}" type="presOf" srcId="{3AB4316A-A235-5A46-A20C-E4D8B471F13C}" destId="{9C4EF939-33EC-464B-8615-0EE146A6334D}" srcOrd="0" destOrd="0" presId="urn:microsoft.com/office/officeart/2005/8/layout/hierarchy2"/>
    <dgm:cxn modelId="{8777D961-19E5-F04E-A4FF-EF20C5345B1A}" type="presOf" srcId="{30E0235D-3C4F-204B-B6F4-1ABEBBE8F6A1}" destId="{B599C4A2-A052-E54A-A927-CBC5CD9489FB}" srcOrd="0" destOrd="0" presId="urn:microsoft.com/office/officeart/2005/8/layout/hierarchy2"/>
    <dgm:cxn modelId="{F224A6F1-A65C-7244-9C77-0904AA5ACB37}" type="presOf" srcId="{14EC90B1-DA81-2446-9C38-61C92E58C1F4}" destId="{BEB780C5-57C8-C640-AEC7-FC0BF72D3CA1}" srcOrd="0" destOrd="0" presId="urn:microsoft.com/office/officeart/2005/8/layout/hierarchy2"/>
    <dgm:cxn modelId="{0B1139BC-0D56-374A-A465-F2DA23B54B28}" type="presOf" srcId="{92114767-3F76-DE4E-9E46-142A9A8AE459}" destId="{47F70368-D2DE-E846-89EB-EB02D98CDF69}" srcOrd="0" destOrd="0" presId="urn:microsoft.com/office/officeart/2005/8/layout/hierarchy2"/>
    <dgm:cxn modelId="{6B464D8F-C6E2-0B43-A0E3-B33FD51B3CD2}" type="presOf" srcId="{C7740EAC-C817-7343-B04A-712708C6102C}" destId="{DDEA3DBE-9F7A-004E-94DB-F22FCAFB0827}" srcOrd="1" destOrd="0" presId="urn:microsoft.com/office/officeart/2005/8/layout/hierarchy2"/>
    <dgm:cxn modelId="{0D861B9A-E1CC-404C-8ED5-8E3ECE2A3A71}" srcId="{3AB4316A-A235-5A46-A20C-E4D8B471F13C}" destId="{02532128-F594-B240-AC2B-99D321ECD330}" srcOrd="0" destOrd="0" parTransId="{30E0235D-3C4F-204B-B6F4-1ABEBBE8F6A1}" sibTransId="{5F7B5EE5-6C2B-0B47-8F69-81E228107333}"/>
    <dgm:cxn modelId="{0DB5F2E6-F6E2-2F4E-8E5C-C98DBB526A2E}" type="presOf" srcId="{02532128-F594-B240-AC2B-99D321ECD330}" destId="{1D98D072-CFF7-334D-9E60-16800E5EFF6D}" srcOrd="0" destOrd="0" presId="urn:microsoft.com/office/officeart/2005/8/layout/hierarchy2"/>
    <dgm:cxn modelId="{22EFBBE6-F925-5D4F-B012-D96FF5F49EA0}" srcId="{3AB4316A-A235-5A46-A20C-E4D8B471F13C}" destId="{343EDE4A-FAAC-BA49-9EC0-507D998753C2}" srcOrd="2" destOrd="0" parTransId="{C7740EAC-C817-7343-B04A-712708C6102C}" sibTransId="{21DB65B6-BF2E-3345-AA46-2951C8FE491F}"/>
    <dgm:cxn modelId="{5879867F-21ED-7941-B4DF-D66995208B53}" type="presOf" srcId="{30E0235D-3C4F-204B-B6F4-1ABEBBE8F6A1}" destId="{3BF15D59-4C5A-C449-8D47-B20B0C1AAD94}" srcOrd="1" destOrd="0" presId="urn:microsoft.com/office/officeart/2005/8/layout/hierarchy2"/>
    <dgm:cxn modelId="{6034EE21-59EC-4D4C-9E85-5A2849DB4C67}" srcId="{3AB4316A-A235-5A46-A20C-E4D8B471F13C}" destId="{92114767-3F76-DE4E-9E46-142A9A8AE459}" srcOrd="1" destOrd="0" parTransId="{939A05AF-2043-9D47-BF84-825722AAC6BA}" sibTransId="{36664A23-B894-3848-98C6-86C8E4A61DAD}"/>
    <dgm:cxn modelId="{A25B67B2-9E4E-EF47-9359-AAF832C899DE}" srcId="{14EC90B1-DA81-2446-9C38-61C92E58C1F4}" destId="{3AB4316A-A235-5A46-A20C-E4D8B471F13C}" srcOrd="0" destOrd="0" parTransId="{C525F8E6-D8AA-7844-903C-AA6DF6CE60F8}" sibTransId="{E6AE8DEE-C298-3F41-A6F6-5A0AC80071E0}"/>
    <dgm:cxn modelId="{8FECD662-CC4F-7E42-B678-688585125982}" type="presOf" srcId="{939A05AF-2043-9D47-BF84-825722AAC6BA}" destId="{CDC60EE7-3254-E04F-A309-27A888024343}" srcOrd="1" destOrd="0" presId="urn:microsoft.com/office/officeart/2005/8/layout/hierarchy2"/>
    <dgm:cxn modelId="{BECD64F5-8047-E546-85C6-092162BE7C3E}" type="presOf" srcId="{343EDE4A-FAAC-BA49-9EC0-507D998753C2}" destId="{29F5463E-FD7C-E14D-A9D4-B0DDA5129E74}" srcOrd="0" destOrd="0" presId="urn:microsoft.com/office/officeart/2005/8/layout/hierarchy2"/>
    <dgm:cxn modelId="{E0B5CDDF-FC24-4343-B390-054481495182}" type="presOf" srcId="{C7740EAC-C817-7343-B04A-712708C6102C}" destId="{E5E9AE09-A307-EF4D-9943-D225FB63FC30}" srcOrd="0" destOrd="0" presId="urn:microsoft.com/office/officeart/2005/8/layout/hierarchy2"/>
    <dgm:cxn modelId="{A26D5E52-CDCE-7647-932F-36377DB3D05C}" type="presParOf" srcId="{BEB780C5-57C8-C640-AEC7-FC0BF72D3CA1}" destId="{F3F18E8D-A2FE-B745-97F1-573F79CE408E}" srcOrd="0" destOrd="0" presId="urn:microsoft.com/office/officeart/2005/8/layout/hierarchy2"/>
    <dgm:cxn modelId="{1064F3C8-DF25-A544-B4AE-6BFBF5CBCB25}" type="presParOf" srcId="{F3F18E8D-A2FE-B745-97F1-573F79CE408E}" destId="{9C4EF939-33EC-464B-8615-0EE146A6334D}" srcOrd="0" destOrd="0" presId="urn:microsoft.com/office/officeart/2005/8/layout/hierarchy2"/>
    <dgm:cxn modelId="{DE1E6408-BCC8-634B-ACA8-DD38AD58F176}" type="presParOf" srcId="{F3F18E8D-A2FE-B745-97F1-573F79CE408E}" destId="{1065CA95-A199-B94F-B359-EC364C98731B}" srcOrd="1" destOrd="0" presId="urn:microsoft.com/office/officeart/2005/8/layout/hierarchy2"/>
    <dgm:cxn modelId="{32B84A16-FB2A-5D4E-A605-84924E34EE4F}" type="presParOf" srcId="{1065CA95-A199-B94F-B359-EC364C98731B}" destId="{B599C4A2-A052-E54A-A927-CBC5CD9489FB}" srcOrd="0" destOrd="0" presId="urn:microsoft.com/office/officeart/2005/8/layout/hierarchy2"/>
    <dgm:cxn modelId="{45A05F7E-1058-F244-A77A-AEED7AE643F6}" type="presParOf" srcId="{B599C4A2-A052-E54A-A927-CBC5CD9489FB}" destId="{3BF15D59-4C5A-C449-8D47-B20B0C1AAD94}" srcOrd="0" destOrd="0" presId="urn:microsoft.com/office/officeart/2005/8/layout/hierarchy2"/>
    <dgm:cxn modelId="{6A2A3815-F451-EA4C-BBB1-055CCACCEC34}" type="presParOf" srcId="{1065CA95-A199-B94F-B359-EC364C98731B}" destId="{CDE4F205-CCDD-1F45-9705-D568331A77E2}" srcOrd="1" destOrd="0" presId="urn:microsoft.com/office/officeart/2005/8/layout/hierarchy2"/>
    <dgm:cxn modelId="{1E1597FF-3942-C244-9E57-5554493CC8E7}" type="presParOf" srcId="{CDE4F205-CCDD-1F45-9705-D568331A77E2}" destId="{1D98D072-CFF7-334D-9E60-16800E5EFF6D}" srcOrd="0" destOrd="0" presId="urn:microsoft.com/office/officeart/2005/8/layout/hierarchy2"/>
    <dgm:cxn modelId="{046F77E8-DD82-3049-B1A6-64B685459314}" type="presParOf" srcId="{CDE4F205-CCDD-1F45-9705-D568331A77E2}" destId="{5066527A-0C60-0D44-8CC9-A9AA1509DBD9}" srcOrd="1" destOrd="0" presId="urn:microsoft.com/office/officeart/2005/8/layout/hierarchy2"/>
    <dgm:cxn modelId="{CF7A4AC5-2787-5B4C-8303-F865786142F5}" type="presParOf" srcId="{1065CA95-A199-B94F-B359-EC364C98731B}" destId="{800F7235-92BB-154D-B288-59F0E0DF3273}" srcOrd="2" destOrd="0" presId="urn:microsoft.com/office/officeart/2005/8/layout/hierarchy2"/>
    <dgm:cxn modelId="{899029A8-4A7C-3A41-843C-7BA4632A77A7}" type="presParOf" srcId="{800F7235-92BB-154D-B288-59F0E0DF3273}" destId="{CDC60EE7-3254-E04F-A309-27A888024343}" srcOrd="0" destOrd="0" presId="urn:microsoft.com/office/officeart/2005/8/layout/hierarchy2"/>
    <dgm:cxn modelId="{E2791929-E786-BD4A-9045-632B1CC8D000}" type="presParOf" srcId="{1065CA95-A199-B94F-B359-EC364C98731B}" destId="{81E13F22-C0C8-A44C-9041-6FBA8EBCCBF1}" srcOrd="3" destOrd="0" presId="urn:microsoft.com/office/officeart/2005/8/layout/hierarchy2"/>
    <dgm:cxn modelId="{B143640A-5DE6-F342-80E3-389C561B030F}" type="presParOf" srcId="{81E13F22-C0C8-A44C-9041-6FBA8EBCCBF1}" destId="{47F70368-D2DE-E846-89EB-EB02D98CDF69}" srcOrd="0" destOrd="0" presId="urn:microsoft.com/office/officeart/2005/8/layout/hierarchy2"/>
    <dgm:cxn modelId="{33450580-D7D4-9140-8FB3-3ECA4CBDDD67}" type="presParOf" srcId="{81E13F22-C0C8-A44C-9041-6FBA8EBCCBF1}" destId="{4E19E072-2A74-6B40-8D9A-D49A3DB6C49A}" srcOrd="1" destOrd="0" presId="urn:microsoft.com/office/officeart/2005/8/layout/hierarchy2"/>
    <dgm:cxn modelId="{4AC5DC09-32C0-7544-B5D5-4B85EB127CD0}" type="presParOf" srcId="{1065CA95-A199-B94F-B359-EC364C98731B}" destId="{E5E9AE09-A307-EF4D-9943-D225FB63FC30}" srcOrd="4" destOrd="0" presId="urn:microsoft.com/office/officeart/2005/8/layout/hierarchy2"/>
    <dgm:cxn modelId="{87660EE1-D4C6-0647-B982-45CD564E579D}" type="presParOf" srcId="{E5E9AE09-A307-EF4D-9943-D225FB63FC30}" destId="{DDEA3DBE-9F7A-004E-94DB-F22FCAFB0827}" srcOrd="0" destOrd="0" presId="urn:microsoft.com/office/officeart/2005/8/layout/hierarchy2"/>
    <dgm:cxn modelId="{F5F8DD04-6F7D-A34A-B170-8D97C4F008C7}" type="presParOf" srcId="{1065CA95-A199-B94F-B359-EC364C98731B}" destId="{47B11396-AA8B-584B-8026-92585F165310}" srcOrd="5" destOrd="0" presId="urn:microsoft.com/office/officeart/2005/8/layout/hierarchy2"/>
    <dgm:cxn modelId="{AFA4445C-F0B4-354D-8B29-D75BEF4D9D6A}" type="presParOf" srcId="{47B11396-AA8B-584B-8026-92585F165310}" destId="{29F5463E-FD7C-E14D-A9D4-B0DDA5129E74}" srcOrd="0" destOrd="0" presId="urn:microsoft.com/office/officeart/2005/8/layout/hierarchy2"/>
    <dgm:cxn modelId="{B4627A57-E463-3249-9E01-9EE9DA45B9BC}" type="presParOf" srcId="{47B11396-AA8B-584B-8026-92585F165310}" destId="{F4DFF2A5-5F2D-F940-9D40-137DCD0B093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BDF9E-3874-E64F-9EC5-5BC382FF49CF}">
      <dsp:nvSpPr>
        <dsp:cNvPr id="0" name=""/>
        <dsp:cNvSpPr/>
      </dsp:nvSpPr>
      <dsp:spPr>
        <a:xfrm>
          <a:off x="0" y="1731660"/>
          <a:ext cx="1201356"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Transversal</a:t>
          </a:r>
          <a:endParaRPr lang="fr-FR" sz="1600" kern="1200" dirty="0"/>
        </a:p>
      </dsp:txBody>
      <dsp:txXfrm>
        <a:off x="17593" y="1749253"/>
        <a:ext cx="1166170" cy="565492"/>
      </dsp:txXfrm>
    </dsp:sp>
    <dsp:sp modelId="{726A4D7F-6977-3D49-9EE3-08EADC8BF56B}">
      <dsp:nvSpPr>
        <dsp:cNvPr id="0" name=""/>
        <dsp:cNvSpPr/>
      </dsp:nvSpPr>
      <dsp:spPr>
        <a:xfrm rot="18073923">
          <a:off x="715752" y="1156324"/>
          <a:ext cx="2017071" cy="26604"/>
        </a:xfrm>
        <a:custGeom>
          <a:avLst/>
          <a:gdLst/>
          <a:ahLst/>
          <a:cxnLst/>
          <a:rect l="0" t="0" r="0" b="0"/>
          <a:pathLst>
            <a:path>
              <a:moveTo>
                <a:pt x="0" y="13302"/>
              </a:moveTo>
              <a:lnTo>
                <a:pt x="201707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a:off x="1673861" y="1119200"/>
        <a:ext cx="100853" cy="100853"/>
      </dsp:txXfrm>
    </dsp:sp>
    <dsp:sp modelId="{7A3687B6-A150-5A4E-9777-EFFC1ED4340C}">
      <dsp:nvSpPr>
        <dsp:cNvPr id="0" name=""/>
        <dsp:cNvSpPr/>
      </dsp:nvSpPr>
      <dsp:spPr>
        <a:xfrm>
          <a:off x="2247219" y="6914"/>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O1 -  Caractériser des systèmes privilégiant un usage raisonné du point de vue développement durable</a:t>
          </a:r>
          <a:endParaRPr lang="fr-FR" sz="1200" kern="1200" dirty="0"/>
        </a:p>
      </dsp:txBody>
      <dsp:txXfrm>
        <a:off x="2264812" y="24507"/>
        <a:ext cx="2813903" cy="565492"/>
      </dsp:txXfrm>
    </dsp:sp>
    <dsp:sp modelId="{C911F5DB-E952-F544-A270-24372033C297}">
      <dsp:nvSpPr>
        <dsp:cNvPr id="0" name=""/>
        <dsp:cNvSpPr/>
      </dsp:nvSpPr>
      <dsp:spPr>
        <a:xfrm rot="18919664">
          <a:off x="988945" y="1501714"/>
          <a:ext cx="1470684" cy="26604"/>
        </a:xfrm>
        <a:custGeom>
          <a:avLst/>
          <a:gdLst/>
          <a:ahLst/>
          <a:cxnLst/>
          <a:rect l="0" t="0" r="0" b="0"/>
          <a:pathLst>
            <a:path>
              <a:moveTo>
                <a:pt x="0" y="13302"/>
              </a:moveTo>
              <a:lnTo>
                <a:pt x="1470684"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a:off x="1687521" y="1478249"/>
        <a:ext cx="73534" cy="73534"/>
      </dsp:txXfrm>
    </dsp:sp>
    <dsp:sp modelId="{88CD76E0-1C05-0249-9C4B-B8C0E200E85E}">
      <dsp:nvSpPr>
        <dsp:cNvPr id="0" name=""/>
        <dsp:cNvSpPr/>
      </dsp:nvSpPr>
      <dsp:spPr>
        <a:xfrm>
          <a:off x="2247219" y="697694"/>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O2 - Identifier les éléments permettant la limitation de l’Impact environnemental d’un système et de ses constituants</a:t>
          </a:r>
          <a:endParaRPr lang="fr-FR" sz="1200" kern="1200" dirty="0"/>
        </a:p>
      </dsp:txBody>
      <dsp:txXfrm>
        <a:off x="2264812" y="715287"/>
        <a:ext cx="2813903" cy="565492"/>
      </dsp:txXfrm>
    </dsp:sp>
    <dsp:sp modelId="{D6CBCDAC-2808-4744-9B7C-62DA03E7A6B9}">
      <dsp:nvSpPr>
        <dsp:cNvPr id="0" name=""/>
        <dsp:cNvSpPr/>
      </dsp:nvSpPr>
      <dsp:spPr>
        <a:xfrm rot="20510007">
          <a:off x="1173923" y="1847104"/>
          <a:ext cx="1100729" cy="26604"/>
        </a:xfrm>
        <a:custGeom>
          <a:avLst/>
          <a:gdLst/>
          <a:ahLst/>
          <a:cxnLst/>
          <a:rect l="0" t="0" r="0" b="0"/>
          <a:pathLst>
            <a:path>
              <a:moveTo>
                <a:pt x="0" y="13302"/>
              </a:moveTo>
              <a:lnTo>
                <a:pt x="1100729"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a:off x="1696769" y="1832888"/>
        <a:ext cx="55036" cy="55036"/>
      </dsp:txXfrm>
    </dsp:sp>
    <dsp:sp modelId="{C30624E9-35ED-B94D-A613-707A1226D278}">
      <dsp:nvSpPr>
        <dsp:cNvPr id="0" name=""/>
        <dsp:cNvSpPr/>
      </dsp:nvSpPr>
      <dsp:spPr>
        <a:xfrm>
          <a:off x="2247219" y="138847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O3 - Identifier les éléments influents du développement d’un système </a:t>
          </a:r>
          <a:endParaRPr lang="fr-FR" sz="1200" kern="1200" dirty="0"/>
        </a:p>
      </dsp:txBody>
      <dsp:txXfrm>
        <a:off x="2264812" y="1406068"/>
        <a:ext cx="2813903" cy="565492"/>
      </dsp:txXfrm>
    </dsp:sp>
    <dsp:sp modelId="{B7076ED8-B03F-BF4A-8AD4-AA507009CCA6}">
      <dsp:nvSpPr>
        <dsp:cNvPr id="0" name=""/>
        <dsp:cNvSpPr/>
      </dsp:nvSpPr>
      <dsp:spPr>
        <a:xfrm rot="1103060">
          <a:off x="1173232" y="2192494"/>
          <a:ext cx="1102111" cy="26604"/>
        </a:xfrm>
        <a:custGeom>
          <a:avLst/>
          <a:gdLst/>
          <a:ahLst/>
          <a:cxnLst/>
          <a:rect l="0" t="0" r="0" b="0"/>
          <a:pathLst>
            <a:path>
              <a:moveTo>
                <a:pt x="0" y="13302"/>
              </a:moveTo>
              <a:lnTo>
                <a:pt x="110211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a:off x="1696735" y="2178244"/>
        <a:ext cx="55105" cy="55105"/>
      </dsp:txXfrm>
    </dsp:sp>
    <dsp:sp modelId="{2C1C2B8A-7DC1-2047-B2E9-972580D5D9C5}">
      <dsp:nvSpPr>
        <dsp:cNvPr id="0" name=""/>
        <dsp:cNvSpPr/>
      </dsp:nvSpPr>
      <dsp:spPr>
        <a:xfrm>
          <a:off x="2247219" y="207925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O4 - Décoder l’organisation fonctionnelle, structurelle et logicielle d’un système</a:t>
          </a:r>
          <a:endParaRPr lang="fr-FR" sz="1200" kern="1200" dirty="0"/>
        </a:p>
      </dsp:txBody>
      <dsp:txXfrm>
        <a:off x="2264812" y="2096848"/>
        <a:ext cx="2813903" cy="565492"/>
      </dsp:txXfrm>
    </dsp:sp>
    <dsp:sp modelId="{38615329-9DDE-0D4D-B657-1AE8720B4B0F}">
      <dsp:nvSpPr>
        <dsp:cNvPr id="0" name=""/>
        <dsp:cNvSpPr/>
      </dsp:nvSpPr>
      <dsp:spPr>
        <a:xfrm rot="2687650">
          <a:off x="987394" y="2537884"/>
          <a:ext cx="1473787" cy="26604"/>
        </a:xfrm>
        <a:custGeom>
          <a:avLst/>
          <a:gdLst/>
          <a:ahLst/>
          <a:cxnLst/>
          <a:rect l="0" t="0" r="0" b="0"/>
          <a:pathLst>
            <a:path>
              <a:moveTo>
                <a:pt x="0" y="13302"/>
              </a:moveTo>
              <a:lnTo>
                <a:pt x="1473787"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a:off x="1687443" y="2514342"/>
        <a:ext cx="73689" cy="73689"/>
      </dsp:txXfrm>
    </dsp:sp>
    <dsp:sp modelId="{CD36864E-7D3E-014B-8BDA-46DE1FE99B4F}">
      <dsp:nvSpPr>
        <dsp:cNvPr id="0" name=""/>
        <dsp:cNvSpPr/>
      </dsp:nvSpPr>
      <dsp:spPr>
        <a:xfrm>
          <a:off x="2247219" y="277003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O5 - Utiliser un modèle de comportement pour prédire un fonctionnement ou valider une performance</a:t>
          </a:r>
          <a:endParaRPr lang="fr-FR" sz="1200" kern="1200" dirty="0"/>
        </a:p>
      </dsp:txBody>
      <dsp:txXfrm>
        <a:off x="2264812" y="2787628"/>
        <a:ext cx="2813903" cy="565492"/>
      </dsp:txXfrm>
    </dsp:sp>
    <dsp:sp modelId="{FCF8DBEA-E5F4-5E4C-AFD0-BF2EBBC91341}">
      <dsp:nvSpPr>
        <dsp:cNvPr id="0" name=""/>
        <dsp:cNvSpPr/>
      </dsp:nvSpPr>
      <dsp:spPr>
        <a:xfrm rot="3529966">
          <a:off x="713866" y="2883275"/>
          <a:ext cx="2020842" cy="26604"/>
        </a:xfrm>
        <a:custGeom>
          <a:avLst/>
          <a:gdLst/>
          <a:ahLst/>
          <a:cxnLst/>
          <a:rect l="0" t="0" r="0" b="0"/>
          <a:pathLst>
            <a:path>
              <a:moveTo>
                <a:pt x="0" y="13302"/>
              </a:moveTo>
              <a:lnTo>
                <a:pt x="2020842"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533400">
            <a:lnSpc>
              <a:spcPct val="90000"/>
            </a:lnSpc>
            <a:spcBef>
              <a:spcPct val="0"/>
            </a:spcBef>
            <a:spcAft>
              <a:spcPct val="35000"/>
            </a:spcAft>
          </a:pPr>
          <a:endParaRPr lang="fr-FR" sz="1200" kern="1200"/>
        </a:p>
      </dsp:txBody>
      <dsp:txXfrm>
        <a:off x="1673767" y="2846056"/>
        <a:ext cx="101042" cy="101042"/>
      </dsp:txXfrm>
    </dsp:sp>
    <dsp:sp modelId="{019F79E5-C3A1-F44B-AB64-0794D6929A05}">
      <dsp:nvSpPr>
        <dsp:cNvPr id="0" name=""/>
        <dsp:cNvSpPr/>
      </dsp:nvSpPr>
      <dsp:spPr>
        <a:xfrm>
          <a:off x="2247219" y="3460815"/>
          <a:ext cx="2849089" cy="6006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fr-FR" sz="1200" kern="1200" dirty="0" smtClean="0"/>
            <a:t>O6 - Communiquer une idée, un principe ou une solution technique, un projet, y compris en langue étrangère</a:t>
          </a:r>
          <a:endParaRPr lang="fr-FR" sz="1200" kern="1200" dirty="0"/>
        </a:p>
      </dsp:txBody>
      <dsp:txXfrm>
        <a:off x="2264812" y="3478408"/>
        <a:ext cx="2813903" cy="565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F939-33EC-464B-8615-0EE146A6334D}">
      <dsp:nvSpPr>
        <dsp:cNvPr id="0" name=""/>
        <dsp:cNvSpPr/>
      </dsp:nvSpPr>
      <dsp:spPr>
        <a:xfrm>
          <a:off x="0" y="1500147"/>
          <a:ext cx="1240159" cy="397061"/>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Spécialités</a:t>
          </a:r>
          <a:endParaRPr lang="fr-FR" sz="1600" kern="1200" dirty="0"/>
        </a:p>
      </dsp:txBody>
      <dsp:txXfrm>
        <a:off x="11630" y="1511777"/>
        <a:ext cx="1216899" cy="373801"/>
      </dsp:txXfrm>
    </dsp:sp>
    <dsp:sp modelId="{B599C4A2-A052-E54A-A927-CBC5CD9489FB}">
      <dsp:nvSpPr>
        <dsp:cNvPr id="0" name=""/>
        <dsp:cNvSpPr/>
      </dsp:nvSpPr>
      <dsp:spPr>
        <a:xfrm rot="19903566">
          <a:off x="1172992" y="1398065"/>
          <a:ext cx="1125960" cy="67873"/>
        </a:xfrm>
        <a:custGeom>
          <a:avLst/>
          <a:gdLst/>
          <a:ahLst/>
          <a:cxnLst/>
          <a:rect l="0" t="0" r="0" b="0"/>
          <a:pathLst>
            <a:path>
              <a:moveTo>
                <a:pt x="0" y="33936"/>
              </a:moveTo>
              <a:lnTo>
                <a:pt x="1125960" y="3393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a:off x="1707823" y="1403853"/>
        <a:ext cx="56298" cy="56298"/>
      </dsp:txXfrm>
    </dsp:sp>
    <dsp:sp modelId="{1D98D072-CFF7-334D-9E60-16800E5EFF6D}">
      <dsp:nvSpPr>
        <dsp:cNvPr id="0" name=""/>
        <dsp:cNvSpPr/>
      </dsp:nvSpPr>
      <dsp:spPr>
        <a:xfrm>
          <a:off x="2231785" y="994728"/>
          <a:ext cx="2827433" cy="341195"/>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O7 - Imaginer une solution, répondre à un besoin</a:t>
          </a:r>
          <a:endParaRPr lang="fr-FR" sz="1200" kern="1200" dirty="0"/>
        </a:p>
      </dsp:txBody>
      <dsp:txXfrm>
        <a:off x="2241778" y="1004721"/>
        <a:ext cx="2807447" cy="321209"/>
      </dsp:txXfrm>
    </dsp:sp>
    <dsp:sp modelId="{800F7235-92BB-154D-B288-59F0E0DF3273}">
      <dsp:nvSpPr>
        <dsp:cNvPr id="0" name=""/>
        <dsp:cNvSpPr/>
      </dsp:nvSpPr>
      <dsp:spPr>
        <a:xfrm>
          <a:off x="1240159" y="1664741"/>
          <a:ext cx="991625" cy="67873"/>
        </a:xfrm>
        <a:custGeom>
          <a:avLst/>
          <a:gdLst/>
          <a:ahLst/>
          <a:cxnLst/>
          <a:rect l="0" t="0" r="0" b="0"/>
          <a:pathLst>
            <a:path>
              <a:moveTo>
                <a:pt x="0" y="33936"/>
              </a:moveTo>
              <a:lnTo>
                <a:pt x="991625" y="3393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a:off x="1711182" y="1673887"/>
        <a:ext cx="49581" cy="49581"/>
      </dsp:txXfrm>
    </dsp:sp>
    <dsp:sp modelId="{47F70368-D2DE-E846-89EB-EB02D98CDF69}">
      <dsp:nvSpPr>
        <dsp:cNvPr id="0" name=""/>
        <dsp:cNvSpPr/>
      </dsp:nvSpPr>
      <dsp:spPr>
        <a:xfrm>
          <a:off x="2231785" y="1528080"/>
          <a:ext cx="2827433" cy="341195"/>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O8 – Valider des solutions techniques</a:t>
          </a:r>
          <a:endParaRPr lang="fr-FR" sz="1200" kern="1200" dirty="0"/>
        </a:p>
      </dsp:txBody>
      <dsp:txXfrm>
        <a:off x="2241778" y="1538073"/>
        <a:ext cx="2807447" cy="321209"/>
      </dsp:txXfrm>
    </dsp:sp>
    <dsp:sp modelId="{E5E9AE09-A307-EF4D-9943-D225FB63FC30}">
      <dsp:nvSpPr>
        <dsp:cNvPr id="0" name=""/>
        <dsp:cNvSpPr/>
      </dsp:nvSpPr>
      <dsp:spPr>
        <a:xfrm rot="1696434">
          <a:off x="1172992" y="1931418"/>
          <a:ext cx="1125960" cy="67873"/>
        </a:xfrm>
        <a:custGeom>
          <a:avLst/>
          <a:gdLst/>
          <a:ahLst/>
          <a:cxnLst/>
          <a:rect l="0" t="0" r="0" b="0"/>
          <a:pathLst>
            <a:path>
              <a:moveTo>
                <a:pt x="0" y="33936"/>
              </a:moveTo>
              <a:lnTo>
                <a:pt x="1125960" y="3393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a:off x="1707823" y="1937205"/>
        <a:ext cx="56298" cy="56298"/>
      </dsp:txXfrm>
    </dsp:sp>
    <dsp:sp modelId="{29F5463E-FD7C-E14D-A9D4-B0DDA5129E74}">
      <dsp:nvSpPr>
        <dsp:cNvPr id="0" name=""/>
        <dsp:cNvSpPr/>
      </dsp:nvSpPr>
      <dsp:spPr>
        <a:xfrm>
          <a:off x="2231785" y="2061433"/>
          <a:ext cx="2827433" cy="341195"/>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O9 – Gérer la vie du produit</a:t>
          </a:r>
          <a:endParaRPr lang="fr-FR" sz="1200" kern="1200" dirty="0"/>
        </a:p>
      </dsp:txBody>
      <dsp:txXfrm>
        <a:off x="2241778" y="2071426"/>
        <a:ext cx="2807447" cy="3212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C5065C5-D127-46BC-BB24-0FDCF634B3AD}" type="datetimeFigureOut">
              <a:rPr lang="fr-FR"/>
              <a:pPr>
                <a:defRPr/>
              </a:pPr>
              <a:t>06/04/12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8E657E-A2DC-43C7-9312-1D1D244CE50E}" type="slidenum">
              <a:rPr lang="fr-FR"/>
              <a:pPr>
                <a:defRPr/>
              </a:pPr>
              <a:t>‹#›</a:t>
            </a:fld>
            <a:endParaRPr lang="fr-FR"/>
          </a:p>
        </p:txBody>
      </p:sp>
    </p:spTree>
    <p:extLst>
      <p:ext uri="{BB962C8B-B14F-4D97-AF65-F5344CB8AC3E}">
        <p14:creationId xmlns:p14="http://schemas.microsoft.com/office/powerpoint/2010/main" val="338313876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Certains indicateurs se traduisent pas un résultat binaire 0% ou 100% (ex : premier indicateur ci-dessus), d’autres par un résultat gradué de 0 à 100% (ex : Dernier).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  n’est pas du contrôle continu.</a:t>
            </a:r>
          </a:p>
          <a:p>
            <a:pPr eaLnBrk="1" hangingPunct="1">
              <a:spcBef>
                <a:spcPct val="0"/>
              </a:spcBef>
            </a:pPr>
            <a:r>
              <a:rPr lang="fr-FR" smtClean="0"/>
              <a:t>On n’évalue pas plusieurs fois la même compétence.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Ne pas confondre avec l’évaluation en cours de formation dont l’objet n’est pas la certification.</a:t>
            </a:r>
            <a:br>
              <a:rPr lang="fr-FR" smtClean="0"/>
            </a:br>
            <a:r>
              <a:rPr lang="fr-FR" smtClean="0"/>
              <a:t>En cours de formation, le professeur et l’élève lui-même doivent pouvoir faire en permanence un point d’avancement de la formation.</a:t>
            </a:r>
            <a:br>
              <a:rPr lang="fr-FR" smtClean="0"/>
            </a:br>
            <a:r>
              <a:rPr lang="fr-FR" smtClean="0"/>
              <a:t>Les outils sont les mêmes, mais les contraintes, les obligations sont très différentes.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est la différence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est la différence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est la différence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67BAFFD-7F0E-45F7-A3B5-BB39AC40375E}" type="datetimeFigureOut">
              <a:rPr lang="fr-FR"/>
              <a:pPr>
                <a:defRPr/>
              </a:pPr>
              <a:t>06/04/12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ADE71E-0FE0-45DB-BA6E-E62B5739D428}"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504E6D0-7F3E-4A9A-9963-A97E5D454B1B}" type="datetimeFigureOut">
              <a:rPr lang="fr-FR"/>
              <a:pPr>
                <a:defRPr/>
              </a:pPr>
              <a:t>06/04/12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05A62AA-14E6-430F-BB51-A0356E27F33B}"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CF8F72A-C741-4427-A916-5208CFE1341C}" type="datetimeFigureOut">
              <a:rPr lang="fr-FR"/>
              <a:pPr>
                <a:defRPr/>
              </a:pPr>
              <a:t>06/04/12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3B2B63B-4AD5-4DB5-994E-D0D0B2A491C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5BAF4E8-9F01-4513-B63A-30FCF66D1F47}" type="datetimeFigureOut">
              <a:rPr lang="fr-FR"/>
              <a:pPr>
                <a:defRPr/>
              </a:pPr>
              <a:t>06/04/12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3359A0F-E5A0-4C5B-B648-D0CFB6F63C27}"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98EFFDF-A625-4F2E-9DD3-835EA42C54B2}" type="datetimeFigureOut">
              <a:rPr lang="fr-FR"/>
              <a:pPr>
                <a:defRPr/>
              </a:pPr>
              <a:t>06/04/12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24D64E2-3B0A-49C1-94DF-D9B13D4F337D}"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B5336CF-072A-4DD4-9691-87BA7F296AA7}" type="datetimeFigureOut">
              <a:rPr lang="fr-FR"/>
              <a:pPr>
                <a:defRPr/>
              </a:pPr>
              <a:t>06/04/12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0134F07-1AAE-4EFB-84A2-66BC7C00F63E}"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4847873-F920-4549-AF85-B549C69FB596}" type="datetimeFigureOut">
              <a:rPr lang="fr-FR"/>
              <a:pPr>
                <a:defRPr/>
              </a:pPr>
              <a:t>06/04/12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F79613C-F723-4F90-B0C3-5082CF41869D}"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317C214-C802-40FF-9E5C-C307C9358667}" type="datetimeFigureOut">
              <a:rPr lang="fr-FR"/>
              <a:pPr>
                <a:defRPr/>
              </a:pPr>
              <a:t>06/04/12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C210E9F-0590-4944-8356-1B02ED1C4696}"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2278CE8-4E15-43CB-83F7-3D6D70D9270D}" type="datetimeFigureOut">
              <a:rPr lang="fr-FR"/>
              <a:pPr>
                <a:defRPr/>
              </a:pPr>
              <a:t>06/04/12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C968F84-138F-4450-8E57-E2EA291455B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338C480-31BE-4FAA-91E6-75E8E04F310A}" type="datetimeFigureOut">
              <a:rPr lang="fr-FR"/>
              <a:pPr>
                <a:defRPr/>
              </a:pPr>
              <a:t>06/04/12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F11C80-E6DC-43B0-9C2C-14703C6CC0A8}"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5047582-B9D7-4F52-BF39-DB39EBA658E9}" type="datetimeFigureOut">
              <a:rPr lang="fr-FR"/>
              <a:pPr>
                <a:defRPr/>
              </a:pPr>
              <a:t>06/04/12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4793A84-9AA7-49E1-B32C-FEBB3FFF4F09}"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8763325-6695-4A31-80A2-AB95B978C24C}" type="datetimeFigureOut">
              <a:rPr lang="fr-FR"/>
              <a:pPr>
                <a:defRPr/>
              </a:pPr>
              <a:t>06/04/12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C1A99C-50C8-4CED-AFDC-CEC58E06C5F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image" Target="../media/image10.png"/><Relationship Id="rId5" Type="http://schemas.openxmlformats.org/officeDocument/2006/relationships/hyperlink" Target="Grille%20%C3%A9valuation%20STI2D%20Soutenance%20Projet%20Ttes%20options%20VLille.xls" TargetMode="External"/><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 Id="rId6" Type="http://schemas.openxmlformats.org/officeDocument/2006/relationships/hyperlink" Target="Sujet%20version%20%C3%A0%20v%C3%A9rifier%20V6%20-%20complet.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diagramQuickStyle" Target="../diagrams/quickStyle1.xml"/><Relationship Id="rId7" Type="http://schemas.openxmlformats.org/officeDocument/2006/relationships/image" Target="../media/image4.png"/><Relationship Id="rId11" Type="http://schemas.openxmlformats.org/officeDocument/2006/relationships/diagramColors" Target="../diagrams/colors2.xml"/><Relationship Id="rId1" Type="http://schemas.openxmlformats.org/officeDocument/2006/relationships/slideLayout" Target="../slideLayouts/slideLayout2.xml"/><Relationship Id="rId6" Type="http://schemas.microsoft.com/office/2007/relationships/diagramDrawing" Target="../diagrams/drawing1.xml"/><Relationship Id="rId8" Type="http://schemas.openxmlformats.org/officeDocument/2006/relationships/diagramData" Target="../diagrams/data2.xml"/><Relationship Id="rId13" Type="http://schemas.openxmlformats.org/officeDocument/2006/relationships/image" Target="../media/image5.jpeg"/><Relationship Id="rId10" Type="http://schemas.openxmlformats.org/officeDocument/2006/relationships/diagramQuickStyle" Target="../diagrams/quickStyle2.xml"/><Relationship Id="rId5" Type="http://schemas.openxmlformats.org/officeDocument/2006/relationships/diagramColors" Target="../diagrams/colors1.xml"/><Relationship Id="rId12" Type="http://schemas.microsoft.com/office/2007/relationships/diagramDrawing" Target="../diagrams/drawing2.xml"/><Relationship Id="rId2" Type="http://schemas.openxmlformats.org/officeDocument/2006/relationships/diagramData" Target="../diagrams/data1.xml"/><Relationship Id="rId9" Type="http://schemas.openxmlformats.org/officeDocument/2006/relationships/diagramLayout" Target="../diagrams/layout2.xml"/><Relationship Id="rId3"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035300" y="4410075"/>
            <a:ext cx="3530600" cy="1254125"/>
          </a:xfrm>
        </p:spPr>
        <p:txBody>
          <a:bodyPr rtlCol="0">
            <a:normAutofit/>
          </a:bodyPr>
          <a:lstStyle/>
          <a:p>
            <a:pPr eaLnBrk="1" fontAlgn="auto" hangingPunct="1">
              <a:spcAft>
                <a:spcPts val="0"/>
              </a:spcAft>
              <a:buFont typeface="Arial"/>
              <a:buNone/>
              <a:defRPr/>
            </a:pPr>
            <a:r>
              <a:rPr lang="fr-FR" sz="2000" dirty="0" smtClean="0"/>
              <a:t>M. Rage</a:t>
            </a:r>
            <a:br>
              <a:rPr lang="fr-FR" sz="2000" dirty="0" smtClean="0"/>
            </a:br>
            <a:r>
              <a:rPr lang="fr-FR" sz="2000" dirty="0" smtClean="0"/>
              <a:t>IGEN STI</a:t>
            </a:r>
          </a:p>
          <a:p>
            <a:pPr eaLnBrk="1" fontAlgn="auto" hangingPunct="1">
              <a:spcAft>
                <a:spcPts val="0"/>
              </a:spcAft>
              <a:buFont typeface="Arial"/>
              <a:buNone/>
              <a:defRPr/>
            </a:pPr>
            <a:r>
              <a:rPr lang="fr-FR" sz="2000" dirty="0" smtClean="0"/>
              <a:t>Séminaire Lille 2012</a:t>
            </a:r>
            <a:endParaRPr lang="fr-FR" sz="2000" dirty="0"/>
          </a:p>
        </p:txBody>
      </p:sp>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6" name="Arrondir un rectangle avec un coin diagonal 5"/>
          <p:cNvSpPr/>
          <p:nvPr/>
        </p:nvSpPr>
        <p:spPr>
          <a:xfrm>
            <a:off x="552794" y="1176339"/>
            <a:ext cx="8429625" cy="2405062"/>
          </a:xfrm>
          <a:prstGeom prst="round2DiagRect">
            <a:avLst>
              <a:gd name="adj1" fmla="val 16667"/>
              <a:gd name="adj2" fmla="val 4824"/>
            </a:avLst>
          </a:prstGeom>
          <a:ln/>
        </p:spPr>
        <p:style>
          <a:lnRef idx="1">
            <a:schemeClr val="accent1"/>
          </a:lnRef>
          <a:fillRef idx="3">
            <a:schemeClr val="accent1"/>
          </a:fillRef>
          <a:effectRef idx="2">
            <a:schemeClr val="accent1"/>
          </a:effectRef>
          <a:fontRef idx="minor">
            <a:schemeClr val="lt1"/>
          </a:fontRef>
        </p:style>
        <p:txBody>
          <a:bodyPr lIns="36000" rIns="36000" anchor="b"/>
          <a:lstStyle/>
          <a:p>
            <a:pPr algn="ctr" fontAlgn="auto">
              <a:spcBef>
                <a:spcPts val="0"/>
              </a:spcBef>
              <a:spcAft>
                <a:spcPts val="0"/>
              </a:spcAft>
              <a:defRPr/>
            </a:pPr>
            <a:r>
              <a:rPr lang="fr-FR" sz="5400" dirty="0"/>
              <a:t>Les épreuves du baccalauréat </a:t>
            </a:r>
            <a:r>
              <a:rPr lang="fr-FR" sz="5400" dirty="0" smtClean="0"/>
              <a:t>STI2D</a:t>
            </a:r>
          </a:p>
        </p:txBody>
      </p:sp>
      <p:pic>
        <p:nvPicPr>
          <p:cNvPr id="14340" name="Picture 2" descr="C:\Users\user\Documents\My Dropbox\07- Lycée\Comm'\Logos\logo-STI2D-150px.png"/>
          <p:cNvPicPr>
            <a:picLocks noChangeAspect="1" noChangeArrowheads="1"/>
          </p:cNvPicPr>
          <p:nvPr/>
        </p:nvPicPr>
        <p:blipFill>
          <a:blip r:embed="rId2"/>
          <a:srcRect/>
          <a:stretch>
            <a:fillRect/>
          </a:stretch>
        </p:blipFill>
        <p:spPr bwMode="auto">
          <a:xfrm>
            <a:off x="3943350" y="90488"/>
            <a:ext cx="1428750" cy="790575"/>
          </a:xfrm>
          <a:prstGeom prst="rect">
            <a:avLst/>
          </a:prstGeom>
          <a:noFill/>
          <a:ln w="9525">
            <a:noFill/>
            <a:miter lim="800000"/>
            <a:headEnd/>
            <a:tailEnd/>
          </a:ln>
        </p:spPr>
      </p:pic>
      <p:sp>
        <p:nvSpPr>
          <p:cNvPr id="14341" name="ZoneTexte 7"/>
          <p:cNvSpPr txBox="1">
            <a:spLocks noChangeArrowheads="1"/>
          </p:cNvSpPr>
          <p:nvPr/>
        </p:nvSpPr>
        <p:spPr bwMode="auto">
          <a:xfrm>
            <a:off x="7324725" y="6594475"/>
            <a:ext cx="1819275" cy="276225"/>
          </a:xfrm>
          <a:prstGeom prst="rect">
            <a:avLst/>
          </a:prstGeom>
          <a:noFill/>
          <a:ln w="9525">
            <a:noFill/>
            <a:miter lim="800000"/>
            <a:headEnd/>
            <a:tailEnd/>
          </a:ln>
        </p:spPr>
        <p:txBody>
          <a:bodyPr>
            <a:spAutoFit/>
          </a:bodyPr>
          <a:lstStyle/>
          <a:p>
            <a:pPr algn="r"/>
            <a:r>
              <a:rPr lang="fr-FR" sz="1200" i="1">
                <a:latin typeface="Calibri" pitchFamily="34" charset="0"/>
              </a:rPr>
              <a:t>Version 2 – 21-11-2011</a:t>
            </a:r>
          </a:p>
        </p:txBody>
      </p:sp>
      <p:pic>
        <p:nvPicPr>
          <p:cNvPr id="10" name="Image 9" descr="photogrille.tiff"/>
          <p:cNvPicPr>
            <a:picLocks noChangeAspect="1"/>
          </p:cNvPicPr>
          <p:nvPr/>
        </p:nvPicPr>
        <p:blipFill>
          <a:blip r:embed="rId3"/>
          <a:stretch>
            <a:fillRect/>
          </a:stretch>
        </p:blipFill>
        <p:spPr>
          <a:xfrm>
            <a:off x="5784913" y="4486274"/>
            <a:ext cx="3197506" cy="2107779"/>
          </a:xfrm>
          <a:prstGeom prst="ellipse">
            <a:avLst/>
          </a:prstGeom>
          <a:ln>
            <a:noFill/>
          </a:ln>
          <a:effectLst>
            <a:softEdge rad="112500"/>
          </a:effectLst>
        </p:spPr>
      </p:pic>
      <p:pic>
        <p:nvPicPr>
          <p:cNvPr id="11" name="Image 10"/>
          <p:cNvPicPr>
            <a:picLocks noChangeAspect="1"/>
          </p:cNvPicPr>
          <p:nvPr/>
        </p:nvPicPr>
        <p:blipFill>
          <a:blip r:embed="rId4"/>
          <a:stretch>
            <a:fillRect/>
          </a:stretch>
        </p:blipFill>
        <p:spPr>
          <a:xfrm>
            <a:off x="692619" y="4486274"/>
            <a:ext cx="3010700" cy="2258025"/>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2534" name="ZoneTexte 50"/>
          <p:cNvSpPr txBox="1">
            <a:spLocks noChangeArrowheads="1"/>
          </p:cNvSpPr>
          <p:nvPr/>
        </p:nvSpPr>
        <p:spPr bwMode="auto">
          <a:xfrm>
            <a:off x="560388" y="1111250"/>
            <a:ext cx="8583612" cy="5697538"/>
          </a:xfrm>
          <a:prstGeom prst="rect">
            <a:avLst/>
          </a:prstGeom>
          <a:noFill/>
          <a:ln w="9525">
            <a:noFill/>
            <a:miter lim="800000"/>
            <a:headEnd/>
            <a:tailEnd/>
          </a:ln>
        </p:spPr>
        <p:txBody>
          <a:bodyPr>
            <a:spAutoFit/>
          </a:bodyPr>
          <a:lstStyle/>
          <a:p>
            <a:pPr algn="ctr">
              <a:spcAft>
                <a:spcPct val="50000"/>
              </a:spcAft>
              <a:buFont typeface="Calibri" pitchFamily="34" charset="0"/>
              <a:buNone/>
            </a:pPr>
            <a:r>
              <a:rPr lang="fr-FR" sz="3200" b="1">
                <a:latin typeface="Calibri" pitchFamily="34" charset="0"/>
              </a:rPr>
              <a:t>On évalue des </a:t>
            </a:r>
            <a:r>
              <a:rPr lang="fr-FR" sz="3200" b="1">
                <a:solidFill>
                  <a:schemeClr val="accent2"/>
                </a:solidFill>
                <a:latin typeface="Calibri" pitchFamily="34" charset="0"/>
              </a:rPr>
              <a:t>compétences</a:t>
            </a:r>
          </a:p>
          <a:p>
            <a:pPr>
              <a:spcAft>
                <a:spcPct val="50000"/>
              </a:spcAft>
              <a:buFont typeface="Calibri" pitchFamily="34" charset="0"/>
              <a:buNone/>
            </a:pPr>
            <a:r>
              <a:rPr lang="fr-FR" sz="2400">
                <a:latin typeface="Calibri" pitchFamily="34" charset="0"/>
              </a:rPr>
              <a:t>Les compétences sont celles publiées avec le </a:t>
            </a:r>
            <a:r>
              <a:rPr lang="fr-FR" sz="2400">
                <a:solidFill>
                  <a:schemeClr val="accent2"/>
                </a:solidFill>
                <a:latin typeface="Calibri" pitchFamily="34" charset="0"/>
              </a:rPr>
              <a:t>programme</a:t>
            </a:r>
            <a:r>
              <a:rPr lang="fr-FR" sz="2400">
                <a:latin typeface="Calibri" pitchFamily="34" charset="0"/>
              </a:rPr>
              <a:t>.</a:t>
            </a:r>
          </a:p>
          <a:p>
            <a:pPr>
              <a:spcAft>
                <a:spcPct val="50000"/>
              </a:spcAft>
              <a:buFont typeface="Calibri" pitchFamily="34" charset="0"/>
              <a:buNone/>
            </a:pPr>
            <a:r>
              <a:rPr lang="fr-FR" sz="2400" b="1">
                <a:latin typeface="Calibri" pitchFamily="34" charset="0"/>
              </a:rPr>
              <a:t>Exemple</a:t>
            </a:r>
            <a:r>
              <a:rPr lang="fr-FR" sz="2400">
                <a:latin typeface="Calibri" pitchFamily="34" charset="0"/>
              </a:rPr>
              <a:t> pour l’objectif de formation O8 – </a:t>
            </a:r>
            <a:r>
              <a:rPr lang="fr-FR" sz="2400" i="1">
                <a:solidFill>
                  <a:schemeClr val="accent1"/>
                </a:solidFill>
                <a:latin typeface="Calibri" pitchFamily="34" charset="0"/>
              </a:rPr>
              <a:t>« Valider des solutions techniques »</a:t>
            </a:r>
            <a:r>
              <a:rPr lang="fr-FR" sz="2400">
                <a:latin typeface="Calibri" pitchFamily="34" charset="0"/>
              </a:rPr>
              <a:t>, on trouve :			</a:t>
            </a:r>
          </a:p>
          <a:p>
            <a:pPr>
              <a:spcAft>
                <a:spcPct val="50000"/>
              </a:spcAft>
              <a:buFont typeface="Calibri" pitchFamily="34" charset="0"/>
              <a:buChar char="•"/>
            </a:pPr>
            <a:r>
              <a:rPr lang="fr-FR" sz="2000">
                <a:solidFill>
                  <a:schemeClr val="accent1"/>
                </a:solidFill>
                <a:latin typeface="Calibri" pitchFamily="34" charset="0"/>
              </a:rPr>
              <a:t>C08.1	Paramétrer un logiciel de simulation mécanique pour obtenir les caractéristiques d'une loi d'entrée/sortie d'un mécanisme simple</a:t>
            </a:r>
          </a:p>
          <a:p>
            <a:pPr>
              <a:spcAft>
                <a:spcPct val="50000"/>
              </a:spcAft>
              <a:buFont typeface="Calibri" pitchFamily="34" charset="0"/>
              <a:buChar char="•"/>
            </a:pPr>
            <a:r>
              <a:rPr lang="fr-FR" sz="2000">
                <a:solidFill>
                  <a:schemeClr val="accent1"/>
                </a:solidFill>
                <a:latin typeface="Calibri" pitchFamily="34" charset="0"/>
              </a:rPr>
              <a:t>CO8.2	Interpréter les résultats d'une simulation mécanique pour valider une solution ou modifier une pièce ou un mécanisme</a:t>
            </a:r>
          </a:p>
          <a:p>
            <a:pPr>
              <a:spcAft>
                <a:spcPct val="50000"/>
              </a:spcAft>
              <a:buFont typeface="Calibri" pitchFamily="34" charset="0"/>
              <a:buChar char="•"/>
            </a:pPr>
            <a:r>
              <a:rPr lang="fr-FR" sz="2000">
                <a:solidFill>
                  <a:schemeClr val="accent1"/>
                </a:solidFill>
                <a:latin typeface="Calibri" pitchFamily="34" charset="0"/>
              </a:rPr>
              <a:t>C08.3	Mettre en œuvre un protocole d’essais et de mesures, interpréter les résultats</a:t>
            </a:r>
          </a:p>
          <a:p>
            <a:pPr>
              <a:spcAft>
                <a:spcPct val="50000"/>
              </a:spcAft>
              <a:buFont typeface="Calibri" pitchFamily="34" charset="0"/>
              <a:buChar char="•"/>
            </a:pPr>
            <a:r>
              <a:rPr lang="fr-FR" sz="2000">
                <a:solidFill>
                  <a:schemeClr val="accent1"/>
                </a:solidFill>
                <a:latin typeface="Calibri" pitchFamily="34" charset="0"/>
              </a:rPr>
              <a:t>CO8.4	Comparer et interpréter le résultat d'une simulation d'un comportement mécanique avec un comportement réel</a:t>
            </a:r>
          </a:p>
          <a:p>
            <a:pPr>
              <a:spcAft>
                <a:spcPct val="50000"/>
              </a:spcAft>
              <a:buFont typeface="Calibri" pitchFamily="34" charset="0"/>
              <a:buNone/>
            </a:pPr>
            <a:r>
              <a:rPr lang="fr-FR" sz="2400">
                <a:solidFill>
                  <a:schemeClr val="accent2"/>
                </a:solidFill>
                <a:latin typeface="Calibri" pitchFamily="34" charset="0"/>
              </a:rPr>
              <a:t>	</a:t>
            </a:r>
            <a:r>
              <a:rPr lang="fr-FR" sz="2000" i="1">
                <a:latin typeface="Calibri" pitchFamily="34" charset="0"/>
              </a:rPr>
              <a:t>Nota : Ne pas confondre compétence et connaissance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3558" name="ZoneTexte 50"/>
          <p:cNvSpPr txBox="1">
            <a:spLocks noChangeArrowheads="1"/>
          </p:cNvSpPr>
          <p:nvPr/>
        </p:nvSpPr>
        <p:spPr bwMode="auto">
          <a:xfrm>
            <a:off x="560388" y="1917700"/>
            <a:ext cx="8583612" cy="3600450"/>
          </a:xfrm>
          <a:prstGeom prst="rect">
            <a:avLst/>
          </a:prstGeom>
          <a:noFill/>
          <a:ln w="9525">
            <a:noFill/>
            <a:miter lim="800000"/>
            <a:headEnd/>
            <a:tailEnd/>
          </a:ln>
        </p:spPr>
        <p:txBody>
          <a:bodyPr>
            <a:spAutoFit/>
          </a:bodyPr>
          <a:lstStyle/>
          <a:p>
            <a:pPr algn="ctr">
              <a:spcAft>
                <a:spcPct val="50000"/>
              </a:spcAft>
              <a:buFont typeface="Calibri" pitchFamily="34" charset="0"/>
              <a:buNone/>
            </a:pPr>
            <a:r>
              <a:rPr lang="fr-FR" sz="3200" b="1">
                <a:latin typeface="Calibri" pitchFamily="34" charset="0"/>
              </a:rPr>
              <a:t>Les </a:t>
            </a:r>
            <a:r>
              <a:rPr lang="fr-FR" sz="3200" b="1">
                <a:solidFill>
                  <a:schemeClr val="accent2"/>
                </a:solidFill>
                <a:latin typeface="Calibri" pitchFamily="34" charset="0"/>
              </a:rPr>
              <a:t>critères</a:t>
            </a:r>
            <a:r>
              <a:rPr lang="fr-FR" sz="3200" b="1">
                <a:latin typeface="Calibri" pitchFamily="34" charset="0"/>
              </a:rPr>
              <a:t> d’évaluation</a:t>
            </a:r>
          </a:p>
          <a:p>
            <a:pPr>
              <a:spcAft>
                <a:spcPct val="50000"/>
              </a:spcAft>
              <a:buFont typeface="Calibri" pitchFamily="34" charset="0"/>
              <a:buNone/>
            </a:pPr>
            <a:r>
              <a:rPr lang="fr-FR" sz="2800" b="1">
                <a:latin typeface="Calibri" pitchFamily="34" charset="0"/>
              </a:rPr>
              <a:t>Exemple</a:t>
            </a:r>
            <a:r>
              <a:rPr lang="fr-FR" sz="2800">
                <a:latin typeface="Calibri" pitchFamily="34" charset="0"/>
              </a:rPr>
              <a:t> pour CO8.2	</a:t>
            </a:r>
            <a:r>
              <a:rPr lang="fr-FR" sz="2800">
                <a:solidFill>
                  <a:schemeClr val="accent1"/>
                </a:solidFill>
                <a:latin typeface="Calibri" pitchFamily="34" charset="0"/>
              </a:rPr>
              <a:t>« Interpréter les résultats d'une simulation mécanique pour valider une solution ou modifier une pièce ou un mécanisme »</a:t>
            </a:r>
            <a:r>
              <a:rPr lang="fr-FR" sz="2800">
                <a:latin typeface="Calibri" pitchFamily="34" charset="0"/>
              </a:rPr>
              <a:t>.</a:t>
            </a:r>
          </a:p>
          <a:p>
            <a:pPr>
              <a:spcAft>
                <a:spcPct val="50000"/>
              </a:spcAft>
              <a:buFont typeface="Calibri" pitchFamily="34" charset="0"/>
              <a:buNone/>
            </a:pPr>
            <a:r>
              <a:rPr lang="fr-FR" sz="2800">
                <a:latin typeface="Calibri" pitchFamily="34" charset="0"/>
              </a:rPr>
              <a:t>On peut imaginer qu’il faut s’assurer que </a:t>
            </a:r>
            <a:r>
              <a:rPr lang="fr-FR" sz="2800" b="1">
                <a:solidFill>
                  <a:schemeClr val="accent2"/>
                </a:solidFill>
                <a:latin typeface="Calibri" pitchFamily="34" charset="0"/>
              </a:rPr>
              <a:t>Les scénarios de simulation sont compris, les résultats analysés et des modifications sont proposées.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4582" name="ZoneTexte 50"/>
          <p:cNvSpPr txBox="1">
            <a:spLocks noChangeArrowheads="1"/>
          </p:cNvSpPr>
          <p:nvPr/>
        </p:nvSpPr>
        <p:spPr bwMode="auto">
          <a:xfrm>
            <a:off x="560388" y="1111250"/>
            <a:ext cx="8583612" cy="5329238"/>
          </a:xfrm>
          <a:prstGeom prst="rect">
            <a:avLst/>
          </a:prstGeom>
          <a:noFill/>
          <a:ln w="9525">
            <a:noFill/>
            <a:miter lim="800000"/>
            <a:headEnd/>
            <a:tailEnd/>
          </a:ln>
        </p:spPr>
        <p:txBody>
          <a:bodyPr>
            <a:spAutoFit/>
          </a:bodyPr>
          <a:lstStyle/>
          <a:p>
            <a:pPr algn="ctr">
              <a:spcAft>
                <a:spcPct val="50000"/>
              </a:spcAft>
              <a:buFont typeface="Calibri" pitchFamily="34" charset="0"/>
              <a:buNone/>
            </a:pPr>
            <a:r>
              <a:rPr lang="fr-FR" sz="3200" b="1">
                <a:latin typeface="Calibri" pitchFamily="34" charset="0"/>
              </a:rPr>
              <a:t>Les </a:t>
            </a:r>
            <a:r>
              <a:rPr lang="fr-FR" sz="3200" b="1">
                <a:solidFill>
                  <a:schemeClr val="accent2"/>
                </a:solidFill>
                <a:latin typeface="Calibri" pitchFamily="34" charset="0"/>
              </a:rPr>
              <a:t>indicateurs</a:t>
            </a:r>
            <a:r>
              <a:rPr lang="fr-FR" sz="3200" b="1">
                <a:latin typeface="Calibri" pitchFamily="34" charset="0"/>
              </a:rPr>
              <a:t> de performance</a:t>
            </a:r>
          </a:p>
          <a:p>
            <a:pPr>
              <a:spcAft>
                <a:spcPct val="50000"/>
              </a:spcAft>
              <a:buFont typeface="Calibri" pitchFamily="34" charset="0"/>
              <a:buNone/>
            </a:pPr>
            <a:r>
              <a:rPr lang="fr-FR" sz="2800">
                <a:latin typeface="Calibri" pitchFamily="34" charset="0"/>
              </a:rPr>
              <a:t>Un indicateur est la description d’une </a:t>
            </a:r>
            <a:r>
              <a:rPr lang="fr-FR" sz="2800" b="1">
                <a:solidFill>
                  <a:schemeClr val="accent2"/>
                </a:solidFill>
                <a:latin typeface="Calibri" pitchFamily="34" charset="0"/>
              </a:rPr>
              <a:t>performance minimale</a:t>
            </a:r>
            <a:r>
              <a:rPr lang="fr-FR" sz="2800">
                <a:latin typeface="Calibri" pitchFamily="34" charset="0"/>
              </a:rPr>
              <a:t> attendue lors de l’action décrite par la </a:t>
            </a:r>
            <a:r>
              <a:rPr lang="fr-FR" sz="2400">
                <a:latin typeface="Calibri" pitchFamily="34" charset="0"/>
              </a:rPr>
              <a:t>compétence. </a:t>
            </a:r>
            <a:r>
              <a:rPr lang="fr-FR" sz="2400" b="1">
                <a:latin typeface="Calibri" pitchFamily="34" charset="0"/>
              </a:rPr>
              <a:t> </a:t>
            </a:r>
          </a:p>
          <a:p>
            <a:pPr>
              <a:spcAft>
                <a:spcPct val="50000"/>
              </a:spcAft>
              <a:buFont typeface="Calibri" pitchFamily="34" charset="0"/>
              <a:buNone/>
            </a:pPr>
            <a:r>
              <a:rPr lang="fr-FR" sz="2400" b="1">
                <a:latin typeface="Calibri" pitchFamily="34" charset="0"/>
              </a:rPr>
              <a:t>Exemple</a:t>
            </a:r>
            <a:r>
              <a:rPr lang="fr-FR" sz="2400">
                <a:latin typeface="Calibri" pitchFamily="34" charset="0"/>
              </a:rPr>
              <a:t> pour CO8.2	il faut traduire </a:t>
            </a:r>
            <a:r>
              <a:rPr lang="fr-FR" sz="2400" i="1">
                <a:latin typeface="Calibri" pitchFamily="34" charset="0"/>
              </a:rPr>
              <a:t>« Interpréter les résultats d'une simulation mécanique pour valider une solution ou modifier une pièce ou un mécanisme »</a:t>
            </a:r>
            <a:r>
              <a:rPr lang="fr-FR" sz="2400">
                <a:latin typeface="Calibri" pitchFamily="34" charset="0"/>
              </a:rPr>
              <a:t> par des éléments probants, </a:t>
            </a:r>
            <a:r>
              <a:rPr lang="fr-FR" sz="2400" b="1">
                <a:solidFill>
                  <a:schemeClr val="accent2"/>
                </a:solidFill>
                <a:latin typeface="Calibri" pitchFamily="34" charset="0"/>
              </a:rPr>
              <a:t>observables et mesurables</a:t>
            </a:r>
            <a:r>
              <a:rPr lang="fr-FR" sz="2400">
                <a:latin typeface="Calibri" pitchFamily="34" charset="0"/>
              </a:rPr>
              <a:t>. On peut proposer :</a:t>
            </a:r>
          </a:p>
          <a:p>
            <a:pPr>
              <a:buFont typeface="Calibri" pitchFamily="34" charset="0"/>
              <a:buChar char="•"/>
            </a:pPr>
            <a:r>
              <a:rPr lang="fr-FR" sz="2400" i="1">
                <a:solidFill>
                  <a:schemeClr val="accent1"/>
                </a:solidFill>
                <a:latin typeface="Calibri" pitchFamily="34" charset="0"/>
              </a:rPr>
              <a:t>Les scénarios de simulation sont identifiés sans ambigüité</a:t>
            </a:r>
          </a:p>
          <a:p>
            <a:pPr>
              <a:buFont typeface="Calibri" pitchFamily="34" charset="0"/>
              <a:buChar char="•"/>
            </a:pPr>
            <a:r>
              <a:rPr lang="fr-FR" sz="2400" i="1">
                <a:solidFill>
                  <a:schemeClr val="accent1"/>
                </a:solidFill>
                <a:latin typeface="Calibri" pitchFamily="34" charset="0"/>
              </a:rPr>
              <a:t>Les paramètres influents sont identifiés sans omission</a:t>
            </a:r>
          </a:p>
          <a:p>
            <a:pPr>
              <a:buFont typeface="Calibri" pitchFamily="34" charset="0"/>
              <a:buChar char="•"/>
            </a:pPr>
            <a:r>
              <a:rPr lang="fr-FR" sz="2400" i="1">
                <a:solidFill>
                  <a:schemeClr val="accent1"/>
                </a:solidFill>
                <a:latin typeface="Calibri" pitchFamily="34" charset="0"/>
              </a:rPr>
              <a:t>Les conséquences principales sur le mécanisme sont identifiées</a:t>
            </a:r>
          </a:p>
          <a:p>
            <a:pPr>
              <a:buFont typeface="Calibri" pitchFamily="34" charset="0"/>
              <a:buChar char="•"/>
            </a:pPr>
            <a:r>
              <a:rPr lang="fr-FR" sz="2400" i="1">
                <a:solidFill>
                  <a:schemeClr val="accent1"/>
                </a:solidFill>
                <a:latin typeface="Calibri" pitchFamily="34" charset="0"/>
              </a:rPr>
              <a:t>les modifications proposées sont pertinentes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6628" name="ZoneTexte 50"/>
          <p:cNvSpPr txBox="1">
            <a:spLocks noChangeArrowheads="1"/>
          </p:cNvSpPr>
          <p:nvPr/>
        </p:nvSpPr>
        <p:spPr bwMode="auto">
          <a:xfrm>
            <a:off x="560388" y="1346200"/>
            <a:ext cx="8421687" cy="5892800"/>
          </a:xfrm>
          <a:prstGeom prst="rect">
            <a:avLst/>
          </a:prstGeom>
          <a:noFill/>
          <a:ln w="9525">
            <a:noFill/>
            <a:miter lim="800000"/>
            <a:headEnd/>
            <a:tailEnd/>
          </a:ln>
        </p:spPr>
        <p:txBody>
          <a:bodyPr>
            <a:spAutoFit/>
          </a:bodyPr>
          <a:lstStyle/>
          <a:p>
            <a:pPr algn="ctr">
              <a:buFont typeface="Calibri" pitchFamily="34" charset="0"/>
              <a:buNone/>
            </a:pPr>
            <a:r>
              <a:rPr lang="fr-FR" sz="3600" b="1">
                <a:latin typeface="Calibri" pitchFamily="34" charset="0"/>
              </a:rPr>
              <a:t>L’évaluation est statistique, </a:t>
            </a:r>
            <a:r>
              <a:rPr lang="fr-FR" sz="3600" b="1">
                <a:solidFill>
                  <a:schemeClr val="accent2"/>
                </a:solidFill>
                <a:latin typeface="Calibri" pitchFamily="34" charset="0"/>
              </a:rPr>
              <a:t>par prélèvements</a:t>
            </a:r>
          </a:p>
          <a:p>
            <a:pPr>
              <a:spcAft>
                <a:spcPct val="50000"/>
              </a:spcAft>
              <a:buFont typeface="Calibri" pitchFamily="34" charset="0"/>
              <a:buChar char="•"/>
            </a:pPr>
            <a:r>
              <a:rPr lang="fr-FR" sz="2800">
                <a:latin typeface="Calibri" pitchFamily="34" charset="0"/>
              </a:rPr>
              <a:t>On n’est pas sur de l’évaluation exhaustive, </a:t>
            </a:r>
            <a:r>
              <a:rPr lang="fr-FR" sz="2800" b="1">
                <a:solidFill>
                  <a:schemeClr val="accent2"/>
                </a:solidFill>
                <a:latin typeface="Calibri" pitchFamily="34" charset="0"/>
              </a:rPr>
              <a:t>même pas au cours de l’année en projet !</a:t>
            </a:r>
          </a:p>
          <a:p>
            <a:pPr>
              <a:spcAft>
                <a:spcPct val="50000"/>
              </a:spcAft>
              <a:buFont typeface="Calibri" pitchFamily="34" charset="0"/>
              <a:buNone/>
            </a:pPr>
            <a:endParaRPr lang="fr-FR" sz="2800" b="1">
              <a:solidFill>
                <a:schemeClr val="accent2"/>
              </a:solidFill>
              <a:latin typeface="Calibri" pitchFamily="34" charset="0"/>
            </a:endParaRPr>
          </a:p>
          <a:p>
            <a:pPr>
              <a:spcAft>
                <a:spcPct val="50000"/>
              </a:spcAft>
              <a:buFont typeface="Calibri" pitchFamily="34" charset="0"/>
              <a:buChar char="•"/>
            </a:pPr>
            <a:endParaRPr lang="fr-FR" sz="2800" b="1">
              <a:solidFill>
                <a:schemeClr val="accent2"/>
              </a:solidFill>
              <a:latin typeface="Calibri" pitchFamily="34" charset="0"/>
            </a:endParaRPr>
          </a:p>
          <a:p>
            <a:pPr>
              <a:spcAft>
                <a:spcPct val="50000"/>
              </a:spcAft>
              <a:buFont typeface="Calibri" pitchFamily="34" charset="0"/>
              <a:buChar char="•"/>
            </a:pPr>
            <a:endParaRPr lang="fr-FR" sz="2800" b="1">
              <a:solidFill>
                <a:schemeClr val="accent2"/>
              </a:solidFill>
              <a:latin typeface="Calibri" pitchFamily="34" charset="0"/>
            </a:endParaRPr>
          </a:p>
          <a:p>
            <a:pPr>
              <a:spcAft>
                <a:spcPct val="50000"/>
              </a:spcAft>
              <a:buFont typeface="Calibri" pitchFamily="34" charset="0"/>
              <a:buChar char="•"/>
            </a:pPr>
            <a:endParaRPr lang="fr-FR" sz="2800" b="1">
              <a:solidFill>
                <a:schemeClr val="accent2"/>
              </a:solidFill>
              <a:latin typeface="Calibri" pitchFamily="34" charset="0"/>
            </a:endParaRPr>
          </a:p>
          <a:p>
            <a:pPr>
              <a:spcAft>
                <a:spcPct val="50000"/>
              </a:spcAft>
              <a:buFont typeface="Calibri" pitchFamily="34" charset="0"/>
              <a:buChar char="•"/>
            </a:pPr>
            <a:r>
              <a:rPr lang="fr-FR" sz="2800">
                <a:latin typeface="Calibri" pitchFamily="34" charset="0"/>
              </a:rPr>
              <a:t>L’évaluation n’est</a:t>
            </a:r>
            <a:r>
              <a:rPr lang="fr-FR" sz="2800" b="1">
                <a:latin typeface="Calibri" pitchFamily="34" charset="0"/>
              </a:rPr>
              <a:t> </a:t>
            </a:r>
            <a:r>
              <a:rPr lang="fr-FR" sz="2800" b="1">
                <a:solidFill>
                  <a:schemeClr val="accent2"/>
                </a:solidFill>
                <a:latin typeface="Calibri" pitchFamily="34" charset="0"/>
              </a:rPr>
              <a:t>pas redondante</a:t>
            </a:r>
          </a:p>
          <a:p>
            <a:pPr>
              <a:spcAft>
                <a:spcPct val="50000"/>
              </a:spcAft>
              <a:buFont typeface="Calibri" pitchFamily="34" charset="0"/>
              <a:buNone/>
            </a:pPr>
            <a:r>
              <a:rPr lang="fr-FR" sz="2800" b="1">
                <a:latin typeface="Calibri" pitchFamily="34" charset="0"/>
              </a:rPr>
              <a:t>		</a:t>
            </a:r>
            <a:endParaRPr lang="fr-FR" sz="2800">
              <a:latin typeface="Calibri" pitchFamily="34" charset="0"/>
            </a:endParaRPr>
          </a:p>
        </p:txBody>
      </p:sp>
      <p:pic>
        <p:nvPicPr>
          <p:cNvPr id="26629" name="Picture 9" descr="interrogatoire"/>
          <p:cNvPicPr>
            <a:picLocks noChangeAspect="1" noChangeArrowheads="1"/>
          </p:cNvPicPr>
          <p:nvPr/>
        </p:nvPicPr>
        <p:blipFill>
          <a:blip r:embed="rId4"/>
          <a:srcRect/>
          <a:stretch>
            <a:fillRect/>
          </a:stretch>
        </p:blipFill>
        <p:spPr bwMode="auto">
          <a:xfrm>
            <a:off x="3155950" y="3506788"/>
            <a:ext cx="2886075" cy="2308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28676" name="ZoneTexte 50"/>
          <p:cNvSpPr txBox="1">
            <a:spLocks noChangeArrowheads="1"/>
          </p:cNvSpPr>
          <p:nvPr/>
        </p:nvSpPr>
        <p:spPr bwMode="auto">
          <a:xfrm>
            <a:off x="560388" y="1651000"/>
            <a:ext cx="8421687" cy="4362450"/>
          </a:xfrm>
          <a:prstGeom prst="rect">
            <a:avLst/>
          </a:prstGeom>
          <a:noFill/>
          <a:ln w="9525">
            <a:noFill/>
            <a:miter lim="800000"/>
            <a:headEnd/>
            <a:tailEnd/>
          </a:ln>
        </p:spPr>
        <p:txBody>
          <a:bodyPr>
            <a:spAutoFit/>
          </a:bodyPr>
          <a:lstStyle/>
          <a:p>
            <a:pPr marL="179388" lvl="1" indent="12700">
              <a:buFont typeface="Calibri" pitchFamily="34" charset="0"/>
              <a:buNone/>
            </a:pPr>
            <a:r>
              <a:rPr lang="fr-FR" sz="3200" b="1">
                <a:latin typeface="Calibri" pitchFamily="34" charset="0"/>
              </a:rPr>
              <a:t>Comment choisir les </a:t>
            </a:r>
          </a:p>
          <a:p>
            <a:pPr marL="179388" lvl="1" indent="12700">
              <a:buFont typeface="Calibri" pitchFamily="34" charset="0"/>
              <a:buNone/>
            </a:pPr>
            <a:r>
              <a:rPr lang="fr-FR" sz="3200" b="1">
                <a:latin typeface="Calibri" pitchFamily="34" charset="0"/>
              </a:rPr>
              <a:t>compétences évaluables </a:t>
            </a:r>
          </a:p>
          <a:p>
            <a:pPr marL="179388" lvl="1" indent="12700">
              <a:spcAft>
                <a:spcPct val="50000"/>
              </a:spcAft>
              <a:buFont typeface="Calibri" pitchFamily="34" charset="0"/>
              <a:buNone/>
            </a:pPr>
            <a:r>
              <a:rPr lang="fr-FR" sz="3200" b="1">
                <a:solidFill>
                  <a:schemeClr val="accent2"/>
                </a:solidFill>
                <a:latin typeface="Calibri" pitchFamily="34" charset="0"/>
              </a:rPr>
              <a:t>pour l’examen</a:t>
            </a:r>
            <a:r>
              <a:rPr lang="fr-FR" sz="3200" b="1">
                <a:latin typeface="Calibri" pitchFamily="34" charset="0"/>
              </a:rPr>
              <a:t>  ?</a:t>
            </a:r>
            <a:endParaRPr lang="fr-FR" sz="3200">
              <a:latin typeface="Calibri" pitchFamily="34" charset="0"/>
            </a:endParaRPr>
          </a:p>
          <a:p>
            <a:pPr marL="179388" lvl="1" indent="12700">
              <a:spcAft>
                <a:spcPct val="50000"/>
              </a:spcAft>
              <a:buFont typeface="Calibri" pitchFamily="34" charset="0"/>
              <a:buNone/>
            </a:pPr>
            <a:endParaRPr lang="fr-FR" sz="2800">
              <a:latin typeface="Calibri" pitchFamily="34" charset="0"/>
            </a:endParaRPr>
          </a:p>
          <a:p>
            <a:pPr marL="179388" lvl="1" indent="12700" algn="ctr">
              <a:spcAft>
                <a:spcPct val="50000"/>
              </a:spcAft>
              <a:buFont typeface="Calibri" pitchFamily="34" charset="0"/>
              <a:buNone/>
            </a:pPr>
            <a:r>
              <a:rPr lang="fr-FR" sz="2800">
                <a:latin typeface="Calibri" pitchFamily="34" charset="0"/>
              </a:rPr>
              <a:t>Facile, c’est toutes ! Ce qui ne veut pas dire qu’elles doivent toutes l’être !</a:t>
            </a:r>
          </a:p>
          <a:p>
            <a:pPr marL="179388" lvl="1" indent="12700">
              <a:spcAft>
                <a:spcPct val="50000"/>
              </a:spcAft>
              <a:buFont typeface="Calibri" pitchFamily="34" charset="0"/>
              <a:buNone/>
            </a:pPr>
            <a:r>
              <a:rPr lang="fr-FR" sz="2800">
                <a:latin typeface="Calibri" pitchFamily="34" charset="0"/>
              </a:rPr>
              <a:t>Reste à les évaluer au bon moment dans les bonnes épreuves …</a:t>
            </a:r>
          </a:p>
        </p:txBody>
      </p:sp>
      <p:pic>
        <p:nvPicPr>
          <p:cNvPr id="28677" name="Picture 8" descr="choisir-une-franchise-mellinger"/>
          <p:cNvPicPr>
            <a:picLocks noChangeAspect="1" noChangeArrowheads="1"/>
          </p:cNvPicPr>
          <p:nvPr/>
        </p:nvPicPr>
        <p:blipFill>
          <a:blip r:embed="rId4"/>
          <a:srcRect/>
          <a:stretch>
            <a:fillRect/>
          </a:stretch>
        </p:blipFill>
        <p:spPr bwMode="auto">
          <a:xfrm>
            <a:off x="5854700" y="1373188"/>
            <a:ext cx="2747963" cy="26527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0724" name="ZoneTexte 50"/>
          <p:cNvSpPr txBox="1">
            <a:spLocks noChangeArrowheads="1"/>
          </p:cNvSpPr>
          <p:nvPr/>
        </p:nvSpPr>
        <p:spPr bwMode="auto">
          <a:xfrm>
            <a:off x="560388" y="1651000"/>
            <a:ext cx="8421687" cy="5157788"/>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pondérer les compétences évaluées </a:t>
            </a:r>
            <a:r>
              <a:rPr lang="fr-FR" sz="3200" b="1">
                <a:solidFill>
                  <a:schemeClr val="accent2"/>
                </a:solidFill>
                <a:latin typeface="Calibri" pitchFamily="34" charset="0"/>
              </a:rPr>
              <a:t>dans une épreuve</a:t>
            </a:r>
            <a:r>
              <a:rPr lang="fr-FR" sz="3200" b="1">
                <a:latin typeface="Calibri" pitchFamily="34" charset="0"/>
              </a:rPr>
              <a:t>  ?</a:t>
            </a:r>
          </a:p>
          <a:p>
            <a:pPr marL="179388" lvl="1" indent="12700">
              <a:spcAft>
                <a:spcPct val="50000"/>
              </a:spcAft>
              <a:buFont typeface="Calibri" pitchFamily="34" charset="0"/>
              <a:buNone/>
            </a:pPr>
            <a:r>
              <a:rPr lang="fr-FR" sz="2800">
                <a:latin typeface="Calibri" pitchFamily="34" charset="0"/>
              </a:rPr>
              <a:t>Ajoutons « sans exhaustivité »</a:t>
            </a:r>
          </a:p>
          <a:p>
            <a:pPr marL="179388" lvl="1" indent="12700">
              <a:spcAft>
                <a:spcPct val="50000"/>
              </a:spcAft>
              <a:buFont typeface="Calibri" pitchFamily="34" charset="0"/>
              <a:buNone/>
            </a:pPr>
            <a:r>
              <a:rPr lang="fr-FR" sz="2800">
                <a:solidFill>
                  <a:schemeClr val="accent2"/>
                </a:solidFill>
                <a:latin typeface="Calibri" pitchFamily="34" charset="0"/>
              </a:rPr>
              <a:t>Toutes les compétences ne sont pas égales en importance</a:t>
            </a:r>
            <a:r>
              <a:rPr lang="fr-FR" sz="2800">
                <a:latin typeface="Calibri" pitchFamily="34" charset="0"/>
              </a:rPr>
              <a:t>. </a:t>
            </a:r>
          </a:p>
          <a:p>
            <a:pPr marL="179388" lvl="1" indent="12700">
              <a:spcAft>
                <a:spcPct val="50000"/>
              </a:spcAft>
              <a:buFont typeface="Calibri" pitchFamily="34" charset="0"/>
              <a:buNone/>
            </a:pPr>
            <a:r>
              <a:rPr lang="fr-FR" sz="2800">
                <a:latin typeface="Calibri" pitchFamily="34" charset="0"/>
              </a:rPr>
              <a:t>Certaines sont très importantes dans la compétence globale, dans le métier, dans l’activité, dans la tâche, etc., d’autre moins.</a:t>
            </a:r>
          </a:p>
          <a:p>
            <a:pPr marL="179388" lvl="1" indent="12700">
              <a:spcAft>
                <a:spcPct val="50000"/>
              </a:spcAft>
              <a:buFont typeface="Calibri" pitchFamily="34" charset="0"/>
              <a:buNone/>
            </a:pPr>
            <a:endParaRPr lang="fr-FR" sz="280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1748" name="ZoneTexte 50"/>
          <p:cNvSpPr txBox="1">
            <a:spLocks noChangeArrowheads="1"/>
          </p:cNvSpPr>
          <p:nvPr/>
        </p:nvSpPr>
        <p:spPr bwMode="auto">
          <a:xfrm>
            <a:off x="560388" y="1473200"/>
            <a:ext cx="8421687" cy="5302250"/>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pondérer les compétences évaluées </a:t>
            </a:r>
            <a:r>
              <a:rPr lang="fr-FR" sz="3200" b="1">
                <a:solidFill>
                  <a:schemeClr val="accent2"/>
                </a:solidFill>
                <a:latin typeface="Calibri" pitchFamily="34" charset="0"/>
              </a:rPr>
              <a:t>dans une épreuve</a:t>
            </a:r>
            <a:r>
              <a:rPr lang="fr-FR" sz="3200" b="1">
                <a:latin typeface="Calibri" pitchFamily="34" charset="0"/>
              </a:rPr>
              <a:t>  ?</a:t>
            </a:r>
          </a:p>
          <a:p>
            <a:pPr marL="179388" lvl="1" indent="12700">
              <a:spcAft>
                <a:spcPct val="50000"/>
              </a:spcAft>
              <a:buFont typeface="Calibri" pitchFamily="34" charset="0"/>
              <a:buNone/>
            </a:pPr>
            <a:r>
              <a:rPr lang="fr-FR" sz="3200">
                <a:latin typeface="Calibri" pitchFamily="34" charset="0"/>
              </a:rPr>
              <a:t>On donne un </a:t>
            </a:r>
            <a:r>
              <a:rPr lang="fr-FR" sz="3200" b="1">
                <a:solidFill>
                  <a:schemeClr val="accent2"/>
                </a:solidFill>
                <a:latin typeface="Calibri" pitchFamily="34" charset="0"/>
              </a:rPr>
              <a:t>poids relatif</a:t>
            </a:r>
            <a:r>
              <a:rPr lang="fr-FR" sz="3200">
                <a:latin typeface="Calibri" pitchFamily="34" charset="0"/>
              </a:rPr>
              <a:t> de 0 à 100% à chaque compétence et au sein de celle-ci, à chaque critère. </a:t>
            </a:r>
          </a:p>
          <a:p>
            <a:pPr marL="1423988" lvl="2" indent="-342900">
              <a:spcAft>
                <a:spcPct val="50000"/>
              </a:spcAft>
              <a:buFont typeface="Calibri" pitchFamily="34" charset="0"/>
              <a:buNone/>
            </a:pPr>
            <a:r>
              <a:rPr lang="fr-FR" sz="2800">
                <a:latin typeface="Calibri" pitchFamily="34" charset="0"/>
              </a:rPr>
              <a:t>	</a:t>
            </a:r>
          </a:p>
          <a:p>
            <a:pPr marL="179388" lvl="1" indent="12700">
              <a:spcAft>
                <a:spcPct val="50000"/>
              </a:spcAft>
              <a:buFont typeface="Calibri" pitchFamily="34" charset="0"/>
              <a:buNone/>
            </a:pPr>
            <a:r>
              <a:rPr lang="fr-FR" sz="2400">
                <a:latin typeface="Calibri" pitchFamily="34" charset="0"/>
              </a:rPr>
              <a:t>Nota : Surement </a:t>
            </a:r>
            <a:r>
              <a:rPr lang="fr-FR" sz="2400">
                <a:solidFill>
                  <a:schemeClr val="accent2"/>
                </a:solidFill>
                <a:latin typeface="Calibri" pitchFamily="34" charset="0"/>
              </a:rPr>
              <a:t>pas par un barème</a:t>
            </a:r>
            <a:r>
              <a:rPr lang="fr-FR" sz="2400">
                <a:latin typeface="Calibri" pitchFamily="34" charset="0"/>
              </a:rPr>
              <a:t> qui induit une exhaustivité interdite et même parfois </a:t>
            </a:r>
            <a:r>
              <a:rPr lang="fr-FR" sz="2400">
                <a:solidFill>
                  <a:schemeClr val="accent2"/>
                </a:solidFill>
                <a:latin typeface="Calibri" pitchFamily="34" charset="0"/>
              </a:rPr>
              <a:t>absurde</a:t>
            </a:r>
            <a:r>
              <a:rPr lang="fr-FR" sz="2400">
                <a:latin typeface="Calibri" pitchFamily="34" charset="0"/>
              </a:rPr>
              <a:t>. Comme en projet collectif, par exemple.</a:t>
            </a:r>
            <a:endParaRPr lang="fr-FR" sz="2000">
              <a:latin typeface="Calibri" pitchFamily="34" charset="0"/>
            </a:endParaRPr>
          </a:p>
          <a:p>
            <a:pPr marL="179388" lvl="1" indent="12700">
              <a:spcAft>
                <a:spcPct val="50000"/>
              </a:spcAft>
              <a:buFont typeface="Calibri" pitchFamily="34" charset="0"/>
              <a:buNone/>
            </a:pPr>
            <a:endParaRPr lang="fr-FR" sz="2400">
              <a:latin typeface="Calibri" pitchFamily="34" charset="0"/>
            </a:endParaRPr>
          </a:p>
        </p:txBody>
      </p:sp>
      <p:pic>
        <p:nvPicPr>
          <p:cNvPr id="31749" name="Picture 6" descr="arton16-d8364"/>
          <p:cNvPicPr>
            <a:picLocks noChangeAspect="1" noChangeArrowheads="1"/>
          </p:cNvPicPr>
          <p:nvPr/>
        </p:nvPicPr>
        <p:blipFill>
          <a:blip r:embed="rId4"/>
          <a:srcRect/>
          <a:stretch>
            <a:fillRect/>
          </a:stretch>
        </p:blipFill>
        <p:spPr bwMode="auto">
          <a:xfrm>
            <a:off x="3860800" y="3817938"/>
            <a:ext cx="2133600" cy="995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3796" name="ZoneTexte 50"/>
          <p:cNvSpPr txBox="1">
            <a:spLocks noChangeArrowheads="1"/>
          </p:cNvSpPr>
          <p:nvPr/>
        </p:nvSpPr>
        <p:spPr bwMode="auto">
          <a:xfrm>
            <a:off x="560388" y="1473200"/>
            <a:ext cx="8421687" cy="5002213"/>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obtenir une note, alors que tous les éléments de la liste ne sont pas évalués ou pas évaluables ?</a:t>
            </a:r>
            <a:endParaRPr lang="fr-FR" sz="2400">
              <a:latin typeface="Calibri" pitchFamily="34" charset="0"/>
            </a:endParaRPr>
          </a:p>
          <a:p>
            <a:pPr marL="179388" lvl="1" indent="12700">
              <a:spcAft>
                <a:spcPct val="50000"/>
              </a:spcAft>
              <a:buFont typeface="Calibri" pitchFamily="34" charset="0"/>
              <a:buNone/>
            </a:pPr>
            <a:r>
              <a:rPr lang="fr-FR" sz="2800">
                <a:latin typeface="Calibri" pitchFamily="34" charset="0"/>
              </a:rPr>
              <a:t>Par une simple </a:t>
            </a:r>
            <a:r>
              <a:rPr lang="fr-FR" sz="2800" b="1">
                <a:solidFill>
                  <a:schemeClr val="accent2"/>
                </a:solidFill>
                <a:latin typeface="Calibri" pitchFamily="34" charset="0"/>
              </a:rPr>
              <a:t>règle de trois</a:t>
            </a:r>
            <a:r>
              <a:rPr lang="fr-FR" sz="2800">
                <a:latin typeface="Calibri" pitchFamily="34" charset="0"/>
              </a:rPr>
              <a:t> :</a:t>
            </a:r>
          </a:p>
          <a:p>
            <a:pPr marL="179388" lvl="1" indent="12700">
              <a:spcAft>
                <a:spcPct val="50000"/>
              </a:spcAft>
              <a:buFont typeface="Calibri" pitchFamily="34" charset="0"/>
              <a:buNone/>
            </a:pPr>
            <a:r>
              <a:rPr lang="fr-FR" sz="2800">
                <a:latin typeface="Calibri" pitchFamily="34" charset="0"/>
              </a:rPr>
              <a:t>Si certains indicateurs, voire une compétence complète ne sont pas évalués (évaluables), la note porte sur un nombre total de points inférieur au maximum. Il suffit de faire le rapport note obtenue sur poids total de ce qui est évalué et ramener ça sur 20 points (exigence réglementaire).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a:solidFill>
                  <a:srgbClr val="FFFFFF"/>
                </a:solidFill>
              </a:rPr>
              <a:t>L’évaluation des compétences</a:t>
            </a:r>
          </a:p>
          <a:p>
            <a:pPr algn="ctr" fontAlgn="auto">
              <a:spcBef>
                <a:spcPts val="0"/>
              </a:spcBef>
              <a:spcAft>
                <a:spcPts val="0"/>
              </a:spcAft>
              <a:defRPr/>
            </a:pPr>
            <a:r>
              <a:rPr lang="fr-FR" sz="3600">
                <a:solidFill>
                  <a:srgbClr val="FFFFFF"/>
                </a:solidFill>
              </a:rPr>
              <a:t>Les principes</a:t>
            </a:r>
          </a:p>
        </p:txBody>
      </p:sp>
      <p:sp>
        <p:nvSpPr>
          <p:cNvPr id="35844" name="ZoneTexte 50"/>
          <p:cNvSpPr txBox="1">
            <a:spLocks noChangeArrowheads="1"/>
          </p:cNvSpPr>
          <p:nvPr/>
        </p:nvSpPr>
        <p:spPr bwMode="auto">
          <a:xfrm>
            <a:off x="3025775" y="1790700"/>
            <a:ext cx="5956300" cy="4148138"/>
          </a:xfrm>
          <a:prstGeom prst="rect">
            <a:avLst/>
          </a:prstGeom>
          <a:noFill/>
          <a:ln w="9525">
            <a:noFill/>
            <a:miter lim="800000"/>
            <a:headEnd/>
            <a:tailEnd/>
          </a:ln>
        </p:spPr>
        <p:txBody>
          <a:bodyPr>
            <a:spAutoFit/>
          </a:bodyPr>
          <a:lstStyle/>
          <a:p>
            <a:pPr marL="179388" lvl="1" indent="12700" algn="ctr">
              <a:spcAft>
                <a:spcPct val="50000"/>
              </a:spcAft>
              <a:buFont typeface="Calibri" pitchFamily="34" charset="0"/>
              <a:buNone/>
            </a:pPr>
            <a:r>
              <a:rPr lang="fr-FR" sz="3200" b="1">
                <a:latin typeface="Calibri" pitchFamily="34" charset="0"/>
              </a:rPr>
              <a:t>Comment vérifier que l’ensemble de ce qui est évalué n’est pas  marginal ?</a:t>
            </a:r>
            <a:endParaRPr lang="fr-FR" sz="2400">
              <a:latin typeface="Calibri" pitchFamily="34" charset="0"/>
            </a:endParaRPr>
          </a:p>
          <a:p>
            <a:pPr marL="179388" lvl="1" indent="12700">
              <a:spcAft>
                <a:spcPct val="50000"/>
              </a:spcAft>
              <a:buFont typeface="Calibri" pitchFamily="34" charset="0"/>
              <a:buNone/>
            </a:pPr>
            <a:r>
              <a:rPr lang="fr-FR" sz="2800">
                <a:latin typeface="Calibri" pitchFamily="34" charset="0"/>
              </a:rPr>
              <a:t>Par la somme des poids de ce qui est évalué rapportée à l’ensemble (100%).</a:t>
            </a:r>
          </a:p>
          <a:p>
            <a:pPr marL="179388" lvl="1" indent="12700">
              <a:spcAft>
                <a:spcPct val="50000"/>
              </a:spcAft>
              <a:buFont typeface="Calibri" pitchFamily="34" charset="0"/>
              <a:buNone/>
            </a:pPr>
            <a:r>
              <a:rPr lang="fr-FR" sz="2800">
                <a:latin typeface="Calibri" pitchFamily="34" charset="0"/>
              </a:rPr>
              <a:t>Une bonne certification évalue de 50 à 70% des compétences évaluables (en poids).</a:t>
            </a:r>
          </a:p>
        </p:txBody>
      </p:sp>
      <p:pic>
        <p:nvPicPr>
          <p:cNvPr id="35845" name="Picture 8" descr="www"/>
          <p:cNvPicPr>
            <a:picLocks noChangeAspect="1" noChangeArrowheads="1"/>
          </p:cNvPicPr>
          <p:nvPr/>
        </p:nvPicPr>
        <p:blipFill>
          <a:blip r:embed="rId4"/>
          <a:srcRect/>
          <a:stretch>
            <a:fillRect/>
          </a:stretch>
        </p:blipFill>
        <p:spPr bwMode="auto">
          <a:xfrm>
            <a:off x="835025" y="2019300"/>
            <a:ext cx="2190750" cy="2857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Users\Administrateur\Documents\My Dropbox\07- Lycée\Comm'\Logos\logo-STI2D-150px.png"/>
          <p:cNvPicPr>
            <a:picLocks noChangeAspect="1" noChangeArrowheads="1"/>
          </p:cNvPicPr>
          <p:nvPr/>
        </p:nvPicPr>
        <p:blipFill>
          <a:blip r:embed="rId3"/>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smtClean="0">
                <a:solidFill>
                  <a:srgbClr val="FFFFFF"/>
                </a:solidFill>
              </a:rPr>
              <a:t>Les grilles d’évaluation et les sujets zéro</a:t>
            </a:r>
            <a:endParaRPr lang="fr-FR" sz="3600" dirty="0">
              <a:solidFill>
                <a:srgbClr val="FFFFFF"/>
              </a:solidFill>
            </a:endParaRPr>
          </a:p>
        </p:txBody>
      </p:sp>
      <p:grpSp>
        <p:nvGrpSpPr>
          <p:cNvPr id="9" name="Grouper 8"/>
          <p:cNvGrpSpPr/>
          <p:nvPr/>
        </p:nvGrpSpPr>
        <p:grpSpPr>
          <a:xfrm>
            <a:off x="1460500" y="1277839"/>
            <a:ext cx="2552700" cy="3135313"/>
            <a:chOff x="876300" y="3492500"/>
            <a:chExt cx="2552700" cy="3135313"/>
          </a:xfrm>
        </p:grpSpPr>
        <p:pic>
          <p:nvPicPr>
            <p:cNvPr id="2" name="Image 1"/>
            <p:cNvPicPr>
              <a:picLocks noChangeAspect="1"/>
            </p:cNvPicPr>
            <p:nvPr/>
          </p:nvPicPr>
          <p:blipFill>
            <a:blip r:embed="rId4"/>
            <a:stretch>
              <a:fillRect/>
            </a:stretch>
          </p:blipFill>
          <p:spPr>
            <a:xfrm>
              <a:off x="1054100" y="4418014"/>
              <a:ext cx="2089045" cy="2209799"/>
            </a:xfrm>
            <a:prstGeom prst="rect">
              <a:avLst/>
            </a:prstGeom>
          </p:spPr>
        </p:pic>
        <p:sp>
          <p:nvSpPr>
            <p:cNvPr id="6" name="ZoneTexte 5"/>
            <p:cNvSpPr txBox="1"/>
            <p:nvPr/>
          </p:nvSpPr>
          <p:spPr>
            <a:xfrm>
              <a:off x="876300" y="3492500"/>
              <a:ext cx="2552700" cy="923330"/>
            </a:xfrm>
            <a:prstGeom prst="rect">
              <a:avLst/>
            </a:prstGeom>
            <a:noFill/>
          </p:spPr>
          <p:txBody>
            <a:bodyPr wrap="square" rtlCol="0">
              <a:spAutoFit/>
            </a:bodyPr>
            <a:lstStyle/>
            <a:p>
              <a:pPr algn="ctr"/>
              <a:r>
                <a:rPr lang="fr-FR" dirty="0" smtClean="0"/>
                <a:t>Une grille par spécialité pour le suivi du projet par l’équipe</a:t>
              </a:r>
              <a:endParaRPr lang="fr-FR" dirty="0"/>
            </a:p>
          </p:txBody>
        </p:sp>
      </p:grpSp>
      <p:pic>
        <p:nvPicPr>
          <p:cNvPr id="3" name="Image 2">
            <a:hlinkClick r:id="rId5" action="ppaction://hlinkfile"/>
          </p:cNvPr>
          <p:cNvPicPr>
            <a:picLocks noChangeAspect="1"/>
          </p:cNvPicPr>
          <p:nvPr/>
        </p:nvPicPr>
        <p:blipFill>
          <a:blip r:embed="rId4"/>
          <a:stretch>
            <a:fillRect/>
          </a:stretch>
        </p:blipFill>
        <p:spPr>
          <a:xfrm>
            <a:off x="5977168" y="2201169"/>
            <a:ext cx="2027516" cy="2144714"/>
          </a:xfrm>
          <a:prstGeom prst="rect">
            <a:avLst/>
          </a:prstGeom>
        </p:spPr>
      </p:pic>
      <p:sp>
        <p:nvSpPr>
          <p:cNvPr id="10" name="ZoneTexte 9"/>
          <p:cNvSpPr txBox="1"/>
          <p:nvPr/>
        </p:nvSpPr>
        <p:spPr>
          <a:xfrm>
            <a:off x="5665109" y="1277839"/>
            <a:ext cx="2552700" cy="923330"/>
          </a:xfrm>
          <a:prstGeom prst="rect">
            <a:avLst/>
          </a:prstGeom>
          <a:noFill/>
        </p:spPr>
        <p:txBody>
          <a:bodyPr wrap="square" rtlCol="0">
            <a:spAutoFit/>
          </a:bodyPr>
          <a:lstStyle/>
          <a:p>
            <a:pPr algn="ctr"/>
            <a:r>
              <a:rPr lang="fr-FR" dirty="0" smtClean="0"/>
              <a:t>Une grille pour les 4 spécialités pour l‘oral de fin d’année</a:t>
            </a:r>
            <a:endParaRPr lang="fr-FR" dirty="0"/>
          </a:p>
        </p:txBody>
      </p:sp>
      <p:pic>
        <p:nvPicPr>
          <p:cNvPr id="7" name="Image 6">
            <a:hlinkClick r:id="rId6" action="ppaction://hlinkfile"/>
          </p:cNvPr>
          <p:cNvPicPr>
            <a:picLocks noChangeAspect="1"/>
          </p:cNvPicPr>
          <p:nvPr/>
        </p:nvPicPr>
        <p:blipFill>
          <a:blip r:embed="rId7"/>
          <a:stretch>
            <a:fillRect/>
          </a:stretch>
        </p:blipFill>
        <p:spPr>
          <a:xfrm>
            <a:off x="2482787" y="4705510"/>
            <a:ext cx="4305426" cy="204938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3" name="Espace réservé du contenu 2"/>
          <p:cNvSpPr>
            <a:spLocks noGrp="1"/>
          </p:cNvSpPr>
          <p:nvPr>
            <p:ph idx="1"/>
          </p:nvPr>
        </p:nvSpPr>
        <p:spPr>
          <a:xfrm>
            <a:off x="485966" y="798513"/>
            <a:ext cx="8640762" cy="5414962"/>
          </a:xfrm>
        </p:spPr>
        <p:txBody>
          <a:bodyPr rtlCol="0">
            <a:noAutofit/>
          </a:bodyPr>
          <a:lstStyle/>
          <a:p>
            <a:pPr eaLnBrk="1" fontAlgn="auto" hangingPunct="1">
              <a:spcAft>
                <a:spcPts val="0"/>
              </a:spcAft>
              <a:buFont typeface="Arial"/>
              <a:buChar char="•"/>
              <a:defRPr/>
            </a:pPr>
            <a:r>
              <a:rPr lang="fr-FR" sz="1800" dirty="0" smtClean="0"/>
              <a:t>Une épreuve écrite de quatre heures qui s’appuie sur le programme des enseignements transversaux, coefficient 8. Elle </a:t>
            </a:r>
            <a:r>
              <a:rPr lang="fr-FR" sz="1800" dirty="0"/>
              <a:t>se décompose en deux parties indépendantes :</a:t>
            </a:r>
            <a:endParaRPr lang="fr-FR" sz="1800" dirty="0" smtClean="0"/>
          </a:p>
          <a:p>
            <a:pPr lvl="1" eaLnBrk="1" fontAlgn="auto" hangingPunct="1">
              <a:spcAft>
                <a:spcPts val="0"/>
              </a:spcAft>
              <a:buFont typeface="Arial"/>
              <a:buChar char="–"/>
              <a:defRPr/>
            </a:pPr>
            <a:r>
              <a:rPr lang="fr-FR" sz="1800" dirty="0" smtClean="0"/>
              <a:t>une </a:t>
            </a:r>
            <a:r>
              <a:rPr lang="fr-FR" sz="1800" dirty="0"/>
              <a:t>première partie relevant d’une approche ciblée sur une problématique </a:t>
            </a:r>
            <a:r>
              <a:rPr lang="fr-FR" sz="1800" dirty="0" smtClean="0"/>
              <a:t>particulière</a:t>
            </a:r>
          </a:p>
          <a:p>
            <a:pPr lvl="1" eaLnBrk="1" fontAlgn="auto" hangingPunct="1">
              <a:spcAft>
                <a:spcPts val="0"/>
              </a:spcAft>
              <a:buFont typeface="Arial"/>
              <a:buChar char="–"/>
              <a:defRPr/>
            </a:pPr>
            <a:r>
              <a:rPr lang="fr-FR" sz="1800" dirty="0" smtClean="0"/>
              <a:t>une </a:t>
            </a:r>
            <a:r>
              <a:rPr lang="fr-FR" sz="1800" dirty="0"/>
              <a:t>seconde partie intégrant une approche globale </a:t>
            </a:r>
            <a:r>
              <a:rPr lang="fr-FR" sz="1800" dirty="0" err="1"/>
              <a:t>pluri-</a:t>
            </a:r>
            <a:r>
              <a:rPr lang="fr-FR" sz="1800" dirty="0" err="1" smtClean="0"/>
              <a:t>technologique</a:t>
            </a:r>
            <a:r>
              <a:rPr lang="fr-FR" sz="1800" dirty="0" smtClean="0"/>
              <a:t> </a:t>
            </a:r>
            <a:endParaRPr lang="fr-FR" sz="1800" dirty="0"/>
          </a:p>
          <a:p>
            <a:pPr indent="15875" eaLnBrk="1" fontAlgn="auto" hangingPunct="1">
              <a:spcAft>
                <a:spcPts val="0"/>
              </a:spcAft>
              <a:buFont typeface="Arial"/>
              <a:buNone/>
              <a:defRPr/>
            </a:pPr>
            <a:r>
              <a:rPr lang="fr-FR" sz="1800" i="1" dirty="0">
                <a:solidFill>
                  <a:schemeClr val="accent1">
                    <a:lumMod val="75000"/>
                  </a:schemeClr>
                </a:solidFill>
              </a:rPr>
              <a:t>L’analyse d’un ou deux systèmes  </a:t>
            </a:r>
            <a:r>
              <a:rPr lang="fr-FR" sz="1800" i="1" dirty="0" err="1">
                <a:solidFill>
                  <a:schemeClr val="accent1">
                    <a:lumMod val="75000"/>
                  </a:schemeClr>
                </a:solidFill>
              </a:rPr>
              <a:t>pluri-</a:t>
            </a:r>
            <a:r>
              <a:rPr lang="fr-FR" sz="1800" i="1" dirty="0" err="1" smtClean="0">
                <a:solidFill>
                  <a:schemeClr val="accent1">
                    <a:lumMod val="75000"/>
                  </a:schemeClr>
                </a:solidFill>
              </a:rPr>
              <a:t>techniques</a:t>
            </a:r>
            <a:r>
              <a:rPr lang="fr-FR" sz="1800" i="1" dirty="0" smtClean="0">
                <a:solidFill>
                  <a:schemeClr val="accent1">
                    <a:lumMod val="75000"/>
                  </a:schemeClr>
                </a:solidFill>
              </a:rPr>
              <a:t> </a:t>
            </a:r>
            <a:r>
              <a:rPr lang="fr-FR" sz="1800" i="1" dirty="0">
                <a:solidFill>
                  <a:schemeClr val="accent1">
                    <a:lumMod val="75000"/>
                  </a:schemeClr>
                </a:solidFill>
              </a:rPr>
              <a:t>doit permettre d’aborder la totalité des champs techniques (matière, énergie, information) traités dans l’enseignement transversal. Si un système permet d’aborder tous les champs, il peut servir de support aux deux parties de l’épreuve.</a:t>
            </a:r>
            <a:endParaRPr lang="fr-FR" sz="1800" i="1" dirty="0" smtClean="0">
              <a:solidFill>
                <a:schemeClr val="accent1">
                  <a:lumMod val="75000"/>
                </a:schemeClr>
              </a:solidFill>
            </a:endParaRPr>
          </a:p>
          <a:p>
            <a:pPr eaLnBrk="1" fontAlgn="auto" hangingPunct="1">
              <a:spcAft>
                <a:spcPts val="0"/>
              </a:spcAft>
              <a:buFont typeface="Arial"/>
              <a:buNone/>
              <a:defRPr/>
            </a:pPr>
            <a:endParaRPr lang="fr-FR" sz="1800" dirty="0" smtClean="0"/>
          </a:p>
          <a:p>
            <a:pPr eaLnBrk="1" fontAlgn="auto" hangingPunct="1">
              <a:spcAft>
                <a:spcPts val="0"/>
              </a:spcAft>
              <a:buFont typeface="Arial"/>
              <a:buChar char="•"/>
              <a:defRPr/>
            </a:pPr>
            <a:r>
              <a:rPr lang="fr-FR" sz="1800" dirty="0" smtClean="0"/>
              <a:t>Une épreuve de projet en enseignements spécifiques de spécialité, évaluation en cours d’année par l’équipe enseignante coefficient 6</a:t>
            </a:r>
          </a:p>
          <a:p>
            <a:pPr lvl="1" eaLnBrk="1" fontAlgn="auto" hangingPunct="1">
              <a:spcAft>
                <a:spcPts val="0"/>
              </a:spcAft>
              <a:buFont typeface="Arial"/>
              <a:buChar char="–"/>
              <a:defRPr/>
            </a:pPr>
            <a:r>
              <a:rPr lang="fr-FR" sz="1800" dirty="0"/>
              <a:t>Cette évaluation se déroule au cours de la formation et s’appuie sur les</a:t>
            </a:r>
            <a:r>
              <a:rPr lang="fr-FR" sz="1800" dirty="0" smtClean="0"/>
              <a:t> deux revues </a:t>
            </a:r>
            <a:r>
              <a:rPr lang="fr-FR" sz="1800" dirty="0"/>
              <a:t>de projet  ponctuant</a:t>
            </a:r>
            <a:r>
              <a:rPr lang="fr-FR" sz="1800" dirty="0" smtClean="0"/>
              <a:t> le </a:t>
            </a:r>
            <a:r>
              <a:rPr lang="fr-FR" sz="1800" dirty="0"/>
              <a:t>déroulement du projet, en prenant en compte les travaux individuels menés par chaque élève</a:t>
            </a:r>
            <a:r>
              <a:rPr lang="fr-FR" sz="1800" dirty="0" smtClean="0"/>
              <a:t>  </a:t>
            </a:r>
          </a:p>
          <a:p>
            <a:pPr eaLnBrk="1" fontAlgn="auto" hangingPunct="1">
              <a:spcAft>
                <a:spcPts val="0"/>
              </a:spcAft>
              <a:buFont typeface="Arial"/>
              <a:buNone/>
              <a:defRPr/>
            </a:pPr>
            <a:r>
              <a:rPr lang="fr-FR" sz="1800" dirty="0" smtClean="0"/>
              <a:t>… et oral en fin d’année coefficient 6, durée 20min</a:t>
            </a:r>
          </a:p>
          <a:p>
            <a:pPr lvl="1" eaLnBrk="1" fontAlgn="auto" hangingPunct="1">
              <a:spcAft>
                <a:spcPts val="0"/>
              </a:spcAft>
              <a:buFont typeface="Arial"/>
              <a:buChar char="–"/>
              <a:defRPr/>
            </a:pPr>
            <a:r>
              <a:rPr lang="fr-FR" sz="1800" dirty="0"/>
              <a:t>L’épreuve débute par une présentation orale du dossier sous sa forme numérique pendant une durée maximale de 10 minutes. Cette présentation est suivie d’un dialogue avec les interrogateurs d’une durée de 10 min.</a:t>
            </a:r>
            <a:r>
              <a:rPr lang="fr-FR" sz="1800" dirty="0" smtClean="0"/>
              <a:t> </a:t>
            </a:r>
          </a:p>
        </p:txBody>
      </p:sp>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Les épreuves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15383" y="1231899"/>
            <a:ext cx="8066692" cy="5356539"/>
          </a:xfrm>
          <a:prstGeom prst="rect">
            <a:avLst/>
          </a:prstGeom>
        </p:spPr>
      </p:pic>
      <p:pic>
        <p:nvPicPr>
          <p:cNvPr id="10" name="Image 9"/>
          <p:cNvPicPr>
            <a:picLocks noChangeAspect="1"/>
          </p:cNvPicPr>
          <p:nvPr/>
        </p:nvPicPr>
        <p:blipFill>
          <a:blip r:embed="rId3"/>
          <a:stretch>
            <a:fillRect/>
          </a:stretch>
        </p:blipFill>
        <p:spPr>
          <a:xfrm>
            <a:off x="1809750" y="1930400"/>
            <a:ext cx="6083300" cy="4051300"/>
          </a:xfrm>
          <a:prstGeom prst="rect">
            <a:avLst/>
          </a:prstGeom>
        </p:spPr>
      </p:pic>
      <p:pic>
        <p:nvPicPr>
          <p:cNvPr id="8" name="Image 7"/>
          <p:cNvPicPr>
            <a:picLocks noChangeAspect="1"/>
          </p:cNvPicPr>
          <p:nvPr/>
        </p:nvPicPr>
        <p:blipFill>
          <a:blip r:embed="rId4"/>
          <a:stretch>
            <a:fillRect/>
          </a:stretch>
        </p:blipFill>
        <p:spPr>
          <a:xfrm>
            <a:off x="4941273" y="1231900"/>
            <a:ext cx="4040802" cy="2514600"/>
          </a:xfrm>
          <a:prstGeom prst="rect">
            <a:avLst/>
          </a:prstGeom>
        </p:spPr>
      </p:pic>
      <p:pic>
        <p:nvPicPr>
          <p:cNvPr id="9" name="Image 8"/>
          <p:cNvPicPr>
            <a:picLocks noChangeAspect="1"/>
          </p:cNvPicPr>
          <p:nvPr/>
        </p:nvPicPr>
        <p:blipFill>
          <a:blip r:embed="rId5"/>
          <a:stretch>
            <a:fillRect/>
          </a:stretch>
        </p:blipFill>
        <p:spPr>
          <a:xfrm>
            <a:off x="951191" y="3736573"/>
            <a:ext cx="3900209" cy="2664227"/>
          </a:xfrm>
          <a:prstGeom prst="rect">
            <a:avLst/>
          </a:prstGeom>
        </p:spPr>
      </p:pic>
      <p:sp>
        <p:nvSpPr>
          <p:cNvPr id="6" name="Rectangle 5"/>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7" name="Arrondir un rectangle avec un coin diagonal 6"/>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smtClean="0">
                <a:solidFill>
                  <a:srgbClr val="FFFFFF"/>
                </a:solidFill>
              </a:rPr>
              <a:t>Les grilles d’évaluation et les sujets zéro</a:t>
            </a:r>
            <a:endParaRPr lang="fr-FR" sz="3600" dirty="0">
              <a:solidFill>
                <a:srgbClr val="FFFFFF"/>
              </a:solidFill>
            </a:endParaRPr>
          </a:p>
        </p:txBody>
      </p:sp>
    </p:spTree>
    <p:extLst>
      <p:ext uri="{BB962C8B-B14F-4D97-AF65-F5344CB8AC3E}">
        <p14:creationId xmlns:p14="http://schemas.microsoft.com/office/powerpoint/2010/main" val="3690405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800"/>
                                        <p:tgtEl>
                                          <p:spTgt spid="5"/>
                                        </p:tgtEl>
                                      </p:cBhvr>
                                    </p:animEffect>
                                    <p:anim calcmode="lin" valueType="num">
                                      <p:cBhvr>
                                        <p:cTn id="12" dur="800"/>
                                        <p:tgtEl>
                                          <p:spTgt spid="5"/>
                                        </p:tgtEl>
                                        <p:attrNameLst>
                                          <p:attrName>ppt_x</p:attrName>
                                        </p:attrNameLst>
                                      </p:cBhvr>
                                      <p:tavLst>
                                        <p:tav tm="0">
                                          <p:val>
                                            <p:strVal val="ppt_x"/>
                                          </p:val>
                                        </p:tav>
                                        <p:tav tm="100000">
                                          <p:val>
                                            <p:strVal val="ppt_x"/>
                                          </p:val>
                                        </p:tav>
                                      </p:tavLst>
                                    </p:anim>
                                    <p:anim calcmode="lin" valueType="num">
                                      <p:cBhvr>
                                        <p:cTn id="13" dur="800"/>
                                        <p:tgtEl>
                                          <p:spTgt spid="5"/>
                                        </p:tgtEl>
                                        <p:attrNameLst>
                                          <p:attrName>ppt_y</p:attrName>
                                        </p:attrNameLst>
                                      </p:cBhvr>
                                      <p:tavLst>
                                        <p:tav tm="0">
                                          <p:val>
                                            <p:strVal val="ppt_y"/>
                                          </p:val>
                                        </p:tav>
                                        <p:tav tm="100000">
                                          <p:val>
                                            <p:strVal val="ppt_y+.1"/>
                                          </p:val>
                                        </p:tav>
                                      </p:tavLst>
                                    </p:anim>
                                    <p:set>
                                      <p:cBhvr>
                                        <p:cTn id="14" dur="1" fill="hold">
                                          <p:stCondLst>
                                            <p:cond delay="7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3" name="Espace réservé du contenu 2"/>
          <p:cNvSpPr>
            <a:spLocks noGrp="1"/>
          </p:cNvSpPr>
          <p:nvPr>
            <p:ph idx="1"/>
          </p:nvPr>
        </p:nvSpPr>
        <p:spPr>
          <a:xfrm>
            <a:off x="681038" y="1138238"/>
            <a:ext cx="8229600" cy="5414962"/>
          </a:xfrm>
        </p:spPr>
        <p:txBody>
          <a:bodyPr rtlCol="0">
            <a:normAutofit fontScale="92500" lnSpcReduction="20000"/>
          </a:bodyPr>
          <a:lstStyle/>
          <a:p>
            <a:pPr eaLnBrk="1" fontAlgn="auto" hangingPunct="1">
              <a:spcAft>
                <a:spcPts val="0"/>
              </a:spcAft>
              <a:buFont typeface="Arial"/>
              <a:buChar char="•"/>
              <a:defRPr/>
            </a:pPr>
            <a:r>
              <a:rPr lang="fr-FR" sz="3636" dirty="0" smtClean="0"/>
              <a:t>Plusieurs sujets zéro sont en cours d’élaboration : </a:t>
            </a:r>
          </a:p>
          <a:p>
            <a:pPr lvl="1" eaLnBrk="1" fontAlgn="auto" hangingPunct="1">
              <a:spcAft>
                <a:spcPts val="0"/>
              </a:spcAft>
              <a:buFont typeface="Arial"/>
              <a:buChar char="–"/>
              <a:defRPr/>
            </a:pPr>
            <a:r>
              <a:rPr lang="fr-FR" sz="2873" dirty="0" smtClean="0"/>
              <a:t>Disponibilité : deuxième trimestre 2012</a:t>
            </a:r>
          </a:p>
          <a:p>
            <a:pPr eaLnBrk="1" fontAlgn="auto" hangingPunct="1">
              <a:spcAft>
                <a:spcPts val="0"/>
              </a:spcAft>
              <a:buFont typeface="Arial"/>
              <a:buChar char="•"/>
              <a:defRPr/>
            </a:pPr>
            <a:r>
              <a:rPr lang="fr-FR" sz="3273" dirty="0" smtClean="0"/>
              <a:t>Deux académies sont chargées de la confection des sujets (12 au total)</a:t>
            </a:r>
          </a:p>
          <a:p>
            <a:pPr lvl="1" eaLnBrk="1" fontAlgn="auto" hangingPunct="1">
              <a:spcAft>
                <a:spcPts val="0"/>
              </a:spcAft>
              <a:buFont typeface="Arial"/>
              <a:buChar char="–"/>
              <a:defRPr/>
            </a:pPr>
            <a:r>
              <a:rPr lang="fr-FR" sz="2873" dirty="0" smtClean="0"/>
              <a:t>Lyon et Lille</a:t>
            </a:r>
          </a:p>
          <a:p>
            <a:pPr lvl="1" eaLnBrk="1" fontAlgn="auto" hangingPunct="1">
              <a:spcAft>
                <a:spcPts val="0"/>
              </a:spcAft>
              <a:buFont typeface="Arial"/>
              <a:buChar char="–"/>
              <a:defRPr/>
            </a:pPr>
            <a:r>
              <a:rPr lang="fr-FR" sz="2873" dirty="0" smtClean="0"/>
              <a:t>Tous les auteurs sont prévenus et sont en phase de </a:t>
            </a:r>
            <a:r>
              <a:rPr lang="fr-FR" sz="2873" dirty="0" smtClean="0">
                <a:solidFill>
                  <a:schemeClr val="tx2">
                    <a:lumMod val="75000"/>
                  </a:schemeClr>
                </a:solidFill>
              </a:rPr>
              <a:t>rédaction de sujets</a:t>
            </a:r>
            <a:endParaRPr lang="fr-FR" sz="2873" dirty="0" smtClean="0">
              <a:solidFill>
                <a:schemeClr val="tx2">
                  <a:lumMod val="75000"/>
                </a:schemeClr>
              </a:solidFill>
            </a:endParaRPr>
          </a:p>
          <a:p>
            <a:pPr lvl="1" eaLnBrk="1" fontAlgn="auto" hangingPunct="1">
              <a:spcAft>
                <a:spcPts val="0"/>
              </a:spcAft>
              <a:buFont typeface="Arial"/>
              <a:buChar char="–"/>
              <a:defRPr/>
            </a:pPr>
            <a:r>
              <a:rPr lang="fr-FR" sz="2873" dirty="0" smtClean="0"/>
              <a:t>Une première réunion des auteurs a permis fin janvier de valider </a:t>
            </a:r>
            <a:r>
              <a:rPr lang="fr-FR" sz="2873" dirty="0"/>
              <a:t>l</a:t>
            </a:r>
            <a:r>
              <a:rPr lang="fr-FR" sz="2873" dirty="0" smtClean="0"/>
              <a:t>es supports et identifier </a:t>
            </a:r>
            <a:r>
              <a:rPr lang="fr-FR" sz="2873" dirty="0"/>
              <a:t>l</a:t>
            </a:r>
            <a:r>
              <a:rPr lang="fr-FR" sz="2873" dirty="0" smtClean="0"/>
              <a:t>es problèmes techniques à retenir </a:t>
            </a:r>
          </a:p>
          <a:p>
            <a:pPr lvl="1" eaLnBrk="1" fontAlgn="auto" hangingPunct="1">
              <a:spcAft>
                <a:spcPts val="0"/>
              </a:spcAft>
              <a:buFont typeface="Arial"/>
              <a:buChar char="–"/>
              <a:defRPr/>
            </a:pPr>
            <a:r>
              <a:rPr lang="fr-FR" sz="2873" dirty="0" smtClean="0"/>
              <a:t>L’examen des trames des sujets et dossiers techniques complets devrait avoir lieu avant fin juin</a:t>
            </a:r>
          </a:p>
          <a:p>
            <a:pPr lvl="1" eaLnBrk="1" fontAlgn="auto" hangingPunct="1">
              <a:spcAft>
                <a:spcPts val="0"/>
              </a:spcAft>
              <a:buFont typeface="Arial"/>
              <a:buChar char="–"/>
              <a:defRPr/>
            </a:pPr>
            <a:endParaRPr lang="fr-FR" sz="2873" dirty="0" smtClean="0"/>
          </a:p>
        </p:txBody>
      </p:sp>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Les sujets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528850" y="1050232"/>
          <a:ext cx="851071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1" descr="C:\Users\Administrateur\Documents\My Dropbox\07- Lycée\Comm'\Logos\logo-STI2D-150px.png"/>
          <p:cNvPicPr>
            <a:picLocks noChangeAspect="1" noChangeArrowheads="1"/>
          </p:cNvPicPr>
          <p:nvPr/>
        </p:nvPicPr>
        <p:blipFill>
          <a:blip r:embed="rId7"/>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L’évaluation des compétences / épreuves</a:t>
            </a:r>
          </a:p>
        </p:txBody>
      </p:sp>
      <p:graphicFrame>
        <p:nvGraphicFramePr>
          <p:cNvPr id="9" name="Diagramme 8"/>
          <p:cNvGraphicFramePr/>
          <p:nvPr/>
        </p:nvGraphicFramePr>
        <p:xfrm>
          <a:off x="546386" y="4371071"/>
          <a:ext cx="5097640" cy="3397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4" name="Grouper 73"/>
          <p:cNvGrpSpPr>
            <a:grpSpLocks/>
          </p:cNvGrpSpPr>
          <p:nvPr/>
        </p:nvGrpSpPr>
        <p:grpSpPr bwMode="auto">
          <a:xfrm>
            <a:off x="5854700" y="1171575"/>
            <a:ext cx="3235325" cy="5686425"/>
            <a:chOff x="5854700" y="1171727"/>
            <a:chExt cx="3235012" cy="5686273"/>
          </a:xfrm>
        </p:grpSpPr>
        <p:pic>
          <p:nvPicPr>
            <p:cNvPr id="17439" name="Image 21" descr="http://sti.discipline.ac-lille.fr/Ens-Scienc-et-Techno/Sti2D/parution-de-supports-de-communication-sti2d/image_mini"/>
            <p:cNvPicPr>
              <a:picLocks noChangeAspect="1"/>
            </p:cNvPicPr>
            <p:nvPr/>
          </p:nvPicPr>
          <p:blipFill>
            <a:blip r:embed="rId13"/>
            <a:srcRect/>
            <a:stretch>
              <a:fillRect/>
            </a:stretch>
          </p:blipFill>
          <p:spPr bwMode="auto">
            <a:xfrm>
              <a:off x="7996394" y="2530724"/>
              <a:ext cx="415612" cy="551508"/>
            </a:xfrm>
            <a:prstGeom prst="rect">
              <a:avLst/>
            </a:prstGeom>
            <a:noFill/>
            <a:ln w="9525">
              <a:noFill/>
              <a:miter lim="800000"/>
              <a:headEnd/>
              <a:tailEnd/>
            </a:ln>
          </p:spPr>
        </p:pic>
        <p:pic>
          <p:nvPicPr>
            <p:cNvPr id="17440" name="Image 22" descr="http://sti.discipline.ac-lille.fr/Ens-Scienc-et-Techno/Sti2D/parution-de-supports-de-communication-sti2d/image_mini"/>
            <p:cNvPicPr>
              <a:picLocks noChangeAspect="1"/>
            </p:cNvPicPr>
            <p:nvPr/>
          </p:nvPicPr>
          <p:blipFill>
            <a:blip r:embed="rId13"/>
            <a:srcRect/>
            <a:stretch>
              <a:fillRect/>
            </a:stretch>
          </p:blipFill>
          <p:spPr bwMode="auto">
            <a:xfrm>
              <a:off x="8004488" y="3175720"/>
              <a:ext cx="415612" cy="551508"/>
            </a:xfrm>
            <a:prstGeom prst="rect">
              <a:avLst/>
            </a:prstGeom>
            <a:noFill/>
            <a:ln w="9525">
              <a:noFill/>
              <a:miter lim="800000"/>
              <a:headEnd/>
              <a:tailEnd/>
            </a:ln>
          </p:spPr>
        </p:pic>
        <p:pic>
          <p:nvPicPr>
            <p:cNvPr id="17441" name="Image 23" descr="http://sti.discipline.ac-lille.fr/Ens-Scienc-et-Techno/Sti2D/parution-de-supports-de-communication-sti2d/image_mini"/>
            <p:cNvPicPr>
              <a:picLocks noChangeAspect="1"/>
            </p:cNvPicPr>
            <p:nvPr/>
          </p:nvPicPr>
          <p:blipFill>
            <a:blip r:embed="rId13"/>
            <a:srcRect/>
            <a:stretch>
              <a:fillRect/>
            </a:stretch>
          </p:blipFill>
          <p:spPr bwMode="auto">
            <a:xfrm>
              <a:off x="7996394" y="3878717"/>
              <a:ext cx="415612" cy="551508"/>
            </a:xfrm>
            <a:prstGeom prst="rect">
              <a:avLst/>
            </a:prstGeom>
            <a:noFill/>
            <a:ln w="9525">
              <a:noFill/>
              <a:miter lim="800000"/>
              <a:headEnd/>
              <a:tailEnd/>
            </a:ln>
          </p:spPr>
        </p:pic>
        <p:cxnSp>
          <p:nvCxnSpPr>
            <p:cNvPr id="36" name="Connecteur droit 35"/>
            <p:cNvCxnSpPr/>
            <p:nvPr/>
          </p:nvCxnSpPr>
          <p:spPr>
            <a:xfrm>
              <a:off x="5862637" y="2730610"/>
              <a:ext cx="2133394"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5862637" y="3416392"/>
              <a:ext cx="2133394"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a:off x="5854700" y="4102174"/>
              <a:ext cx="2133394" cy="12700"/>
            </a:xfrm>
            <a:prstGeom prst="line">
              <a:avLst/>
            </a:prstGeom>
          </p:spPr>
          <p:style>
            <a:lnRef idx="2">
              <a:schemeClr val="accent1"/>
            </a:lnRef>
            <a:fillRef idx="0">
              <a:schemeClr val="accent1"/>
            </a:fillRef>
            <a:effectRef idx="1">
              <a:schemeClr val="accent1"/>
            </a:effectRef>
            <a:fontRef idx="minor">
              <a:schemeClr val="tx1"/>
            </a:fontRef>
          </p:style>
        </p:cxnSp>
        <p:pic>
          <p:nvPicPr>
            <p:cNvPr id="17445" name="Image 42" descr="http://sti.discipline.ac-lille.fr/Ens-Scienc-et-Techno/Sti2D/parution-de-supports-de-communication-sti2d/image_mini"/>
            <p:cNvPicPr>
              <a:picLocks noChangeAspect="1"/>
            </p:cNvPicPr>
            <p:nvPr/>
          </p:nvPicPr>
          <p:blipFill>
            <a:blip r:embed="rId13">
              <a:alphaModFix amt="49000"/>
            </a:blip>
            <a:srcRect/>
            <a:stretch>
              <a:fillRect/>
            </a:stretch>
          </p:blipFill>
          <p:spPr bwMode="auto">
            <a:xfrm>
              <a:off x="8004488" y="1493192"/>
              <a:ext cx="415612" cy="551508"/>
            </a:xfrm>
            <a:prstGeom prst="rect">
              <a:avLst/>
            </a:prstGeom>
            <a:noFill/>
            <a:ln w="9525">
              <a:noFill/>
              <a:miter lim="800000"/>
              <a:headEnd/>
              <a:tailEnd/>
            </a:ln>
          </p:spPr>
        </p:pic>
        <p:sp>
          <p:nvSpPr>
            <p:cNvPr id="68" name="Bulle ronde 67"/>
            <p:cNvSpPr/>
            <p:nvPr/>
          </p:nvSpPr>
          <p:spPr>
            <a:xfrm>
              <a:off x="7510303" y="4676833"/>
              <a:ext cx="1579409" cy="2181167"/>
            </a:xfrm>
            <a:prstGeom prst="wedgeEllipseCallout">
              <a:avLst>
                <a:gd name="adj1" fmla="val -7724"/>
                <a:gd name="adj2" fmla="val -57166"/>
              </a:avLst>
            </a:prstGeom>
            <a:gradFill flip="none" rotWithShape="1">
              <a:gsLst>
                <a:gs pos="0">
                  <a:schemeClr val="accent1">
                    <a:tint val="100000"/>
                    <a:shade val="100000"/>
                    <a:satMod val="130000"/>
                    <a:alpha val="43000"/>
                  </a:schemeClr>
                </a:gs>
                <a:gs pos="100000">
                  <a:schemeClr val="accent1">
                    <a:tint val="50000"/>
                    <a:shade val="100000"/>
                    <a:satMod val="350000"/>
                    <a:alpha val="4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rgbClr val="000000"/>
                  </a:solidFill>
                </a:rPr>
                <a:t>Epreuve écrite</a:t>
              </a:r>
            </a:p>
            <a:p>
              <a:pPr algn="ctr" fontAlgn="auto">
                <a:spcBef>
                  <a:spcPts val="0"/>
                </a:spcBef>
                <a:spcAft>
                  <a:spcPts val="0"/>
                </a:spcAft>
                <a:defRPr/>
              </a:pPr>
              <a:r>
                <a:rPr lang="fr-FR" sz="2000" b="1" dirty="0">
                  <a:solidFill>
                    <a:srgbClr val="000000"/>
                  </a:solidFill>
                </a:rPr>
                <a:t> </a:t>
              </a:r>
              <a:r>
                <a:rPr lang="fr-FR" b="1" dirty="0">
                  <a:solidFill>
                    <a:srgbClr val="000000"/>
                  </a:solidFill>
                </a:rPr>
                <a:t>Décoder, analyser, justifier, …</a:t>
              </a:r>
            </a:p>
          </p:txBody>
        </p:sp>
        <p:sp>
          <p:nvSpPr>
            <p:cNvPr id="69" name="Ellipse 68"/>
            <p:cNvSpPr/>
            <p:nvPr/>
          </p:nvSpPr>
          <p:spPr>
            <a:xfrm>
              <a:off x="7843646" y="1171727"/>
              <a:ext cx="576206" cy="365274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72" name="Grouper 71"/>
          <p:cNvGrpSpPr>
            <a:grpSpLocks/>
          </p:cNvGrpSpPr>
          <p:nvPr/>
        </p:nvGrpSpPr>
        <p:grpSpPr bwMode="auto">
          <a:xfrm>
            <a:off x="206375" y="4546600"/>
            <a:ext cx="6400800" cy="2252663"/>
            <a:chOff x="206447" y="4547091"/>
            <a:chExt cx="6400345" cy="2252908"/>
          </a:xfrm>
        </p:grpSpPr>
        <p:cxnSp>
          <p:nvCxnSpPr>
            <p:cNvPr id="34" name="Connecteur droit 33"/>
            <p:cNvCxnSpPr/>
            <p:nvPr/>
          </p:nvCxnSpPr>
          <p:spPr>
            <a:xfrm flipV="1">
              <a:off x="5862308" y="6069670"/>
              <a:ext cx="295254" cy="0"/>
            </a:xfrm>
            <a:prstGeom prst="line">
              <a:avLst/>
            </a:prstGeom>
          </p:spPr>
          <p:style>
            <a:lnRef idx="2">
              <a:schemeClr val="accent1"/>
            </a:lnRef>
            <a:fillRef idx="0">
              <a:schemeClr val="accent1"/>
            </a:fillRef>
            <a:effectRef idx="1">
              <a:schemeClr val="accent1"/>
            </a:effectRef>
            <a:fontRef idx="minor">
              <a:schemeClr val="tx1"/>
            </a:fontRef>
          </p:style>
        </p:cxnSp>
        <p:pic>
          <p:nvPicPr>
            <p:cNvPr id="17432" name="Image 17" descr="http://sti.discipline.ac-lille.fr/Ens-Scienc-et-Techno/Sti2D/parution-de-supports-de-communication-sti2d/image_mini"/>
            <p:cNvPicPr>
              <a:picLocks noChangeAspect="1"/>
            </p:cNvPicPr>
            <p:nvPr/>
          </p:nvPicPr>
          <p:blipFill>
            <a:blip r:embed="rId13"/>
            <a:srcRect/>
            <a:stretch>
              <a:fillRect/>
            </a:stretch>
          </p:blipFill>
          <p:spPr bwMode="auto">
            <a:xfrm>
              <a:off x="6157686" y="5243398"/>
              <a:ext cx="415612" cy="551508"/>
            </a:xfrm>
            <a:prstGeom prst="rect">
              <a:avLst/>
            </a:prstGeom>
            <a:noFill/>
            <a:ln w="9525">
              <a:noFill/>
              <a:miter lim="800000"/>
              <a:headEnd/>
              <a:tailEnd/>
            </a:ln>
          </p:spPr>
        </p:pic>
        <p:pic>
          <p:nvPicPr>
            <p:cNvPr id="17433" name="Image 18" descr="http://sti.discipline.ac-lille.fr/Ens-Scienc-et-Techno/Sti2D/parution-de-supports-de-communication-sti2d/image_mini"/>
            <p:cNvPicPr>
              <a:picLocks noChangeAspect="1"/>
            </p:cNvPicPr>
            <p:nvPr/>
          </p:nvPicPr>
          <p:blipFill>
            <a:blip r:embed="rId13"/>
            <a:srcRect/>
            <a:stretch>
              <a:fillRect/>
            </a:stretch>
          </p:blipFill>
          <p:spPr bwMode="auto">
            <a:xfrm>
              <a:off x="6165780" y="5735994"/>
              <a:ext cx="415612" cy="551508"/>
            </a:xfrm>
            <a:prstGeom prst="rect">
              <a:avLst/>
            </a:prstGeom>
            <a:noFill/>
            <a:ln w="9525">
              <a:noFill/>
              <a:miter lim="800000"/>
              <a:headEnd/>
              <a:tailEnd/>
            </a:ln>
          </p:spPr>
        </p:pic>
        <p:pic>
          <p:nvPicPr>
            <p:cNvPr id="17434" name="Image 19" descr="http://sti.discipline.ac-lille.fr/Ens-Scienc-et-Techno/Sti2D/parution-de-supports-de-communication-sti2d/image_mini"/>
            <p:cNvPicPr>
              <a:picLocks noChangeAspect="1"/>
            </p:cNvPicPr>
            <p:nvPr/>
          </p:nvPicPr>
          <p:blipFill>
            <a:blip r:embed="rId13"/>
            <a:srcRect/>
            <a:stretch>
              <a:fillRect/>
            </a:stretch>
          </p:blipFill>
          <p:spPr bwMode="auto">
            <a:xfrm>
              <a:off x="6157686" y="6248491"/>
              <a:ext cx="415612" cy="551508"/>
            </a:xfrm>
            <a:prstGeom prst="rect">
              <a:avLst/>
            </a:prstGeom>
            <a:noFill/>
            <a:ln w="9525">
              <a:noFill/>
              <a:miter lim="800000"/>
              <a:headEnd/>
              <a:tailEnd/>
            </a:ln>
          </p:spPr>
        </p:pic>
        <p:cxnSp>
          <p:nvCxnSpPr>
            <p:cNvPr id="63" name="Connecteur droit 62"/>
            <p:cNvCxnSpPr>
              <a:endCxn id="18" idx="1"/>
            </p:cNvCxnSpPr>
            <p:nvPr/>
          </p:nvCxnSpPr>
          <p:spPr>
            <a:xfrm>
              <a:off x="5854370" y="5518747"/>
              <a:ext cx="30319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5854370" y="6615829"/>
              <a:ext cx="303191" cy="1587"/>
            </a:xfrm>
            <a:prstGeom prst="line">
              <a:avLst/>
            </a:prstGeom>
          </p:spPr>
          <p:style>
            <a:lnRef idx="2">
              <a:schemeClr val="accent1"/>
            </a:lnRef>
            <a:fillRef idx="0">
              <a:schemeClr val="accent1"/>
            </a:fillRef>
            <a:effectRef idx="1">
              <a:schemeClr val="accent1"/>
            </a:effectRef>
            <a:fontRef idx="minor">
              <a:schemeClr val="tx1"/>
            </a:fontRef>
          </p:style>
        </p:cxnSp>
        <p:sp>
          <p:nvSpPr>
            <p:cNvPr id="66" name="Bulle ronde 65"/>
            <p:cNvSpPr/>
            <p:nvPr/>
          </p:nvSpPr>
          <p:spPr>
            <a:xfrm>
              <a:off x="206447" y="4547091"/>
              <a:ext cx="2981113" cy="1014523"/>
            </a:xfrm>
            <a:prstGeom prst="wedgeEllipseCallout">
              <a:avLst>
                <a:gd name="adj1" fmla="val 147743"/>
                <a:gd name="adj2" fmla="val 24923"/>
              </a:avLst>
            </a:prstGeom>
            <a:gradFill flip="none" rotWithShape="1">
              <a:gsLst>
                <a:gs pos="0">
                  <a:schemeClr val="accent2">
                    <a:tint val="50000"/>
                    <a:satMod val="300000"/>
                    <a:alpha val="62000"/>
                  </a:schemeClr>
                </a:gs>
                <a:gs pos="35000">
                  <a:schemeClr val="accent2">
                    <a:tint val="37000"/>
                    <a:satMod val="300000"/>
                    <a:alpha val="62000"/>
                  </a:schemeClr>
                </a:gs>
                <a:gs pos="100000">
                  <a:schemeClr val="accent2">
                    <a:tint val="15000"/>
                    <a:satMod val="350000"/>
                    <a:alpha val="62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2000" b="1" dirty="0">
                  <a:solidFill>
                    <a:srgbClr val="000000"/>
                  </a:solidFill>
                </a:rPr>
                <a:t>Projet année</a:t>
              </a:r>
            </a:p>
            <a:p>
              <a:pPr algn="ctr" fontAlgn="auto">
                <a:spcBef>
                  <a:spcPts val="0"/>
                </a:spcBef>
                <a:spcAft>
                  <a:spcPts val="0"/>
                </a:spcAft>
                <a:defRPr/>
              </a:pPr>
              <a:r>
                <a:rPr lang="fr-FR" sz="2000" b="1" dirty="0">
                  <a:solidFill>
                    <a:srgbClr val="000000"/>
                  </a:solidFill>
                </a:rPr>
                <a:t> </a:t>
              </a:r>
              <a:r>
                <a:rPr lang="fr-FR" b="1" dirty="0">
                  <a:solidFill>
                    <a:srgbClr val="000000"/>
                  </a:solidFill>
                </a:rPr>
                <a:t>Concevoir, décider, représenter, …</a:t>
              </a:r>
            </a:p>
          </p:txBody>
        </p:sp>
        <p:sp>
          <p:nvSpPr>
            <p:cNvPr id="67" name="Ellipse 66"/>
            <p:cNvSpPr/>
            <p:nvPr/>
          </p:nvSpPr>
          <p:spPr>
            <a:xfrm>
              <a:off x="6028983" y="5053559"/>
              <a:ext cx="577809" cy="1746440"/>
            </a:xfrm>
            <a:prstGeom prst="ellipse">
              <a:avLst/>
            </a:prstGeom>
            <a:no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75" name="Grouper 74"/>
          <p:cNvGrpSpPr>
            <a:grpSpLocks/>
          </p:cNvGrpSpPr>
          <p:nvPr/>
        </p:nvGrpSpPr>
        <p:grpSpPr bwMode="auto">
          <a:xfrm>
            <a:off x="0" y="819150"/>
            <a:ext cx="7575550" cy="5797550"/>
            <a:chOff x="0" y="819125"/>
            <a:chExt cx="7574819" cy="5797575"/>
          </a:xfrm>
        </p:grpSpPr>
        <p:pic>
          <p:nvPicPr>
            <p:cNvPr id="17418" name="Image 24" descr="http://sti.discipline.ac-lille.fr/Ens-Scienc-et-Techno/Sti2D/parution-de-supports-de-communication-sti2d/image_mini"/>
            <p:cNvPicPr>
              <a:picLocks noChangeAspect="1"/>
            </p:cNvPicPr>
            <p:nvPr/>
          </p:nvPicPr>
          <p:blipFill>
            <a:blip r:embed="rId13"/>
            <a:srcRect/>
            <a:stretch>
              <a:fillRect/>
            </a:stretch>
          </p:blipFill>
          <p:spPr bwMode="auto">
            <a:xfrm>
              <a:off x="7094694" y="1111119"/>
              <a:ext cx="415612" cy="551508"/>
            </a:xfrm>
            <a:prstGeom prst="rect">
              <a:avLst/>
            </a:prstGeom>
            <a:noFill/>
            <a:ln w="9525">
              <a:noFill/>
              <a:miter lim="800000"/>
              <a:headEnd/>
              <a:tailEnd/>
            </a:ln>
          </p:spPr>
        </p:pic>
        <p:pic>
          <p:nvPicPr>
            <p:cNvPr id="17419" name="Image 25" descr="http://sti.discipline.ac-lille.fr/Ens-Scienc-et-Techno/Sti2D/parution-de-supports-de-communication-sti2d/image_mini"/>
            <p:cNvPicPr>
              <a:picLocks noChangeAspect="1"/>
            </p:cNvPicPr>
            <p:nvPr/>
          </p:nvPicPr>
          <p:blipFill>
            <a:blip r:embed="rId13"/>
            <a:srcRect/>
            <a:stretch>
              <a:fillRect/>
            </a:stretch>
          </p:blipFill>
          <p:spPr bwMode="auto">
            <a:xfrm>
              <a:off x="7086600" y="1814116"/>
              <a:ext cx="415612" cy="551508"/>
            </a:xfrm>
            <a:prstGeom prst="rect">
              <a:avLst/>
            </a:prstGeom>
            <a:noFill/>
            <a:ln w="9525">
              <a:noFill/>
              <a:miter lim="800000"/>
              <a:headEnd/>
              <a:tailEnd/>
            </a:ln>
          </p:spPr>
        </p:pic>
        <p:pic>
          <p:nvPicPr>
            <p:cNvPr id="17420" name="Image 26" descr="http://sti.discipline.ac-lille.fr/Ens-Scienc-et-Techno/Sti2D/parution-de-supports-de-communication-sti2d/image_mini"/>
            <p:cNvPicPr>
              <a:picLocks noChangeAspect="1"/>
            </p:cNvPicPr>
            <p:nvPr/>
          </p:nvPicPr>
          <p:blipFill>
            <a:blip r:embed="rId13"/>
            <a:srcRect/>
            <a:stretch>
              <a:fillRect/>
            </a:stretch>
          </p:blipFill>
          <p:spPr bwMode="auto">
            <a:xfrm>
              <a:off x="7086600" y="4562724"/>
              <a:ext cx="415612" cy="551508"/>
            </a:xfrm>
            <a:prstGeom prst="rect">
              <a:avLst/>
            </a:prstGeom>
            <a:noFill/>
            <a:ln w="9525">
              <a:noFill/>
              <a:miter lim="800000"/>
              <a:headEnd/>
              <a:tailEnd/>
            </a:ln>
          </p:spPr>
        </p:pic>
        <p:cxnSp>
          <p:nvCxnSpPr>
            <p:cNvPr id="29" name="Connecteur droit 28"/>
            <p:cNvCxnSpPr/>
            <p:nvPr/>
          </p:nvCxnSpPr>
          <p:spPr>
            <a:xfrm>
              <a:off x="5854135" y="1320777"/>
              <a:ext cx="123178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5862072" y="2044680"/>
              <a:ext cx="123336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5862072" y="4824405"/>
              <a:ext cx="1233368"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17424" name="Image 31" descr="http://sti.discipline.ac-lille.fr/Ens-Scienc-et-Techno/Sti2D/parution-de-supports-de-communication-sti2d/image_mini"/>
            <p:cNvPicPr>
              <a:picLocks noChangeAspect="1"/>
            </p:cNvPicPr>
            <p:nvPr/>
          </p:nvPicPr>
          <p:blipFill>
            <a:blip r:embed="rId13">
              <a:alphaModFix amt="52000"/>
            </a:blip>
            <a:srcRect/>
            <a:stretch>
              <a:fillRect/>
            </a:stretch>
          </p:blipFill>
          <p:spPr bwMode="auto">
            <a:xfrm>
              <a:off x="7086600" y="5793848"/>
              <a:ext cx="415612" cy="551508"/>
            </a:xfrm>
            <a:prstGeom prst="rect">
              <a:avLst/>
            </a:prstGeom>
            <a:noFill/>
            <a:ln w="9525">
              <a:noFill/>
              <a:miter lim="800000"/>
              <a:headEnd/>
              <a:tailEnd/>
            </a:ln>
          </p:spPr>
        </p:pic>
        <p:sp>
          <p:nvSpPr>
            <p:cNvPr id="70" name="Bulle ronde 69"/>
            <p:cNvSpPr/>
            <p:nvPr/>
          </p:nvSpPr>
          <p:spPr>
            <a:xfrm>
              <a:off x="0" y="986229"/>
              <a:ext cx="3478093" cy="1013925"/>
            </a:xfrm>
            <a:prstGeom prst="wedgeEllipseCallout">
              <a:avLst>
                <a:gd name="adj1" fmla="val 148838"/>
                <a:gd name="adj2" fmla="val 86298"/>
              </a:avLst>
            </a:prstGeom>
            <a:gradFill flip="none" rotWithShape="1">
              <a:gsLst>
                <a:gs pos="0">
                  <a:schemeClr val="accent1">
                    <a:tint val="100000"/>
                    <a:shade val="100000"/>
                    <a:satMod val="130000"/>
                    <a:alpha val="66000"/>
                  </a:schemeClr>
                </a:gs>
                <a:gs pos="100000">
                  <a:schemeClr val="accent1">
                    <a:tint val="50000"/>
                    <a:shade val="100000"/>
                    <a:satMod val="350000"/>
                    <a:alpha val="66000"/>
                  </a:schemeClr>
                </a:gs>
                <a:gs pos="1000">
                  <a:schemeClr val="accent2">
                    <a:lumMod val="40000"/>
                    <a:lumOff val="60000"/>
                    <a:alpha val="66000"/>
                  </a:schemeClr>
                </a:gs>
              </a:gsLst>
              <a:lin ang="16200000" scaled="0"/>
              <a:tileRect/>
            </a:gradFill>
            <a:ln w="9525" cap="flat" cmpd="sng" algn="ctr">
              <a:gradFill flip="none" rotWithShape="1">
                <a:gsLst>
                  <a:gs pos="0">
                    <a:schemeClr val="accent1">
                      <a:shade val="95000"/>
                      <a:satMod val="105000"/>
                    </a:schemeClr>
                  </a:gs>
                  <a:gs pos="100000">
                    <a:schemeClr val="accent2">
                      <a:lumMod val="60000"/>
                      <a:lumOff val="40000"/>
                    </a:schemeClr>
                  </a:gs>
                </a:gsLst>
                <a:lin ang="0" scaled="1"/>
                <a:tileRect/>
              </a:gra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rgbClr val="000000"/>
                  </a:solidFill>
                </a:rPr>
                <a:t>Projet oral </a:t>
              </a:r>
              <a:r>
                <a:rPr lang="fr-FR" b="1" dirty="0">
                  <a:solidFill>
                    <a:srgbClr val="000000"/>
                  </a:solidFill>
                </a:rPr>
                <a:t>Communiquer, décrire, justifier, argumenter, …</a:t>
              </a:r>
            </a:p>
          </p:txBody>
        </p:sp>
        <p:sp>
          <p:nvSpPr>
            <p:cNvPr id="71" name="Ellipse 70"/>
            <p:cNvSpPr/>
            <p:nvPr/>
          </p:nvSpPr>
          <p:spPr>
            <a:xfrm>
              <a:off x="6997700" y="819125"/>
              <a:ext cx="577119" cy="5797575"/>
            </a:xfrm>
            <a:prstGeom prst="ellipse">
              <a:avLst/>
            </a:prstGeom>
            <a:noFill/>
            <a:ln>
              <a:gradFill flip="none" rotWithShape="1">
                <a:gsLst>
                  <a:gs pos="0">
                    <a:schemeClr val="accent1">
                      <a:shade val="95000"/>
                      <a:satMod val="105000"/>
                    </a:schemeClr>
                  </a:gs>
                  <a:gs pos="100000">
                    <a:schemeClr val="accent2">
                      <a:lumMod val="60000"/>
                      <a:lumOff val="4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cxnSp>
        <p:nvCxnSpPr>
          <p:cNvPr id="41" name="Connecteur droit avec flèche 40"/>
          <p:cNvCxnSpPr/>
          <p:nvPr/>
        </p:nvCxnSpPr>
        <p:spPr>
          <a:xfrm>
            <a:off x="6607175" y="6069013"/>
            <a:ext cx="487363" cy="1587"/>
          </a:xfrm>
          <a:prstGeom prst="straightConnector1">
            <a:avLst/>
          </a:prstGeom>
          <a:ln w="28575" cap="flat" cmpd="sng" algn="ctr">
            <a:solidFill>
              <a:schemeClr val="accent2">
                <a:shade val="95000"/>
                <a:satMod val="105000"/>
              </a:schemeClr>
            </a:solidFill>
            <a:prstDash val="solid"/>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Aide à la conception des sujets d’écrits</a:t>
            </a:r>
          </a:p>
        </p:txBody>
      </p:sp>
      <p:grpSp>
        <p:nvGrpSpPr>
          <p:cNvPr id="33" name="Grouper 32"/>
          <p:cNvGrpSpPr/>
          <p:nvPr/>
        </p:nvGrpSpPr>
        <p:grpSpPr>
          <a:xfrm>
            <a:off x="566055" y="1035774"/>
            <a:ext cx="2608945" cy="669950"/>
            <a:chOff x="3109433" y="416214"/>
            <a:chExt cx="3409045" cy="669950"/>
          </a:xfrm>
          <a:scene3d>
            <a:camera prst="isometricOffAxis1Right">
              <a:rot lat="1080000" lon="20040000" rev="0"/>
            </a:camera>
            <a:lightRig rig="flat" dir="t"/>
          </a:scene3d>
        </p:grpSpPr>
        <p:sp>
          <p:nvSpPr>
            <p:cNvPr id="35" name="Rectangle à coins arrondis 34"/>
            <p:cNvSpPr/>
            <p:nvPr/>
          </p:nvSpPr>
          <p:spPr>
            <a:xfrm>
              <a:off x="3109433" y="416214"/>
              <a:ext cx="3409045" cy="66995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9" name="Rectangle 38"/>
            <p:cNvSpPr/>
            <p:nvPr/>
          </p:nvSpPr>
          <p:spPr>
            <a:xfrm>
              <a:off x="3129055" y="435836"/>
              <a:ext cx="3369801" cy="630706"/>
            </a:xfrm>
            <a:prstGeom prst="rect">
              <a:avLst/>
            </a:prstGeom>
            <a:sp3d/>
          </p:spPr>
          <p:style>
            <a:lnRef idx="0">
              <a:scrgbClr r="0" g="0" b="0"/>
            </a:lnRef>
            <a:fillRef idx="0">
              <a:scrgbClr r="0" g="0" b="0"/>
            </a:fillRef>
            <a:effectRef idx="0">
              <a:scrgbClr r="0" g="0" b="0"/>
            </a:effectRef>
            <a:fontRef idx="minor">
              <a:schemeClr val="dk1"/>
            </a:fontRef>
          </p:style>
          <p:txBody>
            <a:bodyPr lIns="7620" tIns="7620" rIns="7620" bIns="7620" spcCol="1270" anchor="ctr"/>
            <a:lstStyle/>
            <a:p>
              <a:pPr defTabSz="533400" fontAlgn="auto">
                <a:lnSpc>
                  <a:spcPct val="90000"/>
                </a:lnSpc>
                <a:spcAft>
                  <a:spcPct val="35000"/>
                </a:spcAft>
                <a:defRPr/>
              </a:pPr>
              <a:r>
                <a:rPr lang="fr-FR" sz="1400" dirty="0"/>
                <a:t>O3 - Identifier les éléments influents du développement d’un système </a:t>
              </a:r>
            </a:p>
          </p:txBody>
        </p:sp>
      </p:grpSp>
      <p:sp>
        <p:nvSpPr>
          <p:cNvPr id="50" name="ZoneTexte 49"/>
          <p:cNvSpPr txBox="1"/>
          <p:nvPr/>
        </p:nvSpPr>
        <p:spPr>
          <a:xfrm>
            <a:off x="609600" y="2184400"/>
            <a:ext cx="3136900"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Décoder le cahier des charges fonctionnel d’un système </a:t>
            </a:r>
            <a:endParaRPr lang="fr-FR" sz="1600" dirty="0"/>
          </a:p>
        </p:txBody>
      </p:sp>
      <p:sp>
        <p:nvSpPr>
          <p:cNvPr id="18438" name="ZoneTexte 50"/>
          <p:cNvSpPr txBox="1">
            <a:spLocks noChangeArrowheads="1"/>
          </p:cNvSpPr>
          <p:nvPr/>
        </p:nvSpPr>
        <p:spPr bwMode="auto">
          <a:xfrm>
            <a:off x="3949700" y="1860550"/>
            <a:ext cx="4851400" cy="18161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600">
                <a:latin typeface="Calibri" pitchFamily="34" charset="0"/>
              </a:rPr>
              <a:t>Décrire le besoin</a:t>
            </a:r>
          </a:p>
          <a:p>
            <a:pPr marL="342900" indent="-342900">
              <a:buFont typeface="Calibri" pitchFamily="34" charset="0"/>
              <a:buAutoNum type="arabicPeriod"/>
            </a:pPr>
            <a:r>
              <a:rPr lang="fr-FR" sz="1600">
                <a:latin typeface="Calibri" pitchFamily="34" charset="0"/>
              </a:rPr>
              <a:t>Lister les fonctions d’usage</a:t>
            </a:r>
          </a:p>
          <a:p>
            <a:pPr marL="342900" indent="-342900">
              <a:buFont typeface="Calibri" pitchFamily="34" charset="0"/>
              <a:buAutoNum type="arabicPeriod"/>
            </a:pPr>
            <a:r>
              <a:rPr lang="fr-FR" sz="1600">
                <a:latin typeface="Calibri" pitchFamily="34" charset="0"/>
              </a:rPr>
              <a:t>Lister les fonctions de service relatives à la chaîne d'énergie</a:t>
            </a:r>
          </a:p>
          <a:p>
            <a:pPr marL="342900" indent="-342900">
              <a:buFont typeface="Calibri" pitchFamily="34" charset="0"/>
              <a:buAutoNum type="arabicPeriod"/>
            </a:pPr>
            <a:r>
              <a:rPr lang="fr-FR" sz="1600">
                <a:latin typeface="Calibri" pitchFamily="34" charset="0"/>
              </a:rPr>
              <a:t>Lister les fonctions de service relatives à la chaîne d'info.</a:t>
            </a:r>
          </a:p>
          <a:p>
            <a:pPr marL="342900" indent="-342900">
              <a:buFont typeface="Calibri" pitchFamily="34" charset="0"/>
              <a:buAutoNum type="arabicPeriod"/>
            </a:pPr>
            <a:r>
              <a:rPr lang="fr-FR" sz="1600">
                <a:latin typeface="Calibri" pitchFamily="34" charset="0"/>
              </a:rPr>
              <a:t>Justifier les critères de flexibilité</a:t>
            </a:r>
          </a:p>
        </p:txBody>
      </p:sp>
      <p:sp>
        <p:nvSpPr>
          <p:cNvPr id="52" name="ZoneTexte 51"/>
          <p:cNvSpPr txBox="1"/>
          <p:nvPr/>
        </p:nvSpPr>
        <p:spPr>
          <a:xfrm>
            <a:off x="593725" y="4716463"/>
            <a:ext cx="3136900"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Évaluer la compétitivité d’un système d’un point de vue technique et économique</a:t>
            </a:r>
            <a:endParaRPr lang="fr-FR" sz="1600" dirty="0"/>
          </a:p>
        </p:txBody>
      </p:sp>
      <p:sp>
        <p:nvSpPr>
          <p:cNvPr id="18440" name="ZoneTexte 52"/>
          <p:cNvSpPr txBox="1">
            <a:spLocks noChangeArrowheads="1"/>
          </p:cNvSpPr>
          <p:nvPr/>
        </p:nvSpPr>
        <p:spPr bwMode="auto">
          <a:xfrm>
            <a:off x="3949700" y="4229100"/>
            <a:ext cx="4975225" cy="157003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600">
                <a:latin typeface="Calibri" pitchFamily="34" charset="0"/>
              </a:rPr>
              <a:t>Identifier le service rendu</a:t>
            </a:r>
          </a:p>
          <a:p>
            <a:pPr marL="342900" indent="-342900">
              <a:buFont typeface="Calibri" pitchFamily="34" charset="0"/>
              <a:buAutoNum type="arabicPeriod"/>
            </a:pPr>
            <a:r>
              <a:rPr lang="fr-FR" sz="1600">
                <a:latin typeface="Calibri" pitchFamily="34" charset="0"/>
              </a:rPr>
              <a:t>Identifier les étapes du cycle de vie d’un système</a:t>
            </a:r>
          </a:p>
          <a:p>
            <a:pPr marL="342900" indent="-342900">
              <a:buFont typeface="Calibri" pitchFamily="34" charset="0"/>
              <a:buAutoNum type="arabicPeriod"/>
            </a:pPr>
            <a:r>
              <a:rPr lang="fr-FR" sz="1600">
                <a:latin typeface="Calibri" pitchFamily="34" charset="0"/>
              </a:rPr>
              <a:t>Analyser la relation fonction – coût</a:t>
            </a:r>
          </a:p>
          <a:p>
            <a:pPr marL="342900" indent="-342900">
              <a:buFont typeface="Calibri" pitchFamily="34" charset="0"/>
              <a:buAutoNum type="arabicPeriod"/>
            </a:pPr>
            <a:r>
              <a:rPr lang="fr-FR" sz="1600">
                <a:latin typeface="Calibri" pitchFamily="34" charset="0"/>
              </a:rPr>
              <a:t>Analyser la relation fonction – impact environnemental</a:t>
            </a:r>
          </a:p>
          <a:p>
            <a:pPr marL="342900" indent="-342900">
              <a:buFont typeface="Calibri" pitchFamily="34" charset="0"/>
              <a:buAutoNum type="arabicPeriod"/>
            </a:pPr>
            <a:r>
              <a:rPr lang="fr-FR" sz="1600">
                <a:latin typeface="Calibri" pitchFamily="34" charset="0"/>
              </a:rPr>
              <a:t>Repérer, analyser une innovation technique</a:t>
            </a:r>
          </a:p>
        </p:txBody>
      </p:sp>
      <p:sp>
        <p:nvSpPr>
          <p:cNvPr id="54" name="ZoneTexte 53"/>
          <p:cNvSpPr txBox="1"/>
          <p:nvPr/>
        </p:nvSpPr>
        <p:spPr>
          <a:xfrm>
            <a:off x="3949700" y="1000125"/>
            <a:ext cx="4025900" cy="646113"/>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fr-FR" dirty="0">
                <a:solidFill>
                  <a:srgbClr val="000000"/>
                </a:solidFill>
              </a:rPr>
              <a:t>Exemples d’activités permettant d’élaborer le questionnement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Aide à la conception des sujets d’écrits</a:t>
            </a:r>
          </a:p>
        </p:txBody>
      </p:sp>
      <p:grpSp>
        <p:nvGrpSpPr>
          <p:cNvPr id="3" name="Grouper 43"/>
          <p:cNvGrpSpPr/>
          <p:nvPr/>
        </p:nvGrpSpPr>
        <p:grpSpPr>
          <a:xfrm>
            <a:off x="609107" y="981050"/>
            <a:ext cx="2631620" cy="669950"/>
            <a:chOff x="3109433" y="1632976"/>
            <a:chExt cx="3409042" cy="669950"/>
          </a:xfrm>
          <a:scene3d>
            <a:camera prst="isometricOffAxis1Right">
              <a:rot lat="1080000" lon="20040000" rev="0"/>
            </a:camera>
            <a:lightRig rig="flat" dir="t"/>
          </a:scene3d>
        </p:grpSpPr>
        <p:sp>
          <p:nvSpPr>
            <p:cNvPr id="45" name="Rectangle à coins arrondis 44"/>
            <p:cNvSpPr/>
            <p:nvPr/>
          </p:nvSpPr>
          <p:spPr>
            <a:xfrm>
              <a:off x="3109433" y="1632976"/>
              <a:ext cx="3409042" cy="66995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6" name="Rectangle 45"/>
            <p:cNvSpPr/>
            <p:nvPr/>
          </p:nvSpPr>
          <p:spPr>
            <a:xfrm>
              <a:off x="3129055" y="1652598"/>
              <a:ext cx="3369799" cy="630706"/>
            </a:xfrm>
            <a:prstGeom prst="rect">
              <a:avLst/>
            </a:prstGeom>
            <a:sp3d/>
          </p:spPr>
          <p:style>
            <a:lnRef idx="0">
              <a:scrgbClr r="0" g="0" b="0"/>
            </a:lnRef>
            <a:fillRef idx="0">
              <a:scrgbClr r="0" g="0" b="0"/>
            </a:fillRef>
            <a:effectRef idx="0">
              <a:scrgbClr r="0" g="0" b="0"/>
            </a:effectRef>
            <a:fontRef idx="minor">
              <a:schemeClr val="dk1"/>
            </a:fontRef>
          </p:style>
          <p:txBody>
            <a:bodyPr lIns="7620" tIns="7620" rIns="7620" bIns="7620" spcCol="1270" anchor="ctr"/>
            <a:lstStyle/>
            <a:p>
              <a:pPr defTabSz="533400" fontAlgn="auto">
                <a:lnSpc>
                  <a:spcPct val="90000"/>
                </a:lnSpc>
                <a:spcAft>
                  <a:spcPct val="35000"/>
                </a:spcAft>
                <a:defRPr/>
              </a:pPr>
              <a:r>
                <a:rPr lang="fr-FR" sz="1400" dirty="0"/>
                <a:t>O4 - Décoder l’organisation fonctionnelle, structurelle et logicielle d’un système</a:t>
              </a:r>
            </a:p>
          </p:txBody>
        </p:sp>
      </p:grpSp>
      <p:sp>
        <p:nvSpPr>
          <p:cNvPr id="50" name="ZoneTexte 49"/>
          <p:cNvSpPr txBox="1"/>
          <p:nvPr/>
        </p:nvSpPr>
        <p:spPr>
          <a:xfrm>
            <a:off x="609600" y="1765300"/>
            <a:ext cx="3136900" cy="10779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les fonctions et les constituants d’un système ainsi que ses entrées/sorties </a:t>
            </a:r>
            <a:endParaRPr lang="fr-FR" sz="1600" dirty="0"/>
          </a:p>
        </p:txBody>
      </p:sp>
      <p:sp>
        <p:nvSpPr>
          <p:cNvPr id="19462" name="ZoneTexte 50"/>
          <p:cNvSpPr txBox="1">
            <a:spLocks noChangeArrowheads="1"/>
          </p:cNvSpPr>
          <p:nvPr/>
        </p:nvSpPr>
        <p:spPr bwMode="auto">
          <a:xfrm>
            <a:off x="3708400" y="1651000"/>
            <a:ext cx="5575300" cy="7381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Retrouver dans les documents constructeur les fonctions réalisées.</a:t>
            </a:r>
          </a:p>
          <a:p>
            <a:pPr marL="342900" indent="-342900">
              <a:buFont typeface="Calibri" pitchFamily="34" charset="0"/>
              <a:buAutoNum type="arabicPeriod"/>
            </a:pPr>
            <a:r>
              <a:rPr lang="fr-FR" sz="1400">
                <a:latin typeface="Calibri" pitchFamily="34" charset="0"/>
              </a:rPr>
              <a:t>Repérer comment sont implantées ces fonctions dans le système réel.</a:t>
            </a:r>
          </a:p>
          <a:p>
            <a:pPr marL="342900" indent="-342900">
              <a:buFont typeface="Calibri" pitchFamily="34" charset="0"/>
              <a:buAutoNum type="arabicPeriod"/>
            </a:pPr>
            <a:r>
              <a:rPr lang="fr-FR" sz="1400">
                <a:latin typeface="Calibri" pitchFamily="34" charset="0"/>
              </a:rPr>
              <a:t>Identifier les entrées / sorties des fonctions repérées</a:t>
            </a:r>
          </a:p>
        </p:txBody>
      </p:sp>
      <p:sp>
        <p:nvSpPr>
          <p:cNvPr id="52" name="ZoneTexte 51"/>
          <p:cNvSpPr txBox="1"/>
          <p:nvPr/>
        </p:nvSpPr>
        <p:spPr>
          <a:xfrm>
            <a:off x="593725" y="3073400"/>
            <a:ext cx="31369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l’agencement  matériel et/ou logiciel d’un système</a:t>
            </a:r>
            <a:endParaRPr lang="fr-FR" sz="1600" dirty="0"/>
          </a:p>
        </p:txBody>
      </p:sp>
      <p:sp>
        <p:nvSpPr>
          <p:cNvPr id="19464" name="ZoneTexte 52"/>
          <p:cNvSpPr txBox="1">
            <a:spLocks noChangeArrowheads="1"/>
          </p:cNvSpPr>
          <p:nvPr/>
        </p:nvSpPr>
        <p:spPr bwMode="auto">
          <a:xfrm>
            <a:off x="3698875" y="2862263"/>
            <a:ext cx="5575300" cy="1384300"/>
          </a:xfrm>
          <a:prstGeom prst="rect">
            <a:avLst/>
          </a:prstGeom>
          <a:noFill/>
          <a:ln w="9525">
            <a:noFill/>
            <a:miter lim="800000"/>
            <a:headEnd/>
            <a:tailEnd/>
          </a:ln>
        </p:spPr>
        <p:txBody>
          <a:bodyPr>
            <a:spAutoFit/>
          </a:bodyPr>
          <a:lstStyle/>
          <a:p>
            <a:pPr marL="342900" indent="-342900">
              <a:buFont typeface="Calibri" pitchFamily="34" charset="0"/>
              <a:buAutoNum type="arabicPeriod"/>
              <a:defRPr/>
            </a:pPr>
            <a:r>
              <a:rPr lang="fr-FR" sz="1400" dirty="0">
                <a:latin typeface="+mn-lt"/>
              </a:rPr>
              <a:t>Identifier dans l’agencement logiciel, les modules et la nature des variables qui sont transmises entre modules.</a:t>
            </a:r>
          </a:p>
          <a:p>
            <a:pPr marL="342900" indent="-342900">
              <a:buFont typeface="Calibri" pitchFamily="34" charset="0"/>
              <a:buAutoNum type="arabicPeriod"/>
              <a:defRPr/>
            </a:pPr>
            <a:r>
              <a:rPr lang="fr-FR" sz="1400" dirty="0">
                <a:latin typeface="+mn-lt"/>
              </a:rPr>
              <a:t>Vérifier l’existence et la compatibilité des librairies utilisées. </a:t>
            </a:r>
          </a:p>
          <a:p>
            <a:pPr marL="342900" indent="-342900">
              <a:buFont typeface="Calibri" pitchFamily="34" charset="0"/>
              <a:buAutoNum type="arabicPeriod"/>
              <a:defRPr/>
            </a:pPr>
            <a:r>
              <a:rPr lang="fr-FR" sz="1400" dirty="0">
                <a:latin typeface="+mn-lt"/>
              </a:rPr>
              <a:t>Commenter et/ou compléter un schéma (cinématique, fluidique, électrique, énergétique)</a:t>
            </a:r>
          </a:p>
          <a:p>
            <a:pPr marL="342900" indent="-342900">
              <a:buFont typeface="Calibri" pitchFamily="34" charset="0"/>
              <a:buAutoNum type="arabicPeriod"/>
              <a:defRPr/>
            </a:pPr>
            <a:endParaRPr lang="fr-FR" sz="1400" dirty="0">
              <a:latin typeface="+mn-lt"/>
            </a:endParaRPr>
          </a:p>
        </p:txBody>
      </p:sp>
      <p:sp>
        <p:nvSpPr>
          <p:cNvPr id="18" name="ZoneTexte 17"/>
          <p:cNvSpPr txBox="1"/>
          <p:nvPr/>
        </p:nvSpPr>
        <p:spPr>
          <a:xfrm>
            <a:off x="565150" y="5202238"/>
            <a:ext cx="3136900" cy="15684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des solutions techniques relatives aux matériaux, à la structure, à l’énergie et aux informations (acquisition, traitement, transmission) d’un système</a:t>
            </a:r>
            <a:endParaRPr lang="fr-FR" sz="1600" dirty="0"/>
          </a:p>
        </p:txBody>
      </p:sp>
      <p:sp>
        <p:nvSpPr>
          <p:cNvPr id="19" name="ZoneTexte 18"/>
          <p:cNvSpPr txBox="1"/>
          <p:nvPr/>
        </p:nvSpPr>
        <p:spPr>
          <a:xfrm>
            <a:off x="585788" y="4140200"/>
            <a:ext cx="31369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fr-FR" sz="1600" dirty="0">
                <a:solidFill>
                  <a:srgbClr val="000000"/>
                </a:solidFill>
                <a:latin typeface="Arial"/>
                <a:ea typeface="Arial"/>
                <a:cs typeface="Arial"/>
              </a:rPr>
              <a:t>Identifier et caractériser le fonctionnement temporel d’un système</a:t>
            </a:r>
            <a:endParaRPr lang="fr-FR" sz="1600" dirty="0"/>
          </a:p>
        </p:txBody>
      </p:sp>
      <p:sp>
        <p:nvSpPr>
          <p:cNvPr id="21" name="ZoneTexte 20"/>
          <p:cNvSpPr txBox="1"/>
          <p:nvPr/>
        </p:nvSpPr>
        <p:spPr>
          <a:xfrm>
            <a:off x="4368800" y="985838"/>
            <a:ext cx="4025900" cy="646112"/>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fr-FR" dirty="0">
                <a:solidFill>
                  <a:srgbClr val="000000"/>
                </a:solidFill>
              </a:rPr>
              <a:t>Exemples d’activités permettant d’élaborer le questionnement</a:t>
            </a:r>
          </a:p>
        </p:txBody>
      </p:sp>
      <p:sp>
        <p:nvSpPr>
          <p:cNvPr id="19470" name="ZoneTexte 52"/>
          <p:cNvSpPr txBox="1">
            <a:spLocks noChangeArrowheads="1"/>
          </p:cNvSpPr>
          <p:nvPr/>
        </p:nvSpPr>
        <p:spPr bwMode="auto">
          <a:xfrm>
            <a:off x="3714750" y="4043363"/>
            <a:ext cx="5575300" cy="954087"/>
          </a:xfrm>
          <a:prstGeom prst="rect">
            <a:avLst/>
          </a:prstGeom>
          <a:noFill/>
          <a:ln w="9525">
            <a:noFill/>
            <a:miter lim="800000"/>
            <a:headEnd/>
            <a:tailEnd/>
          </a:ln>
        </p:spPr>
        <p:txBody>
          <a:bodyPr>
            <a:spAutoFit/>
          </a:bodyPr>
          <a:lstStyle/>
          <a:p>
            <a:pPr marL="342900" indent="-342900">
              <a:buFont typeface="Calibri" pitchFamily="34" charset="0"/>
              <a:buAutoNum type="arabicPeriod"/>
              <a:defRPr/>
            </a:pPr>
            <a:r>
              <a:rPr lang="fr-FR" sz="1400" dirty="0">
                <a:latin typeface="+mn-lt"/>
              </a:rPr>
              <a:t>Repérer les entrées / sorties d’un système et paramétrer les signaux pour caractériser le fonctionnement.</a:t>
            </a:r>
          </a:p>
          <a:p>
            <a:pPr marL="342900" indent="-342900">
              <a:buFont typeface="Calibri" pitchFamily="34" charset="0"/>
              <a:buAutoNum type="arabicPeriod"/>
              <a:defRPr/>
            </a:pPr>
            <a:r>
              <a:rPr lang="fr-FR" sz="1400" dirty="0">
                <a:latin typeface="+mn-lt"/>
              </a:rPr>
              <a:t>Analyser les mesures et comparer avec la simulation.</a:t>
            </a:r>
          </a:p>
          <a:p>
            <a:pPr marL="342900" indent="-342900">
              <a:buFont typeface="Calibri" pitchFamily="34" charset="0"/>
              <a:buAutoNum type="arabicPeriod"/>
              <a:defRPr/>
            </a:pPr>
            <a:r>
              <a:rPr lang="fr-FR" sz="1400" dirty="0">
                <a:latin typeface="+mn-lt"/>
              </a:rPr>
              <a:t>Commenter et/ou compléter un logigramme</a:t>
            </a:r>
          </a:p>
        </p:txBody>
      </p:sp>
      <p:sp>
        <p:nvSpPr>
          <p:cNvPr id="19469" name="ZoneTexte 52"/>
          <p:cNvSpPr txBox="1">
            <a:spLocks noChangeArrowheads="1"/>
          </p:cNvSpPr>
          <p:nvPr/>
        </p:nvSpPr>
        <p:spPr bwMode="auto">
          <a:xfrm>
            <a:off x="3730625" y="5360988"/>
            <a:ext cx="5575300" cy="336550"/>
          </a:xfrm>
          <a:prstGeom prst="rect">
            <a:avLst/>
          </a:prstGeom>
          <a:noFill/>
          <a:ln w="9525">
            <a:noFill/>
            <a:miter lim="800000"/>
            <a:headEnd/>
            <a:tailEnd/>
          </a:ln>
        </p:spPr>
        <p:txBody>
          <a:bodyPr>
            <a:spAutoFit/>
          </a:bodyPr>
          <a:lstStyle/>
          <a:p>
            <a:pPr marL="342900" indent="-342900">
              <a:buFont typeface="Calibri" pitchFamily="34" charset="0"/>
              <a:buAutoNum type="arabicPeriod"/>
            </a:pPr>
            <a:endParaRPr lang="fr-FR" sz="1600">
              <a:latin typeface="Calibri" pitchFamily="34" charset="0"/>
            </a:endParaRPr>
          </a:p>
        </p:txBody>
      </p:sp>
      <p:sp>
        <p:nvSpPr>
          <p:cNvPr id="19473" name="ZoneTexte 52"/>
          <p:cNvSpPr txBox="1">
            <a:spLocks noChangeArrowheads="1"/>
          </p:cNvSpPr>
          <p:nvPr/>
        </p:nvSpPr>
        <p:spPr bwMode="auto">
          <a:xfrm>
            <a:off x="3711575" y="5094288"/>
            <a:ext cx="5575300" cy="2246312"/>
          </a:xfrm>
          <a:prstGeom prst="rect">
            <a:avLst/>
          </a:prstGeom>
          <a:noFill/>
          <a:ln w="9525">
            <a:noFill/>
            <a:miter lim="800000"/>
            <a:headEnd/>
            <a:tailEnd/>
          </a:ln>
        </p:spPr>
        <p:txBody>
          <a:bodyPr>
            <a:spAutoFit/>
          </a:bodyPr>
          <a:lstStyle/>
          <a:p>
            <a:pPr marL="342900" indent="-342900">
              <a:buFont typeface="Calibri" pitchFamily="34" charset="0"/>
              <a:buAutoNum type="arabicPeriod"/>
              <a:defRPr/>
            </a:pPr>
            <a:r>
              <a:rPr lang="fr-FR" sz="1400" dirty="0">
                <a:latin typeface="+mn-lt"/>
              </a:rPr>
              <a:t>Analyser l’acquisition des grandeurs caractéristiques.</a:t>
            </a:r>
          </a:p>
          <a:p>
            <a:pPr marL="342900" indent="-342900">
              <a:buFont typeface="Calibri" pitchFamily="34" charset="0"/>
              <a:buAutoNum type="arabicPeriod"/>
              <a:defRPr/>
            </a:pPr>
            <a:r>
              <a:rPr lang="fr-FR" sz="1400" dirty="0">
                <a:latin typeface="+mn-lt"/>
              </a:rPr>
              <a:t>Traiter les données (codage) pour les transmettre.</a:t>
            </a:r>
          </a:p>
          <a:p>
            <a:pPr marL="342900" indent="-342900">
              <a:buFont typeface="+mj-lt"/>
              <a:buAutoNum type="arabicPeriod"/>
              <a:defRPr/>
            </a:pPr>
            <a:r>
              <a:rPr lang="fr-FR" sz="1400" dirty="0">
                <a:latin typeface="+mn-lt"/>
              </a:rPr>
              <a:t>Analyser et justifier la structure et les constituants d’une chaîne d’énergie</a:t>
            </a:r>
          </a:p>
          <a:p>
            <a:pPr marL="342900" indent="-342900">
              <a:buFont typeface="+mj-lt"/>
              <a:buAutoNum type="arabicPeriod"/>
              <a:defRPr/>
            </a:pPr>
            <a:r>
              <a:rPr lang="fr-FR" sz="1400" dirty="0">
                <a:latin typeface="+mn-lt"/>
              </a:rPr>
              <a:t>Analyser et justifier la structure et les constituants d’une chaîne d’information</a:t>
            </a:r>
          </a:p>
          <a:p>
            <a:pPr marL="342900" indent="-342900">
              <a:buFont typeface="+mj-lt"/>
              <a:buAutoNum type="arabicPeriod"/>
              <a:defRPr/>
            </a:pPr>
            <a:r>
              <a:rPr lang="fr-FR" sz="1400" dirty="0">
                <a:latin typeface="+mn-lt"/>
              </a:rPr>
              <a:t>Choisir un matériau, un procédé, une solution à partir d’une analyse multi critères</a:t>
            </a:r>
          </a:p>
          <a:p>
            <a:pPr marL="342900" indent="-342900">
              <a:buFont typeface="+mj-lt"/>
              <a:buAutoNum type="arabicPeriod"/>
              <a:defRPr/>
            </a:pPr>
            <a:endParaRPr lang="fr-FR" sz="1400" dirty="0">
              <a:latin typeface="+mn-lt"/>
            </a:endParaRPr>
          </a:p>
          <a:p>
            <a:pPr marL="342900" indent="-342900">
              <a:buFont typeface="Calibri" pitchFamily="34" charset="0"/>
              <a:buAutoNum type="arabicPeriod"/>
              <a:defRPr/>
            </a:pPr>
            <a:endParaRPr lang="fr-FR"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a:t>Aide à la conception des sujets d’écrits</a:t>
            </a:r>
          </a:p>
        </p:txBody>
      </p:sp>
      <p:grpSp>
        <p:nvGrpSpPr>
          <p:cNvPr id="3" name="Grouper 46"/>
          <p:cNvGrpSpPr/>
          <p:nvPr/>
        </p:nvGrpSpPr>
        <p:grpSpPr>
          <a:xfrm>
            <a:off x="634507" y="981050"/>
            <a:ext cx="2593521" cy="669950"/>
            <a:chOff x="3109433" y="2912526"/>
            <a:chExt cx="3409045" cy="669950"/>
          </a:xfrm>
          <a:scene3d>
            <a:camera prst="isometricOffAxis1Right">
              <a:rot lat="1080000" lon="20040000" rev="0"/>
            </a:camera>
            <a:lightRig rig="flat" dir="t"/>
          </a:scene3d>
        </p:grpSpPr>
        <p:sp>
          <p:nvSpPr>
            <p:cNvPr id="48" name="Rectangle à coins arrondis 47"/>
            <p:cNvSpPr/>
            <p:nvPr/>
          </p:nvSpPr>
          <p:spPr>
            <a:xfrm>
              <a:off x="3109433" y="2912526"/>
              <a:ext cx="3409045" cy="66995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9" name="Rectangle 48"/>
            <p:cNvSpPr/>
            <p:nvPr/>
          </p:nvSpPr>
          <p:spPr>
            <a:xfrm>
              <a:off x="3129055" y="2932148"/>
              <a:ext cx="3369801" cy="630706"/>
            </a:xfrm>
            <a:prstGeom prst="rect">
              <a:avLst/>
            </a:prstGeom>
            <a:sp3d/>
          </p:spPr>
          <p:style>
            <a:lnRef idx="0">
              <a:scrgbClr r="0" g="0" b="0"/>
            </a:lnRef>
            <a:fillRef idx="0">
              <a:scrgbClr r="0" g="0" b="0"/>
            </a:fillRef>
            <a:effectRef idx="0">
              <a:scrgbClr r="0" g="0" b="0"/>
            </a:effectRef>
            <a:fontRef idx="minor">
              <a:schemeClr val="dk1"/>
            </a:fontRef>
          </p:style>
          <p:txBody>
            <a:bodyPr lIns="7620" tIns="7620" rIns="7620" bIns="7620" spcCol="1270" anchor="ctr"/>
            <a:lstStyle/>
            <a:p>
              <a:pPr defTabSz="533400" fontAlgn="auto">
                <a:lnSpc>
                  <a:spcPct val="90000"/>
                </a:lnSpc>
                <a:spcAft>
                  <a:spcPct val="35000"/>
                </a:spcAft>
                <a:defRPr/>
              </a:pPr>
              <a:r>
                <a:rPr lang="fr-FR" sz="1400" dirty="0"/>
                <a:t>O5 - Utiliser un modèle de comportement pour prédire un fonctionnement ou valider une performance</a:t>
              </a:r>
            </a:p>
          </p:txBody>
        </p:sp>
      </p:grpSp>
      <p:sp>
        <p:nvSpPr>
          <p:cNvPr id="20485" name="ZoneTexte 49"/>
          <p:cNvSpPr txBox="1">
            <a:spLocks noChangeArrowheads="1"/>
          </p:cNvSpPr>
          <p:nvPr/>
        </p:nvSpPr>
        <p:spPr bwMode="auto">
          <a:xfrm>
            <a:off x="609600" y="1905000"/>
            <a:ext cx="3136900" cy="10779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sz="1600" dirty="0">
                <a:solidFill>
                  <a:srgbClr val="000000"/>
                </a:solidFill>
                <a:cs typeface="Arial" charset="0"/>
              </a:rPr>
              <a:t>Expliquer des éléments d’une modélisation proposée relative au comportement de tout ou partie d’un système</a:t>
            </a:r>
            <a:endParaRPr lang="fr-FR" sz="1600" dirty="0"/>
          </a:p>
        </p:txBody>
      </p:sp>
      <p:sp>
        <p:nvSpPr>
          <p:cNvPr id="20486" name="ZoneTexte 50"/>
          <p:cNvSpPr txBox="1">
            <a:spLocks noChangeArrowheads="1"/>
          </p:cNvSpPr>
          <p:nvPr/>
        </p:nvSpPr>
        <p:spPr bwMode="auto">
          <a:xfrm>
            <a:off x="3771900" y="1828800"/>
            <a:ext cx="5194300" cy="9540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A partir de résultats d’essais dans le domaine temporel ou fréquentiel, sur tout ou partie d’un système, identifier son comportement</a:t>
            </a:r>
          </a:p>
          <a:p>
            <a:pPr marL="342900" indent="-342900">
              <a:buFont typeface="Calibri" pitchFamily="34" charset="0"/>
              <a:buAutoNum type="arabicPeriod"/>
            </a:pPr>
            <a:r>
              <a:rPr lang="fr-FR" sz="1400">
                <a:latin typeface="Calibri" pitchFamily="34" charset="0"/>
              </a:rPr>
              <a:t>Traiter les résultats pour les exploiter (filtrage)</a:t>
            </a:r>
          </a:p>
        </p:txBody>
      </p:sp>
      <p:sp>
        <p:nvSpPr>
          <p:cNvPr id="20487" name="ZoneTexte 51"/>
          <p:cNvSpPr txBox="1">
            <a:spLocks noChangeArrowheads="1"/>
          </p:cNvSpPr>
          <p:nvPr/>
        </p:nvSpPr>
        <p:spPr bwMode="auto">
          <a:xfrm>
            <a:off x="593725" y="3467100"/>
            <a:ext cx="3136900" cy="10779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sz="1600">
                <a:solidFill>
                  <a:srgbClr val="000000"/>
                </a:solidFill>
                <a:cs typeface="Arial" charset="0"/>
              </a:rPr>
              <a:t>Identifier des variables internes et externes utiles à une modélisation, simuler et valider le comportement du modèle</a:t>
            </a:r>
            <a:endParaRPr lang="fr-FR" sz="1600"/>
          </a:p>
        </p:txBody>
      </p:sp>
      <p:sp>
        <p:nvSpPr>
          <p:cNvPr id="20488" name="ZoneTexte 52"/>
          <p:cNvSpPr txBox="1">
            <a:spLocks noChangeArrowheads="1"/>
          </p:cNvSpPr>
          <p:nvPr/>
        </p:nvSpPr>
        <p:spPr bwMode="auto">
          <a:xfrm>
            <a:off x="3771900" y="3397250"/>
            <a:ext cx="5194300" cy="9540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Dans un modèle de comportement, repérer les variables internes et externes du système réel mesurables.</a:t>
            </a:r>
          </a:p>
          <a:p>
            <a:pPr marL="342900" indent="-342900">
              <a:buFont typeface="Calibri" pitchFamily="34" charset="0"/>
              <a:buAutoNum type="arabicPeriod"/>
            </a:pPr>
            <a:r>
              <a:rPr lang="fr-FR" sz="1400">
                <a:latin typeface="Calibri" pitchFamily="34" charset="0"/>
              </a:rPr>
              <a:t>Analyser la simulation du modèle de comportement.</a:t>
            </a:r>
          </a:p>
          <a:p>
            <a:pPr marL="342900" indent="-342900">
              <a:buFont typeface="Calibri" pitchFamily="34" charset="0"/>
              <a:buAutoNum type="arabicPeriod"/>
            </a:pPr>
            <a:endParaRPr lang="fr-FR" sz="1400">
              <a:latin typeface="Calibri" pitchFamily="34" charset="0"/>
            </a:endParaRPr>
          </a:p>
        </p:txBody>
      </p:sp>
      <p:sp>
        <p:nvSpPr>
          <p:cNvPr id="16" name="ZoneTexte 15"/>
          <p:cNvSpPr txBox="1"/>
          <p:nvPr/>
        </p:nvSpPr>
        <p:spPr>
          <a:xfrm>
            <a:off x="4368800" y="985838"/>
            <a:ext cx="4025900" cy="646112"/>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fr-FR" dirty="0">
                <a:solidFill>
                  <a:srgbClr val="000000"/>
                </a:solidFill>
              </a:rPr>
              <a:t>Exemples d’activités permettant d’élaborer le questionnement</a:t>
            </a:r>
          </a:p>
        </p:txBody>
      </p:sp>
      <p:sp>
        <p:nvSpPr>
          <p:cNvPr id="13" name="ZoneTexte 12"/>
          <p:cNvSpPr txBox="1"/>
          <p:nvPr/>
        </p:nvSpPr>
        <p:spPr>
          <a:xfrm>
            <a:off x="584200" y="5207000"/>
            <a:ext cx="3136900"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sz="1600" dirty="0">
                <a:solidFill>
                  <a:srgbClr val="000000"/>
                </a:solidFill>
                <a:latin typeface="Arial"/>
                <a:ea typeface="Arial"/>
                <a:cs typeface="Arial"/>
              </a:rPr>
              <a:t>Evaluer un écart entre le comportement du réel et le comportement du modèle en fonction des paramètres proposés</a:t>
            </a:r>
            <a:endParaRPr lang="fr-FR" sz="1600" dirty="0"/>
          </a:p>
        </p:txBody>
      </p:sp>
      <p:sp>
        <p:nvSpPr>
          <p:cNvPr id="20491" name="ZoneTexte 52"/>
          <p:cNvSpPr txBox="1">
            <a:spLocks noChangeArrowheads="1"/>
          </p:cNvSpPr>
          <p:nvPr/>
        </p:nvSpPr>
        <p:spPr bwMode="auto">
          <a:xfrm>
            <a:off x="3771900" y="5194300"/>
            <a:ext cx="5194300" cy="11699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fr-FR" sz="1400">
                <a:latin typeface="Calibri" pitchFamily="34" charset="0"/>
              </a:rPr>
              <a:t>Identifier les paramètres du modèle de comportement pour réduire les écarts entre simulation et mesures.</a:t>
            </a:r>
          </a:p>
          <a:p>
            <a:pPr marL="342900" indent="-342900">
              <a:buFont typeface="Calibri" pitchFamily="34" charset="0"/>
              <a:buAutoNum type="arabicPeriod"/>
            </a:pPr>
            <a:r>
              <a:rPr lang="fr-FR" sz="1400">
                <a:latin typeface="Calibri" pitchFamily="34" charset="0"/>
              </a:rPr>
              <a:t>A partir des résultats de mesures, et de simulation, déterminer les limites d’utilisation du modèle (validité du modèle de comportement)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649287"/>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3600" dirty="0" smtClean="0"/>
              <a:t>Grille de conception des sujets écrits</a:t>
            </a:r>
            <a:endParaRPr lang="fr-FR" sz="3600" dirty="0"/>
          </a:p>
        </p:txBody>
      </p:sp>
      <p:pic>
        <p:nvPicPr>
          <p:cNvPr id="6"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graphicFrame>
        <p:nvGraphicFramePr>
          <p:cNvPr id="2" name="Tableau 1"/>
          <p:cNvGraphicFramePr>
            <a:graphicFrameLocks noGrp="1"/>
          </p:cNvGraphicFramePr>
          <p:nvPr>
            <p:extLst>
              <p:ext uri="{D42A27DB-BD31-4B8C-83A1-F6EECF244321}">
                <p14:modId xmlns:p14="http://schemas.microsoft.com/office/powerpoint/2010/main" val="310216165"/>
              </p:ext>
            </p:extLst>
          </p:nvPr>
        </p:nvGraphicFramePr>
        <p:xfrm>
          <a:off x="552450" y="1638300"/>
          <a:ext cx="8591549" cy="2956559"/>
        </p:xfrm>
        <a:graphic>
          <a:graphicData uri="http://schemas.openxmlformats.org/drawingml/2006/table">
            <a:tbl>
              <a:tblPr firstRow="1" bandRow="1">
                <a:tableStyleId>{912C8C85-51F0-491E-9774-3900AFEF0FD7}</a:tableStyleId>
              </a:tblPr>
              <a:tblGrid>
                <a:gridCol w="2000250"/>
                <a:gridCol w="787400"/>
                <a:gridCol w="2476500"/>
                <a:gridCol w="2628900"/>
                <a:gridCol w="698499"/>
              </a:tblGrid>
              <a:tr h="370840">
                <a:tc>
                  <a:txBody>
                    <a:bodyPr/>
                    <a:lstStyle/>
                    <a:p>
                      <a:r>
                        <a:rPr lang="fr-FR" dirty="0" smtClean="0"/>
                        <a:t>Compétences visées</a:t>
                      </a:r>
                      <a:endParaRPr lang="fr-FR" dirty="0"/>
                    </a:p>
                  </a:txBody>
                  <a:tcPr/>
                </a:tc>
                <a:tc>
                  <a:txBody>
                    <a:bodyPr/>
                    <a:lstStyle/>
                    <a:p>
                      <a:r>
                        <a:rPr lang="fr-FR" dirty="0" smtClean="0"/>
                        <a:t>Poids </a:t>
                      </a:r>
                      <a:endParaRPr lang="fr-FR" dirty="0"/>
                    </a:p>
                  </a:txBody>
                  <a:tcPr/>
                </a:tc>
                <a:tc>
                  <a:txBody>
                    <a:bodyPr/>
                    <a:lstStyle/>
                    <a:p>
                      <a:r>
                        <a:rPr lang="fr-FR" dirty="0" smtClean="0"/>
                        <a:t>Activités proposées </a:t>
                      </a:r>
                      <a:endParaRPr lang="fr-FR" dirty="0"/>
                    </a:p>
                  </a:txBody>
                  <a:tcPr/>
                </a:tc>
                <a:tc>
                  <a:txBody>
                    <a:bodyPr/>
                    <a:lstStyle/>
                    <a:p>
                      <a:r>
                        <a:rPr lang="fr-FR" dirty="0" smtClean="0"/>
                        <a:t>Indicateurs</a:t>
                      </a:r>
                      <a:r>
                        <a:rPr lang="fr-FR" baseline="0" dirty="0" smtClean="0"/>
                        <a:t> de résultat</a:t>
                      </a:r>
                      <a:endParaRPr lang="fr-FR" dirty="0"/>
                    </a:p>
                  </a:txBody>
                  <a:tcPr/>
                </a:tc>
                <a:tc>
                  <a:txBody>
                    <a:bodyPr/>
                    <a:lstStyle/>
                    <a:p>
                      <a:r>
                        <a:rPr lang="fr-FR" dirty="0" smtClean="0"/>
                        <a:t>Poids</a:t>
                      </a:r>
                      <a:endParaRPr lang="fr-FR" dirty="0"/>
                    </a:p>
                  </a:txBody>
                  <a:tcPr/>
                </a:tc>
              </a:tr>
              <a:tr h="533400">
                <a:tc rowSpan="3">
                  <a:txBody>
                    <a:bodyPr/>
                    <a:lstStyle/>
                    <a:p>
                      <a:r>
                        <a:rPr lang="fr-FR" sz="1400" dirty="0" smtClean="0"/>
                        <a:t>Décoder le CDCF d’un système</a:t>
                      </a:r>
                    </a:p>
                  </a:txBody>
                  <a:tcPr/>
                </a:tc>
                <a:tc rowSpan="3">
                  <a:txBody>
                    <a:bodyPr/>
                    <a:lstStyle/>
                    <a:p>
                      <a:r>
                        <a:rPr lang="fr-FR" sz="1400" dirty="0" smtClean="0"/>
                        <a:t>20 %</a:t>
                      </a:r>
                      <a:endParaRPr lang="fr-FR" sz="1400" dirty="0"/>
                    </a:p>
                  </a:txBody>
                  <a:tcPr/>
                </a:tc>
                <a:tc rowSpan="2">
                  <a:txBody>
                    <a:bodyPr/>
                    <a:lstStyle/>
                    <a:p>
                      <a:r>
                        <a:rPr lang="fr-FR" sz="1400" dirty="0" smtClean="0"/>
                        <a:t>Lister les fonctions de services relatives à la chaine d’énergie</a:t>
                      </a:r>
                      <a:endParaRPr lang="fr-FR" sz="1400" dirty="0"/>
                    </a:p>
                  </a:txBody>
                  <a:tcPr/>
                </a:tc>
                <a:tc>
                  <a:txBody>
                    <a:bodyPr/>
                    <a:lstStyle/>
                    <a:p>
                      <a:r>
                        <a:rPr lang="fr-FR" sz="1400" dirty="0" smtClean="0"/>
                        <a:t>Les</a:t>
                      </a:r>
                      <a:r>
                        <a:rPr lang="fr-FR" sz="1400" baseline="0" dirty="0" smtClean="0"/>
                        <a:t> fonctions sont bien liées à la CE</a:t>
                      </a:r>
                    </a:p>
                  </a:txBody>
                  <a:tcPr/>
                </a:tc>
                <a:tc>
                  <a:txBody>
                    <a:bodyPr/>
                    <a:lstStyle/>
                    <a:p>
                      <a:r>
                        <a:rPr lang="fr-FR" sz="1400" dirty="0" smtClean="0"/>
                        <a:t>30 %</a:t>
                      </a:r>
                      <a:endParaRPr lang="fr-FR" sz="1400" dirty="0"/>
                    </a:p>
                  </a:txBody>
                  <a:tcPr/>
                </a:tc>
              </a:tr>
              <a:tr h="53340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t>Toutes les fonctions sont repérées</a:t>
                      </a:r>
                      <a:endParaRPr lang="fr-FR" sz="1400" dirty="0" smtClean="0"/>
                    </a:p>
                  </a:txBody>
                  <a:tcPr/>
                </a:tc>
                <a:tc>
                  <a:txBody>
                    <a:bodyPr/>
                    <a:lstStyle/>
                    <a:p>
                      <a:r>
                        <a:rPr lang="fr-FR" sz="1400" dirty="0" smtClean="0"/>
                        <a:t>30 %</a:t>
                      </a:r>
                      <a:endParaRPr lang="fr-FR" sz="1400" dirty="0"/>
                    </a:p>
                  </a:txBody>
                  <a:tcPr/>
                </a:tc>
              </a:tr>
              <a:tr h="370840">
                <a:tc vMerge="1">
                  <a:txBody>
                    <a:bodyPr/>
                    <a:lstStyle/>
                    <a:p>
                      <a:endParaRPr lang="fr-FR" sz="1600" dirty="0"/>
                    </a:p>
                  </a:txBody>
                  <a:tcPr/>
                </a:tc>
                <a:tc vMerge="1">
                  <a:txBody>
                    <a:bodyPr/>
                    <a:lstStyle/>
                    <a:p>
                      <a:endParaRPr lang="fr-FR" sz="1600" dirty="0"/>
                    </a:p>
                  </a:txBody>
                  <a:tcPr/>
                </a:tc>
                <a:tc>
                  <a:txBody>
                    <a:bodyPr/>
                    <a:lstStyle/>
                    <a:p>
                      <a:r>
                        <a:rPr lang="fr-FR" sz="1400" dirty="0" smtClean="0"/>
                        <a:t>Justifier les critères de flexibilité</a:t>
                      </a:r>
                      <a:endParaRPr lang="fr-FR" sz="1400" dirty="0"/>
                    </a:p>
                  </a:txBody>
                  <a:tcPr/>
                </a:tc>
                <a:tc>
                  <a:txBody>
                    <a:bodyPr/>
                    <a:lstStyle/>
                    <a:p>
                      <a:r>
                        <a:rPr lang="fr-FR" sz="1400" dirty="0" smtClean="0"/>
                        <a:t>Les justifications sont pertinentes</a:t>
                      </a:r>
                      <a:endParaRPr lang="fr-FR" sz="1400" dirty="0"/>
                    </a:p>
                  </a:txBody>
                  <a:tcPr/>
                </a:tc>
                <a:tc>
                  <a:txBody>
                    <a:bodyPr/>
                    <a:lstStyle/>
                    <a:p>
                      <a:r>
                        <a:rPr lang="fr-FR" sz="1400" dirty="0" smtClean="0"/>
                        <a:t>40 %</a:t>
                      </a:r>
                      <a:endParaRPr lang="fr-FR"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solidFill>
                            <a:srgbClr val="000000"/>
                          </a:solidFill>
                          <a:latin typeface="+mn-lt"/>
                          <a:ea typeface="Arial"/>
                          <a:cs typeface="Arial"/>
                        </a:rPr>
                        <a:t>Identifier et caractériser l’agencement  matériel et/ou logiciel d’un </a:t>
                      </a:r>
                      <a:r>
                        <a:rPr lang="fr-FR" sz="1400" dirty="0" err="1" smtClean="0">
                          <a:solidFill>
                            <a:srgbClr val="000000"/>
                          </a:solidFill>
                          <a:latin typeface="+mn-lt"/>
                          <a:ea typeface="Arial"/>
                          <a:cs typeface="Arial"/>
                        </a:rPr>
                        <a:t>sys</a:t>
                      </a:r>
                      <a:r>
                        <a:rPr lang="fr-FR" sz="1400" dirty="0" smtClean="0">
                          <a:solidFill>
                            <a:srgbClr val="000000"/>
                          </a:solidFill>
                          <a:latin typeface="+mn-lt"/>
                          <a:ea typeface="Arial"/>
                          <a:cs typeface="Arial"/>
                        </a:rPr>
                        <a:t>.</a:t>
                      </a:r>
                      <a:endParaRPr lang="fr-FR" sz="1400" dirty="0" smtClean="0">
                        <a:latin typeface="+mn-lt"/>
                      </a:endParaRPr>
                    </a:p>
                  </a:txBody>
                  <a:tcPr/>
                </a:tc>
                <a:tc>
                  <a:txBody>
                    <a:bodyPr/>
                    <a:lstStyle/>
                    <a:p>
                      <a:r>
                        <a:rPr lang="fr-FR" sz="1400" dirty="0" smtClean="0">
                          <a:latin typeface="+mn-lt"/>
                        </a:rPr>
                        <a:t>30 %</a:t>
                      </a:r>
                      <a:endParaRPr lang="fr-FR" sz="1400" dirty="0">
                        <a:latin typeface="+mn-lt"/>
                      </a:endParaRPr>
                    </a:p>
                  </a:txBody>
                  <a:tcPr/>
                </a:tc>
                <a:tc>
                  <a:txBody>
                    <a:bodyPr/>
                    <a:lstStyle/>
                    <a:p>
                      <a:endParaRPr lang="fr-FR" sz="1400" dirty="0">
                        <a:latin typeface="+mn-lt"/>
                      </a:endParaRPr>
                    </a:p>
                  </a:txBody>
                  <a:tcPr/>
                </a:tc>
                <a:tc>
                  <a:txBody>
                    <a:bodyPr/>
                    <a:lstStyle/>
                    <a:p>
                      <a:endParaRPr lang="fr-FR" sz="1400" dirty="0">
                        <a:latin typeface="+mn-lt"/>
                      </a:endParaRPr>
                    </a:p>
                  </a:txBody>
                  <a:tcPr/>
                </a:tc>
                <a:tc>
                  <a:txBody>
                    <a:bodyPr/>
                    <a:lstStyle/>
                    <a:p>
                      <a:endParaRPr lang="fr-FR" sz="1400" dirty="0">
                        <a:latin typeface="+mn-lt"/>
                      </a:endParaRPr>
                    </a:p>
                  </a:txBody>
                  <a:tcPr/>
                </a:tc>
              </a:tr>
            </a:tbl>
          </a:graphicData>
        </a:graphic>
      </p:graphicFrame>
      <p:sp>
        <p:nvSpPr>
          <p:cNvPr id="7" name="ZoneTexte 6"/>
          <p:cNvSpPr txBox="1"/>
          <p:nvPr/>
        </p:nvSpPr>
        <p:spPr>
          <a:xfrm>
            <a:off x="676275" y="765175"/>
            <a:ext cx="2984500" cy="4247317"/>
          </a:xfrm>
          <a:prstGeom prst="rect">
            <a:avLst/>
          </a:prstGeom>
          <a:noFill/>
        </p:spPr>
        <p:txBody>
          <a:bodyPr wrap="square" rtlCol="0">
            <a:spAutoFit/>
          </a:bodyPr>
          <a:lstStyle/>
          <a:p>
            <a:r>
              <a:rPr lang="fr-FR" dirty="0" smtClean="0"/>
              <a:t>Intitulé du sujet : </a:t>
            </a:r>
          </a:p>
          <a:p>
            <a:r>
              <a:rPr lang="fr-FR" dirty="0" smtClean="0"/>
              <a:t>Support unique ou double</a:t>
            </a:r>
          </a:p>
          <a:p>
            <a:r>
              <a:rPr lang="fr-FR" dirty="0" smtClean="0"/>
              <a:t>Problématique N°1 :</a:t>
            </a:r>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endParaRPr lang="fr-FR" dirty="0" smtClean="0"/>
          </a:p>
          <a:p>
            <a:r>
              <a:rPr lang="fr-FR" dirty="0" smtClean="0"/>
              <a:t>Problématique N°2 :</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4043152032"/>
              </p:ext>
            </p:extLst>
          </p:nvPr>
        </p:nvGraphicFramePr>
        <p:xfrm>
          <a:off x="542926" y="4980308"/>
          <a:ext cx="8591549" cy="1706880"/>
        </p:xfrm>
        <a:graphic>
          <a:graphicData uri="http://schemas.openxmlformats.org/drawingml/2006/table">
            <a:tbl>
              <a:tblPr firstRow="1" bandRow="1">
                <a:tableStyleId>{912C8C85-51F0-491E-9774-3900AFEF0FD7}</a:tableStyleId>
              </a:tblPr>
              <a:tblGrid>
                <a:gridCol w="2000250"/>
                <a:gridCol w="787400"/>
                <a:gridCol w="2476500"/>
                <a:gridCol w="2628900"/>
                <a:gridCol w="698499"/>
              </a:tblGrid>
              <a:tr h="0">
                <a:tc>
                  <a:txBody>
                    <a:bodyPr/>
                    <a:lstStyle/>
                    <a:p>
                      <a:r>
                        <a:rPr lang="fr-FR" dirty="0" smtClean="0"/>
                        <a:t>Compétences visées</a:t>
                      </a:r>
                      <a:endParaRPr lang="fr-FR" dirty="0"/>
                    </a:p>
                  </a:txBody>
                  <a:tcPr/>
                </a:tc>
                <a:tc>
                  <a:txBody>
                    <a:bodyPr/>
                    <a:lstStyle/>
                    <a:p>
                      <a:r>
                        <a:rPr lang="fr-FR" dirty="0" smtClean="0"/>
                        <a:t>Poids </a:t>
                      </a:r>
                      <a:endParaRPr lang="fr-FR" dirty="0"/>
                    </a:p>
                  </a:txBody>
                  <a:tcPr/>
                </a:tc>
                <a:tc>
                  <a:txBody>
                    <a:bodyPr/>
                    <a:lstStyle/>
                    <a:p>
                      <a:r>
                        <a:rPr lang="fr-FR" dirty="0" smtClean="0"/>
                        <a:t>Activités proposées </a:t>
                      </a:r>
                      <a:endParaRPr lang="fr-FR" dirty="0"/>
                    </a:p>
                  </a:txBody>
                  <a:tcPr/>
                </a:tc>
                <a:tc>
                  <a:txBody>
                    <a:bodyPr/>
                    <a:lstStyle/>
                    <a:p>
                      <a:r>
                        <a:rPr lang="fr-FR" dirty="0" smtClean="0"/>
                        <a:t>Indicateurs</a:t>
                      </a:r>
                      <a:r>
                        <a:rPr lang="fr-FR" baseline="0" dirty="0" smtClean="0"/>
                        <a:t> de résultat</a:t>
                      </a:r>
                      <a:endParaRPr lang="fr-FR" dirty="0"/>
                    </a:p>
                  </a:txBody>
                  <a:tcPr/>
                </a:tc>
                <a:tc>
                  <a:txBody>
                    <a:bodyPr/>
                    <a:lstStyle/>
                    <a:p>
                      <a:r>
                        <a:rPr lang="fr-FR" dirty="0" smtClean="0"/>
                        <a:t>Poids</a:t>
                      </a:r>
                      <a:endParaRPr lang="fr-FR" dirty="0"/>
                    </a:p>
                  </a:txBody>
                  <a:tcPr/>
                </a:tc>
              </a:tr>
              <a:tr h="533400">
                <a:tc rowSpan="2">
                  <a:txBody>
                    <a:bodyPr/>
                    <a:lstStyle/>
                    <a:p>
                      <a:pPr fontAlgn="auto">
                        <a:spcBef>
                          <a:spcPts val="0"/>
                        </a:spcBef>
                        <a:spcAft>
                          <a:spcPts val="0"/>
                        </a:spcAft>
                        <a:defRPr/>
                      </a:pPr>
                      <a:r>
                        <a:rPr lang="fr-FR" sz="1400" dirty="0" smtClean="0">
                          <a:solidFill>
                            <a:srgbClr val="000000"/>
                          </a:solidFill>
                          <a:latin typeface="Arial"/>
                          <a:ea typeface="Arial"/>
                          <a:cs typeface="Arial"/>
                        </a:rPr>
                        <a:t>Identifier et caractériser le fonctionnement temporel d’un système</a:t>
                      </a:r>
                      <a:endParaRPr lang="fr-FR" sz="1400" dirty="0"/>
                    </a:p>
                  </a:txBody>
                  <a:tcPr/>
                </a:tc>
                <a:tc rowSpan="2">
                  <a:txBody>
                    <a:bodyPr/>
                    <a:lstStyle/>
                    <a:p>
                      <a:r>
                        <a:rPr lang="fr-FR" sz="1400" dirty="0" smtClean="0"/>
                        <a:t>30 %</a:t>
                      </a:r>
                      <a:endParaRPr lang="fr-FR" sz="1400" dirty="0"/>
                    </a:p>
                  </a:txBody>
                  <a:tcPr/>
                </a:tc>
                <a:tc rowSpan="2">
                  <a:txBody>
                    <a:bodyPr/>
                    <a:lstStyle/>
                    <a:p>
                      <a:endParaRPr lang="fr-FR" dirty="0"/>
                    </a:p>
                  </a:txBody>
                  <a:tcPr/>
                </a:tc>
                <a:tc>
                  <a:txBody>
                    <a:bodyPr/>
                    <a:lstStyle/>
                    <a:p>
                      <a:endParaRPr lang="fr-FR"/>
                    </a:p>
                  </a:txBody>
                  <a:tcPr/>
                </a:tc>
                <a:tc>
                  <a:txBody>
                    <a:bodyPr/>
                    <a:lstStyle/>
                    <a:p>
                      <a:endParaRPr lang="fr-FR"/>
                    </a:p>
                  </a:txBody>
                  <a:tcPr/>
                </a:tc>
              </a:tr>
              <a:tr h="53340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9943243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Administrateur\Documents\My Dropbox\07- Lycée\Comm'\Logos\logo-STI2D-150px.png"/>
          <p:cNvPicPr>
            <a:picLocks noChangeAspect="1" noChangeArrowheads="1"/>
          </p:cNvPicPr>
          <p:nvPr/>
        </p:nvPicPr>
        <p:blipFill>
          <a:blip r:embed="rId2"/>
          <a:srcRect/>
          <a:stretch>
            <a:fillRect/>
          </a:stretch>
        </p:blipFill>
        <p:spPr bwMode="auto">
          <a:xfrm>
            <a:off x="7705725" y="6069013"/>
            <a:ext cx="1428750" cy="790575"/>
          </a:xfrm>
          <a:prstGeom prst="rect">
            <a:avLst/>
          </a:prstGeom>
          <a:noFill/>
          <a:ln w="9525">
            <a:noFill/>
            <a:miter lim="800000"/>
            <a:headEnd/>
            <a:tailEnd/>
          </a:ln>
        </p:spPr>
      </p:pic>
      <p:sp>
        <p:nvSpPr>
          <p:cNvPr id="4" name="Rectangle 3"/>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Le baccalauréat STI2D</a:t>
            </a:r>
          </a:p>
        </p:txBody>
      </p:sp>
      <p:sp>
        <p:nvSpPr>
          <p:cNvPr id="5" name="Arrondir un rectangle avec un coin diagonal 4"/>
          <p:cNvSpPr/>
          <p:nvPr/>
        </p:nvSpPr>
        <p:spPr>
          <a:xfrm>
            <a:off x="552450" y="115888"/>
            <a:ext cx="8429625" cy="995362"/>
          </a:xfrm>
          <a:prstGeom prst="round2Diag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3600">
                <a:solidFill>
                  <a:srgbClr val="FFFFFF"/>
                </a:solidFill>
              </a:rPr>
              <a:t>L’évaluation des compétences</a:t>
            </a:r>
          </a:p>
          <a:p>
            <a:pPr algn="ctr">
              <a:defRPr/>
            </a:pPr>
            <a:r>
              <a:rPr lang="fr-FR" sz="3600">
                <a:solidFill>
                  <a:srgbClr val="FFFFFF"/>
                </a:solidFill>
              </a:rPr>
              <a:t>Les principes</a:t>
            </a:r>
          </a:p>
        </p:txBody>
      </p:sp>
      <p:sp>
        <p:nvSpPr>
          <p:cNvPr id="21508" name="ZoneTexte 50"/>
          <p:cNvSpPr txBox="1">
            <a:spLocks noChangeArrowheads="1"/>
          </p:cNvSpPr>
          <p:nvPr/>
        </p:nvSpPr>
        <p:spPr bwMode="auto">
          <a:xfrm>
            <a:off x="560388" y="1866900"/>
            <a:ext cx="8421687" cy="4237038"/>
          </a:xfrm>
          <a:prstGeom prst="rect">
            <a:avLst/>
          </a:prstGeom>
          <a:noFill/>
          <a:ln w="9525">
            <a:noFill/>
            <a:miter lim="800000"/>
            <a:headEnd/>
            <a:tailEnd/>
          </a:ln>
        </p:spPr>
        <p:txBody>
          <a:bodyPr>
            <a:spAutoFit/>
          </a:bodyPr>
          <a:lstStyle/>
          <a:p>
            <a:pPr marL="342900" indent="-342900">
              <a:spcAft>
                <a:spcPct val="50000"/>
              </a:spcAft>
              <a:buFont typeface="Calibri" pitchFamily="34" charset="0"/>
              <a:buAutoNum type="arabicPeriod"/>
            </a:pPr>
            <a:r>
              <a:rPr lang="fr-FR" sz="3200">
                <a:latin typeface="Calibri" pitchFamily="34" charset="0"/>
              </a:rPr>
              <a:t>On évalue des </a:t>
            </a:r>
            <a:r>
              <a:rPr lang="fr-FR" sz="3200" b="1">
                <a:solidFill>
                  <a:schemeClr val="accent2"/>
                </a:solidFill>
                <a:latin typeface="Calibri" pitchFamily="34" charset="0"/>
              </a:rPr>
              <a:t>compétences</a:t>
            </a:r>
          </a:p>
          <a:p>
            <a:pPr marL="342900" indent="-342900">
              <a:spcAft>
                <a:spcPct val="50000"/>
              </a:spcAft>
              <a:buFont typeface="Calibri" pitchFamily="34" charset="0"/>
              <a:buAutoNum type="arabicPeriod"/>
            </a:pPr>
            <a:r>
              <a:rPr lang="fr-FR" sz="3200">
                <a:latin typeface="Calibri" pitchFamily="34" charset="0"/>
              </a:rPr>
              <a:t>Pour chaque compétences, on identifie des </a:t>
            </a:r>
            <a:r>
              <a:rPr lang="fr-FR" sz="3200" b="1">
                <a:solidFill>
                  <a:schemeClr val="accent2"/>
                </a:solidFill>
                <a:latin typeface="Calibri" pitchFamily="34" charset="0"/>
              </a:rPr>
              <a:t>critères</a:t>
            </a:r>
            <a:r>
              <a:rPr lang="fr-FR" sz="3200">
                <a:latin typeface="Calibri" pitchFamily="34" charset="0"/>
              </a:rPr>
              <a:t> d’évaluation</a:t>
            </a:r>
          </a:p>
          <a:p>
            <a:pPr marL="342900" indent="-342900">
              <a:spcAft>
                <a:spcPct val="50000"/>
              </a:spcAft>
              <a:buFont typeface="Calibri" pitchFamily="34" charset="0"/>
              <a:buAutoNum type="arabicPeriod"/>
            </a:pPr>
            <a:r>
              <a:rPr lang="fr-FR" sz="3200">
                <a:latin typeface="Calibri" pitchFamily="34" charset="0"/>
              </a:rPr>
              <a:t>Pour chaque critère on identifie des </a:t>
            </a:r>
            <a:r>
              <a:rPr lang="fr-FR" sz="3200" b="1">
                <a:solidFill>
                  <a:schemeClr val="accent2"/>
                </a:solidFill>
                <a:latin typeface="Calibri" pitchFamily="34" charset="0"/>
              </a:rPr>
              <a:t>indicateurs</a:t>
            </a:r>
            <a:r>
              <a:rPr lang="fr-FR" sz="3200">
                <a:latin typeface="Calibri" pitchFamily="34" charset="0"/>
              </a:rPr>
              <a:t> de performance</a:t>
            </a:r>
          </a:p>
          <a:p>
            <a:pPr marL="342900" indent="-342900">
              <a:spcAft>
                <a:spcPct val="50000"/>
              </a:spcAft>
              <a:buFont typeface="Calibri" pitchFamily="34" charset="0"/>
              <a:buAutoNum type="arabicPeriod"/>
            </a:pPr>
            <a:r>
              <a:rPr lang="fr-FR" sz="3200">
                <a:latin typeface="Calibri" pitchFamily="34" charset="0"/>
              </a:rPr>
              <a:t>L’évaluation </a:t>
            </a:r>
            <a:r>
              <a:rPr lang="fr-FR" sz="3200" b="1">
                <a:solidFill>
                  <a:schemeClr val="accent2"/>
                </a:solidFill>
                <a:latin typeface="Calibri" pitchFamily="34" charset="0"/>
              </a:rPr>
              <a:t>certificative</a:t>
            </a:r>
            <a:r>
              <a:rPr lang="fr-FR" sz="3200">
                <a:latin typeface="Calibri" pitchFamily="34" charset="0"/>
              </a:rPr>
              <a:t> est </a:t>
            </a:r>
            <a:r>
              <a:rPr lang="fr-FR" sz="3200">
                <a:solidFill>
                  <a:schemeClr val="accent2"/>
                </a:solidFill>
                <a:latin typeface="Calibri" pitchFamily="34" charset="0"/>
              </a:rPr>
              <a:t>statistique</a:t>
            </a:r>
            <a:r>
              <a:rPr lang="fr-FR" sz="3200">
                <a:latin typeface="Calibri" pitchFamily="34" charset="0"/>
              </a:rPr>
              <a:t>, par </a:t>
            </a:r>
            <a:r>
              <a:rPr lang="fr-FR" sz="3200">
                <a:solidFill>
                  <a:schemeClr val="accent2"/>
                </a:solidFill>
                <a:latin typeface="Calibri" pitchFamily="34" charset="0"/>
              </a:rPr>
              <a:t>prélèvements</a:t>
            </a:r>
            <a:endParaRPr lang="fr-FR" sz="320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3547</TotalTime>
  <Words>1484</Words>
  <Application>Microsoft Macintosh PowerPoint</Application>
  <PresentationFormat>Présentation à l'écran (4:3)</PresentationFormat>
  <Paragraphs>228</Paragraphs>
  <Slides>20</Slides>
  <Notes>7</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RAGE</dc:creator>
  <cp:lastModifiedBy>Federico Berera</cp:lastModifiedBy>
  <cp:revision>39</cp:revision>
  <dcterms:created xsi:type="dcterms:W3CDTF">2011-11-26T09:23:22Z</dcterms:created>
  <dcterms:modified xsi:type="dcterms:W3CDTF">2012-04-06T16:35:32Z</dcterms:modified>
</cp:coreProperties>
</file>