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0" r:id="rId2"/>
    <p:sldId id="299" r:id="rId3"/>
    <p:sldId id="276" r:id="rId4"/>
    <p:sldId id="313" r:id="rId5"/>
    <p:sldId id="283" r:id="rId6"/>
    <p:sldId id="318" r:id="rId7"/>
  </p:sldIdLst>
  <p:sldSz cx="9906000" cy="6858000" type="A4"/>
  <p:notesSz cx="7099300" cy="102346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33399"/>
    <a:srgbClr val="0000FF"/>
    <a:srgbClr val="C1D313"/>
    <a:srgbClr val="8D9B0D"/>
    <a:srgbClr val="FF9900"/>
    <a:srgbClr val="FECC50"/>
    <a:srgbClr val="800080"/>
    <a:srgbClr val="820000"/>
    <a:srgbClr val="4A88D2"/>
    <a:srgbClr val="6A740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FECB4D8-DB02-4DC6-A0A2-4F2EBAE1DC90}" styleName="Style moyen 1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306799F8-075E-4A3A-A7F6-7FBC6576F1A4}" styleName="Style à thème 2 - Accentuation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2DE63D5-997A-4646-A377-4702673A728D}" styleName="Style léger 2 - Accentuation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38B1855-1B75-4FBE-930C-398BA8C253C6}" styleName="Style à thème 2 - Accentuation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0A1B5D5-9B99-4C35-A422-299274C87663}" styleName="Style moyen 1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9" autoAdjust="0"/>
    <p:restoredTop sz="94654" autoAdjust="0"/>
  </p:normalViewPr>
  <p:slideViewPr>
    <p:cSldViewPr>
      <p:cViewPr>
        <p:scale>
          <a:sx n="79" d="100"/>
          <a:sy n="79" d="100"/>
        </p:scale>
        <p:origin x="-822" y="-9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103" d="100"/>
          <a:sy n="103" d="100"/>
        </p:scale>
        <p:origin x="-384" y="-96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17" tIns="45708" rIns="91417" bIns="45708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17" tIns="45708" rIns="91417" bIns="45708" rtlCol="0"/>
          <a:lstStyle>
            <a:lvl1pPr algn="r">
              <a:defRPr sz="1200"/>
            </a:lvl1pPr>
          </a:lstStyle>
          <a:p>
            <a:pPr>
              <a:defRPr/>
            </a:pPr>
            <a:fld id="{B3F8DF9E-A5B6-4E07-A463-4BAAAEFE8932}" type="datetimeFigureOut">
              <a:rPr lang="fr-FR"/>
              <a:pPr>
                <a:defRPr/>
              </a:pPr>
              <a:t>04/04/2011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17" tIns="45708" rIns="91417" bIns="45708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17" tIns="45708" rIns="91417" bIns="45708" rtlCol="0" anchor="b"/>
          <a:lstStyle>
            <a:lvl1pPr algn="r">
              <a:defRPr sz="1200"/>
            </a:lvl1pPr>
          </a:lstStyle>
          <a:p>
            <a:pPr>
              <a:defRPr/>
            </a:pPr>
            <a:fld id="{1D005DF3-634D-4CA1-AFC9-928D2BAC408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983499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17" tIns="45708" rIns="91417" bIns="4570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17" tIns="45708" rIns="91417" bIns="4570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9A89907-F052-4E84-A705-6CA9AB1E3E98}" type="datetimeFigureOut">
              <a:rPr lang="fr-FR"/>
              <a:pPr>
                <a:defRPr/>
              </a:pPr>
              <a:t>04/04/2011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768350"/>
            <a:ext cx="554355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7" tIns="45708" rIns="91417" bIns="45708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17" tIns="45708" rIns="91417" bIns="45708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17" tIns="45708" rIns="91417" bIns="4570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17" tIns="45708" rIns="91417" bIns="4570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309DEF5-8568-4E88-BB38-3606AFE198A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366742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08B4494-9FBB-4DAF-8AC0-9D425E499BB4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09DEF5-8568-4E88-BB38-3606AFE198AF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09DEF5-8568-4E88-BB38-3606AFE198AF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09DEF5-8568-4E88-BB38-3606AFE198AF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09DEF5-8568-4E88-BB38-3606AFE198AF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09DEF5-8568-4E88-BB38-3606AFE198AF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4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D7D0E-ADC8-4E92-81EC-8AF575B470AC}" type="datetime1">
              <a:rPr lang="fr-FR"/>
              <a:pPr>
                <a:defRPr/>
              </a:pPr>
              <a:t>04/04/2011</a:t>
            </a:fld>
            <a:endParaRPr lang="fr-FR"/>
          </a:p>
        </p:txBody>
      </p:sp>
      <p:sp>
        <p:nvSpPr>
          <p:cNvPr id="5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F1114-CF12-4D24-A4BE-AA3D1B53895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Technologie au collège – Académie de Versailles</a:t>
            </a:r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9DEB8-820F-459B-AEE0-57699830CC95}" type="datetime1">
              <a:rPr lang="fr-FR"/>
              <a:pPr>
                <a:defRPr/>
              </a:pPr>
              <a:t>04/04/2011</a:t>
            </a:fld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F1D72-9928-4477-8829-E2191C8BE0F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2"/>
          </p:nvPr>
        </p:nvSpPr>
        <p:spPr>
          <a:xfrm>
            <a:off x="2809875" y="6356350"/>
            <a:ext cx="4500563" cy="365125"/>
          </a:xfrm>
        </p:spPr>
        <p:txBody>
          <a:bodyPr/>
          <a:lstStyle>
            <a:lvl1pPr>
              <a:defRPr sz="1400" b="1">
                <a:solidFill>
                  <a:srgbClr val="C00000"/>
                </a:solidFill>
              </a:defRPr>
            </a:lvl1pPr>
          </a:lstStyle>
          <a:p>
            <a:pPr>
              <a:defRPr/>
            </a:pPr>
            <a:r>
              <a:rPr lang="fr-FR"/>
              <a:t>Technologie au collège – Académie de Versailles</a:t>
            </a:r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10D66-6DF9-44D2-806A-804AFB98D342}" type="datetime1">
              <a:rPr lang="fr-FR"/>
              <a:pPr>
                <a:defRPr/>
              </a:pPr>
              <a:t>04/04/2011</a:t>
            </a:fld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59DB4-C238-42EE-91B0-97E00B194B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2"/>
          </p:nvPr>
        </p:nvSpPr>
        <p:spPr>
          <a:xfrm>
            <a:off x="2809875" y="6356350"/>
            <a:ext cx="4500563" cy="365125"/>
          </a:xfrm>
        </p:spPr>
        <p:txBody>
          <a:bodyPr/>
          <a:lstStyle>
            <a:lvl1pPr>
              <a:defRPr sz="1400" b="1">
                <a:solidFill>
                  <a:srgbClr val="C00000"/>
                </a:solidFill>
              </a:defRPr>
            </a:lvl1pPr>
          </a:lstStyle>
          <a:p>
            <a:pPr>
              <a:defRPr/>
            </a:pPr>
            <a:r>
              <a:rPr lang="fr-FR"/>
              <a:t>Technologie au collège – Académie de Versailles</a:t>
            </a:r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B8E5F-F320-4073-B957-7A852FE84DCF}" type="datetime1">
              <a:rPr lang="fr-FR"/>
              <a:pPr>
                <a:defRPr/>
              </a:pPr>
              <a:t>04/04/2011</a:t>
            </a:fld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90D18-8B7A-4814-8667-16ED46B8C77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Technologie au collège – Académie de Versailles</a:t>
            </a:r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F840E-148C-48C1-98BB-30D6F22AA155}" type="datetime1">
              <a:rPr lang="fr-FR"/>
              <a:pPr>
                <a:defRPr/>
              </a:pPr>
              <a:t>04/04/2011</a:t>
            </a:fld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F7E89-FFB9-4ADA-BAB0-13DB2490181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Technologie au collège – Académie de Versailles</a:t>
            </a:r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CD12E-8DFA-44FA-84F1-BADB9BD3F3FD}" type="datetime1">
              <a:rPr lang="fr-FR"/>
              <a:pPr>
                <a:defRPr/>
              </a:pPr>
              <a:t>04/04/2011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3C634-4736-430E-8DBD-81E4B78AADE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Technologie au collège – Académie de Versailles</a:t>
            </a:r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176C7-B304-47F7-B21C-8CD11073F27E}" type="datetime1">
              <a:rPr lang="fr-FR"/>
              <a:pPr>
                <a:defRPr/>
              </a:pPr>
              <a:t>04/04/2011</a:t>
            </a:fld>
            <a:endParaRPr lang="fr-FR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C4330-7F3C-468D-82AE-AEA3EB66552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Technologie au collège – Académie de Versailles</a:t>
            </a:r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B045F-2A99-41F1-8B68-1D50E1DF98FB}" type="datetime1">
              <a:rPr lang="fr-FR"/>
              <a:pPr>
                <a:defRPr/>
              </a:pPr>
              <a:t>04/04/2011</a:t>
            </a:fld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2FD26-844E-4846-900B-3A7F7B1E8A3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Technologie au collège – Académie de Versailles</a:t>
            </a:r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58F97-5BE9-4E1F-B989-F61074A2CADE}" type="datetime1">
              <a:rPr lang="fr-FR"/>
              <a:pPr>
                <a:defRPr/>
              </a:pPr>
              <a:t>04/04/2011</a:t>
            </a:fld>
            <a:endParaRPr lang="fr-FR"/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CB565-DE67-4092-A4AC-4A5EDB19643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Technologie au collège – Académie de Versailles</a:t>
            </a:r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91616-9499-4CE2-9A1C-77288CFED326}" type="datetime1">
              <a:rPr lang="fr-FR"/>
              <a:pPr>
                <a:defRPr/>
              </a:pPr>
              <a:t>04/04/2011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5F076-4B3A-49E7-98B8-1B346005327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>
          <a:xfrm>
            <a:off x="2809875" y="6356350"/>
            <a:ext cx="4500563" cy="365125"/>
          </a:xfrm>
        </p:spPr>
        <p:txBody>
          <a:bodyPr/>
          <a:lstStyle>
            <a:lvl1pPr>
              <a:defRPr sz="1400" b="1">
                <a:solidFill>
                  <a:srgbClr val="C00000"/>
                </a:solidFill>
              </a:defRPr>
            </a:lvl1pPr>
          </a:lstStyle>
          <a:p>
            <a:pPr>
              <a:defRPr/>
            </a:pPr>
            <a:r>
              <a:rPr lang="fr-FR"/>
              <a:t>Technologie au collège – Académie de Versailles</a:t>
            </a:r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47F8D-522A-41A8-9424-F3FC03195A02}" type="datetime1">
              <a:rPr lang="fr-FR"/>
              <a:pPr>
                <a:defRPr/>
              </a:pPr>
              <a:t>04/04/2011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2B37B-311B-48C4-AB72-5FA4A8A8702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>
          <a:xfrm>
            <a:off x="2809875" y="6356350"/>
            <a:ext cx="4500563" cy="365125"/>
          </a:xfrm>
        </p:spPr>
        <p:txBody>
          <a:bodyPr/>
          <a:lstStyle>
            <a:lvl1pPr>
              <a:defRPr sz="1400" b="1">
                <a:solidFill>
                  <a:srgbClr val="C00000"/>
                </a:solidFill>
              </a:defRPr>
            </a:lvl1pPr>
          </a:lstStyle>
          <a:p>
            <a:pPr>
              <a:defRPr/>
            </a:pPr>
            <a:r>
              <a:rPr lang="fr-FR"/>
              <a:t>Technologie au collège – Académie de Versailles</a:t>
            </a:r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849313" y="0"/>
            <a:ext cx="90566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990600" y="1557338"/>
            <a:ext cx="871537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B76D82-CCA9-4148-B23F-7206A9F1E647}" type="datetime1">
              <a:rPr lang="fr-FR"/>
              <a:pPr>
                <a:defRPr/>
              </a:pPr>
              <a:t>04/04/2011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D35E4FA-C398-454F-96AB-C8C06610E1F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738438" y="6356350"/>
            <a:ext cx="4357687" cy="365125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rgbClr val="C00000"/>
                </a:solidFill>
              </a:defRPr>
            </a:lvl1pPr>
          </a:lstStyle>
          <a:p>
            <a:pPr>
              <a:defRPr/>
            </a:pPr>
            <a:r>
              <a:rPr lang="fr-FR"/>
              <a:t>Technologie au collège – Académie de Versailles</a:t>
            </a:r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4" r:id="rId8"/>
    <p:sldLayoutId id="2147483785" r:id="rId9"/>
    <p:sldLayoutId id="2147483786" r:id="rId10"/>
    <p:sldLayoutId id="214748378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wmf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Presentation_sequence_CI4_Sq1.ppt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>
          <a:xfrm>
            <a:off x="8024813" y="6356350"/>
            <a:ext cx="1385887" cy="365125"/>
          </a:xfrm>
        </p:spPr>
        <p:txBody>
          <a:bodyPr/>
          <a:lstStyle/>
          <a:p>
            <a:pPr>
              <a:defRPr/>
            </a:pPr>
            <a:fld id="{2C1A6460-630D-4CCC-9783-D7FE747889AF}" type="slidenum">
              <a:rPr lang="fr-FR"/>
              <a:pPr>
                <a:defRPr/>
              </a:pPr>
              <a:t>1</a:t>
            </a:fld>
            <a:endParaRPr lang="fr-FR"/>
          </a:p>
        </p:txBody>
      </p:sp>
      <p:sp>
        <p:nvSpPr>
          <p:cNvPr id="22" name="Arrondir un rectangle avec un coin diagonal 21"/>
          <p:cNvSpPr/>
          <p:nvPr/>
        </p:nvSpPr>
        <p:spPr>
          <a:xfrm>
            <a:off x="0" y="1124744"/>
            <a:ext cx="992188" cy="5733256"/>
          </a:xfrm>
          <a:prstGeom prst="round2DiagRect">
            <a:avLst>
              <a:gd name="adj1" fmla="val 980"/>
              <a:gd name="adj2" fmla="val 0"/>
            </a:avLst>
          </a:prstGeom>
          <a:solidFill>
            <a:srgbClr val="C1D31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anchor="ctr"/>
          <a:lstStyle/>
          <a:p>
            <a:pPr algn="ctr">
              <a:defRPr/>
            </a:pPr>
            <a:endParaRPr lang="fr-FR" sz="3600" b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0" y="6202363"/>
            <a:ext cx="992188" cy="646112"/>
          </a:xfrm>
          <a:prstGeom prst="rect">
            <a:avLst/>
          </a:prstGeom>
          <a:noFill/>
        </p:spPr>
        <p:txBody>
          <a:bodyPr lIns="0" rIns="0">
            <a:spAutoFit/>
          </a:bodyPr>
          <a:lstStyle/>
          <a:p>
            <a:pPr algn="ctr">
              <a:defRPr/>
            </a:pPr>
            <a:r>
              <a:rPr lang="fr-FR" sz="1200" b="1" dirty="0">
                <a:solidFill>
                  <a:schemeClr val="tx2">
                    <a:lumMod val="50000"/>
                  </a:schemeClr>
                </a:solidFill>
              </a:rPr>
              <a:t>Séminaire</a:t>
            </a:r>
          </a:p>
          <a:p>
            <a:pPr algn="ctr">
              <a:defRPr/>
            </a:pPr>
            <a:r>
              <a:rPr lang="fr-FR" sz="1200" b="1" dirty="0">
                <a:solidFill>
                  <a:schemeClr val="tx2">
                    <a:lumMod val="50000"/>
                  </a:schemeClr>
                </a:solidFill>
              </a:rPr>
              <a:t>académique  2011</a:t>
            </a:r>
          </a:p>
        </p:txBody>
      </p:sp>
      <p:sp>
        <p:nvSpPr>
          <p:cNvPr id="32" name="Rectangle 31"/>
          <p:cNvSpPr/>
          <p:nvPr/>
        </p:nvSpPr>
        <p:spPr>
          <a:xfrm>
            <a:off x="0" y="0"/>
            <a:ext cx="992188" cy="10525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7179" name="Picture 7" descr="ac_Versailles_ss_marianne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26988" y="19050"/>
            <a:ext cx="92075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Rectangle 39"/>
          <p:cNvSpPr/>
          <p:nvPr/>
        </p:nvSpPr>
        <p:spPr>
          <a:xfrm rot="16200000">
            <a:off x="-2669155" y="3380174"/>
            <a:ext cx="630932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fr-FR" sz="3600" b="1" dirty="0">
                <a:ln w="11430"/>
                <a:solidFill>
                  <a:srgbClr val="82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La technologie au collège</a:t>
            </a:r>
          </a:p>
        </p:txBody>
      </p:sp>
      <p:sp>
        <p:nvSpPr>
          <p:cNvPr id="47" name="Titre 1"/>
          <p:cNvSpPr txBox="1">
            <a:spLocks/>
          </p:cNvSpPr>
          <p:nvPr/>
        </p:nvSpPr>
        <p:spPr>
          <a:xfrm>
            <a:off x="971550" y="0"/>
            <a:ext cx="8934450" cy="64770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fr-FR" sz="3600" b="1" dirty="0">
                <a:ln w="11430"/>
                <a:solidFill>
                  <a:srgbClr val="82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Enseigner en classe de 4e</a:t>
            </a:r>
          </a:p>
        </p:txBody>
      </p:sp>
      <p:grpSp>
        <p:nvGrpSpPr>
          <p:cNvPr id="26" name="Groupe 12"/>
          <p:cNvGrpSpPr>
            <a:grpSpLocks/>
          </p:cNvGrpSpPr>
          <p:nvPr/>
        </p:nvGrpSpPr>
        <p:grpSpPr>
          <a:xfrm>
            <a:off x="3845498" y="836712"/>
            <a:ext cx="2520000" cy="2520000"/>
            <a:chOff x="639762" y="1198563"/>
            <a:chExt cx="3598862" cy="344963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4" name="Oval 125"/>
            <p:cNvSpPr>
              <a:spLocks noChangeAspect="1" noChangeArrowheads="1"/>
            </p:cNvSpPr>
            <p:nvPr/>
          </p:nvSpPr>
          <p:spPr bwMode="auto">
            <a:xfrm>
              <a:off x="639762" y="1198563"/>
              <a:ext cx="3598862" cy="3449637"/>
            </a:xfrm>
            <a:prstGeom prst="ellipse">
              <a:avLst/>
            </a:prstGeom>
            <a:solidFill>
              <a:srgbClr val="8D9B0D"/>
            </a:solidFill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endParaRPr>
            </a:p>
          </p:txBody>
        </p:sp>
        <p:sp>
          <p:nvSpPr>
            <p:cNvPr id="35" name="Oval 126"/>
            <p:cNvSpPr>
              <a:spLocks noChangeAspect="1" noChangeArrowheads="1"/>
            </p:cNvSpPr>
            <p:nvPr/>
          </p:nvSpPr>
          <p:spPr bwMode="auto">
            <a:xfrm>
              <a:off x="888999" y="1436688"/>
              <a:ext cx="3100389" cy="2971801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endParaRPr>
            </a:p>
          </p:txBody>
        </p:sp>
        <p:sp>
          <p:nvSpPr>
            <p:cNvPr id="36" name="Oval 127"/>
            <p:cNvSpPr>
              <a:spLocks noChangeAspect="1" noChangeArrowheads="1"/>
            </p:cNvSpPr>
            <p:nvPr/>
          </p:nvSpPr>
          <p:spPr bwMode="auto">
            <a:xfrm>
              <a:off x="1142999" y="1681163"/>
              <a:ext cx="2592388" cy="2484437"/>
            </a:xfrm>
            <a:prstGeom prst="ellipse">
              <a:avLst/>
            </a:prstGeom>
            <a:solidFill>
              <a:srgbClr val="8D9B0D"/>
            </a:solidFill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endParaRPr>
            </a:p>
          </p:txBody>
        </p:sp>
        <p:sp>
          <p:nvSpPr>
            <p:cNvPr id="37" name="Oval 128"/>
            <p:cNvSpPr>
              <a:spLocks noChangeAspect="1" noChangeArrowheads="1"/>
            </p:cNvSpPr>
            <p:nvPr/>
          </p:nvSpPr>
          <p:spPr bwMode="auto">
            <a:xfrm>
              <a:off x="1419225" y="1946275"/>
              <a:ext cx="2038350" cy="195421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endParaRPr>
            </a:p>
          </p:txBody>
        </p:sp>
        <p:sp>
          <p:nvSpPr>
            <p:cNvPr id="39" name="Text Box 130"/>
            <p:cNvSpPr txBox="1">
              <a:spLocks noChangeArrowheads="1"/>
            </p:cNvSpPr>
            <p:nvPr/>
          </p:nvSpPr>
          <p:spPr bwMode="auto">
            <a:xfrm>
              <a:off x="1153942" y="1905290"/>
              <a:ext cx="2570901" cy="2148713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 prstMaterial="dkEdge">
              <a:bevelT/>
            </a:sp3d>
          </p:spPr>
          <p:txBody>
            <a:bodyPr wrap="square" lIns="0" r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2400" b="1" i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2">
                      <a:lumMod val="7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+mn-lt"/>
                </a:rPr>
                <a:t>Gestion économique de l’eau, de l’énergie</a:t>
              </a:r>
              <a:endParaRPr lang="fr-FR" sz="2400" b="1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endParaRPr>
            </a:p>
          </p:txBody>
        </p:sp>
      </p:grpSp>
      <p:sp>
        <p:nvSpPr>
          <p:cNvPr id="42" name="Rectangle 41"/>
          <p:cNvSpPr/>
          <p:nvPr/>
        </p:nvSpPr>
        <p:spPr>
          <a:xfrm>
            <a:off x="1136576" y="3429000"/>
            <a:ext cx="8352928" cy="107721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 wrap="square">
            <a:spAutoFit/>
            <a:scene3d>
              <a:camera prst="isometricOffAxis2Lef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fr-FR" sz="3200" b="1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Comment </a:t>
            </a:r>
            <a:r>
              <a:rPr lang="fr-FR" sz="32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gérer le confort visuel et thermique tout en économisant l’énergie ?</a:t>
            </a:r>
            <a:endParaRPr lang="fr-FR" sz="3200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1496616" y="1124744"/>
            <a:ext cx="2516145" cy="1895296"/>
          </a:xfrm>
          <a:prstGeom prst="rightArrow">
            <a:avLst>
              <a:gd name="adj1" fmla="val 50000"/>
              <a:gd name="adj2" fmla="val 30175"/>
            </a:avLst>
          </a:prstGeom>
          <a:solidFill>
            <a:srgbClr val="8D9B0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8400000"/>
            </a:lightRig>
          </a:scene3d>
          <a:sp3d>
            <a:bevelT/>
          </a:sp3d>
        </p:spPr>
        <p:txBody>
          <a:bodyPr wrap="square" lIns="36000" r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Centre d’intérêt N° </a:t>
            </a:r>
            <a:r>
              <a:rPr lang="fr-F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4</a:t>
            </a:r>
            <a:endParaRPr lang="fr-FR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  <p:sp>
        <p:nvSpPr>
          <p:cNvPr id="41" name="ZoneTexte 46"/>
          <p:cNvSpPr>
            <a:spLocks noChangeArrowheads="1"/>
          </p:cNvSpPr>
          <p:nvPr/>
        </p:nvSpPr>
        <p:spPr bwMode="auto">
          <a:xfrm flipH="1">
            <a:off x="6225080" y="1340768"/>
            <a:ext cx="3296816" cy="1477328"/>
          </a:xfrm>
          <a:prstGeom prst="homePlate">
            <a:avLst>
              <a:gd name="adj" fmla="val 14211"/>
            </a:avLst>
          </a:prstGeom>
          <a:solidFill>
            <a:srgbClr val="8D9B0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8400000"/>
            </a:lightRig>
          </a:scene3d>
          <a:sp3d>
            <a:bevelT/>
          </a:sp3d>
        </p:spPr>
        <p:txBody>
          <a:bodyPr wrap="square" lIns="0" r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Ce CI a pour but de montrer que l’automatisation dans l’habitation permet d’économiser de l’énergie pour l’éclairage et le chauffage</a:t>
            </a:r>
            <a:endParaRPr lang="fr-FR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  <p:pic>
        <p:nvPicPr>
          <p:cNvPr id="29" name="Image 28" descr="illustration_picax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85248" y="4881800"/>
            <a:ext cx="2088232" cy="1499528"/>
          </a:xfrm>
          <a:prstGeom prst="rect">
            <a:avLst/>
          </a:prstGeom>
        </p:spPr>
      </p:pic>
      <p:pic>
        <p:nvPicPr>
          <p:cNvPr id="30" name="Image 29" descr="illustration_zeli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84648" y="4365104"/>
            <a:ext cx="1872208" cy="1728192"/>
          </a:xfrm>
          <a:prstGeom prst="rect">
            <a:avLst/>
          </a:prstGeom>
        </p:spPr>
      </p:pic>
      <p:pic>
        <p:nvPicPr>
          <p:cNvPr id="31" name="Image 30" descr="lavab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20952" y="5229200"/>
            <a:ext cx="1518836" cy="1152128"/>
          </a:xfrm>
          <a:prstGeom prst="rect">
            <a:avLst/>
          </a:prstGeom>
        </p:spPr>
      </p:pic>
      <p:pic>
        <p:nvPicPr>
          <p:cNvPr id="38" name="Image 37" descr="luminaire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601072" y="4653136"/>
            <a:ext cx="720080" cy="720080"/>
          </a:xfrm>
          <a:prstGeom prst="rect">
            <a:avLst/>
          </a:prstGeom>
        </p:spPr>
      </p:pic>
      <p:pic>
        <p:nvPicPr>
          <p:cNvPr id="43" name="Image 42" descr="luminaire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880992" y="4581128"/>
            <a:ext cx="720080" cy="720080"/>
          </a:xfrm>
          <a:prstGeom prst="rect">
            <a:avLst/>
          </a:prstGeom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424608" y="6237312"/>
            <a:ext cx="7632848" cy="410738"/>
          </a:xfrm>
          <a:prstGeom prst="round2DiagRect">
            <a:avLst>
              <a:gd name="adj1" fmla="val 32492"/>
              <a:gd name="adj2" fmla="val 0"/>
            </a:avLst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0000" tIns="46800" rIns="90000" bIns="46800">
            <a:spAutoFit/>
          </a:bodyPr>
          <a:lstStyle/>
          <a:p>
            <a:pPr defTabSz="449263" eaLnBrk="0" hangingPunct="0">
              <a:lnSpc>
                <a:spcPct val="97000"/>
              </a:lnSpc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fr-FR" sz="1600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Auteurs </a:t>
            </a:r>
            <a:r>
              <a:rPr lang="fr-FR" sz="16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: CRT Nord – </a:t>
            </a:r>
            <a:r>
              <a:rPr lang="fr-FR" sz="1600" b="1" cap="all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é</a:t>
            </a:r>
            <a:r>
              <a:rPr lang="fr-FR" sz="16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quipe 2010-2011</a:t>
            </a:r>
            <a:endParaRPr lang="fr-FR" sz="1200" b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 rot="20649082">
            <a:off x="7356788" y="5901123"/>
            <a:ext cx="2479652" cy="58477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FF0000"/>
                </a:solidFill>
                <a:latin typeface="+mj-lt"/>
              </a:rPr>
              <a:t>Ceci est un exemple de pistes et non un modèle</a:t>
            </a:r>
            <a:endParaRPr lang="fr-FR" sz="1600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16"/>
          <p:cNvGrpSpPr/>
          <p:nvPr/>
        </p:nvGrpSpPr>
        <p:grpSpPr>
          <a:xfrm>
            <a:off x="2464955" y="5805430"/>
            <a:ext cx="1147628" cy="1052570"/>
            <a:chOff x="2464955" y="5805430"/>
            <a:chExt cx="1147628" cy="1052570"/>
          </a:xfrm>
        </p:grpSpPr>
        <p:pic>
          <p:nvPicPr>
            <p:cNvPr id="116" name="Picture 19"/>
            <p:cNvPicPr>
              <a:picLocks noChangeAspect="1" noChangeArrowheads="1"/>
            </p:cNvPicPr>
            <p:nvPr/>
          </p:nvPicPr>
          <p:blipFill>
            <a:blip r:embed="rId3" cstate="print"/>
            <a:srcRect r="48506" b="50495"/>
            <a:stretch>
              <a:fillRect/>
            </a:stretch>
          </p:blipFill>
          <p:spPr bwMode="auto">
            <a:xfrm>
              <a:off x="2504728" y="5805430"/>
              <a:ext cx="1008112" cy="10525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2" name="ZoneTexte 61"/>
            <p:cNvSpPr txBox="1"/>
            <p:nvPr/>
          </p:nvSpPr>
          <p:spPr>
            <a:xfrm>
              <a:off x="2464955" y="6193194"/>
              <a:ext cx="1147628" cy="492443"/>
            </a:xfrm>
            <a:prstGeom prst="chevron">
              <a:avLst>
                <a:gd name="adj" fmla="val 18736"/>
              </a:avLst>
            </a:prstGeom>
            <a:noFill/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0" h="139700"/>
            </a:sp3d>
          </p:spPr>
          <p:txBody>
            <a:bodyPr wrap="square" lIns="0" tIns="0" rIns="0" bIns="0">
              <a:spAutoFit/>
            </a:bodyPr>
            <a:lstStyle/>
            <a:p>
              <a:pPr algn="ctr">
                <a:spcBef>
                  <a:spcPts val="600"/>
                </a:spcBef>
                <a:spcAft>
                  <a:spcPts val="600"/>
                </a:spcAft>
                <a:defRPr/>
              </a:pPr>
              <a:r>
                <a:rPr lang="fr-FR" sz="16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Synthèse partielle</a:t>
              </a:r>
              <a:endParaRPr lang="fr-FR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</p:grpSp>
      <p:grpSp>
        <p:nvGrpSpPr>
          <p:cNvPr id="3" name="Groupe 117"/>
          <p:cNvGrpSpPr/>
          <p:nvPr/>
        </p:nvGrpSpPr>
        <p:grpSpPr>
          <a:xfrm>
            <a:off x="5236174" y="5958293"/>
            <a:ext cx="1084978" cy="899707"/>
            <a:chOff x="5236174" y="5958293"/>
            <a:chExt cx="1084978" cy="899707"/>
          </a:xfrm>
        </p:grpSpPr>
        <p:pic>
          <p:nvPicPr>
            <p:cNvPr id="115" name="Picture 19"/>
            <p:cNvPicPr>
              <a:picLocks noChangeAspect="1" noChangeArrowheads="1"/>
            </p:cNvPicPr>
            <p:nvPr/>
          </p:nvPicPr>
          <p:blipFill>
            <a:blip r:embed="rId3" cstate="print"/>
            <a:srcRect l="51726" t="49736" b="6516"/>
            <a:stretch>
              <a:fillRect/>
            </a:stretch>
          </p:blipFill>
          <p:spPr bwMode="auto">
            <a:xfrm>
              <a:off x="5328357" y="5958293"/>
              <a:ext cx="992795" cy="89970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5" name="ZoneTexte 74"/>
            <p:cNvSpPr txBox="1"/>
            <p:nvPr/>
          </p:nvSpPr>
          <p:spPr>
            <a:xfrm>
              <a:off x="5236174" y="6193194"/>
              <a:ext cx="1080120" cy="492443"/>
            </a:xfrm>
            <a:prstGeom prst="chevron">
              <a:avLst>
                <a:gd name="adj" fmla="val 18736"/>
              </a:avLst>
            </a:prstGeom>
            <a:noFill/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0" h="139700"/>
            </a:sp3d>
          </p:spPr>
          <p:txBody>
            <a:bodyPr wrap="square" lIns="0" tIns="0" rIns="0" bIns="0">
              <a:spAutoFit/>
            </a:bodyPr>
            <a:lstStyle/>
            <a:p>
              <a:pPr algn="ctr">
                <a:spcBef>
                  <a:spcPts val="600"/>
                </a:spcBef>
                <a:spcAft>
                  <a:spcPts val="600"/>
                </a:spcAft>
                <a:defRPr/>
              </a:pPr>
              <a:r>
                <a:rPr lang="fr-FR" sz="16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Synthèse partielle</a:t>
              </a:r>
              <a:endParaRPr lang="fr-FR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</p:grpSp>
      <p:grpSp>
        <p:nvGrpSpPr>
          <p:cNvPr id="4" name="Groupe 118"/>
          <p:cNvGrpSpPr/>
          <p:nvPr/>
        </p:nvGrpSpPr>
        <p:grpSpPr>
          <a:xfrm>
            <a:off x="7978907" y="5589240"/>
            <a:ext cx="1759124" cy="1268760"/>
            <a:chOff x="7978907" y="5589240"/>
            <a:chExt cx="1759124" cy="1268760"/>
          </a:xfrm>
        </p:grpSpPr>
        <p:pic>
          <p:nvPicPr>
            <p:cNvPr id="114" name="Picture 16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044905" y="5589240"/>
              <a:ext cx="1627128" cy="1268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7" name="ZoneTexte 76"/>
            <p:cNvSpPr txBox="1"/>
            <p:nvPr/>
          </p:nvSpPr>
          <p:spPr>
            <a:xfrm>
              <a:off x="7978907" y="6117680"/>
              <a:ext cx="1759124" cy="643470"/>
            </a:xfrm>
            <a:prstGeom prst="roundRect">
              <a:avLst>
                <a:gd name="adj" fmla="val 47223"/>
              </a:avLst>
            </a:prstGeom>
            <a:noFill/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0" h="139700"/>
            </a:sp3d>
          </p:spPr>
          <p:txBody>
            <a:bodyPr wrap="square" lIns="0" tIns="0" rIns="0" bIns="36000">
              <a:spAutoFit/>
            </a:bodyPr>
            <a:lstStyle/>
            <a:p>
              <a:pPr algn="ctr">
                <a:spcBef>
                  <a:spcPts val="600"/>
                </a:spcBef>
                <a:spcAft>
                  <a:spcPts val="600"/>
                </a:spcAft>
                <a:defRPr/>
              </a:pPr>
              <a:r>
                <a:rPr lang="fr-FR" sz="28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Synthèse</a:t>
              </a:r>
              <a:endParaRPr lang="fr-FR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</p:grpSp>
      <p:sp>
        <p:nvSpPr>
          <p:cNvPr id="85" name="Arrondir un rectangle avec un coin diagonal 84"/>
          <p:cNvSpPr/>
          <p:nvPr/>
        </p:nvSpPr>
        <p:spPr>
          <a:xfrm>
            <a:off x="5529064" y="1700808"/>
            <a:ext cx="1224136" cy="432000"/>
          </a:xfrm>
          <a:prstGeom prst="round2DiagRect">
            <a:avLst>
              <a:gd name="adj1" fmla="val 33376"/>
              <a:gd name="adj2" fmla="val 0"/>
            </a:avLst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190500" h="133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000" b="1" i="1" dirty="0" smtClean="0">
                <a:solidFill>
                  <a:schemeClr val="tx1"/>
                </a:solidFill>
              </a:rPr>
              <a:t>Support </a:t>
            </a:r>
            <a:endParaRPr lang="fr-FR" sz="2000" b="1" i="1" dirty="0">
              <a:solidFill>
                <a:schemeClr val="tx1"/>
              </a:solidFill>
            </a:endParaRPr>
          </a:p>
        </p:txBody>
      </p:sp>
      <p:sp>
        <p:nvSpPr>
          <p:cNvPr id="76" name="Arrondir un rectangle avec un coin diagonal 75"/>
          <p:cNvSpPr/>
          <p:nvPr/>
        </p:nvSpPr>
        <p:spPr>
          <a:xfrm>
            <a:off x="4448944" y="1700808"/>
            <a:ext cx="1224136" cy="432000"/>
          </a:xfrm>
          <a:prstGeom prst="round2DiagRect">
            <a:avLst>
              <a:gd name="adj1" fmla="val 35464"/>
              <a:gd name="adj2" fmla="val 0"/>
            </a:avLst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190500" h="133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000" b="1" i="1" dirty="0" smtClean="0">
                <a:solidFill>
                  <a:schemeClr val="tx1"/>
                </a:solidFill>
              </a:rPr>
              <a:t>Support </a:t>
            </a:r>
            <a:endParaRPr lang="fr-FR" sz="2000" b="1" i="1" dirty="0">
              <a:solidFill>
                <a:schemeClr val="tx1"/>
              </a:solidFill>
            </a:endParaRPr>
          </a:p>
        </p:txBody>
      </p:sp>
      <p:sp>
        <p:nvSpPr>
          <p:cNvPr id="70" name="Arrondir un rectangle avec un coin diagonal 69"/>
          <p:cNvSpPr/>
          <p:nvPr/>
        </p:nvSpPr>
        <p:spPr>
          <a:xfrm>
            <a:off x="2000672" y="1724688"/>
            <a:ext cx="1224136" cy="432048"/>
          </a:xfrm>
          <a:prstGeom prst="round2DiagRect">
            <a:avLst>
              <a:gd name="adj1" fmla="val 39641"/>
              <a:gd name="adj2" fmla="val 0"/>
            </a:avLst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190500" h="133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000" b="1" i="1" dirty="0" smtClean="0">
                <a:solidFill>
                  <a:schemeClr val="tx1"/>
                </a:solidFill>
              </a:rPr>
              <a:t>Support </a:t>
            </a:r>
            <a:endParaRPr lang="fr-FR" sz="2000" b="1" i="1" dirty="0">
              <a:solidFill>
                <a:schemeClr val="tx1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0" y="1148808"/>
            <a:ext cx="840938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" name="Groupe 109"/>
          <p:cNvGrpSpPr/>
          <p:nvPr/>
        </p:nvGrpSpPr>
        <p:grpSpPr>
          <a:xfrm>
            <a:off x="2000671" y="1471222"/>
            <a:ext cx="5401692" cy="803909"/>
            <a:chOff x="2163364" y="1471222"/>
            <a:chExt cx="4917803" cy="803909"/>
          </a:xfrm>
        </p:grpSpPr>
        <p:sp>
          <p:nvSpPr>
            <p:cNvPr id="53" name="ZoneTexte 72"/>
            <p:cNvSpPr txBox="1">
              <a:spLocks noChangeArrowheads="1"/>
            </p:cNvSpPr>
            <p:nvPr/>
          </p:nvSpPr>
          <p:spPr bwMode="auto">
            <a:xfrm>
              <a:off x="6490157" y="1628800"/>
              <a:ext cx="591010" cy="64633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fr-FR" sz="3600" dirty="0">
                  <a:ln w="11430"/>
                  <a:solidFill>
                    <a:schemeClr val="bg2">
                      <a:lumMod val="75000"/>
                    </a:schemeClr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rial" pitchFamily="34" charset="0"/>
                  <a:cs typeface="Arial" pitchFamily="34" charset="0"/>
                  <a:sym typeface="Wingdings 2" pitchFamily="18" charset="2"/>
                </a:rPr>
                <a:t></a:t>
              </a:r>
              <a:endParaRPr lang="fr-FR" sz="3600" dirty="0">
                <a:ln w="11430"/>
                <a:solidFill>
                  <a:schemeClr val="bg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  <a:sym typeface="Wingdings 2"/>
              </a:endParaRPr>
            </a:p>
          </p:txBody>
        </p:sp>
        <p:sp>
          <p:nvSpPr>
            <p:cNvPr id="63" name="Flèche vers le bas 62"/>
            <p:cNvSpPr/>
            <p:nvPr/>
          </p:nvSpPr>
          <p:spPr>
            <a:xfrm>
              <a:off x="2303190" y="1471222"/>
              <a:ext cx="288032" cy="261739"/>
            </a:xfrm>
            <a:prstGeom prst="downArrow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64" name="Flèche vers le bas 63"/>
            <p:cNvSpPr/>
            <p:nvPr/>
          </p:nvSpPr>
          <p:spPr>
            <a:xfrm>
              <a:off x="3203290" y="1471222"/>
              <a:ext cx="288032" cy="261739"/>
            </a:xfrm>
            <a:prstGeom prst="downArrow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65" name="Flèche vers le bas 64"/>
            <p:cNvSpPr/>
            <p:nvPr/>
          </p:nvSpPr>
          <p:spPr>
            <a:xfrm>
              <a:off x="5003490" y="1471222"/>
              <a:ext cx="288032" cy="261739"/>
            </a:xfrm>
            <a:prstGeom prst="downArrow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66" name="Flèche vers le bas 65"/>
            <p:cNvSpPr/>
            <p:nvPr/>
          </p:nvSpPr>
          <p:spPr>
            <a:xfrm>
              <a:off x="5903590" y="1471222"/>
              <a:ext cx="288032" cy="261739"/>
            </a:xfrm>
            <a:prstGeom prst="downArrow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67" name="Flèche vers le bas 66"/>
            <p:cNvSpPr/>
            <p:nvPr/>
          </p:nvSpPr>
          <p:spPr>
            <a:xfrm>
              <a:off x="4103390" y="1471222"/>
              <a:ext cx="288032" cy="261739"/>
            </a:xfrm>
            <a:prstGeom prst="downArrow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68" name="ZoneTexte 67"/>
            <p:cNvSpPr txBox="1"/>
            <p:nvPr/>
          </p:nvSpPr>
          <p:spPr>
            <a:xfrm flipH="1">
              <a:off x="2163364" y="1807722"/>
              <a:ext cx="4392349" cy="380738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 prstMaterial="plastic">
              <a:bevelT w="190500" h="133350"/>
            </a:sp3d>
          </p:spPr>
          <p:txBody>
            <a:bodyPr wrap="square" tIns="0" bIns="36000" anchor="ctr">
              <a:spAutoFit/>
              <a:sp3d/>
            </a:bodyPr>
            <a:lstStyle/>
            <a:p>
              <a:pPr algn="ctr">
                <a:defRPr/>
              </a:pPr>
              <a:r>
                <a:rPr lang="fr-FR" sz="20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latin typeface="+mn-lt"/>
                </a:rPr>
                <a:t>Repérage thème </a:t>
              </a:r>
              <a:r>
                <a:rPr lang="fr-FR" sz="20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</a:rPr>
                <a:t>et</a:t>
              </a:r>
              <a:r>
                <a:rPr lang="fr-FR" sz="20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latin typeface="+mn-lt"/>
                </a:rPr>
                <a:t> supports techniques</a:t>
              </a:r>
              <a:endParaRPr lang="fr-FR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latin typeface="+mn-lt"/>
              </a:endParaRPr>
            </a:p>
          </p:txBody>
        </p:sp>
      </p:grpSp>
      <p:sp>
        <p:nvSpPr>
          <p:cNvPr id="95" name="ZoneTexte 94"/>
          <p:cNvSpPr txBox="1"/>
          <p:nvPr/>
        </p:nvSpPr>
        <p:spPr>
          <a:xfrm>
            <a:off x="793952" y="6200222"/>
            <a:ext cx="1649198" cy="478387"/>
          </a:xfrm>
          <a:prstGeom prst="homePlate">
            <a:avLst>
              <a:gd name="adj" fmla="val 15642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39700"/>
          </a:sp3d>
        </p:spPr>
        <p:txBody>
          <a:bodyPr wrap="square" lIns="36000" tIns="36000" rIns="36000" bIns="7200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400" b="1" i="1" dirty="0">
                <a:latin typeface="+mn-lt"/>
              </a:rPr>
              <a:t>Séquence 1</a:t>
            </a:r>
          </a:p>
        </p:txBody>
      </p:sp>
      <p:sp>
        <p:nvSpPr>
          <p:cNvPr id="96" name="ZoneTexte 95"/>
          <p:cNvSpPr txBox="1"/>
          <p:nvPr/>
        </p:nvSpPr>
        <p:spPr>
          <a:xfrm>
            <a:off x="3602264" y="6200222"/>
            <a:ext cx="1638768" cy="478387"/>
          </a:xfrm>
          <a:prstGeom prst="chevron">
            <a:avLst>
              <a:gd name="adj" fmla="val 16648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39700"/>
          </a:sp3d>
        </p:spPr>
        <p:txBody>
          <a:bodyPr wrap="square" lIns="0" tIns="36000" rIns="0" bIns="7200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400" b="1" i="1" dirty="0">
                <a:latin typeface="+mn-lt"/>
              </a:rPr>
              <a:t>Séquence 2</a:t>
            </a:r>
          </a:p>
        </p:txBody>
      </p:sp>
      <p:grpSp>
        <p:nvGrpSpPr>
          <p:cNvPr id="7" name="Groupe 112"/>
          <p:cNvGrpSpPr/>
          <p:nvPr/>
        </p:nvGrpSpPr>
        <p:grpSpPr>
          <a:xfrm>
            <a:off x="916048" y="3645024"/>
            <a:ext cx="7307393" cy="1554869"/>
            <a:chOff x="1038879" y="3645023"/>
            <a:chExt cx="7307393" cy="1554869"/>
          </a:xfrm>
        </p:grpSpPr>
        <p:sp>
          <p:nvSpPr>
            <p:cNvPr id="86" name="ZoneTexte 85"/>
            <p:cNvSpPr txBox="1"/>
            <p:nvPr/>
          </p:nvSpPr>
          <p:spPr bwMode="auto">
            <a:xfrm rot="20685994">
              <a:off x="1038879" y="4056944"/>
              <a:ext cx="858218" cy="738664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perspectiveContrastingLeftFacing"/>
              <a:lightRig rig="threePt" dir="t"/>
            </a:scene3d>
            <a:sp3d>
              <a:bevelT/>
              <a:bevelB/>
            </a:sp3d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Brique 1   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Capa.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 Connais.</a:t>
              </a:r>
            </a:p>
          </p:txBody>
        </p:sp>
        <p:sp>
          <p:nvSpPr>
            <p:cNvPr id="87" name="ZoneTexte 86"/>
            <p:cNvSpPr txBox="1"/>
            <p:nvPr/>
          </p:nvSpPr>
          <p:spPr bwMode="auto">
            <a:xfrm>
              <a:off x="1532978" y="4245204"/>
              <a:ext cx="817868" cy="738664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perspectiveContrastingLeftFacing"/>
              <a:lightRig rig="threePt" dir="t"/>
            </a:scene3d>
            <a:sp3d>
              <a:bevelT/>
            </a:sp3d>
          </p:spPr>
          <p:txBody>
            <a:bodyPr lIns="72000" rIns="72000">
              <a:spAutoFit/>
            </a:bodyPr>
            <a:lstStyle/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Brique 2   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Capa.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 Connais.</a:t>
              </a:r>
            </a:p>
          </p:txBody>
        </p:sp>
        <p:sp>
          <p:nvSpPr>
            <p:cNvPr id="88" name="ZoneTexte 87"/>
            <p:cNvSpPr txBox="1"/>
            <p:nvPr/>
          </p:nvSpPr>
          <p:spPr bwMode="auto">
            <a:xfrm>
              <a:off x="1749002" y="4461228"/>
              <a:ext cx="817868" cy="738664"/>
            </a:xfrm>
            <a:prstGeom prst="rect">
              <a:avLst/>
            </a:prstGeom>
            <a:solidFill>
              <a:srgbClr val="FF99FF"/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perspectiveContrastingLeftFacing"/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Brique 4   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Capa.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Connais.</a:t>
              </a:r>
            </a:p>
          </p:txBody>
        </p:sp>
        <p:sp>
          <p:nvSpPr>
            <p:cNvPr id="89" name="ZoneTexte 88"/>
            <p:cNvSpPr txBox="1"/>
            <p:nvPr/>
          </p:nvSpPr>
          <p:spPr bwMode="auto">
            <a:xfrm rot="19846871">
              <a:off x="3758541" y="4109799"/>
              <a:ext cx="817868" cy="738664"/>
            </a:xfrm>
            <a:prstGeom prst="rect">
              <a:avLst/>
            </a:prstGeom>
            <a:solidFill>
              <a:srgbClr val="99FF99"/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perspectiveContrastingLeftFacing"/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Brique 3   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Capa.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Connais.</a:t>
              </a:r>
            </a:p>
          </p:txBody>
        </p:sp>
        <p:sp>
          <p:nvSpPr>
            <p:cNvPr id="90" name="ZoneTexte 89"/>
            <p:cNvSpPr txBox="1"/>
            <p:nvPr/>
          </p:nvSpPr>
          <p:spPr bwMode="auto">
            <a:xfrm>
              <a:off x="4134342" y="4317212"/>
              <a:ext cx="817868" cy="738664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perspectiveContrastingLeftFacing"/>
              <a:lightRig rig="threePt" dir="t"/>
            </a:scene3d>
            <a:sp3d>
              <a:bevelT/>
            </a:sp3d>
          </p:spPr>
          <p:txBody>
            <a:bodyPr lIns="0" rIns="0">
              <a:spAutoFit/>
            </a:bodyPr>
            <a:lstStyle/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Brique 5   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Capa.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 Connais.</a:t>
              </a:r>
            </a:p>
          </p:txBody>
        </p:sp>
        <p:sp>
          <p:nvSpPr>
            <p:cNvPr id="91" name="ZoneTexte 90"/>
            <p:cNvSpPr txBox="1"/>
            <p:nvPr/>
          </p:nvSpPr>
          <p:spPr bwMode="auto">
            <a:xfrm rot="901557">
              <a:off x="4494382" y="4443691"/>
              <a:ext cx="817868" cy="738664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perspectiveContrastingLeftFacing"/>
              <a:lightRig rig="threePt" dir="t"/>
            </a:scene3d>
            <a:sp3d>
              <a:bevelT/>
            </a:sp3d>
          </p:spPr>
          <p:txBody>
            <a:bodyPr lIns="72000" rIns="72000">
              <a:spAutoFit/>
            </a:bodyPr>
            <a:lstStyle/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Brique 2   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Capa.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 Connais.</a:t>
              </a:r>
            </a:p>
          </p:txBody>
        </p:sp>
        <p:sp>
          <p:nvSpPr>
            <p:cNvPr id="92" name="ZoneTexte 91"/>
            <p:cNvSpPr txBox="1"/>
            <p:nvPr/>
          </p:nvSpPr>
          <p:spPr bwMode="auto">
            <a:xfrm rot="520607">
              <a:off x="7528404" y="4005607"/>
              <a:ext cx="817868" cy="738664"/>
            </a:xfrm>
            <a:prstGeom prst="rect">
              <a:avLst/>
            </a:prstGeom>
            <a:solidFill>
              <a:srgbClr val="FF99FF"/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perspectiveContrastingLeftFacing"/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Brique 4   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Capa.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Connais.</a:t>
              </a:r>
            </a:p>
          </p:txBody>
        </p:sp>
        <p:sp>
          <p:nvSpPr>
            <p:cNvPr id="93" name="ZoneTexte 92"/>
            <p:cNvSpPr txBox="1"/>
            <p:nvPr/>
          </p:nvSpPr>
          <p:spPr bwMode="auto">
            <a:xfrm>
              <a:off x="6888111" y="4083651"/>
              <a:ext cx="858218" cy="738664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perspectiveContrastingLeftFacing"/>
              <a:lightRig rig="threePt" dir="t"/>
            </a:scene3d>
            <a:sp3d>
              <a:bevelT/>
              <a:bevelB/>
            </a:sp3d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Brique 1   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Capa.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 Connais.</a:t>
              </a:r>
            </a:p>
          </p:txBody>
        </p:sp>
        <p:sp>
          <p:nvSpPr>
            <p:cNvPr id="94" name="ZoneTexte 93"/>
            <p:cNvSpPr txBox="1"/>
            <p:nvPr/>
          </p:nvSpPr>
          <p:spPr bwMode="auto">
            <a:xfrm>
              <a:off x="6600080" y="4461228"/>
              <a:ext cx="817868" cy="738664"/>
            </a:xfrm>
            <a:prstGeom prst="rect">
              <a:avLst/>
            </a:prstGeom>
            <a:solidFill>
              <a:srgbClr val="99FF99"/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perspectiveContrastingLeftFacing"/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Brique 3   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Capa.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Connais.</a:t>
              </a:r>
            </a:p>
          </p:txBody>
        </p:sp>
        <p:sp>
          <p:nvSpPr>
            <p:cNvPr id="98" name="Flèche vers le bas 97"/>
            <p:cNvSpPr/>
            <p:nvPr/>
          </p:nvSpPr>
          <p:spPr>
            <a:xfrm>
              <a:off x="1561638" y="3645023"/>
              <a:ext cx="360040" cy="354707"/>
            </a:xfrm>
            <a:prstGeom prst="downArrow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99" name="Flèche vers le bas 98"/>
            <p:cNvSpPr/>
            <p:nvPr/>
          </p:nvSpPr>
          <p:spPr>
            <a:xfrm>
              <a:off x="4434256" y="3645023"/>
              <a:ext cx="360040" cy="354707"/>
            </a:xfrm>
            <a:prstGeom prst="downArrow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00" name="Flèche vers le bas 99"/>
            <p:cNvSpPr/>
            <p:nvPr/>
          </p:nvSpPr>
          <p:spPr>
            <a:xfrm>
              <a:off x="7238359" y="3645023"/>
              <a:ext cx="360040" cy="354707"/>
            </a:xfrm>
            <a:prstGeom prst="downArrow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  <p:sp>
        <p:nvSpPr>
          <p:cNvPr id="101" name="Flèche vers le bas 100"/>
          <p:cNvSpPr/>
          <p:nvPr/>
        </p:nvSpPr>
        <p:spPr>
          <a:xfrm>
            <a:off x="1479812" y="5773000"/>
            <a:ext cx="504056" cy="360040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2" name="Flèche vers le bas 101"/>
          <p:cNvSpPr/>
          <p:nvPr/>
        </p:nvSpPr>
        <p:spPr>
          <a:xfrm>
            <a:off x="4294487" y="5781384"/>
            <a:ext cx="504056" cy="360040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3" name="Flèche vers le bas 102"/>
          <p:cNvSpPr/>
          <p:nvPr/>
        </p:nvSpPr>
        <p:spPr>
          <a:xfrm>
            <a:off x="7103939" y="5781384"/>
            <a:ext cx="504056" cy="360040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 rot="10800000" flipV="1">
            <a:off x="6609184" y="716850"/>
            <a:ext cx="2088232" cy="723275"/>
          </a:xfrm>
          <a:prstGeom prst="homePlate">
            <a:avLst>
              <a:gd name="adj" fmla="val 19052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8000000"/>
            </a:lightRig>
          </a:scene3d>
          <a:sp3d prstMaterial="plastic">
            <a:bevelT/>
          </a:sp3d>
        </p:spPr>
        <p:txBody>
          <a:bodyPr wrap="square" lIns="0" tIns="0" rIns="0">
            <a:spAutoFit/>
          </a:bodyPr>
          <a:lstStyle/>
          <a:p>
            <a:pPr algn="ctr">
              <a:defRPr/>
            </a:pPr>
            <a:r>
              <a:rPr lang="fr-FR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Programme </a:t>
            </a:r>
            <a:r>
              <a:rPr lang="fr-FR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de</a:t>
            </a:r>
            <a:r>
              <a:rPr lang="fr-FR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 </a:t>
            </a:r>
            <a:r>
              <a:rPr lang="fr-FR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</a:t>
            </a:r>
            <a:r>
              <a:rPr lang="fr-FR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lt"/>
              </a:rPr>
              <a:t>ECHNOLOGIE</a:t>
            </a:r>
            <a:endParaRPr lang="fr-FR" sz="2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lt"/>
            </a:endParaRPr>
          </a:p>
        </p:txBody>
      </p:sp>
      <p:grpSp>
        <p:nvGrpSpPr>
          <p:cNvPr id="8" name="Groupe 116"/>
          <p:cNvGrpSpPr/>
          <p:nvPr/>
        </p:nvGrpSpPr>
        <p:grpSpPr>
          <a:xfrm>
            <a:off x="121698" y="4365104"/>
            <a:ext cx="2476222" cy="1375836"/>
            <a:chOff x="481364" y="4430916"/>
            <a:chExt cx="2476222" cy="1375836"/>
          </a:xfrm>
        </p:grpSpPr>
        <p:sp>
          <p:nvSpPr>
            <p:cNvPr id="19" name="ZoneTexte 18"/>
            <p:cNvSpPr txBox="1">
              <a:spLocks noChangeArrowheads="1"/>
            </p:cNvSpPr>
            <p:nvPr/>
          </p:nvSpPr>
          <p:spPr bwMode="auto">
            <a:xfrm>
              <a:off x="797346" y="4430916"/>
              <a:ext cx="576064" cy="64633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fr-FR" sz="3600" dirty="0">
                  <a:ln w="11430"/>
                  <a:solidFill>
                    <a:srgbClr val="FF99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rial" pitchFamily="34" charset="0"/>
                  <a:cs typeface="Arial" pitchFamily="34" charset="0"/>
                  <a:sym typeface="Wingdings 2" pitchFamily="18" charset="2"/>
                </a:rPr>
                <a:t></a:t>
              </a:r>
            </a:p>
          </p:txBody>
        </p:sp>
        <p:sp>
          <p:nvSpPr>
            <p:cNvPr id="69" name="ZoneTexte 68"/>
            <p:cNvSpPr txBox="1"/>
            <p:nvPr/>
          </p:nvSpPr>
          <p:spPr>
            <a:xfrm>
              <a:off x="1229394" y="4941168"/>
              <a:ext cx="1728192" cy="865584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0" h="139700"/>
            </a:sp3d>
          </p:spPr>
          <p:txBody>
            <a:bodyPr wrap="square" lIns="0" tIns="0" rIns="0" bIns="0">
              <a:spAutoFit/>
            </a:bodyPr>
            <a:lstStyle/>
            <a:p>
              <a:pPr algn="ctr">
                <a:spcBef>
                  <a:spcPts val="600"/>
                </a:spcBef>
                <a:spcAft>
                  <a:spcPts val="600"/>
                </a:spcAft>
                <a:defRPr/>
              </a:pPr>
              <a:r>
                <a:rPr lang="fr-FR" sz="2000" b="1" dirty="0" smtClean="0">
                  <a:latin typeface="+mn-lt"/>
                </a:rPr>
                <a:t>Objectif </a:t>
              </a:r>
              <a:r>
                <a:rPr lang="fr-FR" sz="2000" b="1" dirty="0" err="1" smtClean="0">
                  <a:latin typeface="+mn-lt"/>
                </a:rPr>
                <a:t>péda</a:t>
              </a:r>
              <a:r>
                <a:rPr lang="fr-FR" sz="2000" b="1" dirty="0" smtClean="0">
                  <a:latin typeface="+mn-lt"/>
                </a:rPr>
                <a:t>. 1</a:t>
              </a:r>
              <a:endParaRPr lang="fr-FR" sz="2000" b="1" dirty="0">
                <a:latin typeface="+mn-lt"/>
              </a:endParaRPr>
            </a:p>
          </p:txBody>
        </p:sp>
        <p:sp>
          <p:nvSpPr>
            <p:cNvPr id="56" name="ZoneTexte 55"/>
            <p:cNvSpPr txBox="1"/>
            <p:nvPr/>
          </p:nvSpPr>
          <p:spPr>
            <a:xfrm>
              <a:off x="481364" y="5160222"/>
              <a:ext cx="1026020" cy="467239"/>
            </a:xfrm>
            <a:prstGeom prst="homePlate">
              <a:avLst>
                <a:gd name="adj" fmla="val 31182"/>
              </a:avLst>
            </a:prstGeom>
            <a:solidFill>
              <a:srgbClr val="A1B010"/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0" h="139700"/>
            </a:sp3d>
          </p:spPr>
          <p:txBody>
            <a:bodyPr wrap="square" tIns="0" rIns="0" bIns="36000" anchor="ctr">
              <a:spAutoFit/>
            </a:bodyPr>
            <a:lstStyle/>
            <a:p>
              <a:pPr>
                <a:defRPr/>
              </a:pPr>
              <a:r>
                <a:rPr lang="fr-FR" sz="1400" b="1" i="1" dirty="0">
                  <a:latin typeface="+mn-lt"/>
                </a:rPr>
                <a:t>P</a:t>
              </a:r>
              <a:r>
                <a:rPr lang="fr-FR" sz="1400" b="1" i="1" dirty="0" smtClean="0">
                  <a:latin typeface="+mn-lt"/>
                </a:rPr>
                <a:t>ré requis de l’élève</a:t>
              </a:r>
              <a:endParaRPr lang="fr-FR" sz="1400" b="1" i="1" dirty="0">
                <a:latin typeface="+mn-lt"/>
              </a:endParaRPr>
            </a:p>
          </p:txBody>
        </p:sp>
      </p:grpSp>
      <p:sp>
        <p:nvSpPr>
          <p:cNvPr id="106" name="Rectangle 105"/>
          <p:cNvSpPr/>
          <p:nvPr/>
        </p:nvSpPr>
        <p:spPr>
          <a:xfrm>
            <a:off x="200472" y="2"/>
            <a:ext cx="9705528" cy="584775"/>
          </a:xfrm>
          <a:prstGeom prst="rect">
            <a:avLst/>
          </a:prstGeom>
          <a:noFill/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200" b="1" dirty="0" smtClean="0">
                <a:solidFill>
                  <a:srgbClr val="C1D3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ahoma" pitchFamily="34" charset="0"/>
              </a:rPr>
              <a:t>Construction des </a:t>
            </a:r>
            <a:r>
              <a:rPr lang="fr-FR" sz="3200" b="1" dirty="0">
                <a:solidFill>
                  <a:srgbClr val="C1D3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ahoma" pitchFamily="34" charset="0"/>
              </a:rPr>
              <a:t>séquences du centre d’intérêt</a:t>
            </a:r>
          </a:p>
        </p:txBody>
      </p:sp>
      <p:grpSp>
        <p:nvGrpSpPr>
          <p:cNvPr id="9" name="Groupe 110"/>
          <p:cNvGrpSpPr/>
          <p:nvPr/>
        </p:nvGrpSpPr>
        <p:grpSpPr>
          <a:xfrm>
            <a:off x="1280596" y="1844828"/>
            <a:ext cx="6219816" cy="1050835"/>
            <a:chOff x="1280595" y="1844826"/>
            <a:chExt cx="6219816" cy="1050835"/>
          </a:xfrm>
        </p:grpSpPr>
        <p:sp>
          <p:nvSpPr>
            <p:cNvPr id="18" name="ZoneTexte 71"/>
            <p:cNvSpPr txBox="1">
              <a:spLocks noChangeArrowheads="1"/>
            </p:cNvSpPr>
            <p:nvPr/>
          </p:nvSpPr>
          <p:spPr bwMode="auto">
            <a:xfrm>
              <a:off x="6843908" y="2186822"/>
              <a:ext cx="656503" cy="708839"/>
            </a:xfrm>
            <a:prstGeom prst="round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fr-FR" sz="3600" dirty="0">
                  <a:ln w="11430"/>
                  <a:solidFill>
                    <a:schemeClr val="accent3">
                      <a:lumMod val="75000"/>
                    </a:schemeClr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rial" pitchFamily="34" charset="0"/>
                  <a:cs typeface="Arial" pitchFamily="34" charset="0"/>
                  <a:sym typeface="Wingdings 2"/>
                </a:rPr>
                <a:t></a:t>
              </a:r>
              <a:endParaRPr lang="fr-FR" sz="3600" dirty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  <a:sym typeface="Wingdings 2" pitchFamily="18" charset="2"/>
              </a:endParaRPr>
            </a:p>
          </p:txBody>
        </p:sp>
        <p:sp>
          <p:nvSpPr>
            <p:cNvPr id="72" name="ZoneTexte 71"/>
            <p:cNvSpPr txBox="1"/>
            <p:nvPr/>
          </p:nvSpPr>
          <p:spPr>
            <a:xfrm flipH="1">
              <a:off x="1928662" y="2348878"/>
              <a:ext cx="4968552" cy="386904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rgbClr val="C1D313"/>
              </a:solidFill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01600" h="88900"/>
            </a:sp3d>
          </p:spPr>
          <p:txBody>
            <a:bodyPr wrap="square" lIns="0" tIns="36000" rIns="0" bIns="36000">
              <a:spAutoFit/>
            </a:bodyPr>
            <a:lstStyle/>
            <a:p>
              <a:pPr algn="ctr">
                <a:defRPr/>
              </a:pPr>
              <a:r>
                <a:rPr lang="fr-F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Situation </a:t>
              </a:r>
              <a:r>
                <a:rPr lang="fr-FR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déclenchante</a:t>
              </a:r>
              <a:r>
                <a:rPr lang="fr-FR" dirty="0" smtClean="0">
                  <a:solidFill>
                    <a:schemeClr val="accent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sym typeface="Wingdings"/>
                </a:rPr>
                <a:t></a:t>
              </a:r>
              <a:r>
                <a:rPr lang="fr-FR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Problématique </a:t>
              </a:r>
              <a:r>
                <a:rPr lang="fr-FR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générale</a:t>
              </a:r>
            </a:p>
          </p:txBody>
        </p:sp>
        <p:sp>
          <p:nvSpPr>
            <p:cNvPr id="54" name="Flèche courbée vers le bas 53"/>
            <p:cNvSpPr/>
            <p:nvPr/>
          </p:nvSpPr>
          <p:spPr>
            <a:xfrm rot="5400000" flipV="1">
              <a:off x="1172585" y="1952836"/>
              <a:ext cx="864094" cy="648073"/>
            </a:xfrm>
            <a:prstGeom prst="curvedDownArrow">
              <a:avLst>
                <a:gd name="adj1" fmla="val 25000"/>
                <a:gd name="adj2" fmla="val 55555"/>
                <a:gd name="adj3" fmla="val 2500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  <a:scene3d>
              <a:camera prst="perspectiveRelaxedModerately"/>
              <a:lightRig rig="threePt" dir="t"/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e 114"/>
          <p:cNvGrpSpPr/>
          <p:nvPr/>
        </p:nvGrpSpPr>
        <p:grpSpPr>
          <a:xfrm>
            <a:off x="2693318" y="4875356"/>
            <a:ext cx="2757488" cy="865584"/>
            <a:chOff x="2689885" y="4886112"/>
            <a:chExt cx="3209003" cy="1599980"/>
          </a:xfrm>
        </p:grpSpPr>
        <p:sp>
          <p:nvSpPr>
            <p:cNvPr id="81" name="ZoneTexte 80"/>
            <p:cNvSpPr txBox="1"/>
            <p:nvPr/>
          </p:nvSpPr>
          <p:spPr>
            <a:xfrm>
              <a:off x="3887721" y="4886112"/>
              <a:ext cx="2011167" cy="1599980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0" h="139700"/>
            </a:sp3d>
          </p:spPr>
          <p:txBody>
            <a:bodyPr wrap="square" lIns="0" tIns="0" rIns="0" bIns="0">
              <a:spAutoFit/>
            </a:bodyPr>
            <a:lstStyle/>
            <a:p>
              <a:pPr algn="ctr">
                <a:spcBef>
                  <a:spcPts val="600"/>
                </a:spcBef>
                <a:spcAft>
                  <a:spcPts val="600"/>
                </a:spcAft>
                <a:defRPr/>
              </a:pPr>
              <a:r>
                <a:rPr lang="fr-FR" sz="2000" b="1" dirty="0" smtClean="0">
                  <a:latin typeface="+mn-lt"/>
                </a:rPr>
                <a:t>Objectif </a:t>
              </a:r>
              <a:r>
                <a:rPr lang="fr-FR" sz="2000" b="1" dirty="0" err="1" smtClean="0">
                  <a:latin typeface="+mn-lt"/>
                </a:rPr>
                <a:t>péda</a:t>
              </a:r>
              <a:r>
                <a:rPr lang="fr-FR" sz="2000" b="1" dirty="0" smtClean="0">
                  <a:latin typeface="+mn-lt"/>
                </a:rPr>
                <a:t>. 2</a:t>
              </a:r>
              <a:endParaRPr lang="fr-FR" sz="2000" b="1" i="1" dirty="0">
                <a:latin typeface="+mn-lt"/>
              </a:endParaRPr>
            </a:p>
          </p:txBody>
        </p:sp>
        <p:sp>
          <p:nvSpPr>
            <p:cNvPr id="58" name="ZoneTexte 57"/>
            <p:cNvSpPr txBox="1"/>
            <p:nvPr/>
          </p:nvSpPr>
          <p:spPr>
            <a:xfrm>
              <a:off x="2689885" y="5265778"/>
              <a:ext cx="1468692" cy="863663"/>
            </a:xfrm>
            <a:prstGeom prst="chevron">
              <a:avLst>
                <a:gd name="adj" fmla="val 29120"/>
              </a:avLst>
            </a:prstGeom>
            <a:solidFill>
              <a:srgbClr val="A1B010"/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0" h="139700"/>
            </a:sp3d>
          </p:spPr>
          <p:txBody>
            <a:bodyPr wrap="square" tIns="0" rIns="0" bIns="36000" anchor="ctr">
              <a:spAutoFit/>
            </a:bodyPr>
            <a:lstStyle/>
            <a:p>
              <a:pPr>
                <a:defRPr/>
              </a:pPr>
              <a:r>
                <a:rPr lang="fr-FR" sz="1400" b="1" i="1" dirty="0">
                  <a:latin typeface="+mn-lt"/>
                </a:rPr>
                <a:t>P</a:t>
              </a:r>
              <a:r>
                <a:rPr lang="fr-FR" sz="1400" b="1" i="1" dirty="0" smtClean="0">
                  <a:latin typeface="+mn-lt"/>
                </a:rPr>
                <a:t>ré requis </a:t>
              </a:r>
            </a:p>
            <a:p>
              <a:pPr>
                <a:defRPr/>
              </a:pPr>
              <a:r>
                <a:rPr lang="fr-FR" sz="1400" b="1" i="1" dirty="0" smtClean="0">
                  <a:latin typeface="+mn-lt"/>
                </a:rPr>
                <a:t>de l’élève</a:t>
              </a:r>
              <a:endParaRPr lang="fr-FR" sz="1400" b="1" i="1" dirty="0">
                <a:latin typeface="+mn-lt"/>
              </a:endParaRPr>
            </a:p>
          </p:txBody>
        </p:sp>
      </p:grpSp>
      <p:grpSp>
        <p:nvGrpSpPr>
          <p:cNvPr id="11" name="Groupe 115"/>
          <p:cNvGrpSpPr/>
          <p:nvPr/>
        </p:nvGrpSpPr>
        <p:grpSpPr>
          <a:xfrm>
            <a:off x="5540540" y="4875356"/>
            <a:ext cx="2757821" cy="865584"/>
            <a:chOff x="5386666" y="4854933"/>
            <a:chExt cx="3679545" cy="1591970"/>
          </a:xfrm>
        </p:grpSpPr>
        <p:sp>
          <p:nvSpPr>
            <p:cNvPr id="82" name="ZoneTexte 81"/>
            <p:cNvSpPr txBox="1"/>
            <p:nvPr/>
          </p:nvSpPr>
          <p:spPr>
            <a:xfrm>
              <a:off x="6602489" y="4854933"/>
              <a:ext cx="2463722" cy="1591970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0" h="139700"/>
            </a:sp3d>
          </p:spPr>
          <p:txBody>
            <a:bodyPr wrap="square" lIns="0" tIns="0" rIns="0" bIns="0">
              <a:spAutoFit/>
            </a:bodyPr>
            <a:lstStyle/>
            <a:p>
              <a:pPr algn="ctr">
                <a:spcBef>
                  <a:spcPts val="600"/>
                </a:spcBef>
                <a:spcAft>
                  <a:spcPts val="600"/>
                </a:spcAft>
                <a:defRPr/>
              </a:pPr>
              <a:r>
                <a:rPr lang="fr-FR" sz="2000" b="1" dirty="0" smtClean="0">
                  <a:latin typeface="+mn-lt"/>
                </a:rPr>
                <a:t>Objectif </a:t>
              </a:r>
              <a:r>
                <a:rPr lang="fr-FR" sz="2000" b="1" dirty="0" err="1" smtClean="0">
                  <a:latin typeface="+mn-lt"/>
                </a:rPr>
                <a:t>péda</a:t>
              </a:r>
              <a:r>
                <a:rPr lang="fr-FR" sz="2000" b="1" dirty="0" smtClean="0">
                  <a:latin typeface="+mn-lt"/>
                </a:rPr>
                <a:t>.3</a:t>
              </a:r>
              <a:endParaRPr lang="fr-FR" sz="1600" b="1" i="1" dirty="0">
                <a:latin typeface="+mn-lt"/>
              </a:endParaRPr>
            </a:p>
          </p:txBody>
        </p:sp>
        <p:sp>
          <p:nvSpPr>
            <p:cNvPr id="59" name="ZoneTexte 58"/>
            <p:cNvSpPr txBox="1"/>
            <p:nvPr/>
          </p:nvSpPr>
          <p:spPr>
            <a:xfrm>
              <a:off x="5386666" y="5250722"/>
              <a:ext cx="1562651" cy="859339"/>
            </a:xfrm>
            <a:prstGeom prst="chevron">
              <a:avLst>
                <a:gd name="adj" fmla="val 26502"/>
              </a:avLst>
            </a:prstGeom>
            <a:solidFill>
              <a:srgbClr val="A1B010"/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27000" h="139700"/>
            </a:sp3d>
          </p:spPr>
          <p:txBody>
            <a:bodyPr wrap="square" tIns="0" rIns="0" bIns="36000" anchor="ctr">
              <a:spAutoFit/>
            </a:bodyPr>
            <a:lstStyle/>
            <a:p>
              <a:pPr>
                <a:defRPr/>
              </a:pPr>
              <a:r>
                <a:rPr lang="fr-FR" sz="1400" b="1" i="1" dirty="0">
                  <a:latin typeface="+mn-lt"/>
                </a:rPr>
                <a:t>P</a:t>
              </a:r>
              <a:r>
                <a:rPr lang="fr-FR" sz="1400" b="1" i="1" dirty="0" smtClean="0">
                  <a:latin typeface="+mn-lt"/>
                </a:rPr>
                <a:t>ré requis </a:t>
              </a:r>
            </a:p>
            <a:p>
              <a:pPr>
                <a:defRPr/>
              </a:pPr>
              <a:r>
                <a:rPr lang="fr-FR" sz="1400" b="1" i="1" dirty="0" smtClean="0">
                  <a:latin typeface="+mn-lt"/>
                </a:rPr>
                <a:t>de l’élève</a:t>
              </a:r>
              <a:endParaRPr lang="fr-FR" sz="1400" b="1" i="1" dirty="0">
                <a:latin typeface="+mn-lt"/>
              </a:endParaRPr>
            </a:p>
          </p:txBody>
        </p:sp>
      </p:grpSp>
      <p:sp>
        <p:nvSpPr>
          <p:cNvPr id="83" name="ZoneTexte 82"/>
          <p:cNvSpPr txBox="1"/>
          <p:nvPr/>
        </p:nvSpPr>
        <p:spPr>
          <a:xfrm>
            <a:off x="6307435" y="6200222"/>
            <a:ext cx="1584176" cy="478387"/>
          </a:xfrm>
          <a:prstGeom prst="chevron">
            <a:avLst>
              <a:gd name="adj" fmla="val 16648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39700"/>
          </a:sp3d>
        </p:spPr>
        <p:txBody>
          <a:bodyPr wrap="square" lIns="0" tIns="36000" rIns="0" bIns="7200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400" b="1" i="1" dirty="0">
                <a:latin typeface="+mn-lt"/>
              </a:rPr>
              <a:t>Séquence </a:t>
            </a:r>
            <a:r>
              <a:rPr lang="fr-FR" sz="2400" b="1" i="1" dirty="0" smtClean="0">
                <a:latin typeface="+mn-lt"/>
              </a:rPr>
              <a:t>3</a:t>
            </a:r>
            <a:endParaRPr lang="fr-FR" sz="2400" b="1" i="1" dirty="0">
              <a:latin typeface="+mn-lt"/>
            </a:endParaRPr>
          </a:p>
        </p:txBody>
      </p:sp>
      <p:grpSp>
        <p:nvGrpSpPr>
          <p:cNvPr id="12" name="Groupe 103"/>
          <p:cNvGrpSpPr/>
          <p:nvPr/>
        </p:nvGrpSpPr>
        <p:grpSpPr>
          <a:xfrm>
            <a:off x="810827" y="1738528"/>
            <a:ext cx="7382193" cy="1928505"/>
            <a:chOff x="810826" y="1738526"/>
            <a:chExt cx="7382193" cy="1928505"/>
          </a:xfrm>
        </p:grpSpPr>
        <p:sp>
          <p:nvSpPr>
            <p:cNvPr id="37" name="ZoneTexte 74"/>
            <p:cNvSpPr txBox="1">
              <a:spLocks noChangeArrowheads="1"/>
            </p:cNvSpPr>
            <p:nvPr/>
          </p:nvSpPr>
          <p:spPr bwMode="auto">
            <a:xfrm>
              <a:off x="7473279" y="3020700"/>
              <a:ext cx="719740" cy="64633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fr-FR" sz="3600" dirty="0">
                  <a:ln w="11430"/>
                  <a:solidFill>
                    <a:schemeClr val="accent3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  <a:sym typeface="Wingdings 2" pitchFamily="18" charset="2"/>
                </a:rPr>
                <a:t></a:t>
              </a:r>
            </a:p>
          </p:txBody>
        </p:sp>
        <p:sp>
          <p:nvSpPr>
            <p:cNvPr id="74" name="ZoneTexte 73"/>
            <p:cNvSpPr txBox="1"/>
            <p:nvPr/>
          </p:nvSpPr>
          <p:spPr>
            <a:xfrm flipH="1">
              <a:off x="1310651" y="3137203"/>
              <a:ext cx="6234636" cy="420956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01600" h="88900"/>
            </a:sp3d>
          </p:spPr>
          <p:txBody>
            <a:bodyPr wrap="square" lIns="0" tIns="36000" rIns="0" bIns="36000">
              <a:spAutoFit/>
            </a:bodyPr>
            <a:lstStyle/>
            <a:p>
              <a:pPr algn="ctr">
                <a:defRPr/>
              </a:pPr>
              <a:r>
                <a:rPr lang="fr-FR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Répartition des briques du C.I. / Objectifs </a:t>
              </a:r>
              <a:r>
                <a:rPr lang="fr-FR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Pédagogiques</a:t>
              </a:r>
              <a:endParaRPr lang="fr-F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84" name="Flèche à angle droit 83"/>
            <p:cNvSpPr/>
            <p:nvPr/>
          </p:nvSpPr>
          <p:spPr>
            <a:xfrm rot="5400000">
              <a:off x="109606" y="2439746"/>
              <a:ext cx="1834488" cy="432048"/>
            </a:xfrm>
            <a:prstGeom prst="bentUpArrow">
              <a:avLst>
                <a:gd name="adj1" fmla="val 35582"/>
                <a:gd name="adj2" fmla="val 33378"/>
                <a:gd name="adj3" fmla="val 2500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3" name="Double flèche verticale 72"/>
            <p:cNvSpPr/>
            <p:nvPr/>
          </p:nvSpPr>
          <p:spPr>
            <a:xfrm>
              <a:off x="4376936" y="2780926"/>
              <a:ext cx="432048" cy="316608"/>
            </a:xfrm>
            <a:prstGeom prst="upDownArrow">
              <a:avLst>
                <a:gd name="adj1" fmla="val 48574"/>
                <a:gd name="adj2" fmla="val 3297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  <p:grpSp>
        <p:nvGrpSpPr>
          <p:cNvPr id="13" name="Groupe 112"/>
          <p:cNvGrpSpPr/>
          <p:nvPr/>
        </p:nvGrpSpPr>
        <p:grpSpPr>
          <a:xfrm>
            <a:off x="272480" y="464824"/>
            <a:ext cx="6220378" cy="1224000"/>
            <a:chOff x="272480" y="464824"/>
            <a:chExt cx="6220378" cy="1224000"/>
          </a:xfrm>
        </p:grpSpPr>
        <p:sp>
          <p:nvSpPr>
            <p:cNvPr id="24" name="ZoneTexte 23"/>
            <p:cNvSpPr txBox="1"/>
            <p:nvPr/>
          </p:nvSpPr>
          <p:spPr bwMode="auto">
            <a:xfrm>
              <a:off x="2963523" y="673801"/>
              <a:ext cx="817868" cy="738664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perspectiveHeroicExtremeLeftFacing"/>
              <a:lightRig rig="threePt" dir="t"/>
            </a:scene3d>
            <a:sp3d>
              <a:bevelT/>
            </a:sp3d>
          </p:spPr>
          <p:txBody>
            <a:bodyPr lIns="72000" rIns="72000">
              <a:spAutoFit/>
            </a:bodyPr>
            <a:lstStyle/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Brique 2   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Capa.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 Connais.</a:t>
              </a:r>
            </a:p>
          </p:txBody>
        </p:sp>
        <p:sp>
          <p:nvSpPr>
            <p:cNvPr id="25" name="ZoneTexte 24"/>
            <p:cNvSpPr txBox="1"/>
            <p:nvPr/>
          </p:nvSpPr>
          <p:spPr bwMode="auto">
            <a:xfrm>
              <a:off x="4779553" y="673801"/>
              <a:ext cx="817868" cy="738664"/>
            </a:xfrm>
            <a:prstGeom prst="rect">
              <a:avLst/>
            </a:prstGeom>
            <a:solidFill>
              <a:srgbClr val="FF99FF"/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perspectiveHeroicExtremeLeftFacing"/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Brique 4   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Capa.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Connais.</a:t>
              </a:r>
            </a:p>
          </p:txBody>
        </p:sp>
        <p:sp>
          <p:nvSpPr>
            <p:cNvPr id="71" name="Flèche vers le bas 70"/>
            <p:cNvSpPr/>
            <p:nvPr/>
          </p:nvSpPr>
          <p:spPr>
            <a:xfrm rot="16200000">
              <a:off x="1323010" y="764704"/>
              <a:ext cx="1008112" cy="576064"/>
            </a:xfrm>
            <a:prstGeom prst="downArrow">
              <a:avLst>
                <a:gd name="adj1" fmla="val 45303"/>
                <a:gd name="adj2" fmla="val 41324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anchor="ctr"/>
            <a:lstStyle/>
            <a:p>
              <a:pPr algn="ctr">
                <a:defRPr/>
              </a:pPr>
              <a:r>
                <a:rPr lang="fr-FR" sz="32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1</a:t>
              </a:r>
              <a:endParaRPr lang="fr-FR" sz="3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endParaRPr>
            </a:p>
          </p:txBody>
        </p:sp>
        <p:sp>
          <p:nvSpPr>
            <p:cNvPr id="78" name="ZoneTexte 77"/>
            <p:cNvSpPr txBox="1"/>
            <p:nvPr/>
          </p:nvSpPr>
          <p:spPr bwMode="auto">
            <a:xfrm>
              <a:off x="2012107" y="673801"/>
              <a:ext cx="858218" cy="738664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perspectiveHeroicExtremeLeftFacing"/>
              <a:lightRig rig="threePt" dir="t"/>
            </a:scene3d>
            <a:sp3d>
              <a:bevelT/>
              <a:bevelB/>
            </a:sp3d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Brique 1   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Capa.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 Connais.</a:t>
              </a:r>
            </a:p>
          </p:txBody>
        </p:sp>
        <p:sp>
          <p:nvSpPr>
            <p:cNvPr id="79" name="ZoneTexte 78"/>
            <p:cNvSpPr txBox="1"/>
            <p:nvPr/>
          </p:nvSpPr>
          <p:spPr bwMode="auto">
            <a:xfrm>
              <a:off x="3871538" y="664276"/>
              <a:ext cx="817868" cy="738664"/>
            </a:xfrm>
            <a:prstGeom prst="rect">
              <a:avLst/>
            </a:prstGeom>
            <a:solidFill>
              <a:srgbClr val="99FF99"/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perspectiveHeroicExtremeLeftFacing"/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Brique 3   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Capa.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Connais.</a:t>
              </a:r>
            </a:p>
          </p:txBody>
        </p:sp>
        <p:sp>
          <p:nvSpPr>
            <p:cNvPr id="80" name="ZoneTexte 79"/>
            <p:cNvSpPr txBox="1"/>
            <p:nvPr/>
          </p:nvSpPr>
          <p:spPr bwMode="auto">
            <a:xfrm>
              <a:off x="5674990" y="673801"/>
              <a:ext cx="817868" cy="738664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perspectiveHeroicExtremeLeftFacing"/>
              <a:lightRig rig="threePt" dir="t"/>
            </a:scene3d>
            <a:sp3d>
              <a:bevelT/>
            </a:sp3d>
          </p:spPr>
          <p:txBody>
            <a:bodyPr lIns="0" rIns="0">
              <a:spAutoFit/>
            </a:bodyPr>
            <a:lstStyle/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Brique 5   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Capa.</a:t>
              </a:r>
            </a:p>
            <a:p>
              <a:pPr algn="ctr">
                <a:defRPr/>
              </a:pPr>
              <a:r>
                <a:rPr lang="fr-FR" sz="1400" b="1" dirty="0">
                  <a:latin typeface="Arial Narrow" pitchFamily="34" charset="0"/>
                </a:rPr>
                <a:t> Connais.</a:t>
              </a:r>
            </a:p>
          </p:txBody>
        </p:sp>
        <p:grpSp>
          <p:nvGrpSpPr>
            <p:cNvPr id="14" name="Groupe 103"/>
            <p:cNvGrpSpPr>
              <a:grpSpLocks noChangeAspect="1"/>
            </p:cNvGrpSpPr>
            <p:nvPr/>
          </p:nvGrpSpPr>
          <p:grpSpPr>
            <a:xfrm>
              <a:off x="272480" y="464824"/>
              <a:ext cx="1223999" cy="1224000"/>
              <a:chOff x="6681192" y="2996952"/>
              <a:chExt cx="2657475" cy="2535237"/>
            </a:xfrm>
          </p:grpSpPr>
          <p:sp>
            <p:nvSpPr>
              <p:cNvPr id="107" name="Oval 23"/>
              <p:cNvSpPr>
                <a:spLocks noChangeArrowheads="1"/>
              </p:cNvSpPr>
              <p:nvPr/>
            </p:nvSpPr>
            <p:spPr bwMode="auto">
              <a:xfrm>
                <a:off x="6681192" y="2996952"/>
                <a:ext cx="2657475" cy="2535237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/>
              <a:lstStyle/>
              <a:p>
                <a:pPr>
                  <a:defRPr/>
                </a:pPr>
                <a:endParaRPr lang="fr-FR">
                  <a:solidFill>
                    <a:schemeClr val="accent2"/>
                  </a:solidFill>
                  <a:latin typeface="+mj-lt"/>
                </a:endParaRPr>
              </a:p>
            </p:txBody>
          </p:sp>
          <p:sp>
            <p:nvSpPr>
              <p:cNvPr id="108" name="Oval 6"/>
              <p:cNvSpPr>
                <a:spLocks noChangeArrowheads="1"/>
              </p:cNvSpPr>
              <p:nvPr/>
            </p:nvSpPr>
            <p:spPr bwMode="auto">
              <a:xfrm>
                <a:off x="6864548" y="3173164"/>
                <a:ext cx="2290762" cy="2185988"/>
              </a:xfrm>
              <a:prstGeom prst="ellipse">
                <a:avLst/>
              </a:prstGeom>
              <a:solidFill>
                <a:srgbClr val="85B400"/>
              </a:solidFill>
              <a:ln w="9525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/>
              <a:lstStyle/>
              <a:p>
                <a:pPr>
                  <a:defRPr/>
                </a:pPr>
                <a:endParaRPr lang="fr-FR">
                  <a:solidFill>
                    <a:schemeClr val="accent2"/>
                  </a:solidFill>
                  <a:latin typeface="+mj-lt"/>
                </a:endParaRPr>
              </a:p>
            </p:txBody>
          </p:sp>
          <p:sp>
            <p:nvSpPr>
              <p:cNvPr id="109" name="Oval 7"/>
              <p:cNvSpPr>
                <a:spLocks noChangeAspect="1" noChangeArrowheads="1"/>
              </p:cNvSpPr>
              <p:nvPr/>
            </p:nvSpPr>
            <p:spPr bwMode="auto">
              <a:xfrm>
                <a:off x="7042348" y="3331914"/>
                <a:ext cx="1935162" cy="1868488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/>
              <a:lstStyle/>
              <a:p>
                <a:pPr>
                  <a:defRPr/>
                </a:pPr>
                <a:endParaRPr lang="fr-FR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endParaRPr>
              </a:p>
            </p:txBody>
          </p:sp>
          <p:sp>
            <p:nvSpPr>
              <p:cNvPr id="110" name="Oval 8"/>
              <p:cNvSpPr>
                <a:spLocks noChangeAspect="1" noChangeArrowheads="1"/>
              </p:cNvSpPr>
              <p:nvPr/>
            </p:nvSpPr>
            <p:spPr bwMode="auto">
              <a:xfrm>
                <a:off x="7202685" y="3487489"/>
                <a:ext cx="1614488" cy="1558925"/>
              </a:xfrm>
              <a:prstGeom prst="ellipse">
                <a:avLst/>
              </a:prstGeom>
              <a:solidFill>
                <a:srgbClr val="85B400"/>
              </a:solidFill>
              <a:ln w="9525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/>
              <a:lstStyle/>
              <a:p>
                <a:pPr>
                  <a:defRPr/>
                </a:pPr>
                <a:endParaRPr lang="fr-FR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endParaRPr>
              </a:p>
            </p:txBody>
          </p:sp>
          <p:sp>
            <p:nvSpPr>
              <p:cNvPr id="111" name="Oval 9"/>
              <p:cNvSpPr>
                <a:spLocks noChangeAspect="1" noChangeArrowheads="1"/>
              </p:cNvSpPr>
              <p:nvPr/>
            </p:nvSpPr>
            <p:spPr bwMode="auto">
              <a:xfrm>
                <a:off x="7374135" y="3651002"/>
                <a:ext cx="1271588" cy="123031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/>
              <a:lstStyle/>
              <a:p>
                <a:pPr>
                  <a:defRPr/>
                </a:pPr>
                <a:endParaRPr lang="fr-FR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endParaRPr>
              </a:p>
            </p:txBody>
          </p:sp>
          <p:sp>
            <p:nvSpPr>
              <p:cNvPr id="112" name="Text Box 10"/>
              <p:cNvSpPr txBox="1">
                <a:spLocks noChangeArrowheads="1"/>
              </p:cNvSpPr>
              <p:nvPr/>
            </p:nvSpPr>
            <p:spPr bwMode="auto">
              <a:xfrm>
                <a:off x="6837532" y="3461060"/>
                <a:ext cx="2188754" cy="13296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lIns="0" rIns="0" anchor="ctr"/>
              <a:lstStyle/>
              <a:p>
                <a:pPr algn="ctr">
                  <a:defRPr/>
                </a:pPr>
                <a:r>
                  <a:rPr lang="fr-FR" sz="2000" b="1" dirty="0">
                    <a:solidFill>
                      <a:schemeClr val="bg1"/>
                    </a:solidFill>
                    <a:effectLst>
                      <a:glow rad="101600">
                        <a:schemeClr val="accent1">
                          <a:satMod val="175000"/>
                          <a:alpha val="40000"/>
                        </a:schemeClr>
                      </a:glow>
                    </a:effectLst>
                    <a:latin typeface="+mj-lt"/>
                  </a:rPr>
                  <a:t>Centre </a:t>
                </a:r>
                <a:r>
                  <a:rPr lang="fr-FR" sz="2000" b="1" dirty="0" smtClean="0">
                    <a:solidFill>
                      <a:schemeClr val="bg1"/>
                    </a:solidFill>
                    <a:effectLst>
                      <a:glow rad="101600">
                        <a:schemeClr val="accent1">
                          <a:satMod val="175000"/>
                          <a:alpha val="40000"/>
                        </a:schemeClr>
                      </a:glow>
                    </a:effectLst>
                    <a:latin typeface="+mj-lt"/>
                  </a:rPr>
                  <a:t>d’intérêt</a:t>
                </a:r>
                <a:endParaRPr lang="fr-FR" sz="2000" b="1" dirty="0">
                  <a:solidFill>
                    <a:schemeClr val="bg1"/>
                  </a:solidFill>
                  <a:effectLst>
                    <a:glow rad="101600">
                      <a:schemeClr val="accent1">
                        <a:satMod val="175000"/>
                        <a:alpha val="40000"/>
                      </a:schemeClr>
                    </a:glow>
                  </a:effectLst>
                  <a:latin typeface="+mj-lt"/>
                </a:endParaRPr>
              </a:p>
            </p:txBody>
          </p:sp>
        </p:grpSp>
      </p:grpSp>
      <p:grpSp>
        <p:nvGrpSpPr>
          <p:cNvPr id="15" name="Groupe 120"/>
          <p:cNvGrpSpPr/>
          <p:nvPr/>
        </p:nvGrpSpPr>
        <p:grpSpPr>
          <a:xfrm>
            <a:off x="7525789" y="1437218"/>
            <a:ext cx="2287499" cy="2208005"/>
            <a:chOff x="7525789" y="1437218"/>
            <a:chExt cx="2287499" cy="2208005"/>
          </a:xfrm>
        </p:grpSpPr>
        <p:sp>
          <p:nvSpPr>
            <p:cNvPr id="33" name="ZoneTexte 32"/>
            <p:cNvSpPr txBox="1"/>
            <p:nvPr/>
          </p:nvSpPr>
          <p:spPr bwMode="auto">
            <a:xfrm>
              <a:off x="7891188" y="1579272"/>
              <a:ext cx="1922100" cy="1873946"/>
            </a:xfrm>
            <a:prstGeom prst="heptagon">
              <a:avLst/>
            </a:prstGeom>
            <a:solidFill>
              <a:srgbClr val="BDCF13"/>
            </a:solidFill>
            <a:ln>
              <a:solidFill>
                <a:srgbClr val="C1D313"/>
              </a:solidFill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21594000"/>
              </a:lightRig>
            </a:scene3d>
            <a:sp3d prstMaterial="matte">
              <a:bevelT w="273050" h="241300"/>
            </a:sp3d>
          </p:spPr>
          <p:txBody>
            <a:bodyPr vert="horz" wrap="square" lIns="0" tIns="0" rIns="0" bIns="0">
              <a:spAutoFit/>
            </a:bodyPr>
            <a:lstStyle/>
            <a:p>
              <a:pPr algn="ctr">
                <a:defRPr/>
              </a:pPr>
              <a:r>
                <a:rPr lang="fr-FR" b="1" dirty="0">
                  <a:latin typeface="Arial" pitchFamily="34" charset="0"/>
                  <a:cs typeface="Arial" pitchFamily="34" charset="0"/>
                </a:rPr>
                <a:t>les </a:t>
              </a:r>
              <a:r>
                <a:rPr lang="fr-FR" b="1" dirty="0" smtClean="0">
                  <a:latin typeface="Arial" pitchFamily="34" charset="0"/>
                  <a:cs typeface="Arial" pitchFamily="34" charset="0"/>
                </a:rPr>
                <a:t>compétences du socle commun</a:t>
              </a:r>
              <a:endParaRPr lang="fr-FR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ZoneTexte 73"/>
            <p:cNvSpPr txBox="1">
              <a:spLocks noChangeArrowheads="1"/>
            </p:cNvSpPr>
            <p:nvPr/>
          </p:nvSpPr>
          <p:spPr bwMode="auto">
            <a:xfrm>
              <a:off x="7545288" y="1633836"/>
              <a:ext cx="553753" cy="76785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fr-FR" sz="3600" dirty="0">
                  <a:ln w="11430"/>
                  <a:solidFill>
                    <a:schemeClr val="accent2">
                      <a:lumMod val="75000"/>
                    </a:schemeClr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rial" pitchFamily="34" charset="0"/>
                  <a:cs typeface="Arial" pitchFamily="34" charset="0"/>
                  <a:sym typeface="Wingdings 2" pitchFamily="18" charset="2"/>
                </a:rPr>
                <a:t></a:t>
              </a:r>
            </a:p>
          </p:txBody>
        </p:sp>
        <p:sp>
          <p:nvSpPr>
            <p:cNvPr id="105" name="Flèche courbée vers le bas 104"/>
            <p:cNvSpPr/>
            <p:nvPr/>
          </p:nvSpPr>
          <p:spPr>
            <a:xfrm rot="3643697" flipV="1">
              <a:off x="6849710" y="2113297"/>
              <a:ext cx="1869987" cy="517829"/>
            </a:xfrm>
            <a:prstGeom prst="curvedDownArrow">
              <a:avLst>
                <a:gd name="adj1" fmla="val 40245"/>
                <a:gd name="adj2" fmla="val 92717"/>
                <a:gd name="adj3" fmla="val 2500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50800" dist="50800" dir="2700000" algn="tl" rotWithShape="0">
                <a:prstClr val="black">
                  <a:alpha val="40000"/>
                </a:prstClr>
              </a:outerShdw>
            </a:effectLst>
            <a:scene3d>
              <a:camera prst="perspectiveRelaxedModerately"/>
              <a:lightRig rig="threePt" dir="t"/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  <p:pic>
          <p:nvPicPr>
            <p:cNvPr id="120" name="Picture 9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625408" y="3068960"/>
              <a:ext cx="1096963" cy="576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Tableau 17"/>
          <p:cNvGraphicFramePr>
            <a:graphicFrameLocks noGrp="1"/>
          </p:cNvGraphicFramePr>
          <p:nvPr/>
        </p:nvGraphicFramePr>
        <p:xfrm>
          <a:off x="776536" y="3536057"/>
          <a:ext cx="8929749" cy="293116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440160"/>
                <a:gridCol w="2808312"/>
                <a:gridCol w="4681277"/>
              </a:tblGrid>
              <a:tr h="216024">
                <a:tc>
                  <a:txBody>
                    <a:bodyPr/>
                    <a:lstStyle/>
                    <a:p>
                      <a:pPr algn="r"/>
                      <a:r>
                        <a:rPr lang="fr-FR" sz="1400" i="1" kern="1200" spc="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sym typeface="Wingdings" pitchFamily="2" charset="2"/>
                        </a:rPr>
                        <a:t>Compétences</a:t>
                      </a:r>
                      <a:endParaRPr lang="fr-FR" sz="1400" b="1" i="1" kern="1200" spc="0" dirty="0">
                        <a:ln w="11430"/>
                        <a:solidFill>
                          <a:schemeClr val="tx1"/>
                        </a:solidFill>
                        <a:effectLst>
                          <a:outerShdw blurRad="254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  <a:sym typeface="Wingdings" pitchFamily="2" charset="2"/>
                      </a:endParaRPr>
                    </a:p>
                  </a:txBody>
                  <a:tcPr anchor="ctr">
                    <a:solidFill>
                      <a:srgbClr val="C1D31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i="1" kern="1200" spc="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sym typeface="Wingdings" pitchFamily="2" charset="2"/>
                        </a:rPr>
                        <a:t>Domaines</a:t>
                      </a:r>
                      <a:endParaRPr lang="fr-FR" sz="1400" b="1" i="1" kern="1200" spc="0" dirty="0">
                        <a:ln w="11430"/>
                        <a:solidFill>
                          <a:schemeClr val="tx1"/>
                        </a:solidFill>
                        <a:effectLst>
                          <a:outerShdw blurRad="254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  <a:sym typeface="Wingdings" pitchFamily="2" charset="2"/>
                      </a:endParaRPr>
                    </a:p>
                  </a:txBody>
                  <a:tcPr anchor="ctr">
                    <a:solidFill>
                      <a:srgbClr val="C1D31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i="1" kern="1200" spc="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254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sym typeface="Wingdings" pitchFamily="2" charset="2"/>
                        </a:rPr>
                        <a:t>Items</a:t>
                      </a:r>
                      <a:endParaRPr lang="fr-FR" sz="1400" b="1" i="1" kern="1200" spc="0" dirty="0">
                        <a:ln w="11430"/>
                        <a:solidFill>
                          <a:schemeClr val="tx1"/>
                        </a:solidFill>
                        <a:effectLst>
                          <a:outerShdw blurRad="254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  <a:sym typeface="Wingdings" pitchFamily="2" charset="2"/>
                      </a:endParaRPr>
                    </a:p>
                  </a:txBody>
                  <a:tcPr anchor="ctr">
                    <a:solidFill>
                      <a:srgbClr val="C1D31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300" i="1" dirty="0" smtClean="0">
                          <a:solidFill>
                            <a:schemeClr val="tx1"/>
                          </a:solidFill>
                        </a:rPr>
                        <a:t>C1</a:t>
                      </a:r>
                      <a:endParaRPr lang="fr-FR" sz="13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300" i="1" dirty="0" smtClean="0">
                          <a:solidFill>
                            <a:schemeClr val="tx1"/>
                          </a:solidFill>
                        </a:rPr>
                        <a:t>Dire</a:t>
                      </a:r>
                      <a:endParaRPr lang="fr-FR" sz="13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b="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Formuler clairement un propos simple</a:t>
                      </a:r>
                      <a:endParaRPr lang="fr-FR" sz="13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300" i="1" dirty="0" smtClean="0">
                          <a:solidFill>
                            <a:schemeClr val="tx1"/>
                          </a:solidFill>
                        </a:rPr>
                        <a:t>Pratiquer une démarche</a:t>
                      </a:r>
                      <a:r>
                        <a:rPr lang="fr-FR" sz="1300" i="1" baseline="0" dirty="0" smtClean="0">
                          <a:solidFill>
                            <a:schemeClr val="tx1"/>
                          </a:solidFill>
                        </a:rPr>
                        <a:t> scientifique et technologique, résoudre des problèmes</a:t>
                      </a:r>
                      <a:endParaRPr lang="fr-FR" sz="13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300" i="1" dirty="0" smtClean="0">
                          <a:solidFill>
                            <a:schemeClr val="tx1"/>
                          </a:solidFill>
                        </a:rPr>
                        <a:t>Réaliser, manipuler, mesurer, calculer, appliquer des consignes</a:t>
                      </a:r>
                    </a:p>
                    <a:p>
                      <a:pPr algn="l"/>
                      <a:r>
                        <a:rPr lang="fr-FR" sz="1300" i="1" dirty="0" smtClean="0">
                          <a:solidFill>
                            <a:schemeClr val="tx1"/>
                          </a:solidFill>
                        </a:rPr>
                        <a:t>Raisonner, argumenter, pratiquer une démarche expérimentale ou technologique, démontrer</a:t>
                      </a:r>
                    </a:p>
                    <a:p>
                      <a:pPr algn="l"/>
                      <a:r>
                        <a:rPr lang="fr-FR" sz="1300" i="1" dirty="0" smtClean="0">
                          <a:solidFill>
                            <a:schemeClr val="tx1"/>
                          </a:solidFill>
                        </a:rPr>
                        <a:t>Présenter la démarche suivie, communiquer à l’aide d’un langage</a:t>
                      </a:r>
                      <a:r>
                        <a:rPr lang="fr-FR" sz="1300" i="1" baseline="0" dirty="0" smtClean="0">
                          <a:solidFill>
                            <a:schemeClr val="tx1"/>
                          </a:solidFill>
                        </a:rPr>
                        <a:t> a</a:t>
                      </a:r>
                      <a:r>
                        <a:rPr lang="fr-FR" sz="1300" i="1" dirty="0" smtClean="0">
                          <a:solidFill>
                            <a:schemeClr val="tx1"/>
                          </a:solidFill>
                        </a:rPr>
                        <a:t>dapté</a:t>
                      </a:r>
                      <a:endParaRPr lang="fr-FR" sz="13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300" i="1" dirty="0" smtClean="0">
                          <a:solidFill>
                            <a:schemeClr val="tx1"/>
                          </a:solidFill>
                        </a:rPr>
                        <a:t>C4</a:t>
                      </a:r>
                      <a:endParaRPr lang="fr-FR" sz="13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300" i="1" dirty="0" smtClean="0">
                          <a:solidFill>
                            <a:schemeClr val="tx1"/>
                          </a:solidFill>
                        </a:rPr>
                        <a:t>S’approprier un environnement informatique de travail </a:t>
                      </a:r>
                      <a:endParaRPr lang="fr-FR" sz="13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Utiliser les logiciels et les services à disposition</a:t>
                      </a:r>
                      <a:endParaRPr lang="fr-FR" sz="13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300" i="1" dirty="0" smtClean="0">
                          <a:solidFill>
                            <a:schemeClr val="tx1"/>
                          </a:solidFill>
                        </a:rPr>
                        <a:t>C7</a:t>
                      </a:r>
                      <a:endParaRPr lang="fr-FR" sz="13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300" i="1" dirty="0" smtClean="0">
                          <a:solidFill>
                            <a:schemeClr val="tx1"/>
                          </a:solidFill>
                        </a:rPr>
                        <a:t>Etre capable de mobiliser ses ressources intellectuelles dans diverses situations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b="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Être autonome dans son travail : savoir l’organiser, le planifier, l’anticiper, rechercher et sélectionner des informations utiles</a:t>
                      </a:r>
                      <a:endParaRPr lang="fr-FR" sz="13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C0CB565-DE67-4092-A4AC-4A5EDB19643D}" type="slidenum">
              <a:rPr lang="fr-FR" smtClean="0"/>
              <a:pPr>
                <a:defRPr/>
              </a:pPr>
              <a:t>3</a:t>
            </a:fld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2504728" y="-29294"/>
            <a:ext cx="7257256" cy="3391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RelaxedModerately"/>
            <a:lightRig rig="threePt" dir="t">
              <a:rot lat="0" lon="0" rev="18000000"/>
            </a:lightRig>
          </a:scene3d>
          <a:sp3d prstMaterial="dkEdge">
            <a:bevelT w="95250" h="82550"/>
            <a:bevelB w="114300" prst="artDeco"/>
          </a:sp3d>
        </p:spPr>
      </p:pic>
      <p:sp>
        <p:nvSpPr>
          <p:cNvPr id="5" name="ZoneTexte 4"/>
          <p:cNvSpPr txBox="1"/>
          <p:nvPr/>
        </p:nvSpPr>
        <p:spPr>
          <a:xfrm>
            <a:off x="2360712" y="0"/>
            <a:ext cx="7545288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RelaxedModerately"/>
            <a:lightRig rig="threePt" dir="t"/>
          </a:scene3d>
        </p:spPr>
        <p:txBody>
          <a:bodyPr wrap="square" lIns="0" rIns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spc="1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sym typeface="Wingdings" pitchFamily="2" charset="2"/>
              </a:rPr>
              <a:t>Connaissances </a:t>
            </a:r>
            <a:r>
              <a:rPr lang="fr-FR" sz="2400" b="1" spc="150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sym typeface="Wingdings" pitchFamily="2" charset="2"/>
              </a:rPr>
              <a:t>&amp; capacités du </a:t>
            </a:r>
            <a:r>
              <a:rPr lang="fr-FR" sz="2400" b="1" spc="1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sym typeface="Wingdings" pitchFamily="2" charset="2"/>
              </a:rPr>
              <a:t>programme</a:t>
            </a:r>
            <a:endParaRPr lang="fr-FR" sz="2400" b="1" spc="15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ZoneTexte 7"/>
          <p:cNvSpPr txBox="1"/>
          <p:nvPr/>
        </p:nvSpPr>
        <p:spPr bwMode="auto">
          <a:xfrm>
            <a:off x="0" y="2369071"/>
            <a:ext cx="1424608" cy="1420178"/>
          </a:xfrm>
          <a:prstGeom prst="heptagon">
            <a:avLst/>
          </a:prstGeom>
          <a:solidFill>
            <a:srgbClr val="BDCF13"/>
          </a:solidFill>
          <a:ln>
            <a:solidFill>
              <a:srgbClr val="C1D313"/>
            </a:solidFill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  <a:scene3d>
            <a:camera prst="perspectiveRelaxedModerately"/>
            <a:lightRig rig="threePt" dir="t"/>
          </a:scene3d>
          <a:sp3d prstMaterial="matte">
            <a:bevelT w="273050" h="241300"/>
          </a:sp3d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fr-FR" sz="1400" b="1" dirty="0">
                <a:latin typeface="+mn-lt"/>
              </a:rPr>
              <a:t>les </a:t>
            </a:r>
            <a:r>
              <a:rPr lang="fr-FR" sz="1400" b="1" dirty="0" smtClean="0">
                <a:latin typeface="+mn-lt"/>
              </a:rPr>
              <a:t>compétences du socle commun</a:t>
            </a:r>
            <a:endParaRPr lang="fr-FR" sz="1400" b="1" dirty="0">
              <a:latin typeface="+mn-lt"/>
            </a:endParaRPr>
          </a:p>
        </p:txBody>
      </p:sp>
      <p:sp>
        <p:nvSpPr>
          <p:cNvPr id="9" name="ZoneTexte 73"/>
          <p:cNvSpPr txBox="1">
            <a:spLocks noChangeArrowheads="1"/>
          </p:cNvSpPr>
          <p:nvPr/>
        </p:nvSpPr>
        <p:spPr bwMode="auto">
          <a:xfrm>
            <a:off x="6321152" y="3068960"/>
            <a:ext cx="576389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RelaxedModerately"/>
            <a:lightRig rig="threePt" dir="t"/>
          </a:scene3d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fr-FR" sz="5400" dirty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  <a:sym typeface="Wingdings 2" pitchFamily="18" charset="2"/>
              </a:rPr>
              <a:t></a:t>
            </a:r>
          </a:p>
        </p:txBody>
      </p:sp>
      <p:grpSp>
        <p:nvGrpSpPr>
          <p:cNvPr id="11" name="Groupe 12"/>
          <p:cNvGrpSpPr>
            <a:grpSpLocks/>
          </p:cNvGrpSpPr>
          <p:nvPr/>
        </p:nvGrpSpPr>
        <p:grpSpPr>
          <a:xfrm>
            <a:off x="4" y="1"/>
            <a:ext cx="2520000" cy="2520000"/>
            <a:chOff x="639762" y="1198563"/>
            <a:chExt cx="3598862" cy="344963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Oval 125"/>
            <p:cNvSpPr>
              <a:spLocks noChangeAspect="1" noChangeArrowheads="1"/>
            </p:cNvSpPr>
            <p:nvPr/>
          </p:nvSpPr>
          <p:spPr bwMode="auto">
            <a:xfrm>
              <a:off x="639762" y="1198563"/>
              <a:ext cx="3598862" cy="3449637"/>
            </a:xfrm>
            <a:prstGeom prst="ellipse">
              <a:avLst/>
            </a:prstGeom>
            <a:solidFill>
              <a:srgbClr val="8D9B0D"/>
            </a:solidFill>
            <a:ln w="9525">
              <a:noFill/>
              <a:round/>
              <a:headEnd/>
              <a:tailEnd/>
            </a:ln>
            <a:effectLst/>
            <a:scene3d>
              <a:camera prst="perspectiveRelaxedModerately"/>
              <a:lightRig rig="balanced" dir="t"/>
            </a:scene3d>
            <a:sp3d>
              <a:bevelT h="38100"/>
            </a:sp3d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3" name="Oval 126"/>
            <p:cNvSpPr>
              <a:spLocks noChangeAspect="1" noChangeArrowheads="1"/>
            </p:cNvSpPr>
            <p:nvPr/>
          </p:nvSpPr>
          <p:spPr bwMode="auto">
            <a:xfrm>
              <a:off x="888999" y="1436688"/>
              <a:ext cx="3100389" cy="2971801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perspectiveRelaxedModerately"/>
              <a:lightRig rig="balanced" dir="t"/>
            </a:scene3d>
            <a:sp3d>
              <a:bevelT h="38100"/>
            </a:sp3d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4" name="Oval 127"/>
            <p:cNvSpPr>
              <a:spLocks noChangeAspect="1" noChangeArrowheads="1"/>
            </p:cNvSpPr>
            <p:nvPr/>
          </p:nvSpPr>
          <p:spPr bwMode="auto">
            <a:xfrm>
              <a:off x="1142999" y="1681163"/>
              <a:ext cx="2592388" cy="2484437"/>
            </a:xfrm>
            <a:prstGeom prst="ellipse">
              <a:avLst/>
            </a:prstGeom>
            <a:solidFill>
              <a:srgbClr val="8D9B0D"/>
            </a:solidFill>
            <a:ln w="9525">
              <a:noFill/>
              <a:round/>
              <a:headEnd/>
              <a:tailEnd/>
            </a:ln>
            <a:effectLst/>
            <a:scene3d>
              <a:camera prst="perspectiveRelaxedModerately"/>
              <a:lightRig rig="balanced" dir="t"/>
            </a:scene3d>
            <a:sp3d>
              <a:bevelT h="38100"/>
            </a:sp3d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5" name="Oval 128"/>
            <p:cNvSpPr>
              <a:spLocks noChangeAspect="1" noChangeArrowheads="1"/>
            </p:cNvSpPr>
            <p:nvPr/>
          </p:nvSpPr>
          <p:spPr bwMode="auto">
            <a:xfrm>
              <a:off x="1419225" y="1946275"/>
              <a:ext cx="2038350" cy="195421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perspectiveRelaxedModerately"/>
              <a:lightRig rig="balanced" dir="t"/>
            </a:scene3d>
            <a:sp3d>
              <a:bevelT h="38100"/>
            </a:sp3d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6" name="Text Box 130"/>
            <p:cNvSpPr txBox="1">
              <a:spLocks noChangeArrowheads="1"/>
            </p:cNvSpPr>
            <p:nvPr/>
          </p:nvSpPr>
          <p:spPr bwMode="auto">
            <a:xfrm>
              <a:off x="1234562" y="1851080"/>
              <a:ext cx="2468065" cy="16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perspectiveRelaxedModerately"/>
              <a:lightRig rig="threePt" dir="t"/>
            </a:scene3d>
          </p:spPr>
          <p:txBody>
            <a:bodyPr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lang="fr-FR" sz="2800" b="1" i="1" dirty="0" smtClean="0">
                  <a:ln w="11430"/>
                  <a:solidFill>
                    <a:schemeClr val="accent2">
                      <a:lumMod val="75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Arial" charset="0"/>
                </a:rPr>
                <a:t>CI 4 : </a:t>
              </a:r>
              <a:r>
                <a:rPr lang="fr-FR" sz="2000" b="1" i="1" dirty="0" smtClean="0">
                  <a:ln w="11430"/>
                  <a:solidFill>
                    <a:schemeClr val="accent2">
                      <a:lumMod val="75000"/>
                    </a:schemeClr>
                  </a:soli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+mn-lt"/>
                  <a:cs typeface="Arial" charset="0"/>
                </a:rPr>
                <a:t>Gestion économique de l’eau, de l’énergie</a:t>
              </a:r>
              <a:endParaRPr lang="fr-FR" sz="2000" b="1" i="1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endParaRPr>
            </a:p>
          </p:txBody>
        </p:sp>
      </p:grpSp>
      <p:sp>
        <p:nvSpPr>
          <p:cNvPr id="17" name="Flèche vers le bas 16"/>
          <p:cNvSpPr/>
          <p:nvPr/>
        </p:nvSpPr>
        <p:spPr>
          <a:xfrm rot="16200000">
            <a:off x="1892659" y="944725"/>
            <a:ext cx="1224138" cy="72008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8D9B0D"/>
          </a:solidFill>
          <a:ln>
            <a:noFill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  <a:scene3d>
            <a:camera prst="perspectiveRelaxedModerately">
              <a:rot lat="70004" lon="19856035" rev="21457803"/>
            </a:camera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" name="ZoneTexte 70"/>
          <p:cNvSpPr txBox="1">
            <a:spLocks noChangeArrowheads="1"/>
          </p:cNvSpPr>
          <p:nvPr/>
        </p:nvSpPr>
        <p:spPr bwMode="auto">
          <a:xfrm>
            <a:off x="2144688" y="908720"/>
            <a:ext cx="576064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RelaxedModerately"/>
            <a:lightRig rig="threePt" dir="t"/>
          </a:scene3d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fr-FR" sz="4400" dirty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  <a:sym typeface="Wingdings 2" pitchFamily="18" charset="2"/>
              </a:rPr>
              <a:t></a:t>
            </a:r>
            <a:endParaRPr lang="fr-FR" sz="4400" dirty="0">
              <a:ln w="11430"/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  <a:sym typeface="Wingdings 2"/>
            </a:endParaRPr>
          </a:p>
        </p:txBody>
      </p:sp>
      <p:sp>
        <p:nvSpPr>
          <p:cNvPr id="6" name="Double flèche verticale 5"/>
          <p:cNvSpPr/>
          <p:nvPr/>
        </p:nvSpPr>
        <p:spPr>
          <a:xfrm>
            <a:off x="5673080" y="3165648"/>
            <a:ext cx="576064" cy="576064"/>
          </a:xfrm>
          <a:prstGeom prst="upDownArrow">
            <a:avLst>
              <a:gd name="adj1" fmla="val 52226"/>
              <a:gd name="adj2" fmla="val 32976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  <a:scene3d>
            <a:camera prst="perspectiveRelaxedModerately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4" grpId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C0CB565-DE67-4092-A4AC-4A5EDB19643D}" type="slidenum">
              <a:rPr lang="fr-FR" smtClean="0"/>
              <a:pPr>
                <a:defRPr/>
              </a:pPr>
              <a:t>4</a:t>
            </a:fld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1457950" y="260648"/>
            <a:ext cx="8286244" cy="584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200" b="1" dirty="0" smtClean="0">
                <a:ln w="11430"/>
                <a:solidFill>
                  <a:schemeClr val="accent2">
                    <a:lumMod val="75000"/>
                  </a:schemeClr>
                </a:solidFill>
              </a:rPr>
              <a:t>Repérage du thème ou support technique</a:t>
            </a:r>
            <a:endParaRPr lang="fr-FR" sz="3200" b="1" dirty="0">
              <a:ln w="11430"/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ZoneTexte 72"/>
          <p:cNvSpPr txBox="1">
            <a:spLocks noChangeArrowheads="1"/>
          </p:cNvSpPr>
          <p:nvPr/>
        </p:nvSpPr>
        <p:spPr bwMode="auto">
          <a:xfrm>
            <a:off x="560512" y="188640"/>
            <a:ext cx="591010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fr-FR" sz="4400" dirty="0">
                <a:ln w="11430"/>
                <a:solidFill>
                  <a:schemeClr val="accent2">
                    <a:lumMod val="75000"/>
                  </a:schemeClr>
                </a:solidFill>
                <a:latin typeface="Impact" pitchFamily="34" charset="0"/>
                <a:cs typeface="Arial" pitchFamily="34" charset="0"/>
                <a:sym typeface="Wingdings 2" pitchFamily="18" charset="2"/>
              </a:rPr>
              <a:t></a:t>
            </a:r>
            <a:endParaRPr lang="fr-FR" sz="4400" dirty="0">
              <a:ln w="11430"/>
              <a:solidFill>
                <a:schemeClr val="accent2">
                  <a:lumMod val="75000"/>
                </a:schemeClr>
              </a:solidFill>
              <a:latin typeface="Impact" pitchFamily="34" charset="0"/>
              <a:cs typeface="Arial" pitchFamily="34" charset="0"/>
              <a:sym typeface="Wingdings 2"/>
            </a:endParaRPr>
          </a:p>
        </p:txBody>
      </p:sp>
      <p:sp>
        <p:nvSpPr>
          <p:cNvPr id="13" name="ZoneTexte 71"/>
          <p:cNvSpPr txBox="1">
            <a:spLocks noChangeArrowheads="1"/>
          </p:cNvSpPr>
          <p:nvPr/>
        </p:nvSpPr>
        <p:spPr bwMode="auto">
          <a:xfrm>
            <a:off x="4592960" y="3933056"/>
            <a:ext cx="656503" cy="828973"/>
          </a:xfrm>
          <a:prstGeom prst="round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fr-FR" sz="4400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  <a:sym typeface="Wingdings 2"/>
              </a:rPr>
              <a:t></a:t>
            </a:r>
            <a:endParaRPr lang="fr-FR" sz="440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  <a:sym typeface="Wingdings 2" pitchFamily="18" charset="2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5366914" y="4085932"/>
            <a:ext cx="4121641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 smtClean="0">
                <a:ln w="11430"/>
                <a:solidFill>
                  <a:schemeClr val="accent2">
                    <a:lumMod val="75000"/>
                  </a:schemeClr>
                </a:solidFill>
              </a:rPr>
              <a:t>Situation déclenchante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263330" y="4085932"/>
            <a:ext cx="4259499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 smtClean="0">
                <a:ln w="11430"/>
                <a:solidFill>
                  <a:schemeClr val="accent2">
                    <a:lumMod val="75000"/>
                  </a:schemeClr>
                </a:solidFill>
              </a:rPr>
              <a:t>Problématique générale</a:t>
            </a:r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auto">
          <a:xfrm>
            <a:off x="488504" y="1196752"/>
            <a:ext cx="3528392" cy="976908"/>
          </a:xfrm>
          <a:prstGeom prst="round2DiagRect">
            <a:avLst>
              <a:gd name="adj1" fmla="val 10153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/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333399"/>
                </a:solidFill>
                <a:latin typeface="+mj-lt"/>
              </a:rPr>
              <a:t>Maquettes de gestion de l’éclairage et de l’eau et logiciels de programmation associés.</a:t>
            </a:r>
          </a:p>
        </p:txBody>
      </p:sp>
      <p:sp>
        <p:nvSpPr>
          <p:cNvPr id="20" name="Text Box 21"/>
          <p:cNvSpPr txBox="1">
            <a:spLocks noChangeArrowheads="1"/>
          </p:cNvSpPr>
          <p:nvPr/>
        </p:nvSpPr>
        <p:spPr bwMode="auto">
          <a:xfrm>
            <a:off x="488504" y="4869046"/>
            <a:ext cx="4104456" cy="1269980"/>
          </a:xfrm>
          <a:prstGeom prst="round2DiagRect">
            <a:avLst>
              <a:gd name="adj1" fmla="val 10212"/>
              <a:gd name="adj2" fmla="val 0"/>
            </a:avLst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>
            <a:spAutoFit/>
          </a:bodyPr>
          <a:lstStyle/>
          <a:p>
            <a:pPr algn="ctr"/>
            <a:r>
              <a:rPr lang="fr-FR" b="1" i="1" dirty="0" smtClean="0">
                <a:solidFill>
                  <a:srgbClr val="333399"/>
                </a:solidFill>
                <a:latin typeface="+mj-lt"/>
              </a:rPr>
              <a:t>Comment optimiser la gestion des énergies ?</a:t>
            </a:r>
          </a:p>
          <a:p>
            <a:pPr algn="ctr"/>
            <a:r>
              <a:rPr lang="fr-FR" b="1" i="1" dirty="0" smtClean="0">
                <a:solidFill>
                  <a:srgbClr val="333399"/>
                </a:solidFill>
                <a:latin typeface="+mj-lt"/>
              </a:rPr>
              <a:t>Comment programmer un système automatisé ?</a:t>
            </a:r>
            <a:endParaRPr lang="fr-FR" b="1" i="1" dirty="0">
              <a:solidFill>
                <a:srgbClr val="333399"/>
              </a:solidFill>
              <a:latin typeface="+mj-lt"/>
            </a:endParaRPr>
          </a:p>
        </p:txBody>
      </p:sp>
      <p:sp>
        <p:nvSpPr>
          <p:cNvPr id="25" name="Text Box 21"/>
          <p:cNvSpPr txBox="1">
            <a:spLocks noChangeArrowheads="1"/>
          </p:cNvSpPr>
          <p:nvPr/>
        </p:nvSpPr>
        <p:spPr bwMode="auto">
          <a:xfrm flipH="1">
            <a:off x="4808984" y="4826476"/>
            <a:ext cx="4680520" cy="1338828"/>
          </a:xfrm>
          <a:prstGeom prst="homePlate">
            <a:avLst>
              <a:gd name="adj" fmla="val 29201"/>
            </a:avLst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>
            <a:spAutoFit/>
          </a:bodyPr>
          <a:lstStyle/>
          <a:p>
            <a:pPr algn="ctr" eaLnBrk="0" fontAlgn="auto" hangingPunct="0">
              <a:spcBef>
                <a:spcPct val="50000"/>
              </a:spcBef>
              <a:spcAft>
                <a:spcPts val="0"/>
              </a:spcAft>
              <a:defRPr/>
            </a:pPr>
            <a:r>
              <a:rPr lang="fr-FR" i="1" dirty="0" smtClean="0">
                <a:solidFill>
                  <a:srgbClr val="333399"/>
                </a:solidFill>
                <a:latin typeface="+mj-lt"/>
              </a:rPr>
              <a:t>D’importantes factures d’eau et d’électricité ont été relevées dans un centre vacances. </a:t>
            </a:r>
          </a:p>
          <a:p>
            <a:pPr algn="ctr" eaLnBrk="0" fontAlgn="auto" hangingPunct="0">
              <a:spcBef>
                <a:spcPct val="50000"/>
              </a:spcBef>
              <a:spcAft>
                <a:spcPts val="0"/>
              </a:spcAft>
              <a:defRPr/>
            </a:pPr>
            <a:r>
              <a:rPr lang="fr-FR" i="1" dirty="0" smtClean="0">
                <a:solidFill>
                  <a:srgbClr val="333399"/>
                </a:solidFill>
                <a:latin typeface="+mj-lt"/>
              </a:rPr>
              <a:t>Il convient </a:t>
            </a:r>
            <a:r>
              <a:rPr lang="fr-FR" i="1" dirty="0" smtClean="0">
                <a:solidFill>
                  <a:srgbClr val="333399"/>
                </a:solidFill>
                <a:latin typeface="+mn-lt"/>
              </a:rPr>
              <a:t>d’optimiser la gestion de ces énergies afin de lutter contre le gaspillage.</a:t>
            </a:r>
          </a:p>
        </p:txBody>
      </p:sp>
      <p:sp>
        <p:nvSpPr>
          <p:cNvPr id="27" name="Flèche droite à entaille 26"/>
          <p:cNvSpPr/>
          <p:nvPr/>
        </p:nvSpPr>
        <p:spPr>
          <a:xfrm rot="5400000">
            <a:off x="4664968" y="3429000"/>
            <a:ext cx="504056" cy="648072"/>
          </a:xfrm>
          <a:prstGeom prst="notched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 descr="support_zelio.JPG"/>
          <p:cNvPicPr preferRelativeResize="0">
            <a:picLocks/>
          </p:cNvPicPr>
          <p:nvPr/>
        </p:nvPicPr>
        <p:blipFill>
          <a:blip r:embed="rId3" cstate="print">
            <a:lum bright="20000" contrast="5000"/>
          </a:blip>
          <a:stretch>
            <a:fillRect/>
          </a:stretch>
        </p:blipFill>
        <p:spPr>
          <a:xfrm>
            <a:off x="4304928" y="1089240"/>
            <a:ext cx="5220000" cy="450000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21" name="Rectangle 20"/>
          <p:cNvSpPr/>
          <p:nvPr/>
        </p:nvSpPr>
        <p:spPr>
          <a:xfrm>
            <a:off x="560512" y="2915652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i="1" dirty="0" smtClean="0">
                <a:solidFill>
                  <a:srgbClr val="333399"/>
                </a:solidFill>
                <a:latin typeface="+mj-lt"/>
              </a:rPr>
              <a:t>- 2</a:t>
            </a:r>
            <a:r>
              <a:rPr lang="fr-FR" i="1" baseline="30000" dirty="0" smtClean="0">
                <a:solidFill>
                  <a:srgbClr val="333399"/>
                </a:solidFill>
                <a:latin typeface="+mj-lt"/>
              </a:rPr>
              <a:t>nde</a:t>
            </a:r>
            <a:r>
              <a:rPr lang="fr-FR" i="1" dirty="0" smtClean="0">
                <a:solidFill>
                  <a:srgbClr val="333399"/>
                </a:solidFill>
                <a:latin typeface="+mj-lt"/>
              </a:rPr>
              <a:t> maquette PICAXE</a:t>
            </a:r>
            <a:endParaRPr lang="fr-FR" dirty="0"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88504" y="2339588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u="sng" dirty="0" smtClean="0">
                <a:solidFill>
                  <a:srgbClr val="333399"/>
                </a:solidFill>
                <a:latin typeface="+mj-lt"/>
              </a:rPr>
              <a:t>Au choix :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60512" y="2624880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i="1" dirty="0" smtClean="0">
                <a:solidFill>
                  <a:srgbClr val="333399"/>
                </a:solidFill>
                <a:latin typeface="+mj-lt"/>
              </a:rPr>
              <a:t>- 1 </a:t>
            </a:r>
            <a:r>
              <a:rPr lang="fr-FR" i="1" baseline="30000" dirty="0" smtClean="0">
                <a:solidFill>
                  <a:srgbClr val="333399"/>
                </a:solidFill>
                <a:latin typeface="+mj-lt"/>
              </a:rPr>
              <a:t>ère</a:t>
            </a:r>
            <a:r>
              <a:rPr lang="fr-FR" i="1" dirty="0" smtClean="0">
                <a:solidFill>
                  <a:srgbClr val="333399"/>
                </a:solidFill>
                <a:latin typeface="+mj-lt"/>
              </a:rPr>
              <a:t> maquette ZELIO</a:t>
            </a:r>
            <a:endParaRPr lang="fr-FR" dirty="0" smtClean="0">
              <a:solidFill>
                <a:srgbClr val="333399"/>
              </a:solidFill>
              <a:latin typeface="+mj-lt"/>
            </a:endParaRPr>
          </a:p>
        </p:txBody>
      </p:sp>
      <p:pic>
        <p:nvPicPr>
          <p:cNvPr id="15" name="Image 14" descr="support_picaxe.JPG"/>
          <p:cNvPicPr preferRelativeResize="0">
            <a:picLocks/>
          </p:cNvPicPr>
          <p:nvPr/>
        </p:nvPicPr>
        <p:blipFill>
          <a:blip r:embed="rId4" cstate="print">
            <a:lum bright="20000" contrast="5000"/>
          </a:blip>
          <a:stretch>
            <a:fillRect/>
          </a:stretch>
        </p:blipFill>
        <p:spPr>
          <a:xfrm>
            <a:off x="4232920" y="1089240"/>
            <a:ext cx="5220000" cy="450000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7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7" grpId="0"/>
      <p:bldP spid="24" grpId="0"/>
      <p:bldP spid="20" grpId="0" animBg="1"/>
      <p:bldP spid="25" grpId="0" animBg="1"/>
      <p:bldP spid="27" grpId="0" animBg="1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C0CB565-DE67-4092-A4AC-4A5EDB19643D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416496" y="188640"/>
            <a:ext cx="9489504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rIns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fr-FR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Organisation du centre d’intérêt</a:t>
            </a:r>
            <a:endParaRPr lang="fr-FR" sz="3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ZoneTexte 74"/>
          <p:cNvSpPr txBox="1">
            <a:spLocks noChangeArrowheads="1"/>
          </p:cNvSpPr>
          <p:nvPr/>
        </p:nvSpPr>
        <p:spPr bwMode="auto">
          <a:xfrm>
            <a:off x="0" y="188640"/>
            <a:ext cx="719740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fr-FR" sz="4400" dirty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  <a:sym typeface="Wingdings 2" pitchFamily="18" charset="2"/>
              </a:rPr>
              <a:t></a:t>
            </a:r>
          </a:p>
        </p:txBody>
      </p:sp>
      <p:sp>
        <p:nvSpPr>
          <p:cNvPr id="13" name="Flèche vers le bas 12"/>
          <p:cNvSpPr/>
          <p:nvPr/>
        </p:nvSpPr>
        <p:spPr>
          <a:xfrm>
            <a:off x="560512" y="2132856"/>
            <a:ext cx="590352" cy="288031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18" name="Groupe 27"/>
          <p:cNvGrpSpPr>
            <a:grpSpLocks/>
          </p:cNvGrpSpPr>
          <p:nvPr/>
        </p:nvGrpSpPr>
        <p:grpSpPr bwMode="auto">
          <a:xfrm>
            <a:off x="272480" y="834614"/>
            <a:ext cx="1224136" cy="1224000"/>
            <a:chOff x="267653" y="697350"/>
            <a:chExt cx="3598862" cy="344963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9" name="Oval 54"/>
            <p:cNvSpPr>
              <a:spLocks noChangeAspect="1" noChangeArrowheads="1"/>
            </p:cNvSpPr>
            <p:nvPr/>
          </p:nvSpPr>
          <p:spPr bwMode="auto">
            <a:xfrm>
              <a:off x="267653" y="697350"/>
              <a:ext cx="3598862" cy="3449637"/>
            </a:xfrm>
            <a:prstGeom prst="ellipse">
              <a:avLst/>
            </a:prstGeom>
            <a:solidFill>
              <a:srgbClr val="8D9B0D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800" b="1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20" name="Oval 55"/>
            <p:cNvSpPr>
              <a:spLocks noChangeAspect="1" noChangeArrowheads="1"/>
            </p:cNvSpPr>
            <p:nvPr/>
          </p:nvSpPr>
          <p:spPr bwMode="auto">
            <a:xfrm>
              <a:off x="516890" y="941388"/>
              <a:ext cx="3100388" cy="297180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800" b="1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21" name="Oval 56"/>
            <p:cNvSpPr>
              <a:spLocks noChangeAspect="1" noChangeArrowheads="1"/>
            </p:cNvSpPr>
            <p:nvPr/>
          </p:nvSpPr>
          <p:spPr bwMode="auto">
            <a:xfrm>
              <a:off x="770890" y="1185863"/>
              <a:ext cx="2592388" cy="2484437"/>
            </a:xfrm>
            <a:prstGeom prst="ellipse">
              <a:avLst/>
            </a:prstGeom>
            <a:solidFill>
              <a:srgbClr val="8D9B0D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800" b="1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22" name="Oval 57"/>
            <p:cNvSpPr>
              <a:spLocks noChangeAspect="1" noChangeArrowheads="1"/>
            </p:cNvSpPr>
            <p:nvPr/>
          </p:nvSpPr>
          <p:spPr bwMode="auto">
            <a:xfrm>
              <a:off x="1047115" y="1450975"/>
              <a:ext cx="2038350" cy="1954213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800" b="1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23" name="Text Box 59"/>
            <p:cNvSpPr txBox="1">
              <a:spLocks noChangeArrowheads="1"/>
            </p:cNvSpPr>
            <p:nvPr/>
          </p:nvSpPr>
          <p:spPr bwMode="auto">
            <a:xfrm>
              <a:off x="479351" y="1605929"/>
              <a:ext cx="3387164" cy="1527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63500" h="69850"/>
            </a:sp3d>
          </p:spPr>
          <p:txBody>
            <a:bodyPr anchor="ctr"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2000" b="1" dirty="0" smtClean="0">
                  <a:ln w="11430"/>
                  <a:solidFill>
                    <a:schemeClr val="accent2">
                      <a:lumMod val="75000"/>
                    </a:schemeClr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</a:rPr>
                <a:t>Centre d’Intérêt </a:t>
              </a:r>
              <a:endParaRPr lang="fr-FR" sz="2000" b="1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endParaRPr>
            </a:p>
          </p:txBody>
        </p:sp>
      </p:grpSp>
      <p:grpSp>
        <p:nvGrpSpPr>
          <p:cNvPr id="45" name="Groupe 44"/>
          <p:cNvGrpSpPr/>
          <p:nvPr/>
        </p:nvGrpSpPr>
        <p:grpSpPr>
          <a:xfrm>
            <a:off x="344488" y="2492896"/>
            <a:ext cx="9289032" cy="408623"/>
            <a:chOff x="344488" y="2492896"/>
            <a:chExt cx="9289032" cy="408623"/>
          </a:xfrm>
          <a:solidFill>
            <a:srgbClr val="8D9B0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4" name="ZoneTexte 23"/>
            <p:cNvSpPr txBox="1"/>
            <p:nvPr/>
          </p:nvSpPr>
          <p:spPr>
            <a:xfrm>
              <a:off x="344488" y="2492896"/>
              <a:ext cx="1008112" cy="408623"/>
            </a:xfrm>
            <a:prstGeom prst="round2Diag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>
              <a:bevelT w="82550" h="38100"/>
            </a:sp3d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lIns="0" rIns="0" rtlCol="0">
              <a:spAutoFit/>
            </a:bodyPr>
            <a:lstStyle/>
            <a:p>
              <a:pPr algn="ctr"/>
              <a:r>
                <a:rPr lang="fr-FR" dirty="0" smtClean="0">
                  <a:solidFill>
                    <a:schemeClr val="tx1"/>
                  </a:solidFill>
                </a:rPr>
                <a:t>Séquence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1442610" y="2492896"/>
              <a:ext cx="3078342" cy="408623"/>
            </a:xfrm>
            <a:prstGeom prst="round2Diag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>
              <a:bevelT w="82550" h="38100"/>
            </a:sp3d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>
                  <a:solidFill>
                    <a:schemeClr val="tx1"/>
                  </a:solidFill>
                </a:rPr>
                <a:t>Objectif (s)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4664968" y="2492896"/>
              <a:ext cx="2016224" cy="408623"/>
            </a:xfrm>
            <a:prstGeom prst="round2Diag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>
              <a:bevelT w="82550" h="38100"/>
            </a:sp3d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>
                  <a:solidFill>
                    <a:schemeClr val="tx1"/>
                  </a:solidFill>
                </a:rPr>
                <a:t>Activités 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6825208" y="2492896"/>
              <a:ext cx="2808312" cy="408623"/>
            </a:xfrm>
            <a:prstGeom prst="round2Diag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>
              <a:bevelT w="82550" h="38100"/>
            </a:sp3d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>
                  <a:solidFill>
                    <a:schemeClr val="tx1"/>
                  </a:solidFill>
                </a:rPr>
                <a:t>Eléments de la synthèse</a:t>
              </a:r>
              <a:endParaRPr lang="fr-FR" dirty="0">
                <a:solidFill>
                  <a:schemeClr val="tx1"/>
                </a:solidFill>
              </a:endParaRPr>
            </a:p>
          </p:txBody>
        </p:sp>
      </p:grpSp>
      <p:sp>
        <p:nvSpPr>
          <p:cNvPr id="28" name="Arrondir un rectangle avec un coin diagonal 27"/>
          <p:cNvSpPr/>
          <p:nvPr/>
        </p:nvSpPr>
        <p:spPr>
          <a:xfrm>
            <a:off x="344488" y="3013146"/>
            <a:ext cx="1008112" cy="1351958"/>
          </a:xfrm>
          <a:prstGeom prst="round2DiagRect">
            <a:avLst>
              <a:gd name="adj1" fmla="val 10234"/>
              <a:gd name="adj2" fmla="val 0"/>
            </a:avLst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8255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hlinkClick r:id="rId3" action="ppaction://hlinkpres?slideindex=1&amp;slidetitle="/>
              </a:rPr>
              <a:t>1</a:t>
            </a:r>
            <a:endParaRPr lang="fr-FR" sz="36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1" name="Arrondir un rectangle avec un coin diagonal 30"/>
          <p:cNvSpPr/>
          <p:nvPr/>
        </p:nvSpPr>
        <p:spPr>
          <a:xfrm>
            <a:off x="1442610" y="3013146"/>
            <a:ext cx="3078342" cy="1351958"/>
          </a:xfrm>
          <a:prstGeom prst="round2DiagRect">
            <a:avLst>
              <a:gd name="adj1" fmla="val 10234"/>
              <a:gd name="adj2" fmla="val 0"/>
            </a:avLst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8255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 smtClean="0">
                <a:solidFill>
                  <a:srgbClr val="333399"/>
                </a:solidFill>
              </a:rPr>
              <a:t>Comprendre </a:t>
            </a:r>
            <a:r>
              <a:rPr lang="fr-FR" sz="1400" dirty="0" smtClean="0">
                <a:solidFill>
                  <a:srgbClr val="333399"/>
                </a:solidFill>
              </a:rPr>
              <a:t>le fonctionnement d’un système automatisé avec ses capteurs et ses actionneurs</a:t>
            </a:r>
            <a:r>
              <a:rPr lang="fr-FR" sz="1400" dirty="0" smtClean="0">
                <a:solidFill>
                  <a:srgbClr val="333399"/>
                </a:solidFill>
              </a:rPr>
              <a:t>.</a:t>
            </a:r>
          </a:p>
          <a:p>
            <a:endParaRPr lang="fr-FR" sz="800" dirty="0" smtClean="0">
              <a:solidFill>
                <a:srgbClr val="333399"/>
              </a:solidFill>
            </a:endParaRPr>
          </a:p>
          <a:p>
            <a:r>
              <a:rPr lang="fr-FR" sz="1400" dirty="0" smtClean="0">
                <a:solidFill>
                  <a:srgbClr val="333399"/>
                </a:solidFill>
              </a:rPr>
              <a:t>Etre </a:t>
            </a:r>
            <a:r>
              <a:rPr lang="fr-FR" sz="1400" dirty="0" smtClean="0">
                <a:solidFill>
                  <a:srgbClr val="333399"/>
                </a:solidFill>
              </a:rPr>
              <a:t>capable de modifier tout ou partie d’un programme.</a:t>
            </a:r>
            <a:endParaRPr lang="fr-FR" sz="1400" dirty="0">
              <a:solidFill>
                <a:srgbClr val="333399"/>
              </a:solidFill>
            </a:endParaRPr>
          </a:p>
        </p:txBody>
      </p:sp>
      <p:sp>
        <p:nvSpPr>
          <p:cNvPr id="34" name="Arrondir un rectangle avec un coin diagonal 33"/>
          <p:cNvSpPr/>
          <p:nvPr/>
        </p:nvSpPr>
        <p:spPr>
          <a:xfrm>
            <a:off x="4664968" y="3013146"/>
            <a:ext cx="2016224" cy="1351958"/>
          </a:xfrm>
          <a:prstGeom prst="round2DiagRect">
            <a:avLst>
              <a:gd name="adj1" fmla="val 10234"/>
              <a:gd name="adj2" fmla="val 0"/>
            </a:avLst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8255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 smtClean="0">
                <a:solidFill>
                  <a:srgbClr val="333399"/>
                </a:solidFill>
              </a:rPr>
              <a:t>La régulation des énergies</a:t>
            </a:r>
          </a:p>
          <a:p>
            <a:endParaRPr lang="fr-FR" sz="800" dirty="0" smtClean="0">
              <a:solidFill>
                <a:srgbClr val="333399"/>
              </a:solidFill>
            </a:endParaRPr>
          </a:p>
          <a:p>
            <a:r>
              <a:rPr lang="fr-FR" sz="1400" dirty="0" smtClean="0">
                <a:solidFill>
                  <a:srgbClr val="333399"/>
                </a:solidFill>
              </a:rPr>
              <a:t>La programmation d’un système automatisé</a:t>
            </a:r>
            <a:endParaRPr lang="fr-FR" sz="1400" dirty="0">
              <a:solidFill>
                <a:srgbClr val="333399"/>
              </a:solidFill>
            </a:endParaRPr>
          </a:p>
        </p:txBody>
      </p:sp>
      <p:sp>
        <p:nvSpPr>
          <p:cNvPr id="37" name="Arrondir un rectangle avec un coin diagonal 36"/>
          <p:cNvSpPr/>
          <p:nvPr/>
        </p:nvSpPr>
        <p:spPr>
          <a:xfrm>
            <a:off x="6825208" y="3013146"/>
            <a:ext cx="2808312" cy="1351958"/>
          </a:xfrm>
          <a:prstGeom prst="round2DiagRect">
            <a:avLst>
              <a:gd name="adj1" fmla="val 10234"/>
              <a:gd name="adj2" fmla="val 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8255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 smtClean="0">
                <a:solidFill>
                  <a:srgbClr val="333399"/>
                </a:solidFill>
              </a:rPr>
              <a:t>Le schéma fonctionnel</a:t>
            </a:r>
          </a:p>
          <a:p>
            <a:endParaRPr lang="fr-FR" sz="800" dirty="0" smtClean="0">
              <a:solidFill>
                <a:srgbClr val="333399"/>
              </a:solidFill>
            </a:endParaRPr>
          </a:p>
          <a:p>
            <a:r>
              <a:rPr lang="fr-FR" sz="1400" dirty="0" smtClean="0">
                <a:solidFill>
                  <a:srgbClr val="333399"/>
                </a:solidFill>
              </a:rPr>
              <a:t>La chaîne d’énergie et la chaîne d’information</a:t>
            </a:r>
          </a:p>
          <a:p>
            <a:endParaRPr lang="fr-FR" sz="400" dirty="0" smtClean="0">
              <a:solidFill>
                <a:srgbClr val="333399"/>
              </a:solidFill>
            </a:endParaRPr>
          </a:p>
          <a:p>
            <a:endParaRPr lang="fr-FR" sz="400" dirty="0" smtClean="0">
              <a:solidFill>
                <a:srgbClr val="333399"/>
              </a:solidFill>
            </a:endParaRPr>
          </a:p>
          <a:p>
            <a:r>
              <a:rPr lang="fr-FR" sz="1400" dirty="0" smtClean="0">
                <a:solidFill>
                  <a:srgbClr val="333399"/>
                </a:solidFill>
              </a:rPr>
              <a:t>Le programme</a:t>
            </a:r>
            <a:endParaRPr lang="fr-FR" sz="1400" dirty="0">
              <a:solidFill>
                <a:srgbClr val="333399"/>
              </a:solidFill>
            </a:endParaRPr>
          </a:p>
        </p:txBody>
      </p:sp>
      <p:sp>
        <p:nvSpPr>
          <p:cNvPr id="40" name="Flèche vers le bas 39"/>
          <p:cNvSpPr/>
          <p:nvPr/>
        </p:nvSpPr>
        <p:spPr>
          <a:xfrm rot="16200000">
            <a:off x="1557908" y="1279476"/>
            <a:ext cx="590352" cy="424903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1" name="Text Box 21"/>
          <p:cNvSpPr txBox="1">
            <a:spLocks noChangeArrowheads="1"/>
          </p:cNvSpPr>
          <p:nvPr/>
        </p:nvSpPr>
        <p:spPr bwMode="auto">
          <a:xfrm>
            <a:off x="2216696" y="1129735"/>
            <a:ext cx="6408712" cy="715089"/>
          </a:xfrm>
          <a:prstGeom prst="round2DiagRect">
            <a:avLst/>
          </a:prstGeom>
          <a:noFill/>
          <a:ln w="9525">
            <a:solidFill>
              <a:srgbClr val="8D9B0D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>
            <a:spAutoFit/>
          </a:bodyPr>
          <a:lstStyle/>
          <a:p>
            <a:pPr algn="ctr"/>
            <a:r>
              <a:rPr lang="fr-FR" b="1" i="1" dirty="0" smtClean="0">
                <a:solidFill>
                  <a:srgbClr val="333399"/>
                </a:solidFill>
                <a:latin typeface="+mj-lt"/>
              </a:rPr>
              <a:t>Comment optimiser la gestion des énergies ?</a:t>
            </a:r>
          </a:p>
          <a:p>
            <a:pPr algn="ctr"/>
            <a:r>
              <a:rPr lang="fr-FR" b="1" i="1" dirty="0" smtClean="0">
                <a:solidFill>
                  <a:srgbClr val="333399"/>
                </a:solidFill>
                <a:latin typeface="+mj-lt"/>
              </a:rPr>
              <a:t>Comment programmer un système automatisé ?</a:t>
            </a:r>
            <a:endParaRPr lang="fr-FR" b="1" i="1" dirty="0">
              <a:solidFill>
                <a:srgbClr val="333399"/>
              </a:solidFill>
              <a:latin typeface="+mj-lt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C0CB565-DE67-4092-A4AC-4A5EDB19643D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  <p:sp>
        <p:nvSpPr>
          <p:cNvPr id="4" name="Arrondir un rectangle avec un coin diagonal 3"/>
          <p:cNvSpPr/>
          <p:nvPr/>
        </p:nvSpPr>
        <p:spPr>
          <a:xfrm>
            <a:off x="0" y="1124744"/>
            <a:ext cx="992188" cy="5733256"/>
          </a:xfrm>
          <a:prstGeom prst="round2DiagRect">
            <a:avLst>
              <a:gd name="adj1" fmla="val 980"/>
              <a:gd name="adj2" fmla="val 0"/>
            </a:avLst>
          </a:prstGeom>
          <a:solidFill>
            <a:srgbClr val="C1D31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anchor="ctr"/>
          <a:lstStyle/>
          <a:p>
            <a:pPr algn="ctr">
              <a:defRPr/>
            </a:pPr>
            <a:endParaRPr lang="fr-FR" sz="3600" b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92188" cy="10525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7" name="Picture 7" descr="ac_Versailles_ss_marianne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26988" y="19050"/>
            <a:ext cx="92075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 rot="16200000">
            <a:off x="-2669155" y="3380174"/>
            <a:ext cx="630932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fr-FR" sz="3600" b="1" dirty="0">
                <a:ln w="11430"/>
                <a:solidFill>
                  <a:srgbClr val="82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La technologie au collège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424608" y="4365104"/>
            <a:ext cx="7632848" cy="2470739"/>
          </a:xfrm>
          <a:prstGeom prst="round2DiagRect">
            <a:avLst>
              <a:gd name="adj1" fmla="val 32492"/>
              <a:gd name="adj2" fmla="val 0"/>
            </a:avLst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0000" tIns="46800" rIns="90000" bIns="46800">
            <a:spAutoFit/>
          </a:bodyPr>
          <a:lstStyle/>
          <a:p>
            <a:pPr defTabSz="449263" eaLnBrk="0" hangingPunct="0">
              <a:lnSpc>
                <a:spcPct val="97000"/>
              </a:lnSpc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fr-FR" sz="1600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Auteurs </a:t>
            </a:r>
            <a:r>
              <a:rPr lang="fr-FR" sz="16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: CRT Nord – </a:t>
            </a:r>
            <a:r>
              <a:rPr lang="fr-FR" sz="1600" b="1" cap="all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é</a:t>
            </a:r>
            <a:r>
              <a:rPr lang="fr-FR" sz="16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quipe 2010-2011</a:t>
            </a:r>
          </a:p>
          <a:p>
            <a:pPr defTabSz="449263" eaLnBrk="0" hangingPunct="0">
              <a:lnSpc>
                <a:spcPct val="97000"/>
              </a:lnSpc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fr-FR" sz="1600" b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</a:p>
          <a:p>
            <a:pPr defTabSz="449263" eaLnBrk="0" hangingPunct="0">
              <a:lnSpc>
                <a:spcPct val="97000"/>
              </a:lnSpc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fr-FR" sz="16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Rémy CANON</a:t>
            </a:r>
          </a:p>
          <a:p>
            <a:pPr defTabSz="449263" eaLnBrk="0" hangingPunct="0">
              <a:lnSpc>
                <a:spcPct val="97000"/>
              </a:lnSpc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fr-FR" sz="16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Julian DOUMERGUE</a:t>
            </a:r>
          </a:p>
          <a:p>
            <a:pPr defTabSz="449263" eaLnBrk="0" hangingPunct="0">
              <a:lnSpc>
                <a:spcPct val="97000"/>
              </a:lnSpc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fr-FR" sz="16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Pascal PUJADES</a:t>
            </a:r>
          </a:p>
          <a:p>
            <a:pPr defTabSz="449263" eaLnBrk="0" hangingPunct="0">
              <a:lnSpc>
                <a:spcPct val="97000"/>
              </a:lnSpc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fr-FR" sz="16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Renaud TRANCHANT</a:t>
            </a:r>
          </a:p>
          <a:p>
            <a:pPr defTabSz="449263" eaLnBrk="0" hangingPunct="0">
              <a:lnSpc>
                <a:spcPct val="97000"/>
              </a:lnSpc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fr-FR" sz="1600" b="1" i="1" dirty="0" smtClea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defTabSz="449263" eaLnBrk="0" hangingPunct="0">
              <a:lnSpc>
                <a:spcPct val="97000"/>
              </a:lnSpc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fr-FR" sz="16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Coordination : Jean-Michel BOICHOT</a:t>
            </a:r>
            <a:endParaRPr lang="fr-FR" sz="1200" b="1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0" y="6202363"/>
            <a:ext cx="992188" cy="646112"/>
          </a:xfrm>
          <a:prstGeom prst="rect">
            <a:avLst/>
          </a:prstGeom>
          <a:noFill/>
        </p:spPr>
        <p:txBody>
          <a:bodyPr lIns="0" rIns="0">
            <a:spAutoFit/>
          </a:bodyPr>
          <a:lstStyle/>
          <a:p>
            <a:pPr algn="ctr">
              <a:defRPr/>
            </a:pPr>
            <a:r>
              <a:rPr lang="fr-FR" sz="1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Séminaire</a:t>
            </a:r>
          </a:p>
          <a:p>
            <a:pPr algn="ctr">
              <a:defRPr/>
            </a:pPr>
            <a:r>
              <a:rPr lang="fr-FR" sz="1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académique  2011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6334</TotalTime>
  <Words>542</Words>
  <Application>Microsoft Office PowerPoint</Application>
  <PresentationFormat>Format A4 (210 x 297 mm)</PresentationFormat>
  <Paragraphs>161</Paragraphs>
  <Slides>6</Slides>
  <Notes>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Centre d'intérêt classe de 4e</dc:title>
  <dc:subject>Séminaire académique Technologie 2011</dc:subject>
  <dc:creator> D. PETRELLA IA-IPR STI Versailles</dc:creator>
  <cp:lastModifiedBy>Technologie</cp:lastModifiedBy>
  <cp:revision>364</cp:revision>
  <dcterms:created xsi:type="dcterms:W3CDTF">2008-11-08T11:31:35Z</dcterms:created>
  <dcterms:modified xsi:type="dcterms:W3CDTF">2011-04-04T18:20:48Z</dcterms:modified>
</cp:coreProperties>
</file>