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5" r:id="rId2"/>
    <p:sldId id="306" r:id="rId3"/>
    <p:sldId id="316" r:id="rId4"/>
    <p:sldId id="308" r:id="rId5"/>
    <p:sldId id="285" r:id="rId6"/>
    <p:sldId id="310" r:id="rId7"/>
    <p:sldId id="314" r:id="rId8"/>
    <p:sldId id="311" r:id="rId9"/>
    <p:sldId id="317" r:id="rId10"/>
    <p:sldId id="315" r:id="rId11"/>
    <p:sldId id="286" r:id="rId12"/>
  </p:sldIdLst>
  <p:sldSz cx="9906000" cy="6858000" type="A4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99"/>
    <a:srgbClr val="0000FF"/>
    <a:srgbClr val="C1D313"/>
    <a:srgbClr val="8D9B0D"/>
    <a:srgbClr val="FF9900"/>
    <a:srgbClr val="FECC50"/>
    <a:srgbClr val="800080"/>
    <a:srgbClr val="820000"/>
    <a:srgbClr val="4A88D2"/>
    <a:srgbClr val="6A740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9" autoAdjust="0"/>
    <p:restoredTop sz="94654" autoAdjust="0"/>
  </p:normalViewPr>
  <p:slideViewPr>
    <p:cSldViewPr>
      <p:cViewPr>
        <p:scale>
          <a:sx n="79" d="100"/>
          <a:sy n="79" d="100"/>
        </p:scale>
        <p:origin x="-822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103" d="100"/>
          <a:sy n="103" d="100"/>
        </p:scale>
        <p:origin x="-384" y="-96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>
              <a:defRPr sz="1200"/>
            </a:lvl1pPr>
          </a:lstStyle>
          <a:p>
            <a:pPr>
              <a:defRPr/>
            </a:pPr>
            <a:fld id="{B3F8DF9E-A5B6-4E07-A463-4BAAAEFE8932}" type="datetimeFigureOut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>
              <a:defRPr sz="1200"/>
            </a:lvl1pPr>
          </a:lstStyle>
          <a:p>
            <a:pPr>
              <a:defRPr/>
            </a:pPr>
            <a:fld id="{1D005DF3-634D-4CA1-AFC9-928D2BAC4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72342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A89907-F052-4E84-A705-6CA9AB1E3E98}" type="datetimeFigureOut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768350"/>
            <a:ext cx="5543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08" rIns="91417" bIns="45708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17" tIns="45708" rIns="91417" bIns="45708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09DEF5-8568-4E88-BB38-3606AFE198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32616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618549-E4AB-4F43-A2A0-05895FE3EC8D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EDE91-7F28-42E9-95CD-BE2DE37A1CE1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9463" y="768350"/>
            <a:ext cx="554037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10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81B3F4-0551-4E16-AE44-18BAC32FB1FA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5A588-FFF9-413D-AF85-2EC7D04C38A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EDE91-7F28-42E9-95CD-BE2DE37A1CE1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EDE91-7F28-42E9-95CD-BE2DE37A1CE1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EDE91-7F28-42E9-95CD-BE2DE37A1CE1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EDE91-7F28-42E9-95CD-BE2DE37A1CE1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FEDE91-7F28-42E9-95CD-BE2DE37A1CE1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D7D0E-ADC8-4E92-81EC-8AF575B470AC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1114-CF12-4D24-A4BE-AA3D1B5389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9DEB8-820F-459B-AEE0-57699830CC95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F1D72-9928-4477-8829-E2191C8BE0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10D66-6DF9-44D2-806A-804AFB98D342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9DB4-C238-42EE-91B0-97E00B194B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8E5F-F320-4073-B957-7A852FE84DCF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90D18-8B7A-4814-8667-16ED46B8C7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840E-148C-48C1-98BB-30D6F22AA155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7E89-FFB9-4ADA-BAB0-13DB249018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CD12E-8DFA-44FA-84F1-BADB9BD3F3FD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3C634-4736-430E-8DBD-81E4B78AAD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76C7-B304-47F7-B21C-8CD11073F27E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C4330-7F3C-468D-82AE-AEA3EB6655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B045F-2A99-41F1-8B68-1D50E1DF98FB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2FD26-844E-4846-900B-3A7F7B1E8A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58F97-5BE9-4E1F-B989-F61074A2CADE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CB565-DE67-4092-A4AC-4A5EDB1964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91616-9499-4CE2-9A1C-77288CFED326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5F076-4B3A-49E7-98B8-1B34600532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7F8D-522A-41A8-9424-F3FC03195A02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2B37B-311B-48C4-AB72-5FA4A8A87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49313" y="0"/>
            <a:ext cx="9056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90600" y="1557338"/>
            <a:ext cx="87153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B76D82-CCA9-4148-B23F-7206A9F1E647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35E4FA-C398-454F-96AB-C8C06610E1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38438" y="6356350"/>
            <a:ext cx="4357687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4" r:id="rId8"/>
    <p:sldLayoutId id="2147483785" r:id="rId9"/>
    <p:sldLayoutId id="2147483786" r:id="rId10"/>
    <p:sldLayoutId id="214748378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che_synthese_5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Domotique_actionneurs_5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024813" y="6356350"/>
            <a:ext cx="1385887" cy="365125"/>
          </a:xfrm>
        </p:spPr>
        <p:txBody>
          <a:bodyPr/>
          <a:lstStyle/>
          <a:p>
            <a:pPr>
              <a:defRPr/>
            </a:pPr>
            <a:fld id="{D6083443-3B03-4ADC-AFA5-F6338F572945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23988" y="6237288"/>
            <a:ext cx="7632700" cy="411162"/>
          </a:xfrm>
          <a:prstGeom prst="round2DiagRect">
            <a:avLst>
              <a:gd name="adj1" fmla="val 32492"/>
              <a:gd name="adj2" fmla="val 0"/>
            </a:avLst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Auteurs : CRT Nord – </a:t>
            </a:r>
            <a:r>
              <a:rPr lang="fr-FR" sz="1600" b="1" cap="al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é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quipe 2010-2011</a:t>
            </a:r>
          </a:p>
        </p:txBody>
      </p:sp>
      <p:sp>
        <p:nvSpPr>
          <p:cNvPr id="22" name="Arrondir un rectangle avec un coin diagonal 21"/>
          <p:cNvSpPr/>
          <p:nvPr/>
        </p:nvSpPr>
        <p:spPr>
          <a:xfrm>
            <a:off x="0" y="1125538"/>
            <a:ext cx="992188" cy="5732462"/>
          </a:xfrm>
          <a:prstGeom prst="round2DiagRect">
            <a:avLst>
              <a:gd name="adj1" fmla="val 980"/>
              <a:gd name="adj2" fmla="val 0"/>
            </a:avLst>
          </a:prstGeom>
          <a:solidFill>
            <a:srgbClr val="C1D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>
              <a:defRPr/>
            </a:pPr>
            <a:endParaRPr lang="fr-FR" sz="36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0" y="6202363"/>
            <a:ext cx="992188" cy="646112"/>
          </a:xfrm>
          <a:prstGeom prst="rect">
            <a:avLst/>
          </a:prstGeom>
          <a:noFill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fr-FR" sz="1200" b="1" dirty="0">
                <a:solidFill>
                  <a:schemeClr val="tx2">
                    <a:lumMod val="50000"/>
                  </a:schemeClr>
                </a:solidFill>
              </a:rPr>
              <a:t>Séminaire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tx2">
                    <a:lumMod val="50000"/>
                  </a:schemeClr>
                </a:solidFill>
              </a:rPr>
              <a:t>académique  2011</a:t>
            </a:r>
          </a:p>
        </p:txBody>
      </p:sp>
      <p:sp>
        <p:nvSpPr>
          <p:cNvPr id="32" name="Rectangle 31"/>
          <p:cNvSpPr/>
          <p:nvPr/>
        </p:nvSpPr>
        <p:spPr>
          <a:xfrm>
            <a:off x="0" y="0"/>
            <a:ext cx="992188" cy="1052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175" name="Picture 7" descr="ac_Versailles_ss_marianne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6988" y="19050"/>
            <a:ext cx="9207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 rot="16200000">
            <a:off x="-2669155" y="3380174"/>
            <a:ext cx="63093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La technologie au collège</a:t>
            </a:r>
          </a:p>
        </p:txBody>
      </p:sp>
      <p:sp>
        <p:nvSpPr>
          <p:cNvPr id="47" name="Titre 1"/>
          <p:cNvSpPr txBox="1">
            <a:spLocks/>
          </p:cNvSpPr>
          <p:nvPr/>
        </p:nvSpPr>
        <p:spPr>
          <a:xfrm>
            <a:off x="971550" y="333028"/>
            <a:ext cx="8934450" cy="64770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Enseigner en classe de </a:t>
            </a:r>
            <a:r>
              <a:rPr lang="fr-FR" sz="3600" b="1" dirty="0" smtClean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4</a:t>
            </a:r>
            <a:r>
              <a:rPr lang="fr-FR" sz="3600" b="1" baseline="30000" dirty="0" smtClean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ème</a:t>
            </a:r>
            <a:endParaRPr lang="fr-FR" sz="3600" b="1" dirty="0">
              <a:ln w="11430"/>
              <a:solidFill>
                <a:srgbClr val="82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13" name="Image 12" descr="illustration_zel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8744" y="3356992"/>
            <a:ext cx="2280252" cy="2520280"/>
          </a:xfrm>
          <a:prstGeom prst="rect">
            <a:avLst/>
          </a:prstGeom>
        </p:spPr>
      </p:pic>
      <p:pic>
        <p:nvPicPr>
          <p:cNvPr id="14" name="Image 13" descr="illustration_picax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12207" y="3356992"/>
            <a:ext cx="2978251" cy="2376264"/>
          </a:xfrm>
          <a:prstGeom prst="rect">
            <a:avLst/>
          </a:prstGeom>
        </p:spPr>
      </p:pic>
      <p:sp>
        <p:nvSpPr>
          <p:cNvPr id="15" name="Titre 1"/>
          <p:cNvSpPr txBox="1">
            <a:spLocks/>
          </p:cNvSpPr>
          <p:nvPr/>
        </p:nvSpPr>
        <p:spPr>
          <a:xfrm>
            <a:off x="963038" y="1652607"/>
            <a:ext cx="893445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i="1" u="sng" dirty="0" smtClean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Centre d’intérêt 4 :</a:t>
            </a:r>
          </a:p>
          <a:p>
            <a:pPr algn="ctr">
              <a:defRPr/>
            </a:pPr>
            <a:r>
              <a:rPr lang="fr-FR" sz="3600" b="1" dirty="0" smtClean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Séquence pédagogique n°1/1</a:t>
            </a:r>
            <a:endParaRPr lang="fr-FR" sz="3600" b="1" dirty="0">
              <a:ln w="11430"/>
              <a:solidFill>
                <a:srgbClr val="82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 rot="20617954">
            <a:off x="1561846" y="3573727"/>
            <a:ext cx="7833916" cy="10772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La régulation des énergies et</a:t>
            </a:r>
          </a:p>
          <a:p>
            <a:pPr algn="ctr">
              <a:defRPr/>
            </a:pPr>
            <a:r>
              <a:rPr lang="fr-FR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la programmation d’un système automatisé</a:t>
            </a:r>
            <a:endParaRPr lang="fr-FR" sz="32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 rot="20649082">
            <a:off x="7337171" y="5901123"/>
            <a:ext cx="2479652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fr-FR" sz="1600" b="1" dirty="0" smtClean="0">
                <a:solidFill>
                  <a:srgbClr val="FF0000"/>
                </a:solidFill>
                <a:latin typeface="+mj-lt"/>
              </a:rPr>
              <a:t>Ceci est un exemple de pistes et non un modèle</a:t>
            </a:r>
            <a:endParaRPr lang="fr-FR" sz="16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B078F8-77CC-4BE8-9D6A-162B82901853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09562" y="332656"/>
            <a:ext cx="917994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Exemples de programmes proposés :</a:t>
            </a:r>
          </a:p>
          <a:p>
            <a:endParaRPr lang="fr-FR" sz="1000" dirty="0" smtClean="0">
              <a:solidFill>
                <a:schemeClr val="tx2"/>
              </a:solidFill>
              <a:latin typeface="+mj-lt"/>
            </a:endParaRPr>
          </a:p>
          <a:p>
            <a:r>
              <a:rPr lang="fr-FR" sz="2000" dirty="0" smtClean="0">
                <a:solidFill>
                  <a:schemeClr val="tx2"/>
                </a:solidFill>
                <a:latin typeface="+mj-lt"/>
              </a:rPr>
              <a:t>Programme </a:t>
            </a:r>
            <a:r>
              <a:rPr lang="fr-FR" sz="2000" i="1" dirty="0" smtClean="0">
                <a:solidFill>
                  <a:schemeClr val="tx2"/>
                </a:solidFill>
                <a:latin typeface="+mj-lt"/>
              </a:rPr>
              <a:t>« la gestion automatique de l’eau »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309562" y="1556792"/>
            <a:ext cx="9251950" cy="1440160"/>
            <a:chOff x="309562" y="1556792"/>
            <a:chExt cx="9251950" cy="1440160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393" t="39091" r="4498" b="52637"/>
            <a:stretch>
              <a:fillRect/>
            </a:stretch>
          </p:blipFill>
          <p:spPr bwMode="auto">
            <a:xfrm>
              <a:off x="344488" y="2263255"/>
              <a:ext cx="9217024" cy="733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309562" y="1556792"/>
              <a:ext cx="91799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 smtClean="0">
                  <a:solidFill>
                    <a:schemeClr val="tx2"/>
                  </a:solidFill>
                  <a:latin typeface="+mj-lt"/>
                </a:rPr>
                <a:t>- </a:t>
              </a:r>
              <a:r>
                <a:rPr lang="fr-FR" u="sng" dirty="0" smtClean="0">
                  <a:solidFill>
                    <a:schemeClr val="tx2"/>
                  </a:solidFill>
                  <a:latin typeface="+mj-lt"/>
                </a:rPr>
                <a:t>Programme sous </a:t>
              </a:r>
              <a:r>
                <a:rPr lang="fr-FR" i="1" u="sng" dirty="0" smtClean="0">
                  <a:solidFill>
                    <a:schemeClr val="tx2"/>
                  </a:solidFill>
                  <a:latin typeface="+mj-lt"/>
                </a:rPr>
                <a:t>ZELIO SOFT </a:t>
              </a:r>
            </a:p>
            <a:p>
              <a:r>
                <a:rPr lang="fr-FR" i="1" dirty="0" smtClean="0">
                  <a:solidFill>
                    <a:schemeClr val="tx2"/>
                  </a:solidFill>
                  <a:latin typeface="+mj-lt"/>
                </a:rPr>
                <a:t>Maquette ZELIO</a:t>
              </a:r>
              <a:endParaRPr lang="fr-FR" dirty="0" smtClean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309562" y="3356992"/>
            <a:ext cx="9179942" cy="3168352"/>
            <a:chOff x="309562" y="3356992"/>
            <a:chExt cx="9179942" cy="316835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2800" y="3408286"/>
              <a:ext cx="5760640" cy="3117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ZoneTexte 8"/>
            <p:cNvSpPr txBox="1"/>
            <p:nvPr/>
          </p:nvSpPr>
          <p:spPr>
            <a:xfrm>
              <a:off x="309562" y="3356992"/>
              <a:ext cx="91799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 smtClean="0">
                  <a:solidFill>
                    <a:schemeClr val="tx2"/>
                  </a:solidFill>
                  <a:latin typeface="+mj-lt"/>
                </a:rPr>
                <a:t>- </a:t>
              </a:r>
              <a:r>
                <a:rPr lang="fr-FR" u="sng" dirty="0" smtClean="0">
                  <a:solidFill>
                    <a:schemeClr val="tx2"/>
                  </a:solidFill>
                  <a:latin typeface="+mj-lt"/>
                </a:rPr>
                <a:t>Programme sous </a:t>
              </a:r>
              <a:r>
                <a:rPr lang="fr-FR" i="1" u="sng" dirty="0" smtClean="0">
                  <a:solidFill>
                    <a:schemeClr val="tx2"/>
                  </a:solidFill>
                  <a:latin typeface="+mj-lt"/>
                </a:rPr>
                <a:t>PROGRAMMING EDITOR</a:t>
              </a:r>
            </a:p>
            <a:p>
              <a:r>
                <a:rPr lang="fr-FR" i="1" dirty="0" smtClean="0">
                  <a:solidFill>
                    <a:schemeClr val="tx2"/>
                  </a:solidFill>
                  <a:latin typeface="+mj-lt"/>
                </a:rPr>
                <a:t>Maquette PICAXE</a:t>
              </a:r>
              <a:endParaRPr lang="fr-FR" dirty="0" smtClean="0">
                <a:solidFill>
                  <a:schemeClr val="tx2"/>
                </a:solidFill>
                <a:latin typeface="+mj-lt"/>
              </a:endParaRPr>
            </a:p>
          </p:txBody>
        </p:sp>
      </p:grpSp>
      <p:pic>
        <p:nvPicPr>
          <p:cNvPr id="15" name="Image 14" descr="lavab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77336" y="404664"/>
            <a:ext cx="1518836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0CB565-DE67-4092-A4AC-4A5EDB19643D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715435" y="2924944"/>
            <a:ext cx="5391219" cy="646331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0" y="1124744"/>
            <a:ext cx="992188" cy="5733256"/>
          </a:xfrm>
          <a:prstGeom prst="round2DiagRect">
            <a:avLst>
              <a:gd name="adj1" fmla="val 980"/>
              <a:gd name="adj2" fmla="val 0"/>
            </a:avLst>
          </a:prstGeom>
          <a:solidFill>
            <a:srgbClr val="C1D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>
              <a:defRPr/>
            </a:pPr>
            <a:endParaRPr lang="fr-FR" sz="36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2188" cy="1052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" name="Picture 7" descr="ac_Versailles_ss_marianne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6988" y="19050"/>
            <a:ext cx="9207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 rot="16200000">
            <a:off x="-2669155" y="3380174"/>
            <a:ext cx="63093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La technologie au collège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24608" y="4365104"/>
            <a:ext cx="7632848" cy="2470739"/>
          </a:xfrm>
          <a:prstGeom prst="round2DiagRect">
            <a:avLst>
              <a:gd name="adj1" fmla="val 32492"/>
              <a:gd name="adj2" fmla="val 0"/>
            </a:avLst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Auteurs 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: CRT Nord – </a:t>
            </a:r>
            <a:r>
              <a:rPr lang="fr-FR" sz="1600" b="1" cap="al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é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quipe 2010-2011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Rémy CANON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Julian DOUMERGUE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Pascal PUJADES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Renaud TRANCHANT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sz="1600" b="1" i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Coordination : Jean-Michel BOICHOT</a:t>
            </a:r>
            <a:endParaRPr lang="fr-FR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6202363"/>
            <a:ext cx="992188" cy="646112"/>
          </a:xfrm>
          <a:prstGeom prst="rect">
            <a:avLst/>
          </a:prstGeom>
          <a:noFill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fr-FR" sz="1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Séminaire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académique  2011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44"/>
          <p:cNvGrpSpPr/>
          <p:nvPr/>
        </p:nvGrpSpPr>
        <p:grpSpPr>
          <a:xfrm>
            <a:off x="344488" y="548680"/>
            <a:ext cx="9561512" cy="6309320"/>
            <a:chOff x="381000" y="428625"/>
            <a:chExt cx="9525000" cy="640715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66" name="Lune 65"/>
            <p:cNvSpPr/>
            <p:nvPr/>
          </p:nvSpPr>
          <p:spPr>
            <a:xfrm rot="13363744">
              <a:off x="6505705" y="1802192"/>
              <a:ext cx="1293813" cy="1044575"/>
            </a:xfrm>
            <a:prstGeom prst="moon">
              <a:avLst>
                <a:gd name="adj" fmla="val 78208"/>
              </a:avLst>
            </a:prstGeom>
            <a:solidFill>
              <a:srgbClr val="C1D31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87" name="Rectangle 80"/>
            <p:cNvSpPr>
              <a:spLocks noChangeArrowheads="1"/>
            </p:cNvSpPr>
            <p:nvPr/>
          </p:nvSpPr>
          <p:spPr bwMode="auto">
            <a:xfrm>
              <a:off x="7024688" y="428625"/>
              <a:ext cx="2881312" cy="2786061"/>
            </a:xfrm>
            <a:prstGeom prst="roundRect">
              <a:avLst>
                <a:gd name="adj" fmla="val 20160"/>
              </a:avLst>
            </a:prstGeom>
            <a:solidFill>
              <a:srgbClr val="C1D313"/>
            </a:solidFill>
            <a:ln w="38100">
              <a:noFill/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j-lt"/>
              </a:endParaRPr>
            </a:p>
          </p:txBody>
        </p:sp>
        <p:sp>
          <p:nvSpPr>
            <p:cNvPr id="86" name="Rectangle 80"/>
            <p:cNvSpPr>
              <a:spLocks noChangeArrowheads="1"/>
            </p:cNvSpPr>
            <p:nvPr/>
          </p:nvSpPr>
          <p:spPr bwMode="auto">
            <a:xfrm>
              <a:off x="2881313" y="2263775"/>
              <a:ext cx="7024687" cy="4572000"/>
            </a:xfrm>
            <a:prstGeom prst="roundRect">
              <a:avLst>
                <a:gd name="adj" fmla="val 11000"/>
              </a:avLst>
            </a:prstGeom>
            <a:solidFill>
              <a:srgbClr val="C1D313"/>
            </a:solidFill>
            <a:ln w="38100">
              <a:noFill/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j-lt"/>
              </a:endParaRPr>
            </a:p>
          </p:txBody>
        </p:sp>
        <p:sp>
          <p:nvSpPr>
            <p:cNvPr id="6" name="Rectangle 80"/>
            <p:cNvSpPr>
              <a:spLocks noChangeArrowheads="1"/>
            </p:cNvSpPr>
            <p:nvPr/>
          </p:nvSpPr>
          <p:spPr bwMode="auto">
            <a:xfrm>
              <a:off x="381000" y="5264073"/>
              <a:ext cx="3714750" cy="1571625"/>
            </a:xfrm>
            <a:prstGeom prst="roundRect">
              <a:avLst>
                <a:gd name="adj" fmla="val 25426"/>
              </a:avLst>
            </a:prstGeom>
            <a:solidFill>
              <a:srgbClr val="C1D313"/>
            </a:solidFill>
            <a:ln w="38100">
              <a:noFill/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j-lt"/>
              </a:endParaRPr>
            </a:p>
          </p:txBody>
        </p:sp>
        <p:sp>
          <p:nvSpPr>
            <p:cNvPr id="67" name="Lune 66"/>
            <p:cNvSpPr/>
            <p:nvPr/>
          </p:nvSpPr>
          <p:spPr>
            <a:xfrm rot="13236546">
              <a:off x="2389998" y="4765560"/>
              <a:ext cx="1293812" cy="1042987"/>
            </a:xfrm>
            <a:prstGeom prst="moon">
              <a:avLst>
                <a:gd name="adj" fmla="val 78876"/>
              </a:avLst>
            </a:prstGeom>
            <a:solidFill>
              <a:srgbClr val="C1D31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28" name="Text Box 82"/>
          <p:cNvSpPr txBox="1">
            <a:spLocks noChangeArrowheads="1"/>
          </p:cNvSpPr>
          <p:nvPr/>
        </p:nvSpPr>
        <p:spPr bwMode="auto">
          <a:xfrm>
            <a:off x="2432050" y="6381750"/>
            <a:ext cx="3457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fr-FR" b="1" i="1" dirty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 qui est procuré à l’élève</a:t>
            </a:r>
          </a:p>
        </p:txBody>
      </p:sp>
      <p:cxnSp>
        <p:nvCxnSpPr>
          <p:cNvPr id="49" name="Connecteur en angle 48"/>
          <p:cNvCxnSpPr/>
          <p:nvPr/>
        </p:nvCxnSpPr>
        <p:spPr bwMode="auto">
          <a:xfrm rot="5400000" flipH="1" flipV="1">
            <a:off x="7362825" y="2051051"/>
            <a:ext cx="1285875" cy="711200"/>
          </a:xfrm>
          <a:prstGeom prst="bentConnector3">
            <a:avLst>
              <a:gd name="adj1" fmla="val 50000"/>
            </a:avLst>
          </a:prstGeom>
          <a:ln w="38100">
            <a:noFill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0" y="2"/>
            <a:ext cx="9906000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ahoma" pitchFamily="34" charset="0"/>
              </a:rPr>
              <a:t>Elaboration d’une séquence de technologie</a:t>
            </a:r>
          </a:p>
        </p:txBody>
      </p:sp>
      <p:grpSp>
        <p:nvGrpSpPr>
          <p:cNvPr id="3" name="Groupe 138"/>
          <p:cNvGrpSpPr>
            <a:grpSpLocks/>
          </p:cNvGrpSpPr>
          <p:nvPr/>
        </p:nvGrpSpPr>
        <p:grpSpPr bwMode="auto">
          <a:xfrm>
            <a:off x="2579688" y="3405188"/>
            <a:ext cx="7127875" cy="2736850"/>
            <a:chOff x="2579688" y="3405188"/>
            <a:chExt cx="7128298" cy="2737113"/>
          </a:xfrm>
        </p:grpSpPr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7739082" y="5218971"/>
              <a:ext cx="1968904" cy="923330"/>
            </a:xfrm>
            <a:prstGeom prst="rect">
              <a:avLst/>
            </a:prstGeom>
            <a:solidFill>
              <a:srgbClr val="8200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plastic">
              <a:bevelT w="177800" h="165100"/>
            </a:sp3d>
          </p:spPr>
          <p:txBody>
            <a:bodyPr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b="1" dirty="0">
                  <a:ln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Rédaction de la fiche de synthèse des acquis</a:t>
              </a:r>
            </a:p>
          </p:txBody>
        </p:sp>
        <p:cxnSp>
          <p:nvCxnSpPr>
            <p:cNvPr id="10247" name="AutoShape 67"/>
            <p:cNvCxnSpPr>
              <a:cxnSpLocks noChangeShapeType="1"/>
              <a:endCxn id="11" idx="0"/>
            </p:cNvCxnSpPr>
            <p:nvPr/>
          </p:nvCxnSpPr>
          <p:spPr bwMode="auto">
            <a:xfrm>
              <a:off x="2579688" y="3405188"/>
              <a:ext cx="6143846" cy="1813783"/>
            </a:xfrm>
            <a:prstGeom prst="bentConnector2">
              <a:avLst/>
            </a:prstGeom>
            <a:noFill/>
            <a:ln w="76200">
              <a:solidFill>
                <a:srgbClr val="820000"/>
              </a:solidFill>
              <a:miter lim="800000"/>
              <a:headEnd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sp>
          <p:nvSpPr>
            <p:cNvPr id="77" name="ZoneTexte 76"/>
            <p:cNvSpPr txBox="1"/>
            <p:nvPr/>
          </p:nvSpPr>
          <p:spPr>
            <a:xfrm>
              <a:off x="7130018" y="5403279"/>
              <a:ext cx="720725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rgbClr val="82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Narrow" pitchFamily="34" charset="0"/>
                  <a:sym typeface="Wingdings"/>
                </a:rPr>
                <a:t> </a:t>
              </a:r>
              <a:endParaRPr lang="fr-FR" sz="3600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09" name="ZoneTexte 108"/>
          <p:cNvSpPr txBox="1"/>
          <p:nvPr/>
        </p:nvSpPr>
        <p:spPr bwMode="auto">
          <a:xfrm>
            <a:off x="2144689" y="620690"/>
            <a:ext cx="1800200" cy="1489269"/>
          </a:xfrm>
          <a:prstGeom prst="heptagon">
            <a:avLst/>
          </a:prstGeom>
          <a:solidFill>
            <a:srgbClr val="BDCF13"/>
          </a:solidFill>
          <a:ln>
            <a:solidFill>
              <a:srgbClr val="C1D31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273050" h="241300"/>
          </a:sp3d>
        </p:spPr>
        <p:txBody>
          <a:bodyPr lIns="0" tIns="72000" rIns="0" bIns="0">
            <a:spAutoFit/>
          </a:bodyPr>
          <a:lstStyle/>
          <a:p>
            <a:pPr algn="ctr">
              <a:defRPr/>
            </a:pPr>
            <a:r>
              <a:rPr lang="fr-FR" b="1" dirty="0">
                <a:latin typeface="Arial Narrow" pitchFamily="34" charset="0"/>
              </a:rPr>
              <a:t>les Capacités et Connaissances du socle</a:t>
            </a:r>
          </a:p>
        </p:txBody>
      </p:sp>
      <p:pic>
        <p:nvPicPr>
          <p:cNvPr id="8202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1773238"/>
            <a:ext cx="10969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" name="Flèche vers le bas 115"/>
          <p:cNvSpPr/>
          <p:nvPr/>
        </p:nvSpPr>
        <p:spPr>
          <a:xfrm rot="5400000">
            <a:off x="3980892" y="944725"/>
            <a:ext cx="504057" cy="432049"/>
          </a:xfrm>
          <a:prstGeom prst="downArrow">
            <a:avLst/>
          </a:prstGeom>
          <a:solidFill>
            <a:srgbClr val="82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4" name="Groupe 148"/>
          <p:cNvGrpSpPr>
            <a:grpSpLocks/>
          </p:cNvGrpSpPr>
          <p:nvPr/>
        </p:nvGrpSpPr>
        <p:grpSpPr bwMode="auto">
          <a:xfrm>
            <a:off x="4808538" y="3789363"/>
            <a:ext cx="2513012" cy="2232025"/>
            <a:chOff x="4808984" y="3789291"/>
            <a:chExt cx="2513054" cy="2231997"/>
          </a:xfrm>
        </p:grpSpPr>
        <p:cxnSp>
          <p:nvCxnSpPr>
            <p:cNvPr id="58" name="Connecteur en angle 57"/>
            <p:cNvCxnSpPr>
              <a:stCxn id="0" idx="2"/>
              <a:endCxn id="0" idx="0"/>
            </p:cNvCxnSpPr>
            <p:nvPr/>
          </p:nvCxnSpPr>
          <p:spPr>
            <a:xfrm rot="5400000">
              <a:off x="5957577" y="3648777"/>
              <a:ext cx="1223947" cy="1504975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820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ZoneTexte 68"/>
            <p:cNvSpPr txBox="1"/>
            <p:nvPr/>
          </p:nvSpPr>
          <p:spPr>
            <a:xfrm>
              <a:off x="4808984" y="5013177"/>
              <a:ext cx="2016224" cy="1008111"/>
            </a:xfrm>
            <a:prstGeom prst="rect">
              <a:avLst/>
            </a:prstGeom>
            <a:solidFill>
              <a:srgbClr val="6A740A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wrap="none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Identification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des ressources :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doc., web, classeur,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aides, guidance…</a:t>
              </a:r>
            </a:p>
          </p:txBody>
        </p:sp>
        <p:sp>
          <p:nvSpPr>
            <p:cNvPr id="70" name="Rectangle à coins arrondis 69"/>
            <p:cNvSpPr/>
            <p:nvPr/>
          </p:nvSpPr>
          <p:spPr bwMode="auto">
            <a:xfrm>
              <a:off x="4953000" y="4599309"/>
              <a:ext cx="504056" cy="360040"/>
            </a:xfrm>
            <a:prstGeom prst="roundRect">
              <a:avLst>
                <a:gd name="adj" fmla="val 50000"/>
              </a:avLst>
            </a:prstGeom>
            <a:solidFill>
              <a:srgbClr val="6A740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72000" rIns="36000" bIns="72000" anchor="ctr"/>
            <a:lstStyle/>
            <a:p>
              <a:pPr algn="ctr">
                <a:defRPr/>
              </a:pPr>
              <a:r>
                <a:rPr lang="fr-FR" sz="2000" b="1" dirty="0">
                  <a:solidFill>
                    <a:srgbClr val="C1D31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</p:grpSp>
      <p:grpSp>
        <p:nvGrpSpPr>
          <p:cNvPr id="5" name="Groupe 151"/>
          <p:cNvGrpSpPr>
            <a:grpSpLocks/>
          </p:cNvGrpSpPr>
          <p:nvPr/>
        </p:nvGrpSpPr>
        <p:grpSpPr bwMode="auto">
          <a:xfrm>
            <a:off x="6248400" y="6362700"/>
            <a:ext cx="3317875" cy="404813"/>
            <a:chOff x="6249144" y="6363147"/>
            <a:chExt cx="3316400" cy="404664"/>
          </a:xfrm>
        </p:grpSpPr>
        <p:sp>
          <p:nvSpPr>
            <p:cNvPr id="85" name="Rectangle à coins arrondis 84"/>
            <p:cNvSpPr/>
            <p:nvPr/>
          </p:nvSpPr>
          <p:spPr bwMode="auto">
            <a:xfrm>
              <a:off x="6249144" y="6381328"/>
              <a:ext cx="545314" cy="360040"/>
            </a:xfrm>
            <a:prstGeom prst="roundRect">
              <a:avLst>
                <a:gd name="adj" fmla="val 50000"/>
              </a:avLst>
            </a:prstGeom>
            <a:solidFill>
              <a:srgbClr val="4A88D2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tIns="72000" bIns="0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latin typeface="Impact" pitchFamily="34" charset="0"/>
                  <a:cs typeface="Arial" pitchFamily="34" charset="0"/>
                </a:rPr>
                <a:t>13b</a:t>
              </a:r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6844792" y="6363147"/>
              <a:ext cx="2720752" cy="404664"/>
            </a:xfrm>
            <a:prstGeom prst="roundRect">
              <a:avLst>
                <a:gd name="adj" fmla="val 37590"/>
              </a:avLst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wrap="none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Contrôle des connaissances</a:t>
              </a:r>
            </a:p>
          </p:txBody>
        </p:sp>
      </p:grpSp>
      <p:grpSp>
        <p:nvGrpSpPr>
          <p:cNvPr id="7" name="Groupe 152"/>
          <p:cNvGrpSpPr>
            <a:grpSpLocks/>
          </p:cNvGrpSpPr>
          <p:nvPr/>
        </p:nvGrpSpPr>
        <p:grpSpPr bwMode="auto">
          <a:xfrm>
            <a:off x="4546600" y="692150"/>
            <a:ext cx="2305050" cy="2232025"/>
            <a:chOff x="4592960" y="692696"/>
            <a:chExt cx="2160240" cy="2232248"/>
          </a:xfrm>
        </p:grpSpPr>
        <p:sp>
          <p:nvSpPr>
            <p:cNvPr id="62" name="ZoneTexte 61"/>
            <p:cNvSpPr txBox="1"/>
            <p:nvPr/>
          </p:nvSpPr>
          <p:spPr>
            <a:xfrm>
              <a:off x="4592960" y="692696"/>
              <a:ext cx="2160240" cy="10876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wrap="none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 Mise en place du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dispositif d’évaluation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des Compétences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pendant les activités</a:t>
              </a:r>
            </a:p>
          </p:txBody>
        </p:sp>
        <p:sp>
          <p:nvSpPr>
            <p:cNvPr id="113" name="Rectangle à coins arrondis 112"/>
            <p:cNvSpPr/>
            <p:nvPr/>
          </p:nvSpPr>
          <p:spPr bwMode="auto">
            <a:xfrm>
              <a:off x="5038980" y="1841331"/>
              <a:ext cx="504056" cy="360040"/>
            </a:xfrm>
            <a:prstGeom prst="roundRect">
              <a:avLst>
                <a:gd name="adj" fmla="val 50000"/>
              </a:avLst>
            </a:prstGeom>
            <a:solidFill>
              <a:srgbClr val="4A88D2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</p:spPr>
          <p:txBody>
            <a:bodyPr wrap="none" tIns="72000" bIns="0" anchor="ctr">
              <a:sp3d extrusionH="57150">
                <a:bevelT w="38100" h="38100"/>
              </a:sp3d>
            </a:bodyPr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Impact" pitchFamily="34" charset="0"/>
                  <a:cs typeface="Arial" pitchFamily="34" charset="0"/>
                </a:rPr>
                <a:t>13c</a:t>
              </a:r>
            </a:p>
          </p:txBody>
        </p:sp>
        <p:cxnSp>
          <p:nvCxnSpPr>
            <p:cNvPr id="129" name="Connecteur en angle 128"/>
            <p:cNvCxnSpPr/>
            <p:nvPr/>
          </p:nvCxnSpPr>
          <p:spPr>
            <a:xfrm rot="16200000" flipH="1">
              <a:off x="5636820" y="1808564"/>
              <a:ext cx="1152640" cy="1080120"/>
            </a:xfrm>
            <a:prstGeom prst="bentConnector3">
              <a:avLst>
                <a:gd name="adj1" fmla="val 60194"/>
              </a:avLst>
            </a:prstGeom>
            <a:ln w="38100">
              <a:solidFill>
                <a:schemeClr val="tx2">
                  <a:lumMod val="75000"/>
                </a:schemeClr>
              </a:solidFill>
              <a:prstDash val="sysDot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e 143"/>
          <p:cNvGrpSpPr>
            <a:grpSpLocks/>
          </p:cNvGrpSpPr>
          <p:nvPr/>
        </p:nvGrpSpPr>
        <p:grpSpPr bwMode="auto">
          <a:xfrm>
            <a:off x="517525" y="3357563"/>
            <a:ext cx="2533650" cy="3249612"/>
            <a:chOff x="518077" y="3356992"/>
            <a:chExt cx="2532652" cy="3250183"/>
          </a:xfrm>
        </p:grpSpPr>
        <p:sp>
          <p:nvSpPr>
            <p:cNvPr id="80" name="ZoneTexte 79"/>
            <p:cNvSpPr txBox="1">
              <a:spLocks noChangeArrowheads="1"/>
            </p:cNvSpPr>
            <p:nvPr/>
          </p:nvSpPr>
          <p:spPr bwMode="auto">
            <a:xfrm>
              <a:off x="2258641" y="5242485"/>
              <a:ext cx="792088" cy="708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38100" dist="63500" dir="2700000" algn="tl" rotWithShape="0">
                <a:schemeClr val="tx1"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4000" b="1" dirty="0">
                  <a:ln w="11430"/>
                  <a:solidFill>
                    <a:schemeClr val="bg2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 2" pitchFamily="18" charset="2"/>
                </a:rPr>
                <a:t></a:t>
              </a:r>
              <a:endParaRPr lang="fr-FR" sz="40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518077" y="5438426"/>
              <a:ext cx="2087011" cy="116874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lIns="0" tIns="0" rIns="0" bIns="0">
              <a:sp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b="1" dirty="0">
                  <a:latin typeface="Arial Narrow" pitchFamily="34" charset="0"/>
                </a:rPr>
                <a:t>Choix finalisé du support technique</a:t>
              </a:r>
            </a:p>
          </p:txBody>
        </p:sp>
        <p:cxnSp>
          <p:nvCxnSpPr>
            <p:cNvPr id="132" name="Forme 131"/>
            <p:cNvCxnSpPr>
              <a:endCxn id="0" idx="2"/>
            </p:cNvCxnSpPr>
            <p:nvPr/>
          </p:nvCxnSpPr>
          <p:spPr>
            <a:xfrm rot="5400000">
              <a:off x="-793440" y="4668509"/>
              <a:ext cx="2665880" cy="42846"/>
            </a:xfrm>
            <a:prstGeom prst="bentConnector4">
              <a:avLst>
                <a:gd name="adj1" fmla="val 18"/>
                <a:gd name="adj2" fmla="val 796859"/>
              </a:avLst>
            </a:prstGeom>
            <a:ln w="38100">
              <a:solidFill>
                <a:srgbClr val="820000"/>
              </a:solidFill>
              <a:tailEnd type="arrow" w="sm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49"/>
          <p:cNvGrpSpPr>
            <a:grpSpLocks/>
          </p:cNvGrpSpPr>
          <p:nvPr/>
        </p:nvGrpSpPr>
        <p:grpSpPr bwMode="auto">
          <a:xfrm>
            <a:off x="7321550" y="733425"/>
            <a:ext cx="2024063" cy="2224088"/>
            <a:chOff x="7322038" y="734095"/>
            <a:chExt cx="2023575" cy="2224199"/>
          </a:xfrm>
        </p:grpSpPr>
        <p:sp>
          <p:nvSpPr>
            <p:cNvPr id="39" name="AutoShape 64"/>
            <p:cNvSpPr>
              <a:spLocks noChangeArrowheads="1"/>
            </p:cNvSpPr>
            <p:nvPr/>
          </p:nvSpPr>
          <p:spPr bwMode="auto">
            <a:xfrm>
              <a:off x="7473950" y="734095"/>
              <a:ext cx="1871663" cy="1080665"/>
            </a:xfrm>
            <a:prstGeom prst="flowChartProcess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 w="177800" h="88900"/>
            </a:sp3d>
          </p:spPr>
          <p:txBody>
            <a:bodyPr wrap="none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latin typeface="Arial Narrow" pitchFamily="34" charset="0"/>
                </a:rPr>
                <a:t>Détermination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latin typeface="Arial Narrow" pitchFamily="34" charset="0"/>
                </a:rPr>
                <a:t>de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latin typeface="Arial Narrow" pitchFamily="34" charset="0"/>
                </a:rPr>
                <a:t>l’environnement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latin typeface="Arial Narrow" pitchFamily="34" charset="0"/>
                </a:rPr>
                <a:t>matériel</a:t>
              </a:r>
            </a:p>
          </p:txBody>
        </p:sp>
        <p:cxnSp>
          <p:nvCxnSpPr>
            <p:cNvPr id="60" name="Connecteur en angle 59"/>
            <p:cNvCxnSpPr>
              <a:stCxn id="0" idx="0"/>
              <a:endCxn id="0" idx="2"/>
            </p:cNvCxnSpPr>
            <p:nvPr/>
          </p:nvCxnSpPr>
          <p:spPr>
            <a:xfrm rot="5400000" flipH="1" flipV="1">
              <a:off x="7294097" y="1843178"/>
              <a:ext cx="1143057" cy="1087176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820000"/>
              </a:solidFill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à coins arrondis 134"/>
            <p:cNvSpPr/>
            <p:nvPr/>
          </p:nvSpPr>
          <p:spPr bwMode="auto">
            <a:xfrm>
              <a:off x="8625408" y="1916832"/>
              <a:ext cx="504056" cy="36004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</p:spPr>
          <p:txBody>
            <a:bodyPr wrap="none" tIns="72000" bIns="0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rgbClr val="C1D313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Impact" pitchFamily="34" charset="0"/>
                  <a:cs typeface="Arial" pitchFamily="34" charset="0"/>
                </a:rPr>
                <a:t>12</a:t>
              </a:r>
            </a:p>
          </p:txBody>
        </p:sp>
      </p:grpSp>
      <p:grpSp>
        <p:nvGrpSpPr>
          <p:cNvPr id="13" name="Groupe 156"/>
          <p:cNvGrpSpPr>
            <a:grpSpLocks/>
          </p:cNvGrpSpPr>
          <p:nvPr/>
        </p:nvGrpSpPr>
        <p:grpSpPr bwMode="auto">
          <a:xfrm>
            <a:off x="273050" y="1722438"/>
            <a:ext cx="2427288" cy="3290887"/>
            <a:chOff x="272480" y="1721768"/>
            <a:chExt cx="2428081" cy="3291408"/>
          </a:xfrm>
        </p:grpSpPr>
        <p:sp>
          <p:nvSpPr>
            <p:cNvPr id="47" name="ZoneTexte 46"/>
            <p:cNvSpPr txBox="1"/>
            <p:nvPr/>
          </p:nvSpPr>
          <p:spPr bwMode="auto">
            <a:xfrm rot="20685994">
              <a:off x="632520" y="1721768"/>
              <a:ext cx="858218" cy="73866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bevelB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1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50" name="ZoneTexte 49"/>
            <p:cNvSpPr txBox="1"/>
            <p:nvPr/>
          </p:nvSpPr>
          <p:spPr bwMode="auto">
            <a:xfrm>
              <a:off x="1136576" y="1865784"/>
              <a:ext cx="817868" cy="738664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txBody>
            <a:bodyPr lIns="72000" rIns="72000"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2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51" name="ZoneTexte 50"/>
            <p:cNvSpPr txBox="1"/>
            <p:nvPr/>
          </p:nvSpPr>
          <p:spPr bwMode="auto">
            <a:xfrm>
              <a:off x="1352600" y="2132856"/>
              <a:ext cx="817868" cy="738664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4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272480" y="2420888"/>
              <a:ext cx="719138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b="1" dirty="0">
                  <a:ln w="11430"/>
                  <a:solidFill>
                    <a:srgbClr val="FF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"/>
                </a:rPr>
                <a:t></a:t>
              </a:r>
              <a:endParaRPr lang="fr-FR" sz="36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ZoneTexte 107"/>
            <p:cNvSpPr txBox="1"/>
            <p:nvPr/>
          </p:nvSpPr>
          <p:spPr>
            <a:xfrm>
              <a:off x="885265" y="4005064"/>
              <a:ext cx="1490543" cy="1008112"/>
            </a:xfrm>
            <a:prstGeom prst="upArrowCallout">
              <a:avLst>
                <a:gd name="adj1" fmla="val 40118"/>
                <a:gd name="adj2" fmla="val 34448"/>
                <a:gd name="adj3" fmla="val 28779"/>
                <a:gd name="adj4" fmla="val 64977"/>
              </a:avLst>
            </a:prstGeom>
            <a:solidFill>
              <a:srgbClr val="A1B01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lIns="0" rIns="0" bIns="36000">
              <a:spAutoFit/>
            </a:bodyPr>
            <a:lstStyle/>
            <a:p>
              <a:pPr algn="ctr">
                <a:defRPr/>
              </a:pPr>
              <a:r>
                <a:rPr lang="fr-FR" b="1" dirty="0">
                  <a:latin typeface="Arial Narrow" pitchFamily="34" charset="0"/>
                </a:rPr>
                <a:t>Identification des pré requis</a:t>
              </a:r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560512" y="2802134"/>
              <a:ext cx="2140049" cy="1168539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190500" h="158750"/>
            </a:sp3d>
          </p:spPr>
          <p:txBody>
            <a:bodyPr lIns="0" tIns="0" rIns="0" bIns="0">
              <a:sp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b="1" dirty="0">
                  <a:latin typeface="Arial Narrow" pitchFamily="34" charset="0"/>
                </a:rPr>
                <a:t>Choix de l’objectif pédagogique</a:t>
              </a:r>
            </a:p>
          </p:txBody>
        </p:sp>
      </p:grpSp>
      <p:grpSp>
        <p:nvGrpSpPr>
          <p:cNvPr id="14" name="Groupe 147"/>
          <p:cNvGrpSpPr>
            <a:grpSpLocks/>
          </p:cNvGrpSpPr>
          <p:nvPr/>
        </p:nvGrpSpPr>
        <p:grpSpPr bwMode="auto">
          <a:xfrm>
            <a:off x="2605088" y="2532063"/>
            <a:ext cx="6910387" cy="3490912"/>
            <a:chOff x="2605088" y="2531348"/>
            <a:chExt cx="6909817" cy="3491453"/>
          </a:xfrm>
        </p:grpSpPr>
        <p:sp>
          <p:nvSpPr>
            <p:cNvPr id="18" name="Text Box 35"/>
            <p:cNvSpPr txBox="1">
              <a:spLocks noChangeArrowheads="1"/>
            </p:cNvSpPr>
            <p:nvPr/>
          </p:nvSpPr>
          <p:spPr bwMode="auto">
            <a:xfrm>
              <a:off x="7930729" y="4140536"/>
              <a:ext cx="1584176" cy="64633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b="1" dirty="0">
                  <a:latin typeface="Arial Narrow" pitchFamily="34" charset="0"/>
                  <a:sym typeface="Wingdings"/>
                </a:rPr>
                <a:t>Ré</a:t>
              </a:r>
              <a:r>
                <a:rPr lang="fr-FR" b="1" dirty="0">
                  <a:latin typeface="Arial Narrow" pitchFamily="34" charset="0"/>
                </a:rPr>
                <a:t>solution du problème posé</a:t>
              </a: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7443217" y="4149080"/>
              <a:ext cx="504825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b="1" dirty="0">
                  <a:ln w="11430"/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"/>
                </a:rPr>
                <a:t></a:t>
              </a:r>
              <a:endParaRPr lang="fr-FR" sz="3600" b="1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cxnSp>
          <p:nvCxnSpPr>
            <p:cNvPr id="26" name="AutoShape 77"/>
            <p:cNvCxnSpPr>
              <a:cxnSpLocks noChangeShapeType="1"/>
              <a:stCxn id="16" idx="3"/>
              <a:endCxn id="18" idx="0"/>
            </p:cNvCxnSpPr>
            <p:nvPr/>
          </p:nvCxnSpPr>
          <p:spPr bwMode="auto">
            <a:xfrm>
              <a:off x="4664968" y="3382862"/>
              <a:ext cx="4057849" cy="757674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</p:cxnSp>
        <p:grpSp>
          <p:nvGrpSpPr>
            <p:cNvPr id="15" name="Groupe 144"/>
            <p:cNvGrpSpPr>
              <a:grpSpLocks/>
            </p:cNvGrpSpPr>
            <p:nvPr/>
          </p:nvGrpSpPr>
          <p:grpSpPr bwMode="auto">
            <a:xfrm>
              <a:off x="2605088" y="2531348"/>
              <a:ext cx="2059880" cy="3491453"/>
              <a:chOff x="2605088" y="2531348"/>
              <a:chExt cx="2059880" cy="3491453"/>
            </a:xfrm>
          </p:grpSpPr>
          <p:sp>
            <p:nvSpPr>
              <p:cNvPr id="73" name="ZoneTexte 72"/>
              <p:cNvSpPr txBox="1"/>
              <p:nvPr/>
            </p:nvSpPr>
            <p:spPr>
              <a:xfrm>
                <a:off x="3656856" y="2531348"/>
                <a:ext cx="504825" cy="64633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  <a:scene3d>
                  <a:camera prst="orthographicFront"/>
                  <a:lightRig rig="flat" dir="tl">
                    <a:rot lat="0" lon="0" rev="6600000"/>
                  </a:lightRig>
                </a:scene3d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fr-FR" sz="3600" dirty="0">
                    <a:ln w="11430"/>
                    <a:solidFill>
                      <a:schemeClr val="accent2">
                        <a:lumMod val="60000"/>
                        <a:lumOff val="40000"/>
                      </a:schemeClr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  <a:sym typeface="Wingdings"/>
                  </a:rPr>
                  <a:t></a:t>
                </a:r>
                <a:endParaRPr lang="fr-FR" sz="3600" dirty="0">
                  <a:ln w="11430"/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endParaRPr>
              </a:p>
            </p:txBody>
          </p:sp>
          <p:sp>
            <p:nvSpPr>
              <p:cNvPr id="16" name="Text Box 30"/>
              <p:cNvSpPr txBox="1">
                <a:spLocks noChangeArrowheads="1"/>
              </p:cNvSpPr>
              <p:nvPr/>
            </p:nvSpPr>
            <p:spPr bwMode="auto">
              <a:xfrm>
                <a:off x="3152107" y="3087687"/>
                <a:ext cx="1512861" cy="59034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77800" h="88900"/>
              </a:sp3d>
            </p:spPr>
            <p:txBody>
              <a:bodyPr tIns="0" bIns="36000">
                <a:spAutoFit/>
              </a:bodyPr>
              <a:lstStyle/>
              <a:p>
                <a:pPr algn="ctr" eaLnBrk="0" fontAlgn="auto" hangingPunct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fr-FR" b="1" dirty="0">
                    <a:latin typeface="Arial Narrow" pitchFamily="34" charset="0"/>
                  </a:rPr>
                  <a:t>Choix de la problématique</a:t>
                </a:r>
              </a:p>
            </p:txBody>
          </p:sp>
          <p:cxnSp>
            <p:nvCxnSpPr>
              <p:cNvPr id="8242" name="AutoShape 72"/>
              <p:cNvCxnSpPr>
                <a:cxnSpLocks noChangeShapeType="1"/>
              </p:cNvCxnSpPr>
              <p:nvPr/>
            </p:nvCxnSpPr>
            <p:spPr bwMode="auto">
              <a:xfrm flipV="1">
                <a:off x="2605088" y="3678036"/>
                <a:ext cx="1303450" cy="2344765"/>
              </a:xfrm>
              <a:prstGeom prst="bentConnector2">
                <a:avLst/>
              </a:prstGeom>
              <a:noFill/>
              <a:ln w="38100">
                <a:solidFill>
                  <a:srgbClr val="820000"/>
                </a:solidFill>
                <a:prstDash val="sysDash"/>
                <a:miter lim="800000"/>
                <a:headEnd type="arrow" w="sm" len="med"/>
                <a:tailEnd type="arrow" w="sm" len="med"/>
              </a:ln>
            </p:spPr>
          </p:cxnSp>
          <p:cxnSp>
            <p:nvCxnSpPr>
              <p:cNvPr id="142" name="Connecteur en angle 141"/>
              <p:cNvCxnSpPr>
                <a:stCxn id="9" idx="6"/>
                <a:endCxn id="16" idx="1"/>
              </p:cNvCxnSpPr>
              <p:nvPr/>
            </p:nvCxnSpPr>
            <p:spPr>
              <a:xfrm flipV="1">
                <a:off x="2700561" y="3382862"/>
                <a:ext cx="451546" cy="3541"/>
              </a:xfrm>
              <a:prstGeom prst="bentConnector3">
                <a:avLst>
                  <a:gd name="adj1" fmla="val 50000"/>
                </a:avLst>
              </a:prstGeom>
              <a:ln w="57150">
                <a:solidFill>
                  <a:srgbClr val="FF0000"/>
                </a:solidFill>
                <a:tailEnd type="arrow" w="sm" len="sm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4" name="Rectangle à coins arrondis 153"/>
          <p:cNvSpPr/>
          <p:nvPr/>
        </p:nvSpPr>
        <p:spPr bwMode="auto">
          <a:xfrm>
            <a:off x="3944888" y="1484784"/>
            <a:ext cx="576064" cy="360040"/>
          </a:xfrm>
          <a:prstGeom prst="roundRect">
            <a:avLst>
              <a:gd name="adj" fmla="val 50000"/>
            </a:avLst>
          </a:prstGeom>
          <a:solidFill>
            <a:srgbClr val="820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txBody>
          <a:bodyPr wrap="none" tIns="72000" bIns="0"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 pitchFamily="34" charset="0"/>
                <a:cs typeface="Arial" pitchFamily="34" charset="0"/>
              </a:rPr>
              <a:t>14c</a:t>
            </a:r>
          </a:p>
        </p:txBody>
      </p:sp>
      <p:sp>
        <p:nvSpPr>
          <p:cNvPr id="155" name="Rectangle à coins arrondis 154"/>
          <p:cNvSpPr/>
          <p:nvPr/>
        </p:nvSpPr>
        <p:spPr bwMode="auto">
          <a:xfrm>
            <a:off x="9273480" y="2548126"/>
            <a:ext cx="598964" cy="360040"/>
          </a:xfrm>
          <a:prstGeom prst="roundRect">
            <a:avLst>
              <a:gd name="adj" fmla="val 50000"/>
            </a:avLst>
          </a:prstGeom>
          <a:solidFill>
            <a:srgbClr val="820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txBody>
          <a:bodyPr wrap="none" tIns="72000" bIns="0"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 pitchFamily="34" charset="0"/>
                <a:cs typeface="Arial" pitchFamily="34" charset="0"/>
              </a:rPr>
              <a:t>14a</a:t>
            </a:r>
          </a:p>
        </p:txBody>
      </p:sp>
      <p:sp>
        <p:nvSpPr>
          <p:cNvPr id="156" name="Rectangle à coins arrondis 155"/>
          <p:cNvSpPr/>
          <p:nvPr/>
        </p:nvSpPr>
        <p:spPr bwMode="auto">
          <a:xfrm>
            <a:off x="5664692" y="6381328"/>
            <a:ext cx="576064" cy="360040"/>
          </a:xfrm>
          <a:prstGeom prst="roundRect">
            <a:avLst>
              <a:gd name="adj" fmla="val 50000"/>
            </a:avLst>
          </a:prstGeom>
          <a:solidFill>
            <a:srgbClr val="8200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txBody>
          <a:bodyPr wrap="none" tIns="72000" bIns="0"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 pitchFamily="34" charset="0"/>
                <a:cs typeface="Arial" pitchFamily="34" charset="0"/>
              </a:rPr>
              <a:t>14b</a:t>
            </a:r>
          </a:p>
        </p:txBody>
      </p:sp>
      <p:grpSp>
        <p:nvGrpSpPr>
          <p:cNvPr id="19" name="Groupe 146"/>
          <p:cNvGrpSpPr>
            <a:grpSpLocks/>
          </p:cNvGrpSpPr>
          <p:nvPr/>
        </p:nvGrpSpPr>
        <p:grpSpPr bwMode="auto">
          <a:xfrm>
            <a:off x="6429375" y="2387600"/>
            <a:ext cx="1785938" cy="1401763"/>
            <a:chOff x="6429383" y="2387332"/>
            <a:chExt cx="1785309" cy="1401959"/>
          </a:xfrm>
        </p:grpSpPr>
        <p:sp>
          <p:nvSpPr>
            <p:cNvPr id="82" name="ZoneTexte 81"/>
            <p:cNvSpPr txBox="1"/>
            <p:nvPr/>
          </p:nvSpPr>
          <p:spPr>
            <a:xfrm>
              <a:off x="7401272" y="2387332"/>
              <a:ext cx="720725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rgbClr val="FF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Narrow" pitchFamily="34" charset="0"/>
                  <a:sym typeface="Wingdings"/>
                </a:rPr>
                <a:t></a:t>
              </a:r>
              <a:endParaRPr lang="fr-FR" sz="3600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6429383" y="2958294"/>
              <a:ext cx="1785309" cy="830997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tIns="0" bIns="0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latin typeface="Arial Narrow" pitchFamily="34" charset="0"/>
                </a:rPr>
                <a:t>Repérage des activités d’apprentissage</a:t>
              </a:r>
            </a:p>
          </p:txBody>
        </p:sp>
      </p:grpSp>
      <p:grpSp>
        <p:nvGrpSpPr>
          <p:cNvPr id="20" name="Groupe 145"/>
          <p:cNvGrpSpPr>
            <a:grpSpLocks/>
          </p:cNvGrpSpPr>
          <p:nvPr/>
        </p:nvGrpSpPr>
        <p:grpSpPr bwMode="auto">
          <a:xfrm>
            <a:off x="4881563" y="2387600"/>
            <a:ext cx="1284287" cy="1436688"/>
            <a:chOff x="4880992" y="2387332"/>
            <a:chExt cx="1284744" cy="1437653"/>
          </a:xfrm>
        </p:grpSpPr>
        <p:sp>
          <p:nvSpPr>
            <p:cNvPr id="74" name="ZoneTexte 73"/>
            <p:cNvSpPr txBox="1"/>
            <p:nvPr/>
          </p:nvSpPr>
          <p:spPr>
            <a:xfrm>
              <a:off x="5241032" y="2387332"/>
              <a:ext cx="719137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fr-FR" sz="3600" dirty="0">
                  <a:ln w="11430"/>
                  <a:solidFill>
                    <a:srgbClr val="FF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Narrow" pitchFamily="34" charset="0"/>
                  <a:sym typeface="Wingdings"/>
                </a:rPr>
                <a:t></a:t>
              </a:r>
              <a:endParaRPr lang="fr-FR" sz="3600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4" name="AutoShape 64"/>
            <p:cNvSpPr>
              <a:spLocks noChangeArrowheads="1"/>
            </p:cNvSpPr>
            <p:nvPr/>
          </p:nvSpPr>
          <p:spPr bwMode="auto">
            <a:xfrm>
              <a:off x="4880992" y="2947822"/>
              <a:ext cx="1284744" cy="877163"/>
            </a:xfrm>
            <a:prstGeom prst="flowChartProcess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lIns="36000" tIns="0" rIns="3600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latin typeface="Arial Narrow" pitchFamily="34" charset="0"/>
                </a:rPr>
                <a:t>Choix de la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latin typeface="Arial Narrow" pitchFamily="34" charset="0"/>
                </a:rPr>
                <a:t>démarche pédagogique </a:t>
              </a:r>
            </a:p>
          </p:txBody>
        </p:sp>
      </p:grpSp>
      <p:grpSp>
        <p:nvGrpSpPr>
          <p:cNvPr id="21" name="Groupe 150"/>
          <p:cNvGrpSpPr>
            <a:grpSpLocks/>
          </p:cNvGrpSpPr>
          <p:nvPr/>
        </p:nvGrpSpPr>
        <p:grpSpPr bwMode="auto">
          <a:xfrm>
            <a:off x="8408988" y="2547938"/>
            <a:ext cx="1296987" cy="1635125"/>
            <a:chOff x="8409384" y="2548126"/>
            <a:chExt cx="1296144" cy="1635303"/>
          </a:xfrm>
        </p:grpSpPr>
        <p:sp>
          <p:nvSpPr>
            <p:cNvPr id="107" name="Rectangle à coins arrondis 106"/>
            <p:cNvSpPr/>
            <p:nvPr/>
          </p:nvSpPr>
          <p:spPr bwMode="auto">
            <a:xfrm>
              <a:off x="8697416" y="2548126"/>
              <a:ext cx="564182" cy="360040"/>
            </a:xfrm>
            <a:prstGeom prst="roundRect">
              <a:avLst>
                <a:gd name="adj" fmla="val 50000"/>
              </a:avLst>
            </a:prstGeom>
            <a:solidFill>
              <a:srgbClr val="4A88D2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/>
            </a:sp3d>
          </p:spPr>
          <p:txBody>
            <a:bodyPr wrap="none" tIns="72000" bIns="36000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Impact" pitchFamily="34" charset="0"/>
                  <a:cs typeface="Arial" pitchFamily="34" charset="0"/>
                </a:rPr>
                <a:t>13a</a:t>
              </a:r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8409384" y="2987911"/>
              <a:ext cx="1296144" cy="762677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77800" h="88900"/>
            </a:sp3d>
          </p:spPr>
          <p:txBody>
            <a:bodyPr wrap="none" tIns="0" bIns="0" anchor="ctr"/>
            <a:lstStyle/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Evaluation 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des résultats</a:t>
              </a:r>
            </a:p>
            <a:p>
              <a:pPr algn="ctr" fontAlgn="auto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 obtenus</a:t>
              </a:r>
            </a:p>
          </p:txBody>
        </p:sp>
        <p:cxnSp>
          <p:nvCxnSpPr>
            <p:cNvPr id="125" name="Connecteur droit avec flèche 124"/>
            <p:cNvCxnSpPr>
              <a:stCxn id="0" idx="2"/>
            </p:cNvCxnSpPr>
            <p:nvPr/>
          </p:nvCxnSpPr>
          <p:spPr>
            <a:xfrm rot="5400000">
              <a:off x="8840739" y="3965918"/>
              <a:ext cx="433435" cy="1586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prstDash val="sysDot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 advClick="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>
            <a:spLocks/>
          </p:cNvSpPr>
          <p:nvPr/>
        </p:nvSpPr>
        <p:spPr>
          <a:xfrm>
            <a:off x="186974" y="3907225"/>
            <a:ext cx="685231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5400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/>
              </a:rPr>
              <a:t></a:t>
            </a:r>
            <a:endParaRPr lang="fr-FR" sz="5400" dirty="0">
              <a:ln w="11430"/>
              <a:solidFill>
                <a:srgbClr val="FF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rrondir un rectangle avec un coin diagonal 4"/>
          <p:cNvSpPr/>
          <p:nvPr/>
        </p:nvSpPr>
        <p:spPr>
          <a:xfrm>
            <a:off x="919257" y="3140968"/>
            <a:ext cx="2340260" cy="648072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8D9B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n w="1905"/>
                <a:solidFill>
                  <a:srgbClr val="333399"/>
                </a:solidFill>
                <a:sym typeface="Wingdings" pitchFamily="2" charset="2"/>
              </a:rPr>
              <a:t>Pré requis</a:t>
            </a:r>
            <a:endParaRPr lang="fr-FR" dirty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6" name="Arrondir un rectangle avec un coin diagonal 5"/>
          <p:cNvSpPr/>
          <p:nvPr/>
        </p:nvSpPr>
        <p:spPr>
          <a:xfrm>
            <a:off x="3297486" y="3140968"/>
            <a:ext cx="6336784" cy="648072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8D9B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/>
              <a:t>Notions de schéma fonctionnel, de chaînes d’énergie et d’information.</a:t>
            </a:r>
            <a:endParaRPr lang="fr-FR" dirty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919257" y="3861048"/>
            <a:ext cx="2340260" cy="864096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n w="1905"/>
                <a:solidFill>
                  <a:srgbClr val="333399"/>
                </a:solidFill>
                <a:sym typeface="Wingdings"/>
              </a:rPr>
              <a:t>Objectif 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/>
              </a:rPr>
              <a:t>pédagogique </a:t>
            </a:r>
            <a:endParaRPr lang="fr-FR" i="1" dirty="0">
              <a:ln w="1905"/>
              <a:solidFill>
                <a:srgbClr val="333399"/>
              </a:solidFill>
              <a:sym typeface="Wingdings"/>
            </a:endParaRPr>
          </a:p>
        </p:txBody>
      </p:sp>
      <p:grpSp>
        <p:nvGrpSpPr>
          <p:cNvPr id="2" name="Groupe 29"/>
          <p:cNvGrpSpPr>
            <a:grpSpLocks/>
          </p:cNvGrpSpPr>
          <p:nvPr/>
        </p:nvGrpSpPr>
        <p:grpSpPr bwMode="auto">
          <a:xfrm>
            <a:off x="529590" y="4653136"/>
            <a:ext cx="6201473" cy="1944216"/>
            <a:chOff x="561871" y="2250222"/>
            <a:chExt cx="5723581" cy="4210045"/>
          </a:xfrm>
        </p:grpSpPr>
        <p:sp>
          <p:nvSpPr>
            <p:cNvPr id="9" name="ZoneTexte 8"/>
            <p:cNvSpPr txBox="1"/>
            <p:nvPr/>
          </p:nvSpPr>
          <p:spPr bwMode="auto">
            <a:xfrm>
              <a:off x="3182311" y="3497643"/>
              <a:ext cx="664590" cy="18711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rIns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4800" dirty="0">
                  <a:ln w="11430"/>
                  <a:solidFill>
                    <a:srgbClr val="82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Narrow" pitchFamily="34" charset="0"/>
                  <a:sym typeface="Wingdings"/>
                </a:rPr>
                <a:t> </a:t>
              </a:r>
              <a:endParaRPr lang="fr-FR" sz="4800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" name="Text Box 27"/>
            <p:cNvSpPr txBox="1">
              <a:spLocks noChangeArrowheads="1"/>
            </p:cNvSpPr>
            <p:nvPr/>
          </p:nvSpPr>
          <p:spPr bwMode="auto">
            <a:xfrm>
              <a:off x="3913359" y="3861050"/>
              <a:ext cx="2372093" cy="2599217"/>
            </a:xfrm>
            <a:prstGeom prst="rect">
              <a:avLst/>
            </a:prstGeom>
            <a:solidFill>
              <a:srgbClr val="820000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 prstMaterial="plastic">
              <a:bevelT w="177800" h="165100"/>
            </a:sp3d>
          </p:spPr>
          <p:txBody>
            <a:bodyPr wrap="square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 eaLnBrk="0" fontAlgn="auto" hangingPunct="0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fr-FR" sz="2400" b="1" dirty="0" smtClean="0">
                  <a:ln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Rédaction de la </a:t>
              </a:r>
              <a:r>
                <a:rPr lang="fr-FR" sz="2400" b="1" i="1" dirty="0" smtClean="0">
                  <a:ln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hlinkClick r:id="rId3" action="ppaction://hlinkfile"/>
                </a:rPr>
                <a:t>fiche de synthèse </a:t>
              </a:r>
              <a:r>
                <a:rPr lang="fr-FR" sz="2400" b="1" dirty="0" smtClean="0">
                  <a:ln/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des acquis</a:t>
              </a:r>
              <a:endParaRPr lang="fr-FR" sz="2400" b="1" dirty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endParaRPr>
            </a:p>
          </p:txBody>
        </p:sp>
        <p:cxnSp>
          <p:nvCxnSpPr>
            <p:cNvPr id="11" name="Forme 10"/>
            <p:cNvCxnSpPr/>
            <p:nvPr/>
          </p:nvCxnSpPr>
          <p:spPr>
            <a:xfrm rot="16200000" flipH="1">
              <a:off x="834093" y="1978000"/>
              <a:ext cx="2142300" cy="2686744"/>
            </a:xfrm>
            <a:prstGeom prst="bentConnector2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Arrondir un rectangle avec un coin diagonal 11"/>
          <p:cNvSpPr/>
          <p:nvPr/>
        </p:nvSpPr>
        <p:spPr>
          <a:xfrm>
            <a:off x="919906" y="4797152"/>
            <a:ext cx="2340260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n w="1905"/>
                <a:solidFill>
                  <a:srgbClr val="333399"/>
                </a:solidFill>
                <a:sym typeface="Wingdings"/>
              </a:rPr>
              <a:t>Durée de la séquence</a:t>
            </a:r>
            <a:endParaRPr lang="fr-FR" i="1" dirty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3297486" y="4797152"/>
            <a:ext cx="1542806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i="1" dirty="0" smtClean="0">
                <a:ln w="1905"/>
                <a:solidFill>
                  <a:schemeClr val="tx1"/>
                </a:solidFill>
                <a:sym typeface="Wingdings"/>
              </a:rPr>
              <a:t>3,5 heures</a:t>
            </a:r>
          </a:p>
        </p:txBody>
      </p:sp>
      <p:sp>
        <p:nvSpPr>
          <p:cNvPr id="14" name="Arrondir un rectangle avec un coin diagonal 13"/>
          <p:cNvSpPr/>
          <p:nvPr/>
        </p:nvSpPr>
        <p:spPr>
          <a:xfrm>
            <a:off x="5025020" y="4797152"/>
            <a:ext cx="2262251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n w="1905"/>
                <a:solidFill>
                  <a:srgbClr val="333399"/>
                </a:solidFill>
                <a:sym typeface="Wingdings"/>
              </a:rPr>
              <a:t>Position dans l’année</a:t>
            </a:r>
          </a:p>
        </p:txBody>
      </p:sp>
      <p:sp>
        <p:nvSpPr>
          <p:cNvPr id="15" name="Arrondir un rectangle avec un coin diagonal 14"/>
          <p:cNvSpPr/>
          <p:nvPr/>
        </p:nvSpPr>
        <p:spPr>
          <a:xfrm>
            <a:off x="7473683" y="4797152"/>
            <a:ext cx="2135994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i="1" dirty="0" smtClean="0">
                <a:ln w="1905"/>
                <a:solidFill>
                  <a:schemeClr val="tx1"/>
                </a:solidFill>
                <a:sym typeface="Wingdings"/>
              </a:rPr>
              <a:t>2</a:t>
            </a:r>
            <a:r>
              <a:rPr lang="fr-FR" i="1" baseline="30000" dirty="0" smtClean="0">
                <a:ln w="1905"/>
                <a:solidFill>
                  <a:schemeClr val="tx1"/>
                </a:solidFill>
                <a:sym typeface="Wingdings"/>
              </a:rPr>
              <a:t>nd</a:t>
            </a:r>
            <a:r>
              <a:rPr lang="fr-FR" i="1" dirty="0" smtClean="0">
                <a:ln w="1905"/>
                <a:solidFill>
                  <a:schemeClr val="tx1"/>
                </a:solidFill>
                <a:sym typeface="Wingdings"/>
              </a:rPr>
              <a:t> trimestre</a:t>
            </a: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3297486" y="3861048"/>
            <a:ext cx="6336784" cy="864096"/>
          </a:xfrm>
          <a:prstGeom prst="round2DiagRect">
            <a:avLst>
              <a:gd name="adj1" fmla="val 17915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dirty="0" smtClean="0"/>
              <a:t>Comprendre le fonctionnement d’un système automatisé avec ses capteurs et ses actionneurs.</a:t>
            </a:r>
            <a:endParaRPr lang="fr-FR" i="1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/>
              <a:t>Etre capable de modifier tout ou partie d’un programme. </a:t>
            </a:r>
          </a:p>
        </p:txBody>
      </p:sp>
      <p:sp>
        <p:nvSpPr>
          <p:cNvPr id="17" name="Arrondir un rectangle avec un coin diagonal 16"/>
          <p:cNvSpPr/>
          <p:nvPr/>
        </p:nvSpPr>
        <p:spPr>
          <a:xfrm>
            <a:off x="451204" y="692696"/>
            <a:ext cx="1837500" cy="64800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Connaissance(s) </a:t>
            </a:r>
            <a:r>
              <a:rPr lang="fr-FR" sz="1600" i="1" dirty="0">
                <a:ln w="1905"/>
                <a:solidFill>
                  <a:srgbClr val="333399"/>
                </a:solidFill>
                <a:sym typeface="Wingdings" pitchFamily="2" charset="2"/>
              </a:rPr>
              <a:t>programme</a:t>
            </a:r>
            <a:endParaRPr lang="fr-FR" sz="1600" i="1" dirty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8" name="Arrondir un rectangle avec un coin diagonal 17"/>
          <p:cNvSpPr/>
          <p:nvPr/>
        </p:nvSpPr>
        <p:spPr>
          <a:xfrm>
            <a:off x="2360712" y="692696"/>
            <a:ext cx="7273558" cy="648072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ln w="1905"/>
                <a:solidFill>
                  <a:schemeClr val="tx1"/>
                </a:solidFill>
                <a:sym typeface="Wingdings"/>
              </a:rPr>
              <a:t>Représentations fonctionnelle et structurelle, propriétés des matériaux et chaînes d’énergie.</a:t>
            </a:r>
            <a:endParaRPr lang="fr-FR" sz="1600" dirty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9" name="Arrondir un rectangle avec un coin diagonal 18"/>
          <p:cNvSpPr/>
          <p:nvPr/>
        </p:nvSpPr>
        <p:spPr>
          <a:xfrm>
            <a:off x="451204" y="1412776"/>
            <a:ext cx="1837500" cy="1656184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600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Capacité(s) </a:t>
            </a:r>
            <a:r>
              <a:rPr lang="fr-FR" sz="1600" i="1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programme</a:t>
            </a:r>
            <a:endParaRPr lang="fr-FR" sz="1600" i="1" dirty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20" name="Arrondir un rectangle avec un coin diagonal 19"/>
          <p:cNvSpPr/>
          <p:nvPr/>
        </p:nvSpPr>
        <p:spPr>
          <a:xfrm>
            <a:off x="2360712" y="1412776"/>
            <a:ext cx="7273558" cy="1656184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anchor="ctr"/>
          <a:lstStyle/>
          <a:p>
            <a:r>
              <a:rPr lang="fr-FR" sz="1600" dirty="0" smtClean="0">
                <a:solidFill>
                  <a:schemeClr val="tx1"/>
                </a:solidFill>
              </a:rPr>
              <a:t>- Associer à chaque bloc fonctionnel les composants réalisant une fonction. </a:t>
            </a:r>
            <a:r>
              <a:rPr lang="fr-FR" sz="1600" i="1" dirty="0" smtClean="0">
                <a:solidFill>
                  <a:schemeClr val="tx1"/>
                </a:solidFill>
              </a:rPr>
              <a:t>(2) </a:t>
            </a:r>
          </a:p>
          <a:p>
            <a:r>
              <a:rPr lang="fr-FR" sz="1600" dirty="0" smtClean="0">
                <a:solidFill>
                  <a:schemeClr val="tx1"/>
                </a:solidFill>
              </a:rPr>
              <a:t>- Créer une représentation numérique. </a:t>
            </a:r>
            <a:r>
              <a:rPr lang="fr-FR" sz="1600" i="1" dirty="0" smtClean="0">
                <a:solidFill>
                  <a:schemeClr val="tx1"/>
                </a:solidFill>
              </a:rPr>
              <a:t>(3)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600" dirty="0" smtClean="0">
                <a:solidFill>
                  <a:schemeClr val="tx1"/>
                </a:solidFill>
              </a:rPr>
              <a:t>- Rechercher et sélectionner un élément dans une bibliothèque de constituants pour intégrer dans une maquette numérique. </a:t>
            </a:r>
            <a:r>
              <a:rPr lang="fr-FR" sz="1600" i="1" dirty="0" smtClean="0">
                <a:solidFill>
                  <a:schemeClr val="tx1"/>
                </a:solidFill>
              </a:rPr>
              <a:t>(3) </a:t>
            </a:r>
          </a:p>
          <a:p>
            <a:r>
              <a:rPr lang="fr-FR" sz="1600" dirty="0" smtClean="0">
                <a:solidFill>
                  <a:schemeClr val="tx1"/>
                </a:solidFill>
              </a:rPr>
              <a:t>- ... </a:t>
            </a:r>
            <a:r>
              <a:rPr lang="fr-FR" sz="1600" i="1" dirty="0" smtClean="0">
                <a:solidFill>
                  <a:schemeClr val="tx1"/>
                </a:solidFill>
              </a:rPr>
              <a:t>(1)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195223" y="1"/>
            <a:ext cx="565808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sym typeface="Wingdings" pitchFamily="2" charset="2"/>
              </a:rPr>
              <a:t>La séquence pédagogique </a:t>
            </a:r>
            <a:r>
              <a:rPr lang="fr-FR" sz="32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sym typeface="Wingdings" pitchFamily="2" charset="2"/>
              </a:rPr>
              <a:t>n°1/1</a:t>
            </a:r>
            <a:endParaRPr lang="fr-FR" sz="32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07AFD-CA06-4B5C-AB32-FC4F3A4DC5A6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4" name="ZoneTexte 20"/>
          <p:cNvSpPr txBox="1">
            <a:spLocks noChangeArrowheads="1"/>
          </p:cNvSpPr>
          <p:nvPr/>
        </p:nvSpPr>
        <p:spPr bwMode="auto">
          <a:xfrm>
            <a:off x="6249144" y="1016640"/>
            <a:ext cx="29523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spcFirstLastPara="1">
            <a:prstTxWarp prst="textArchUp">
              <a:avLst/>
            </a:prstTxWarp>
            <a:spAutoFit/>
          </a:bodyPr>
          <a:lstStyle/>
          <a:p>
            <a:pPr algn="ctr">
              <a:defRPr/>
            </a:pPr>
            <a:r>
              <a:rPr lang="fr-FR" sz="1600" i="1" dirty="0">
                <a:solidFill>
                  <a:srgbClr val="4F2785"/>
                </a:solidFill>
                <a:latin typeface="+mn-lt"/>
              </a:rPr>
              <a:t>Sur quoi l’OT agit-il ? </a:t>
            </a:r>
          </a:p>
          <a:p>
            <a:pPr algn="ctr">
              <a:defRPr/>
            </a:pPr>
            <a:endParaRPr lang="fr-FR" i="1" dirty="0">
              <a:solidFill>
                <a:srgbClr val="4F2785"/>
              </a:solidFill>
              <a:latin typeface="+mn-lt"/>
            </a:endParaRPr>
          </a:p>
        </p:txBody>
      </p:sp>
      <p:sp>
        <p:nvSpPr>
          <p:cNvPr id="5" name="ZoneTexte 21"/>
          <p:cNvSpPr txBox="1">
            <a:spLocks noChangeArrowheads="1"/>
          </p:cNvSpPr>
          <p:nvPr/>
        </p:nvSpPr>
        <p:spPr bwMode="auto">
          <a:xfrm>
            <a:off x="1064568" y="1088648"/>
            <a:ext cx="302433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spcFirstLastPara="1">
            <a:prstTxWarp prst="textArchUp">
              <a:avLst>
                <a:gd name="adj" fmla="val 10674554"/>
              </a:avLst>
            </a:prstTxWarp>
            <a:spAutoFit/>
          </a:bodyPr>
          <a:lstStyle/>
          <a:p>
            <a:pPr algn="ctr">
              <a:defRPr/>
            </a:pPr>
            <a:r>
              <a:rPr lang="fr-FR" sz="1600" i="1" dirty="0">
                <a:solidFill>
                  <a:srgbClr val="4F2785"/>
                </a:solidFill>
                <a:latin typeface="+mn-lt"/>
              </a:rPr>
              <a:t>A qui l’OT rend-il service ? </a:t>
            </a:r>
          </a:p>
          <a:p>
            <a:pPr algn="ctr">
              <a:defRPr/>
            </a:pPr>
            <a:endParaRPr lang="fr-FR" i="1" dirty="0">
              <a:solidFill>
                <a:srgbClr val="4F2785"/>
              </a:solidFill>
              <a:latin typeface="+mn-lt"/>
            </a:endParaRPr>
          </a:p>
        </p:txBody>
      </p:sp>
      <p:sp>
        <p:nvSpPr>
          <p:cNvPr id="6" name="ZoneTexte 22"/>
          <p:cNvSpPr txBox="1">
            <a:spLocks noChangeArrowheads="1"/>
          </p:cNvSpPr>
          <p:nvPr/>
        </p:nvSpPr>
        <p:spPr bwMode="auto">
          <a:xfrm>
            <a:off x="2022475" y="3770313"/>
            <a:ext cx="2286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600" i="1">
                <a:solidFill>
                  <a:srgbClr val="4F2785"/>
                </a:solidFill>
              </a:rPr>
              <a:t>Dans quel but ? </a:t>
            </a:r>
          </a:p>
          <a:p>
            <a:pPr algn="ctr"/>
            <a:r>
              <a:rPr lang="fr-FR" i="1">
                <a:solidFill>
                  <a:srgbClr val="4F2785"/>
                </a:solidFill>
              </a:rPr>
              <a:t> </a:t>
            </a:r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1932942" y="4067545"/>
            <a:ext cx="6192688" cy="648072"/>
          </a:xfrm>
          <a:prstGeom prst="round2DiagRect">
            <a:avLst>
              <a:gd name="adj1" fmla="val 34106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143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>
                <a:solidFill>
                  <a:srgbClr val="0000FF"/>
                </a:solidFill>
              </a:rPr>
              <a:t>Permettre aux responsables du centre de vacances de mieux gérer les consommations d’eau et d’électricité.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2624138" y="2065338"/>
            <a:ext cx="4876800" cy="719137"/>
          </a:xfrm>
          <a:custGeom>
            <a:avLst/>
            <a:gdLst>
              <a:gd name="connsiteX0" fmla="*/ 0 w 4876800"/>
              <a:gd name="connsiteY0" fmla="*/ 95250 h 477838"/>
              <a:gd name="connsiteX1" fmla="*/ 2381250 w 4876800"/>
              <a:gd name="connsiteY1" fmla="*/ 466725 h 477838"/>
              <a:gd name="connsiteX2" fmla="*/ 4781550 w 4876800"/>
              <a:gd name="connsiteY2" fmla="*/ 28575 h 477838"/>
              <a:gd name="connsiteX3" fmla="*/ 4781550 w 4876800"/>
              <a:gd name="connsiteY3" fmla="*/ 28575 h 477838"/>
              <a:gd name="connsiteX4" fmla="*/ 4876800 w 4876800"/>
              <a:gd name="connsiteY4" fmla="*/ 0 h 477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00" h="477838">
                <a:moveTo>
                  <a:pt x="0" y="95250"/>
                </a:moveTo>
                <a:cubicBezTo>
                  <a:pt x="792162" y="286544"/>
                  <a:pt x="1584325" y="477838"/>
                  <a:pt x="2381250" y="466725"/>
                </a:cubicBezTo>
                <a:cubicBezTo>
                  <a:pt x="3178175" y="455613"/>
                  <a:pt x="4781550" y="28575"/>
                  <a:pt x="4781550" y="28575"/>
                </a:cubicBezTo>
                <a:lnTo>
                  <a:pt x="4781550" y="28575"/>
                </a:lnTo>
                <a:lnTo>
                  <a:pt x="4876800" y="0"/>
                </a:lnTo>
              </a:path>
            </a:pathLst>
          </a:custGeom>
          <a:ln w="571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1136576" y="1195808"/>
            <a:ext cx="2952000" cy="10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143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fr-FR" dirty="0" smtClean="0">
                <a:solidFill>
                  <a:srgbClr val="0000FF"/>
                </a:solidFill>
              </a:rPr>
              <a:t>Responsables d’un centre de vacances</a:t>
            </a:r>
          </a:p>
        </p:txBody>
      </p:sp>
      <p:sp>
        <p:nvSpPr>
          <p:cNvPr id="10" name="Ellipse 9"/>
          <p:cNvSpPr/>
          <p:nvPr/>
        </p:nvSpPr>
        <p:spPr>
          <a:xfrm>
            <a:off x="6236320" y="1124370"/>
            <a:ext cx="2952000" cy="1080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143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>
                <a:solidFill>
                  <a:srgbClr val="0000FF"/>
                </a:solidFill>
              </a:rPr>
              <a:t>Les consommations d’eau et d’électricité</a:t>
            </a:r>
          </a:p>
        </p:txBody>
      </p:sp>
      <p:sp>
        <p:nvSpPr>
          <p:cNvPr id="11" name="Ellipse 10"/>
          <p:cNvSpPr/>
          <p:nvPr/>
        </p:nvSpPr>
        <p:spPr>
          <a:xfrm>
            <a:off x="3805150" y="2281062"/>
            <a:ext cx="2430032" cy="1643074"/>
          </a:xfrm>
          <a:prstGeom prst="ellipse">
            <a:avLst/>
          </a:prstGeom>
          <a:solidFill>
            <a:schemeClr val="bg2">
              <a:lumMod val="75000"/>
              <a:alpha val="66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143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>
                <a:solidFill>
                  <a:srgbClr val="0000FF"/>
                </a:solidFill>
              </a:rPr>
              <a:t>Système automatisé de gestion des énergies</a:t>
            </a:r>
            <a:endParaRPr lang="fr-FR" dirty="0">
              <a:solidFill>
                <a:srgbClr val="0000FF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rot="5400000">
            <a:off x="5821363" y="3216275"/>
            <a:ext cx="1728788" cy="158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200472" y="1268386"/>
            <a:ext cx="79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38100" dist="63500" dir="2700000" algn="tl" rotWithShape="0">
              <a:schemeClr val="tx1">
                <a:alpha val="40000"/>
              </a:schemeClr>
            </a:outerShdw>
          </a:effectLst>
          <a:scene3d>
            <a:camera prst="orthographicFront"/>
            <a:lightRig rig="threePt" dir="t"/>
          </a:scene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800" b="1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 2" pitchFamily="18" charset="2"/>
              </a:rPr>
              <a:t></a:t>
            </a:r>
            <a:endParaRPr lang="fr-FR" sz="4800" b="1" dirty="0">
              <a:ln w="11430"/>
              <a:solidFill>
                <a:schemeClr val="bg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 bwMode="auto">
          <a:xfrm>
            <a:off x="776536" y="5445224"/>
            <a:ext cx="504867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800" dirty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/>
              </a:rPr>
              <a:t></a:t>
            </a:r>
            <a:endParaRPr lang="fr-FR" sz="480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1424608" y="5388826"/>
            <a:ext cx="7128000" cy="976908"/>
          </a:xfrm>
          <a:prstGeom prst="round2DiagRect">
            <a:avLst>
              <a:gd name="adj1" fmla="val 10212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anchor="ctr" anchorCtr="0">
            <a:spAutoFit/>
          </a:bodyPr>
          <a:lstStyle/>
          <a:p>
            <a:pPr algn="ctr"/>
            <a:r>
              <a:rPr lang="fr-FR" b="1" i="1" u="sng" dirty="0" smtClean="0">
                <a:solidFill>
                  <a:srgbClr val="333399"/>
                </a:solidFill>
                <a:latin typeface="+mj-lt"/>
              </a:rPr>
              <a:t>Problématique posée aux élèves :</a:t>
            </a:r>
          </a:p>
          <a:p>
            <a:pPr algn="ctr"/>
            <a:r>
              <a:rPr lang="fr-FR" b="1" i="1" dirty="0" smtClean="0">
                <a:solidFill>
                  <a:srgbClr val="333399"/>
                </a:solidFill>
                <a:latin typeface="+mj-lt"/>
              </a:rPr>
              <a:t> Comment optimiser la gestion des énergies ?</a:t>
            </a:r>
          </a:p>
          <a:p>
            <a:pPr algn="ctr"/>
            <a:r>
              <a:rPr lang="fr-FR" b="1" i="1" dirty="0" smtClean="0">
                <a:solidFill>
                  <a:srgbClr val="333399"/>
                </a:solidFill>
                <a:latin typeface="+mj-lt"/>
              </a:rPr>
              <a:t>Comment programmer un système automatisé ?</a:t>
            </a:r>
            <a:endParaRPr lang="fr-FR" b="1" i="1" dirty="0">
              <a:solidFill>
                <a:srgbClr val="333399"/>
              </a:solidFill>
              <a:latin typeface="+mj-lt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4232920" y="908720"/>
            <a:ext cx="1944216" cy="1224135"/>
            <a:chOff x="4016897" y="2996953"/>
            <a:chExt cx="2232247" cy="1152127"/>
          </a:xfrm>
        </p:grpSpPr>
        <p:pic>
          <p:nvPicPr>
            <p:cNvPr id="17" name="Image 16" descr="illustration_zelio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16897" y="2996953"/>
              <a:ext cx="936103" cy="864095"/>
            </a:xfrm>
            <a:prstGeom prst="rect">
              <a:avLst/>
            </a:prstGeom>
          </p:spPr>
        </p:pic>
        <p:pic>
          <p:nvPicPr>
            <p:cNvPr id="18" name="Image 17" descr="illustration_picaxe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45532" y="3212976"/>
              <a:ext cx="1303612" cy="93610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0CB565-DE67-4092-A4AC-4A5EDB19643D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136576" y="0"/>
            <a:ext cx="774442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Démarche et activités pédagogiques  </a:t>
            </a:r>
          </a:p>
        </p:txBody>
      </p:sp>
      <p:sp>
        <p:nvSpPr>
          <p:cNvPr id="5" name="Arrondir un rectangle avec un coin diagonal 4"/>
          <p:cNvSpPr/>
          <p:nvPr/>
        </p:nvSpPr>
        <p:spPr>
          <a:xfrm>
            <a:off x="2144688" y="908720"/>
            <a:ext cx="2448272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Démarche pédagogique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6" name="Arrondir un rectangle avec un coin diagonal 5"/>
          <p:cNvSpPr/>
          <p:nvPr/>
        </p:nvSpPr>
        <p:spPr>
          <a:xfrm>
            <a:off x="4736976" y="908720"/>
            <a:ext cx="4968552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/>
              </a:rPr>
              <a:t>Résolution de problème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52600" y="692696"/>
            <a:ext cx="719137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800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itchFamily="34" charset="0"/>
                <a:sym typeface="Wingdings"/>
              </a:rPr>
              <a:t></a:t>
            </a:r>
            <a:endParaRPr lang="fr-FR" sz="4800" dirty="0">
              <a:ln w="11430"/>
              <a:solidFill>
                <a:srgbClr val="FF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Arrondir un rectangle avec un coin diagonal 7"/>
          <p:cNvSpPr/>
          <p:nvPr/>
        </p:nvSpPr>
        <p:spPr>
          <a:xfrm>
            <a:off x="306295" y="1977809"/>
            <a:ext cx="936104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Séance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0" name="Arrondir un rectangle avec un coin diagonal 9"/>
          <p:cNvSpPr/>
          <p:nvPr/>
        </p:nvSpPr>
        <p:spPr>
          <a:xfrm>
            <a:off x="1304472" y="1977809"/>
            <a:ext cx="720080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Etape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1" name="Arrondir un rectangle avec un coin diagonal 10"/>
          <p:cNvSpPr/>
          <p:nvPr/>
        </p:nvSpPr>
        <p:spPr>
          <a:xfrm>
            <a:off x="2108776" y="1977809"/>
            <a:ext cx="3276272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Activités d’apprentissage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2" name="Arrondir un rectangle avec un coin diagonal 11"/>
          <p:cNvSpPr/>
          <p:nvPr/>
        </p:nvSpPr>
        <p:spPr>
          <a:xfrm>
            <a:off x="5457056" y="1988840"/>
            <a:ext cx="2304256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rgbClr val="8D9B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Ressources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7833320" y="1977809"/>
            <a:ext cx="1834015" cy="360040"/>
          </a:xfrm>
          <a:prstGeom prst="round2DiagRect">
            <a:avLst>
              <a:gd name="adj1" fmla="val 29895"/>
              <a:gd name="adj2" fmla="val 0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ln w="1905"/>
                <a:solidFill>
                  <a:srgbClr val="333399"/>
                </a:solidFill>
                <a:sym typeface="Wingdings" pitchFamily="2" charset="2"/>
              </a:rPr>
              <a:t>Environnement</a:t>
            </a:r>
            <a:endParaRPr lang="fr-FR" dirty="0" smtClean="0">
              <a:ln w="1905"/>
              <a:solidFill>
                <a:srgbClr val="333399"/>
              </a:solidFill>
              <a:sym typeface="Wingdings"/>
            </a:endParaRPr>
          </a:p>
        </p:txBody>
      </p:sp>
      <p:sp>
        <p:nvSpPr>
          <p:cNvPr id="15" name="Rectangle à coins arrondis 14"/>
          <p:cNvSpPr/>
          <p:nvPr/>
        </p:nvSpPr>
        <p:spPr bwMode="auto">
          <a:xfrm>
            <a:off x="6105128" y="1460036"/>
            <a:ext cx="648072" cy="450229"/>
          </a:xfrm>
          <a:prstGeom prst="roundRect">
            <a:avLst>
              <a:gd name="adj" fmla="val 50000"/>
            </a:avLst>
          </a:prstGeom>
          <a:solidFill>
            <a:srgbClr val="8D9B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anchor="ctr"/>
          <a:lstStyle/>
          <a:p>
            <a:pPr algn="ctr">
              <a:defRPr/>
            </a:pPr>
            <a:r>
              <a:rPr lang="fr-F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11</a:t>
            </a:r>
            <a:endParaRPr lang="fr-F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4" name="Tableau 63"/>
          <p:cNvGraphicFramePr>
            <a:graphicFrameLocks noGrp="1"/>
          </p:cNvGraphicFramePr>
          <p:nvPr/>
        </p:nvGraphicFramePr>
        <p:xfrm>
          <a:off x="272479" y="2442928"/>
          <a:ext cx="9426677" cy="393840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{93296810-A885-4BE3-A3E7-6D5BEEA58F35}</a:tableStyleId>
              </a:tblPr>
              <a:tblGrid>
                <a:gridCol w="936105"/>
                <a:gridCol w="97400"/>
                <a:gridCol w="694688"/>
                <a:gridCol w="97400"/>
                <a:gridCol w="3261584"/>
                <a:gridCol w="97400"/>
                <a:gridCol w="2278864"/>
                <a:gridCol w="97400"/>
                <a:gridCol w="1865836"/>
              </a:tblGrid>
              <a:tr h="2040972"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/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fr-FR" sz="8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  <a:p>
                      <a:pPr algn="ctr"/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fr-FR" sz="8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 marL="36000" marR="360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cap="all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É</a:t>
                      </a: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tude</a:t>
                      </a:r>
                      <a:r>
                        <a:rPr lang="fr-FR" sz="16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 schéma fonctionnel et</a:t>
                      </a:r>
                    </a:p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 chaînes d’énergie et d’information du système d’éclairage</a:t>
                      </a:r>
                    </a:p>
                    <a:p>
                      <a:pPr algn="ctr"/>
                      <a:endParaRPr lang="fr-FR" sz="8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Réalisation du schéma</a:t>
                      </a:r>
                      <a:r>
                        <a:rPr lang="fr-FR" sz="16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fonctionnel et des chaînes d’énergie et d’information  du système d’alimentation en eau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Justification du choix de matériaux</a:t>
                      </a:r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Fiche technique </a:t>
                      </a:r>
                    </a:p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 système automatique de l’éclairage »</a:t>
                      </a:r>
                    </a:p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Fiche technique « disjoncteur C60»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C1D31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Maquette de gestion de l’éclairage et de l’eau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91770"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/>
                      <a:endParaRPr lang="fr-FR" sz="8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  <a:p>
                      <a:pPr algn="ctr"/>
                      <a:endParaRPr lang="fr-FR" sz="8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fr-FR" sz="1600" i="1" kern="1200" cap="all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tude et modification du programme du système d’éclairage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Réalisation du programme du système d’alimentation en eau</a:t>
                      </a:r>
                      <a:endParaRPr lang="fr-FR" sz="1600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8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Tests des programmes</a:t>
                      </a: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Tutoriel « </a:t>
                      </a:r>
                      <a:r>
                        <a:rPr lang="fr-FR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Zélio</a:t>
                      </a: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Soft » ou « </a:t>
                      </a:r>
                      <a:r>
                        <a:rPr lang="fr-FR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Programming</a:t>
                      </a: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Editor »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C1D31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Maquette de gestion de l’éclairage et de l’eau et logiciel associé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12220"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Synthèse</a:t>
                      </a: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C1D31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5" name="Rectangle à coins arrondis 64"/>
          <p:cNvSpPr/>
          <p:nvPr/>
        </p:nvSpPr>
        <p:spPr bwMode="auto">
          <a:xfrm>
            <a:off x="8337376" y="1460036"/>
            <a:ext cx="576064" cy="432048"/>
          </a:xfrm>
          <a:prstGeom prst="round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txBody>
          <a:bodyPr wrap="none" tIns="72000" bIns="0"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 pitchFamily="34" charset="0"/>
                <a:cs typeface="Arial" pitchFamily="34" charset="0"/>
              </a:rPr>
              <a:t>12</a:t>
            </a:r>
            <a:endParaRPr lang="fr-FR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Impact" pitchFamily="34" charset="0"/>
              <a:cs typeface="Arial" pitchFamily="34" charset="0"/>
            </a:endParaRPr>
          </a:p>
        </p:txBody>
      </p:sp>
      <p:sp>
        <p:nvSpPr>
          <p:cNvPr id="66" name="Flèche droite à entaille 65"/>
          <p:cNvSpPr/>
          <p:nvPr/>
        </p:nvSpPr>
        <p:spPr>
          <a:xfrm rot="5400000">
            <a:off x="3008784" y="1340768"/>
            <a:ext cx="576064" cy="576064"/>
          </a:xfrm>
          <a:prstGeom prst="notchedRightArrow">
            <a:avLst/>
          </a:prstGeom>
          <a:solidFill>
            <a:srgbClr val="FF99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65" grpId="0" animBg="1"/>
      <p:bldP spid="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B078F8-77CC-4BE8-9D6A-162B82901853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496616" y="260648"/>
            <a:ext cx="8136000" cy="546497"/>
          </a:xfrm>
          <a:prstGeom prst="round2DiagRect">
            <a:avLst>
              <a:gd name="adj1" fmla="val 27098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</a:t>
            </a:r>
            <a:r>
              <a:rPr lang="fr-FR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1: </a:t>
            </a:r>
            <a:r>
              <a:rPr lang="fr-FR" sz="2400" b="1" i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régulation des énergies</a:t>
            </a:r>
            <a:endParaRPr lang="fr-FR" sz="2400" b="1" i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9562" y="1214438"/>
            <a:ext cx="83878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A l’issue de la 1</a:t>
            </a:r>
            <a:r>
              <a:rPr lang="fr-FR" sz="2000" b="1" u="sng" baseline="30000" dirty="0" smtClean="0">
                <a:solidFill>
                  <a:schemeClr val="tx2"/>
                </a:solidFill>
                <a:latin typeface="+mj-lt"/>
              </a:rPr>
              <a:t>ère</a:t>
            </a:r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 activité :</a:t>
            </a:r>
          </a:p>
          <a:p>
            <a:endParaRPr lang="fr-FR" sz="1000" dirty="0" smtClean="0">
              <a:solidFill>
                <a:schemeClr val="tx2"/>
              </a:solidFill>
              <a:latin typeface="+mj-lt"/>
            </a:endParaRPr>
          </a:p>
          <a:p>
            <a:r>
              <a:rPr lang="fr-FR" sz="2000" dirty="0" smtClean="0">
                <a:solidFill>
                  <a:schemeClr val="tx2"/>
                </a:solidFill>
                <a:latin typeface="+mj-lt"/>
              </a:rPr>
              <a:t>Chaque équipe d’élèves doit présenter le schéma fonctionnel et les chaînes d’énergie et d’information du système d’alimentation en eau</a:t>
            </a:r>
            <a:r>
              <a:rPr lang="fr-FR" sz="2000" i="1" dirty="0" smtClean="0">
                <a:solidFill>
                  <a:schemeClr val="tx2"/>
                </a:solidFill>
                <a:latin typeface="+mj-lt"/>
              </a:rPr>
              <a:t>.</a:t>
            </a:r>
          </a:p>
          <a:p>
            <a:pPr>
              <a:defRPr/>
            </a:pPr>
            <a:endParaRPr lang="fr-FR" sz="2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6863" y="2564904"/>
            <a:ext cx="90486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 smtClean="0">
                <a:solidFill>
                  <a:schemeClr val="tx2"/>
                </a:solidFill>
                <a:latin typeface="+mn-lt"/>
              </a:rPr>
              <a:t>Pour cela, les études de la maquette et des différentes </a:t>
            </a:r>
            <a:r>
              <a:rPr lang="fr-FR" sz="2000" dirty="0" smtClean="0">
                <a:solidFill>
                  <a:schemeClr val="tx2"/>
                </a:solidFill>
                <a:latin typeface="+mn-lt"/>
                <a:hlinkClick r:id="rId3" action="ppaction://hlinkfile"/>
              </a:rPr>
              <a:t>ressources</a:t>
            </a:r>
            <a:r>
              <a:rPr lang="fr-FR" sz="2000" dirty="0" smtClean="0">
                <a:solidFill>
                  <a:schemeClr val="tx2"/>
                </a:solidFill>
                <a:latin typeface="+mn-lt"/>
              </a:rPr>
              <a:t> sont essentielles.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32520" y="6084004"/>
            <a:ext cx="37541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cap="all" dirty="0" smtClean="0">
                <a:solidFill>
                  <a:schemeClr val="tx2"/>
                </a:solidFill>
                <a:latin typeface="+mj-lt"/>
              </a:rPr>
              <a:t>é</a:t>
            </a:r>
            <a:r>
              <a:rPr lang="fr-FR" i="1" dirty="0" smtClean="0">
                <a:solidFill>
                  <a:schemeClr val="tx2"/>
                </a:solidFill>
                <a:latin typeface="+mj-lt"/>
              </a:rPr>
              <a:t>lèves étudiant la maquette ZELIO</a:t>
            </a:r>
          </a:p>
        </p:txBody>
      </p:sp>
      <p:pic>
        <p:nvPicPr>
          <p:cNvPr id="14" name="Image 13" descr="DSCN6378.JPG"/>
          <p:cNvPicPr>
            <a:picLocks noChangeAspect="1"/>
          </p:cNvPicPr>
          <p:nvPr/>
        </p:nvPicPr>
        <p:blipFill>
          <a:blip r:embed="rId4" cstate="print">
            <a:lum bright="20000" contrast="5000"/>
          </a:blip>
          <a:stretch>
            <a:fillRect/>
          </a:stretch>
        </p:blipFill>
        <p:spPr>
          <a:xfrm>
            <a:off x="824920" y="3573016"/>
            <a:ext cx="3408000" cy="2556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5" name="ZoneTexte 14"/>
          <p:cNvSpPr txBox="1"/>
          <p:nvPr/>
        </p:nvSpPr>
        <p:spPr>
          <a:xfrm>
            <a:off x="5015319" y="6084004"/>
            <a:ext cx="37541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cap="all" dirty="0" smtClean="0">
                <a:solidFill>
                  <a:schemeClr val="tx2"/>
                </a:solidFill>
                <a:latin typeface="+mj-lt"/>
              </a:rPr>
              <a:t>é</a:t>
            </a:r>
            <a:r>
              <a:rPr lang="fr-FR" i="1" dirty="0" smtClean="0">
                <a:solidFill>
                  <a:schemeClr val="tx2"/>
                </a:solidFill>
                <a:latin typeface="+mj-lt"/>
              </a:rPr>
              <a:t>lèves étudiant la maquette PICAXE</a:t>
            </a:r>
          </a:p>
        </p:txBody>
      </p:sp>
      <p:pic>
        <p:nvPicPr>
          <p:cNvPr id="16" name="Image 15" descr="eleve_3.JPG"/>
          <p:cNvPicPr preferRelativeResize="0">
            <a:picLocks/>
          </p:cNvPicPr>
          <p:nvPr/>
        </p:nvPicPr>
        <p:blipFill>
          <a:blip r:embed="rId5" cstate="print">
            <a:lum bright="20000" contrast="5000"/>
          </a:blip>
          <a:stretch>
            <a:fillRect/>
          </a:stretch>
        </p:blipFill>
        <p:spPr>
          <a:xfrm>
            <a:off x="5241384" y="3573016"/>
            <a:ext cx="3409200" cy="2556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7" name="ZoneTexte 16"/>
          <p:cNvSpPr txBox="1"/>
          <p:nvPr/>
        </p:nvSpPr>
        <p:spPr>
          <a:xfrm rot="20977898">
            <a:off x="1928664" y="4625317"/>
            <a:ext cx="5040560" cy="36933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rgbClr val="FF0000"/>
                </a:solidFill>
                <a:latin typeface="+mj-lt"/>
              </a:rPr>
              <a:t>Une maquette pour la classe suffit.</a:t>
            </a:r>
            <a:endParaRPr lang="fr-FR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5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B078F8-77CC-4BE8-9D6A-162B82901853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09562" y="332656"/>
            <a:ext cx="83878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Exemple de travaux présentés :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1640632" y="1472022"/>
            <a:ext cx="7200800" cy="4720487"/>
            <a:chOff x="1640632" y="1472022"/>
            <a:chExt cx="7200800" cy="4720487"/>
          </a:xfrm>
        </p:grpSpPr>
        <p:pic>
          <p:nvPicPr>
            <p:cNvPr id="14" name="Image 13" descr="schema_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0632" y="1472022"/>
              <a:ext cx="7200800" cy="472048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026" name="Picture 2" descr="capteur_presence_infrarouge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48744" y="3429000"/>
              <a:ext cx="1224136" cy="108012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pic>
          <p:nvPicPr>
            <p:cNvPr id="1027" name="Picture 3" descr="boitier_autoprog_picaxe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36976" y="3429000"/>
              <a:ext cx="1152128" cy="108012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pic>
          <p:nvPicPr>
            <p:cNvPr id="1028" name="Picture 4" descr="electrovanne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25208" y="4293096"/>
              <a:ext cx="1080120" cy="108012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2" name="ZoneTexte 11"/>
          <p:cNvSpPr txBox="1"/>
          <p:nvPr/>
        </p:nvSpPr>
        <p:spPr>
          <a:xfrm>
            <a:off x="309562" y="687724"/>
            <a:ext cx="8387854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tx2"/>
                </a:solidFill>
                <a:latin typeface="+mj-lt"/>
              </a:rPr>
              <a:t>- </a:t>
            </a:r>
            <a:r>
              <a:rPr lang="fr-FR" sz="2000" i="1" u="sng" dirty="0" smtClean="0">
                <a:solidFill>
                  <a:schemeClr val="tx2"/>
                </a:solidFill>
                <a:latin typeface="+mj-lt"/>
              </a:rPr>
              <a:t>Le schéma fonctionnel</a:t>
            </a: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 </a:t>
            </a:r>
          </a:p>
          <a:p>
            <a:r>
              <a:rPr lang="fr-FR" i="1" dirty="0" smtClean="0">
                <a:solidFill>
                  <a:schemeClr val="tx2"/>
                </a:solidFill>
                <a:latin typeface="+mj-lt"/>
              </a:rPr>
              <a:t>Le système automatique de gestion de l’eau - Maquette PICAXE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09562" y="692696"/>
            <a:ext cx="701970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tx2"/>
                </a:solidFill>
                <a:latin typeface="+mj-lt"/>
              </a:rPr>
              <a:t>- </a:t>
            </a:r>
            <a:r>
              <a:rPr lang="fr-FR" sz="2000" i="1" u="sng" dirty="0" smtClean="0">
                <a:solidFill>
                  <a:schemeClr val="tx2"/>
                </a:solidFill>
                <a:latin typeface="+mj-lt"/>
              </a:rPr>
              <a:t>Les chaînes d’information et d’énergie</a:t>
            </a:r>
          </a:p>
          <a:p>
            <a:r>
              <a:rPr lang="fr-FR" i="1" dirty="0" smtClean="0">
                <a:solidFill>
                  <a:schemeClr val="tx2"/>
                </a:solidFill>
                <a:latin typeface="+mj-lt"/>
              </a:rPr>
              <a:t>Le système automatique de gestion de l’eau – Maquette PICAXE</a:t>
            </a:r>
            <a:endParaRPr lang="fr-FR" i="1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1640632" y="1484784"/>
            <a:ext cx="7272808" cy="4752528"/>
            <a:chOff x="1712976" y="1153668"/>
            <a:chExt cx="6480048" cy="4550664"/>
          </a:xfrm>
        </p:grpSpPr>
        <p:pic>
          <p:nvPicPr>
            <p:cNvPr id="16" name="Image 15" descr="schema_2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12976" y="1153668"/>
              <a:ext cx="6480048" cy="455066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17" name="Picture 2" descr="capteur_presence_infrarouge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64768" y="3676253"/>
              <a:ext cx="1080120" cy="97688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pic>
          <p:nvPicPr>
            <p:cNvPr id="18" name="Picture 3" descr="boitier_autoprog_picaxe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4928" y="3717032"/>
              <a:ext cx="1080120" cy="93610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  <p:pic>
          <p:nvPicPr>
            <p:cNvPr id="19" name="Picture 4" descr="electrovanne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45088" y="3717032"/>
              <a:ext cx="1008112" cy="93610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B078F8-77CC-4BE8-9D6A-162B82901853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496616" y="260648"/>
            <a:ext cx="8136000" cy="546497"/>
          </a:xfrm>
          <a:prstGeom prst="round2DiagRect">
            <a:avLst>
              <a:gd name="adj1" fmla="val 27098"/>
              <a:gd name="adj2" fmla="val 0"/>
            </a:avLst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Activité </a:t>
            </a:r>
            <a:r>
              <a:rPr lang="fr-FR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2: </a:t>
            </a:r>
            <a:r>
              <a:rPr lang="fr-FR" sz="2400" b="1" i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programmation d’un système automatisé</a:t>
            </a:r>
            <a:endParaRPr lang="fr-FR" sz="2400" b="1" i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9562" y="1214438"/>
            <a:ext cx="92519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A l’issue de la 2</a:t>
            </a:r>
            <a:r>
              <a:rPr lang="fr-FR" sz="2000" b="1" u="sng" baseline="30000" dirty="0" smtClean="0">
                <a:solidFill>
                  <a:schemeClr val="tx2"/>
                </a:solidFill>
                <a:latin typeface="+mj-lt"/>
              </a:rPr>
              <a:t>nde</a:t>
            </a:r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 activité :</a:t>
            </a:r>
          </a:p>
          <a:p>
            <a:endParaRPr lang="fr-FR" sz="1000" dirty="0" smtClean="0">
              <a:solidFill>
                <a:schemeClr val="tx2"/>
              </a:solidFill>
              <a:latin typeface="+mj-lt"/>
            </a:endParaRPr>
          </a:p>
          <a:p>
            <a:r>
              <a:rPr lang="fr-FR" sz="2000" dirty="0" smtClean="0">
                <a:solidFill>
                  <a:schemeClr val="tx2"/>
                </a:solidFill>
                <a:latin typeface="+mj-lt"/>
              </a:rPr>
              <a:t>Chaque équipe d’élèves teste leurs programmes après les avoir modifiés, réalisés et simulés sur le logiciel de programmation associée à leur maquette.</a:t>
            </a:r>
          </a:p>
          <a:p>
            <a:pPr>
              <a:defRPr/>
            </a:pPr>
            <a:endParaRPr lang="fr-FR" sz="20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4" name="Image 13" descr="DSCN6374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704528" y="2780928"/>
            <a:ext cx="3840000" cy="288000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5" name="Image 14" descr="eleve_2.JPG"/>
          <p:cNvPicPr>
            <a:picLocks noChangeAspect="1"/>
          </p:cNvPicPr>
          <p:nvPr/>
        </p:nvPicPr>
        <p:blipFill>
          <a:blip r:embed="rId4" cstate="print">
            <a:lum bright="20000" contrast="5000"/>
          </a:blip>
          <a:stretch>
            <a:fillRect/>
          </a:stretch>
        </p:blipFill>
        <p:spPr>
          <a:xfrm>
            <a:off x="5313039" y="2780928"/>
            <a:ext cx="3840001" cy="2880000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6" name="ZoneTexte 15"/>
          <p:cNvSpPr txBox="1"/>
          <p:nvPr/>
        </p:nvSpPr>
        <p:spPr>
          <a:xfrm>
            <a:off x="704528" y="5651956"/>
            <a:ext cx="37541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cap="all" dirty="0" smtClean="0">
                <a:solidFill>
                  <a:schemeClr val="tx2"/>
                </a:solidFill>
                <a:latin typeface="+mj-lt"/>
              </a:rPr>
              <a:t>L</a:t>
            </a:r>
            <a:r>
              <a:rPr lang="fr-FR" i="1" dirty="0" smtClean="0">
                <a:solidFill>
                  <a:schemeClr val="tx2"/>
                </a:solidFill>
                <a:latin typeface="+mj-lt"/>
              </a:rPr>
              <a:t>a programmation sous ZELIO SOFT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880992" y="5651956"/>
            <a:ext cx="47525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cap="all" dirty="0" smtClean="0">
                <a:solidFill>
                  <a:schemeClr val="tx2"/>
                </a:solidFill>
                <a:latin typeface="+mj-lt"/>
              </a:rPr>
              <a:t>L</a:t>
            </a:r>
            <a:r>
              <a:rPr lang="fr-FR" i="1" dirty="0" smtClean="0">
                <a:solidFill>
                  <a:schemeClr val="tx2"/>
                </a:solidFill>
                <a:latin typeface="+mj-lt"/>
              </a:rPr>
              <a:t>a programmation sous PROGRAMMING EDITOR</a:t>
            </a:r>
          </a:p>
        </p:txBody>
      </p:sp>
      <p:sp>
        <p:nvSpPr>
          <p:cNvPr id="19" name="ZoneTexte 18"/>
          <p:cNvSpPr txBox="1"/>
          <p:nvPr/>
        </p:nvSpPr>
        <p:spPr>
          <a:xfrm rot="20977898">
            <a:off x="1449243" y="4062998"/>
            <a:ext cx="7103995" cy="64633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rgbClr val="FF0000"/>
                </a:solidFill>
                <a:latin typeface="+mj-lt"/>
              </a:rPr>
              <a:t>Les logiciels peuvent être installés sur tous les postes informatiques. </a:t>
            </a:r>
          </a:p>
          <a:p>
            <a:pPr algn="ctr">
              <a:defRPr/>
            </a:pPr>
            <a:r>
              <a:rPr lang="fr-FR" b="1" dirty="0" smtClean="0">
                <a:solidFill>
                  <a:srgbClr val="FF0000"/>
                </a:solidFill>
                <a:latin typeface="+mj-lt"/>
              </a:rPr>
              <a:t>Ils disposent d’un module de simulation.</a:t>
            </a:r>
            <a:endParaRPr lang="fr-FR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B078F8-77CC-4BE8-9D6A-162B82901853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09562" y="332656"/>
            <a:ext cx="917994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 smtClean="0">
                <a:solidFill>
                  <a:schemeClr val="tx2"/>
                </a:solidFill>
                <a:latin typeface="+mj-lt"/>
              </a:rPr>
              <a:t>La prise en main du logiciel de programmation :</a:t>
            </a:r>
          </a:p>
          <a:p>
            <a:endParaRPr lang="fr-FR" sz="1000" dirty="0" smtClean="0">
              <a:solidFill>
                <a:schemeClr val="tx2"/>
              </a:solidFill>
              <a:latin typeface="+mj-lt"/>
            </a:endParaRPr>
          </a:p>
          <a:p>
            <a:pPr>
              <a:defRPr/>
            </a:pP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Pour prendre en main les logiciels de programmation, les élèves doivent s’appuyer sur :</a:t>
            </a:r>
          </a:p>
        </p:txBody>
      </p:sp>
      <p:sp>
        <p:nvSpPr>
          <p:cNvPr id="8" name="Rectangle 7"/>
          <p:cNvSpPr/>
          <p:nvPr/>
        </p:nvSpPr>
        <p:spPr>
          <a:xfrm>
            <a:off x="576064" y="1196752"/>
            <a:ext cx="4953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- </a:t>
            </a:r>
            <a:r>
              <a:rPr lang="fr-FR" sz="2000" i="1" u="sng" dirty="0" smtClean="0">
                <a:solidFill>
                  <a:schemeClr val="tx2"/>
                </a:solidFill>
                <a:latin typeface="+mj-lt"/>
              </a:rPr>
              <a:t>des tutoriels</a:t>
            </a:r>
          </a:p>
        </p:txBody>
      </p:sp>
      <p:sp>
        <p:nvSpPr>
          <p:cNvPr id="9" name="Rectangle 8"/>
          <p:cNvSpPr/>
          <p:nvPr/>
        </p:nvSpPr>
        <p:spPr>
          <a:xfrm>
            <a:off x="584576" y="4437112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- </a:t>
            </a:r>
            <a:r>
              <a:rPr lang="fr-FR" sz="2000" i="1" u="sng" dirty="0" smtClean="0">
                <a:solidFill>
                  <a:schemeClr val="tx2"/>
                </a:solidFill>
                <a:latin typeface="+mj-lt"/>
              </a:rPr>
              <a:t>des exemples de programmes</a:t>
            </a: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defRPr/>
            </a:pPr>
            <a:r>
              <a:rPr lang="fr-FR" sz="2000" dirty="0" smtClean="0">
                <a:solidFill>
                  <a:schemeClr val="tx2"/>
                </a:solidFill>
                <a:latin typeface="+mj-lt"/>
              </a:rPr>
              <a:t>Programmes de la gestion de l’éclairage </a:t>
            </a:r>
          </a:p>
        </p:txBody>
      </p:sp>
      <p:pic>
        <p:nvPicPr>
          <p:cNvPr id="10" name="Image 9" descr="tutori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2640" y="1556792"/>
            <a:ext cx="1864845" cy="2448698"/>
          </a:xfrm>
          <a:prstGeom prst="rect">
            <a:avLst/>
          </a:prstGeom>
        </p:spPr>
      </p:pic>
      <p:pic>
        <p:nvPicPr>
          <p:cNvPr id="11" name="Image 10" descr="tutoriel_zeli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73500" y="1631006"/>
            <a:ext cx="4207892" cy="23287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10863" y="3897144"/>
            <a:ext cx="37541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chemeClr val="tx2"/>
                </a:solidFill>
                <a:latin typeface="+mj-lt"/>
              </a:rPr>
              <a:t>Tutoriel PROGRAMMING EDITOR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511263" y="3885112"/>
            <a:ext cx="375410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chemeClr val="tx2"/>
                </a:solidFill>
                <a:latin typeface="+mj-lt"/>
              </a:rPr>
              <a:t>Tutoriel ZELIO SOFT</a:t>
            </a:r>
          </a:p>
        </p:txBody>
      </p:sp>
      <p:pic>
        <p:nvPicPr>
          <p:cNvPr id="16" name="Image 15"/>
          <p:cNvPicPr/>
          <p:nvPr/>
        </p:nvPicPr>
        <p:blipFill>
          <a:blip r:embed="rId5" cstate="print"/>
          <a:srcRect l="1506" t="13547" r="3740" b="75755"/>
          <a:stretch>
            <a:fillRect/>
          </a:stretch>
        </p:blipFill>
        <p:spPr bwMode="auto">
          <a:xfrm>
            <a:off x="992560" y="5157192"/>
            <a:ext cx="770485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1568625" y="5963868"/>
            <a:ext cx="633670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chemeClr val="tx2"/>
                </a:solidFill>
                <a:latin typeface="+mj-lt"/>
              </a:rPr>
              <a:t>Programme ZELIOSOFT – éclairage automatisé avec temporisation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5" grpId="0"/>
      <p:bldP spid="18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6346</TotalTime>
  <Words>775</Words>
  <Application>Microsoft Office PowerPoint</Application>
  <PresentationFormat>Format A4 (210 x 297 mm)</PresentationFormat>
  <Paragraphs>215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d'intérêt classe de 4e</dc:title>
  <dc:subject>Séminaire académique Technologie 2011</dc:subject>
  <dc:creator>D. PETRELLA IA-IPR STI Versailles</dc:creator>
  <cp:lastModifiedBy>Technologie</cp:lastModifiedBy>
  <cp:revision>368</cp:revision>
  <dcterms:created xsi:type="dcterms:W3CDTF">2008-11-08T11:31:35Z</dcterms:created>
  <dcterms:modified xsi:type="dcterms:W3CDTF">2011-04-04T18:19:56Z</dcterms:modified>
</cp:coreProperties>
</file>