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358" r:id="rId2"/>
    <p:sldId id="359" r:id="rId3"/>
    <p:sldId id="360" r:id="rId4"/>
    <p:sldId id="361" r:id="rId5"/>
    <p:sldId id="362" r:id="rId6"/>
    <p:sldId id="363" r:id="rId7"/>
    <p:sldId id="366" r:id="rId8"/>
    <p:sldId id="367" r:id="rId9"/>
    <p:sldId id="364" r:id="rId10"/>
    <p:sldId id="365" r:id="rId1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EBF1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82" autoAdjust="0"/>
    <p:restoredTop sz="94660"/>
  </p:normalViewPr>
  <p:slideViewPr>
    <p:cSldViewPr>
      <p:cViewPr>
        <p:scale>
          <a:sx n="70" d="100"/>
          <a:sy n="70" d="100"/>
        </p:scale>
        <p:origin x="-1290" y="-72"/>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2904"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765069A-D0DE-405F-B91A-CF6D7B123D55}" type="datetimeFigureOut">
              <a:rPr lang="fr-FR" smtClean="0"/>
              <a:pPr/>
              <a:t>28/02/2014</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D475061-A662-4D09-BD32-3FF0A567906F}" type="slidenum">
              <a:rPr lang="fr-FR" smtClean="0"/>
              <a:pPr/>
              <a:t>‹N°›</a:t>
            </a:fld>
            <a:endParaRPr lang="fr-FR"/>
          </a:p>
        </p:txBody>
      </p:sp>
    </p:spTree>
    <p:extLst>
      <p:ext uri="{BB962C8B-B14F-4D97-AF65-F5344CB8AC3E}">
        <p14:creationId xmlns:p14="http://schemas.microsoft.com/office/powerpoint/2010/main" val="9047582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A7DA01-FB26-4D2C-AC6C-50A3E6700C73}" type="datetimeFigureOut">
              <a:rPr lang="fr-FR" smtClean="0"/>
              <a:pPr/>
              <a:t>28/02/2014</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39407C-7FCC-4CFC-B3C9-318F3247F8FF}" type="slidenum">
              <a:rPr lang="fr-FR" smtClean="0"/>
              <a:pPr/>
              <a:t>‹N°›</a:t>
            </a:fld>
            <a:endParaRPr lang="fr-FR"/>
          </a:p>
        </p:txBody>
      </p:sp>
    </p:spTree>
    <p:extLst>
      <p:ext uri="{BB962C8B-B14F-4D97-AF65-F5344CB8AC3E}">
        <p14:creationId xmlns:p14="http://schemas.microsoft.com/office/powerpoint/2010/main" val="12503796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35960B-D3C7-435B-848B-0E94B43C9297}" type="slidenum">
              <a:rPr lang="fr-FR"/>
              <a:pPr/>
              <a:t>1</a:t>
            </a:fld>
            <a:endParaRPr lang="fr-FR"/>
          </a:p>
        </p:txBody>
      </p:sp>
      <p:sp>
        <p:nvSpPr>
          <p:cNvPr id="5122" name="Rectangle 2"/>
          <p:cNvSpPr>
            <a:spLocks noGrp="1" noRot="1" noChangeAspect="1" noTextEdit="1"/>
          </p:cNvSpPr>
          <p:nvPr>
            <p:ph type="sldImg"/>
          </p:nvPr>
        </p:nvSpPr>
        <p:spPr>
          <a:ln/>
        </p:spPr>
      </p:sp>
      <p:sp>
        <p:nvSpPr>
          <p:cNvPr id="5123" name="Rectangle 3"/>
          <p:cNvSpPr>
            <a:spLocks noGrp="1"/>
          </p:cNvSpPr>
          <p:nvPr>
            <p:ph type="body" idx="1"/>
          </p:nvPr>
        </p:nvSpPr>
        <p:spPr>
          <a:noFill/>
        </p:spPr>
        <p:txBody>
          <a:bodyPr/>
          <a:lstStyle/>
          <a:p>
            <a:r>
              <a:rPr lang="fr-FR"/>
              <a:t>hirson</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TextEdit="1"/>
          </p:cNvSpPr>
          <p:nvPr>
            <p:ph type="sldImg"/>
          </p:nvPr>
        </p:nvSpPr>
        <p:spPr bwMode="auto">
          <a:noFill/>
          <a:ln>
            <a:solidFill>
              <a:srgbClr val="000000"/>
            </a:solidFill>
            <a:miter lim="800000"/>
            <a:headEnd/>
            <a:tailEnd/>
          </a:ln>
        </p:spPr>
      </p:sp>
      <p:sp>
        <p:nvSpPr>
          <p:cNvPr id="80899"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FR" smtClean="0"/>
              <a:t>montdidier</a:t>
            </a:r>
          </a:p>
          <a:p>
            <a:pPr eaLnBrk="1" hangingPunct="1"/>
            <a:r>
              <a:rPr lang="fr-FR" smtClean="0"/>
              <a:t>montdidier</a:t>
            </a:r>
          </a:p>
          <a:p>
            <a:pPr eaLnBrk="1" hangingPunct="1"/>
            <a:endParaRPr lang="fr-F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1A4980-5BF5-41DA-AA02-DE10BA440ABC}" type="slidenum">
              <a:rPr lang="fr-FR"/>
              <a:pPr/>
              <a:t>2</a:t>
            </a:fld>
            <a:endParaRPr lang="fr-FR"/>
          </a:p>
        </p:txBody>
      </p:sp>
      <p:sp>
        <p:nvSpPr>
          <p:cNvPr id="8194" name="Rectangle 2"/>
          <p:cNvSpPr>
            <a:spLocks noGrp="1" noRot="1" noChangeAspect="1" noTextEdit="1"/>
          </p:cNvSpPr>
          <p:nvPr>
            <p:ph type="sldImg"/>
          </p:nvPr>
        </p:nvSpPr>
        <p:spPr>
          <a:ln/>
        </p:spPr>
      </p:sp>
      <p:sp>
        <p:nvSpPr>
          <p:cNvPr id="8195" name="Rectangle 3"/>
          <p:cNvSpPr>
            <a:spLocks noGrp="1"/>
          </p:cNvSpPr>
          <p:nvPr>
            <p:ph type="body" idx="1"/>
          </p:nvPr>
        </p:nvSpPr>
        <p:spPr>
          <a:noFill/>
        </p:spPr>
        <p:txBody>
          <a:bodyPr/>
          <a:lstStyle/>
          <a:p>
            <a:r>
              <a:rPr lang="fr-FR"/>
              <a:t>hirson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2904E2-5B01-41D6-8A6D-C4370F7BB950}" type="slidenum">
              <a:rPr lang="fr-FR"/>
              <a:pPr/>
              <a:t>3</a:t>
            </a:fld>
            <a:endParaRPr lang="fr-FR"/>
          </a:p>
        </p:txBody>
      </p:sp>
      <p:sp>
        <p:nvSpPr>
          <p:cNvPr id="11266" name="Rectangle 2"/>
          <p:cNvSpPr>
            <a:spLocks noGrp="1" noRot="1" noChangeAspect="1" noTextEdit="1"/>
          </p:cNvSpPr>
          <p:nvPr>
            <p:ph type="sldImg"/>
          </p:nvPr>
        </p:nvSpPr>
        <p:spPr>
          <a:ln/>
        </p:spPr>
      </p:sp>
      <p:sp>
        <p:nvSpPr>
          <p:cNvPr id="11267" name="Rectangle 3"/>
          <p:cNvSpPr>
            <a:spLocks noGrp="1"/>
          </p:cNvSpPr>
          <p:nvPr>
            <p:ph type="body" idx="1"/>
          </p:nvPr>
        </p:nvSpPr>
        <p:spPr>
          <a:noFill/>
        </p:spPr>
        <p:txBody>
          <a:bodyPr/>
          <a:lstStyle/>
          <a:p>
            <a:r>
              <a:rPr lang="fr-FR"/>
              <a:t>hirson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CC9B1A-8FDB-4D04-8924-86E0296C7F67}" type="slidenum">
              <a:rPr lang="fr-FR"/>
              <a:pPr/>
              <a:t>4</a:t>
            </a:fld>
            <a:endParaRPr lang="fr-FR"/>
          </a:p>
        </p:txBody>
      </p:sp>
      <p:sp>
        <p:nvSpPr>
          <p:cNvPr id="13314" name="Rectangle 2"/>
          <p:cNvSpPr>
            <a:spLocks noGrp="1" noRot="1" noChangeAspect="1" noTextEdit="1"/>
          </p:cNvSpPr>
          <p:nvPr>
            <p:ph type="sldImg"/>
          </p:nvPr>
        </p:nvSpPr>
        <p:spPr>
          <a:ln/>
        </p:spPr>
      </p:sp>
      <p:sp>
        <p:nvSpPr>
          <p:cNvPr id="13315" name="Rectangle 3"/>
          <p:cNvSpPr>
            <a:spLocks noGrp="1"/>
          </p:cNvSpPr>
          <p:nvPr>
            <p:ph type="body" idx="1"/>
          </p:nvPr>
        </p:nvSpPr>
        <p:spPr>
          <a:noFill/>
        </p:spPr>
        <p:txBody>
          <a:bodyPr/>
          <a:lstStyle/>
          <a:p>
            <a:r>
              <a:rPr lang="fr-FR"/>
              <a:t>hirson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TextEdit="1"/>
          </p:cNvSpPr>
          <p:nvPr>
            <p:ph type="sldImg"/>
          </p:nvPr>
        </p:nvSpPr>
        <p:spPr bwMode="auto">
          <a:noFill/>
          <a:ln>
            <a:solidFill>
              <a:srgbClr val="000000"/>
            </a:solidFill>
            <a:miter lim="800000"/>
            <a:headEnd/>
            <a:tailEnd/>
          </a:ln>
        </p:spPr>
      </p:sp>
      <p:sp>
        <p:nvSpPr>
          <p:cNvPr id="7270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FR" smtClean="0"/>
              <a:t>montdidier</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TextEdit="1"/>
          </p:cNvSpPr>
          <p:nvPr>
            <p:ph type="sldImg"/>
          </p:nvPr>
        </p:nvSpPr>
        <p:spPr bwMode="auto">
          <a:noFill/>
          <a:ln>
            <a:solidFill>
              <a:srgbClr val="000000"/>
            </a:solidFill>
            <a:miter lim="800000"/>
            <a:headEnd/>
            <a:tailEnd/>
          </a:ln>
        </p:spPr>
      </p:sp>
      <p:sp>
        <p:nvSpPr>
          <p:cNvPr id="73731"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FR" smtClean="0"/>
              <a:t>montdidier</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TextEdit="1"/>
          </p:cNvSpPr>
          <p:nvPr>
            <p:ph type="sldImg"/>
          </p:nvPr>
        </p:nvSpPr>
        <p:spPr bwMode="auto">
          <a:noFill/>
          <a:ln>
            <a:solidFill>
              <a:srgbClr val="000000"/>
            </a:solidFill>
            <a:miter lim="800000"/>
            <a:headEnd/>
            <a:tailEnd/>
          </a:ln>
        </p:spPr>
      </p:sp>
      <p:sp>
        <p:nvSpPr>
          <p:cNvPr id="7270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FR" smtClean="0"/>
              <a:t>montdidier</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TextEdit="1"/>
          </p:cNvSpPr>
          <p:nvPr>
            <p:ph type="sldImg"/>
          </p:nvPr>
        </p:nvSpPr>
        <p:spPr bwMode="auto">
          <a:noFill/>
          <a:ln>
            <a:solidFill>
              <a:srgbClr val="000000"/>
            </a:solidFill>
            <a:miter lim="800000"/>
            <a:headEnd/>
            <a:tailEnd/>
          </a:ln>
        </p:spPr>
      </p:sp>
      <p:sp>
        <p:nvSpPr>
          <p:cNvPr id="72707"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FR" smtClean="0"/>
              <a:t>montdidier</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TextEdit="1"/>
          </p:cNvSpPr>
          <p:nvPr>
            <p:ph type="sldImg"/>
          </p:nvPr>
        </p:nvSpPr>
        <p:spPr bwMode="auto">
          <a:noFill/>
          <a:ln>
            <a:solidFill>
              <a:srgbClr val="000000"/>
            </a:solidFill>
            <a:miter lim="800000"/>
            <a:headEnd/>
            <a:tailEnd/>
          </a:ln>
        </p:spPr>
      </p:sp>
      <p:sp>
        <p:nvSpPr>
          <p:cNvPr id="79875"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fr-FR" smtClean="0"/>
              <a:t>montdidier</a:t>
            </a:r>
          </a:p>
          <a:p>
            <a:pPr eaLnBrk="1" hangingPunct="1"/>
            <a:r>
              <a:rPr lang="fr-FR" smtClean="0"/>
              <a:t>montdidier</a:t>
            </a:r>
          </a:p>
          <a:p>
            <a:pPr eaLnBrk="1" hangingPunct="1"/>
            <a:endParaRPr lang="fr-F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C48AC485-D297-437D-A50C-FD9CFBCA5669}" type="datetimeFigureOut">
              <a:rPr lang="fr-FR" smtClean="0"/>
              <a:pPr/>
              <a:t>28/02/2014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A5C1C-FA69-466E-9DF1-A303816CFAE0}"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48AC485-D297-437D-A50C-FD9CFBCA5669}" type="datetimeFigureOut">
              <a:rPr lang="fr-FR" smtClean="0"/>
              <a:pPr/>
              <a:t>28/02/2014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A5C1C-FA69-466E-9DF1-A303816CFAE0}"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48AC485-D297-437D-A50C-FD9CFBCA5669}" type="datetimeFigureOut">
              <a:rPr lang="fr-FR" smtClean="0"/>
              <a:pPr/>
              <a:t>28/02/2014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A5C1C-FA69-466E-9DF1-A303816CFAE0}"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48AC485-D297-437D-A50C-FD9CFBCA5669}" type="datetimeFigureOut">
              <a:rPr lang="fr-FR" smtClean="0"/>
              <a:pPr/>
              <a:t>28/02/2014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A5C1C-FA69-466E-9DF1-A303816CFAE0}"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C48AC485-D297-437D-A50C-FD9CFBCA5669}" type="datetimeFigureOut">
              <a:rPr lang="fr-FR" smtClean="0"/>
              <a:pPr/>
              <a:t>28/02/2014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A5C1C-FA69-466E-9DF1-A303816CFAE0}"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C48AC485-D297-437D-A50C-FD9CFBCA5669}" type="datetimeFigureOut">
              <a:rPr lang="fr-FR" smtClean="0"/>
              <a:pPr/>
              <a:t>28/02/2014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42A5C1C-FA69-466E-9DF1-A303816CFAE0}"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C48AC485-D297-437D-A50C-FD9CFBCA5669}" type="datetimeFigureOut">
              <a:rPr lang="fr-FR" smtClean="0"/>
              <a:pPr/>
              <a:t>28/02/2014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42A5C1C-FA69-466E-9DF1-A303816CFAE0}"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C48AC485-D297-437D-A50C-FD9CFBCA5669}" type="datetimeFigureOut">
              <a:rPr lang="fr-FR" smtClean="0"/>
              <a:pPr/>
              <a:t>28/02/2014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42A5C1C-FA69-466E-9DF1-A303816CFAE0}"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C48AC485-D297-437D-A50C-FD9CFBCA5669}" type="datetimeFigureOut">
              <a:rPr lang="fr-FR" smtClean="0"/>
              <a:pPr/>
              <a:t>28/02/2014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42A5C1C-FA69-466E-9DF1-A303816CFAE0}"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C48AC485-D297-437D-A50C-FD9CFBCA5669}" type="datetimeFigureOut">
              <a:rPr lang="fr-FR" smtClean="0"/>
              <a:pPr/>
              <a:t>28/02/2014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42A5C1C-FA69-466E-9DF1-A303816CFAE0}"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C48AC485-D297-437D-A50C-FD9CFBCA5669}" type="datetimeFigureOut">
              <a:rPr lang="fr-FR" smtClean="0"/>
              <a:pPr/>
              <a:t>28/02/2014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42A5C1C-FA69-466E-9DF1-A303816CFAE0}"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8AC485-D297-437D-A50C-FD9CFBCA5669}" type="datetimeFigureOut">
              <a:rPr lang="fr-FR" smtClean="0"/>
              <a:pPr/>
              <a:t>28/02/2014</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2A5C1C-FA69-466E-9DF1-A303816CFAE0}"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hyperlink" Target="dossier%20professeur%20pour%20la%20sequence/Guide%20de%20dimensionnement%20des%20conduits%20de%20lumi&#232;re%20naturelle%20(19012012).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wmf"/></Relationships>
</file>

<file path=ppt/slides/_rels/slide4.xml.rels><?xml version="1.0" encoding="UTF-8" standalone="yes"?>
<Relationships xmlns="http://schemas.openxmlformats.org/package/2006/relationships"><Relationship Id="rId8" Type="http://schemas.openxmlformats.org/officeDocument/2006/relationships/image" Target="../media/image9.jpeg"/><Relationship Id="rId13" Type="http://schemas.openxmlformats.org/officeDocument/2006/relationships/image" Target="http://t1.gstatic.com/images?q=tbn:ANd9GcS9vAKWTMUxI_Qrf0hLpmuT9-tcvaWXqyD2z7dqkMSmM3GhT9Zx8EjInEo" TargetMode="External"/><Relationship Id="rId3" Type="http://schemas.openxmlformats.org/officeDocument/2006/relationships/image" Target="../media/image6.jpeg"/><Relationship Id="rId7" Type="http://schemas.openxmlformats.org/officeDocument/2006/relationships/image" Target="http://t1.gstatic.com/images?q=tbn:ANd9GcSirbZ-vFIH1fgQRdA6h1QCz_-2Hym7KtZeypkFQ7GGT_6oEUnZJ9kR_8I" TargetMode="External"/><Relationship Id="rId12"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8.jpeg"/><Relationship Id="rId11" Type="http://schemas.openxmlformats.org/officeDocument/2006/relationships/image" Target="http://t2.gstatic.com/images?q=tbn:ANd9GcSvrnV53sfqI3z5XsaUx5f-HKrM-hYJhLgwq1FN0OMwLlnGTTbebTWEXA" TargetMode="External"/><Relationship Id="rId5" Type="http://schemas.openxmlformats.org/officeDocument/2006/relationships/image" Target="http://t2.gstatic.com/images?q=tbn:ANd9GcRvRdwkYon1zsJhvnFvPq5kjIZqKy9-hD5FTvevuhcWhlbfPqas9JNabg" TargetMode="External"/><Relationship Id="rId15" Type="http://schemas.openxmlformats.org/officeDocument/2006/relationships/image" Target="http://t1.gstatic.com/images?q=tbn:ANd9GcTnoMmJqIfAm_qEZt946jzLVSpkCA4n0VUOlV9SHkp8Pz4572GpECvJQw" TargetMode="External"/><Relationship Id="rId10" Type="http://schemas.openxmlformats.org/officeDocument/2006/relationships/image" Target="../media/image10.jpeg"/><Relationship Id="rId4" Type="http://schemas.openxmlformats.org/officeDocument/2006/relationships/image" Target="../media/image7.jpeg"/><Relationship Id="rId9" Type="http://schemas.openxmlformats.org/officeDocument/2006/relationships/image" Target="http://t1.gstatic.com/images?q=tbn:ANd9GcQFT2VRuUxRqQGrHPZFQx6ahvjsrLmFM4l2Rrn__YDAkEAw3whgZyxxyA" TargetMode="External"/><Relationship Id="rId1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4"/>
          <p:cNvSpPr txBox="1">
            <a:spLocks noChangeArrowheads="1"/>
          </p:cNvSpPr>
          <p:nvPr/>
        </p:nvSpPr>
        <p:spPr bwMode="auto">
          <a:xfrm>
            <a:off x="666750" y="4081463"/>
            <a:ext cx="904875" cy="419100"/>
          </a:xfrm>
          <a:prstGeom prst="rect">
            <a:avLst/>
          </a:prstGeom>
          <a:solidFill>
            <a:srgbClr val="FFFFFF"/>
          </a:solidFill>
          <a:ln w="9525">
            <a:noFill/>
            <a:miter lim="800000"/>
            <a:headEnd/>
            <a:tailEnd/>
          </a:ln>
        </p:spPr>
        <p:txBody>
          <a:bodyPr lIns="18000" tIns="10800" rIns="18000" bIns="10800"/>
          <a:lstStyle/>
          <a:p>
            <a:pPr>
              <a:spcAft>
                <a:spcPts val="1000"/>
              </a:spcAft>
            </a:pPr>
            <a:r>
              <a:rPr lang="fr-FR" sz="1200">
                <a:latin typeface="Calibri" pitchFamily="34" charset="0"/>
              </a:rPr>
              <a:t>Cellule du luxmètre</a:t>
            </a:r>
            <a:endParaRPr lang="fr-FR" sz="2000"/>
          </a:p>
        </p:txBody>
      </p:sp>
      <p:sp>
        <p:nvSpPr>
          <p:cNvPr id="3075" name="Text Box 24"/>
          <p:cNvSpPr txBox="1">
            <a:spLocks noChangeArrowheads="1"/>
          </p:cNvSpPr>
          <p:nvPr/>
        </p:nvSpPr>
        <p:spPr bwMode="auto">
          <a:xfrm>
            <a:off x="755650" y="2276475"/>
            <a:ext cx="952500" cy="406400"/>
          </a:xfrm>
          <a:prstGeom prst="rect">
            <a:avLst/>
          </a:prstGeom>
          <a:solidFill>
            <a:srgbClr val="FFFFFF"/>
          </a:solidFill>
          <a:ln w="9525">
            <a:noFill/>
            <a:miter lim="800000"/>
            <a:headEnd/>
            <a:tailEnd/>
          </a:ln>
        </p:spPr>
        <p:txBody>
          <a:bodyPr lIns="18000" tIns="10800" rIns="18000" bIns="10800"/>
          <a:lstStyle/>
          <a:p>
            <a:pPr>
              <a:spcAft>
                <a:spcPts val="1000"/>
              </a:spcAft>
            </a:pPr>
            <a:r>
              <a:rPr lang="fr-FR" sz="1200" b="1">
                <a:latin typeface="Calibri" pitchFamily="34" charset="0"/>
              </a:rPr>
              <a:t>Conduit de Lumière</a:t>
            </a:r>
            <a:endParaRPr lang="fr-FR" sz="2000"/>
          </a:p>
        </p:txBody>
      </p:sp>
      <p:pic>
        <p:nvPicPr>
          <p:cNvPr id="3076" name="Image 0" descr="Photo 003.jpg"/>
          <p:cNvPicPr>
            <a:picLocks noChangeAspect="1" noChangeArrowheads="1"/>
          </p:cNvPicPr>
          <p:nvPr/>
        </p:nvPicPr>
        <p:blipFill>
          <a:blip r:embed="rId3" cstate="print">
            <a:lum bright="20000" contrast="20000"/>
          </a:blip>
          <a:srcRect l="16779" t="3658" r="7317" b="9756"/>
          <a:stretch>
            <a:fillRect/>
          </a:stretch>
        </p:blipFill>
        <p:spPr bwMode="auto">
          <a:xfrm>
            <a:off x="1500188" y="2708275"/>
            <a:ext cx="2789237" cy="2386013"/>
          </a:xfrm>
          <a:prstGeom prst="rect">
            <a:avLst/>
          </a:prstGeom>
          <a:noFill/>
          <a:ln w="9525">
            <a:noFill/>
            <a:miter lim="800000"/>
            <a:headEnd/>
            <a:tailEnd/>
          </a:ln>
        </p:spPr>
      </p:pic>
      <p:sp>
        <p:nvSpPr>
          <p:cNvPr id="52" name="Rectangle à coins arrondis 51"/>
          <p:cNvSpPr/>
          <p:nvPr/>
        </p:nvSpPr>
        <p:spPr>
          <a:xfrm>
            <a:off x="539750" y="1628775"/>
            <a:ext cx="8280400" cy="4895850"/>
          </a:xfrm>
          <a:prstGeom prst="roundRect">
            <a:avLst>
              <a:gd name="adj" fmla="val 6117"/>
            </a:avLst>
          </a:prstGeom>
          <a:noFill/>
          <a:ln>
            <a:solidFill>
              <a:srgbClr val="7BB8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086" name="AutoShape 4"/>
          <p:cNvSpPr>
            <a:spLocks noChangeArrowheads="1"/>
          </p:cNvSpPr>
          <p:nvPr/>
        </p:nvSpPr>
        <p:spPr bwMode="auto">
          <a:xfrm>
            <a:off x="323850" y="1196975"/>
            <a:ext cx="5688013" cy="719138"/>
          </a:xfrm>
          <a:prstGeom prst="roundRect">
            <a:avLst>
              <a:gd name="adj" fmla="val 16667"/>
            </a:avLst>
          </a:prstGeom>
          <a:solidFill>
            <a:srgbClr val="7BB800"/>
          </a:solidFill>
          <a:ln w="9525">
            <a:solidFill>
              <a:srgbClr val="7BB800"/>
            </a:solidFill>
            <a:round/>
            <a:headEnd/>
            <a:tailEnd/>
          </a:ln>
        </p:spPr>
        <p:txBody>
          <a:bodyPr/>
          <a:lstStyle/>
          <a:p>
            <a:r>
              <a:rPr lang="fr-FR" b="1" dirty="0">
                <a:solidFill>
                  <a:srgbClr val="FFFFFF"/>
                </a:solidFill>
                <a:latin typeface="Calibri" pitchFamily="34" charset="0"/>
              </a:rPr>
              <a:t>Activité 1 : </a:t>
            </a:r>
            <a:r>
              <a:rPr lang="fr-FR" b="1" dirty="0">
                <a:solidFill>
                  <a:schemeClr val="bg1"/>
                </a:solidFill>
                <a:latin typeface="Calibri" pitchFamily="34" charset="0"/>
              </a:rPr>
              <a:t>La maîtrise des consommations d’éclairage par l’intégration de la lumière naturelle.</a:t>
            </a:r>
            <a:endParaRPr lang="fr-FR" dirty="0">
              <a:solidFill>
                <a:schemeClr val="bg1"/>
              </a:solidFill>
              <a:latin typeface="Calibri" pitchFamily="34" charset="0"/>
            </a:endParaRPr>
          </a:p>
          <a:p>
            <a:pPr algn="ctr">
              <a:spcAft>
                <a:spcPts val="1000"/>
              </a:spcAft>
            </a:pPr>
            <a:endParaRPr lang="fr-FR" b="1" dirty="0">
              <a:solidFill>
                <a:schemeClr val="bg1"/>
              </a:solidFill>
              <a:latin typeface="Calibri" pitchFamily="34" charset="0"/>
            </a:endParaRPr>
          </a:p>
          <a:p>
            <a:endParaRPr lang="fr-FR" dirty="0">
              <a:latin typeface="Calibri" pitchFamily="34" charset="0"/>
            </a:endParaRPr>
          </a:p>
        </p:txBody>
      </p:sp>
      <p:sp>
        <p:nvSpPr>
          <p:cNvPr id="3087" name="Rectangle 20"/>
          <p:cNvSpPr>
            <a:spLocks noChangeArrowheads="1"/>
          </p:cNvSpPr>
          <p:nvPr/>
        </p:nvSpPr>
        <p:spPr bwMode="auto">
          <a:xfrm>
            <a:off x="785813" y="5516563"/>
            <a:ext cx="3959225" cy="942975"/>
          </a:xfrm>
          <a:prstGeom prst="rect">
            <a:avLst/>
          </a:prstGeom>
          <a:noFill/>
          <a:ln w="9525">
            <a:noFill/>
            <a:miter lim="800000"/>
            <a:headEnd/>
            <a:tailEnd/>
          </a:ln>
        </p:spPr>
        <p:txBody>
          <a:bodyPr>
            <a:spAutoFit/>
          </a:bodyPr>
          <a:lstStyle/>
          <a:p>
            <a:pPr algn="ctr"/>
            <a:r>
              <a:rPr lang="fr-FR" sz="1400">
                <a:latin typeface="Calibri" pitchFamily="34" charset="0"/>
              </a:rPr>
              <a:t>Dimensions de la pièce simulée :</a:t>
            </a:r>
          </a:p>
          <a:p>
            <a:pPr algn="ctr"/>
            <a:r>
              <a:rPr lang="fr-FR" sz="1400">
                <a:latin typeface="Calibri" pitchFamily="34" charset="0"/>
              </a:rPr>
              <a:t> largeur = 4m ; profondeur = 6m ; hauteur = 3m.</a:t>
            </a:r>
          </a:p>
          <a:p>
            <a:pPr algn="ctr"/>
            <a:r>
              <a:rPr lang="fr-FR" sz="1400">
                <a:latin typeface="Calibri" pitchFamily="34" charset="0"/>
              </a:rPr>
              <a:t>Caisson de simulation à l’échelle 1/5 :</a:t>
            </a:r>
          </a:p>
          <a:p>
            <a:pPr algn="ctr"/>
            <a:r>
              <a:rPr lang="fr-FR" sz="1400">
                <a:latin typeface="Calibri" pitchFamily="34" charset="0"/>
              </a:rPr>
              <a:t> 800mm x 1200mm x 600mm.</a:t>
            </a:r>
          </a:p>
        </p:txBody>
      </p:sp>
      <p:sp>
        <p:nvSpPr>
          <p:cNvPr id="3088" name="Text Box 3"/>
          <p:cNvSpPr txBox="1">
            <a:spLocks noChangeArrowheads="1"/>
          </p:cNvSpPr>
          <p:nvPr/>
        </p:nvSpPr>
        <p:spPr bwMode="auto">
          <a:xfrm>
            <a:off x="611188" y="3278188"/>
            <a:ext cx="838200" cy="295275"/>
          </a:xfrm>
          <a:prstGeom prst="rect">
            <a:avLst/>
          </a:prstGeom>
          <a:solidFill>
            <a:srgbClr val="FFFFFF"/>
          </a:solidFill>
          <a:ln w="9525">
            <a:noFill/>
            <a:miter lim="800000"/>
            <a:headEnd/>
            <a:tailEnd/>
          </a:ln>
        </p:spPr>
        <p:txBody>
          <a:bodyPr lIns="18000" tIns="10800" rIns="18000" bIns="10800"/>
          <a:lstStyle/>
          <a:p>
            <a:pPr>
              <a:spcAft>
                <a:spcPts val="1000"/>
              </a:spcAft>
            </a:pPr>
            <a:r>
              <a:rPr lang="fr-FR" sz="1200">
                <a:latin typeface="Calibri" pitchFamily="34" charset="0"/>
              </a:rPr>
              <a:t>Luxmètre</a:t>
            </a:r>
            <a:endParaRPr lang="fr-FR" sz="2000"/>
          </a:p>
        </p:txBody>
      </p:sp>
      <p:sp>
        <p:nvSpPr>
          <p:cNvPr id="3089" name="Text Box 5"/>
          <p:cNvSpPr txBox="1">
            <a:spLocks noChangeArrowheads="1"/>
          </p:cNvSpPr>
          <p:nvPr/>
        </p:nvSpPr>
        <p:spPr bwMode="auto">
          <a:xfrm>
            <a:off x="3995738" y="2276475"/>
            <a:ext cx="876300" cy="438150"/>
          </a:xfrm>
          <a:prstGeom prst="rect">
            <a:avLst/>
          </a:prstGeom>
          <a:solidFill>
            <a:srgbClr val="FFFFFF"/>
          </a:solidFill>
          <a:ln w="9525">
            <a:noFill/>
            <a:miter lim="800000"/>
            <a:headEnd/>
            <a:tailEnd/>
          </a:ln>
        </p:spPr>
        <p:txBody>
          <a:bodyPr lIns="18000" tIns="10800" rIns="18000" bIns="10800"/>
          <a:lstStyle/>
          <a:p>
            <a:pPr>
              <a:spcAft>
                <a:spcPts val="1000"/>
              </a:spcAft>
            </a:pPr>
            <a:r>
              <a:rPr lang="fr-FR" sz="1200">
                <a:latin typeface="Calibri" pitchFamily="34" charset="0"/>
              </a:rPr>
              <a:t>Caisson de simulation</a:t>
            </a:r>
            <a:endParaRPr lang="fr-FR" sz="2000"/>
          </a:p>
        </p:txBody>
      </p:sp>
      <p:sp>
        <p:nvSpPr>
          <p:cNvPr id="3090" name="Line 6"/>
          <p:cNvSpPr>
            <a:spLocks noChangeShapeType="1"/>
          </p:cNvSpPr>
          <p:nvPr/>
        </p:nvSpPr>
        <p:spPr bwMode="auto">
          <a:xfrm>
            <a:off x="1357313" y="4286250"/>
            <a:ext cx="1414462" cy="150813"/>
          </a:xfrm>
          <a:prstGeom prst="line">
            <a:avLst/>
          </a:prstGeom>
          <a:noFill/>
          <a:ln w="15875">
            <a:solidFill>
              <a:srgbClr val="000000"/>
            </a:solidFill>
            <a:round/>
            <a:headEnd/>
            <a:tailEnd type="triangle" w="med" len="med"/>
          </a:ln>
        </p:spPr>
        <p:txBody>
          <a:bodyPr/>
          <a:lstStyle/>
          <a:p>
            <a:endParaRPr lang="fr-FR"/>
          </a:p>
        </p:txBody>
      </p:sp>
      <p:sp>
        <p:nvSpPr>
          <p:cNvPr id="3091" name="Line 7"/>
          <p:cNvSpPr>
            <a:spLocks noChangeShapeType="1"/>
          </p:cNvSpPr>
          <p:nvPr/>
        </p:nvSpPr>
        <p:spPr bwMode="auto">
          <a:xfrm>
            <a:off x="1285875" y="3429000"/>
            <a:ext cx="982663" cy="71438"/>
          </a:xfrm>
          <a:prstGeom prst="line">
            <a:avLst/>
          </a:prstGeom>
          <a:noFill/>
          <a:ln w="15875">
            <a:solidFill>
              <a:srgbClr val="000000"/>
            </a:solidFill>
            <a:round/>
            <a:headEnd/>
            <a:tailEnd type="triangle" w="med" len="med"/>
          </a:ln>
        </p:spPr>
        <p:txBody>
          <a:bodyPr/>
          <a:lstStyle/>
          <a:p>
            <a:endParaRPr lang="fr-FR"/>
          </a:p>
        </p:txBody>
      </p:sp>
      <p:sp>
        <p:nvSpPr>
          <p:cNvPr id="3092" name="Line 8"/>
          <p:cNvSpPr>
            <a:spLocks noChangeShapeType="1"/>
          </p:cNvSpPr>
          <p:nvPr/>
        </p:nvSpPr>
        <p:spPr bwMode="auto">
          <a:xfrm>
            <a:off x="1403350" y="2565400"/>
            <a:ext cx="1081088" cy="287338"/>
          </a:xfrm>
          <a:prstGeom prst="line">
            <a:avLst/>
          </a:prstGeom>
          <a:noFill/>
          <a:ln w="15875">
            <a:solidFill>
              <a:srgbClr val="000000"/>
            </a:solidFill>
            <a:round/>
            <a:headEnd/>
            <a:tailEnd type="triangle" w="med" len="med"/>
          </a:ln>
        </p:spPr>
        <p:txBody>
          <a:bodyPr/>
          <a:lstStyle/>
          <a:p>
            <a:endParaRPr lang="fr-FR"/>
          </a:p>
        </p:txBody>
      </p:sp>
      <p:sp>
        <p:nvSpPr>
          <p:cNvPr id="3094" name="Rectangle 87"/>
          <p:cNvSpPr>
            <a:spLocks noChangeArrowheads="1"/>
          </p:cNvSpPr>
          <p:nvPr/>
        </p:nvSpPr>
        <p:spPr bwMode="auto">
          <a:xfrm>
            <a:off x="4859338" y="2456438"/>
            <a:ext cx="4033837" cy="1292662"/>
          </a:xfrm>
          <a:prstGeom prst="rect">
            <a:avLst/>
          </a:prstGeom>
          <a:noFill/>
          <a:ln w="9525">
            <a:noFill/>
            <a:miter lim="800000"/>
            <a:headEnd/>
            <a:tailEnd/>
          </a:ln>
        </p:spPr>
        <p:txBody>
          <a:bodyPr anchor="ctr">
            <a:spAutoFit/>
          </a:bodyPr>
          <a:lstStyle/>
          <a:p>
            <a:pPr indent="449263"/>
            <a:endParaRPr lang="fr-FR" sz="800" b="1" dirty="0">
              <a:latin typeface="Times New Roman" pitchFamily="18" charset="0"/>
              <a:cs typeface="Times New Roman" pitchFamily="18" charset="0"/>
              <a:sym typeface="Wingdings" pitchFamily="2" charset="2"/>
            </a:endParaRPr>
          </a:p>
          <a:p>
            <a:pPr indent="449263" eaLnBrk="0" hangingPunct="0">
              <a:buFont typeface="Wingdings" pitchFamily="2" charset="2"/>
              <a:buNone/>
            </a:pPr>
            <a:r>
              <a:rPr lang="fr-FR" sz="1200" b="1" dirty="0">
                <a:latin typeface="Times New Roman" pitchFamily="18" charset="0"/>
                <a:cs typeface="Times New Roman" pitchFamily="18" charset="0"/>
                <a:sym typeface="Wingdings" pitchFamily="2" charset="2"/>
              </a:rPr>
              <a:t> Mesurer</a:t>
            </a:r>
            <a:r>
              <a:rPr lang="fr-FR" sz="1200" dirty="0">
                <a:latin typeface="Times New Roman" pitchFamily="18" charset="0"/>
                <a:cs typeface="Times New Roman" pitchFamily="18" charset="0"/>
                <a:sym typeface="Wingdings" pitchFamily="2" charset="2"/>
              </a:rPr>
              <a:t> l’éclairement à l’extérieur du </a:t>
            </a:r>
          </a:p>
          <a:p>
            <a:pPr indent="449263" eaLnBrk="0" hangingPunct="0">
              <a:buFont typeface="Wingdings" pitchFamily="2" charset="2"/>
              <a:buNone/>
            </a:pPr>
            <a:r>
              <a:rPr lang="fr-FR" sz="1200" dirty="0">
                <a:latin typeface="Times New Roman" pitchFamily="18" charset="0"/>
                <a:cs typeface="Times New Roman" pitchFamily="18" charset="0"/>
                <a:sym typeface="Wingdings" pitchFamily="2" charset="2"/>
              </a:rPr>
              <a:t>caisson « </a:t>
            </a:r>
            <a:r>
              <a:rPr lang="fr-FR" sz="1200" dirty="0" err="1">
                <a:latin typeface="Times New Roman" pitchFamily="18" charset="0"/>
                <a:cs typeface="Times New Roman" pitchFamily="18" charset="0"/>
                <a:sym typeface="Wingdings" pitchFamily="2" charset="2"/>
              </a:rPr>
              <a:t>E</a:t>
            </a:r>
            <a:r>
              <a:rPr lang="fr-FR" sz="1200" b="1" baseline="-30000" dirty="0" err="1">
                <a:latin typeface="Times New Roman" pitchFamily="18" charset="0"/>
                <a:cs typeface="Times New Roman" pitchFamily="18" charset="0"/>
                <a:sym typeface="Wingdings" pitchFamily="2" charset="2"/>
              </a:rPr>
              <a:t>ext</a:t>
            </a:r>
            <a:r>
              <a:rPr lang="fr-FR" sz="1200" b="1" dirty="0">
                <a:latin typeface="Times New Roman" pitchFamily="18" charset="0"/>
                <a:cs typeface="Times New Roman" pitchFamily="18" charset="0"/>
                <a:sym typeface="Wingdings" pitchFamily="2" charset="2"/>
              </a:rPr>
              <a:t> » . (Cellule du luxmètre sur le caisson)</a:t>
            </a:r>
            <a:endParaRPr lang="fr-FR" sz="800" b="1" dirty="0">
              <a:latin typeface="Times New Roman" pitchFamily="18" charset="0"/>
              <a:cs typeface="Times New Roman" pitchFamily="18" charset="0"/>
              <a:sym typeface="Wingdings" pitchFamily="2" charset="2"/>
            </a:endParaRPr>
          </a:p>
          <a:p>
            <a:pPr indent="449263" eaLnBrk="0" hangingPunct="0"/>
            <a:endParaRPr lang="fr-FR" sz="500" b="1" dirty="0">
              <a:latin typeface="Times New Roman" pitchFamily="18" charset="0"/>
              <a:cs typeface="Times New Roman" pitchFamily="18" charset="0"/>
              <a:sym typeface="Wingdings" pitchFamily="2" charset="2"/>
            </a:endParaRPr>
          </a:p>
          <a:p>
            <a:pPr indent="449263" eaLnBrk="0" hangingPunct="0"/>
            <a:r>
              <a:rPr lang="fr-FR" sz="1200" b="1" dirty="0">
                <a:latin typeface="Times New Roman" pitchFamily="18" charset="0"/>
                <a:cs typeface="Times New Roman" pitchFamily="18" charset="0"/>
                <a:sym typeface="Wingdings" pitchFamily="2" charset="2"/>
              </a:rPr>
              <a:t>                               </a:t>
            </a:r>
            <a:r>
              <a:rPr lang="fr-FR" sz="1200" b="1" dirty="0" err="1">
                <a:latin typeface="Times New Roman" pitchFamily="18" charset="0"/>
                <a:cs typeface="Times New Roman" pitchFamily="18" charset="0"/>
                <a:sym typeface="Wingdings" pitchFamily="2" charset="2"/>
              </a:rPr>
              <a:t>E</a:t>
            </a:r>
            <a:r>
              <a:rPr lang="fr-FR" sz="1200" b="1" baseline="-30000" dirty="0" err="1">
                <a:latin typeface="Times New Roman" pitchFamily="18" charset="0"/>
                <a:cs typeface="Times New Roman" pitchFamily="18" charset="0"/>
                <a:sym typeface="Wingdings" pitchFamily="2" charset="2"/>
              </a:rPr>
              <a:t>ext</a:t>
            </a:r>
            <a:r>
              <a:rPr lang="fr-FR" sz="1200" b="1" dirty="0">
                <a:latin typeface="Times New Roman" pitchFamily="18" charset="0"/>
                <a:cs typeface="Times New Roman" pitchFamily="18" charset="0"/>
                <a:sym typeface="Wingdings" pitchFamily="2" charset="2"/>
              </a:rPr>
              <a:t> = ………..</a:t>
            </a:r>
            <a:endParaRPr lang="fr-FR" sz="800" b="1" dirty="0">
              <a:latin typeface="Times New Roman" pitchFamily="18" charset="0"/>
              <a:cs typeface="Times New Roman" pitchFamily="18" charset="0"/>
              <a:sym typeface="Wingdings" pitchFamily="2" charset="2"/>
            </a:endParaRPr>
          </a:p>
          <a:p>
            <a:pPr indent="449263" eaLnBrk="0" hangingPunct="0">
              <a:buFont typeface="Wingdings" pitchFamily="2" charset="2"/>
              <a:buNone/>
            </a:pPr>
            <a:endParaRPr lang="fr-FR" sz="500" b="1" dirty="0">
              <a:latin typeface="Times New Roman" pitchFamily="18" charset="0"/>
              <a:cs typeface="Times New Roman" pitchFamily="18" charset="0"/>
              <a:sym typeface="Wingdings" pitchFamily="2" charset="2"/>
            </a:endParaRPr>
          </a:p>
          <a:p>
            <a:pPr indent="449263" eaLnBrk="0" hangingPunct="0">
              <a:buFont typeface="Wingdings" pitchFamily="2" charset="2"/>
              <a:buNone/>
            </a:pPr>
            <a:r>
              <a:rPr lang="fr-FR" sz="1200" b="1" dirty="0">
                <a:latin typeface="Times New Roman" pitchFamily="18" charset="0"/>
                <a:cs typeface="Times New Roman" pitchFamily="18" charset="0"/>
                <a:sym typeface="Wingdings" pitchFamily="2" charset="2"/>
              </a:rPr>
              <a:t> Mesurer</a:t>
            </a:r>
            <a:r>
              <a:rPr lang="fr-FR" sz="1200" dirty="0">
                <a:latin typeface="Times New Roman" pitchFamily="18" charset="0"/>
                <a:cs typeface="Times New Roman" pitchFamily="18" charset="0"/>
                <a:sym typeface="Wingdings" pitchFamily="2" charset="2"/>
              </a:rPr>
              <a:t> l’éclairement à l’intérieur </a:t>
            </a:r>
            <a:r>
              <a:rPr lang="fr-FR" sz="1200" dirty="0" err="1">
                <a:latin typeface="Times New Roman" pitchFamily="18" charset="0"/>
                <a:cs typeface="Times New Roman" pitchFamily="18" charset="0"/>
                <a:sym typeface="Wingdings" pitchFamily="2" charset="2"/>
              </a:rPr>
              <a:t>E</a:t>
            </a:r>
            <a:r>
              <a:rPr lang="fr-FR" sz="1200" b="1" baseline="-30000" dirty="0" err="1">
                <a:latin typeface="Times New Roman" pitchFamily="18" charset="0"/>
                <a:cs typeface="Times New Roman" pitchFamily="18" charset="0"/>
                <a:sym typeface="Wingdings" pitchFamily="2" charset="2"/>
              </a:rPr>
              <a:t>int</a:t>
            </a:r>
            <a:r>
              <a:rPr lang="fr-FR" sz="1200" b="1" baseline="-30000" dirty="0">
                <a:latin typeface="Times New Roman" pitchFamily="18" charset="0"/>
                <a:cs typeface="Times New Roman" pitchFamily="18" charset="0"/>
                <a:sym typeface="Wingdings" pitchFamily="2" charset="2"/>
              </a:rPr>
              <a:t> </a:t>
            </a:r>
            <a:r>
              <a:rPr lang="fr-FR" sz="1200" b="1" dirty="0">
                <a:latin typeface="Times New Roman" pitchFamily="18" charset="0"/>
                <a:cs typeface="Times New Roman" pitchFamily="18" charset="0"/>
                <a:sym typeface="Wingdings" pitchFamily="2" charset="2"/>
              </a:rPr>
              <a:t>sur 15 </a:t>
            </a:r>
          </a:p>
          <a:p>
            <a:pPr indent="449263" eaLnBrk="0" hangingPunct="0">
              <a:buFont typeface="Wingdings" pitchFamily="2" charset="2"/>
              <a:buNone/>
            </a:pPr>
            <a:r>
              <a:rPr lang="fr-FR" sz="1200" b="1" dirty="0">
                <a:latin typeface="Times New Roman" pitchFamily="18" charset="0"/>
                <a:cs typeface="Times New Roman" pitchFamily="18" charset="0"/>
                <a:sym typeface="Wingdings" pitchFamily="2" charset="2"/>
              </a:rPr>
              <a:t> points de la surface.</a:t>
            </a:r>
          </a:p>
        </p:txBody>
      </p:sp>
      <p:sp>
        <p:nvSpPr>
          <p:cNvPr id="3095" name="Text Box 25"/>
          <p:cNvSpPr txBox="1">
            <a:spLocks noChangeArrowheads="1"/>
          </p:cNvSpPr>
          <p:nvPr/>
        </p:nvSpPr>
        <p:spPr bwMode="auto">
          <a:xfrm>
            <a:off x="4427538" y="4510088"/>
            <a:ext cx="809625" cy="287337"/>
          </a:xfrm>
          <a:prstGeom prst="rect">
            <a:avLst/>
          </a:prstGeom>
          <a:solidFill>
            <a:srgbClr val="FFFFFF"/>
          </a:solidFill>
          <a:ln w="9525">
            <a:noFill/>
            <a:miter lim="800000"/>
            <a:headEnd/>
            <a:tailEnd/>
          </a:ln>
        </p:spPr>
        <p:txBody>
          <a:bodyPr lIns="18000" tIns="10800" rIns="18000" bIns="10800"/>
          <a:lstStyle/>
          <a:p>
            <a:pPr>
              <a:spcAft>
                <a:spcPts val="1000"/>
              </a:spcAft>
            </a:pPr>
            <a:r>
              <a:rPr lang="fr-FR" sz="1200" b="1">
                <a:latin typeface="Calibri" pitchFamily="34" charset="0"/>
              </a:rPr>
              <a:t>Lightshelf</a:t>
            </a:r>
            <a:endParaRPr lang="fr-FR" sz="2000"/>
          </a:p>
        </p:txBody>
      </p:sp>
      <p:sp>
        <p:nvSpPr>
          <p:cNvPr id="3096" name="Line 8"/>
          <p:cNvSpPr>
            <a:spLocks noChangeShapeType="1"/>
          </p:cNvSpPr>
          <p:nvPr/>
        </p:nvSpPr>
        <p:spPr bwMode="auto">
          <a:xfrm flipH="1" flipV="1">
            <a:off x="3563938" y="4222750"/>
            <a:ext cx="863600" cy="358775"/>
          </a:xfrm>
          <a:prstGeom prst="line">
            <a:avLst/>
          </a:prstGeom>
          <a:noFill/>
          <a:ln w="15875">
            <a:solidFill>
              <a:srgbClr val="000000"/>
            </a:solidFill>
            <a:round/>
            <a:headEnd/>
            <a:tailEnd type="triangle" w="med" len="med"/>
          </a:ln>
        </p:spPr>
        <p:txBody>
          <a:bodyPr/>
          <a:lstStyle/>
          <a:p>
            <a:endParaRPr lang="fr-FR"/>
          </a:p>
        </p:txBody>
      </p:sp>
      <p:sp>
        <p:nvSpPr>
          <p:cNvPr id="3097" name="Line 8"/>
          <p:cNvSpPr>
            <a:spLocks noChangeShapeType="1"/>
          </p:cNvSpPr>
          <p:nvPr/>
        </p:nvSpPr>
        <p:spPr bwMode="auto">
          <a:xfrm flipH="1">
            <a:off x="3203575" y="2638425"/>
            <a:ext cx="1154113" cy="430213"/>
          </a:xfrm>
          <a:prstGeom prst="line">
            <a:avLst/>
          </a:prstGeom>
          <a:noFill/>
          <a:ln w="15875">
            <a:solidFill>
              <a:srgbClr val="000000"/>
            </a:solidFill>
            <a:round/>
            <a:headEnd/>
            <a:tailEnd type="triangle" w="med" len="med"/>
          </a:ln>
        </p:spPr>
        <p:txBody>
          <a:bodyPr/>
          <a:lstStyle/>
          <a:p>
            <a:endParaRPr lang="fr-FR"/>
          </a:p>
        </p:txBody>
      </p:sp>
      <p:sp>
        <p:nvSpPr>
          <p:cNvPr id="3098" name="Rectangle 27"/>
          <p:cNvSpPr>
            <a:spLocks noChangeArrowheads="1"/>
          </p:cNvSpPr>
          <p:nvPr/>
        </p:nvSpPr>
        <p:spPr bwMode="auto">
          <a:xfrm>
            <a:off x="2051050" y="2060575"/>
            <a:ext cx="1296988" cy="304800"/>
          </a:xfrm>
          <a:prstGeom prst="rect">
            <a:avLst/>
          </a:prstGeom>
          <a:noFill/>
          <a:ln w="9525">
            <a:noFill/>
            <a:miter lim="800000"/>
            <a:headEnd/>
            <a:tailEnd/>
          </a:ln>
        </p:spPr>
        <p:txBody>
          <a:bodyPr anchor="ctr">
            <a:spAutoFit/>
          </a:bodyPr>
          <a:lstStyle/>
          <a:p>
            <a:r>
              <a:rPr lang="fr-FR" sz="1400" b="1" u="sng">
                <a:solidFill>
                  <a:srgbClr val="3366FF"/>
                </a:solidFill>
                <a:latin typeface="Verdana" pitchFamily="34" charset="0"/>
                <a:cs typeface="Times New Roman" pitchFamily="18" charset="0"/>
              </a:rPr>
              <a:t>Maquette</a:t>
            </a:r>
            <a:r>
              <a:rPr lang="fr-FR" sz="1100"/>
              <a:t> </a:t>
            </a:r>
            <a:endParaRPr lang="fr-FR">
              <a:latin typeface="Calibri" pitchFamily="34" charset="0"/>
            </a:endParaRPr>
          </a:p>
        </p:txBody>
      </p:sp>
      <p:sp>
        <p:nvSpPr>
          <p:cNvPr id="3099" name="Rectangle 27"/>
          <p:cNvSpPr>
            <a:spLocks noChangeArrowheads="1"/>
          </p:cNvSpPr>
          <p:nvPr/>
        </p:nvSpPr>
        <p:spPr bwMode="auto">
          <a:xfrm>
            <a:off x="6011863" y="2060575"/>
            <a:ext cx="2016125" cy="304800"/>
          </a:xfrm>
          <a:prstGeom prst="rect">
            <a:avLst/>
          </a:prstGeom>
          <a:noFill/>
          <a:ln w="9525">
            <a:noFill/>
            <a:miter lim="800000"/>
            <a:headEnd/>
            <a:tailEnd/>
          </a:ln>
        </p:spPr>
        <p:txBody>
          <a:bodyPr anchor="ctr">
            <a:spAutoFit/>
          </a:bodyPr>
          <a:lstStyle/>
          <a:p>
            <a:r>
              <a:rPr lang="fr-FR" sz="1400" b="1" u="sng">
                <a:solidFill>
                  <a:srgbClr val="3366FF"/>
                </a:solidFill>
                <a:latin typeface="Verdana" pitchFamily="34" charset="0"/>
                <a:cs typeface="Times New Roman" pitchFamily="18" charset="0"/>
              </a:rPr>
              <a:t>Expérimentations</a:t>
            </a:r>
            <a:r>
              <a:rPr lang="fr-FR" sz="1100"/>
              <a:t> </a:t>
            </a:r>
            <a:endParaRPr lang="fr-FR">
              <a:latin typeface="Calibri" pitchFamily="34" charset="0"/>
            </a:endParaRPr>
          </a:p>
        </p:txBody>
      </p:sp>
      <p:grpSp>
        <p:nvGrpSpPr>
          <p:cNvPr id="4" name="Group 79"/>
          <p:cNvGrpSpPr>
            <a:grpSpLocks/>
          </p:cNvGrpSpPr>
          <p:nvPr/>
        </p:nvGrpSpPr>
        <p:grpSpPr bwMode="auto">
          <a:xfrm>
            <a:off x="5580063" y="4005263"/>
            <a:ext cx="3121025" cy="2219325"/>
            <a:chOff x="3645" y="3719"/>
            <a:chExt cx="4980" cy="3497"/>
          </a:xfrm>
        </p:grpSpPr>
        <p:sp>
          <p:nvSpPr>
            <p:cNvPr id="3152" name="Rectangle 80"/>
            <p:cNvSpPr>
              <a:spLocks noChangeArrowheads="1"/>
            </p:cNvSpPr>
            <p:nvPr/>
          </p:nvSpPr>
          <p:spPr bwMode="auto">
            <a:xfrm>
              <a:off x="3960" y="3780"/>
              <a:ext cx="4665" cy="2460"/>
            </a:xfrm>
            <a:prstGeom prst="rect">
              <a:avLst/>
            </a:prstGeom>
            <a:solidFill>
              <a:srgbClr val="FFFFFF"/>
            </a:solidFill>
            <a:ln w="9525">
              <a:solidFill>
                <a:srgbClr val="000000"/>
              </a:solidFill>
              <a:miter lim="800000"/>
              <a:headEnd/>
              <a:tailEnd/>
            </a:ln>
          </p:spPr>
          <p:txBody>
            <a:bodyPr/>
            <a:lstStyle/>
            <a:p>
              <a:endParaRPr lang="fr-FR"/>
            </a:p>
          </p:txBody>
        </p:sp>
        <p:sp>
          <p:nvSpPr>
            <p:cNvPr id="3153" name="Rectangle 81"/>
            <p:cNvSpPr>
              <a:spLocks noChangeArrowheads="1"/>
            </p:cNvSpPr>
            <p:nvPr/>
          </p:nvSpPr>
          <p:spPr bwMode="auto">
            <a:xfrm>
              <a:off x="4065" y="3870"/>
              <a:ext cx="4485" cy="2280"/>
            </a:xfrm>
            <a:prstGeom prst="rect">
              <a:avLst/>
            </a:prstGeom>
            <a:solidFill>
              <a:srgbClr val="FFFFFF"/>
            </a:solidFill>
            <a:ln w="9525">
              <a:solidFill>
                <a:srgbClr val="000000"/>
              </a:solidFill>
              <a:miter lim="800000"/>
              <a:headEnd/>
              <a:tailEnd/>
            </a:ln>
          </p:spPr>
          <p:txBody>
            <a:bodyPr/>
            <a:lstStyle/>
            <a:p>
              <a:endParaRPr lang="fr-FR"/>
            </a:p>
          </p:txBody>
        </p:sp>
        <p:sp>
          <p:nvSpPr>
            <p:cNvPr id="3154" name="Line 82"/>
            <p:cNvSpPr>
              <a:spLocks noChangeShapeType="1"/>
            </p:cNvSpPr>
            <p:nvPr/>
          </p:nvSpPr>
          <p:spPr bwMode="auto">
            <a:xfrm>
              <a:off x="3960" y="4635"/>
              <a:ext cx="90" cy="0"/>
            </a:xfrm>
            <a:prstGeom prst="line">
              <a:avLst/>
            </a:prstGeom>
            <a:noFill/>
            <a:ln w="9525">
              <a:solidFill>
                <a:srgbClr val="000000"/>
              </a:solidFill>
              <a:round/>
              <a:headEnd/>
              <a:tailEnd/>
            </a:ln>
          </p:spPr>
          <p:txBody>
            <a:bodyPr/>
            <a:lstStyle/>
            <a:p>
              <a:endParaRPr lang="fr-FR"/>
            </a:p>
          </p:txBody>
        </p:sp>
        <p:sp>
          <p:nvSpPr>
            <p:cNvPr id="3155" name="Line 83"/>
            <p:cNvSpPr>
              <a:spLocks noChangeShapeType="1"/>
            </p:cNvSpPr>
            <p:nvPr/>
          </p:nvSpPr>
          <p:spPr bwMode="auto">
            <a:xfrm>
              <a:off x="3975" y="5520"/>
              <a:ext cx="90" cy="0"/>
            </a:xfrm>
            <a:prstGeom prst="line">
              <a:avLst/>
            </a:prstGeom>
            <a:noFill/>
            <a:ln w="9525">
              <a:solidFill>
                <a:srgbClr val="000000"/>
              </a:solidFill>
              <a:round/>
              <a:headEnd/>
              <a:tailEnd/>
            </a:ln>
          </p:spPr>
          <p:txBody>
            <a:bodyPr/>
            <a:lstStyle/>
            <a:p>
              <a:endParaRPr lang="fr-FR"/>
            </a:p>
          </p:txBody>
        </p:sp>
        <p:sp>
          <p:nvSpPr>
            <p:cNvPr id="3156" name="Line 84"/>
            <p:cNvSpPr>
              <a:spLocks noChangeShapeType="1"/>
            </p:cNvSpPr>
            <p:nvPr/>
          </p:nvSpPr>
          <p:spPr bwMode="auto">
            <a:xfrm flipH="1">
              <a:off x="3645" y="4650"/>
              <a:ext cx="330" cy="270"/>
            </a:xfrm>
            <a:prstGeom prst="line">
              <a:avLst/>
            </a:prstGeom>
            <a:noFill/>
            <a:ln w="9525">
              <a:solidFill>
                <a:srgbClr val="000000"/>
              </a:solidFill>
              <a:round/>
              <a:headEnd/>
              <a:tailEnd/>
            </a:ln>
          </p:spPr>
          <p:txBody>
            <a:bodyPr/>
            <a:lstStyle/>
            <a:p>
              <a:endParaRPr lang="fr-FR"/>
            </a:p>
          </p:txBody>
        </p:sp>
        <p:sp>
          <p:nvSpPr>
            <p:cNvPr id="3157" name="Text Box 85"/>
            <p:cNvSpPr txBox="1">
              <a:spLocks noChangeArrowheads="1"/>
            </p:cNvSpPr>
            <p:nvPr/>
          </p:nvSpPr>
          <p:spPr bwMode="auto">
            <a:xfrm>
              <a:off x="5250" y="4261"/>
              <a:ext cx="255" cy="270"/>
            </a:xfrm>
            <a:prstGeom prst="rect">
              <a:avLst/>
            </a:prstGeom>
            <a:solidFill>
              <a:srgbClr val="FFFFFF"/>
            </a:solidFill>
            <a:ln w="9525">
              <a:noFill/>
              <a:miter lim="800000"/>
              <a:headEnd/>
              <a:tailEnd/>
            </a:ln>
          </p:spPr>
          <p:txBody>
            <a:bodyPr lIns="0" tIns="0" rIns="0" bIns="0"/>
            <a:lstStyle/>
            <a:p>
              <a:r>
                <a:rPr lang="fr-FR" sz="1200" b="1">
                  <a:sym typeface="Wingdings" pitchFamily="2" charset="2"/>
                </a:rPr>
                <a:t></a:t>
              </a:r>
              <a:endParaRPr lang="fr-FR"/>
            </a:p>
          </p:txBody>
        </p:sp>
        <p:sp>
          <p:nvSpPr>
            <p:cNvPr id="3158" name="Text Box 86"/>
            <p:cNvSpPr txBox="1">
              <a:spLocks noChangeArrowheads="1"/>
            </p:cNvSpPr>
            <p:nvPr/>
          </p:nvSpPr>
          <p:spPr bwMode="auto">
            <a:xfrm>
              <a:off x="4425" y="4216"/>
              <a:ext cx="255" cy="270"/>
            </a:xfrm>
            <a:prstGeom prst="rect">
              <a:avLst/>
            </a:prstGeom>
            <a:solidFill>
              <a:srgbClr val="FFFFFF"/>
            </a:solidFill>
            <a:ln w="9525">
              <a:noFill/>
              <a:miter lim="800000"/>
              <a:headEnd/>
              <a:tailEnd/>
            </a:ln>
          </p:spPr>
          <p:txBody>
            <a:bodyPr lIns="0" tIns="0" rIns="0" bIns="0"/>
            <a:lstStyle/>
            <a:p>
              <a:r>
                <a:rPr lang="fr-FR" sz="1200" b="1">
                  <a:sym typeface="Wingdings" pitchFamily="2" charset="2"/>
                </a:rPr>
                <a:t></a:t>
              </a:r>
              <a:endParaRPr lang="fr-FR"/>
            </a:p>
          </p:txBody>
        </p:sp>
        <p:sp>
          <p:nvSpPr>
            <p:cNvPr id="3159" name="Text Box 87"/>
            <p:cNvSpPr txBox="1">
              <a:spLocks noChangeArrowheads="1"/>
            </p:cNvSpPr>
            <p:nvPr/>
          </p:nvSpPr>
          <p:spPr bwMode="auto">
            <a:xfrm>
              <a:off x="6210" y="5596"/>
              <a:ext cx="255" cy="270"/>
            </a:xfrm>
            <a:prstGeom prst="rect">
              <a:avLst/>
            </a:prstGeom>
            <a:solidFill>
              <a:srgbClr val="FFFFFF"/>
            </a:solidFill>
            <a:ln w="9525">
              <a:noFill/>
              <a:miter lim="800000"/>
              <a:headEnd/>
              <a:tailEnd/>
            </a:ln>
          </p:spPr>
          <p:txBody>
            <a:bodyPr lIns="0" tIns="0" rIns="0" bIns="0"/>
            <a:lstStyle/>
            <a:p>
              <a:r>
                <a:rPr lang="fr-FR" sz="1200" b="1">
                  <a:sym typeface="Wingdings" pitchFamily="2" charset="2"/>
                </a:rPr>
                <a:t></a:t>
              </a:r>
              <a:endParaRPr lang="fr-FR"/>
            </a:p>
          </p:txBody>
        </p:sp>
        <p:sp>
          <p:nvSpPr>
            <p:cNvPr id="3160" name="Text Box 88"/>
            <p:cNvSpPr txBox="1">
              <a:spLocks noChangeArrowheads="1"/>
            </p:cNvSpPr>
            <p:nvPr/>
          </p:nvSpPr>
          <p:spPr bwMode="auto">
            <a:xfrm>
              <a:off x="7095" y="5611"/>
              <a:ext cx="255" cy="270"/>
            </a:xfrm>
            <a:prstGeom prst="rect">
              <a:avLst/>
            </a:prstGeom>
            <a:solidFill>
              <a:srgbClr val="FFFFFF"/>
            </a:solidFill>
            <a:ln w="9525">
              <a:noFill/>
              <a:miter lim="800000"/>
              <a:headEnd/>
              <a:tailEnd/>
            </a:ln>
          </p:spPr>
          <p:txBody>
            <a:bodyPr lIns="0" tIns="0" rIns="0" bIns="0"/>
            <a:lstStyle/>
            <a:p>
              <a:r>
                <a:rPr lang="fr-FR" sz="1200" b="1">
                  <a:sym typeface="Wingdings" pitchFamily="2" charset="2"/>
                </a:rPr>
                <a:t></a:t>
              </a:r>
              <a:endParaRPr lang="fr-FR"/>
            </a:p>
          </p:txBody>
        </p:sp>
        <p:sp>
          <p:nvSpPr>
            <p:cNvPr id="3161" name="Text Box 89"/>
            <p:cNvSpPr txBox="1">
              <a:spLocks noChangeArrowheads="1"/>
            </p:cNvSpPr>
            <p:nvPr/>
          </p:nvSpPr>
          <p:spPr bwMode="auto">
            <a:xfrm>
              <a:off x="7065" y="4996"/>
              <a:ext cx="255" cy="270"/>
            </a:xfrm>
            <a:prstGeom prst="rect">
              <a:avLst/>
            </a:prstGeom>
            <a:solidFill>
              <a:srgbClr val="FFFFFF"/>
            </a:solidFill>
            <a:ln w="9525">
              <a:noFill/>
              <a:miter lim="800000"/>
              <a:headEnd/>
              <a:tailEnd/>
            </a:ln>
          </p:spPr>
          <p:txBody>
            <a:bodyPr lIns="0" tIns="0" rIns="0" bIns="0"/>
            <a:lstStyle/>
            <a:p>
              <a:r>
                <a:rPr lang="fr-FR" sz="1200" b="1">
                  <a:sym typeface="Wingdings" pitchFamily="2" charset="2"/>
                </a:rPr>
                <a:t></a:t>
              </a:r>
              <a:endParaRPr lang="fr-FR"/>
            </a:p>
          </p:txBody>
        </p:sp>
        <p:sp>
          <p:nvSpPr>
            <p:cNvPr id="3162" name="Text Box 90"/>
            <p:cNvSpPr txBox="1">
              <a:spLocks noChangeArrowheads="1"/>
            </p:cNvSpPr>
            <p:nvPr/>
          </p:nvSpPr>
          <p:spPr bwMode="auto">
            <a:xfrm>
              <a:off x="7080" y="4291"/>
              <a:ext cx="255" cy="270"/>
            </a:xfrm>
            <a:prstGeom prst="rect">
              <a:avLst/>
            </a:prstGeom>
            <a:solidFill>
              <a:srgbClr val="FFFFFF"/>
            </a:solidFill>
            <a:ln w="9525">
              <a:noFill/>
              <a:miter lim="800000"/>
              <a:headEnd/>
              <a:tailEnd/>
            </a:ln>
          </p:spPr>
          <p:txBody>
            <a:bodyPr lIns="0" tIns="0" rIns="0" bIns="0"/>
            <a:lstStyle/>
            <a:p>
              <a:r>
                <a:rPr lang="fr-FR" sz="1200" b="1">
                  <a:sym typeface="Wingdings" pitchFamily="2" charset="2"/>
                </a:rPr>
                <a:t></a:t>
              </a:r>
              <a:endParaRPr lang="fr-FR"/>
            </a:p>
          </p:txBody>
        </p:sp>
        <p:sp>
          <p:nvSpPr>
            <p:cNvPr id="3163" name="Text Box 91"/>
            <p:cNvSpPr txBox="1">
              <a:spLocks noChangeArrowheads="1"/>
            </p:cNvSpPr>
            <p:nvPr/>
          </p:nvSpPr>
          <p:spPr bwMode="auto">
            <a:xfrm>
              <a:off x="4395" y="5611"/>
              <a:ext cx="255" cy="270"/>
            </a:xfrm>
            <a:prstGeom prst="rect">
              <a:avLst/>
            </a:prstGeom>
            <a:solidFill>
              <a:srgbClr val="FFFFFF"/>
            </a:solidFill>
            <a:ln w="9525">
              <a:noFill/>
              <a:miter lim="800000"/>
              <a:headEnd/>
              <a:tailEnd/>
            </a:ln>
          </p:spPr>
          <p:txBody>
            <a:bodyPr lIns="0" tIns="0" rIns="0" bIns="0"/>
            <a:lstStyle/>
            <a:p>
              <a:r>
                <a:rPr lang="fr-FR" sz="1200" b="1">
                  <a:sym typeface="Wingdings" pitchFamily="2" charset="2"/>
                </a:rPr>
                <a:t></a:t>
              </a:r>
              <a:endParaRPr lang="fr-FR"/>
            </a:p>
          </p:txBody>
        </p:sp>
        <p:sp>
          <p:nvSpPr>
            <p:cNvPr id="3164" name="Text Box 92"/>
            <p:cNvSpPr txBox="1">
              <a:spLocks noChangeArrowheads="1"/>
            </p:cNvSpPr>
            <p:nvPr/>
          </p:nvSpPr>
          <p:spPr bwMode="auto">
            <a:xfrm>
              <a:off x="4410" y="4951"/>
              <a:ext cx="255" cy="270"/>
            </a:xfrm>
            <a:prstGeom prst="rect">
              <a:avLst/>
            </a:prstGeom>
            <a:solidFill>
              <a:srgbClr val="FFFFFF"/>
            </a:solidFill>
            <a:ln w="9525">
              <a:noFill/>
              <a:miter lim="800000"/>
              <a:headEnd/>
              <a:tailEnd/>
            </a:ln>
          </p:spPr>
          <p:txBody>
            <a:bodyPr lIns="0" tIns="0" rIns="0" bIns="0"/>
            <a:lstStyle/>
            <a:p>
              <a:r>
                <a:rPr lang="fr-FR" sz="1200" b="1">
                  <a:sym typeface="Wingdings" pitchFamily="2" charset="2"/>
                </a:rPr>
                <a:t></a:t>
              </a:r>
              <a:endParaRPr lang="fr-FR"/>
            </a:p>
          </p:txBody>
        </p:sp>
        <p:sp>
          <p:nvSpPr>
            <p:cNvPr id="3165" name="Text Box 93"/>
            <p:cNvSpPr txBox="1">
              <a:spLocks noChangeArrowheads="1"/>
            </p:cNvSpPr>
            <p:nvPr/>
          </p:nvSpPr>
          <p:spPr bwMode="auto">
            <a:xfrm>
              <a:off x="6195" y="4981"/>
              <a:ext cx="255" cy="270"/>
            </a:xfrm>
            <a:prstGeom prst="rect">
              <a:avLst/>
            </a:prstGeom>
            <a:solidFill>
              <a:srgbClr val="FFFFFF"/>
            </a:solidFill>
            <a:ln w="9525">
              <a:noFill/>
              <a:miter lim="800000"/>
              <a:headEnd/>
              <a:tailEnd/>
            </a:ln>
          </p:spPr>
          <p:txBody>
            <a:bodyPr lIns="0" tIns="0" rIns="0" bIns="0"/>
            <a:lstStyle/>
            <a:p>
              <a:r>
                <a:rPr lang="fr-FR" sz="1200" b="1">
                  <a:sym typeface="Wingdings" pitchFamily="2" charset="2"/>
                </a:rPr>
                <a:t></a:t>
              </a:r>
              <a:endParaRPr lang="fr-FR"/>
            </a:p>
          </p:txBody>
        </p:sp>
        <p:sp>
          <p:nvSpPr>
            <p:cNvPr id="3166" name="Text Box 94"/>
            <p:cNvSpPr txBox="1">
              <a:spLocks noChangeArrowheads="1"/>
            </p:cNvSpPr>
            <p:nvPr/>
          </p:nvSpPr>
          <p:spPr bwMode="auto">
            <a:xfrm>
              <a:off x="6195" y="4261"/>
              <a:ext cx="255" cy="270"/>
            </a:xfrm>
            <a:prstGeom prst="rect">
              <a:avLst/>
            </a:prstGeom>
            <a:solidFill>
              <a:srgbClr val="FFFFFF"/>
            </a:solidFill>
            <a:ln w="9525">
              <a:noFill/>
              <a:miter lim="800000"/>
              <a:headEnd/>
              <a:tailEnd/>
            </a:ln>
          </p:spPr>
          <p:txBody>
            <a:bodyPr lIns="0" tIns="0" rIns="0" bIns="0"/>
            <a:lstStyle/>
            <a:p>
              <a:r>
                <a:rPr lang="fr-FR" sz="1200" b="1">
                  <a:sym typeface="Wingdings" pitchFamily="2" charset="2"/>
                </a:rPr>
                <a:t></a:t>
              </a:r>
              <a:endParaRPr lang="fr-FR"/>
            </a:p>
          </p:txBody>
        </p:sp>
        <p:sp>
          <p:nvSpPr>
            <p:cNvPr id="3167" name="Text Box 95"/>
            <p:cNvSpPr txBox="1">
              <a:spLocks noChangeArrowheads="1"/>
            </p:cNvSpPr>
            <p:nvPr/>
          </p:nvSpPr>
          <p:spPr bwMode="auto">
            <a:xfrm>
              <a:off x="5265" y="5011"/>
              <a:ext cx="255" cy="270"/>
            </a:xfrm>
            <a:prstGeom prst="rect">
              <a:avLst/>
            </a:prstGeom>
            <a:solidFill>
              <a:srgbClr val="FFFFFF"/>
            </a:solidFill>
            <a:ln w="9525">
              <a:noFill/>
              <a:miter lim="800000"/>
              <a:headEnd/>
              <a:tailEnd/>
            </a:ln>
          </p:spPr>
          <p:txBody>
            <a:bodyPr lIns="0" tIns="0" rIns="0" bIns="0"/>
            <a:lstStyle/>
            <a:p>
              <a:r>
                <a:rPr lang="fr-FR" sz="1200" b="1">
                  <a:sym typeface="Wingdings" pitchFamily="2" charset="2"/>
                </a:rPr>
                <a:t></a:t>
              </a:r>
              <a:endParaRPr lang="fr-FR"/>
            </a:p>
          </p:txBody>
        </p:sp>
        <p:sp>
          <p:nvSpPr>
            <p:cNvPr id="3168" name="Text Box 96"/>
            <p:cNvSpPr txBox="1">
              <a:spLocks noChangeArrowheads="1"/>
            </p:cNvSpPr>
            <p:nvPr/>
          </p:nvSpPr>
          <p:spPr bwMode="auto">
            <a:xfrm>
              <a:off x="5295" y="5581"/>
              <a:ext cx="255" cy="270"/>
            </a:xfrm>
            <a:prstGeom prst="rect">
              <a:avLst/>
            </a:prstGeom>
            <a:solidFill>
              <a:srgbClr val="FFFFFF"/>
            </a:solidFill>
            <a:ln w="9525">
              <a:noFill/>
              <a:miter lim="800000"/>
              <a:headEnd/>
              <a:tailEnd/>
            </a:ln>
          </p:spPr>
          <p:txBody>
            <a:bodyPr lIns="0" tIns="0" rIns="0" bIns="0"/>
            <a:lstStyle/>
            <a:p>
              <a:r>
                <a:rPr lang="fr-FR" sz="1200" b="1">
                  <a:sym typeface="Wingdings" pitchFamily="2" charset="2"/>
                </a:rPr>
                <a:t></a:t>
              </a:r>
              <a:endParaRPr lang="fr-FR"/>
            </a:p>
          </p:txBody>
        </p:sp>
        <p:sp>
          <p:nvSpPr>
            <p:cNvPr id="3169" name="Text Box 97"/>
            <p:cNvSpPr txBox="1">
              <a:spLocks noChangeArrowheads="1"/>
            </p:cNvSpPr>
            <p:nvPr/>
          </p:nvSpPr>
          <p:spPr bwMode="auto">
            <a:xfrm>
              <a:off x="4710" y="4449"/>
              <a:ext cx="150" cy="270"/>
            </a:xfrm>
            <a:prstGeom prst="rect">
              <a:avLst/>
            </a:prstGeom>
            <a:solidFill>
              <a:srgbClr val="FFFFFF"/>
            </a:solidFill>
            <a:ln w="9525">
              <a:noFill/>
              <a:miter lim="800000"/>
              <a:headEnd/>
              <a:tailEnd/>
            </a:ln>
          </p:spPr>
          <p:txBody>
            <a:bodyPr lIns="0" tIns="0" rIns="0" bIns="0"/>
            <a:lstStyle/>
            <a:p>
              <a:r>
                <a:rPr lang="fr-FR" sz="1000"/>
                <a:t>1</a:t>
              </a:r>
              <a:endParaRPr lang="fr-FR"/>
            </a:p>
          </p:txBody>
        </p:sp>
        <p:sp>
          <p:nvSpPr>
            <p:cNvPr id="3170" name="Text Box 98"/>
            <p:cNvSpPr txBox="1">
              <a:spLocks noChangeArrowheads="1"/>
            </p:cNvSpPr>
            <p:nvPr/>
          </p:nvSpPr>
          <p:spPr bwMode="auto">
            <a:xfrm>
              <a:off x="4725" y="5681"/>
              <a:ext cx="150" cy="270"/>
            </a:xfrm>
            <a:prstGeom prst="rect">
              <a:avLst/>
            </a:prstGeom>
            <a:solidFill>
              <a:srgbClr val="FFFFFF"/>
            </a:solidFill>
            <a:ln w="9525">
              <a:noFill/>
              <a:miter lim="800000"/>
              <a:headEnd/>
              <a:tailEnd/>
            </a:ln>
          </p:spPr>
          <p:txBody>
            <a:bodyPr lIns="0" tIns="0" rIns="0" bIns="0"/>
            <a:lstStyle/>
            <a:p>
              <a:r>
                <a:rPr lang="fr-FR" sz="1000"/>
                <a:t>3</a:t>
              </a:r>
              <a:endParaRPr lang="fr-FR"/>
            </a:p>
          </p:txBody>
        </p:sp>
        <p:sp>
          <p:nvSpPr>
            <p:cNvPr id="3171" name="Text Box 99"/>
            <p:cNvSpPr txBox="1">
              <a:spLocks noChangeArrowheads="1"/>
            </p:cNvSpPr>
            <p:nvPr/>
          </p:nvSpPr>
          <p:spPr bwMode="auto">
            <a:xfrm>
              <a:off x="4725" y="4988"/>
              <a:ext cx="150" cy="270"/>
            </a:xfrm>
            <a:prstGeom prst="rect">
              <a:avLst/>
            </a:prstGeom>
            <a:solidFill>
              <a:srgbClr val="FFFFFF"/>
            </a:solidFill>
            <a:ln w="9525">
              <a:noFill/>
              <a:miter lim="800000"/>
              <a:headEnd/>
              <a:tailEnd/>
            </a:ln>
          </p:spPr>
          <p:txBody>
            <a:bodyPr lIns="0" tIns="0" rIns="0" bIns="0"/>
            <a:lstStyle/>
            <a:p>
              <a:r>
                <a:rPr lang="fr-FR" sz="1000"/>
                <a:t>2</a:t>
              </a:r>
              <a:endParaRPr lang="fr-FR"/>
            </a:p>
          </p:txBody>
        </p:sp>
        <p:sp>
          <p:nvSpPr>
            <p:cNvPr id="3172" name="Text Box 100"/>
            <p:cNvSpPr txBox="1">
              <a:spLocks noChangeArrowheads="1"/>
            </p:cNvSpPr>
            <p:nvPr/>
          </p:nvSpPr>
          <p:spPr bwMode="auto">
            <a:xfrm>
              <a:off x="5610" y="4389"/>
              <a:ext cx="150" cy="270"/>
            </a:xfrm>
            <a:prstGeom prst="rect">
              <a:avLst/>
            </a:prstGeom>
            <a:solidFill>
              <a:srgbClr val="FFFFFF"/>
            </a:solidFill>
            <a:ln w="9525">
              <a:noFill/>
              <a:miter lim="800000"/>
              <a:headEnd/>
              <a:tailEnd/>
            </a:ln>
          </p:spPr>
          <p:txBody>
            <a:bodyPr lIns="0" tIns="0" rIns="0" bIns="0"/>
            <a:lstStyle/>
            <a:p>
              <a:r>
                <a:rPr lang="fr-FR" sz="1000"/>
                <a:t>4</a:t>
              </a:r>
              <a:endParaRPr lang="fr-FR"/>
            </a:p>
          </p:txBody>
        </p:sp>
        <p:sp>
          <p:nvSpPr>
            <p:cNvPr id="3173" name="Text Box 101"/>
            <p:cNvSpPr txBox="1">
              <a:spLocks noChangeArrowheads="1"/>
            </p:cNvSpPr>
            <p:nvPr/>
          </p:nvSpPr>
          <p:spPr bwMode="auto">
            <a:xfrm>
              <a:off x="5640" y="5019"/>
              <a:ext cx="150" cy="270"/>
            </a:xfrm>
            <a:prstGeom prst="rect">
              <a:avLst/>
            </a:prstGeom>
            <a:solidFill>
              <a:srgbClr val="FFFFFF"/>
            </a:solidFill>
            <a:ln w="9525">
              <a:noFill/>
              <a:miter lim="800000"/>
              <a:headEnd/>
              <a:tailEnd/>
            </a:ln>
          </p:spPr>
          <p:txBody>
            <a:bodyPr lIns="0" tIns="0" rIns="0" bIns="0"/>
            <a:lstStyle/>
            <a:p>
              <a:r>
                <a:rPr lang="fr-FR" sz="1000"/>
                <a:t>5</a:t>
              </a:r>
              <a:endParaRPr lang="fr-FR"/>
            </a:p>
          </p:txBody>
        </p:sp>
        <p:sp>
          <p:nvSpPr>
            <p:cNvPr id="3174" name="Text Box 102"/>
            <p:cNvSpPr txBox="1">
              <a:spLocks noChangeArrowheads="1"/>
            </p:cNvSpPr>
            <p:nvPr/>
          </p:nvSpPr>
          <p:spPr bwMode="auto">
            <a:xfrm>
              <a:off x="5595" y="5639"/>
              <a:ext cx="150" cy="270"/>
            </a:xfrm>
            <a:prstGeom prst="rect">
              <a:avLst/>
            </a:prstGeom>
            <a:solidFill>
              <a:srgbClr val="FFFFFF"/>
            </a:solidFill>
            <a:ln w="9525">
              <a:noFill/>
              <a:miter lim="800000"/>
              <a:headEnd/>
              <a:tailEnd/>
            </a:ln>
          </p:spPr>
          <p:txBody>
            <a:bodyPr lIns="0" tIns="0" rIns="0" bIns="0"/>
            <a:lstStyle/>
            <a:p>
              <a:r>
                <a:rPr lang="fr-FR" sz="1000"/>
                <a:t>6</a:t>
              </a:r>
              <a:endParaRPr lang="fr-FR"/>
            </a:p>
          </p:txBody>
        </p:sp>
        <p:sp>
          <p:nvSpPr>
            <p:cNvPr id="3175" name="Text Box 103"/>
            <p:cNvSpPr txBox="1">
              <a:spLocks noChangeArrowheads="1"/>
            </p:cNvSpPr>
            <p:nvPr/>
          </p:nvSpPr>
          <p:spPr bwMode="auto">
            <a:xfrm>
              <a:off x="6510" y="4464"/>
              <a:ext cx="150" cy="270"/>
            </a:xfrm>
            <a:prstGeom prst="rect">
              <a:avLst/>
            </a:prstGeom>
            <a:solidFill>
              <a:srgbClr val="FFFFFF"/>
            </a:solidFill>
            <a:ln w="9525">
              <a:noFill/>
              <a:miter lim="800000"/>
              <a:headEnd/>
              <a:tailEnd/>
            </a:ln>
          </p:spPr>
          <p:txBody>
            <a:bodyPr lIns="0" tIns="0" rIns="0" bIns="0"/>
            <a:lstStyle/>
            <a:p>
              <a:r>
                <a:rPr lang="fr-FR" sz="1000"/>
                <a:t>7</a:t>
              </a:r>
              <a:endParaRPr lang="fr-FR"/>
            </a:p>
          </p:txBody>
        </p:sp>
        <p:sp>
          <p:nvSpPr>
            <p:cNvPr id="3176" name="Text Box 104"/>
            <p:cNvSpPr txBox="1">
              <a:spLocks noChangeArrowheads="1"/>
            </p:cNvSpPr>
            <p:nvPr/>
          </p:nvSpPr>
          <p:spPr bwMode="auto">
            <a:xfrm>
              <a:off x="6510" y="5019"/>
              <a:ext cx="150" cy="270"/>
            </a:xfrm>
            <a:prstGeom prst="rect">
              <a:avLst/>
            </a:prstGeom>
            <a:solidFill>
              <a:srgbClr val="FFFFFF"/>
            </a:solidFill>
            <a:ln w="9525">
              <a:noFill/>
              <a:miter lim="800000"/>
              <a:headEnd/>
              <a:tailEnd/>
            </a:ln>
          </p:spPr>
          <p:txBody>
            <a:bodyPr lIns="0" tIns="0" rIns="0" bIns="0"/>
            <a:lstStyle/>
            <a:p>
              <a:r>
                <a:rPr lang="fr-FR" sz="1000"/>
                <a:t>8</a:t>
              </a:r>
              <a:endParaRPr lang="fr-FR"/>
            </a:p>
          </p:txBody>
        </p:sp>
        <p:sp>
          <p:nvSpPr>
            <p:cNvPr id="3177" name="Text Box 105"/>
            <p:cNvSpPr txBox="1">
              <a:spLocks noChangeArrowheads="1"/>
            </p:cNvSpPr>
            <p:nvPr/>
          </p:nvSpPr>
          <p:spPr bwMode="auto">
            <a:xfrm>
              <a:off x="6510" y="5666"/>
              <a:ext cx="150" cy="270"/>
            </a:xfrm>
            <a:prstGeom prst="rect">
              <a:avLst/>
            </a:prstGeom>
            <a:solidFill>
              <a:srgbClr val="FFFFFF"/>
            </a:solidFill>
            <a:ln w="9525">
              <a:noFill/>
              <a:miter lim="800000"/>
              <a:headEnd/>
              <a:tailEnd/>
            </a:ln>
          </p:spPr>
          <p:txBody>
            <a:bodyPr lIns="0" tIns="0" rIns="0" bIns="0"/>
            <a:lstStyle/>
            <a:p>
              <a:r>
                <a:rPr lang="fr-FR" sz="1000"/>
                <a:t>9</a:t>
              </a:r>
              <a:endParaRPr lang="fr-FR"/>
            </a:p>
          </p:txBody>
        </p:sp>
        <p:sp>
          <p:nvSpPr>
            <p:cNvPr id="3178" name="Text Box 106"/>
            <p:cNvSpPr txBox="1">
              <a:spLocks noChangeArrowheads="1"/>
            </p:cNvSpPr>
            <p:nvPr/>
          </p:nvSpPr>
          <p:spPr bwMode="auto">
            <a:xfrm>
              <a:off x="7380" y="4479"/>
              <a:ext cx="270" cy="270"/>
            </a:xfrm>
            <a:prstGeom prst="rect">
              <a:avLst/>
            </a:prstGeom>
            <a:solidFill>
              <a:srgbClr val="FFFFFF"/>
            </a:solidFill>
            <a:ln w="9525">
              <a:noFill/>
              <a:miter lim="800000"/>
              <a:headEnd/>
              <a:tailEnd/>
            </a:ln>
          </p:spPr>
          <p:txBody>
            <a:bodyPr lIns="0" tIns="0" rIns="0" bIns="0"/>
            <a:lstStyle/>
            <a:p>
              <a:r>
                <a:rPr lang="fr-FR" sz="1000"/>
                <a:t>10</a:t>
              </a:r>
              <a:endParaRPr lang="fr-FR"/>
            </a:p>
          </p:txBody>
        </p:sp>
        <p:sp>
          <p:nvSpPr>
            <p:cNvPr id="3179" name="Text Box 107"/>
            <p:cNvSpPr txBox="1">
              <a:spLocks noChangeArrowheads="1"/>
            </p:cNvSpPr>
            <p:nvPr/>
          </p:nvSpPr>
          <p:spPr bwMode="auto">
            <a:xfrm>
              <a:off x="7410" y="5049"/>
              <a:ext cx="225" cy="270"/>
            </a:xfrm>
            <a:prstGeom prst="rect">
              <a:avLst/>
            </a:prstGeom>
            <a:solidFill>
              <a:srgbClr val="FFFFFF"/>
            </a:solidFill>
            <a:ln w="9525">
              <a:noFill/>
              <a:miter lim="800000"/>
              <a:headEnd/>
              <a:tailEnd/>
            </a:ln>
          </p:spPr>
          <p:txBody>
            <a:bodyPr lIns="0" tIns="0" rIns="0" bIns="0"/>
            <a:lstStyle/>
            <a:p>
              <a:r>
                <a:rPr lang="fr-FR" sz="1000"/>
                <a:t>11</a:t>
              </a:r>
              <a:endParaRPr lang="fr-FR"/>
            </a:p>
          </p:txBody>
        </p:sp>
        <p:sp>
          <p:nvSpPr>
            <p:cNvPr id="3180" name="Text Box 108"/>
            <p:cNvSpPr txBox="1">
              <a:spLocks noChangeArrowheads="1"/>
            </p:cNvSpPr>
            <p:nvPr/>
          </p:nvSpPr>
          <p:spPr bwMode="auto">
            <a:xfrm>
              <a:off x="7365" y="5634"/>
              <a:ext cx="225" cy="270"/>
            </a:xfrm>
            <a:prstGeom prst="rect">
              <a:avLst/>
            </a:prstGeom>
            <a:solidFill>
              <a:srgbClr val="FFFFFF"/>
            </a:solidFill>
            <a:ln w="9525">
              <a:noFill/>
              <a:miter lim="800000"/>
              <a:headEnd/>
              <a:tailEnd/>
            </a:ln>
          </p:spPr>
          <p:txBody>
            <a:bodyPr lIns="0" tIns="0" rIns="0" bIns="0"/>
            <a:lstStyle/>
            <a:p>
              <a:r>
                <a:rPr lang="fr-FR" sz="1000"/>
                <a:t>12</a:t>
              </a:r>
              <a:endParaRPr lang="fr-FR"/>
            </a:p>
          </p:txBody>
        </p:sp>
        <p:sp>
          <p:nvSpPr>
            <p:cNvPr id="3181" name="Line 109"/>
            <p:cNvSpPr>
              <a:spLocks noChangeShapeType="1"/>
            </p:cNvSpPr>
            <p:nvPr/>
          </p:nvSpPr>
          <p:spPr bwMode="auto">
            <a:xfrm flipH="1" flipV="1">
              <a:off x="3675" y="5175"/>
              <a:ext cx="300" cy="330"/>
            </a:xfrm>
            <a:prstGeom prst="line">
              <a:avLst/>
            </a:prstGeom>
            <a:noFill/>
            <a:ln w="9525">
              <a:solidFill>
                <a:srgbClr val="000000"/>
              </a:solidFill>
              <a:round/>
              <a:headEnd/>
              <a:tailEnd/>
            </a:ln>
          </p:spPr>
          <p:txBody>
            <a:bodyPr/>
            <a:lstStyle/>
            <a:p>
              <a:endParaRPr lang="fr-FR"/>
            </a:p>
          </p:txBody>
        </p:sp>
        <p:sp>
          <p:nvSpPr>
            <p:cNvPr id="3182" name="Line 110"/>
            <p:cNvSpPr>
              <a:spLocks noChangeShapeType="1"/>
            </p:cNvSpPr>
            <p:nvPr/>
          </p:nvSpPr>
          <p:spPr bwMode="auto">
            <a:xfrm>
              <a:off x="4950" y="3749"/>
              <a:ext cx="0" cy="2880"/>
            </a:xfrm>
            <a:prstGeom prst="line">
              <a:avLst/>
            </a:prstGeom>
            <a:noFill/>
            <a:ln w="9525">
              <a:solidFill>
                <a:srgbClr val="000000"/>
              </a:solidFill>
              <a:prstDash val="dash"/>
              <a:round/>
              <a:headEnd/>
              <a:tailEnd/>
            </a:ln>
          </p:spPr>
          <p:txBody>
            <a:bodyPr/>
            <a:lstStyle/>
            <a:p>
              <a:endParaRPr lang="fr-FR"/>
            </a:p>
          </p:txBody>
        </p:sp>
        <p:sp>
          <p:nvSpPr>
            <p:cNvPr id="3183" name="Line 111"/>
            <p:cNvSpPr>
              <a:spLocks noChangeShapeType="1"/>
            </p:cNvSpPr>
            <p:nvPr/>
          </p:nvSpPr>
          <p:spPr bwMode="auto">
            <a:xfrm>
              <a:off x="5865" y="3734"/>
              <a:ext cx="0" cy="2880"/>
            </a:xfrm>
            <a:prstGeom prst="line">
              <a:avLst/>
            </a:prstGeom>
            <a:noFill/>
            <a:ln w="9525">
              <a:solidFill>
                <a:srgbClr val="000000"/>
              </a:solidFill>
              <a:prstDash val="dash"/>
              <a:round/>
              <a:headEnd/>
              <a:tailEnd/>
            </a:ln>
          </p:spPr>
          <p:txBody>
            <a:bodyPr/>
            <a:lstStyle/>
            <a:p>
              <a:endParaRPr lang="fr-FR"/>
            </a:p>
          </p:txBody>
        </p:sp>
        <p:sp>
          <p:nvSpPr>
            <p:cNvPr id="3184" name="Line 112"/>
            <p:cNvSpPr>
              <a:spLocks noChangeShapeType="1"/>
            </p:cNvSpPr>
            <p:nvPr/>
          </p:nvSpPr>
          <p:spPr bwMode="auto">
            <a:xfrm>
              <a:off x="6795" y="3719"/>
              <a:ext cx="0" cy="2880"/>
            </a:xfrm>
            <a:prstGeom prst="line">
              <a:avLst/>
            </a:prstGeom>
            <a:noFill/>
            <a:ln w="9525">
              <a:solidFill>
                <a:srgbClr val="000000"/>
              </a:solidFill>
              <a:prstDash val="dash"/>
              <a:round/>
              <a:headEnd/>
              <a:tailEnd/>
            </a:ln>
          </p:spPr>
          <p:txBody>
            <a:bodyPr/>
            <a:lstStyle/>
            <a:p>
              <a:endParaRPr lang="fr-FR"/>
            </a:p>
          </p:txBody>
        </p:sp>
        <p:sp>
          <p:nvSpPr>
            <p:cNvPr id="3185" name="AutoShape 113"/>
            <p:cNvSpPr>
              <a:spLocks/>
            </p:cNvSpPr>
            <p:nvPr/>
          </p:nvSpPr>
          <p:spPr bwMode="auto">
            <a:xfrm rot="16200000">
              <a:off x="4320" y="6141"/>
              <a:ext cx="352" cy="854"/>
            </a:xfrm>
            <a:prstGeom prst="leftBrace">
              <a:avLst>
                <a:gd name="adj1" fmla="val 20218"/>
                <a:gd name="adj2" fmla="val 50000"/>
              </a:avLst>
            </a:prstGeom>
            <a:noFill/>
            <a:ln w="9525">
              <a:solidFill>
                <a:srgbClr val="000000"/>
              </a:solidFill>
              <a:round/>
              <a:headEnd/>
              <a:tailEnd/>
            </a:ln>
          </p:spPr>
          <p:txBody>
            <a:bodyPr/>
            <a:lstStyle/>
            <a:p>
              <a:endParaRPr lang="fr-FR"/>
            </a:p>
          </p:txBody>
        </p:sp>
        <p:sp>
          <p:nvSpPr>
            <p:cNvPr id="3186" name="AutoShape 114"/>
            <p:cNvSpPr>
              <a:spLocks/>
            </p:cNvSpPr>
            <p:nvPr/>
          </p:nvSpPr>
          <p:spPr bwMode="auto">
            <a:xfrm rot="16200000">
              <a:off x="5235" y="6126"/>
              <a:ext cx="352" cy="854"/>
            </a:xfrm>
            <a:prstGeom prst="leftBrace">
              <a:avLst>
                <a:gd name="adj1" fmla="val 20218"/>
                <a:gd name="adj2" fmla="val 50000"/>
              </a:avLst>
            </a:prstGeom>
            <a:noFill/>
            <a:ln w="9525">
              <a:solidFill>
                <a:srgbClr val="000000"/>
              </a:solidFill>
              <a:round/>
              <a:headEnd/>
              <a:tailEnd/>
            </a:ln>
          </p:spPr>
          <p:txBody>
            <a:bodyPr/>
            <a:lstStyle/>
            <a:p>
              <a:endParaRPr lang="fr-FR"/>
            </a:p>
          </p:txBody>
        </p:sp>
        <p:sp>
          <p:nvSpPr>
            <p:cNvPr id="3187" name="AutoShape 115"/>
            <p:cNvSpPr>
              <a:spLocks/>
            </p:cNvSpPr>
            <p:nvPr/>
          </p:nvSpPr>
          <p:spPr bwMode="auto">
            <a:xfrm rot="16200000">
              <a:off x="6165" y="6141"/>
              <a:ext cx="352" cy="854"/>
            </a:xfrm>
            <a:prstGeom prst="leftBrace">
              <a:avLst>
                <a:gd name="adj1" fmla="val 20218"/>
                <a:gd name="adj2" fmla="val 50000"/>
              </a:avLst>
            </a:prstGeom>
            <a:noFill/>
            <a:ln w="9525">
              <a:solidFill>
                <a:srgbClr val="000000"/>
              </a:solidFill>
              <a:round/>
              <a:headEnd/>
              <a:tailEnd/>
            </a:ln>
          </p:spPr>
          <p:txBody>
            <a:bodyPr/>
            <a:lstStyle/>
            <a:p>
              <a:endParaRPr lang="fr-FR"/>
            </a:p>
          </p:txBody>
        </p:sp>
        <p:sp>
          <p:nvSpPr>
            <p:cNvPr id="3188" name="AutoShape 116"/>
            <p:cNvSpPr>
              <a:spLocks/>
            </p:cNvSpPr>
            <p:nvPr/>
          </p:nvSpPr>
          <p:spPr bwMode="auto">
            <a:xfrm rot="16200000">
              <a:off x="7080" y="6141"/>
              <a:ext cx="352" cy="854"/>
            </a:xfrm>
            <a:prstGeom prst="leftBrace">
              <a:avLst>
                <a:gd name="adj1" fmla="val 20218"/>
                <a:gd name="adj2" fmla="val 50000"/>
              </a:avLst>
            </a:prstGeom>
            <a:noFill/>
            <a:ln w="9525">
              <a:solidFill>
                <a:srgbClr val="000000"/>
              </a:solidFill>
              <a:round/>
              <a:headEnd/>
              <a:tailEnd/>
            </a:ln>
          </p:spPr>
          <p:txBody>
            <a:bodyPr/>
            <a:lstStyle/>
            <a:p>
              <a:endParaRPr lang="fr-FR"/>
            </a:p>
          </p:txBody>
        </p:sp>
        <p:sp>
          <p:nvSpPr>
            <p:cNvPr id="3189" name="Text Box 117"/>
            <p:cNvSpPr txBox="1">
              <a:spLocks noChangeArrowheads="1"/>
            </p:cNvSpPr>
            <p:nvPr/>
          </p:nvSpPr>
          <p:spPr bwMode="auto">
            <a:xfrm>
              <a:off x="4155" y="6856"/>
              <a:ext cx="645" cy="330"/>
            </a:xfrm>
            <a:prstGeom prst="rect">
              <a:avLst/>
            </a:prstGeom>
            <a:solidFill>
              <a:srgbClr val="FFFFFF"/>
            </a:solidFill>
            <a:ln w="9525">
              <a:solidFill>
                <a:srgbClr val="000000"/>
              </a:solidFill>
              <a:miter lim="800000"/>
              <a:headEnd/>
              <a:tailEnd/>
            </a:ln>
          </p:spPr>
          <p:txBody>
            <a:bodyPr lIns="18000" tIns="10800" rIns="18000" bIns="10800"/>
            <a:lstStyle/>
            <a:p>
              <a:r>
                <a:rPr lang="fr-FR" sz="900"/>
                <a:t>Zone 1</a:t>
              </a:r>
              <a:endParaRPr lang="fr-FR"/>
            </a:p>
          </p:txBody>
        </p:sp>
        <p:sp>
          <p:nvSpPr>
            <p:cNvPr id="3190" name="Text Box 118"/>
            <p:cNvSpPr txBox="1">
              <a:spLocks noChangeArrowheads="1"/>
            </p:cNvSpPr>
            <p:nvPr/>
          </p:nvSpPr>
          <p:spPr bwMode="auto">
            <a:xfrm>
              <a:off x="5070" y="6856"/>
              <a:ext cx="645" cy="330"/>
            </a:xfrm>
            <a:prstGeom prst="rect">
              <a:avLst/>
            </a:prstGeom>
            <a:solidFill>
              <a:srgbClr val="FFFFFF"/>
            </a:solidFill>
            <a:ln w="9525">
              <a:solidFill>
                <a:srgbClr val="000000"/>
              </a:solidFill>
              <a:miter lim="800000"/>
              <a:headEnd/>
              <a:tailEnd/>
            </a:ln>
          </p:spPr>
          <p:txBody>
            <a:bodyPr lIns="18000" tIns="10800" rIns="18000" bIns="10800"/>
            <a:lstStyle/>
            <a:p>
              <a:r>
                <a:rPr lang="fr-FR" sz="900"/>
                <a:t>Zone 2</a:t>
              </a:r>
              <a:endParaRPr lang="fr-FR"/>
            </a:p>
          </p:txBody>
        </p:sp>
        <p:sp>
          <p:nvSpPr>
            <p:cNvPr id="3191" name="Text Box 119"/>
            <p:cNvSpPr txBox="1">
              <a:spLocks noChangeArrowheads="1"/>
            </p:cNvSpPr>
            <p:nvPr/>
          </p:nvSpPr>
          <p:spPr bwMode="auto">
            <a:xfrm>
              <a:off x="6000" y="6871"/>
              <a:ext cx="645" cy="330"/>
            </a:xfrm>
            <a:prstGeom prst="rect">
              <a:avLst/>
            </a:prstGeom>
            <a:solidFill>
              <a:srgbClr val="FFFFFF"/>
            </a:solidFill>
            <a:ln w="9525">
              <a:solidFill>
                <a:srgbClr val="000000"/>
              </a:solidFill>
              <a:miter lim="800000"/>
              <a:headEnd/>
              <a:tailEnd/>
            </a:ln>
          </p:spPr>
          <p:txBody>
            <a:bodyPr lIns="18000" tIns="10800" rIns="18000" bIns="10800"/>
            <a:lstStyle/>
            <a:p>
              <a:r>
                <a:rPr lang="fr-FR" sz="900"/>
                <a:t>Zone 3</a:t>
              </a:r>
              <a:endParaRPr lang="fr-FR"/>
            </a:p>
          </p:txBody>
        </p:sp>
        <p:sp>
          <p:nvSpPr>
            <p:cNvPr id="3192" name="Text Box 120"/>
            <p:cNvSpPr txBox="1">
              <a:spLocks noChangeArrowheads="1"/>
            </p:cNvSpPr>
            <p:nvPr/>
          </p:nvSpPr>
          <p:spPr bwMode="auto">
            <a:xfrm>
              <a:off x="6915" y="6886"/>
              <a:ext cx="645" cy="330"/>
            </a:xfrm>
            <a:prstGeom prst="rect">
              <a:avLst/>
            </a:prstGeom>
            <a:solidFill>
              <a:srgbClr val="FFFFFF"/>
            </a:solidFill>
            <a:ln w="9525">
              <a:solidFill>
                <a:srgbClr val="000000"/>
              </a:solidFill>
              <a:miter lim="800000"/>
              <a:headEnd/>
              <a:tailEnd/>
            </a:ln>
          </p:spPr>
          <p:txBody>
            <a:bodyPr lIns="18000" tIns="10800" rIns="18000" bIns="10800"/>
            <a:lstStyle/>
            <a:p>
              <a:r>
                <a:rPr lang="fr-FR" sz="900"/>
                <a:t>Zone 4</a:t>
              </a:r>
              <a:endParaRPr lang="fr-FR"/>
            </a:p>
          </p:txBody>
        </p:sp>
        <p:sp>
          <p:nvSpPr>
            <p:cNvPr id="3193" name="AutoShape 121"/>
            <p:cNvSpPr>
              <a:spLocks/>
            </p:cNvSpPr>
            <p:nvPr/>
          </p:nvSpPr>
          <p:spPr bwMode="auto">
            <a:xfrm rot="16200000">
              <a:off x="7965" y="6141"/>
              <a:ext cx="352" cy="854"/>
            </a:xfrm>
            <a:prstGeom prst="leftBrace">
              <a:avLst>
                <a:gd name="adj1" fmla="val 20218"/>
                <a:gd name="adj2" fmla="val 50000"/>
              </a:avLst>
            </a:prstGeom>
            <a:noFill/>
            <a:ln w="9525">
              <a:solidFill>
                <a:srgbClr val="000000"/>
              </a:solidFill>
              <a:round/>
              <a:headEnd/>
              <a:tailEnd/>
            </a:ln>
          </p:spPr>
          <p:txBody>
            <a:bodyPr/>
            <a:lstStyle/>
            <a:p>
              <a:endParaRPr lang="fr-FR"/>
            </a:p>
          </p:txBody>
        </p:sp>
        <p:sp>
          <p:nvSpPr>
            <p:cNvPr id="3194" name="Line 122"/>
            <p:cNvSpPr>
              <a:spLocks noChangeShapeType="1"/>
            </p:cNvSpPr>
            <p:nvPr/>
          </p:nvSpPr>
          <p:spPr bwMode="auto">
            <a:xfrm>
              <a:off x="7695" y="3749"/>
              <a:ext cx="0" cy="2880"/>
            </a:xfrm>
            <a:prstGeom prst="line">
              <a:avLst/>
            </a:prstGeom>
            <a:noFill/>
            <a:ln w="9525">
              <a:solidFill>
                <a:srgbClr val="000000"/>
              </a:solidFill>
              <a:prstDash val="dash"/>
              <a:round/>
              <a:headEnd/>
              <a:tailEnd/>
            </a:ln>
          </p:spPr>
          <p:txBody>
            <a:bodyPr/>
            <a:lstStyle/>
            <a:p>
              <a:endParaRPr lang="fr-FR"/>
            </a:p>
          </p:txBody>
        </p:sp>
        <p:sp>
          <p:nvSpPr>
            <p:cNvPr id="3195" name="Text Box 123"/>
            <p:cNvSpPr txBox="1">
              <a:spLocks noChangeArrowheads="1"/>
            </p:cNvSpPr>
            <p:nvPr/>
          </p:nvSpPr>
          <p:spPr bwMode="auto">
            <a:xfrm>
              <a:off x="7980" y="4276"/>
              <a:ext cx="255" cy="270"/>
            </a:xfrm>
            <a:prstGeom prst="rect">
              <a:avLst/>
            </a:prstGeom>
            <a:solidFill>
              <a:srgbClr val="FFFFFF"/>
            </a:solidFill>
            <a:ln w="9525">
              <a:noFill/>
              <a:miter lim="800000"/>
              <a:headEnd/>
              <a:tailEnd/>
            </a:ln>
          </p:spPr>
          <p:txBody>
            <a:bodyPr lIns="0" tIns="0" rIns="0" bIns="0"/>
            <a:lstStyle/>
            <a:p>
              <a:r>
                <a:rPr lang="fr-FR" sz="1200" b="1">
                  <a:sym typeface="Wingdings" pitchFamily="2" charset="2"/>
                </a:rPr>
                <a:t></a:t>
              </a:r>
              <a:endParaRPr lang="fr-FR"/>
            </a:p>
          </p:txBody>
        </p:sp>
        <p:sp>
          <p:nvSpPr>
            <p:cNvPr id="3196" name="Text Box 124"/>
            <p:cNvSpPr txBox="1">
              <a:spLocks noChangeArrowheads="1"/>
            </p:cNvSpPr>
            <p:nvPr/>
          </p:nvSpPr>
          <p:spPr bwMode="auto">
            <a:xfrm>
              <a:off x="7980" y="4981"/>
              <a:ext cx="255" cy="270"/>
            </a:xfrm>
            <a:prstGeom prst="rect">
              <a:avLst/>
            </a:prstGeom>
            <a:solidFill>
              <a:srgbClr val="FFFFFF"/>
            </a:solidFill>
            <a:ln w="9525">
              <a:noFill/>
              <a:miter lim="800000"/>
              <a:headEnd/>
              <a:tailEnd/>
            </a:ln>
          </p:spPr>
          <p:txBody>
            <a:bodyPr lIns="0" tIns="0" rIns="0" bIns="0"/>
            <a:lstStyle/>
            <a:p>
              <a:r>
                <a:rPr lang="fr-FR" sz="1200" b="1">
                  <a:sym typeface="Wingdings" pitchFamily="2" charset="2"/>
                </a:rPr>
                <a:t></a:t>
              </a:r>
              <a:endParaRPr lang="fr-FR"/>
            </a:p>
          </p:txBody>
        </p:sp>
        <p:sp>
          <p:nvSpPr>
            <p:cNvPr id="3197" name="Text Box 125"/>
            <p:cNvSpPr txBox="1">
              <a:spLocks noChangeArrowheads="1"/>
            </p:cNvSpPr>
            <p:nvPr/>
          </p:nvSpPr>
          <p:spPr bwMode="auto">
            <a:xfrm>
              <a:off x="7980" y="5628"/>
              <a:ext cx="255" cy="270"/>
            </a:xfrm>
            <a:prstGeom prst="rect">
              <a:avLst/>
            </a:prstGeom>
            <a:solidFill>
              <a:srgbClr val="FFFFFF"/>
            </a:solidFill>
            <a:ln w="9525">
              <a:noFill/>
              <a:miter lim="800000"/>
              <a:headEnd/>
              <a:tailEnd/>
            </a:ln>
          </p:spPr>
          <p:txBody>
            <a:bodyPr lIns="0" tIns="0" rIns="0" bIns="0"/>
            <a:lstStyle/>
            <a:p>
              <a:r>
                <a:rPr lang="fr-FR" sz="1200" b="1">
                  <a:sym typeface="Wingdings" pitchFamily="2" charset="2"/>
                </a:rPr>
                <a:t></a:t>
              </a:r>
              <a:endParaRPr lang="fr-FR"/>
            </a:p>
          </p:txBody>
        </p:sp>
        <p:sp>
          <p:nvSpPr>
            <p:cNvPr id="3198" name="Text Box 126"/>
            <p:cNvSpPr txBox="1">
              <a:spLocks noChangeArrowheads="1"/>
            </p:cNvSpPr>
            <p:nvPr/>
          </p:nvSpPr>
          <p:spPr bwMode="auto">
            <a:xfrm>
              <a:off x="7815" y="6886"/>
              <a:ext cx="645" cy="330"/>
            </a:xfrm>
            <a:prstGeom prst="rect">
              <a:avLst/>
            </a:prstGeom>
            <a:solidFill>
              <a:srgbClr val="FFFFFF"/>
            </a:solidFill>
            <a:ln w="9525">
              <a:solidFill>
                <a:srgbClr val="000000"/>
              </a:solidFill>
              <a:miter lim="800000"/>
              <a:headEnd/>
              <a:tailEnd/>
            </a:ln>
          </p:spPr>
          <p:txBody>
            <a:bodyPr lIns="18000" tIns="10800" rIns="18000" bIns="10800"/>
            <a:lstStyle/>
            <a:p>
              <a:r>
                <a:rPr lang="fr-FR" sz="900"/>
                <a:t>Zone 5</a:t>
              </a:r>
              <a:endParaRPr lang="fr-FR"/>
            </a:p>
          </p:txBody>
        </p:sp>
        <p:sp>
          <p:nvSpPr>
            <p:cNvPr id="3199" name="Text Box 127"/>
            <p:cNvSpPr txBox="1">
              <a:spLocks noChangeArrowheads="1"/>
            </p:cNvSpPr>
            <p:nvPr/>
          </p:nvSpPr>
          <p:spPr bwMode="auto">
            <a:xfrm>
              <a:off x="8160" y="4464"/>
              <a:ext cx="270" cy="270"/>
            </a:xfrm>
            <a:prstGeom prst="rect">
              <a:avLst/>
            </a:prstGeom>
            <a:solidFill>
              <a:srgbClr val="FFFFFF"/>
            </a:solidFill>
            <a:ln w="9525">
              <a:noFill/>
              <a:miter lim="800000"/>
              <a:headEnd/>
              <a:tailEnd/>
            </a:ln>
          </p:spPr>
          <p:txBody>
            <a:bodyPr lIns="0" tIns="0" rIns="0" bIns="0"/>
            <a:lstStyle/>
            <a:p>
              <a:r>
                <a:rPr lang="fr-FR" sz="1000"/>
                <a:t>13</a:t>
              </a:r>
              <a:endParaRPr lang="fr-FR"/>
            </a:p>
          </p:txBody>
        </p:sp>
        <p:sp>
          <p:nvSpPr>
            <p:cNvPr id="3200" name="Text Box 128"/>
            <p:cNvSpPr txBox="1">
              <a:spLocks noChangeArrowheads="1"/>
            </p:cNvSpPr>
            <p:nvPr/>
          </p:nvSpPr>
          <p:spPr bwMode="auto">
            <a:xfrm>
              <a:off x="8199" y="5032"/>
              <a:ext cx="270" cy="270"/>
            </a:xfrm>
            <a:prstGeom prst="rect">
              <a:avLst/>
            </a:prstGeom>
            <a:solidFill>
              <a:srgbClr val="FFFFFF"/>
            </a:solidFill>
            <a:ln w="9525">
              <a:noFill/>
              <a:miter lim="800000"/>
              <a:headEnd/>
              <a:tailEnd/>
            </a:ln>
          </p:spPr>
          <p:txBody>
            <a:bodyPr lIns="0" tIns="0" rIns="0" bIns="0"/>
            <a:lstStyle/>
            <a:p>
              <a:r>
                <a:rPr lang="fr-FR" sz="1000"/>
                <a:t>14</a:t>
              </a:r>
              <a:endParaRPr lang="fr-FR"/>
            </a:p>
          </p:txBody>
        </p:sp>
        <p:sp>
          <p:nvSpPr>
            <p:cNvPr id="3201" name="Text Box 129"/>
            <p:cNvSpPr txBox="1">
              <a:spLocks noChangeArrowheads="1"/>
            </p:cNvSpPr>
            <p:nvPr/>
          </p:nvSpPr>
          <p:spPr bwMode="auto">
            <a:xfrm>
              <a:off x="8265" y="5676"/>
              <a:ext cx="270" cy="270"/>
            </a:xfrm>
            <a:prstGeom prst="rect">
              <a:avLst/>
            </a:prstGeom>
            <a:solidFill>
              <a:srgbClr val="FFFFFF"/>
            </a:solidFill>
            <a:ln w="9525">
              <a:noFill/>
              <a:miter lim="800000"/>
              <a:headEnd/>
              <a:tailEnd/>
            </a:ln>
          </p:spPr>
          <p:txBody>
            <a:bodyPr lIns="0" tIns="0" rIns="0" bIns="0"/>
            <a:lstStyle/>
            <a:p>
              <a:r>
                <a:rPr lang="fr-FR" sz="1000"/>
                <a:t>15</a:t>
              </a:r>
              <a:endParaRPr lang="fr-FR"/>
            </a:p>
          </p:txBody>
        </p:sp>
      </p:grpSp>
      <p:grpSp>
        <p:nvGrpSpPr>
          <p:cNvPr id="78" name="Groupe 21"/>
          <p:cNvGrpSpPr>
            <a:grpSpLocks/>
          </p:cNvGrpSpPr>
          <p:nvPr/>
        </p:nvGrpSpPr>
        <p:grpSpPr bwMode="auto">
          <a:xfrm>
            <a:off x="3748930" y="72008"/>
            <a:ext cx="5395070" cy="908050"/>
            <a:chOff x="0" y="0"/>
            <a:chExt cx="2668974" cy="513739"/>
          </a:xfrm>
        </p:grpSpPr>
        <p:sp>
          <p:nvSpPr>
            <p:cNvPr id="79" name="AutoShape 3"/>
            <p:cNvSpPr>
              <a:spLocks noChangeArrowheads="1"/>
            </p:cNvSpPr>
            <p:nvPr/>
          </p:nvSpPr>
          <p:spPr bwMode="auto">
            <a:xfrm>
              <a:off x="1" y="150881"/>
              <a:ext cx="2668973" cy="362858"/>
            </a:xfrm>
            <a:prstGeom prst="roundRect">
              <a:avLst>
                <a:gd name="adj" fmla="val 16667"/>
              </a:avLst>
            </a:prstGeom>
            <a:ln>
              <a:headEnd/>
              <a:tailEnd/>
            </a:ln>
          </p:spPr>
          <p:style>
            <a:lnRef idx="2">
              <a:schemeClr val="accent3"/>
            </a:lnRef>
            <a:fillRef idx="1">
              <a:schemeClr val="lt1"/>
            </a:fillRef>
            <a:effectRef idx="0">
              <a:schemeClr val="accent3"/>
            </a:effectRef>
            <a:fontRef idx="minor">
              <a:schemeClr val="dk1"/>
            </a:fontRef>
          </p:style>
          <p:txBody>
            <a:bodyPr anchor="ctr"/>
            <a:lstStyle/>
            <a:p>
              <a:pPr>
                <a:spcBef>
                  <a:spcPts val="2400"/>
                </a:spcBef>
              </a:pPr>
              <a:endParaRPr lang="fr-FR" sz="2000" b="1">
                <a:solidFill>
                  <a:srgbClr val="7BB800"/>
                </a:solidFill>
                <a:latin typeface="Century Gothic" pitchFamily="34" charset="0"/>
              </a:endParaRPr>
            </a:p>
          </p:txBody>
        </p:sp>
        <p:sp>
          <p:nvSpPr>
            <p:cNvPr id="80" name="AutoShape 4"/>
            <p:cNvSpPr>
              <a:spLocks noChangeArrowheads="1"/>
            </p:cNvSpPr>
            <p:nvPr/>
          </p:nvSpPr>
          <p:spPr bwMode="auto">
            <a:xfrm>
              <a:off x="0" y="0"/>
              <a:ext cx="1694128" cy="211977"/>
            </a:xfrm>
            <a:prstGeom prst="roundRect">
              <a:avLst>
                <a:gd name="adj" fmla="val 16667"/>
              </a:avLst>
            </a:prstGeom>
            <a:solidFill>
              <a:srgbClr val="7BB800"/>
            </a:solidFill>
            <a:ln w="9525">
              <a:solidFill>
                <a:srgbClr val="548DD4"/>
              </a:solidFill>
              <a:round/>
              <a:headEnd/>
              <a:tailEnd/>
            </a:ln>
          </p:spPr>
          <p:txBody>
            <a:bodyPr/>
            <a:lstStyle/>
            <a:p>
              <a:r>
                <a:rPr lang="fr-FR" b="1" dirty="0">
                  <a:solidFill>
                    <a:srgbClr val="FFFFFF"/>
                  </a:solidFill>
                  <a:latin typeface="Calibri" pitchFamily="34" charset="0"/>
                </a:rPr>
                <a:t>Centres d’Intérêts </a:t>
              </a:r>
              <a:r>
                <a:rPr lang="fr-FR" b="1" dirty="0" smtClean="0">
                  <a:solidFill>
                    <a:srgbClr val="FFFFFF"/>
                  </a:solidFill>
                  <a:latin typeface="Calibri" pitchFamily="34" charset="0"/>
                </a:rPr>
                <a:t>N°7,8 et 10</a:t>
              </a:r>
              <a:endParaRPr lang="fr-FR" b="1" dirty="0">
                <a:solidFill>
                  <a:srgbClr val="FFFFFF"/>
                </a:solidFill>
                <a:latin typeface="Calibri" pitchFamily="34" charset="0"/>
              </a:endParaRPr>
            </a:p>
          </p:txBody>
        </p:sp>
      </p:grpSp>
      <p:sp>
        <p:nvSpPr>
          <p:cNvPr id="81" name="Rectangle 18"/>
          <p:cNvSpPr>
            <a:spLocks noChangeArrowheads="1"/>
          </p:cNvSpPr>
          <p:nvPr/>
        </p:nvSpPr>
        <p:spPr bwMode="auto">
          <a:xfrm>
            <a:off x="3707904" y="402208"/>
            <a:ext cx="5436096" cy="800219"/>
          </a:xfrm>
          <a:prstGeom prst="rect">
            <a:avLst/>
          </a:prstGeom>
          <a:noFill/>
          <a:ln w="9525">
            <a:noFill/>
            <a:miter lim="800000"/>
            <a:headEnd/>
            <a:tailEnd/>
          </a:ln>
        </p:spPr>
        <p:txBody>
          <a:bodyPr wrap="square">
            <a:spAutoFit/>
          </a:bodyPr>
          <a:lstStyle/>
          <a:p>
            <a:r>
              <a:rPr lang="fr-FR" sz="1100" b="1" dirty="0">
                <a:solidFill>
                  <a:srgbClr val="7BB800"/>
                </a:solidFill>
              </a:rPr>
              <a:t>Formes et caractéristiques de l’énergie</a:t>
            </a:r>
          </a:p>
          <a:p>
            <a:r>
              <a:rPr lang="fr-FR" sz="1100" b="1" dirty="0">
                <a:solidFill>
                  <a:srgbClr val="7BB800"/>
                </a:solidFill>
              </a:rPr>
              <a:t>Amélioration de l’efficacité </a:t>
            </a:r>
            <a:r>
              <a:rPr lang="fr-FR" sz="1100" b="1" dirty="0" smtClean="0">
                <a:solidFill>
                  <a:srgbClr val="7BB800"/>
                </a:solidFill>
              </a:rPr>
              <a:t>énergétique</a:t>
            </a:r>
          </a:p>
          <a:p>
            <a:r>
              <a:rPr lang="fr-FR" sz="1000" b="1" dirty="0" smtClean="0">
                <a:solidFill>
                  <a:srgbClr val="7BB800"/>
                </a:solidFill>
                <a:latin typeface="Calibri" pitchFamily="34" charset="0"/>
              </a:rPr>
              <a:t>Optimisation du choix des matériaux et des structures par essais et analyses des  comportements</a:t>
            </a:r>
          </a:p>
          <a:p>
            <a:endParaRPr lang="fr-FR" sz="1400" b="1" dirty="0">
              <a:solidFill>
                <a:srgbClr val="7BB800"/>
              </a:solidFill>
            </a:endParaRPr>
          </a:p>
        </p:txBody>
      </p:sp>
      <p:grpSp>
        <p:nvGrpSpPr>
          <p:cNvPr id="82" name="Groupe 21"/>
          <p:cNvGrpSpPr>
            <a:grpSpLocks/>
          </p:cNvGrpSpPr>
          <p:nvPr/>
        </p:nvGrpSpPr>
        <p:grpSpPr bwMode="auto">
          <a:xfrm>
            <a:off x="323530" y="44624"/>
            <a:ext cx="3168350" cy="908050"/>
            <a:chOff x="1" y="0"/>
            <a:chExt cx="1691406" cy="513739"/>
          </a:xfrm>
        </p:grpSpPr>
        <p:sp>
          <p:nvSpPr>
            <p:cNvPr id="83" name="AutoShape 3"/>
            <p:cNvSpPr>
              <a:spLocks noChangeArrowheads="1"/>
            </p:cNvSpPr>
            <p:nvPr/>
          </p:nvSpPr>
          <p:spPr bwMode="auto">
            <a:xfrm>
              <a:off x="1" y="150881"/>
              <a:ext cx="1691406" cy="362858"/>
            </a:xfrm>
            <a:prstGeom prst="roundRect">
              <a:avLst>
                <a:gd name="adj" fmla="val 16667"/>
              </a:avLst>
            </a:prstGeom>
            <a:ln>
              <a:headEnd/>
              <a:tailEnd/>
            </a:ln>
          </p:spPr>
          <p:style>
            <a:lnRef idx="2">
              <a:schemeClr val="accent3"/>
            </a:lnRef>
            <a:fillRef idx="1">
              <a:schemeClr val="lt1"/>
            </a:fillRef>
            <a:effectRef idx="0">
              <a:schemeClr val="accent3"/>
            </a:effectRef>
            <a:fontRef idx="minor">
              <a:schemeClr val="dk1"/>
            </a:fontRef>
          </p:style>
          <p:txBody>
            <a:bodyPr anchor="ctr"/>
            <a:lstStyle/>
            <a:p>
              <a:pPr>
                <a:spcBef>
                  <a:spcPts val="2400"/>
                </a:spcBef>
              </a:pPr>
              <a:r>
                <a:rPr lang="fr-FR" sz="2000" b="1" dirty="0" smtClean="0">
                  <a:solidFill>
                    <a:srgbClr val="7BB800"/>
                  </a:solidFill>
                  <a:latin typeface="Century Gothic" pitchFamily="34" charset="0"/>
                </a:rPr>
                <a:t>L’énergie dans l’habitat</a:t>
              </a:r>
              <a:endParaRPr lang="fr-FR" sz="2000" b="1" dirty="0">
                <a:solidFill>
                  <a:srgbClr val="7BB800"/>
                </a:solidFill>
                <a:latin typeface="Century Gothic" pitchFamily="34" charset="0"/>
              </a:endParaRPr>
            </a:p>
          </p:txBody>
        </p:sp>
        <p:sp>
          <p:nvSpPr>
            <p:cNvPr id="84" name="AutoShape 4"/>
            <p:cNvSpPr>
              <a:spLocks noChangeArrowheads="1"/>
            </p:cNvSpPr>
            <p:nvPr/>
          </p:nvSpPr>
          <p:spPr bwMode="auto">
            <a:xfrm>
              <a:off x="1" y="0"/>
              <a:ext cx="1345438" cy="211977"/>
            </a:xfrm>
            <a:prstGeom prst="roundRect">
              <a:avLst>
                <a:gd name="adj" fmla="val 16667"/>
              </a:avLst>
            </a:prstGeom>
            <a:solidFill>
              <a:srgbClr val="7BB800"/>
            </a:solidFill>
            <a:ln w="9525">
              <a:solidFill>
                <a:srgbClr val="548DD4"/>
              </a:solidFill>
              <a:round/>
              <a:headEnd/>
              <a:tailEnd/>
            </a:ln>
          </p:spPr>
          <p:txBody>
            <a:bodyPr/>
            <a:lstStyle/>
            <a:p>
              <a:r>
                <a:rPr lang="fr-FR" b="1" dirty="0" smtClean="0">
                  <a:solidFill>
                    <a:srgbClr val="FFFFFF"/>
                  </a:solidFill>
                  <a:latin typeface="Calibri" pitchFamily="34" charset="0"/>
                </a:rPr>
                <a:t>Thème de séquence n°4</a:t>
              </a:r>
              <a:endParaRPr lang="fr-FR" b="1" dirty="0">
                <a:solidFill>
                  <a:srgbClr val="FFFFFF"/>
                </a:solidFill>
                <a:latin typeface="Calibri" pitchFamily="34" charset="0"/>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2" name="Rectangle 11"/>
          <p:cNvSpPr>
            <a:spLocks noChangeArrowheads="1"/>
          </p:cNvSpPr>
          <p:nvPr/>
        </p:nvSpPr>
        <p:spPr bwMode="auto">
          <a:xfrm>
            <a:off x="5707063" y="4378846"/>
            <a:ext cx="184150" cy="731838"/>
          </a:xfrm>
          <a:prstGeom prst="rect">
            <a:avLst/>
          </a:prstGeom>
          <a:noFill/>
          <a:ln w="9525">
            <a:noFill/>
            <a:miter lim="800000"/>
            <a:headEnd/>
            <a:tailEnd/>
          </a:ln>
        </p:spPr>
        <p:txBody>
          <a:bodyPr wrap="none">
            <a:spAutoFit/>
          </a:bodyPr>
          <a:lstStyle/>
          <a:p>
            <a:endParaRPr lang="fr-FR" sz="4200">
              <a:solidFill>
                <a:srgbClr val="8FBF93"/>
              </a:solidFill>
              <a:latin typeface="Century Gothic" pitchFamily="34" charset="0"/>
            </a:endParaRPr>
          </a:p>
        </p:txBody>
      </p:sp>
      <p:sp>
        <p:nvSpPr>
          <p:cNvPr id="21" name="Rectangle à coins arrondis 20"/>
          <p:cNvSpPr/>
          <p:nvPr/>
        </p:nvSpPr>
        <p:spPr>
          <a:xfrm>
            <a:off x="323850" y="1412875"/>
            <a:ext cx="8280400" cy="5256213"/>
          </a:xfrm>
          <a:prstGeom prst="roundRect">
            <a:avLst>
              <a:gd name="adj" fmla="val 6117"/>
            </a:avLst>
          </a:prstGeom>
          <a:noFill/>
          <a:ln>
            <a:solidFill>
              <a:srgbClr val="7BB8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4829" name="Rectangle 3"/>
          <p:cNvSpPr>
            <a:spLocks noChangeArrowheads="1"/>
          </p:cNvSpPr>
          <p:nvPr/>
        </p:nvSpPr>
        <p:spPr bwMode="auto">
          <a:xfrm>
            <a:off x="611188" y="2590800"/>
            <a:ext cx="5183187" cy="549275"/>
          </a:xfrm>
          <a:prstGeom prst="rect">
            <a:avLst/>
          </a:prstGeom>
          <a:noFill/>
          <a:ln w="9525">
            <a:noFill/>
            <a:miter lim="800000"/>
            <a:headEnd/>
            <a:tailEnd/>
          </a:ln>
        </p:spPr>
        <p:txBody>
          <a:bodyPr anchor="ctr">
            <a:spAutoFit/>
          </a:bodyPr>
          <a:lstStyle/>
          <a:p>
            <a:pPr algn="just">
              <a:tabLst>
                <a:tab pos="2763838" algn="ctr"/>
              </a:tabLst>
            </a:pPr>
            <a:r>
              <a:rPr lang="fr-FR" sz="1200">
                <a:solidFill>
                  <a:srgbClr val="006600"/>
                </a:solidFill>
                <a:cs typeface="Times New Roman" pitchFamily="18" charset="0"/>
              </a:rPr>
              <a:t> </a:t>
            </a:r>
            <a:endParaRPr lang="fr-FR" sz="1600">
              <a:latin typeface="Calibri" pitchFamily="34" charset="0"/>
              <a:cs typeface="Times New Roman" pitchFamily="18" charset="0"/>
            </a:endParaRPr>
          </a:p>
          <a:p>
            <a:pPr algn="just">
              <a:tabLst>
                <a:tab pos="2763838" algn="ctr"/>
              </a:tabLst>
            </a:pPr>
            <a:endParaRPr lang="fr-FR">
              <a:cs typeface="Times New Roman" pitchFamily="18" charset="0"/>
            </a:endParaRPr>
          </a:p>
        </p:txBody>
      </p:sp>
      <p:sp>
        <p:nvSpPr>
          <p:cNvPr id="34833" name="Rectangle 28"/>
          <p:cNvSpPr>
            <a:spLocks noChangeArrowheads="1"/>
          </p:cNvSpPr>
          <p:nvPr/>
        </p:nvSpPr>
        <p:spPr bwMode="auto">
          <a:xfrm>
            <a:off x="395288" y="2648471"/>
            <a:ext cx="2232025" cy="1447800"/>
          </a:xfrm>
          <a:prstGeom prst="rect">
            <a:avLst/>
          </a:prstGeom>
          <a:noFill/>
          <a:ln w="9525">
            <a:noFill/>
            <a:miter lim="800000"/>
            <a:headEnd/>
            <a:tailEnd/>
          </a:ln>
        </p:spPr>
        <p:txBody>
          <a:bodyPr anchor="ctr">
            <a:spAutoFit/>
          </a:bodyPr>
          <a:lstStyle/>
          <a:p>
            <a:pPr algn="ctr"/>
            <a:r>
              <a:rPr lang="fr-FR" sz="2000">
                <a:latin typeface="Calibri" pitchFamily="34" charset="0"/>
                <a:cs typeface="Times New Roman" pitchFamily="18" charset="0"/>
              </a:rPr>
              <a:t>Eclairement recommandé pour une salle de soins :</a:t>
            </a:r>
            <a:endParaRPr lang="fr-FR" sz="2000">
              <a:latin typeface="Calibri" pitchFamily="34" charset="0"/>
            </a:endParaRPr>
          </a:p>
          <a:p>
            <a:pPr algn="ctr" eaLnBrk="0" hangingPunct="0"/>
            <a:r>
              <a:rPr lang="fr-FR" sz="2800" b="1">
                <a:latin typeface="Calibri" pitchFamily="34" charset="0"/>
                <a:cs typeface="Times New Roman" pitchFamily="18" charset="0"/>
              </a:rPr>
              <a:t>E = </a:t>
            </a:r>
            <a:r>
              <a:rPr lang="fr-FR" sz="2800" b="1">
                <a:solidFill>
                  <a:srgbClr val="FF0000"/>
                </a:solidFill>
                <a:latin typeface="Calibri" pitchFamily="34" charset="0"/>
                <a:cs typeface="Times New Roman" pitchFamily="18" charset="0"/>
              </a:rPr>
              <a:t>500</a:t>
            </a:r>
            <a:r>
              <a:rPr lang="fr-FR" sz="2800" b="1">
                <a:latin typeface="Calibri" pitchFamily="34" charset="0"/>
                <a:cs typeface="Times New Roman" pitchFamily="18" charset="0"/>
              </a:rPr>
              <a:t> lux</a:t>
            </a:r>
            <a:endParaRPr lang="fr-FR" sz="2800">
              <a:latin typeface="Calibri" pitchFamily="34" charset="0"/>
            </a:endParaRPr>
          </a:p>
        </p:txBody>
      </p:sp>
      <p:pic>
        <p:nvPicPr>
          <p:cNvPr id="34834" name="Picture 36"/>
          <p:cNvPicPr>
            <a:picLocks noChangeAspect="1" noChangeArrowheads="1"/>
          </p:cNvPicPr>
          <p:nvPr/>
        </p:nvPicPr>
        <p:blipFill>
          <a:blip r:embed="rId3" cstate="print"/>
          <a:srcRect/>
          <a:stretch>
            <a:fillRect/>
          </a:stretch>
        </p:blipFill>
        <p:spPr bwMode="auto">
          <a:xfrm>
            <a:off x="2555875" y="2492896"/>
            <a:ext cx="5756275" cy="1747838"/>
          </a:xfrm>
          <a:prstGeom prst="rect">
            <a:avLst/>
          </a:prstGeom>
          <a:noFill/>
          <a:ln w="9525">
            <a:noFill/>
            <a:miter lim="800000"/>
            <a:headEnd/>
            <a:tailEnd/>
          </a:ln>
        </p:spPr>
      </p:pic>
      <p:pic>
        <p:nvPicPr>
          <p:cNvPr id="34835" name="Picture 42"/>
          <p:cNvPicPr>
            <a:picLocks noChangeAspect="1" noChangeArrowheads="1"/>
          </p:cNvPicPr>
          <p:nvPr/>
        </p:nvPicPr>
        <p:blipFill>
          <a:blip r:embed="rId4" cstate="print"/>
          <a:srcRect/>
          <a:stretch>
            <a:fillRect/>
          </a:stretch>
        </p:blipFill>
        <p:spPr bwMode="auto">
          <a:xfrm>
            <a:off x="468313" y="4201046"/>
            <a:ext cx="7991475" cy="1479550"/>
          </a:xfrm>
          <a:prstGeom prst="rect">
            <a:avLst/>
          </a:prstGeom>
          <a:noFill/>
          <a:ln w="9525">
            <a:noFill/>
            <a:miter lim="800000"/>
            <a:headEnd/>
            <a:tailEnd/>
          </a:ln>
        </p:spPr>
      </p:pic>
      <p:sp>
        <p:nvSpPr>
          <p:cNvPr id="28" name="AutoShape 4"/>
          <p:cNvSpPr>
            <a:spLocks noChangeArrowheads="1"/>
          </p:cNvSpPr>
          <p:nvPr/>
        </p:nvSpPr>
        <p:spPr bwMode="auto">
          <a:xfrm>
            <a:off x="251520" y="1196975"/>
            <a:ext cx="6769100" cy="719138"/>
          </a:xfrm>
          <a:prstGeom prst="roundRect">
            <a:avLst>
              <a:gd name="adj" fmla="val 16667"/>
            </a:avLst>
          </a:prstGeom>
          <a:solidFill>
            <a:srgbClr val="7BB800"/>
          </a:solidFill>
          <a:ln w="9525">
            <a:solidFill>
              <a:srgbClr val="7BB800"/>
            </a:solidFill>
            <a:round/>
            <a:headEnd/>
            <a:tailEnd/>
          </a:ln>
        </p:spPr>
        <p:txBody>
          <a:bodyPr/>
          <a:lstStyle/>
          <a:p>
            <a:r>
              <a:rPr lang="fr-FR" b="1" dirty="0">
                <a:solidFill>
                  <a:srgbClr val="FFFFFF"/>
                </a:solidFill>
                <a:latin typeface="Calibri" pitchFamily="34" charset="0"/>
              </a:rPr>
              <a:t>Activité </a:t>
            </a:r>
            <a:r>
              <a:rPr lang="fr-FR" b="1" dirty="0" smtClean="0">
                <a:solidFill>
                  <a:srgbClr val="FFFFFF"/>
                </a:solidFill>
                <a:latin typeface="Calibri" pitchFamily="34" charset="0"/>
              </a:rPr>
              <a:t>5 </a:t>
            </a:r>
            <a:r>
              <a:rPr lang="fr-FR" b="1" dirty="0">
                <a:solidFill>
                  <a:srgbClr val="FFFFFF"/>
                </a:solidFill>
                <a:latin typeface="Calibri" pitchFamily="34" charset="0"/>
              </a:rPr>
              <a:t>: </a:t>
            </a:r>
            <a:r>
              <a:rPr lang="fr-FR" b="1" dirty="0" smtClean="0">
                <a:solidFill>
                  <a:srgbClr val="FFFFFF"/>
                </a:solidFill>
                <a:latin typeface="Calibri" pitchFamily="34" charset="0"/>
              </a:rPr>
              <a:t>i</a:t>
            </a:r>
            <a:r>
              <a:rPr lang="fr-FR" b="1" dirty="0" smtClean="0">
                <a:solidFill>
                  <a:schemeClr val="bg1"/>
                </a:solidFill>
                <a:latin typeface="Calibri" pitchFamily="34" charset="0"/>
              </a:rPr>
              <a:t>nfluence de l’apport de la lumière du jour sur la consommation électrique d’une salle de soin.</a:t>
            </a:r>
            <a:endParaRPr lang="fr-FR" dirty="0">
              <a:solidFill>
                <a:schemeClr val="bg1"/>
              </a:solidFill>
              <a:latin typeface="Calibri" pitchFamily="34" charset="0"/>
            </a:endParaRPr>
          </a:p>
          <a:p>
            <a:endParaRPr lang="fr-FR" dirty="0">
              <a:solidFill>
                <a:schemeClr val="bg1"/>
              </a:solidFill>
              <a:latin typeface="Calibri" pitchFamily="34" charset="0"/>
            </a:endParaRPr>
          </a:p>
          <a:p>
            <a:pPr algn="ctr">
              <a:spcAft>
                <a:spcPts val="1000"/>
              </a:spcAft>
            </a:pPr>
            <a:endParaRPr lang="fr-FR" b="1" dirty="0">
              <a:solidFill>
                <a:schemeClr val="bg1"/>
              </a:solidFill>
              <a:latin typeface="Calibri" pitchFamily="34" charset="0"/>
            </a:endParaRPr>
          </a:p>
          <a:p>
            <a:endParaRPr lang="fr-FR" dirty="0">
              <a:latin typeface="Calibri" pitchFamily="34" charset="0"/>
            </a:endParaRPr>
          </a:p>
        </p:txBody>
      </p:sp>
      <p:grpSp>
        <p:nvGrpSpPr>
          <p:cNvPr id="24" name="Groupe 21"/>
          <p:cNvGrpSpPr>
            <a:grpSpLocks/>
          </p:cNvGrpSpPr>
          <p:nvPr/>
        </p:nvGrpSpPr>
        <p:grpSpPr bwMode="auto">
          <a:xfrm>
            <a:off x="3748930" y="72008"/>
            <a:ext cx="5395070" cy="908050"/>
            <a:chOff x="0" y="0"/>
            <a:chExt cx="2668974" cy="513739"/>
          </a:xfrm>
        </p:grpSpPr>
        <p:sp>
          <p:nvSpPr>
            <p:cNvPr id="25" name="AutoShape 3"/>
            <p:cNvSpPr>
              <a:spLocks noChangeArrowheads="1"/>
            </p:cNvSpPr>
            <p:nvPr/>
          </p:nvSpPr>
          <p:spPr bwMode="auto">
            <a:xfrm>
              <a:off x="1" y="150881"/>
              <a:ext cx="2668973" cy="362858"/>
            </a:xfrm>
            <a:prstGeom prst="roundRect">
              <a:avLst>
                <a:gd name="adj" fmla="val 16667"/>
              </a:avLst>
            </a:prstGeom>
            <a:ln>
              <a:headEnd/>
              <a:tailEnd/>
            </a:ln>
          </p:spPr>
          <p:style>
            <a:lnRef idx="2">
              <a:schemeClr val="accent3"/>
            </a:lnRef>
            <a:fillRef idx="1">
              <a:schemeClr val="lt1"/>
            </a:fillRef>
            <a:effectRef idx="0">
              <a:schemeClr val="accent3"/>
            </a:effectRef>
            <a:fontRef idx="minor">
              <a:schemeClr val="dk1"/>
            </a:fontRef>
          </p:style>
          <p:txBody>
            <a:bodyPr anchor="ctr"/>
            <a:lstStyle/>
            <a:p>
              <a:pPr>
                <a:spcBef>
                  <a:spcPts val="2400"/>
                </a:spcBef>
              </a:pPr>
              <a:endParaRPr lang="fr-FR" sz="2000" b="1">
                <a:solidFill>
                  <a:srgbClr val="7BB800"/>
                </a:solidFill>
                <a:latin typeface="Century Gothic" pitchFamily="34" charset="0"/>
              </a:endParaRPr>
            </a:p>
          </p:txBody>
        </p:sp>
        <p:sp>
          <p:nvSpPr>
            <p:cNvPr id="26" name="AutoShape 4"/>
            <p:cNvSpPr>
              <a:spLocks noChangeArrowheads="1"/>
            </p:cNvSpPr>
            <p:nvPr/>
          </p:nvSpPr>
          <p:spPr bwMode="auto">
            <a:xfrm>
              <a:off x="0" y="0"/>
              <a:ext cx="1694128" cy="211977"/>
            </a:xfrm>
            <a:prstGeom prst="roundRect">
              <a:avLst>
                <a:gd name="adj" fmla="val 16667"/>
              </a:avLst>
            </a:prstGeom>
            <a:solidFill>
              <a:srgbClr val="7BB800"/>
            </a:solidFill>
            <a:ln w="9525">
              <a:solidFill>
                <a:srgbClr val="548DD4"/>
              </a:solidFill>
              <a:round/>
              <a:headEnd/>
              <a:tailEnd/>
            </a:ln>
          </p:spPr>
          <p:txBody>
            <a:bodyPr/>
            <a:lstStyle/>
            <a:p>
              <a:r>
                <a:rPr lang="fr-FR" b="1" dirty="0">
                  <a:solidFill>
                    <a:srgbClr val="FFFFFF"/>
                  </a:solidFill>
                  <a:latin typeface="Calibri" pitchFamily="34" charset="0"/>
                </a:rPr>
                <a:t>Centres d’Intérêts </a:t>
              </a:r>
              <a:r>
                <a:rPr lang="fr-FR" b="1" dirty="0" smtClean="0">
                  <a:solidFill>
                    <a:srgbClr val="FFFFFF"/>
                  </a:solidFill>
                  <a:latin typeface="Calibri" pitchFamily="34" charset="0"/>
                </a:rPr>
                <a:t>N°7,8 et 10</a:t>
              </a:r>
              <a:endParaRPr lang="fr-FR" b="1" dirty="0">
                <a:solidFill>
                  <a:srgbClr val="FFFFFF"/>
                </a:solidFill>
                <a:latin typeface="Calibri" pitchFamily="34" charset="0"/>
              </a:endParaRPr>
            </a:p>
          </p:txBody>
        </p:sp>
      </p:grpSp>
      <p:sp>
        <p:nvSpPr>
          <p:cNvPr id="27" name="Rectangle 18"/>
          <p:cNvSpPr>
            <a:spLocks noChangeArrowheads="1"/>
          </p:cNvSpPr>
          <p:nvPr/>
        </p:nvSpPr>
        <p:spPr bwMode="auto">
          <a:xfrm>
            <a:off x="3707904" y="402208"/>
            <a:ext cx="5436096" cy="800219"/>
          </a:xfrm>
          <a:prstGeom prst="rect">
            <a:avLst/>
          </a:prstGeom>
          <a:noFill/>
          <a:ln w="9525">
            <a:noFill/>
            <a:miter lim="800000"/>
            <a:headEnd/>
            <a:tailEnd/>
          </a:ln>
        </p:spPr>
        <p:txBody>
          <a:bodyPr wrap="square">
            <a:spAutoFit/>
          </a:bodyPr>
          <a:lstStyle/>
          <a:p>
            <a:r>
              <a:rPr lang="fr-FR" sz="1100" b="1" dirty="0">
                <a:solidFill>
                  <a:srgbClr val="7BB800"/>
                </a:solidFill>
              </a:rPr>
              <a:t>Formes et caractéristiques de l’énergie</a:t>
            </a:r>
          </a:p>
          <a:p>
            <a:r>
              <a:rPr lang="fr-FR" sz="1100" b="1" dirty="0">
                <a:solidFill>
                  <a:srgbClr val="7BB800"/>
                </a:solidFill>
              </a:rPr>
              <a:t>Amélioration de l’efficacité </a:t>
            </a:r>
            <a:r>
              <a:rPr lang="fr-FR" sz="1100" b="1" dirty="0" smtClean="0">
                <a:solidFill>
                  <a:srgbClr val="7BB800"/>
                </a:solidFill>
              </a:rPr>
              <a:t>énergétique</a:t>
            </a:r>
          </a:p>
          <a:p>
            <a:r>
              <a:rPr lang="fr-FR" sz="1000" b="1" dirty="0" smtClean="0">
                <a:solidFill>
                  <a:srgbClr val="7BB800"/>
                </a:solidFill>
                <a:latin typeface="Calibri" pitchFamily="34" charset="0"/>
              </a:rPr>
              <a:t>Optimisation du choix des matériaux et des structures par essais et analyses des  comportements</a:t>
            </a:r>
          </a:p>
          <a:p>
            <a:endParaRPr lang="fr-FR" sz="1400" b="1" dirty="0">
              <a:solidFill>
                <a:srgbClr val="7BB800"/>
              </a:solidFill>
            </a:endParaRPr>
          </a:p>
        </p:txBody>
      </p:sp>
      <p:grpSp>
        <p:nvGrpSpPr>
          <p:cNvPr id="29" name="Groupe 21"/>
          <p:cNvGrpSpPr>
            <a:grpSpLocks/>
          </p:cNvGrpSpPr>
          <p:nvPr/>
        </p:nvGrpSpPr>
        <p:grpSpPr bwMode="auto">
          <a:xfrm>
            <a:off x="323530" y="44624"/>
            <a:ext cx="3168350" cy="908050"/>
            <a:chOff x="1" y="0"/>
            <a:chExt cx="1691406" cy="513739"/>
          </a:xfrm>
        </p:grpSpPr>
        <p:sp>
          <p:nvSpPr>
            <p:cNvPr id="30" name="AutoShape 3"/>
            <p:cNvSpPr>
              <a:spLocks noChangeArrowheads="1"/>
            </p:cNvSpPr>
            <p:nvPr/>
          </p:nvSpPr>
          <p:spPr bwMode="auto">
            <a:xfrm>
              <a:off x="1" y="150881"/>
              <a:ext cx="1691406" cy="362858"/>
            </a:xfrm>
            <a:prstGeom prst="roundRect">
              <a:avLst>
                <a:gd name="adj" fmla="val 16667"/>
              </a:avLst>
            </a:prstGeom>
            <a:ln>
              <a:headEnd/>
              <a:tailEnd/>
            </a:ln>
          </p:spPr>
          <p:style>
            <a:lnRef idx="2">
              <a:schemeClr val="accent3"/>
            </a:lnRef>
            <a:fillRef idx="1">
              <a:schemeClr val="lt1"/>
            </a:fillRef>
            <a:effectRef idx="0">
              <a:schemeClr val="accent3"/>
            </a:effectRef>
            <a:fontRef idx="minor">
              <a:schemeClr val="dk1"/>
            </a:fontRef>
          </p:style>
          <p:txBody>
            <a:bodyPr anchor="ctr"/>
            <a:lstStyle/>
            <a:p>
              <a:pPr>
                <a:spcBef>
                  <a:spcPts val="2400"/>
                </a:spcBef>
              </a:pPr>
              <a:r>
                <a:rPr lang="fr-FR" sz="2000" b="1" dirty="0" smtClean="0">
                  <a:solidFill>
                    <a:srgbClr val="7BB800"/>
                  </a:solidFill>
                  <a:latin typeface="Century Gothic" pitchFamily="34" charset="0"/>
                </a:rPr>
                <a:t>L’énergie dans l’habitat</a:t>
              </a:r>
              <a:endParaRPr lang="fr-FR" sz="2000" b="1" dirty="0">
                <a:solidFill>
                  <a:srgbClr val="7BB800"/>
                </a:solidFill>
                <a:latin typeface="Century Gothic" pitchFamily="34" charset="0"/>
              </a:endParaRPr>
            </a:p>
          </p:txBody>
        </p:sp>
        <p:sp>
          <p:nvSpPr>
            <p:cNvPr id="31" name="AutoShape 4"/>
            <p:cNvSpPr>
              <a:spLocks noChangeArrowheads="1"/>
            </p:cNvSpPr>
            <p:nvPr/>
          </p:nvSpPr>
          <p:spPr bwMode="auto">
            <a:xfrm>
              <a:off x="1" y="0"/>
              <a:ext cx="1345438" cy="211977"/>
            </a:xfrm>
            <a:prstGeom prst="roundRect">
              <a:avLst>
                <a:gd name="adj" fmla="val 16667"/>
              </a:avLst>
            </a:prstGeom>
            <a:solidFill>
              <a:srgbClr val="7BB800"/>
            </a:solidFill>
            <a:ln w="9525">
              <a:solidFill>
                <a:srgbClr val="548DD4"/>
              </a:solidFill>
              <a:round/>
              <a:headEnd/>
              <a:tailEnd/>
            </a:ln>
          </p:spPr>
          <p:txBody>
            <a:bodyPr/>
            <a:lstStyle/>
            <a:p>
              <a:r>
                <a:rPr lang="fr-FR" b="1" dirty="0" smtClean="0">
                  <a:solidFill>
                    <a:srgbClr val="FFFFFF"/>
                  </a:solidFill>
                  <a:latin typeface="Calibri" pitchFamily="34" charset="0"/>
                </a:rPr>
                <a:t>Thème de séquence n°4</a:t>
              </a:r>
              <a:endParaRPr lang="fr-FR" b="1" dirty="0">
                <a:solidFill>
                  <a:srgbClr val="FFFFFF"/>
                </a:solidFill>
                <a:latin typeface="Calibri" pitchFamily="34" charset="0"/>
              </a:endParaRP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5" descr="DSC01539"/>
          <p:cNvPicPr>
            <a:picLocks noChangeAspect="1" noChangeArrowheads="1"/>
          </p:cNvPicPr>
          <p:nvPr/>
        </p:nvPicPr>
        <p:blipFill>
          <a:blip r:embed="rId3" cstate="print"/>
          <a:srcRect l="20230" t="10088" r="18420" b="17105"/>
          <a:stretch>
            <a:fillRect/>
          </a:stretch>
        </p:blipFill>
        <p:spPr bwMode="auto">
          <a:xfrm>
            <a:off x="6021388" y="3227388"/>
            <a:ext cx="2654300" cy="2362200"/>
          </a:xfrm>
          <a:prstGeom prst="rect">
            <a:avLst/>
          </a:prstGeom>
          <a:noFill/>
          <a:ln w="9525">
            <a:noFill/>
            <a:miter lim="800000"/>
            <a:headEnd/>
            <a:tailEnd/>
          </a:ln>
        </p:spPr>
      </p:pic>
      <p:pic>
        <p:nvPicPr>
          <p:cNvPr id="7171" name="Picture 1">
            <a:hlinkClick r:id="rId4" action="ppaction://hlinkfile"/>
          </p:cNvPr>
          <p:cNvPicPr>
            <a:picLocks noChangeAspect="1" noChangeArrowheads="1"/>
          </p:cNvPicPr>
          <p:nvPr/>
        </p:nvPicPr>
        <p:blipFill>
          <a:blip r:embed="rId5" cstate="print"/>
          <a:srcRect l="18816" t="12796" r="16985" b="7471"/>
          <a:stretch>
            <a:fillRect/>
          </a:stretch>
        </p:blipFill>
        <p:spPr bwMode="auto">
          <a:xfrm>
            <a:off x="611188" y="2514600"/>
            <a:ext cx="5229225" cy="3651250"/>
          </a:xfrm>
          <a:prstGeom prst="rect">
            <a:avLst/>
          </a:prstGeom>
          <a:noFill/>
          <a:ln w="9525">
            <a:noFill/>
            <a:miter lim="800000"/>
            <a:headEnd/>
            <a:tailEnd/>
          </a:ln>
        </p:spPr>
      </p:pic>
      <p:sp>
        <p:nvSpPr>
          <p:cNvPr id="3" name="Rectangle à coins arrondis 2"/>
          <p:cNvSpPr/>
          <p:nvPr/>
        </p:nvSpPr>
        <p:spPr>
          <a:xfrm>
            <a:off x="539750" y="1628775"/>
            <a:ext cx="8280400" cy="4895850"/>
          </a:xfrm>
          <a:prstGeom prst="roundRect">
            <a:avLst>
              <a:gd name="adj" fmla="val 6117"/>
            </a:avLst>
          </a:prstGeom>
          <a:noFill/>
          <a:ln>
            <a:solidFill>
              <a:srgbClr val="7BB8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7173" name="AutoShape 4"/>
          <p:cNvSpPr>
            <a:spLocks noChangeArrowheads="1"/>
          </p:cNvSpPr>
          <p:nvPr/>
        </p:nvSpPr>
        <p:spPr bwMode="auto">
          <a:xfrm>
            <a:off x="323850" y="1196975"/>
            <a:ext cx="5688013" cy="719138"/>
          </a:xfrm>
          <a:prstGeom prst="roundRect">
            <a:avLst>
              <a:gd name="adj" fmla="val 16667"/>
            </a:avLst>
          </a:prstGeom>
          <a:solidFill>
            <a:srgbClr val="7BB800"/>
          </a:solidFill>
          <a:ln w="9525">
            <a:solidFill>
              <a:srgbClr val="7BB800"/>
            </a:solidFill>
            <a:round/>
            <a:headEnd/>
            <a:tailEnd/>
          </a:ln>
        </p:spPr>
        <p:txBody>
          <a:bodyPr/>
          <a:lstStyle/>
          <a:p>
            <a:r>
              <a:rPr lang="fr-FR" b="1">
                <a:solidFill>
                  <a:srgbClr val="FFFFFF"/>
                </a:solidFill>
                <a:latin typeface="Calibri" pitchFamily="34" charset="0"/>
              </a:rPr>
              <a:t>Activité 1 : </a:t>
            </a:r>
            <a:r>
              <a:rPr lang="fr-FR" b="1">
                <a:solidFill>
                  <a:schemeClr val="bg1"/>
                </a:solidFill>
                <a:latin typeface="Calibri" pitchFamily="34" charset="0"/>
              </a:rPr>
              <a:t>La maîtrise des consommations d’éclairage par l’intégration de la lumière naturelle.</a:t>
            </a:r>
            <a:endParaRPr lang="fr-FR">
              <a:solidFill>
                <a:schemeClr val="bg1"/>
              </a:solidFill>
              <a:latin typeface="Calibri" pitchFamily="34" charset="0"/>
            </a:endParaRPr>
          </a:p>
          <a:p>
            <a:pPr algn="ctr">
              <a:spcAft>
                <a:spcPts val="1000"/>
              </a:spcAft>
            </a:pPr>
            <a:endParaRPr lang="fr-FR" b="1">
              <a:solidFill>
                <a:schemeClr val="bg1"/>
              </a:solidFill>
              <a:latin typeface="Calibri" pitchFamily="34" charset="0"/>
            </a:endParaRPr>
          </a:p>
          <a:p>
            <a:endParaRPr lang="fr-FR">
              <a:latin typeface="Calibri" pitchFamily="34" charset="0"/>
            </a:endParaRPr>
          </a:p>
        </p:txBody>
      </p:sp>
      <p:sp>
        <p:nvSpPr>
          <p:cNvPr id="6" name="Ellipse 5"/>
          <p:cNvSpPr/>
          <p:nvPr/>
        </p:nvSpPr>
        <p:spPr>
          <a:xfrm>
            <a:off x="6564313" y="3070225"/>
            <a:ext cx="936625" cy="93503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7182" name="Rectangle 27"/>
          <p:cNvSpPr>
            <a:spLocks noChangeArrowheads="1"/>
          </p:cNvSpPr>
          <p:nvPr/>
        </p:nvSpPr>
        <p:spPr bwMode="auto">
          <a:xfrm>
            <a:off x="6659563" y="2619375"/>
            <a:ext cx="1296987" cy="304800"/>
          </a:xfrm>
          <a:prstGeom prst="rect">
            <a:avLst/>
          </a:prstGeom>
          <a:noFill/>
          <a:ln w="9525">
            <a:noFill/>
            <a:miter lim="800000"/>
            <a:headEnd/>
            <a:tailEnd/>
          </a:ln>
        </p:spPr>
        <p:txBody>
          <a:bodyPr anchor="ctr">
            <a:spAutoFit/>
          </a:bodyPr>
          <a:lstStyle/>
          <a:p>
            <a:r>
              <a:rPr lang="fr-FR" sz="1400" b="1" u="sng">
                <a:solidFill>
                  <a:srgbClr val="3366FF"/>
                </a:solidFill>
                <a:latin typeface="Verdana" pitchFamily="34" charset="0"/>
                <a:cs typeface="Times New Roman" pitchFamily="18" charset="0"/>
              </a:rPr>
              <a:t>Maquette</a:t>
            </a:r>
            <a:r>
              <a:rPr lang="fr-FR" sz="1100"/>
              <a:t> </a:t>
            </a:r>
            <a:endParaRPr lang="fr-FR">
              <a:latin typeface="Calibri" pitchFamily="34" charset="0"/>
            </a:endParaRPr>
          </a:p>
        </p:txBody>
      </p:sp>
      <p:sp>
        <p:nvSpPr>
          <p:cNvPr id="7183" name="Rectangle 27"/>
          <p:cNvSpPr>
            <a:spLocks noChangeArrowheads="1"/>
          </p:cNvSpPr>
          <p:nvPr/>
        </p:nvSpPr>
        <p:spPr bwMode="auto">
          <a:xfrm>
            <a:off x="2051050" y="2116138"/>
            <a:ext cx="2808288" cy="304800"/>
          </a:xfrm>
          <a:prstGeom prst="rect">
            <a:avLst/>
          </a:prstGeom>
          <a:noFill/>
          <a:ln w="9525">
            <a:noFill/>
            <a:miter lim="800000"/>
            <a:headEnd/>
            <a:tailEnd/>
          </a:ln>
        </p:spPr>
        <p:txBody>
          <a:bodyPr anchor="ctr">
            <a:spAutoFit/>
          </a:bodyPr>
          <a:lstStyle/>
          <a:p>
            <a:r>
              <a:rPr lang="fr-FR" sz="1400" b="1" u="sng">
                <a:solidFill>
                  <a:srgbClr val="3366FF"/>
                </a:solidFill>
                <a:latin typeface="Verdana" pitchFamily="34" charset="0"/>
                <a:cs typeface="Times New Roman" pitchFamily="18" charset="0"/>
              </a:rPr>
              <a:t>Documents ressources</a:t>
            </a:r>
            <a:r>
              <a:rPr lang="fr-FR" sz="1100"/>
              <a:t> </a:t>
            </a:r>
            <a:endParaRPr lang="fr-FR">
              <a:latin typeface="Calibri" pitchFamily="34" charset="0"/>
            </a:endParaRPr>
          </a:p>
        </p:txBody>
      </p:sp>
      <p:grpSp>
        <p:nvGrpSpPr>
          <p:cNvPr id="16" name="Groupe 21"/>
          <p:cNvGrpSpPr>
            <a:grpSpLocks/>
          </p:cNvGrpSpPr>
          <p:nvPr/>
        </p:nvGrpSpPr>
        <p:grpSpPr bwMode="auto">
          <a:xfrm>
            <a:off x="3748930" y="72008"/>
            <a:ext cx="5395070" cy="908050"/>
            <a:chOff x="0" y="0"/>
            <a:chExt cx="2668974" cy="513739"/>
          </a:xfrm>
        </p:grpSpPr>
        <p:sp>
          <p:nvSpPr>
            <p:cNvPr id="17" name="AutoShape 3"/>
            <p:cNvSpPr>
              <a:spLocks noChangeArrowheads="1"/>
            </p:cNvSpPr>
            <p:nvPr/>
          </p:nvSpPr>
          <p:spPr bwMode="auto">
            <a:xfrm>
              <a:off x="1" y="150881"/>
              <a:ext cx="2668973" cy="362858"/>
            </a:xfrm>
            <a:prstGeom prst="roundRect">
              <a:avLst>
                <a:gd name="adj" fmla="val 16667"/>
              </a:avLst>
            </a:prstGeom>
            <a:ln>
              <a:headEnd/>
              <a:tailEnd/>
            </a:ln>
          </p:spPr>
          <p:style>
            <a:lnRef idx="2">
              <a:schemeClr val="accent3"/>
            </a:lnRef>
            <a:fillRef idx="1">
              <a:schemeClr val="lt1"/>
            </a:fillRef>
            <a:effectRef idx="0">
              <a:schemeClr val="accent3"/>
            </a:effectRef>
            <a:fontRef idx="minor">
              <a:schemeClr val="dk1"/>
            </a:fontRef>
          </p:style>
          <p:txBody>
            <a:bodyPr anchor="ctr"/>
            <a:lstStyle/>
            <a:p>
              <a:pPr>
                <a:spcBef>
                  <a:spcPts val="2400"/>
                </a:spcBef>
              </a:pPr>
              <a:endParaRPr lang="fr-FR" sz="2000" b="1">
                <a:solidFill>
                  <a:srgbClr val="7BB800"/>
                </a:solidFill>
                <a:latin typeface="Century Gothic" pitchFamily="34" charset="0"/>
              </a:endParaRPr>
            </a:p>
          </p:txBody>
        </p:sp>
        <p:sp>
          <p:nvSpPr>
            <p:cNvPr id="18" name="AutoShape 4"/>
            <p:cNvSpPr>
              <a:spLocks noChangeArrowheads="1"/>
            </p:cNvSpPr>
            <p:nvPr/>
          </p:nvSpPr>
          <p:spPr bwMode="auto">
            <a:xfrm>
              <a:off x="0" y="0"/>
              <a:ext cx="1694128" cy="211977"/>
            </a:xfrm>
            <a:prstGeom prst="roundRect">
              <a:avLst>
                <a:gd name="adj" fmla="val 16667"/>
              </a:avLst>
            </a:prstGeom>
            <a:solidFill>
              <a:srgbClr val="7BB800"/>
            </a:solidFill>
            <a:ln w="9525">
              <a:solidFill>
                <a:srgbClr val="548DD4"/>
              </a:solidFill>
              <a:round/>
              <a:headEnd/>
              <a:tailEnd/>
            </a:ln>
          </p:spPr>
          <p:txBody>
            <a:bodyPr/>
            <a:lstStyle/>
            <a:p>
              <a:r>
                <a:rPr lang="fr-FR" b="1" dirty="0">
                  <a:solidFill>
                    <a:srgbClr val="FFFFFF"/>
                  </a:solidFill>
                  <a:latin typeface="Calibri" pitchFamily="34" charset="0"/>
                </a:rPr>
                <a:t>Centres d’Intérêts </a:t>
              </a:r>
              <a:r>
                <a:rPr lang="fr-FR" b="1" dirty="0" smtClean="0">
                  <a:solidFill>
                    <a:srgbClr val="FFFFFF"/>
                  </a:solidFill>
                  <a:latin typeface="Calibri" pitchFamily="34" charset="0"/>
                </a:rPr>
                <a:t>N°7,8 et 10</a:t>
              </a:r>
              <a:endParaRPr lang="fr-FR" b="1" dirty="0">
                <a:solidFill>
                  <a:srgbClr val="FFFFFF"/>
                </a:solidFill>
                <a:latin typeface="Calibri" pitchFamily="34" charset="0"/>
              </a:endParaRPr>
            </a:p>
          </p:txBody>
        </p:sp>
      </p:grpSp>
      <p:sp>
        <p:nvSpPr>
          <p:cNvPr id="19" name="Rectangle 18"/>
          <p:cNvSpPr>
            <a:spLocks noChangeArrowheads="1"/>
          </p:cNvSpPr>
          <p:nvPr/>
        </p:nvSpPr>
        <p:spPr bwMode="auto">
          <a:xfrm>
            <a:off x="3707904" y="402208"/>
            <a:ext cx="5436096" cy="800219"/>
          </a:xfrm>
          <a:prstGeom prst="rect">
            <a:avLst/>
          </a:prstGeom>
          <a:noFill/>
          <a:ln w="9525">
            <a:noFill/>
            <a:miter lim="800000"/>
            <a:headEnd/>
            <a:tailEnd/>
          </a:ln>
        </p:spPr>
        <p:txBody>
          <a:bodyPr wrap="square">
            <a:spAutoFit/>
          </a:bodyPr>
          <a:lstStyle/>
          <a:p>
            <a:r>
              <a:rPr lang="fr-FR" sz="1100" b="1" dirty="0">
                <a:solidFill>
                  <a:srgbClr val="7BB800"/>
                </a:solidFill>
              </a:rPr>
              <a:t>Formes et caractéristiques de l’énergie</a:t>
            </a:r>
          </a:p>
          <a:p>
            <a:r>
              <a:rPr lang="fr-FR" sz="1100" b="1" dirty="0">
                <a:solidFill>
                  <a:srgbClr val="7BB800"/>
                </a:solidFill>
              </a:rPr>
              <a:t>Amélioration de l’efficacité </a:t>
            </a:r>
            <a:r>
              <a:rPr lang="fr-FR" sz="1100" b="1" dirty="0" smtClean="0">
                <a:solidFill>
                  <a:srgbClr val="7BB800"/>
                </a:solidFill>
              </a:rPr>
              <a:t>énergétique</a:t>
            </a:r>
          </a:p>
          <a:p>
            <a:r>
              <a:rPr lang="fr-FR" sz="1000" b="1" dirty="0" smtClean="0">
                <a:solidFill>
                  <a:srgbClr val="7BB800"/>
                </a:solidFill>
                <a:latin typeface="Calibri" pitchFamily="34" charset="0"/>
              </a:rPr>
              <a:t>Optimisation du choix des matériaux et des structures par essais et analyses des  comportements</a:t>
            </a:r>
          </a:p>
          <a:p>
            <a:endParaRPr lang="fr-FR" sz="1400" b="1" dirty="0">
              <a:solidFill>
                <a:srgbClr val="7BB800"/>
              </a:solidFill>
            </a:endParaRPr>
          </a:p>
        </p:txBody>
      </p:sp>
      <p:grpSp>
        <p:nvGrpSpPr>
          <p:cNvPr id="20" name="Groupe 21"/>
          <p:cNvGrpSpPr>
            <a:grpSpLocks/>
          </p:cNvGrpSpPr>
          <p:nvPr/>
        </p:nvGrpSpPr>
        <p:grpSpPr bwMode="auto">
          <a:xfrm>
            <a:off x="323530" y="44624"/>
            <a:ext cx="3168350" cy="908050"/>
            <a:chOff x="1" y="0"/>
            <a:chExt cx="1691406" cy="513739"/>
          </a:xfrm>
        </p:grpSpPr>
        <p:sp>
          <p:nvSpPr>
            <p:cNvPr id="21" name="AutoShape 3"/>
            <p:cNvSpPr>
              <a:spLocks noChangeArrowheads="1"/>
            </p:cNvSpPr>
            <p:nvPr/>
          </p:nvSpPr>
          <p:spPr bwMode="auto">
            <a:xfrm>
              <a:off x="1" y="150881"/>
              <a:ext cx="1691406" cy="362858"/>
            </a:xfrm>
            <a:prstGeom prst="roundRect">
              <a:avLst>
                <a:gd name="adj" fmla="val 16667"/>
              </a:avLst>
            </a:prstGeom>
            <a:ln>
              <a:headEnd/>
              <a:tailEnd/>
            </a:ln>
          </p:spPr>
          <p:style>
            <a:lnRef idx="2">
              <a:schemeClr val="accent3"/>
            </a:lnRef>
            <a:fillRef idx="1">
              <a:schemeClr val="lt1"/>
            </a:fillRef>
            <a:effectRef idx="0">
              <a:schemeClr val="accent3"/>
            </a:effectRef>
            <a:fontRef idx="minor">
              <a:schemeClr val="dk1"/>
            </a:fontRef>
          </p:style>
          <p:txBody>
            <a:bodyPr anchor="ctr"/>
            <a:lstStyle/>
            <a:p>
              <a:pPr>
                <a:spcBef>
                  <a:spcPts val="2400"/>
                </a:spcBef>
              </a:pPr>
              <a:r>
                <a:rPr lang="fr-FR" sz="2000" b="1" dirty="0" smtClean="0">
                  <a:solidFill>
                    <a:srgbClr val="7BB800"/>
                  </a:solidFill>
                  <a:latin typeface="Century Gothic" pitchFamily="34" charset="0"/>
                </a:rPr>
                <a:t>L’énergie dans l’habitat</a:t>
              </a:r>
              <a:endParaRPr lang="fr-FR" sz="2000" b="1" dirty="0">
                <a:solidFill>
                  <a:srgbClr val="7BB800"/>
                </a:solidFill>
                <a:latin typeface="Century Gothic" pitchFamily="34" charset="0"/>
              </a:endParaRPr>
            </a:p>
          </p:txBody>
        </p:sp>
        <p:sp>
          <p:nvSpPr>
            <p:cNvPr id="22" name="AutoShape 4"/>
            <p:cNvSpPr>
              <a:spLocks noChangeArrowheads="1"/>
            </p:cNvSpPr>
            <p:nvPr/>
          </p:nvSpPr>
          <p:spPr bwMode="auto">
            <a:xfrm>
              <a:off x="1" y="0"/>
              <a:ext cx="1345438" cy="211977"/>
            </a:xfrm>
            <a:prstGeom prst="roundRect">
              <a:avLst>
                <a:gd name="adj" fmla="val 16667"/>
              </a:avLst>
            </a:prstGeom>
            <a:solidFill>
              <a:srgbClr val="7BB800"/>
            </a:solidFill>
            <a:ln w="9525">
              <a:solidFill>
                <a:srgbClr val="548DD4"/>
              </a:solidFill>
              <a:round/>
              <a:headEnd/>
              <a:tailEnd/>
            </a:ln>
          </p:spPr>
          <p:txBody>
            <a:bodyPr/>
            <a:lstStyle/>
            <a:p>
              <a:r>
                <a:rPr lang="fr-FR" b="1" dirty="0" smtClean="0">
                  <a:solidFill>
                    <a:srgbClr val="FFFFFF"/>
                  </a:solidFill>
                  <a:latin typeface="Calibri" pitchFamily="34" charset="0"/>
                </a:rPr>
                <a:t>Thème de séquence n°4</a:t>
              </a:r>
              <a:endParaRPr lang="fr-FR" b="1" dirty="0">
                <a:solidFill>
                  <a:srgbClr val="FFFFFF"/>
                </a:solidFill>
                <a:latin typeface="Calibri" pitchFamily="34" charset="0"/>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5" descr="DSC01540"/>
          <p:cNvPicPr>
            <a:picLocks noChangeAspect="1" noChangeArrowheads="1"/>
          </p:cNvPicPr>
          <p:nvPr/>
        </p:nvPicPr>
        <p:blipFill>
          <a:blip r:embed="rId3" cstate="print"/>
          <a:srcRect l="18257" r="9210" b="11403"/>
          <a:stretch>
            <a:fillRect/>
          </a:stretch>
        </p:blipFill>
        <p:spPr bwMode="auto">
          <a:xfrm>
            <a:off x="6084888" y="3284538"/>
            <a:ext cx="2641600" cy="2419350"/>
          </a:xfrm>
          <a:prstGeom prst="rect">
            <a:avLst/>
          </a:prstGeom>
          <a:noFill/>
          <a:ln w="9525">
            <a:noFill/>
            <a:miter lim="800000"/>
            <a:headEnd/>
            <a:tailEnd/>
          </a:ln>
        </p:spPr>
      </p:pic>
      <p:sp>
        <p:nvSpPr>
          <p:cNvPr id="4" name="Rectangle à coins arrondis 3"/>
          <p:cNvSpPr/>
          <p:nvPr/>
        </p:nvSpPr>
        <p:spPr>
          <a:xfrm>
            <a:off x="539750" y="1628775"/>
            <a:ext cx="8280400" cy="4895850"/>
          </a:xfrm>
          <a:prstGeom prst="roundRect">
            <a:avLst>
              <a:gd name="adj" fmla="val 6117"/>
            </a:avLst>
          </a:prstGeom>
          <a:noFill/>
          <a:ln>
            <a:solidFill>
              <a:srgbClr val="7BB8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0244" name="AutoShape 4"/>
          <p:cNvSpPr>
            <a:spLocks noChangeArrowheads="1"/>
          </p:cNvSpPr>
          <p:nvPr/>
        </p:nvSpPr>
        <p:spPr bwMode="auto">
          <a:xfrm>
            <a:off x="323850" y="1196975"/>
            <a:ext cx="5688013" cy="719138"/>
          </a:xfrm>
          <a:prstGeom prst="roundRect">
            <a:avLst>
              <a:gd name="adj" fmla="val 16667"/>
            </a:avLst>
          </a:prstGeom>
          <a:solidFill>
            <a:srgbClr val="7BB800"/>
          </a:solidFill>
          <a:ln w="9525">
            <a:solidFill>
              <a:srgbClr val="7BB800"/>
            </a:solidFill>
            <a:round/>
            <a:headEnd/>
            <a:tailEnd/>
          </a:ln>
        </p:spPr>
        <p:txBody>
          <a:bodyPr/>
          <a:lstStyle/>
          <a:p>
            <a:r>
              <a:rPr lang="fr-FR" b="1">
                <a:solidFill>
                  <a:srgbClr val="FFFFFF"/>
                </a:solidFill>
                <a:latin typeface="Calibri" pitchFamily="34" charset="0"/>
              </a:rPr>
              <a:t>Activité 1 : </a:t>
            </a:r>
            <a:r>
              <a:rPr lang="fr-FR" b="1">
                <a:solidFill>
                  <a:schemeClr val="bg1"/>
                </a:solidFill>
                <a:latin typeface="Calibri" pitchFamily="34" charset="0"/>
              </a:rPr>
              <a:t>La maîtrise des consommations d’éclairage par l’intégration de la lumière naturelle.</a:t>
            </a:r>
            <a:endParaRPr lang="fr-FR">
              <a:solidFill>
                <a:schemeClr val="bg1"/>
              </a:solidFill>
              <a:latin typeface="Calibri" pitchFamily="34" charset="0"/>
            </a:endParaRPr>
          </a:p>
          <a:p>
            <a:pPr algn="ctr">
              <a:spcAft>
                <a:spcPts val="1000"/>
              </a:spcAft>
            </a:pPr>
            <a:endParaRPr lang="fr-FR" b="1">
              <a:solidFill>
                <a:schemeClr val="bg1"/>
              </a:solidFill>
              <a:latin typeface="Calibri" pitchFamily="34" charset="0"/>
            </a:endParaRPr>
          </a:p>
          <a:p>
            <a:endParaRPr lang="fr-FR">
              <a:latin typeface="Calibri" pitchFamily="34" charset="0"/>
            </a:endParaRPr>
          </a:p>
        </p:txBody>
      </p:sp>
      <p:sp>
        <p:nvSpPr>
          <p:cNvPr id="14" name="Ellipse 13"/>
          <p:cNvSpPr>
            <a:spLocks noChangeArrowheads="1"/>
          </p:cNvSpPr>
          <p:nvPr/>
        </p:nvSpPr>
        <p:spPr bwMode="auto">
          <a:xfrm rot="-1787878">
            <a:off x="6956425" y="4438650"/>
            <a:ext cx="2008188" cy="935038"/>
          </a:xfrm>
          <a:prstGeom prst="ellipse">
            <a:avLst/>
          </a:prstGeom>
          <a:noFill/>
          <a:ln w="25400" algn="ctr">
            <a:solidFill>
              <a:srgbClr val="FF0000"/>
            </a:solidFill>
            <a:round/>
            <a:headEnd/>
            <a:tailEnd/>
          </a:ln>
        </p:spPr>
        <p:txBody>
          <a:bodyPr anchor="ctr"/>
          <a:lstStyle/>
          <a:p>
            <a:pPr algn="ctr" fontAlgn="auto">
              <a:spcBef>
                <a:spcPts val="0"/>
              </a:spcBef>
              <a:spcAft>
                <a:spcPts val="0"/>
              </a:spcAft>
              <a:defRPr/>
            </a:pPr>
            <a:endParaRPr lang="fr-FR">
              <a:solidFill>
                <a:schemeClr val="lt1"/>
              </a:solidFill>
              <a:latin typeface="+mn-lt"/>
              <a:cs typeface="+mn-cs"/>
            </a:endParaRPr>
          </a:p>
        </p:txBody>
      </p:sp>
      <p:pic>
        <p:nvPicPr>
          <p:cNvPr id="10253" name="Picture 17"/>
          <p:cNvPicPr>
            <a:picLocks noChangeAspect="1" noChangeArrowheads="1"/>
          </p:cNvPicPr>
          <p:nvPr/>
        </p:nvPicPr>
        <p:blipFill>
          <a:blip r:embed="rId4" cstate="print"/>
          <a:srcRect/>
          <a:stretch>
            <a:fillRect/>
          </a:stretch>
        </p:blipFill>
        <p:spPr bwMode="auto">
          <a:xfrm>
            <a:off x="611188" y="2349500"/>
            <a:ext cx="5400675" cy="4046538"/>
          </a:xfrm>
          <a:prstGeom prst="rect">
            <a:avLst/>
          </a:prstGeom>
          <a:noFill/>
          <a:ln w="9525">
            <a:noFill/>
            <a:miter lim="800000"/>
            <a:headEnd/>
            <a:tailEnd/>
          </a:ln>
        </p:spPr>
      </p:pic>
      <p:sp>
        <p:nvSpPr>
          <p:cNvPr id="10254" name="Rectangle 27"/>
          <p:cNvSpPr>
            <a:spLocks noChangeArrowheads="1"/>
          </p:cNvSpPr>
          <p:nvPr/>
        </p:nvSpPr>
        <p:spPr bwMode="auto">
          <a:xfrm>
            <a:off x="2124075" y="2060575"/>
            <a:ext cx="2808288" cy="304800"/>
          </a:xfrm>
          <a:prstGeom prst="rect">
            <a:avLst/>
          </a:prstGeom>
          <a:noFill/>
          <a:ln w="9525">
            <a:noFill/>
            <a:miter lim="800000"/>
            <a:headEnd/>
            <a:tailEnd/>
          </a:ln>
        </p:spPr>
        <p:txBody>
          <a:bodyPr anchor="ctr">
            <a:spAutoFit/>
          </a:bodyPr>
          <a:lstStyle/>
          <a:p>
            <a:r>
              <a:rPr lang="fr-FR" sz="1400" b="1" u="sng">
                <a:solidFill>
                  <a:srgbClr val="3366FF"/>
                </a:solidFill>
                <a:latin typeface="Verdana" pitchFamily="34" charset="0"/>
                <a:cs typeface="Times New Roman" pitchFamily="18" charset="0"/>
              </a:rPr>
              <a:t>Documents ressources</a:t>
            </a:r>
            <a:r>
              <a:rPr lang="fr-FR" sz="1100"/>
              <a:t> </a:t>
            </a:r>
            <a:endParaRPr lang="fr-FR">
              <a:latin typeface="Calibri" pitchFamily="34" charset="0"/>
            </a:endParaRPr>
          </a:p>
        </p:txBody>
      </p:sp>
      <p:sp>
        <p:nvSpPr>
          <p:cNvPr id="10255" name="Rectangle 27"/>
          <p:cNvSpPr>
            <a:spLocks noChangeArrowheads="1"/>
          </p:cNvSpPr>
          <p:nvPr/>
        </p:nvSpPr>
        <p:spPr bwMode="auto">
          <a:xfrm>
            <a:off x="6731000" y="2763838"/>
            <a:ext cx="1296988" cy="304800"/>
          </a:xfrm>
          <a:prstGeom prst="rect">
            <a:avLst/>
          </a:prstGeom>
          <a:noFill/>
          <a:ln w="9525">
            <a:noFill/>
            <a:miter lim="800000"/>
            <a:headEnd/>
            <a:tailEnd/>
          </a:ln>
        </p:spPr>
        <p:txBody>
          <a:bodyPr anchor="ctr">
            <a:spAutoFit/>
          </a:bodyPr>
          <a:lstStyle/>
          <a:p>
            <a:r>
              <a:rPr lang="fr-FR" sz="1400" b="1" u="sng" dirty="0">
                <a:solidFill>
                  <a:srgbClr val="3366FF"/>
                </a:solidFill>
                <a:latin typeface="Verdana" pitchFamily="34" charset="0"/>
                <a:cs typeface="Times New Roman" pitchFamily="18" charset="0"/>
              </a:rPr>
              <a:t>Maquette</a:t>
            </a:r>
            <a:r>
              <a:rPr lang="fr-FR" sz="1100" dirty="0"/>
              <a:t> </a:t>
            </a:r>
            <a:endParaRPr lang="fr-FR" dirty="0">
              <a:latin typeface="Calibri" pitchFamily="34" charset="0"/>
            </a:endParaRPr>
          </a:p>
        </p:txBody>
      </p:sp>
      <p:grpSp>
        <p:nvGrpSpPr>
          <p:cNvPr id="16" name="Groupe 21"/>
          <p:cNvGrpSpPr>
            <a:grpSpLocks/>
          </p:cNvGrpSpPr>
          <p:nvPr/>
        </p:nvGrpSpPr>
        <p:grpSpPr bwMode="auto">
          <a:xfrm>
            <a:off x="3748930" y="72008"/>
            <a:ext cx="5395070" cy="908050"/>
            <a:chOff x="0" y="0"/>
            <a:chExt cx="2668974" cy="513739"/>
          </a:xfrm>
        </p:grpSpPr>
        <p:sp>
          <p:nvSpPr>
            <p:cNvPr id="17" name="AutoShape 3"/>
            <p:cNvSpPr>
              <a:spLocks noChangeArrowheads="1"/>
            </p:cNvSpPr>
            <p:nvPr/>
          </p:nvSpPr>
          <p:spPr bwMode="auto">
            <a:xfrm>
              <a:off x="1" y="150881"/>
              <a:ext cx="2668973" cy="362858"/>
            </a:xfrm>
            <a:prstGeom prst="roundRect">
              <a:avLst>
                <a:gd name="adj" fmla="val 16667"/>
              </a:avLst>
            </a:prstGeom>
            <a:ln>
              <a:headEnd/>
              <a:tailEnd/>
            </a:ln>
          </p:spPr>
          <p:style>
            <a:lnRef idx="2">
              <a:schemeClr val="accent3"/>
            </a:lnRef>
            <a:fillRef idx="1">
              <a:schemeClr val="lt1"/>
            </a:fillRef>
            <a:effectRef idx="0">
              <a:schemeClr val="accent3"/>
            </a:effectRef>
            <a:fontRef idx="minor">
              <a:schemeClr val="dk1"/>
            </a:fontRef>
          </p:style>
          <p:txBody>
            <a:bodyPr anchor="ctr"/>
            <a:lstStyle/>
            <a:p>
              <a:pPr>
                <a:spcBef>
                  <a:spcPts val="2400"/>
                </a:spcBef>
              </a:pPr>
              <a:endParaRPr lang="fr-FR" sz="2000" b="1">
                <a:solidFill>
                  <a:srgbClr val="7BB800"/>
                </a:solidFill>
                <a:latin typeface="Century Gothic" pitchFamily="34" charset="0"/>
              </a:endParaRPr>
            </a:p>
          </p:txBody>
        </p:sp>
        <p:sp>
          <p:nvSpPr>
            <p:cNvPr id="18" name="AutoShape 4"/>
            <p:cNvSpPr>
              <a:spLocks noChangeArrowheads="1"/>
            </p:cNvSpPr>
            <p:nvPr/>
          </p:nvSpPr>
          <p:spPr bwMode="auto">
            <a:xfrm>
              <a:off x="0" y="0"/>
              <a:ext cx="1694128" cy="211977"/>
            </a:xfrm>
            <a:prstGeom prst="roundRect">
              <a:avLst>
                <a:gd name="adj" fmla="val 16667"/>
              </a:avLst>
            </a:prstGeom>
            <a:solidFill>
              <a:srgbClr val="7BB800"/>
            </a:solidFill>
            <a:ln w="9525">
              <a:solidFill>
                <a:srgbClr val="548DD4"/>
              </a:solidFill>
              <a:round/>
              <a:headEnd/>
              <a:tailEnd/>
            </a:ln>
          </p:spPr>
          <p:txBody>
            <a:bodyPr/>
            <a:lstStyle/>
            <a:p>
              <a:r>
                <a:rPr lang="fr-FR" b="1" dirty="0">
                  <a:solidFill>
                    <a:srgbClr val="FFFFFF"/>
                  </a:solidFill>
                  <a:latin typeface="Calibri" pitchFamily="34" charset="0"/>
                </a:rPr>
                <a:t>Centres d’Intérêts </a:t>
              </a:r>
              <a:r>
                <a:rPr lang="fr-FR" b="1" dirty="0" smtClean="0">
                  <a:solidFill>
                    <a:srgbClr val="FFFFFF"/>
                  </a:solidFill>
                  <a:latin typeface="Calibri" pitchFamily="34" charset="0"/>
                </a:rPr>
                <a:t>N°7,8 et 10</a:t>
              </a:r>
              <a:endParaRPr lang="fr-FR" b="1" dirty="0">
                <a:solidFill>
                  <a:srgbClr val="FFFFFF"/>
                </a:solidFill>
                <a:latin typeface="Calibri" pitchFamily="34" charset="0"/>
              </a:endParaRPr>
            </a:p>
          </p:txBody>
        </p:sp>
      </p:grpSp>
      <p:sp>
        <p:nvSpPr>
          <p:cNvPr id="19" name="Rectangle 18"/>
          <p:cNvSpPr>
            <a:spLocks noChangeArrowheads="1"/>
          </p:cNvSpPr>
          <p:nvPr/>
        </p:nvSpPr>
        <p:spPr bwMode="auto">
          <a:xfrm>
            <a:off x="3707904" y="402208"/>
            <a:ext cx="5436096" cy="800219"/>
          </a:xfrm>
          <a:prstGeom prst="rect">
            <a:avLst/>
          </a:prstGeom>
          <a:noFill/>
          <a:ln w="9525">
            <a:noFill/>
            <a:miter lim="800000"/>
            <a:headEnd/>
            <a:tailEnd/>
          </a:ln>
        </p:spPr>
        <p:txBody>
          <a:bodyPr wrap="square">
            <a:spAutoFit/>
          </a:bodyPr>
          <a:lstStyle/>
          <a:p>
            <a:r>
              <a:rPr lang="fr-FR" sz="1100" b="1" dirty="0">
                <a:solidFill>
                  <a:srgbClr val="7BB800"/>
                </a:solidFill>
              </a:rPr>
              <a:t>Formes et caractéristiques de l’énergie</a:t>
            </a:r>
          </a:p>
          <a:p>
            <a:r>
              <a:rPr lang="fr-FR" sz="1100" b="1" dirty="0">
                <a:solidFill>
                  <a:srgbClr val="7BB800"/>
                </a:solidFill>
              </a:rPr>
              <a:t>Amélioration de l’efficacité </a:t>
            </a:r>
            <a:r>
              <a:rPr lang="fr-FR" sz="1100" b="1" dirty="0" smtClean="0">
                <a:solidFill>
                  <a:srgbClr val="7BB800"/>
                </a:solidFill>
              </a:rPr>
              <a:t>énergétique</a:t>
            </a:r>
          </a:p>
          <a:p>
            <a:r>
              <a:rPr lang="fr-FR" sz="1000" b="1" dirty="0" smtClean="0">
                <a:solidFill>
                  <a:srgbClr val="7BB800"/>
                </a:solidFill>
                <a:latin typeface="Calibri" pitchFamily="34" charset="0"/>
              </a:rPr>
              <a:t>Optimisation du choix des matériaux et des structures par essais et analyses des  comportements</a:t>
            </a:r>
          </a:p>
          <a:p>
            <a:endParaRPr lang="fr-FR" sz="1400" b="1" dirty="0">
              <a:solidFill>
                <a:srgbClr val="7BB800"/>
              </a:solidFill>
            </a:endParaRPr>
          </a:p>
        </p:txBody>
      </p:sp>
      <p:grpSp>
        <p:nvGrpSpPr>
          <p:cNvPr id="20" name="Groupe 21"/>
          <p:cNvGrpSpPr>
            <a:grpSpLocks/>
          </p:cNvGrpSpPr>
          <p:nvPr/>
        </p:nvGrpSpPr>
        <p:grpSpPr bwMode="auto">
          <a:xfrm>
            <a:off x="323530" y="44624"/>
            <a:ext cx="3168350" cy="908050"/>
            <a:chOff x="1" y="0"/>
            <a:chExt cx="1691406" cy="513739"/>
          </a:xfrm>
        </p:grpSpPr>
        <p:sp>
          <p:nvSpPr>
            <p:cNvPr id="21" name="AutoShape 3"/>
            <p:cNvSpPr>
              <a:spLocks noChangeArrowheads="1"/>
            </p:cNvSpPr>
            <p:nvPr/>
          </p:nvSpPr>
          <p:spPr bwMode="auto">
            <a:xfrm>
              <a:off x="1" y="150881"/>
              <a:ext cx="1691406" cy="362858"/>
            </a:xfrm>
            <a:prstGeom prst="roundRect">
              <a:avLst>
                <a:gd name="adj" fmla="val 16667"/>
              </a:avLst>
            </a:prstGeom>
            <a:ln>
              <a:headEnd/>
              <a:tailEnd/>
            </a:ln>
          </p:spPr>
          <p:style>
            <a:lnRef idx="2">
              <a:schemeClr val="accent3"/>
            </a:lnRef>
            <a:fillRef idx="1">
              <a:schemeClr val="lt1"/>
            </a:fillRef>
            <a:effectRef idx="0">
              <a:schemeClr val="accent3"/>
            </a:effectRef>
            <a:fontRef idx="minor">
              <a:schemeClr val="dk1"/>
            </a:fontRef>
          </p:style>
          <p:txBody>
            <a:bodyPr anchor="ctr"/>
            <a:lstStyle/>
            <a:p>
              <a:pPr>
                <a:spcBef>
                  <a:spcPts val="2400"/>
                </a:spcBef>
              </a:pPr>
              <a:r>
                <a:rPr lang="fr-FR" sz="2000" b="1" dirty="0" smtClean="0">
                  <a:solidFill>
                    <a:srgbClr val="7BB800"/>
                  </a:solidFill>
                  <a:latin typeface="Century Gothic" pitchFamily="34" charset="0"/>
                </a:rPr>
                <a:t>L’énergie dans l’habitat</a:t>
              </a:r>
              <a:endParaRPr lang="fr-FR" sz="2000" b="1" dirty="0">
                <a:solidFill>
                  <a:srgbClr val="7BB800"/>
                </a:solidFill>
                <a:latin typeface="Century Gothic" pitchFamily="34" charset="0"/>
              </a:endParaRPr>
            </a:p>
          </p:txBody>
        </p:sp>
        <p:sp>
          <p:nvSpPr>
            <p:cNvPr id="22" name="AutoShape 4"/>
            <p:cNvSpPr>
              <a:spLocks noChangeArrowheads="1"/>
            </p:cNvSpPr>
            <p:nvPr/>
          </p:nvSpPr>
          <p:spPr bwMode="auto">
            <a:xfrm>
              <a:off x="1" y="0"/>
              <a:ext cx="1345438" cy="211977"/>
            </a:xfrm>
            <a:prstGeom prst="roundRect">
              <a:avLst>
                <a:gd name="adj" fmla="val 16667"/>
              </a:avLst>
            </a:prstGeom>
            <a:solidFill>
              <a:srgbClr val="7BB800"/>
            </a:solidFill>
            <a:ln w="9525">
              <a:solidFill>
                <a:srgbClr val="548DD4"/>
              </a:solidFill>
              <a:round/>
              <a:headEnd/>
              <a:tailEnd/>
            </a:ln>
          </p:spPr>
          <p:txBody>
            <a:bodyPr/>
            <a:lstStyle/>
            <a:p>
              <a:r>
                <a:rPr lang="fr-FR" b="1" dirty="0" smtClean="0">
                  <a:solidFill>
                    <a:srgbClr val="FFFFFF"/>
                  </a:solidFill>
                  <a:latin typeface="Calibri" pitchFamily="34" charset="0"/>
                </a:rPr>
                <a:t>Thème de séquence n°4</a:t>
              </a:r>
              <a:endParaRPr lang="fr-FR" b="1" dirty="0">
                <a:solidFill>
                  <a:srgbClr val="FFFFFF"/>
                </a:solidFill>
                <a:latin typeface="Calibri" pitchFamily="34" charset="0"/>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539750" y="1628775"/>
            <a:ext cx="8280400" cy="4895850"/>
          </a:xfrm>
          <a:prstGeom prst="roundRect">
            <a:avLst>
              <a:gd name="adj" fmla="val 6117"/>
            </a:avLst>
          </a:prstGeom>
          <a:noFill/>
          <a:ln>
            <a:solidFill>
              <a:srgbClr val="7BB8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2291" name="AutoShape 4"/>
          <p:cNvSpPr>
            <a:spLocks noChangeArrowheads="1"/>
          </p:cNvSpPr>
          <p:nvPr/>
        </p:nvSpPr>
        <p:spPr bwMode="auto">
          <a:xfrm>
            <a:off x="323850" y="1196975"/>
            <a:ext cx="6769100" cy="719138"/>
          </a:xfrm>
          <a:prstGeom prst="roundRect">
            <a:avLst>
              <a:gd name="adj" fmla="val 16667"/>
            </a:avLst>
          </a:prstGeom>
          <a:solidFill>
            <a:srgbClr val="7BB800"/>
          </a:solidFill>
          <a:ln w="9525">
            <a:solidFill>
              <a:srgbClr val="7BB800"/>
            </a:solidFill>
            <a:round/>
            <a:headEnd/>
            <a:tailEnd/>
          </a:ln>
        </p:spPr>
        <p:txBody>
          <a:bodyPr/>
          <a:lstStyle/>
          <a:p>
            <a:r>
              <a:rPr lang="fr-FR" b="1">
                <a:solidFill>
                  <a:srgbClr val="FFFFFF"/>
                </a:solidFill>
                <a:latin typeface="Calibri" pitchFamily="34" charset="0"/>
              </a:rPr>
              <a:t>Activité 2 : </a:t>
            </a:r>
            <a:r>
              <a:rPr lang="fr-FR" b="1">
                <a:solidFill>
                  <a:schemeClr val="bg1"/>
                </a:solidFill>
                <a:latin typeface="Calibri" pitchFamily="34" charset="0"/>
              </a:rPr>
              <a:t>Maîtrise des consommations d’éclairage par une meilleure connaissances des sources de lumière artificielle.</a:t>
            </a:r>
            <a:endParaRPr lang="fr-FR">
              <a:solidFill>
                <a:schemeClr val="bg1"/>
              </a:solidFill>
              <a:latin typeface="Calibri" pitchFamily="34" charset="0"/>
            </a:endParaRPr>
          </a:p>
          <a:p>
            <a:endParaRPr lang="fr-FR">
              <a:solidFill>
                <a:schemeClr val="bg1"/>
              </a:solidFill>
              <a:latin typeface="Calibri" pitchFamily="34" charset="0"/>
            </a:endParaRPr>
          </a:p>
          <a:p>
            <a:pPr algn="ctr">
              <a:spcAft>
                <a:spcPts val="1000"/>
              </a:spcAft>
            </a:pPr>
            <a:endParaRPr lang="fr-FR" b="1">
              <a:solidFill>
                <a:schemeClr val="bg1"/>
              </a:solidFill>
              <a:latin typeface="Calibri" pitchFamily="34" charset="0"/>
            </a:endParaRPr>
          </a:p>
          <a:p>
            <a:endParaRPr lang="fr-FR">
              <a:latin typeface="Calibri" pitchFamily="34" charset="0"/>
            </a:endParaRPr>
          </a:p>
        </p:txBody>
      </p:sp>
      <p:pic>
        <p:nvPicPr>
          <p:cNvPr id="12299" name="Image 1" descr="Photo 004.jpg"/>
          <p:cNvPicPr>
            <a:picLocks noChangeAspect="1" noChangeArrowheads="1"/>
          </p:cNvPicPr>
          <p:nvPr/>
        </p:nvPicPr>
        <p:blipFill>
          <a:blip r:embed="rId3" cstate="print"/>
          <a:srcRect l="7323" r="25243" b="4065"/>
          <a:stretch>
            <a:fillRect/>
          </a:stretch>
        </p:blipFill>
        <p:spPr bwMode="auto">
          <a:xfrm>
            <a:off x="714375" y="3286125"/>
            <a:ext cx="2292350" cy="2447925"/>
          </a:xfrm>
          <a:prstGeom prst="rect">
            <a:avLst/>
          </a:prstGeom>
          <a:noFill/>
          <a:ln w="9525">
            <a:noFill/>
            <a:miter lim="800000"/>
            <a:headEnd/>
            <a:tailEnd/>
          </a:ln>
        </p:spPr>
      </p:pic>
      <p:sp>
        <p:nvSpPr>
          <p:cNvPr id="12300" name="Text Box 21"/>
          <p:cNvSpPr txBox="1">
            <a:spLocks noChangeArrowheads="1"/>
          </p:cNvSpPr>
          <p:nvPr/>
        </p:nvSpPr>
        <p:spPr bwMode="auto">
          <a:xfrm>
            <a:off x="2438400" y="6157913"/>
            <a:ext cx="838200" cy="295275"/>
          </a:xfrm>
          <a:prstGeom prst="rect">
            <a:avLst/>
          </a:prstGeom>
          <a:solidFill>
            <a:srgbClr val="FFFFFF"/>
          </a:solidFill>
          <a:ln w="9525">
            <a:noFill/>
            <a:miter lim="800000"/>
            <a:headEnd/>
            <a:tailEnd/>
          </a:ln>
        </p:spPr>
        <p:txBody>
          <a:bodyPr lIns="18000" tIns="10800" rIns="18000" bIns="10800"/>
          <a:lstStyle/>
          <a:p>
            <a:r>
              <a:rPr lang="fr-FR" sz="1200">
                <a:latin typeface="Calibri" pitchFamily="34" charset="0"/>
                <a:cs typeface="Times New Roman" pitchFamily="18" charset="0"/>
              </a:rPr>
              <a:t>Luxmètre</a:t>
            </a:r>
            <a:endParaRPr lang="fr-FR">
              <a:latin typeface="Calibri" pitchFamily="34" charset="0"/>
            </a:endParaRPr>
          </a:p>
        </p:txBody>
      </p:sp>
      <p:sp>
        <p:nvSpPr>
          <p:cNvPr id="12301" name="Line 20"/>
          <p:cNvSpPr>
            <a:spLocks noChangeShapeType="1"/>
          </p:cNvSpPr>
          <p:nvPr/>
        </p:nvSpPr>
        <p:spPr bwMode="auto">
          <a:xfrm flipH="1" flipV="1">
            <a:off x="1979613" y="5661025"/>
            <a:ext cx="592137" cy="504825"/>
          </a:xfrm>
          <a:prstGeom prst="line">
            <a:avLst/>
          </a:prstGeom>
          <a:noFill/>
          <a:ln w="15875">
            <a:solidFill>
              <a:srgbClr val="000000"/>
            </a:solidFill>
            <a:round/>
            <a:headEnd/>
            <a:tailEnd type="triangle" w="med" len="med"/>
          </a:ln>
        </p:spPr>
        <p:txBody>
          <a:bodyPr/>
          <a:lstStyle/>
          <a:p>
            <a:endParaRPr lang="fr-FR"/>
          </a:p>
        </p:txBody>
      </p:sp>
      <p:sp>
        <p:nvSpPr>
          <p:cNvPr id="12302" name="Text Box 14"/>
          <p:cNvSpPr txBox="1">
            <a:spLocks noChangeArrowheads="1"/>
          </p:cNvSpPr>
          <p:nvPr/>
        </p:nvSpPr>
        <p:spPr bwMode="auto">
          <a:xfrm>
            <a:off x="2500313" y="2571750"/>
            <a:ext cx="876300" cy="447675"/>
          </a:xfrm>
          <a:prstGeom prst="rect">
            <a:avLst/>
          </a:prstGeom>
          <a:solidFill>
            <a:srgbClr val="FFFFFF"/>
          </a:solidFill>
          <a:ln w="9525">
            <a:noFill/>
            <a:miter lim="800000"/>
            <a:headEnd/>
            <a:tailEnd/>
          </a:ln>
        </p:spPr>
        <p:txBody>
          <a:bodyPr lIns="18000" tIns="10800" rIns="18000" bIns="10800"/>
          <a:lstStyle/>
          <a:p>
            <a:endParaRPr lang="fr-FR" sz="1200">
              <a:latin typeface="Calibri" pitchFamily="34" charset="0"/>
              <a:cs typeface="Times New Roman" pitchFamily="18" charset="0"/>
            </a:endParaRPr>
          </a:p>
          <a:p>
            <a:pPr eaLnBrk="0" hangingPunct="0"/>
            <a:r>
              <a:rPr lang="fr-FR" sz="1200">
                <a:latin typeface="Calibri" pitchFamily="34" charset="0"/>
                <a:cs typeface="Times New Roman" pitchFamily="18" charset="0"/>
              </a:rPr>
              <a:t>Caisson de simulation</a:t>
            </a:r>
            <a:endParaRPr lang="fr-FR">
              <a:latin typeface="Calibri" pitchFamily="34" charset="0"/>
            </a:endParaRPr>
          </a:p>
        </p:txBody>
      </p:sp>
      <p:sp>
        <p:nvSpPr>
          <p:cNvPr id="12303" name="Text Box 16"/>
          <p:cNvSpPr txBox="1">
            <a:spLocks noChangeArrowheads="1"/>
          </p:cNvSpPr>
          <p:nvPr/>
        </p:nvSpPr>
        <p:spPr bwMode="auto">
          <a:xfrm>
            <a:off x="785813" y="2571750"/>
            <a:ext cx="1041400" cy="384175"/>
          </a:xfrm>
          <a:prstGeom prst="rect">
            <a:avLst/>
          </a:prstGeom>
          <a:solidFill>
            <a:srgbClr val="FFFFFF"/>
          </a:solidFill>
          <a:ln w="9525">
            <a:noFill/>
            <a:miter lim="800000"/>
            <a:headEnd/>
            <a:tailEnd/>
          </a:ln>
        </p:spPr>
        <p:txBody>
          <a:bodyPr lIns="18000" tIns="10800" rIns="18000" bIns="10800"/>
          <a:lstStyle/>
          <a:p>
            <a:r>
              <a:rPr lang="fr-FR" sz="1200">
                <a:latin typeface="Calibri" pitchFamily="34" charset="0"/>
                <a:cs typeface="Times New Roman" pitchFamily="18" charset="0"/>
              </a:rPr>
              <a:t>Source lumineuse</a:t>
            </a:r>
            <a:endParaRPr lang="fr-FR">
              <a:latin typeface="Calibri" pitchFamily="34" charset="0"/>
            </a:endParaRPr>
          </a:p>
        </p:txBody>
      </p:sp>
      <p:sp>
        <p:nvSpPr>
          <p:cNvPr id="12304" name="Line 19"/>
          <p:cNvSpPr>
            <a:spLocks noChangeShapeType="1"/>
          </p:cNvSpPr>
          <p:nvPr/>
        </p:nvSpPr>
        <p:spPr bwMode="auto">
          <a:xfrm flipH="1">
            <a:off x="2051050" y="3143250"/>
            <a:ext cx="520700" cy="357188"/>
          </a:xfrm>
          <a:prstGeom prst="line">
            <a:avLst/>
          </a:prstGeom>
          <a:noFill/>
          <a:ln w="15875">
            <a:solidFill>
              <a:srgbClr val="000000"/>
            </a:solidFill>
            <a:round/>
            <a:headEnd/>
            <a:tailEnd type="triangle" w="med" len="med"/>
          </a:ln>
        </p:spPr>
        <p:txBody>
          <a:bodyPr/>
          <a:lstStyle/>
          <a:p>
            <a:endParaRPr lang="fr-FR"/>
          </a:p>
        </p:txBody>
      </p:sp>
      <p:sp>
        <p:nvSpPr>
          <p:cNvPr id="12305" name="Line 15"/>
          <p:cNvSpPr>
            <a:spLocks noChangeShapeType="1"/>
          </p:cNvSpPr>
          <p:nvPr/>
        </p:nvSpPr>
        <p:spPr bwMode="auto">
          <a:xfrm>
            <a:off x="1143000" y="3000375"/>
            <a:ext cx="476250" cy="644525"/>
          </a:xfrm>
          <a:prstGeom prst="line">
            <a:avLst/>
          </a:prstGeom>
          <a:noFill/>
          <a:ln w="15875">
            <a:solidFill>
              <a:srgbClr val="000000"/>
            </a:solidFill>
            <a:round/>
            <a:headEnd/>
            <a:tailEnd type="triangle" w="med" len="med"/>
          </a:ln>
        </p:spPr>
        <p:txBody>
          <a:bodyPr/>
          <a:lstStyle/>
          <a:p>
            <a:endParaRPr lang="fr-FR"/>
          </a:p>
        </p:txBody>
      </p:sp>
      <p:sp>
        <p:nvSpPr>
          <p:cNvPr id="12306" name="Text Box 18"/>
          <p:cNvSpPr txBox="1">
            <a:spLocks noChangeArrowheads="1"/>
          </p:cNvSpPr>
          <p:nvPr/>
        </p:nvSpPr>
        <p:spPr bwMode="auto">
          <a:xfrm>
            <a:off x="785813" y="5876925"/>
            <a:ext cx="1384300" cy="460375"/>
          </a:xfrm>
          <a:prstGeom prst="rect">
            <a:avLst/>
          </a:prstGeom>
          <a:solidFill>
            <a:srgbClr val="FFFFFF"/>
          </a:solidFill>
          <a:ln w="9525">
            <a:noFill/>
            <a:miter lim="800000"/>
            <a:headEnd/>
            <a:tailEnd/>
          </a:ln>
        </p:spPr>
        <p:txBody>
          <a:bodyPr lIns="18000" tIns="10800" rIns="18000" bIns="10800"/>
          <a:lstStyle/>
          <a:p>
            <a:endParaRPr lang="fr-FR" sz="1200">
              <a:latin typeface="Calibri" pitchFamily="34" charset="0"/>
              <a:cs typeface="Times New Roman" pitchFamily="18" charset="0"/>
            </a:endParaRPr>
          </a:p>
          <a:p>
            <a:pPr eaLnBrk="0" hangingPunct="0"/>
            <a:r>
              <a:rPr lang="fr-FR" sz="1200">
                <a:latin typeface="Calibri" pitchFamily="34" charset="0"/>
                <a:cs typeface="Times New Roman" pitchFamily="18" charset="0"/>
              </a:rPr>
              <a:t>Cellule du luxmètre à l’intérieur du caisson</a:t>
            </a:r>
            <a:endParaRPr lang="fr-FR">
              <a:latin typeface="Calibri" pitchFamily="34" charset="0"/>
            </a:endParaRPr>
          </a:p>
        </p:txBody>
      </p:sp>
      <p:sp>
        <p:nvSpPr>
          <p:cNvPr id="12307" name="Line 17"/>
          <p:cNvSpPr>
            <a:spLocks noChangeShapeType="1"/>
          </p:cNvSpPr>
          <p:nvPr/>
        </p:nvSpPr>
        <p:spPr bwMode="auto">
          <a:xfrm flipV="1">
            <a:off x="1143000" y="4941888"/>
            <a:ext cx="476250" cy="1001712"/>
          </a:xfrm>
          <a:prstGeom prst="line">
            <a:avLst/>
          </a:prstGeom>
          <a:noFill/>
          <a:ln w="15875">
            <a:solidFill>
              <a:srgbClr val="000000"/>
            </a:solidFill>
            <a:round/>
            <a:headEnd/>
            <a:tailEnd type="triangle" w="med" len="med"/>
          </a:ln>
        </p:spPr>
        <p:txBody>
          <a:bodyPr/>
          <a:lstStyle/>
          <a:p>
            <a:endParaRPr lang="fr-FR"/>
          </a:p>
        </p:txBody>
      </p:sp>
      <p:sp>
        <p:nvSpPr>
          <p:cNvPr id="12309" name="Rectangle 27"/>
          <p:cNvSpPr>
            <a:spLocks noChangeArrowheads="1"/>
          </p:cNvSpPr>
          <p:nvPr/>
        </p:nvSpPr>
        <p:spPr bwMode="auto">
          <a:xfrm>
            <a:off x="1187450" y="2268538"/>
            <a:ext cx="1296988" cy="304800"/>
          </a:xfrm>
          <a:prstGeom prst="rect">
            <a:avLst/>
          </a:prstGeom>
          <a:noFill/>
          <a:ln w="9525">
            <a:noFill/>
            <a:miter lim="800000"/>
            <a:headEnd/>
            <a:tailEnd/>
          </a:ln>
        </p:spPr>
        <p:txBody>
          <a:bodyPr anchor="ctr">
            <a:spAutoFit/>
          </a:bodyPr>
          <a:lstStyle/>
          <a:p>
            <a:r>
              <a:rPr lang="fr-FR" sz="1400" b="1" u="sng">
                <a:solidFill>
                  <a:srgbClr val="3366FF"/>
                </a:solidFill>
                <a:latin typeface="Verdana" pitchFamily="34" charset="0"/>
                <a:cs typeface="Times New Roman" pitchFamily="18" charset="0"/>
              </a:rPr>
              <a:t>Maquette</a:t>
            </a:r>
            <a:r>
              <a:rPr lang="fr-FR" sz="1100"/>
              <a:t> </a:t>
            </a:r>
            <a:endParaRPr lang="fr-FR">
              <a:latin typeface="Calibri" pitchFamily="34" charset="0"/>
            </a:endParaRPr>
          </a:p>
        </p:txBody>
      </p:sp>
      <p:pic>
        <p:nvPicPr>
          <p:cNvPr id="12310" name="Picture 30" descr="Afficher l'image en taille réelle"/>
          <p:cNvPicPr>
            <a:picLocks noChangeAspect="1" noChangeArrowheads="1"/>
          </p:cNvPicPr>
          <p:nvPr/>
        </p:nvPicPr>
        <p:blipFill>
          <a:blip r:embed="rId4" r:link="rId5" cstate="print"/>
          <a:srcRect l="2831" r="1888"/>
          <a:stretch>
            <a:fillRect/>
          </a:stretch>
        </p:blipFill>
        <p:spPr bwMode="auto">
          <a:xfrm>
            <a:off x="7451725" y="3068638"/>
            <a:ext cx="1008063" cy="798512"/>
          </a:xfrm>
          <a:prstGeom prst="rect">
            <a:avLst/>
          </a:prstGeom>
          <a:noFill/>
          <a:ln w="9525">
            <a:noFill/>
            <a:miter lim="800000"/>
            <a:headEnd/>
            <a:tailEnd/>
          </a:ln>
        </p:spPr>
      </p:pic>
      <p:pic>
        <p:nvPicPr>
          <p:cNvPr id="12311" name="Picture 28" descr="http://t1.gstatic.com/images?q=tbn:ANd9GcSirbZ-vFIH1fgQRdA6h1QCz_-2Hym7KtZeypkFQ7GGT_6oEUnZJ9kR_8I"/>
          <p:cNvPicPr>
            <a:picLocks noChangeAspect="1" noChangeArrowheads="1"/>
          </p:cNvPicPr>
          <p:nvPr/>
        </p:nvPicPr>
        <p:blipFill>
          <a:blip r:embed="rId6" r:link="rId7" cstate="print"/>
          <a:srcRect/>
          <a:stretch>
            <a:fillRect/>
          </a:stretch>
        </p:blipFill>
        <p:spPr bwMode="auto">
          <a:xfrm>
            <a:off x="4721225" y="2997200"/>
            <a:ext cx="755650" cy="1008063"/>
          </a:xfrm>
          <a:prstGeom prst="rect">
            <a:avLst/>
          </a:prstGeom>
          <a:noFill/>
          <a:ln w="9525">
            <a:noFill/>
            <a:miter lim="800000"/>
            <a:headEnd/>
            <a:tailEnd/>
          </a:ln>
        </p:spPr>
      </p:pic>
      <p:pic>
        <p:nvPicPr>
          <p:cNvPr id="12312" name="Picture 29" descr="http://t1.gstatic.com/images?q=tbn:ANd9GcQFT2VRuUxRqQGrHPZFQx6ahvjsrLmFM4l2Rrn__YDAkEAw3whgZyxxyA"/>
          <p:cNvPicPr>
            <a:picLocks noChangeAspect="1" noChangeArrowheads="1"/>
          </p:cNvPicPr>
          <p:nvPr/>
        </p:nvPicPr>
        <p:blipFill>
          <a:blip r:embed="rId8" r:link="rId9" cstate="print"/>
          <a:srcRect/>
          <a:stretch>
            <a:fillRect/>
          </a:stretch>
        </p:blipFill>
        <p:spPr bwMode="auto">
          <a:xfrm>
            <a:off x="5975350" y="2997200"/>
            <a:ext cx="973138" cy="973138"/>
          </a:xfrm>
          <a:prstGeom prst="rect">
            <a:avLst/>
          </a:prstGeom>
          <a:noFill/>
          <a:ln w="9525">
            <a:noFill/>
            <a:miter lim="800000"/>
            <a:headEnd/>
            <a:tailEnd/>
          </a:ln>
        </p:spPr>
      </p:pic>
      <p:sp>
        <p:nvSpPr>
          <p:cNvPr id="12313" name="Rectangle 31"/>
          <p:cNvSpPr>
            <a:spLocks noChangeArrowheads="1"/>
          </p:cNvSpPr>
          <p:nvPr/>
        </p:nvSpPr>
        <p:spPr bwMode="auto">
          <a:xfrm>
            <a:off x="4143375" y="2170113"/>
            <a:ext cx="4643438" cy="746125"/>
          </a:xfrm>
          <a:prstGeom prst="rect">
            <a:avLst/>
          </a:prstGeom>
          <a:noFill/>
          <a:ln w="9525">
            <a:noFill/>
            <a:miter lim="800000"/>
            <a:headEnd/>
            <a:tailEnd/>
          </a:ln>
        </p:spPr>
        <p:txBody>
          <a:bodyPr anchor="ctr">
            <a:spAutoFit/>
          </a:bodyPr>
          <a:lstStyle/>
          <a:p>
            <a:r>
              <a:rPr lang="fr-FR" sz="1400" b="1">
                <a:solidFill>
                  <a:srgbClr val="3366FF"/>
                </a:solidFill>
                <a:latin typeface="Verdana" pitchFamily="34" charset="0"/>
                <a:cs typeface="Times New Roman" pitchFamily="18" charset="0"/>
              </a:rPr>
              <a:t>            </a:t>
            </a:r>
            <a:r>
              <a:rPr lang="fr-FR" sz="1400" b="1" u="sng">
                <a:solidFill>
                  <a:srgbClr val="3366FF"/>
                </a:solidFill>
                <a:latin typeface="Verdana" pitchFamily="34" charset="0"/>
                <a:cs typeface="Times New Roman" pitchFamily="18" charset="0"/>
              </a:rPr>
              <a:t>Exp</a:t>
            </a:r>
            <a:r>
              <a:rPr lang="fr-FR" sz="1400" b="1" u="sng">
                <a:solidFill>
                  <a:srgbClr val="3366FF"/>
                </a:solidFill>
                <a:latin typeface="Calibri" pitchFamily="34" charset="0"/>
                <a:cs typeface="Times New Roman" pitchFamily="18" charset="0"/>
              </a:rPr>
              <a:t>é</a:t>
            </a:r>
            <a:r>
              <a:rPr lang="fr-FR" sz="1400" b="1" u="sng">
                <a:solidFill>
                  <a:srgbClr val="3366FF"/>
                </a:solidFill>
                <a:latin typeface="Verdana" pitchFamily="34" charset="0"/>
                <a:cs typeface="Times New Roman" pitchFamily="18" charset="0"/>
              </a:rPr>
              <a:t>rimentations</a:t>
            </a:r>
          </a:p>
          <a:p>
            <a:endParaRPr lang="fr-FR" sz="500"/>
          </a:p>
          <a:p>
            <a:pPr eaLnBrk="0" hangingPunct="0"/>
            <a:r>
              <a:rPr lang="fr-FR" sz="1200" b="1" u="sng">
                <a:latin typeface="Verdana" pitchFamily="34" charset="0"/>
                <a:cs typeface="Times New Roman" pitchFamily="18" charset="0"/>
              </a:rPr>
              <a:t>Essais</a:t>
            </a:r>
            <a:r>
              <a:rPr lang="fr-FR" sz="1200" b="1">
                <a:latin typeface="Verdana" pitchFamily="34" charset="0"/>
                <a:cs typeface="Times New Roman" pitchFamily="18" charset="0"/>
              </a:rPr>
              <a:t>: Mesures de l</a:t>
            </a:r>
            <a:r>
              <a:rPr lang="fr-FR" sz="1200" b="1">
                <a:latin typeface="Calibri" pitchFamily="34" charset="0"/>
                <a:cs typeface="Times New Roman" pitchFamily="18" charset="0"/>
              </a:rPr>
              <a:t>’é</a:t>
            </a:r>
            <a:r>
              <a:rPr lang="fr-FR" sz="1200" b="1">
                <a:latin typeface="Verdana" pitchFamily="34" charset="0"/>
                <a:cs typeface="Times New Roman" pitchFamily="18" charset="0"/>
              </a:rPr>
              <a:t>clairage, de température et de consommation de divers types d’ampoules. </a:t>
            </a:r>
            <a:endParaRPr lang="fr-FR">
              <a:latin typeface="Calibri" pitchFamily="34" charset="0"/>
            </a:endParaRPr>
          </a:p>
        </p:txBody>
      </p:sp>
      <p:pic>
        <p:nvPicPr>
          <p:cNvPr id="12314" name="Picture 202" descr="Afficher l'image en taille réelle"/>
          <p:cNvPicPr>
            <a:picLocks noChangeAspect="1" noChangeArrowheads="1"/>
          </p:cNvPicPr>
          <p:nvPr/>
        </p:nvPicPr>
        <p:blipFill>
          <a:blip r:embed="rId10" r:link="rId11" cstate="print"/>
          <a:srcRect l="25623" t="-6966" r="31094"/>
          <a:stretch>
            <a:fillRect/>
          </a:stretch>
        </p:blipFill>
        <p:spPr bwMode="auto">
          <a:xfrm rot="5400000">
            <a:off x="7018338" y="3959225"/>
            <a:ext cx="292100" cy="673100"/>
          </a:xfrm>
          <a:prstGeom prst="rect">
            <a:avLst/>
          </a:prstGeom>
          <a:noFill/>
          <a:ln w="9525">
            <a:noFill/>
            <a:miter lim="800000"/>
            <a:headEnd/>
            <a:tailEnd/>
          </a:ln>
        </p:spPr>
      </p:pic>
      <p:pic>
        <p:nvPicPr>
          <p:cNvPr id="12315" name="Picture 201" descr="http://t1.gstatic.com/images?q=tbn:ANd9GcS9vAKWTMUxI_Qrf0hLpmuT9-tcvaWXqyD2z7dqkMSmM3GhT9Zx8EjInEo"/>
          <p:cNvPicPr>
            <a:picLocks noChangeAspect="1" noChangeArrowheads="1"/>
          </p:cNvPicPr>
          <p:nvPr/>
        </p:nvPicPr>
        <p:blipFill>
          <a:blip r:embed="rId12" r:link="rId13" cstate="print"/>
          <a:srcRect l="7043" r="12579" b="3345"/>
          <a:stretch>
            <a:fillRect/>
          </a:stretch>
        </p:blipFill>
        <p:spPr bwMode="auto">
          <a:xfrm>
            <a:off x="7858125" y="4149725"/>
            <a:ext cx="536575" cy="452438"/>
          </a:xfrm>
          <a:prstGeom prst="rect">
            <a:avLst/>
          </a:prstGeom>
          <a:noFill/>
          <a:ln w="9525">
            <a:noFill/>
            <a:miter lim="800000"/>
            <a:headEnd/>
            <a:tailEnd/>
          </a:ln>
        </p:spPr>
      </p:pic>
      <p:pic>
        <p:nvPicPr>
          <p:cNvPr id="12316" name="Picture 203" descr="http://t1.gstatic.com/images?q=tbn:ANd9GcTnoMmJqIfAm_qEZt946jzLVSpkCA4n0VUOlV9SHkp8Pz4572GpECvJQw"/>
          <p:cNvPicPr>
            <a:picLocks noChangeAspect="1" noChangeArrowheads="1"/>
          </p:cNvPicPr>
          <p:nvPr/>
        </p:nvPicPr>
        <p:blipFill>
          <a:blip r:embed="rId14" r:link="rId15" cstate="print"/>
          <a:srcRect/>
          <a:stretch>
            <a:fillRect/>
          </a:stretch>
        </p:blipFill>
        <p:spPr bwMode="auto">
          <a:xfrm rot="5400000">
            <a:off x="6048375" y="4054475"/>
            <a:ext cx="357188" cy="547688"/>
          </a:xfrm>
          <a:prstGeom prst="rect">
            <a:avLst/>
          </a:prstGeom>
          <a:noFill/>
          <a:ln w="9525">
            <a:noFill/>
            <a:miter lim="800000"/>
            <a:headEnd/>
            <a:tailEnd/>
          </a:ln>
        </p:spPr>
      </p:pic>
      <p:pic>
        <p:nvPicPr>
          <p:cNvPr id="12317" name="Picture 204" descr="http://t1.gstatic.com/images?q=tbn:ANd9GcTnoMmJqIfAm_qEZt946jzLVSpkCA4n0VUOlV9SHkp8Pz4572GpECvJQw"/>
          <p:cNvPicPr>
            <a:picLocks noChangeAspect="1" noChangeArrowheads="1"/>
          </p:cNvPicPr>
          <p:nvPr/>
        </p:nvPicPr>
        <p:blipFill>
          <a:blip r:embed="rId14" r:link="rId15" cstate="print"/>
          <a:srcRect/>
          <a:stretch>
            <a:fillRect/>
          </a:stretch>
        </p:blipFill>
        <p:spPr bwMode="auto">
          <a:xfrm rot="5400000">
            <a:off x="5119688" y="4054475"/>
            <a:ext cx="357188" cy="547687"/>
          </a:xfrm>
          <a:prstGeom prst="rect">
            <a:avLst/>
          </a:prstGeom>
          <a:noFill/>
          <a:ln w="9525">
            <a:noFill/>
            <a:miter lim="800000"/>
            <a:headEnd/>
            <a:tailEnd/>
          </a:ln>
        </p:spPr>
      </p:pic>
      <p:sp>
        <p:nvSpPr>
          <p:cNvPr id="12318" name="Rectangle 206"/>
          <p:cNvSpPr>
            <a:spLocks noChangeArrowheads="1"/>
          </p:cNvSpPr>
          <p:nvPr/>
        </p:nvSpPr>
        <p:spPr bwMode="auto">
          <a:xfrm>
            <a:off x="2366963" y="2457450"/>
            <a:ext cx="946150" cy="0"/>
          </a:xfrm>
          <a:prstGeom prst="rect">
            <a:avLst/>
          </a:prstGeom>
          <a:noFill/>
          <a:ln w="9525">
            <a:noFill/>
            <a:miter lim="800000"/>
            <a:headEnd/>
            <a:tailEnd/>
          </a:ln>
        </p:spPr>
        <p:txBody>
          <a:bodyPr wrap="none">
            <a:spAutoFit/>
          </a:bodyPr>
          <a:lstStyle/>
          <a:p>
            <a:pPr eaLnBrk="0" hangingPunct="0">
              <a:tabLst>
                <a:tab pos="449263" algn="r"/>
              </a:tabLst>
            </a:pPr>
            <a:endParaRPr lang="fr-FR"/>
          </a:p>
        </p:txBody>
      </p:sp>
      <p:sp>
        <p:nvSpPr>
          <p:cNvPr id="12319" name="Rectangle 208"/>
          <p:cNvSpPr>
            <a:spLocks noChangeArrowheads="1"/>
          </p:cNvSpPr>
          <p:nvPr/>
        </p:nvSpPr>
        <p:spPr bwMode="auto">
          <a:xfrm>
            <a:off x="2366963" y="2457450"/>
            <a:ext cx="912812" cy="0"/>
          </a:xfrm>
          <a:prstGeom prst="rect">
            <a:avLst/>
          </a:prstGeom>
          <a:noFill/>
          <a:ln w="9525">
            <a:noFill/>
            <a:miter lim="800000"/>
            <a:headEnd/>
            <a:tailEnd/>
          </a:ln>
        </p:spPr>
        <p:txBody>
          <a:bodyPr wrap="none">
            <a:spAutoFit/>
          </a:bodyPr>
          <a:lstStyle/>
          <a:p>
            <a:pPr eaLnBrk="0" hangingPunct="0"/>
            <a:r>
              <a:rPr lang="fr-FR" sz="1000">
                <a:latin typeface="Times New Roman" pitchFamily="18" charset="0"/>
                <a:cs typeface="Times New Roman" pitchFamily="18" charset="0"/>
              </a:rPr>
              <a:t/>
            </a:r>
            <a:br>
              <a:rPr lang="fr-FR" sz="1000">
                <a:latin typeface="Times New Roman" pitchFamily="18" charset="0"/>
                <a:cs typeface="Times New Roman" pitchFamily="18" charset="0"/>
              </a:rPr>
            </a:br>
            <a:endParaRPr lang="fr-FR" sz="1000">
              <a:latin typeface="Times New Roman" pitchFamily="18" charset="0"/>
              <a:cs typeface="Times New Roman" pitchFamily="18" charset="0"/>
            </a:endParaRPr>
          </a:p>
          <a:p>
            <a:pPr eaLnBrk="0" hangingPunct="0"/>
            <a:endParaRPr lang="fr-FR"/>
          </a:p>
        </p:txBody>
      </p:sp>
      <p:sp>
        <p:nvSpPr>
          <p:cNvPr id="12320" name="Rectangle 210"/>
          <p:cNvSpPr>
            <a:spLocks noChangeArrowheads="1"/>
          </p:cNvSpPr>
          <p:nvPr/>
        </p:nvSpPr>
        <p:spPr bwMode="auto">
          <a:xfrm>
            <a:off x="2366963" y="2457450"/>
            <a:ext cx="912812" cy="0"/>
          </a:xfrm>
          <a:prstGeom prst="rect">
            <a:avLst/>
          </a:prstGeom>
          <a:noFill/>
          <a:ln w="9525">
            <a:noFill/>
            <a:miter lim="800000"/>
            <a:headEnd/>
            <a:tailEnd/>
          </a:ln>
        </p:spPr>
        <p:txBody>
          <a:bodyPr wrap="none">
            <a:spAutoFit/>
          </a:bodyPr>
          <a:lstStyle/>
          <a:p>
            <a:endParaRPr lang="fr-FR"/>
          </a:p>
        </p:txBody>
      </p:sp>
      <p:sp>
        <p:nvSpPr>
          <p:cNvPr id="12321" name="Rectangle 212"/>
          <p:cNvSpPr>
            <a:spLocks noChangeArrowheads="1"/>
          </p:cNvSpPr>
          <p:nvPr/>
        </p:nvSpPr>
        <p:spPr bwMode="auto">
          <a:xfrm>
            <a:off x="2366963" y="2457450"/>
            <a:ext cx="895350" cy="0"/>
          </a:xfrm>
          <a:prstGeom prst="rect">
            <a:avLst/>
          </a:prstGeom>
          <a:noFill/>
          <a:ln w="9525">
            <a:noFill/>
            <a:miter lim="800000"/>
            <a:headEnd/>
            <a:tailEnd/>
          </a:ln>
        </p:spPr>
        <p:txBody>
          <a:bodyPr wrap="none">
            <a:spAutoFit/>
          </a:bodyPr>
          <a:lstStyle/>
          <a:p>
            <a:endParaRPr lang="fr-FR"/>
          </a:p>
        </p:txBody>
      </p:sp>
      <p:sp>
        <p:nvSpPr>
          <p:cNvPr id="12322" name="Rectangle 381"/>
          <p:cNvSpPr>
            <a:spLocks noChangeArrowheads="1"/>
          </p:cNvSpPr>
          <p:nvPr/>
        </p:nvSpPr>
        <p:spPr bwMode="auto">
          <a:xfrm>
            <a:off x="2366963" y="2457450"/>
            <a:ext cx="946150" cy="0"/>
          </a:xfrm>
          <a:prstGeom prst="rect">
            <a:avLst/>
          </a:prstGeom>
          <a:noFill/>
          <a:ln w="9525">
            <a:noFill/>
            <a:miter lim="800000"/>
            <a:headEnd/>
            <a:tailEnd/>
          </a:ln>
        </p:spPr>
        <p:txBody>
          <a:bodyPr wrap="none">
            <a:spAutoFit/>
          </a:bodyPr>
          <a:lstStyle/>
          <a:p>
            <a:pPr eaLnBrk="0" hangingPunct="0">
              <a:tabLst>
                <a:tab pos="449263" algn="r"/>
              </a:tabLst>
            </a:pPr>
            <a:endParaRPr lang="fr-FR"/>
          </a:p>
        </p:txBody>
      </p:sp>
      <p:sp>
        <p:nvSpPr>
          <p:cNvPr id="12323" name="Rectangle 383"/>
          <p:cNvSpPr>
            <a:spLocks noChangeArrowheads="1"/>
          </p:cNvSpPr>
          <p:nvPr/>
        </p:nvSpPr>
        <p:spPr bwMode="auto">
          <a:xfrm>
            <a:off x="2366963" y="2457450"/>
            <a:ext cx="912812" cy="0"/>
          </a:xfrm>
          <a:prstGeom prst="rect">
            <a:avLst/>
          </a:prstGeom>
          <a:noFill/>
          <a:ln w="9525">
            <a:noFill/>
            <a:miter lim="800000"/>
            <a:headEnd/>
            <a:tailEnd/>
          </a:ln>
        </p:spPr>
        <p:txBody>
          <a:bodyPr wrap="none">
            <a:spAutoFit/>
          </a:bodyPr>
          <a:lstStyle/>
          <a:p>
            <a:pPr eaLnBrk="0" hangingPunct="0"/>
            <a:r>
              <a:rPr lang="fr-FR" sz="1000">
                <a:latin typeface="Times New Roman" pitchFamily="18" charset="0"/>
                <a:cs typeface="Times New Roman" pitchFamily="18" charset="0"/>
              </a:rPr>
              <a:t/>
            </a:r>
            <a:br>
              <a:rPr lang="fr-FR" sz="1000">
                <a:latin typeface="Times New Roman" pitchFamily="18" charset="0"/>
                <a:cs typeface="Times New Roman" pitchFamily="18" charset="0"/>
              </a:rPr>
            </a:br>
            <a:endParaRPr lang="fr-FR" sz="1000">
              <a:latin typeface="Times New Roman" pitchFamily="18" charset="0"/>
              <a:cs typeface="Times New Roman" pitchFamily="18" charset="0"/>
            </a:endParaRPr>
          </a:p>
          <a:p>
            <a:pPr eaLnBrk="0" hangingPunct="0"/>
            <a:endParaRPr lang="fr-FR"/>
          </a:p>
        </p:txBody>
      </p:sp>
      <p:sp>
        <p:nvSpPr>
          <p:cNvPr id="12324" name="Rectangle 385"/>
          <p:cNvSpPr>
            <a:spLocks noChangeArrowheads="1"/>
          </p:cNvSpPr>
          <p:nvPr/>
        </p:nvSpPr>
        <p:spPr bwMode="auto">
          <a:xfrm>
            <a:off x="2366963" y="2457450"/>
            <a:ext cx="912812" cy="0"/>
          </a:xfrm>
          <a:prstGeom prst="rect">
            <a:avLst/>
          </a:prstGeom>
          <a:noFill/>
          <a:ln w="9525">
            <a:noFill/>
            <a:miter lim="800000"/>
            <a:headEnd/>
            <a:tailEnd/>
          </a:ln>
        </p:spPr>
        <p:txBody>
          <a:bodyPr wrap="none">
            <a:spAutoFit/>
          </a:bodyPr>
          <a:lstStyle/>
          <a:p>
            <a:endParaRPr lang="fr-FR"/>
          </a:p>
        </p:txBody>
      </p:sp>
      <p:sp>
        <p:nvSpPr>
          <p:cNvPr id="12325" name="Rectangle 387"/>
          <p:cNvSpPr>
            <a:spLocks noChangeArrowheads="1"/>
          </p:cNvSpPr>
          <p:nvPr/>
        </p:nvSpPr>
        <p:spPr bwMode="auto">
          <a:xfrm>
            <a:off x="2366963" y="2457450"/>
            <a:ext cx="895350" cy="0"/>
          </a:xfrm>
          <a:prstGeom prst="rect">
            <a:avLst/>
          </a:prstGeom>
          <a:noFill/>
          <a:ln w="9525">
            <a:noFill/>
            <a:miter lim="800000"/>
            <a:headEnd/>
            <a:tailEnd/>
          </a:ln>
        </p:spPr>
        <p:txBody>
          <a:bodyPr wrap="none">
            <a:spAutoFit/>
          </a:bodyPr>
          <a:lstStyle/>
          <a:p>
            <a:endParaRPr lang="fr-FR"/>
          </a:p>
        </p:txBody>
      </p:sp>
      <p:graphicFrame>
        <p:nvGraphicFramePr>
          <p:cNvPr id="20004" name="Group 548"/>
          <p:cNvGraphicFramePr>
            <a:graphicFrameLocks noGrp="1"/>
          </p:cNvGraphicFramePr>
          <p:nvPr/>
        </p:nvGraphicFramePr>
        <p:xfrm>
          <a:off x="4214813" y="4084638"/>
          <a:ext cx="4357687" cy="2202498"/>
        </p:xfrm>
        <a:graphic>
          <a:graphicData uri="http://schemas.openxmlformats.org/drawingml/2006/table">
            <a:tbl>
              <a:tblPr/>
              <a:tblGrid>
                <a:gridCol w="733425"/>
                <a:gridCol w="936625"/>
                <a:gridCol w="900112"/>
                <a:gridCol w="903288"/>
                <a:gridCol w="884237"/>
              </a:tblGrid>
              <a:tr h="5016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28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28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4825">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49263" algn="r"/>
                        </a:tabLst>
                      </a:pPr>
                      <a:r>
                        <a:rPr kumimoji="0" lang="fr-FR" sz="800" b="0" i="0" u="none" strike="noStrike" cap="none" normalizeH="0" baseline="0" smtClean="0">
                          <a:ln>
                            <a:noFill/>
                          </a:ln>
                          <a:solidFill>
                            <a:schemeClr val="tx1"/>
                          </a:solidFill>
                          <a:effectLst/>
                          <a:latin typeface="Verdana" pitchFamily="34" charset="0"/>
                          <a:cs typeface="Times New Roman" pitchFamily="18" charset="0"/>
                        </a:rPr>
                        <a:t>Source lumineuse</a:t>
                      </a:r>
                      <a:endParaRPr kumimoji="0" lang="fr-FR" sz="8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49263" algn="r"/>
                        </a:tabLst>
                      </a:pPr>
                      <a:r>
                        <a:rPr kumimoji="0" lang="fr-FR" sz="800" b="0" i="0" u="none" strike="noStrike" cap="none" normalizeH="0" baseline="0" smtClean="0">
                          <a:ln>
                            <a:noFill/>
                          </a:ln>
                          <a:solidFill>
                            <a:schemeClr val="tx1"/>
                          </a:solidFill>
                          <a:effectLst/>
                          <a:latin typeface="Verdana" pitchFamily="34" charset="0"/>
                          <a:cs typeface="Times New Roman" pitchFamily="18" charset="0"/>
                        </a:rPr>
                        <a:t>Lampe Incandescence</a:t>
                      </a:r>
                      <a:endParaRPr kumimoji="0" lang="fr-FR" sz="8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49263" algn="r"/>
                        </a:tabLst>
                      </a:pPr>
                      <a:r>
                        <a:rPr kumimoji="0" lang="fr-FR" sz="800" b="0" i="0" u="none" strike="noStrike" cap="none" normalizeH="0" baseline="0" smtClean="0">
                          <a:ln>
                            <a:noFill/>
                          </a:ln>
                          <a:solidFill>
                            <a:schemeClr val="tx1"/>
                          </a:solidFill>
                          <a:effectLst/>
                          <a:latin typeface="Verdana" pitchFamily="34" charset="0"/>
                          <a:cs typeface="Times New Roman" pitchFamily="18" charset="0"/>
                        </a:rPr>
                        <a:t>Lampe Halog</a:t>
                      </a:r>
                      <a:r>
                        <a:rPr kumimoji="0" lang="fr-FR" sz="800" b="0" i="0" u="none" strike="noStrike" cap="none" normalizeH="0" baseline="0" smtClean="0">
                          <a:ln>
                            <a:noFill/>
                          </a:ln>
                          <a:solidFill>
                            <a:schemeClr val="tx1"/>
                          </a:solidFill>
                          <a:effectLst/>
                          <a:latin typeface="Arial" charset="0"/>
                          <a:cs typeface="Times New Roman" pitchFamily="18" charset="0"/>
                        </a:rPr>
                        <a:t>è</a:t>
                      </a:r>
                      <a:r>
                        <a:rPr kumimoji="0" lang="fr-FR" sz="800" b="0" i="0" u="none" strike="noStrike" cap="none" normalizeH="0" baseline="0" smtClean="0">
                          <a:ln>
                            <a:noFill/>
                          </a:ln>
                          <a:solidFill>
                            <a:schemeClr val="tx1"/>
                          </a:solidFill>
                          <a:effectLst/>
                          <a:latin typeface="Verdana" pitchFamily="34" charset="0"/>
                          <a:cs typeface="Times New Roman" pitchFamily="18" charset="0"/>
                        </a:rPr>
                        <a:t>ne</a:t>
                      </a:r>
                      <a:endParaRPr kumimoji="0" lang="fr-FR" sz="8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49263" algn="r"/>
                        </a:tabLst>
                      </a:pPr>
                      <a:r>
                        <a:rPr kumimoji="0" lang="fr-FR" sz="800" b="0" i="0" u="none" strike="noStrike" cap="none" normalizeH="0" baseline="0" smtClean="0">
                          <a:ln>
                            <a:noFill/>
                          </a:ln>
                          <a:solidFill>
                            <a:schemeClr val="tx1"/>
                          </a:solidFill>
                          <a:effectLst/>
                          <a:latin typeface="Verdana" pitchFamily="34" charset="0"/>
                          <a:cs typeface="Times New Roman" pitchFamily="18" charset="0"/>
                        </a:rPr>
                        <a:t>Lampe fluo compacte</a:t>
                      </a:r>
                      <a:endParaRPr kumimoji="0" lang="fr-FR" sz="8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49263" algn="r"/>
                        </a:tabLst>
                      </a:pPr>
                      <a:r>
                        <a:rPr kumimoji="0" lang="fr-FR" sz="800" b="0" i="0" u="none" strike="noStrike" cap="none" normalizeH="0" baseline="0" smtClean="0">
                          <a:ln>
                            <a:noFill/>
                          </a:ln>
                          <a:solidFill>
                            <a:schemeClr val="tx1"/>
                          </a:solidFill>
                          <a:effectLst/>
                          <a:latin typeface="Verdana" pitchFamily="34" charset="0"/>
                          <a:cs typeface="Times New Roman" pitchFamily="18" charset="0"/>
                        </a:rPr>
                        <a:t>Lampe </a:t>
                      </a:r>
                      <a:endParaRPr kumimoji="0" lang="fr-FR" sz="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449263" algn="r"/>
                        </a:tabLst>
                      </a:pPr>
                      <a:r>
                        <a:rPr kumimoji="0" lang="fr-FR" sz="800" b="0" i="0" u="none" strike="noStrike" cap="none" normalizeH="0" baseline="0" smtClean="0">
                          <a:ln>
                            <a:noFill/>
                          </a:ln>
                          <a:solidFill>
                            <a:schemeClr val="tx1"/>
                          </a:solidFill>
                          <a:effectLst/>
                          <a:latin typeface="Arial" charset="0"/>
                          <a:cs typeface="Times New Roman" pitchFamily="18" charset="0"/>
                        </a:rPr>
                        <a:t>à</a:t>
                      </a:r>
                      <a:r>
                        <a:rPr kumimoji="0" lang="fr-FR" sz="800" b="0" i="0" u="none" strike="noStrike" cap="none" normalizeH="0" baseline="0" smtClean="0">
                          <a:ln>
                            <a:noFill/>
                          </a:ln>
                          <a:solidFill>
                            <a:schemeClr val="tx1"/>
                          </a:solidFill>
                          <a:effectLst/>
                          <a:latin typeface="Verdana" pitchFamily="34" charset="0"/>
                          <a:cs typeface="Times New Roman" pitchFamily="18" charset="0"/>
                        </a:rPr>
                        <a:t> LED</a:t>
                      </a:r>
                      <a:endParaRPr kumimoji="0" lang="fr-FR" sz="8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7675">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49263" algn="r"/>
                        </a:tabLst>
                      </a:pPr>
                      <a:r>
                        <a:rPr kumimoji="0" lang="fr-FR" sz="800" b="0" i="0" u="none" strike="noStrike" cap="none" normalizeH="0" baseline="0" smtClean="0">
                          <a:ln>
                            <a:noFill/>
                          </a:ln>
                          <a:solidFill>
                            <a:schemeClr val="tx1"/>
                          </a:solidFill>
                          <a:effectLst/>
                          <a:latin typeface="Verdana" pitchFamily="34" charset="0"/>
                          <a:cs typeface="Times New Roman" pitchFamily="18" charset="0"/>
                        </a:rPr>
                        <a:t>Puissance</a:t>
                      </a:r>
                      <a:endParaRPr kumimoji="0" lang="fr-FR" sz="8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49263" algn="r"/>
                        </a:tabLst>
                      </a:pPr>
                      <a:r>
                        <a:rPr kumimoji="0" lang="fr-FR" sz="800" b="0" i="0" u="none" strike="noStrike" cap="none" normalizeH="0" baseline="0" smtClean="0">
                          <a:ln>
                            <a:noFill/>
                          </a:ln>
                          <a:solidFill>
                            <a:schemeClr val="tx1"/>
                          </a:solidFill>
                          <a:effectLst/>
                          <a:latin typeface="Verdana" pitchFamily="34" charset="0"/>
                          <a:cs typeface="Times New Roman" pitchFamily="18" charset="0"/>
                        </a:rPr>
                        <a:t>75 W</a:t>
                      </a:r>
                      <a:endParaRPr kumimoji="0" lang="fr-FR" sz="8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49263" algn="r"/>
                        </a:tabLst>
                      </a:pPr>
                      <a:r>
                        <a:rPr kumimoji="0" lang="fr-FR" sz="800" b="0" i="0" u="none" strike="noStrike" cap="none" normalizeH="0" baseline="0" smtClean="0">
                          <a:ln>
                            <a:noFill/>
                          </a:ln>
                          <a:solidFill>
                            <a:schemeClr val="tx1"/>
                          </a:solidFill>
                          <a:effectLst/>
                          <a:latin typeface="Verdana" pitchFamily="34" charset="0"/>
                          <a:cs typeface="Times New Roman" pitchFamily="18" charset="0"/>
                        </a:rPr>
                        <a:t>60 W</a:t>
                      </a:r>
                      <a:endParaRPr kumimoji="0" lang="fr-FR" sz="8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49263" algn="r"/>
                        </a:tabLst>
                      </a:pPr>
                      <a:r>
                        <a:rPr kumimoji="0" lang="fr-FR" sz="800" b="0" i="0" u="none" strike="noStrike" cap="none" normalizeH="0" baseline="0" smtClean="0">
                          <a:ln>
                            <a:noFill/>
                          </a:ln>
                          <a:solidFill>
                            <a:schemeClr val="tx1"/>
                          </a:solidFill>
                          <a:effectLst/>
                          <a:latin typeface="Verdana" pitchFamily="34" charset="0"/>
                          <a:cs typeface="Times New Roman" pitchFamily="18" charset="0"/>
                        </a:rPr>
                        <a:t>15 W</a:t>
                      </a:r>
                      <a:endParaRPr kumimoji="0" lang="fr-FR" sz="8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49263" algn="r"/>
                        </a:tabLst>
                      </a:pPr>
                      <a:r>
                        <a:rPr kumimoji="0" lang="fr-FR" sz="800" b="0" i="0" u="none" strike="noStrike" cap="none" normalizeH="0" baseline="0" smtClean="0">
                          <a:ln>
                            <a:noFill/>
                          </a:ln>
                          <a:solidFill>
                            <a:schemeClr val="tx1"/>
                          </a:solidFill>
                          <a:effectLst/>
                          <a:latin typeface="Verdana" pitchFamily="34" charset="0"/>
                          <a:cs typeface="Times New Roman" pitchFamily="18" charset="0"/>
                        </a:rPr>
                        <a:t>3 x 3,5 W</a:t>
                      </a:r>
                      <a:endParaRPr kumimoji="0" lang="fr-FR" sz="8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49263" algn="r"/>
                        </a:tabLst>
                      </a:pPr>
                      <a:r>
                        <a:rPr kumimoji="0" lang="fr-FR" sz="800" b="0" i="0" u="none" strike="noStrike" cap="none" normalizeH="0" baseline="0" smtClean="0">
                          <a:ln>
                            <a:noFill/>
                          </a:ln>
                          <a:solidFill>
                            <a:schemeClr val="tx1"/>
                          </a:solidFill>
                          <a:effectLst/>
                          <a:latin typeface="Verdana" pitchFamily="34" charset="0"/>
                          <a:cs typeface="Times New Roman" pitchFamily="18" charset="0"/>
                        </a:rPr>
                        <a:t>Prix (Unit</a:t>
                      </a:r>
                      <a:r>
                        <a:rPr kumimoji="0" lang="fr-FR" sz="800" b="0" i="0" u="none" strike="noStrike" cap="none" normalizeH="0" baseline="0" smtClean="0">
                          <a:ln>
                            <a:noFill/>
                          </a:ln>
                          <a:solidFill>
                            <a:schemeClr val="tx1"/>
                          </a:solidFill>
                          <a:effectLst/>
                          <a:latin typeface="Arial" charset="0"/>
                          <a:cs typeface="Times New Roman" pitchFamily="18" charset="0"/>
                        </a:rPr>
                        <a:t>é</a:t>
                      </a:r>
                      <a:r>
                        <a:rPr kumimoji="0" lang="fr-FR" sz="800" b="0" i="0" u="none" strike="noStrike" cap="none" normalizeH="0" baseline="0" smtClean="0">
                          <a:ln>
                            <a:noFill/>
                          </a:ln>
                          <a:solidFill>
                            <a:schemeClr val="tx1"/>
                          </a:solidFill>
                          <a:effectLst/>
                          <a:latin typeface="Verdana" pitchFamily="34" charset="0"/>
                          <a:cs typeface="Times New Roman" pitchFamily="18" charset="0"/>
                        </a:rPr>
                        <a:t>)</a:t>
                      </a:r>
                      <a:endParaRPr kumimoji="0" lang="fr-FR" sz="8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49263" algn="r"/>
                        </a:tabLst>
                      </a:pPr>
                      <a:r>
                        <a:rPr kumimoji="0" lang="fr-FR" sz="800" b="0" i="0" u="none" strike="noStrike" cap="none" normalizeH="0" baseline="0" smtClean="0">
                          <a:ln>
                            <a:noFill/>
                          </a:ln>
                          <a:solidFill>
                            <a:schemeClr val="tx1"/>
                          </a:solidFill>
                          <a:effectLst/>
                          <a:latin typeface="Verdana" pitchFamily="34" charset="0"/>
                          <a:cs typeface="Times New Roman" pitchFamily="18" charset="0"/>
                        </a:rPr>
                        <a:t>1 </a:t>
                      </a:r>
                      <a:r>
                        <a:rPr kumimoji="0" lang="fr-FR" sz="800" b="0" i="0" u="none" strike="noStrike" cap="none" normalizeH="0" baseline="0" smtClean="0">
                          <a:ln>
                            <a:noFill/>
                          </a:ln>
                          <a:solidFill>
                            <a:schemeClr val="tx1"/>
                          </a:solidFill>
                          <a:effectLst/>
                          <a:latin typeface="Arial" charset="0"/>
                          <a:cs typeface="Times New Roman" pitchFamily="18" charset="0"/>
                        </a:rPr>
                        <a:t>€</a:t>
                      </a:r>
                      <a:endParaRPr kumimoji="0" lang="fr-FR" sz="8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49263" algn="r"/>
                        </a:tabLst>
                      </a:pPr>
                      <a:r>
                        <a:rPr kumimoji="0" lang="fr-FR" sz="800" b="0" i="0" u="none" strike="noStrike" cap="none" normalizeH="0" baseline="0" smtClean="0">
                          <a:ln>
                            <a:noFill/>
                          </a:ln>
                          <a:solidFill>
                            <a:schemeClr val="tx1"/>
                          </a:solidFill>
                          <a:effectLst/>
                          <a:latin typeface="Verdana" pitchFamily="34" charset="0"/>
                          <a:cs typeface="Times New Roman" pitchFamily="18" charset="0"/>
                        </a:rPr>
                        <a:t>2,5 </a:t>
                      </a:r>
                      <a:r>
                        <a:rPr kumimoji="0" lang="fr-FR" sz="800" b="0" i="0" u="none" strike="noStrike" cap="none" normalizeH="0" baseline="0" smtClean="0">
                          <a:ln>
                            <a:noFill/>
                          </a:ln>
                          <a:solidFill>
                            <a:schemeClr val="tx1"/>
                          </a:solidFill>
                          <a:effectLst/>
                          <a:latin typeface="Arial" charset="0"/>
                          <a:cs typeface="Times New Roman" pitchFamily="18" charset="0"/>
                        </a:rPr>
                        <a:t>€</a:t>
                      </a:r>
                      <a:endParaRPr kumimoji="0" lang="fr-FR" sz="8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49263" algn="r"/>
                        </a:tabLst>
                      </a:pPr>
                      <a:r>
                        <a:rPr kumimoji="0" lang="fr-FR" sz="800" b="0" i="0" u="none" strike="noStrike" cap="none" normalizeH="0" baseline="0" smtClean="0">
                          <a:ln>
                            <a:noFill/>
                          </a:ln>
                          <a:solidFill>
                            <a:schemeClr val="tx1"/>
                          </a:solidFill>
                          <a:effectLst/>
                          <a:latin typeface="Verdana" pitchFamily="34" charset="0"/>
                          <a:cs typeface="Times New Roman" pitchFamily="18" charset="0"/>
                        </a:rPr>
                        <a:t>6 </a:t>
                      </a:r>
                      <a:r>
                        <a:rPr kumimoji="0" lang="fr-FR" sz="800" b="0" i="0" u="none" strike="noStrike" cap="none" normalizeH="0" baseline="0" smtClean="0">
                          <a:ln>
                            <a:noFill/>
                          </a:ln>
                          <a:solidFill>
                            <a:schemeClr val="tx1"/>
                          </a:solidFill>
                          <a:effectLst/>
                          <a:latin typeface="Arial" charset="0"/>
                          <a:cs typeface="Times New Roman" pitchFamily="18" charset="0"/>
                        </a:rPr>
                        <a:t>€</a:t>
                      </a:r>
                      <a:endParaRPr kumimoji="0" lang="fr-FR" sz="8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49263" algn="r"/>
                        </a:tabLst>
                      </a:pPr>
                      <a:r>
                        <a:rPr kumimoji="0" lang="fr-FR" sz="800" b="0" i="0" u="none" strike="noStrike" cap="none" normalizeH="0" baseline="0" smtClean="0">
                          <a:ln>
                            <a:noFill/>
                          </a:ln>
                          <a:solidFill>
                            <a:schemeClr val="tx1"/>
                          </a:solidFill>
                          <a:effectLst/>
                          <a:latin typeface="Verdana" pitchFamily="34" charset="0"/>
                          <a:cs typeface="Times New Roman" pitchFamily="18" charset="0"/>
                        </a:rPr>
                        <a:t>16 </a:t>
                      </a:r>
                      <a:r>
                        <a:rPr kumimoji="0" lang="fr-FR" sz="800" b="0" i="0" u="none" strike="noStrike" cap="none" normalizeH="0" baseline="0" smtClean="0">
                          <a:ln>
                            <a:noFill/>
                          </a:ln>
                          <a:solidFill>
                            <a:schemeClr val="tx1"/>
                          </a:solidFill>
                          <a:effectLst/>
                          <a:latin typeface="Arial" charset="0"/>
                          <a:cs typeface="Times New Roman" pitchFamily="18" charset="0"/>
                        </a:rPr>
                        <a:t>€</a:t>
                      </a:r>
                      <a:endParaRPr kumimoji="0" lang="fr-FR" sz="8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6713">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49263" algn="r"/>
                        </a:tabLst>
                      </a:pPr>
                      <a:r>
                        <a:rPr kumimoji="0" lang="fr-FR" sz="800" b="0" i="0" u="none" strike="noStrike" cap="none" normalizeH="0" baseline="0" smtClean="0">
                          <a:ln>
                            <a:noFill/>
                          </a:ln>
                          <a:solidFill>
                            <a:schemeClr val="tx1"/>
                          </a:solidFill>
                          <a:effectLst/>
                          <a:latin typeface="Verdana" pitchFamily="34" charset="0"/>
                          <a:cs typeface="Times New Roman" pitchFamily="18" charset="0"/>
                        </a:rPr>
                        <a:t>Dur</a:t>
                      </a:r>
                      <a:r>
                        <a:rPr kumimoji="0" lang="fr-FR" sz="800" b="0" i="0" u="none" strike="noStrike" cap="none" normalizeH="0" baseline="0" smtClean="0">
                          <a:ln>
                            <a:noFill/>
                          </a:ln>
                          <a:solidFill>
                            <a:schemeClr val="tx1"/>
                          </a:solidFill>
                          <a:effectLst/>
                          <a:latin typeface="Arial" charset="0"/>
                          <a:cs typeface="Times New Roman" pitchFamily="18" charset="0"/>
                        </a:rPr>
                        <a:t>é</a:t>
                      </a:r>
                      <a:r>
                        <a:rPr kumimoji="0" lang="fr-FR" sz="800" b="0" i="0" u="none" strike="noStrike" cap="none" normalizeH="0" baseline="0" smtClean="0">
                          <a:ln>
                            <a:noFill/>
                          </a:ln>
                          <a:solidFill>
                            <a:schemeClr val="tx1"/>
                          </a:solidFill>
                          <a:effectLst/>
                          <a:latin typeface="Verdana" pitchFamily="34" charset="0"/>
                          <a:cs typeface="Times New Roman" pitchFamily="18" charset="0"/>
                        </a:rPr>
                        <a:t>e de vie</a:t>
                      </a:r>
                      <a:endParaRPr kumimoji="0" lang="fr-FR" sz="8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49263" algn="r"/>
                        </a:tabLst>
                      </a:pPr>
                      <a:r>
                        <a:rPr kumimoji="0" lang="fr-FR" sz="800" b="0" i="0" u="none" strike="noStrike" cap="none" normalizeH="0" baseline="0" smtClean="0">
                          <a:ln>
                            <a:noFill/>
                          </a:ln>
                          <a:solidFill>
                            <a:schemeClr val="tx1"/>
                          </a:solidFill>
                          <a:effectLst/>
                          <a:latin typeface="Verdana" pitchFamily="34" charset="0"/>
                          <a:cs typeface="Times New Roman" pitchFamily="18" charset="0"/>
                        </a:rPr>
                        <a:t>1.000 heures</a:t>
                      </a:r>
                      <a:endParaRPr kumimoji="0" lang="fr-FR" sz="8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49263" algn="r"/>
                        </a:tabLst>
                      </a:pPr>
                      <a:r>
                        <a:rPr kumimoji="0" lang="fr-FR" sz="800" b="0" i="0" u="none" strike="noStrike" cap="none" normalizeH="0" baseline="0" smtClean="0">
                          <a:ln>
                            <a:noFill/>
                          </a:ln>
                          <a:solidFill>
                            <a:schemeClr val="tx1"/>
                          </a:solidFill>
                          <a:effectLst/>
                          <a:latin typeface="Verdana" pitchFamily="34" charset="0"/>
                          <a:cs typeface="Times New Roman" pitchFamily="18" charset="0"/>
                        </a:rPr>
                        <a:t>2.000 heures</a:t>
                      </a:r>
                      <a:endParaRPr kumimoji="0" lang="fr-FR" sz="8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49263" algn="r"/>
                        </a:tabLst>
                      </a:pPr>
                      <a:r>
                        <a:rPr kumimoji="0" lang="fr-FR" sz="800" b="0" i="0" u="none" strike="noStrike" cap="none" normalizeH="0" baseline="0" smtClean="0">
                          <a:ln>
                            <a:noFill/>
                          </a:ln>
                          <a:solidFill>
                            <a:schemeClr val="tx1"/>
                          </a:solidFill>
                          <a:effectLst/>
                          <a:latin typeface="Verdana" pitchFamily="34" charset="0"/>
                          <a:cs typeface="Times New Roman" pitchFamily="18" charset="0"/>
                        </a:rPr>
                        <a:t>10.000 heures</a:t>
                      </a:r>
                      <a:endParaRPr kumimoji="0" lang="fr-FR" sz="8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49263" algn="r"/>
                        </a:tabLst>
                      </a:pPr>
                      <a:r>
                        <a:rPr kumimoji="0" lang="fr-FR" sz="800" b="0" i="0" u="none" strike="noStrike" cap="none" normalizeH="0" baseline="0" smtClean="0">
                          <a:ln>
                            <a:noFill/>
                          </a:ln>
                          <a:solidFill>
                            <a:schemeClr val="tx1"/>
                          </a:solidFill>
                          <a:effectLst/>
                          <a:latin typeface="Verdana" pitchFamily="34" charset="0"/>
                          <a:cs typeface="Times New Roman" pitchFamily="18" charset="0"/>
                        </a:rPr>
                        <a:t>50.000 heures</a:t>
                      </a:r>
                      <a:endParaRPr kumimoji="0" lang="fr-FR" sz="8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pSp>
        <p:nvGrpSpPr>
          <p:cNvPr id="39" name="Groupe 21"/>
          <p:cNvGrpSpPr>
            <a:grpSpLocks/>
          </p:cNvGrpSpPr>
          <p:nvPr/>
        </p:nvGrpSpPr>
        <p:grpSpPr bwMode="auto">
          <a:xfrm>
            <a:off x="3748930" y="72008"/>
            <a:ext cx="5395070" cy="908050"/>
            <a:chOff x="0" y="0"/>
            <a:chExt cx="2668974" cy="513739"/>
          </a:xfrm>
        </p:grpSpPr>
        <p:sp>
          <p:nvSpPr>
            <p:cNvPr id="40" name="AutoShape 3"/>
            <p:cNvSpPr>
              <a:spLocks noChangeArrowheads="1"/>
            </p:cNvSpPr>
            <p:nvPr/>
          </p:nvSpPr>
          <p:spPr bwMode="auto">
            <a:xfrm>
              <a:off x="1" y="150881"/>
              <a:ext cx="2668973" cy="362858"/>
            </a:xfrm>
            <a:prstGeom prst="roundRect">
              <a:avLst>
                <a:gd name="adj" fmla="val 16667"/>
              </a:avLst>
            </a:prstGeom>
            <a:ln>
              <a:headEnd/>
              <a:tailEnd/>
            </a:ln>
          </p:spPr>
          <p:style>
            <a:lnRef idx="2">
              <a:schemeClr val="accent3"/>
            </a:lnRef>
            <a:fillRef idx="1">
              <a:schemeClr val="lt1"/>
            </a:fillRef>
            <a:effectRef idx="0">
              <a:schemeClr val="accent3"/>
            </a:effectRef>
            <a:fontRef idx="minor">
              <a:schemeClr val="dk1"/>
            </a:fontRef>
          </p:style>
          <p:txBody>
            <a:bodyPr anchor="ctr"/>
            <a:lstStyle/>
            <a:p>
              <a:pPr>
                <a:spcBef>
                  <a:spcPts val="2400"/>
                </a:spcBef>
              </a:pPr>
              <a:endParaRPr lang="fr-FR" sz="2000" b="1">
                <a:solidFill>
                  <a:srgbClr val="7BB800"/>
                </a:solidFill>
                <a:latin typeface="Century Gothic" pitchFamily="34" charset="0"/>
              </a:endParaRPr>
            </a:p>
          </p:txBody>
        </p:sp>
        <p:sp>
          <p:nvSpPr>
            <p:cNvPr id="41" name="AutoShape 4"/>
            <p:cNvSpPr>
              <a:spLocks noChangeArrowheads="1"/>
            </p:cNvSpPr>
            <p:nvPr/>
          </p:nvSpPr>
          <p:spPr bwMode="auto">
            <a:xfrm>
              <a:off x="0" y="0"/>
              <a:ext cx="1694128" cy="211977"/>
            </a:xfrm>
            <a:prstGeom prst="roundRect">
              <a:avLst>
                <a:gd name="adj" fmla="val 16667"/>
              </a:avLst>
            </a:prstGeom>
            <a:solidFill>
              <a:srgbClr val="7BB800"/>
            </a:solidFill>
            <a:ln w="9525">
              <a:solidFill>
                <a:srgbClr val="548DD4"/>
              </a:solidFill>
              <a:round/>
              <a:headEnd/>
              <a:tailEnd/>
            </a:ln>
          </p:spPr>
          <p:txBody>
            <a:bodyPr/>
            <a:lstStyle/>
            <a:p>
              <a:r>
                <a:rPr lang="fr-FR" b="1" dirty="0">
                  <a:solidFill>
                    <a:srgbClr val="FFFFFF"/>
                  </a:solidFill>
                  <a:latin typeface="Calibri" pitchFamily="34" charset="0"/>
                </a:rPr>
                <a:t>Centres d’Intérêts </a:t>
              </a:r>
              <a:r>
                <a:rPr lang="fr-FR" b="1" dirty="0" smtClean="0">
                  <a:solidFill>
                    <a:srgbClr val="FFFFFF"/>
                  </a:solidFill>
                  <a:latin typeface="Calibri" pitchFamily="34" charset="0"/>
                </a:rPr>
                <a:t>N°7,8 et 10</a:t>
              </a:r>
              <a:endParaRPr lang="fr-FR" b="1" dirty="0">
                <a:solidFill>
                  <a:srgbClr val="FFFFFF"/>
                </a:solidFill>
                <a:latin typeface="Calibri" pitchFamily="34" charset="0"/>
              </a:endParaRPr>
            </a:p>
          </p:txBody>
        </p:sp>
      </p:grpSp>
      <p:sp>
        <p:nvSpPr>
          <p:cNvPr id="42" name="Rectangle 18"/>
          <p:cNvSpPr>
            <a:spLocks noChangeArrowheads="1"/>
          </p:cNvSpPr>
          <p:nvPr/>
        </p:nvSpPr>
        <p:spPr bwMode="auto">
          <a:xfrm>
            <a:off x="3707904" y="402208"/>
            <a:ext cx="5436096" cy="800219"/>
          </a:xfrm>
          <a:prstGeom prst="rect">
            <a:avLst/>
          </a:prstGeom>
          <a:noFill/>
          <a:ln w="9525">
            <a:noFill/>
            <a:miter lim="800000"/>
            <a:headEnd/>
            <a:tailEnd/>
          </a:ln>
        </p:spPr>
        <p:txBody>
          <a:bodyPr wrap="square">
            <a:spAutoFit/>
          </a:bodyPr>
          <a:lstStyle/>
          <a:p>
            <a:r>
              <a:rPr lang="fr-FR" sz="1100" b="1" dirty="0">
                <a:solidFill>
                  <a:srgbClr val="7BB800"/>
                </a:solidFill>
              </a:rPr>
              <a:t>Formes et caractéristiques de l’énergie</a:t>
            </a:r>
          </a:p>
          <a:p>
            <a:r>
              <a:rPr lang="fr-FR" sz="1100" b="1" dirty="0">
                <a:solidFill>
                  <a:srgbClr val="7BB800"/>
                </a:solidFill>
              </a:rPr>
              <a:t>Amélioration de l’efficacité </a:t>
            </a:r>
            <a:r>
              <a:rPr lang="fr-FR" sz="1100" b="1" dirty="0" smtClean="0">
                <a:solidFill>
                  <a:srgbClr val="7BB800"/>
                </a:solidFill>
              </a:rPr>
              <a:t>énergétique</a:t>
            </a:r>
          </a:p>
          <a:p>
            <a:r>
              <a:rPr lang="fr-FR" sz="1000" b="1" dirty="0" smtClean="0">
                <a:solidFill>
                  <a:srgbClr val="7BB800"/>
                </a:solidFill>
                <a:latin typeface="Calibri" pitchFamily="34" charset="0"/>
              </a:rPr>
              <a:t>Optimisation du choix des matériaux et des structures par essais et analyses des  comportements</a:t>
            </a:r>
          </a:p>
          <a:p>
            <a:endParaRPr lang="fr-FR" sz="1400" b="1" dirty="0">
              <a:solidFill>
                <a:srgbClr val="7BB800"/>
              </a:solidFill>
            </a:endParaRPr>
          </a:p>
        </p:txBody>
      </p:sp>
      <p:grpSp>
        <p:nvGrpSpPr>
          <p:cNvPr id="43" name="Groupe 21"/>
          <p:cNvGrpSpPr>
            <a:grpSpLocks/>
          </p:cNvGrpSpPr>
          <p:nvPr/>
        </p:nvGrpSpPr>
        <p:grpSpPr bwMode="auto">
          <a:xfrm>
            <a:off x="323530" y="44624"/>
            <a:ext cx="3168350" cy="908050"/>
            <a:chOff x="1" y="0"/>
            <a:chExt cx="1691406" cy="513739"/>
          </a:xfrm>
        </p:grpSpPr>
        <p:sp>
          <p:nvSpPr>
            <p:cNvPr id="44" name="AutoShape 3"/>
            <p:cNvSpPr>
              <a:spLocks noChangeArrowheads="1"/>
            </p:cNvSpPr>
            <p:nvPr/>
          </p:nvSpPr>
          <p:spPr bwMode="auto">
            <a:xfrm>
              <a:off x="1" y="150881"/>
              <a:ext cx="1691406" cy="362858"/>
            </a:xfrm>
            <a:prstGeom prst="roundRect">
              <a:avLst>
                <a:gd name="adj" fmla="val 16667"/>
              </a:avLst>
            </a:prstGeom>
            <a:ln>
              <a:headEnd/>
              <a:tailEnd/>
            </a:ln>
          </p:spPr>
          <p:style>
            <a:lnRef idx="2">
              <a:schemeClr val="accent3"/>
            </a:lnRef>
            <a:fillRef idx="1">
              <a:schemeClr val="lt1"/>
            </a:fillRef>
            <a:effectRef idx="0">
              <a:schemeClr val="accent3"/>
            </a:effectRef>
            <a:fontRef idx="minor">
              <a:schemeClr val="dk1"/>
            </a:fontRef>
          </p:style>
          <p:txBody>
            <a:bodyPr anchor="ctr"/>
            <a:lstStyle/>
            <a:p>
              <a:pPr>
                <a:spcBef>
                  <a:spcPts val="2400"/>
                </a:spcBef>
              </a:pPr>
              <a:r>
                <a:rPr lang="fr-FR" sz="2000" b="1" dirty="0" smtClean="0">
                  <a:solidFill>
                    <a:srgbClr val="7BB800"/>
                  </a:solidFill>
                  <a:latin typeface="Century Gothic" pitchFamily="34" charset="0"/>
                </a:rPr>
                <a:t>L’énergie dans l’habitat</a:t>
              </a:r>
              <a:endParaRPr lang="fr-FR" sz="2000" b="1" dirty="0">
                <a:solidFill>
                  <a:srgbClr val="7BB800"/>
                </a:solidFill>
                <a:latin typeface="Century Gothic" pitchFamily="34" charset="0"/>
              </a:endParaRPr>
            </a:p>
          </p:txBody>
        </p:sp>
        <p:sp>
          <p:nvSpPr>
            <p:cNvPr id="45" name="AutoShape 4"/>
            <p:cNvSpPr>
              <a:spLocks noChangeArrowheads="1"/>
            </p:cNvSpPr>
            <p:nvPr/>
          </p:nvSpPr>
          <p:spPr bwMode="auto">
            <a:xfrm>
              <a:off x="1" y="0"/>
              <a:ext cx="1345438" cy="211977"/>
            </a:xfrm>
            <a:prstGeom prst="roundRect">
              <a:avLst>
                <a:gd name="adj" fmla="val 16667"/>
              </a:avLst>
            </a:prstGeom>
            <a:solidFill>
              <a:srgbClr val="7BB800"/>
            </a:solidFill>
            <a:ln w="9525">
              <a:solidFill>
                <a:srgbClr val="548DD4"/>
              </a:solidFill>
              <a:round/>
              <a:headEnd/>
              <a:tailEnd/>
            </a:ln>
          </p:spPr>
          <p:txBody>
            <a:bodyPr/>
            <a:lstStyle/>
            <a:p>
              <a:r>
                <a:rPr lang="fr-FR" b="1" dirty="0" smtClean="0">
                  <a:solidFill>
                    <a:srgbClr val="FFFFFF"/>
                  </a:solidFill>
                  <a:latin typeface="Calibri" pitchFamily="34" charset="0"/>
                </a:rPr>
                <a:t>Thème de séquence n°4</a:t>
              </a:r>
              <a:endParaRPr lang="fr-FR" b="1" dirty="0">
                <a:solidFill>
                  <a:srgbClr val="FFFFFF"/>
                </a:solidFill>
                <a:latin typeface="Calibri" pitchFamily="34" charset="0"/>
              </a:endParaRP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539750" y="1628775"/>
            <a:ext cx="8280400" cy="4895850"/>
          </a:xfrm>
          <a:prstGeom prst="roundRect">
            <a:avLst>
              <a:gd name="adj" fmla="val 6117"/>
            </a:avLst>
          </a:prstGeom>
          <a:noFill/>
          <a:ln>
            <a:solidFill>
              <a:srgbClr val="7BB8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2531" name="AutoShape 4"/>
          <p:cNvSpPr>
            <a:spLocks noChangeArrowheads="1"/>
          </p:cNvSpPr>
          <p:nvPr/>
        </p:nvSpPr>
        <p:spPr bwMode="auto">
          <a:xfrm>
            <a:off x="323850" y="1196975"/>
            <a:ext cx="6769100" cy="719138"/>
          </a:xfrm>
          <a:prstGeom prst="roundRect">
            <a:avLst>
              <a:gd name="adj" fmla="val 16667"/>
            </a:avLst>
          </a:prstGeom>
          <a:solidFill>
            <a:srgbClr val="7BB800"/>
          </a:solidFill>
          <a:ln w="9525">
            <a:solidFill>
              <a:srgbClr val="7BB800"/>
            </a:solidFill>
            <a:round/>
            <a:headEnd/>
            <a:tailEnd/>
          </a:ln>
        </p:spPr>
        <p:txBody>
          <a:bodyPr/>
          <a:lstStyle/>
          <a:p>
            <a:r>
              <a:rPr lang="fr-FR" b="1">
                <a:solidFill>
                  <a:srgbClr val="FFFFFF"/>
                </a:solidFill>
                <a:latin typeface="Calibri" pitchFamily="34" charset="0"/>
              </a:rPr>
              <a:t>Activité 3 : </a:t>
            </a:r>
            <a:r>
              <a:rPr lang="fr-FR" b="1">
                <a:solidFill>
                  <a:schemeClr val="bg1"/>
                </a:solidFill>
                <a:latin typeface="Calibri" pitchFamily="34" charset="0"/>
              </a:rPr>
              <a:t>Maîtrise des consommations d’éclairage par un contrôle de la tension d’alimentation</a:t>
            </a:r>
            <a:endParaRPr lang="fr-FR">
              <a:solidFill>
                <a:schemeClr val="bg1"/>
              </a:solidFill>
              <a:latin typeface="Calibri" pitchFamily="34" charset="0"/>
            </a:endParaRPr>
          </a:p>
          <a:p>
            <a:endParaRPr lang="fr-FR">
              <a:solidFill>
                <a:schemeClr val="bg1"/>
              </a:solidFill>
              <a:latin typeface="Calibri" pitchFamily="34" charset="0"/>
            </a:endParaRPr>
          </a:p>
          <a:p>
            <a:pPr algn="ctr">
              <a:spcAft>
                <a:spcPts val="1000"/>
              </a:spcAft>
            </a:pPr>
            <a:endParaRPr lang="fr-FR" b="1">
              <a:solidFill>
                <a:schemeClr val="bg1"/>
              </a:solidFill>
              <a:latin typeface="Calibri" pitchFamily="34" charset="0"/>
            </a:endParaRPr>
          </a:p>
          <a:p>
            <a:endParaRPr lang="fr-FR">
              <a:latin typeface="Calibri" pitchFamily="34" charset="0"/>
            </a:endParaRPr>
          </a:p>
        </p:txBody>
      </p:sp>
      <p:pic>
        <p:nvPicPr>
          <p:cNvPr id="22535" name="Picture 1" descr="hugo et sa maison"/>
          <p:cNvPicPr>
            <a:picLocks noChangeAspect="1" noChangeArrowheads="1"/>
          </p:cNvPicPr>
          <p:nvPr/>
        </p:nvPicPr>
        <p:blipFill>
          <a:blip r:embed="rId3" cstate="print"/>
          <a:srcRect/>
          <a:stretch>
            <a:fillRect/>
          </a:stretch>
        </p:blipFill>
        <p:spPr bwMode="auto">
          <a:xfrm>
            <a:off x="6443663" y="2276475"/>
            <a:ext cx="2024062" cy="1520825"/>
          </a:xfrm>
          <a:prstGeom prst="rect">
            <a:avLst/>
          </a:prstGeom>
          <a:noFill/>
          <a:ln w="9525">
            <a:noFill/>
            <a:miter lim="800000"/>
            <a:headEnd/>
            <a:tailEnd/>
          </a:ln>
        </p:spPr>
      </p:pic>
      <p:pic>
        <p:nvPicPr>
          <p:cNvPr id="22537" name="Picture 1" descr="salon-maison-lampe"/>
          <p:cNvPicPr>
            <a:picLocks noChangeAspect="1" noChangeArrowheads="1"/>
          </p:cNvPicPr>
          <p:nvPr/>
        </p:nvPicPr>
        <p:blipFill>
          <a:blip r:embed="rId4" cstate="print"/>
          <a:srcRect/>
          <a:stretch>
            <a:fillRect/>
          </a:stretch>
        </p:blipFill>
        <p:spPr bwMode="auto">
          <a:xfrm>
            <a:off x="827088" y="3500438"/>
            <a:ext cx="4457700" cy="2951162"/>
          </a:xfrm>
          <a:prstGeom prst="rect">
            <a:avLst/>
          </a:prstGeom>
          <a:noFill/>
          <a:ln w="9525">
            <a:noFill/>
            <a:miter lim="800000"/>
            <a:headEnd/>
            <a:tailEnd/>
          </a:ln>
        </p:spPr>
      </p:pic>
      <p:sp>
        <p:nvSpPr>
          <p:cNvPr id="22538" name="Rectangle 3"/>
          <p:cNvSpPr>
            <a:spLocks noChangeArrowheads="1"/>
          </p:cNvSpPr>
          <p:nvPr/>
        </p:nvSpPr>
        <p:spPr bwMode="auto">
          <a:xfrm>
            <a:off x="684213" y="2276475"/>
            <a:ext cx="5616575" cy="1076325"/>
          </a:xfrm>
          <a:prstGeom prst="rect">
            <a:avLst/>
          </a:prstGeom>
          <a:noFill/>
          <a:ln w="9525">
            <a:noFill/>
            <a:miter lim="800000"/>
            <a:headEnd/>
            <a:tailEnd/>
          </a:ln>
        </p:spPr>
        <p:txBody>
          <a:bodyPr anchor="ctr">
            <a:spAutoFit/>
          </a:bodyPr>
          <a:lstStyle/>
          <a:p>
            <a:pPr algn="just"/>
            <a:r>
              <a:rPr lang="fr-FR" sz="1600">
                <a:latin typeface="Comic Sans MS" pitchFamily="66" charset="0"/>
                <a:cs typeface="Times New Roman" pitchFamily="18" charset="0"/>
              </a:rPr>
              <a:t>Le coin salon de la maison d’Hugo dispose d’une lampe halogène de </a:t>
            </a:r>
            <a:r>
              <a:rPr lang="fr-FR" sz="1600">
                <a:solidFill>
                  <a:srgbClr val="993366"/>
                </a:solidFill>
                <a:latin typeface="Comic Sans MS" pitchFamily="66" charset="0"/>
                <a:cs typeface="Times New Roman" pitchFamily="18" charset="0"/>
              </a:rPr>
              <a:t>70 W</a:t>
            </a:r>
            <a:r>
              <a:rPr lang="fr-FR" sz="1600">
                <a:latin typeface="Comic Sans MS" pitchFamily="66" charset="0"/>
                <a:cs typeface="Times New Roman" pitchFamily="18" charset="0"/>
              </a:rPr>
              <a:t>. Une solution serait d'alimenter cette </a:t>
            </a:r>
            <a:r>
              <a:rPr lang="fr-FR" sz="1600">
                <a:solidFill>
                  <a:srgbClr val="000000"/>
                </a:solidFill>
                <a:latin typeface="Comic Sans MS" pitchFamily="66" charset="0"/>
                <a:cs typeface="Times New Roman" pitchFamily="18" charset="0"/>
              </a:rPr>
              <a:t>lampe </a:t>
            </a:r>
            <a:r>
              <a:rPr lang="fr-FR" sz="1600">
                <a:latin typeface="Comic Sans MS" pitchFamily="66" charset="0"/>
                <a:cs typeface="Times New Roman" pitchFamily="18" charset="0"/>
              </a:rPr>
              <a:t>à partir d'un variateur  de lumière pour diminuer l’éclairement et donc l’éclairage d’ambiance.</a:t>
            </a:r>
            <a:endParaRPr lang="fr-FR" sz="1600">
              <a:cs typeface="Times New Roman" pitchFamily="18" charset="0"/>
            </a:endParaRPr>
          </a:p>
        </p:txBody>
      </p:sp>
      <p:sp>
        <p:nvSpPr>
          <p:cNvPr id="22539" name="Rectangle 4"/>
          <p:cNvSpPr>
            <a:spLocks noChangeArrowheads="1"/>
          </p:cNvSpPr>
          <p:nvPr/>
        </p:nvSpPr>
        <p:spPr bwMode="auto">
          <a:xfrm>
            <a:off x="5508625" y="4292600"/>
            <a:ext cx="3095625" cy="2062163"/>
          </a:xfrm>
          <a:prstGeom prst="rect">
            <a:avLst/>
          </a:prstGeom>
          <a:noFill/>
          <a:ln w="9525">
            <a:noFill/>
            <a:miter lim="800000"/>
            <a:headEnd/>
            <a:tailEnd/>
          </a:ln>
        </p:spPr>
        <p:txBody>
          <a:bodyPr anchor="ctr">
            <a:spAutoFit/>
          </a:bodyPr>
          <a:lstStyle/>
          <a:p>
            <a:r>
              <a:rPr lang="fr-FR" sz="3200" b="1">
                <a:solidFill>
                  <a:srgbClr val="6600CC"/>
                </a:solidFill>
                <a:latin typeface="Comic Sans MS" pitchFamily="66" charset="0"/>
                <a:cs typeface="Times New Roman" pitchFamily="18" charset="0"/>
              </a:rPr>
              <a:t>Ce dispositif va t-il induire des économies d'énergie ?</a:t>
            </a:r>
            <a:endParaRPr lang="fr-FR" sz="3200">
              <a:cs typeface="Times New Roman" pitchFamily="18" charset="0"/>
            </a:endParaRPr>
          </a:p>
        </p:txBody>
      </p:sp>
      <p:grpSp>
        <p:nvGrpSpPr>
          <p:cNvPr id="16" name="Groupe 21"/>
          <p:cNvGrpSpPr>
            <a:grpSpLocks/>
          </p:cNvGrpSpPr>
          <p:nvPr/>
        </p:nvGrpSpPr>
        <p:grpSpPr bwMode="auto">
          <a:xfrm>
            <a:off x="3748930" y="72008"/>
            <a:ext cx="5395070" cy="908050"/>
            <a:chOff x="0" y="0"/>
            <a:chExt cx="2668974" cy="513739"/>
          </a:xfrm>
        </p:grpSpPr>
        <p:sp>
          <p:nvSpPr>
            <p:cNvPr id="17" name="AutoShape 3"/>
            <p:cNvSpPr>
              <a:spLocks noChangeArrowheads="1"/>
            </p:cNvSpPr>
            <p:nvPr/>
          </p:nvSpPr>
          <p:spPr bwMode="auto">
            <a:xfrm>
              <a:off x="1" y="150881"/>
              <a:ext cx="2668973" cy="362858"/>
            </a:xfrm>
            <a:prstGeom prst="roundRect">
              <a:avLst>
                <a:gd name="adj" fmla="val 16667"/>
              </a:avLst>
            </a:prstGeom>
            <a:ln>
              <a:headEnd/>
              <a:tailEnd/>
            </a:ln>
          </p:spPr>
          <p:style>
            <a:lnRef idx="2">
              <a:schemeClr val="accent3"/>
            </a:lnRef>
            <a:fillRef idx="1">
              <a:schemeClr val="lt1"/>
            </a:fillRef>
            <a:effectRef idx="0">
              <a:schemeClr val="accent3"/>
            </a:effectRef>
            <a:fontRef idx="minor">
              <a:schemeClr val="dk1"/>
            </a:fontRef>
          </p:style>
          <p:txBody>
            <a:bodyPr anchor="ctr"/>
            <a:lstStyle/>
            <a:p>
              <a:pPr>
                <a:spcBef>
                  <a:spcPts val="2400"/>
                </a:spcBef>
              </a:pPr>
              <a:endParaRPr lang="fr-FR" sz="2000" b="1">
                <a:solidFill>
                  <a:srgbClr val="7BB800"/>
                </a:solidFill>
                <a:latin typeface="Century Gothic" pitchFamily="34" charset="0"/>
              </a:endParaRPr>
            </a:p>
          </p:txBody>
        </p:sp>
        <p:sp>
          <p:nvSpPr>
            <p:cNvPr id="18" name="AutoShape 4"/>
            <p:cNvSpPr>
              <a:spLocks noChangeArrowheads="1"/>
            </p:cNvSpPr>
            <p:nvPr/>
          </p:nvSpPr>
          <p:spPr bwMode="auto">
            <a:xfrm>
              <a:off x="0" y="0"/>
              <a:ext cx="1694128" cy="211977"/>
            </a:xfrm>
            <a:prstGeom prst="roundRect">
              <a:avLst>
                <a:gd name="adj" fmla="val 16667"/>
              </a:avLst>
            </a:prstGeom>
            <a:solidFill>
              <a:srgbClr val="7BB800"/>
            </a:solidFill>
            <a:ln w="9525">
              <a:solidFill>
                <a:srgbClr val="548DD4"/>
              </a:solidFill>
              <a:round/>
              <a:headEnd/>
              <a:tailEnd/>
            </a:ln>
          </p:spPr>
          <p:txBody>
            <a:bodyPr/>
            <a:lstStyle/>
            <a:p>
              <a:r>
                <a:rPr lang="fr-FR" b="1" dirty="0">
                  <a:solidFill>
                    <a:srgbClr val="FFFFFF"/>
                  </a:solidFill>
                  <a:latin typeface="Calibri" pitchFamily="34" charset="0"/>
                </a:rPr>
                <a:t>Centres d’Intérêts </a:t>
              </a:r>
              <a:r>
                <a:rPr lang="fr-FR" b="1" dirty="0" smtClean="0">
                  <a:solidFill>
                    <a:srgbClr val="FFFFFF"/>
                  </a:solidFill>
                  <a:latin typeface="Calibri" pitchFamily="34" charset="0"/>
                </a:rPr>
                <a:t>N°7,8 et 10</a:t>
              </a:r>
              <a:endParaRPr lang="fr-FR" b="1" dirty="0">
                <a:solidFill>
                  <a:srgbClr val="FFFFFF"/>
                </a:solidFill>
                <a:latin typeface="Calibri" pitchFamily="34" charset="0"/>
              </a:endParaRPr>
            </a:p>
          </p:txBody>
        </p:sp>
      </p:grpSp>
      <p:sp>
        <p:nvSpPr>
          <p:cNvPr id="19" name="Rectangle 18"/>
          <p:cNvSpPr>
            <a:spLocks noChangeArrowheads="1"/>
          </p:cNvSpPr>
          <p:nvPr/>
        </p:nvSpPr>
        <p:spPr bwMode="auto">
          <a:xfrm>
            <a:off x="3707904" y="402208"/>
            <a:ext cx="5436096" cy="800219"/>
          </a:xfrm>
          <a:prstGeom prst="rect">
            <a:avLst/>
          </a:prstGeom>
          <a:noFill/>
          <a:ln w="9525">
            <a:noFill/>
            <a:miter lim="800000"/>
            <a:headEnd/>
            <a:tailEnd/>
          </a:ln>
        </p:spPr>
        <p:txBody>
          <a:bodyPr wrap="square">
            <a:spAutoFit/>
          </a:bodyPr>
          <a:lstStyle/>
          <a:p>
            <a:r>
              <a:rPr lang="fr-FR" sz="1100" b="1" dirty="0">
                <a:solidFill>
                  <a:srgbClr val="7BB800"/>
                </a:solidFill>
              </a:rPr>
              <a:t>Formes et caractéristiques de l’énergie</a:t>
            </a:r>
          </a:p>
          <a:p>
            <a:r>
              <a:rPr lang="fr-FR" sz="1100" b="1" dirty="0">
                <a:solidFill>
                  <a:srgbClr val="7BB800"/>
                </a:solidFill>
              </a:rPr>
              <a:t>Amélioration de l’efficacité </a:t>
            </a:r>
            <a:r>
              <a:rPr lang="fr-FR" sz="1100" b="1" dirty="0" smtClean="0">
                <a:solidFill>
                  <a:srgbClr val="7BB800"/>
                </a:solidFill>
              </a:rPr>
              <a:t>énergétique</a:t>
            </a:r>
          </a:p>
          <a:p>
            <a:r>
              <a:rPr lang="fr-FR" sz="1000" b="1" dirty="0" smtClean="0">
                <a:solidFill>
                  <a:srgbClr val="7BB800"/>
                </a:solidFill>
                <a:latin typeface="Calibri" pitchFamily="34" charset="0"/>
              </a:rPr>
              <a:t>Optimisation du choix des matériaux et des structures par essais et analyses des  comportements</a:t>
            </a:r>
          </a:p>
          <a:p>
            <a:endParaRPr lang="fr-FR" sz="1400" b="1" dirty="0">
              <a:solidFill>
                <a:srgbClr val="7BB800"/>
              </a:solidFill>
            </a:endParaRPr>
          </a:p>
        </p:txBody>
      </p:sp>
      <p:grpSp>
        <p:nvGrpSpPr>
          <p:cNvPr id="20" name="Groupe 21"/>
          <p:cNvGrpSpPr>
            <a:grpSpLocks/>
          </p:cNvGrpSpPr>
          <p:nvPr/>
        </p:nvGrpSpPr>
        <p:grpSpPr bwMode="auto">
          <a:xfrm>
            <a:off x="323530" y="44624"/>
            <a:ext cx="3168350" cy="908050"/>
            <a:chOff x="1" y="0"/>
            <a:chExt cx="1691406" cy="513739"/>
          </a:xfrm>
        </p:grpSpPr>
        <p:sp>
          <p:nvSpPr>
            <p:cNvPr id="21" name="AutoShape 3"/>
            <p:cNvSpPr>
              <a:spLocks noChangeArrowheads="1"/>
            </p:cNvSpPr>
            <p:nvPr/>
          </p:nvSpPr>
          <p:spPr bwMode="auto">
            <a:xfrm>
              <a:off x="1" y="150881"/>
              <a:ext cx="1691406" cy="362858"/>
            </a:xfrm>
            <a:prstGeom prst="roundRect">
              <a:avLst>
                <a:gd name="adj" fmla="val 16667"/>
              </a:avLst>
            </a:prstGeom>
            <a:ln>
              <a:headEnd/>
              <a:tailEnd/>
            </a:ln>
          </p:spPr>
          <p:style>
            <a:lnRef idx="2">
              <a:schemeClr val="accent3"/>
            </a:lnRef>
            <a:fillRef idx="1">
              <a:schemeClr val="lt1"/>
            </a:fillRef>
            <a:effectRef idx="0">
              <a:schemeClr val="accent3"/>
            </a:effectRef>
            <a:fontRef idx="minor">
              <a:schemeClr val="dk1"/>
            </a:fontRef>
          </p:style>
          <p:txBody>
            <a:bodyPr anchor="ctr"/>
            <a:lstStyle/>
            <a:p>
              <a:pPr>
                <a:spcBef>
                  <a:spcPts val="2400"/>
                </a:spcBef>
              </a:pPr>
              <a:r>
                <a:rPr lang="fr-FR" sz="2000" b="1" dirty="0" smtClean="0">
                  <a:solidFill>
                    <a:srgbClr val="7BB800"/>
                  </a:solidFill>
                  <a:latin typeface="Century Gothic" pitchFamily="34" charset="0"/>
                </a:rPr>
                <a:t>L’énergie dans l’habitat</a:t>
              </a:r>
              <a:endParaRPr lang="fr-FR" sz="2000" b="1" dirty="0">
                <a:solidFill>
                  <a:srgbClr val="7BB800"/>
                </a:solidFill>
                <a:latin typeface="Century Gothic" pitchFamily="34" charset="0"/>
              </a:endParaRPr>
            </a:p>
          </p:txBody>
        </p:sp>
        <p:sp>
          <p:nvSpPr>
            <p:cNvPr id="22" name="AutoShape 4"/>
            <p:cNvSpPr>
              <a:spLocks noChangeArrowheads="1"/>
            </p:cNvSpPr>
            <p:nvPr/>
          </p:nvSpPr>
          <p:spPr bwMode="auto">
            <a:xfrm>
              <a:off x="1" y="0"/>
              <a:ext cx="1345438" cy="211977"/>
            </a:xfrm>
            <a:prstGeom prst="roundRect">
              <a:avLst>
                <a:gd name="adj" fmla="val 16667"/>
              </a:avLst>
            </a:prstGeom>
            <a:solidFill>
              <a:srgbClr val="7BB800"/>
            </a:solidFill>
            <a:ln w="9525">
              <a:solidFill>
                <a:srgbClr val="548DD4"/>
              </a:solidFill>
              <a:round/>
              <a:headEnd/>
              <a:tailEnd/>
            </a:ln>
          </p:spPr>
          <p:txBody>
            <a:bodyPr/>
            <a:lstStyle/>
            <a:p>
              <a:r>
                <a:rPr lang="fr-FR" b="1" dirty="0" smtClean="0">
                  <a:solidFill>
                    <a:srgbClr val="FFFFFF"/>
                  </a:solidFill>
                  <a:latin typeface="Calibri" pitchFamily="34" charset="0"/>
                </a:rPr>
                <a:t>Thème de séquence n°4</a:t>
              </a:r>
              <a:endParaRPr lang="fr-FR" b="1" dirty="0">
                <a:solidFill>
                  <a:srgbClr val="FFFFFF"/>
                </a:solidFill>
                <a:latin typeface="Calibri" pitchFamily="34" charset="0"/>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4"/>
          <p:cNvPicPr>
            <a:picLocks noChangeAspect="1" noChangeArrowheads="1"/>
          </p:cNvPicPr>
          <p:nvPr/>
        </p:nvPicPr>
        <p:blipFill>
          <a:blip r:embed="rId3" cstate="print"/>
          <a:srcRect/>
          <a:stretch>
            <a:fillRect/>
          </a:stretch>
        </p:blipFill>
        <p:spPr bwMode="auto">
          <a:xfrm>
            <a:off x="4356100" y="2133600"/>
            <a:ext cx="4533900" cy="4105275"/>
          </a:xfrm>
          <a:prstGeom prst="rect">
            <a:avLst/>
          </a:prstGeom>
          <a:noFill/>
          <a:ln w="9525">
            <a:noFill/>
            <a:miter lim="800000"/>
            <a:headEnd/>
            <a:tailEnd/>
          </a:ln>
        </p:spPr>
      </p:pic>
      <p:sp>
        <p:nvSpPr>
          <p:cNvPr id="17" name="Rectangle 16"/>
          <p:cNvSpPr/>
          <p:nvPr/>
        </p:nvSpPr>
        <p:spPr>
          <a:xfrm>
            <a:off x="611188" y="4868863"/>
            <a:ext cx="3816350" cy="431800"/>
          </a:xfrm>
          <a:prstGeom prst="rec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4" name="Rectangle à coins arrondis 3"/>
          <p:cNvSpPr/>
          <p:nvPr/>
        </p:nvSpPr>
        <p:spPr>
          <a:xfrm>
            <a:off x="539750" y="1628775"/>
            <a:ext cx="8280400" cy="4895850"/>
          </a:xfrm>
          <a:prstGeom prst="roundRect">
            <a:avLst>
              <a:gd name="adj" fmla="val 6117"/>
            </a:avLst>
          </a:prstGeom>
          <a:noFill/>
          <a:ln>
            <a:solidFill>
              <a:srgbClr val="7BB8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3557" name="AutoShape 4"/>
          <p:cNvSpPr>
            <a:spLocks noChangeArrowheads="1"/>
          </p:cNvSpPr>
          <p:nvPr/>
        </p:nvSpPr>
        <p:spPr bwMode="auto">
          <a:xfrm>
            <a:off x="323850" y="1196975"/>
            <a:ext cx="6769100" cy="719138"/>
          </a:xfrm>
          <a:prstGeom prst="roundRect">
            <a:avLst>
              <a:gd name="adj" fmla="val 16667"/>
            </a:avLst>
          </a:prstGeom>
          <a:solidFill>
            <a:srgbClr val="7BB800"/>
          </a:solidFill>
          <a:ln w="9525">
            <a:solidFill>
              <a:srgbClr val="7BB800"/>
            </a:solidFill>
            <a:round/>
            <a:headEnd/>
            <a:tailEnd/>
          </a:ln>
        </p:spPr>
        <p:txBody>
          <a:bodyPr/>
          <a:lstStyle/>
          <a:p>
            <a:r>
              <a:rPr lang="fr-FR" b="1" dirty="0">
                <a:solidFill>
                  <a:srgbClr val="FFFFFF"/>
                </a:solidFill>
                <a:latin typeface="Calibri" pitchFamily="34" charset="0"/>
              </a:rPr>
              <a:t>Activité </a:t>
            </a:r>
            <a:r>
              <a:rPr lang="fr-FR" b="1" dirty="0" smtClean="0">
                <a:solidFill>
                  <a:srgbClr val="FFFFFF"/>
                </a:solidFill>
                <a:latin typeface="Calibri" pitchFamily="34" charset="0"/>
              </a:rPr>
              <a:t>3 </a:t>
            </a:r>
            <a:r>
              <a:rPr lang="fr-FR" b="1" dirty="0">
                <a:solidFill>
                  <a:srgbClr val="FFFFFF"/>
                </a:solidFill>
                <a:latin typeface="Calibri" pitchFamily="34" charset="0"/>
              </a:rPr>
              <a:t>: </a:t>
            </a:r>
            <a:r>
              <a:rPr lang="fr-FR" b="1" dirty="0">
                <a:solidFill>
                  <a:schemeClr val="bg1"/>
                </a:solidFill>
                <a:latin typeface="Calibri" pitchFamily="34" charset="0"/>
              </a:rPr>
              <a:t>Maîtrise des consommations d’éclairage par un contrôle de la tension d’alimentation.</a:t>
            </a:r>
            <a:endParaRPr lang="fr-FR" dirty="0">
              <a:solidFill>
                <a:schemeClr val="bg1"/>
              </a:solidFill>
              <a:latin typeface="Calibri" pitchFamily="34" charset="0"/>
            </a:endParaRPr>
          </a:p>
          <a:p>
            <a:endParaRPr lang="fr-FR" dirty="0">
              <a:solidFill>
                <a:schemeClr val="bg1"/>
              </a:solidFill>
              <a:latin typeface="Calibri" pitchFamily="34" charset="0"/>
            </a:endParaRPr>
          </a:p>
          <a:p>
            <a:pPr algn="ctr">
              <a:spcAft>
                <a:spcPts val="1000"/>
              </a:spcAft>
            </a:pPr>
            <a:endParaRPr lang="fr-FR" b="1" dirty="0">
              <a:solidFill>
                <a:schemeClr val="bg1"/>
              </a:solidFill>
              <a:latin typeface="Calibri" pitchFamily="34" charset="0"/>
            </a:endParaRPr>
          </a:p>
          <a:p>
            <a:endParaRPr lang="fr-FR" dirty="0">
              <a:latin typeface="Calibri" pitchFamily="34" charset="0"/>
            </a:endParaRPr>
          </a:p>
        </p:txBody>
      </p:sp>
      <p:cxnSp>
        <p:nvCxnSpPr>
          <p:cNvPr id="23" name="Connecteur droit avec flèche 22"/>
          <p:cNvCxnSpPr/>
          <p:nvPr/>
        </p:nvCxnSpPr>
        <p:spPr>
          <a:xfrm>
            <a:off x="6804025" y="2492375"/>
            <a:ext cx="0" cy="2160588"/>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Connecteur droit avec flèche 23"/>
          <p:cNvCxnSpPr/>
          <p:nvPr/>
        </p:nvCxnSpPr>
        <p:spPr>
          <a:xfrm>
            <a:off x="5651500" y="4797425"/>
            <a:ext cx="863600" cy="0"/>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Connecteur droit avec flèche 25"/>
          <p:cNvCxnSpPr/>
          <p:nvPr/>
        </p:nvCxnSpPr>
        <p:spPr>
          <a:xfrm>
            <a:off x="7235825" y="4797425"/>
            <a:ext cx="649288" cy="0"/>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8" name="Tableau 17"/>
          <p:cNvGraphicFramePr>
            <a:graphicFrameLocks noGrp="1"/>
          </p:cNvGraphicFramePr>
          <p:nvPr/>
        </p:nvGraphicFramePr>
        <p:xfrm>
          <a:off x="611188" y="2205038"/>
          <a:ext cx="3816423" cy="4077696"/>
        </p:xfrm>
        <a:graphic>
          <a:graphicData uri="http://schemas.openxmlformats.org/drawingml/2006/table">
            <a:tbl>
              <a:tblPr/>
              <a:tblGrid>
                <a:gridCol w="1125994"/>
                <a:gridCol w="1423767"/>
                <a:gridCol w="1266662"/>
              </a:tblGrid>
              <a:tr h="1208193">
                <a:tc>
                  <a:txBody>
                    <a:bodyPr/>
                    <a:lstStyle/>
                    <a:p>
                      <a:pPr algn="ctr">
                        <a:spcAft>
                          <a:spcPts val="0"/>
                        </a:spcAft>
                      </a:pPr>
                      <a:r>
                        <a:rPr lang="fr-FR" sz="1700" b="1" dirty="0">
                          <a:solidFill>
                            <a:srgbClr val="1F497D"/>
                          </a:solidFill>
                          <a:latin typeface="Comic Sans MS"/>
                          <a:ea typeface="Times New Roman"/>
                          <a:cs typeface="Times New Roman"/>
                        </a:rPr>
                        <a:t>Tension (en V)</a:t>
                      </a:r>
                      <a:endParaRPr lang="fr-FR" sz="1100" dirty="0">
                        <a:latin typeface="Arial"/>
                        <a:ea typeface="Times New Roman"/>
                        <a:cs typeface="Times New Roman"/>
                      </a:endParaRPr>
                    </a:p>
                  </a:txBody>
                  <a:tcPr marL="63641" marR="636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700" b="1" dirty="0">
                          <a:solidFill>
                            <a:srgbClr val="1F497D"/>
                          </a:solidFill>
                          <a:latin typeface="Comic Sans MS"/>
                          <a:ea typeface="Times New Roman"/>
                          <a:cs typeface="Times New Roman"/>
                        </a:rPr>
                        <a:t>Puissance consommée (en W)</a:t>
                      </a:r>
                      <a:endParaRPr lang="fr-FR" sz="1100" dirty="0">
                        <a:latin typeface="Arial"/>
                        <a:ea typeface="Times New Roman"/>
                        <a:cs typeface="Times New Roman"/>
                      </a:endParaRPr>
                    </a:p>
                  </a:txBody>
                  <a:tcPr marL="63641" marR="636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700" b="1">
                          <a:solidFill>
                            <a:srgbClr val="1F497D"/>
                          </a:solidFill>
                          <a:latin typeface="Comic Sans MS"/>
                          <a:ea typeface="Times New Roman"/>
                          <a:cs typeface="Times New Roman"/>
                        </a:rPr>
                        <a:t>Eclairement moyen des 5 points (en lx)</a:t>
                      </a:r>
                      <a:endParaRPr lang="fr-FR" sz="1100">
                        <a:latin typeface="Arial"/>
                        <a:ea typeface="Times New Roman"/>
                        <a:cs typeface="Times New Roman"/>
                      </a:endParaRPr>
                    </a:p>
                  </a:txBody>
                  <a:tcPr marL="63641" marR="636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3716">
                <a:tc>
                  <a:txBody>
                    <a:bodyPr/>
                    <a:lstStyle/>
                    <a:p>
                      <a:pPr algn="ctr">
                        <a:spcAft>
                          <a:spcPts val="0"/>
                        </a:spcAft>
                      </a:pPr>
                      <a:r>
                        <a:rPr lang="fr-FR" sz="2000" b="1">
                          <a:solidFill>
                            <a:srgbClr val="FF0000"/>
                          </a:solidFill>
                          <a:latin typeface="Comic Sans MS"/>
                          <a:ea typeface="Times New Roman"/>
                          <a:cs typeface="Times New Roman"/>
                        </a:rPr>
                        <a:t>230</a:t>
                      </a:r>
                      <a:endParaRPr lang="fr-FR" sz="1100">
                        <a:latin typeface="Arial"/>
                        <a:ea typeface="Times New Roman"/>
                        <a:cs typeface="Times New Roman"/>
                      </a:endParaRPr>
                    </a:p>
                  </a:txBody>
                  <a:tcPr marL="63641" marR="636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000">
                          <a:latin typeface="Comic Sans MS"/>
                          <a:ea typeface="Times New Roman"/>
                          <a:cs typeface="Times New Roman"/>
                        </a:rPr>
                        <a:t>71 W</a:t>
                      </a:r>
                      <a:endParaRPr lang="fr-FR" sz="1100">
                        <a:latin typeface="Arial"/>
                        <a:ea typeface="Times New Roman"/>
                        <a:cs typeface="Times New Roman"/>
                      </a:endParaRPr>
                    </a:p>
                  </a:txBody>
                  <a:tcPr marL="63641" marR="636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000">
                          <a:latin typeface="Comic Sans MS"/>
                          <a:ea typeface="Times New Roman"/>
                          <a:cs typeface="Times New Roman"/>
                        </a:rPr>
                        <a:t>236 lx</a:t>
                      </a:r>
                      <a:endParaRPr lang="fr-FR" sz="1100">
                        <a:latin typeface="Arial"/>
                        <a:ea typeface="Times New Roman"/>
                        <a:cs typeface="Times New Roman"/>
                      </a:endParaRPr>
                    </a:p>
                  </a:txBody>
                  <a:tcPr marL="63641" marR="636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3716">
                <a:tc>
                  <a:txBody>
                    <a:bodyPr/>
                    <a:lstStyle/>
                    <a:p>
                      <a:pPr algn="ctr">
                        <a:spcAft>
                          <a:spcPts val="0"/>
                        </a:spcAft>
                      </a:pPr>
                      <a:r>
                        <a:rPr lang="fr-FR" sz="2000" b="1">
                          <a:solidFill>
                            <a:srgbClr val="FF0000"/>
                          </a:solidFill>
                          <a:latin typeface="Comic Sans MS"/>
                          <a:ea typeface="Times New Roman"/>
                          <a:cs typeface="Times New Roman"/>
                        </a:rPr>
                        <a:t>210</a:t>
                      </a:r>
                      <a:endParaRPr lang="fr-FR" sz="1100">
                        <a:latin typeface="Arial"/>
                        <a:ea typeface="Times New Roman"/>
                        <a:cs typeface="Times New Roman"/>
                      </a:endParaRPr>
                    </a:p>
                  </a:txBody>
                  <a:tcPr marL="63641" marR="636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000">
                          <a:latin typeface="Comic Sans MS"/>
                          <a:ea typeface="Times New Roman"/>
                          <a:cs typeface="Times New Roman"/>
                        </a:rPr>
                        <a:t>60 W</a:t>
                      </a:r>
                      <a:endParaRPr lang="fr-FR" sz="1100">
                        <a:latin typeface="Arial"/>
                        <a:ea typeface="Times New Roman"/>
                        <a:cs typeface="Times New Roman"/>
                      </a:endParaRPr>
                    </a:p>
                  </a:txBody>
                  <a:tcPr marL="63641" marR="636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000">
                          <a:latin typeface="Comic Sans MS"/>
                          <a:ea typeface="Times New Roman"/>
                          <a:cs typeface="Times New Roman"/>
                        </a:rPr>
                        <a:t>184 lx</a:t>
                      </a:r>
                      <a:endParaRPr lang="fr-FR" sz="1100">
                        <a:latin typeface="Arial"/>
                        <a:ea typeface="Times New Roman"/>
                        <a:cs typeface="Times New Roman"/>
                      </a:endParaRPr>
                    </a:p>
                  </a:txBody>
                  <a:tcPr marL="63641" marR="636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3716">
                <a:tc>
                  <a:txBody>
                    <a:bodyPr/>
                    <a:lstStyle/>
                    <a:p>
                      <a:pPr algn="ctr">
                        <a:spcAft>
                          <a:spcPts val="0"/>
                        </a:spcAft>
                      </a:pPr>
                      <a:r>
                        <a:rPr lang="fr-FR" sz="2000" b="1">
                          <a:solidFill>
                            <a:srgbClr val="FF0000"/>
                          </a:solidFill>
                          <a:latin typeface="Comic Sans MS"/>
                          <a:ea typeface="Times New Roman"/>
                          <a:cs typeface="Times New Roman"/>
                        </a:rPr>
                        <a:t>190 </a:t>
                      </a:r>
                      <a:endParaRPr lang="fr-FR" sz="1100">
                        <a:latin typeface="Arial"/>
                        <a:ea typeface="Times New Roman"/>
                        <a:cs typeface="Times New Roman"/>
                      </a:endParaRPr>
                    </a:p>
                  </a:txBody>
                  <a:tcPr marL="63641" marR="636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000" dirty="0">
                          <a:latin typeface="Comic Sans MS"/>
                          <a:ea typeface="Times New Roman"/>
                          <a:cs typeface="Times New Roman"/>
                        </a:rPr>
                        <a:t>52 W</a:t>
                      </a:r>
                      <a:endParaRPr lang="fr-FR" sz="1100" dirty="0">
                        <a:latin typeface="Arial"/>
                        <a:ea typeface="Times New Roman"/>
                        <a:cs typeface="Times New Roman"/>
                      </a:endParaRPr>
                    </a:p>
                  </a:txBody>
                  <a:tcPr marL="63641" marR="636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000" dirty="0">
                          <a:latin typeface="Comic Sans MS"/>
                          <a:ea typeface="Times New Roman"/>
                          <a:cs typeface="Times New Roman"/>
                        </a:rPr>
                        <a:t>131 lx</a:t>
                      </a:r>
                      <a:endParaRPr lang="fr-FR" sz="1100" dirty="0">
                        <a:latin typeface="Arial"/>
                        <a:ea typeface="Times New Roman"/>
                        <a:cs typeface="Times New Roman"/>
                      </a:endParaRPr>
                    </a:p>
                  </a:txBody>
                  <a:tcPr marL="63641" marR="636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3716">
                <a:tc>
                  <a:txBody>
                    <a:bodyPr/>
                    <a:lstStyle/>
                    <a:p>
                      <a:pPr algn="ctr">
                        <a:spcAft>
                          <a:spcPts val="0"/>
                        </a:spcAft>
                      </a:pPr>
                      <a:r>
                        <a:rPr lang="fr-FR" sz="2000" b="1">
                          <a:solidFill>
                            <a:srgbClr val="FF0000"/>
                          </a:solidFill>
                          <a:latin typeface="Comic Sans MS"/>
                          <a:ea typeface="Times New Roman"/>
                          <a:cs typeface="Times New Roman"/>
                        </a:rPr>
                        <a:t>170</a:t>
                      </a:r>
                      <a:endParaRPr lang="fr-FR" sz="1100">
                        <a:latin typeface="Arial"/>
                        <a:ea typeface="Times New Roman"/>
                        <a:cs typeface="Times New Roman"/>
                      </a:endParaRPr>
                    </a:p>
                  </a:txBody>
                  <a:tcPr marL="63641" marR="636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000" dirty="0">
                          <a:latin typeface="Comic Sans MS"/>
                          <a:ea typeface="Times New Roman"/>
                          <a:cs typeface="Times New Roman"/>
                        </a:rPr>
                        <a:t>44 W</a:t>
                      </a:r>
                      <a:endParaRPr lang="fr-FR" sz="1100" dirty="0">
                        <a:latin typeface="Arial"/>
                        <a:ea typeface="Times New Roman"/>
                        <a:cs typeface="Times New Roman"/>
                      </a:endParaRPr>
                    </a:p>
                  </a:txBody>
                  <a:tcPr marL="63641" marR="636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000">
                          <a:latin typeface="Comic Sans MS"/>
                          <a:ea typeface="Times New Roman"/>
                          <a:cs typeface="Times New Roman"/>
                        </a:rPr>
                        <a:t>102 lx</a:t>
                      </a:r>
                      <a:endParaRPr lang="fr-FR" sz="1100">
                        <a:latin typeface="Arial"/>
                        <a:ea typeface="Times New Roman"/>
                        <a:cs typeface="Times New Roman"/>
                      </a:endParaRPr>
                    </a:p>
                  </a:txBody>
                  <a:tcPr marL="63641" marR="636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3716">
                <a:tc>
                  <a:txBody>
                    <a:bodyPr/>
                    <a:lstStyle/>
                    <a:p>
                      <a:pPr algn="ctr">
                        <a:spcAft>
                          <a:spcPts val="0"/>
                        </a:spcAft>
                      </a:pPr>
                      <a:r>
                        <a:rPr lang="fr-FR" sz="2000" b="1">
                          <a:solidFill>
                            <a:srgbClr val="FF0000"/>
                          </a:solidFill>
                          <a:latin typeface="Comic Sans MS"/>
                          <a:ea typeface="Times New Roman"/>
                          <a:cs typeface="Times New Roman"/>
                        </a:rPr>
                        <a:t>150 </a:t>
                      </a:r>
                      <a:endParaRPr lang="fr-FR" sz="1100">
                        <a:latin typeface="Arial"/>
                        <a:ea typeface="Times New Roman"/>
                        <a:cs typeface="Times New Roman"/>
                      </a:endParaRPr>
                    </a:p>
                  </a:txBody>
                  <a:tcPr marL="63641" marR="636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000">
                          <a:latin typeface="Comic Sans MS"/>
                          <a:ea typeface="Times New Roman"/>
                          <a:cs typeface="Times New Roman"/>
                        </a:rPr>
                        <a:t>34 W</a:t>
                      </a:r>
                      <a:endParaRPr lang="fr-FR" sz="1100">
                        <a:latin typeface="Arial"/>
                        <a:ea typeface="Times New Roman"/>
                        <a:cs typeface="Times New Roman"/>
                      </a:endParaRPr>
                    </a:p>
                  </a:txBody>
                  <a:tcPr marL="63641" marR="636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000" dirty="0">
                          <a:latin typeface="Comic Sans MS"/>
                          <a:ea typeface="Times New Roman"/>
                          <a:cs typeface="Times New Roman"/>
                        </a:rPr>
                        <a:t>74 lx</a:t>
                      </a:r>
                      <a:endParaRPr lang="fr-FR" sz="1100" dirty="0">
                        <a:latin typeface="Arial"/>
                        <a:ea typeface="Times New Roman"/>
                        <a:cs typeface="Times New Roman"/>
                      </a:endParaRPr>
                    </a:p>
                  </a:txBody>
                  <a:tcPr marL="63641" marR="636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3716">
                <a:tc>
                  <a:txBody>
                    <a:bodyPr/>
                    <a:lstStyle/>
                    <a:p>
                      <a:pPr algn="ctr">
                        <a:spcAft>
                          <a:spcPts val="0"/>
                        </a:spcAft>
                      </a:pPr>
                      <a:r>
                        <a:rPr lang="fr-FR" sz="2000" b="1">
                          <a:solidFill>
                            <a:srgbClr val="FF0000"/>
                          </a:solidFill>
                          <a:latin typeface="Comic Sans MS"/>
                          <a:ea typeface="Times New Roman"/>
                          <a:cs typeface="Times New Roman"/>
                        </a:rPr>
                        <a:t>130</a:t>
                      </a:r>
                      <a:endParaRPr lang="fr-FR" sz="1100">
                        <a:latin typeface="Arial"/>
                        <a:ea typeface="Times New Roman"/>
                        <a:cs typeface="Times New Roman"/>
                      </a:endParaRPr>
                    </a:p>
                  </a:txBody>
                  <a:tcPr marL="63641" marR="636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000">
                          <a:latin typeface="Comic Sans MS"/>
                          <a:ea typeface="Times New Roman"/>
                          <a:cs typeface="Times New Roman"/>
                        </a:rPr>
                        <a:t>27 W</a:t>
                      </a:r>
                      <a:endParaRPr lang="fr-FR" sz="1100">
                        <a:latin typeface="Arial"/>
                        <a:ea typeface="Times New Roman"/>
                        <a:cs typeface="Times New Roman"/>
                      </a:endParaRPr>
                    </a:p>
                  </a:txBody>
                  <a:tcPr marL="63641" marR="636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2000" dirty="0">
                          <a:latin typeface="Comic Sans MS"/>
                          <a:ea typeface="Times New Roman"/>
                          <a:cs typeface="Times New Roman"/>
                        </a:rPr>
                        <a:t>41,4 lx</a:t>
                      </a:r>
                      <a:endParaRPr lang="fr-FR" sz="1100" dirty="0">
                        <a:latin typeface="Arial"/>
                        <a:ea typeface="Times New Roman"/>
                        <a:cs typeface="Times New Roman"/>
                      </a:endParaRPr>
                    </a:p>
                  </a:txBody>
                  <a:tcPr marL="63641" marR="636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5" name="Ellipse 24"/>
          <p:cNvSpPr/>
          <p:nvPr/>
        </p:nvSpPr>
        <p:spPr>
          <a:xfrm>
            <a:off x="5003800" y="2060575"/>
            <a:ext cx="3384550" cy="4318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nvGrpSpPr>
          <p:cNvPr id="19" name="Groupe 21"/>
          <p:cNvGrpSpPr>
            <a:grpSpLocks/>
          </p:cNvGrpSpPr>
          <p:nvPr/>
        </p:nvGrpSpPr>
        <p:grpSpPr bwMode="auto">
          <a:xfrm>
            <a:off x="3748930" y="72008"/>
            <a:ext cx="5395070" cy="908050"/>
            <a:chOff x="0" y="0"/>
            <a:chExt cx="2668974" cy="513739"/>
          </a:xfrm>
        </p:grpSpPr>
        <p:sp>
          <p:nvSpPr>
            <p:cNvPr id="20" name="AutoShape 3"/>
            <p:cNvSpPr>
              <a:spLocks noChangeArrowheads="1"/>
            </p:cNvSpPr>
            <p:nvPr/>
          </p:nvSpPr>
          <p:spPr bwMode="auto">
            <a:xfrm>
              <a:off x="1" y="150881"/>
              <a:ext cx="2668973" cy="362858"/>
            </a:xfrm>
            <a:prstGeom prst="roundRect">
              <a:avLst>
                <a:gd name="adj" fmla="val 16667"/>
              </a:avLst>
            </a:prstGeom>
            <a:ln>
              <a:headEnd/>
              <a:tailEnd/>
            </a:ln>
          </p:spPr>
          <p:style>
            <a:lnRef idx="2">
              <a:schemeClr val="accent3"/>
            </a:lnRef>
            <a:fillRef idx="1">
              <a:schemeClr val="lt1"/>
            </a:fillRef>
            <a:effectRef idx="0">
              <a:schemeClr val="accent3"/>
            </a:effectRef>
            <a:fontRef idx="minor">
              <a:schemeClr val="dk1"/>
            </a:fontRef>
          </p:style>
          <p:txBody>
            <a:bodyPr anchor="ctr"/>
            <a:lstStyle/>
            <a:p>
              <a:pPr>
                <a:spcBef>
                  <a:spcPts val="2400"/>
                </a:spcBef>
              </a:pPr>
              <a:endParaRPr lang="fr-FR" sz="2000" b="1">
                <a:solidFill>
                  <a:srgbClr val="7BB800"/>
                </a:solidFill>
                <a:latin typeface="Century Gothic" pitchFamily="34" charset="0"/>
              </a:endParaRPr>
            </a:p>
          </p:txBody>
        </p:sp>
        <p:sp>
          <p:nvSpPr>
            <p:cNvPr id="21" name="AutoShape 4"/>
            <p:cNvSpPr>
              <a:spLocks noChangeArrowheads="1"/>
            </p:cNvSpPr>
            <p:nvPr/>
          </p:nvSpPr>
          <p:spPr bwMode="auto">
            <a:xfrm>
              <a:off x="0" y="0"/>
              <a:ext cx="1694128" cy="211977"/>
            </a:xfrm>
            <a:prstGeom prst="roundRect">
              <a:avLst>
                <a:gd name="adj" fmla="val 16667"/>
              </a:avLst>
            </a:prstGeom>
            <a:solidFill>
              <a:srgbClr val="7BB800"/>
            </a:solidFill>
            <a:ln w="9525">
              <a:solidFill>
                <a:srgbClr val="548DD4"/>
              </a:solidFill>
              <a:round/>
              <a:headEnd/>
              <a:tailEnd/>
            </a:ln>
          </p:spPr>
          <p:txBody>
            <a:bodyPr/>
            <a:lstStyle/>
            <a:p>
              <a:r>
                <a:rPr lang="fr-FR" b="1" dirty="0">
                  <a:solidFill>
                    <a:srgbClr val="FFFFFF"/>
                  </a:solidFill>
                  <a:latin typeface="Calibri" pitchFamily="34" charset="0"/>
                </a:rPr>
                <a:t>Centres d’Intérêts </a:t>
              </a:r>
              <a:r>
                <a:rPr lang="fr-FR" b="1" dirty="0" smtClean="0">
                  <a:solidFill>
                    <a:srgbClr val="FFFFFF"/>
                  </a:solidFill>
                  <a:latin typeface="Calibri" pitchFamily="34" charset="0"/>
                </a:rPr>
                <a:t>N°7,8 et 10</a:t>
              </a:r>
              <a:endParaRPr lang="fr-FR" b="1" dirty="0">
                <a:solidFill>
                  <a:srgbClr val="FFFFFF"/>
                </a:solidFill>
                <a:latin typeface="Calibri" pitchFamily="34" charset="0"/>
              </a:endParaRPr>
            </a:p>
          </p:txBody>
        </p:sp>
      </p:grpSp>
      <p:sp>
        <p:nvSpPr>
          <p:cNvPr id="22" name="Rectangle 18"/>
          <p:cNvSpPr>
            <a:spLocks noChangeArrowheads="1"/>
          </p:cNvSpPr>
          <p:nvPr/>
        </p:nvSpPr>
        <p:spPr bwMode="auto">
          <a:xfrm>
            <a:off x="3707904" y="402208"/>
            <a:ext cx="5436096" cy="800219"/>
          </a:xfrm>
          <a:prstGeom prst="rect">
            <a:avLst/>
          </a:prstGeom>
          <a:noFill/>
          <a:ln w="9525">
            <a:noFill/>
            <a:miter lim="800000"/>
            <a:headEnd/>
            <a:tailEnd/>
          </a:ln>
        </p:spPr>
        <p:txBody>
          <a:bodyPr wrap="square">
            <a:spAutoFit/>
          </a:bodyPr>
          <a:lstStyle/>
          <a:p>
            <a:r>
              <a:rPr lang="fr-FR" sz="1100" b="1" dirty="0">
                <a:solidFill>
                  <a:srgbClr val="7BB800"/>
                </a:solidFill>
              </a:rPr>
              <a:t>Formes et caractéristiques de l’énergie</a:t>
            </a:r>
          </a:p>
          <a:p>
            <a:r>
              <a:rPr lang="fr-FR" sz="1100" b="1" dirty="0">
                <a:solidFill>
                  <a:srgbClr val="7BB800"/>
                </a:solidFill>
              </a:rPr>
              <a:t>Amélioration de l’efficacité </a:t>
            </a:r>
            <a:r>
              <a:rPr lang="fr-FR" sz="1100" b="1" dirty="0" smtClean="0">
                <a:solidFill>
                  <a:srgbClr val="7BB800"/>
                </a:solidFill>
              </a:rPr>
              <a:t>énergétique</a:t>
            </a:r>
          </a:p>
          <a:p>
            <a:r>
              <a:rPr lang="fr-FR" sz="1000" b="1" dirty="0" smtClean="0">
                <a:solidFill>
                  <a:srgbClr val="7BB800"/>
                </a:solidFill>
                <a:latin typeface="Calibri" pitchFamily="34" charset="0"/>
              </a:rPr>
              <a:t>Optimisation du choix des matériaux et des structures par essais et analyses des  comportements</a:t>
            </a:r>
          </a:p>
          <a:p>
            <a:endParaRPr lang="fr-FR" sz="1400" b="1" dirty="0">
              <a:solidFill>
                <a:srgbClr val="7BB800"/>
              </a:solidFill>
            </a:endParaRPr>
          </a:p>
        </p:txBody>
      </p:sp>
      <p:grpSp>
        <p:nvGrpSpPr>
          <p:cNvPr id="27" name="Groupe 21"/>
          <p:cNvGrpSpPr>
            <a:grpSpLocks/>
          </p:cNvGrpSpPr>
          <p:nvPr/>
        </p:nvGrpSpPr>
        <p:grpSpPr bwMode="auto">
          <a:xfrm>
            <a:off x="323530" y="44624"/>
            <a:ext cx="3168350" cy="908050"/>
            <a:chOff x="1" y="0"/>
            <a:chExt cx="1691406" cy="513739"/>
          </a:xfrm>
        </p:grpSpPr>
        <p:sp>
          <p:nvSpPr>
            <p:cNvPr id="28" name="AutoShape 3"/>
            <p:cNvSpPr>
              <a:spLocks noChangeArrowheads="1"/>
            </p:cNvSpPr>
            <p:nvPr/>
          </p:nvSpPr>
          <p:spPr bwMode="auto">
            <a:xfrm>
              <a:off x="1" y="150881"/>
              <a:ext cx="1691406" cy="362858"/>
            </a:xfrm>
            <a:prstGeom prst="roundRect">
              <a:avLst>
                <a:gd name="adj" fmla="val 16667"/>
              </a:avLst>
            </a:prstGeom>
            <a:ln>
              <a:headEnd/>
              <a:tailEnd/>
            </a:ln>
          </p:spPr>
          <p:style>
            <a:lnRef idx="2">
              <a:schemeClr val="accent3"/>
            </a:lnRef>
            <a:fillRef idx="1">
              <a:schemeClr val="lt1"/>
            </a:fillRef>
            <a:effectRef idx="0">
              <a:schemeClr val="accent3"/>
            </a:effectRef>
            <a:fontRef idx="minor">
              <a:schemeClr val="dk1"/>
            </a:fontRef>
          </p:style>
          <p:txBody>
            <a:bodyPr anchor="ctr"/>
            <a:lstStyle/>
            <a:p>
              <a:pPr>
                <a:spcBef>
                  <a:spcPts val="2400"/>
                </a:spcBef>
              </a:pPr>
              <a:r>
                <a:rPr lang="fr-FR" sz="2000" b="1" dirty="0" smtClean="0">
                  <a:solidFill>
                    <a:srgbClr val="7BB800"/>
                  </a:solidFill>
                  <a:latin typeface="Century Gothic" pitchFamily="34" charset="0"/>
                </a:rPr>
                <a:t>L’énergie dans l’habitat</a:t>
              </a:r>
              <a:endParaRPr lang="fr-FR" sz="2000" b="1" dirty="0">
                <a:solidFill>
                  <a:srgbClr val="7BB800"/>
                </a:solidFill>
                <a:latin typeface="Century Gothic" pitchFamily="34" charset="0"/>
              </a:endParaRPr>
            </a:p>
          </p:txBody>
        </p:sp>
        <p:sp>
          <p:nvSpPr>
            <p:cNvPr id="29" name="AutoShape 4"/>
            <p:cNvSpPr>
              <a:spLocks noChangeArrowheads="1"/>
            </p:cNvSpPr>
            <p:nvPr/>
          </p:nvSpPr>
          <p:spPr bwMode="auto">
            <a:xfrm>
              <a:off x="1" y="0"/>
              <a:ext cx="1345438" cy="211977"/>
            </a:xfrm>
            <a:prstGeom prst="roundRect">
              <a:avLst>
                <a:gd name="adj" fmla="val 16667"/>
              </a:avLst>
            </a:prstGeom>
            <a:solidFill>
              <a:srgbClr val="7BB800"/>
            </a:solidFill>
            <a:ln w="9525">
              <a:solidFill>
                <a:srgbClr val="548DD4"/>
              </a:solidFill>
              <a:round/>
              <a:headEnd/>
              <a:tailEnd/>
            </a:ln>
          </p:spPr>
          <p:txBody>
            <a:bodyPr/>
            <a:lstStyle/>
            <a:p>
              <a:r>
                <a:rPr lang="fr-FR" b="1" dirty="0" smtClean="0">
                  <a:solidFill>
                    <a:srgbClr val="FFFFFF"/>
                  </a:solidFill>
                  <a:latin typeface="Calibri" pitchFamily="34" charset="0"/>
                </a:rPr>
                <a:t>Thème de séquence n°4</a:t>
              </a:r>
              <a:endParaRPr lang="fr-FR" b="1" dirty="0">
                <a:solidFill>
                  <a:srgbClr val="FFFFFF"/>
                </a:solidFill>
                <a:latin typeface="Calibri" pitchFamily="34" charset="0"/>
              </a:endParaRPr>
            </a:p>
          </p:txBody>
        </p:sp>
      </p:gr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539750" y="1628775"/>
            <a:ext cx="8280400" cy="4895850"/>
          </a:xfrm>
          <a:prstGeom prst="roundRect">
            <a:avLst>
              <a:gd name="adj" fmla="val 6117"/>
            </a:avLst>
          </a:prstGeom>
          <a:noFill/>
          <a:ln>
            <a:solidFill>
              <a:srgbClr val="7BB8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2531" name="AutoShape 4"/>
          <p:cNvSpPr>
            <a:spLocks noChangeArrowheads="1"/>
          </p:cNvSpPr>
          <p:nvPr/>
        </p:nvSpPr>
        <p:spPr bwMode="auto">
          <a:xfrm>
            <a:off x="323850" y="1196975"/>
            <a:ext cx="6769100" cy="719138"/>
          </a:xfrm>
          <a:prstGeom prst="roundRect">
            <a:avLst>
              <a:gd name="adj" fmla="val 16667"/>
            </a:avLst>
          </a:prstGeom>
          <a:solidFill>
            <a:srgbClr val="7BB800"/>
          </a:solidFill>
          <a:ln w="9525">
            <a:solidFill>
              <a:srgbClr val="7BB800"/>
            </a:solidFill>
            <a:round/>
            <a:headEnd/>
            <a:tailEnd/>
          </a:ln>
        </p:spPr>
        <p:txBody>
          <a:bodyPr/>
          <a:lstStyle/>
          <a:p>
            <a:r>
              <a:rPr lang="fr-FR" b="1" dirty="0">
                <a:solidFill>
                  <a:srgbClr val="FFFFFF"/>
                </a:solidFill>
                <a:latin typeface="Calibri" pitchFamily="34" charset="0"/>
              </a:rPr>
              <a:t>Activité </a:t>
            </a:r>
            <a:r>
              <a:rPr lang="fr-FR" b="1" dirty="0" smtClean="0">
                <a:solidFill>
                  <a:srgbClr val="FFFFFF"/>
                </a:solidFill>
                <a:latin typeface="Calibri" pitchFamily="34" charset="0"/>
              </a:rPr>
              <a:t>4 </a:t>
            </a:r>
            <a:r>
              <a:rPr lang="fr-FR" b="1" dirty="0">
                <a:solidFill>
                  <a:srgbClr val="FFFFFF"/>
                </a:solidFill>
                <a:latin typeface="Calibri" pitchFamily="34" charset="0"/>
              </a:rPr>
              <a:t>: </a:t>
            </a:r>
            <a:r>
              <a:rPr lang="fr-FR" b="1" dirty="0" smtClean="0">
                <a:solidFill>
                  <a:srgbClr val="FFFFFF"/>
                </a:solidFill>
                <a:latin typeface="Calibri" pitchFamily="34" charset="0"/>
              </a:rPr>
              <a:t>i</a:t>
            </a:r>
            <a:r>
              <a:rPr lang="fr-FR" b="1" dirty="0" smtClean="0">
                <a:solidFill>
                  <a:schemeClr val="bg1"/>
                </a:solidFill>
                <a:latin typeface="Calibri" pitchFamily="34" charset="0"/>
              </a:rPr>
              <a:t>nfluence de la couleur des murs sur le confort visuel des occupants</a:t>
            </a:r>
            <a:endParaRPr lang="fr-FR" dirty="0">
              <a:solidFill>
                <a:schemeClr val="bg1"/>
              </a:solidFill>
              <a:latin typeface="Calibri" pitchFamily="34" charset="0"/>
            </a:endParaRPr>
          </a:p>
          <a:p>
            <a:endParaRPr lang="fr-FR" dirty="0">
              <a:solidFill>
                <a:schemeClr val="bg1"/>
              </a:solidFill>
              <a:latin typeface="Calibri" pitchFamily="34" charset="0"/>
            </a:endParaRPr>
          </a:p>
          <a:p>
            <a:pPr algn="ctr">
              <a:spcAft>
                <a:spcPts val="1000"/>
              </a:spcAft>
            </a:pPr>
            <a:endParaRPr lang="fr-FR" b="1" dirty="0">
              <a:solidFill>
                <a:schemeClr val="bg1"/>
              </a:solidFill>
              <a:latin typeface="Calibri" pitchFamily="34" charset="0"/>
            </a:endParaRPr>
          </a:p>
          <a:p>
            <a:endParaRPr lang="fr-FR" dirty="0">
              <a:latin typeface="Calibri" pitchFamily="34" charset="0"/>
            </a:endParaRPr>
          </a:p>
        </p:txBody>
      </p:sp>
      <p:pic>
        <p:nvPicPr>
          <p:cNvPr id="22535" name="Picture 1" descr="hugo et sa maison"/>
          <p:cNvPicPr>
            <a:picLocks noChangeAspect="1" noChangeArrowheads="1"/>
          </p:cNvPicPr>
          <p:nvPr/>
        </p:nvPicPr>
        <p:blipFill>
          <a:blip r:embed="rId3" cstate="print"/>
          <a:srcRect/>
          <a:stretch>
            <a:fillRect/>
          </a:stretch>
        </p:blipFill>
        <p:spPr bwMode="auto">
          <a:xfrm>
            <a:off x="6443663" y="2276475"/>
            <a:ext cx="2024062" cy="1520825"/>
          </a:xfrm>
          <a:prstGeom prst="rect">
            <a:avLst/>
          </a:prstGeom>
          <a:noFill/>
          <a:ln w="9525">
            <a:noFill/>
            <a:miter lim="800000"/>
            <a:headEnd/>
            <a:tailEnd/>
          </a:ln>
        </p:spPr>
      </p:pic>
      <p:pic>
        <p:nvPicPr>
          <p:cNvPr id="22537" name="Picture 1" descr="salon-maison-lampe"/>
          <p:cNvPicPr>
            <a:picLocks noChangeAspect="1" noChangeArrowheads="1"/>
          </p:cNvPicPr>
          <p:nvPr/>
        </p:nvPicPr>
        <p:blipFill>
          <a:blip r:embed="rId4" cstate="print"/>
          <a:srcRect/>
          <a:stretch>
            <a:fillRect/>
          </a:stretch>
        </p:blipFill>
        <p:spPr bwMode="auto">
          <a:xfrm>
            <a:off x="827088" y="4258362"/>
            <a:ext cx="3312864" cy="2193238"/>
          </a:xfrm>
          <a:prstGeom prst="rect">
            <a:avLst/>
          </a:prstGeom>
          <a:noFill/>
          <a:ln w="9525">
            <a:noFill/>
            <a:miter lim="800000"/>
            <a:headEnd/>
            <a:tailEnd/>
          </a:ln>
        </p:spPr>
      </p:pic>
      <p:sp>
        <p:nvSpPr>
          <p:cNvPr id="22538" name="Rectangle 3"/>
          <p:cNvSpPr>
            <a:spLocks noChangeArrowheads="1"/>
          </p:cNvSpPr>
          <p:nvPr/>
        </p:nvSpPr>
        <p:spPr bwMode="auto">
          <a:xfrm>
            <a:off x="611560" y="1973158"/>
            <a:ext cx="5616575" cy="1815882"/>
          </a:xfrm>
          <a:prstGeom prst="rect">
            <a:avLst/>
          </a:prstGeom>
          <a:noFill/>
          <a:ln w="9525">
            <a:noFill/>
            <a:miter lim="800000"/>
            <a:headEnd/>
            <a:tailEnd/>
          </a:ln>
        </p:spPr>
        <p:txBody>
          <a:bodyPr anchor="ctr">
            <a:spAutoFit/>
          </a:bodyPr>
          <a:lstStyle/>
          <a:p>
            <a:r>
              <a:rPr lang="fr-FR" sz="1600" dirty="0" smtClean="0"/>
              <a:t>Les parents d’Hugo souhaitent repeindre les murs de la cuisine avec une couleur plus foncée. Or, Hugo se demande si la couleur des murs aura une influence sur l'éclairement et donc indirectement sur la consommation électrique.</a:t>
            </a:r>
          </a:p>
          <a:p>
            <a:r>
              <a:rPr lang="fr-FR" sz="1600" dirty="0" smtClean="0"/>
              <a:t>Pour répondre aux interrogations d’Hugo, des essais ont été réalisés avec un caisson de simulation équipé d’une lampe à incandescence puis fluo-compacte.</a:t>
            </a:r>
            <a:endParaRPr lang="fr-FR" sz="1600" dirty="0"/>
          </a:p>
        </p:txBody>
      </p:sp>
      <p:sp>
        <p:nvSpPr>
          <p:cNvPr id="22539" name="Rectangle 4"/>
          <p:cNvSpPr>
            <a:spLocks noChangeArrowheads="1"/>
          </p:cNvSpPr>
          <p:nvPr/>
        </p:nvSpPr>
        <p:spPr bwMode="auto">
          <a:xfrm>
            <a:off x="4572000" y="4221119"/>
            <a:ext cx="3960440" cy="2062103"/>
          </a:xfrm>
          <a:prstGeom prst="rect">
            <a:avLst/>
          </a:prstGeom>
          <a:noFill/>
          <a:ln w="9525">
            <a:noFill/>
            <a:miter lim="800000"/>
            <a:headEnd/>
            <a:tailEnd/>
          </a:ln>
        </p:spPr>
        <p:txBody>
          <a:bodyPr wrap="square" anchor="ctr">
            <a:spAutoFit/>
          </a:bodyPr>
          <a:lstStyle/>
          <a:p>
            <a:r>
              <a:rPr lang="fr-FR" sz="3200" b="1" dirty="0" smtClean="0">
                <a:solidFill>
                  <a:srgbClr val="6600CC"/>
                </a:solidFill>
                <a:latin typeface="Comic Sans MS" pitchFamily="66" charset="0"/>
                <a:cs typeface="Times New Roman" pitchFamily="18" charset="0"/>
              </a:rPr>
              <a:t>La couleur des parois a-t-elle une influence sur le confort visuel ?</a:t>
            </a:r>
            <a:endParaRPr lang="fr-FR" sz="3200" dirty="0">
              <a:cs typeface="Times New Roman" pitchFamily="18" charset="0"/>
            </a:endParaRPr>
          </a:p>
        </p:txBody>
      </p:sp>
      <p:grpSp>
        <p:nvGrpSpPr>
          <p:cNvPr id="16" name="Groupe 21"/>
          <p:cNvGrpSpPr>
            <a:grpSpLocks/>
          </p:cNvGrpSpPr>
          <p:nvPr/>
        </p:nvGrpSpPr>
        <p:grpSpPr bwMode="auto">
          <a:xfrm>
            <a:off x="3748930" y="72008"/>
            <a:ext cx="5395070" cy="908050"/>
            <a:chOff x="0" y="0"/>
            <a:chExt cx="2668974" cy="513739"/>
          </a:xfrm>
        </p:grpSpPr>
        <p:sp>
          <p:nvSpPr>
            <p:cNvPr id="17" name="AutoShape 3"/>
            <p:cNvSpPr>
              <a:spLocks noChangeArrowheads="1"/>
            </p:cNvSpPr>
            <p:nvPr/>
          </p:nvSpPr>
          <p:spPr bwMode="auto">
            <a:xfrm>
              <a:off x="1" y="150881"/>
              <a:ext cx="2668973" cy="362858"/>
            </a:xfrm>
            <a:prstGeom prst="roundRect">
              <a:avLst>
                <a:gd name="adj" fmla="val 16667"/>
              </a:avLst>
            </a:prstGeom>
            <a:ln>
              <a:headEnd/>
              <a:tailEnd/>
            </a:ln>
          </p:spPr>
          <p:style>
            <a:lnRef idx="2">
              <a:schemeClr val="accent3"/>
            </a:lnRef>
            <a:fillRef idx="1">
              <a:schemeClr val="lt1"/>
            </a:fillRef>
            <a:effectRef idx="0">
              <a:schemeClr val="accent3"/>
            </a:effectRef>
            <a:fontRef idx="minor">
              <a:schemeClr val="dk1"/>
            </a:fontRef>
          </p:style>
          <p:txBody>
            <a:bodyPr anchor="ctr"/>
            <a:lstStyle/>
            <a:p>
              <a:pPr>
                <a:spcBef>
                  <a:spcPts val="2400"/>
                </a:spcBef>
              </a:pPr>
              <a:endParaRPr lang="fr-FR" sz="2000" b="1">
                <a:solidFill>
                  <a:srgbClr val="7BB800"/>
                </a:solidFill>
                <a:latin typeface="Century Gothic" pitchFamily="34" charset="0"/>
              </a:endParaRPr>
            </a:p>
          </p:txBody>
        </p:sp>
        <p:sp>
          <p:nvSpPr>
            <p:cNvPr id="18" name="AutoShape 4"/>
            <p:cNvSpPr>
              <a:spLocks noChangeArrowheads="1"/>
            </p:cNvSpPr>
            <p:nvPr/>
          </p:nvSpPr>
          <p:spPr bwMode="auto">
            <a:xfrm>
              <a:off x="0" y="0"/>
              <a:ext cx="1694128" cy="211977"/>
            </a:xfrm>
            <a:prstGeom prst="roundRect">
              <a:avLst>
                <a:gd name="adj" fmla="val 16667"/>
              </a:avLst>
            </a:prstGeom>
            <a:solidFill>
              <a:srgbClr val="7BB800"/>
            </a:solidFill>
            <a:ln w="9525">
              <a:solidFill>
                <a:srgbClr val="548DD4"/>
              </a:solidFill>
              <a:round/>
              <a:headEnd/>
              <a:tailEnd/>
            </a:ln>
          </p:spPr>
          <p:txBody>
            <a:bodyPr/>
            <a:lstStyle/>
            <a:p>
              <a:r>
                <a:rPr lang="fr-FR" b="1" dirty="0">
                  <a:solidFill>
                    <a:srgbClr val="FFFFFF"/>
                  </a:solidFill>
                  <a:latin typeface="Calibri" pitchFamily="34" charset="0"/>
                </a:rPr>
                <a:t>Centres d’Intérêts </a:t>
              </a:r>
              <a:r>
                <a:rPr lang="fr-FR" b="1" dirty="0" smtClean="0">
                  <a:solidFill>
                    <a:srgbClr val="FFFFFF"/>
                  </a:solidFill>
                  <a:latin typeface="Calibri" pitchFamily="34" charset="0"/>
                </a:rPr>
                <a:t>N°7,8 et 10</a:t>
              </a:r>
              <a:endParaRPr lang="fr-FR" b="1" dirty="0">
                <a:solidFill>
                  <a:srgbClr val="FFFFFF"/>
                </a:solidFill>
                <a:latin typeface="Calibri" pitchFamily="34" charset="0"/>
              </a:endParaRPr>
            </a:p>
          </p:txBody>
        </p:sp>
      </p:grpSp>
      <p:sp>
        <p:nvSpPr>
          <p:cNvPr id="19" name="Rectangle 18"/>
          <p:cNvSpPr>
            <a:spLocks noChangeArrowheads="1"/>
          </p:cNvSpPr>
          <p:nvPr/>
        </p:nvSpPr>
        <p:spPr bwMode="auto">
          <a:xfrm>
            <a:off x="3707904" y="402208"/>
            <a:ext cx="5436096" cy="800219"/>
          </a:xfrm>
          <a:prstGeom prst="rect">
            <a:avLst/>
          </a:prstGeom>
          <a:noFill/>
          <a:ln w="9525">
            <a:noFill/>
            <a:miter lim="800000"/>
            <a:headEnd/>
            <a:tailEnd/>
          </a:ln>
        </p:spPr>
        <p:txBody>
          <a:bodyPr wrap="square">
            <a:spAutoFit/>
          </a:bodyPr>
          <a:lstStyle/>
          <a:p>
            <a:r>
              <a:rPr lang="fr-FR" sz="1100" b="1" dirty="0">
                <a:solidFill>
                  <a:srgbClr val="7BB800"/>
                </a:solidFill>
              </a:rPr>
              <a:t>Formes et caractéristiques de l’énergie</a:t>
            </a:r>
          </a:p>
          <a:p>
            <a:r>
              <a:rPr lang="fr-FR" sz="1100" b="1" dirty="0">
                <a:solidFill>
                  <a:srgbClr val="7BB800"/>
                </a:solidFill>
              </a:rPr>
              <a:t>Amélioration de l’efficacité </a:t>
            </a:r>
            <a:r>
              <a:rPr lang="fr-FR" sz="1100" b="1" dirty="0" smtClean="0">
                <a:solidFill>
                  <a:srgbClr val="7BB800"/>
                </a:solidFill>
              </a:rPr>
              <a:t>énergétique</a:t>
            </a:r>
          </a:p>
          <a:p>
            <a:r>
              <a:rPr lang="fr-FR" sz="1000" b="1" dirty="0" smtClean="0">
                <a:solidFill>
                  <a:srgbClr val="7BB800"/>
                </a:solidFill>
                <a:latin typeface="Calibri" pitchFamily="34" charset="0"/>
              </a:rPr>
              <a:t>Optimisation du choix des matériaux et des structures par essais et analyses des  comportements</a:t>
            </a:r>
          </a:p>
          <a:p>
            <a:endParaRPr lang="fr-FR" sz="1400" b="1" dirty="0">
              <a:solidFill>
                <a:srgbClr val="7BB800"/>
              </a:solidFill>
            </a:endParaRPr>
          </a:p>
        </p:txBody>
      </p:sp>
      <p:grpSp>
        <p:nvGrpSpPr>
          <p:cNvPr id="20" name="Groupe 21"/>
          <p:cNvGrpSpPr>
            <a:grpSpLocks/>
          </p:cNvGrpSpPr>
          <p:nvPr/>
        </p:nvGrpSpPr>
        <p:grpSpPr bwMode="auto">
          <a:xfrm>
            <a:off x="323530" y="44624"/>
            <a:ext cx="3168350" cy="908050"/>
            <a:chOff x="1" y="0"/>
            <a:chExt cx="1691406" cy="513739"/>
          </a:xfrm>
        </p:grpSpPr>
        <p:sp>
          <p:nvSpPr>
            <p:cNvPr id="21" name="AutoShape 3"/>
            <p:cNvSpPr>
              <a:spLocks noChangeArrowheads="1"/>
            </p:cNvSpPr>
            <p:nvPr/>
          </p:nvSpPr>
          <p:spPr bwMode="auto">
            <a:xfrm>
              <a:off x="1" y="150881"/>
              <a:ext cx="1691406" cy="362858"/>
            </a:xfrm>
            <a:prstGeom prst="roundRect">
              <a:avLst>
                <a:gd name="adj" fmla="val 16667"/>
              </a:avLst>
            </a:prstGeom>
            <a:ln>
              <a:headEnd/>
              <a:tailEnd/>
            </a:ln>
          </p:spPr>
          <p:style>
            <a:lnRef idx="2">
              <a:schemeClr val="accent3"/>
            </a:lnRef>
            <a:fillRef idx="1">
              <a:schemeClr val="lt1"/>
            </a:fillRef>
            <a:effectRef idx="0">
              <a:schemeClr val="accent3"/>
            </a:effectRef>
            <a:fontRef idx="minor">
              <a:schemeClr val="dk1"/>
            </a:fontRef>
          </p:style>
          <p:txBody>
            <a:bodyPr anchor="ctr"/>
            <a:lstStyle/>
            <a:p>
              <a:pPr>
                <a:spcBef>
                  <a:spcPts val="2400"/>
                </a:spcBef>
              </a:pPr>
              <a:r>
                <a:rPr lang="fr-FR" sz="2000" b="1" dirty="0" smtClean="0">
                  <a:solidFill>
                    <a:srgbClr val="7BB800"/>
                  </a:solidFill>
                  <a:latin typeface="Century Gothic" pitchFamily="34" charset="0"/>
                </a:rPr>
                <a:t>L’énergie dans l’habitat</a:t>
              </a:r>
              <a:endParaRPr lang="fr-FR" sz="2000" b="1" dirty="0">
                <a:solidFill>
                  <a:srgbClr val="7BB800"/>
                </a:solidFill>
                <a:latin typeface="Century Gothic" pitchFamily="34" charset="0"/>
              </a:endParaRPr>
            </a:p>
          </p:txBody>
        </p:sp>
        <p:sp>
          <p:nvSpPr>
            <p:cNvPr id="22" name="AutoShape 4"/>
            <p:cNvSpPr>
              <a:spLocks noChangeArrowheads="1"/>
            </p:cNvSpPr>
            <p:nvPr/>
          </p:nvSpPr>
          <p:spPr bwMode="auto">
            <a:xfrm>
              <a:off x="1" y="0"/>
              <a:ext cx="1345438" cy="211977"/>
            </a:xfrm>
            <a:prstGeom prst="roundRect">
              <a:avLst>
                <a:gd name="adj" fmla="val 16667"/>
              </a:avLst>
            </a:prstGeom>
            <a:solidFill>
              <a:srgbClr val="7BB800"/>
            </a:solidFill>
            <a:ln w="9525">
              <a:solidFill>
                <a:srgbClr val="548DD4"/>
              </a:solidFill>
              <a:round/>
              <a:headEnd/>
              <a:tailEnd/>
            </a:ln>
          </p:spPr>
          <p:txBody>
            <a:bodyPr/>
            <a:lstStyle/>
            <a:p>
              <a:r>
                <a:rPr lang="fr-FR" b="1" dirty="0" smtClean="0">
                  <a:solidFill>
                    <a:srgbClr val="FFFFFF"/>
                  </a:solidFill>
                  <a:latin typeface="Calibri" pitchFamily="34" charset="0"/>
                </a:rPr>
                <a:t>Thème de séquence n°4</a:t>
              </a:r>
              <a:endParaRPr lang="fr-FR" b="1" dirty="0">
                <a:solidFill>
                  <a:srgbClr val="FFFFFF"/>
                </a:solidFill>
                <a:latin typeface="Calibri" pitchFamily="34" charset="0"/>
              </a:endParaRP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539750" y="1628775"/>
            <a:ext cx="8280400" cy="4895850"/>
          </a:xfrm>
          <a:prstGeom prst="roundRect">
            <a:avLst>
              <a:gd name="adj" fmla="val 6117"/>
            </a:avLst>
          </a:prstGeom>
          <a:noFill/>
          <a:ln>
            <a:solidFill>
              <a:srgbClr val="7BB8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2531" name="AutoShape 4"/>
          <p:cNvSpPr>
            <a:spLocks noChangeArrowheads="1"/>
          </p:cNvSpPr>
          <p:nvPr/>
        </p:nvSpPr>
        <p:spPr bwMode="auto">
          <a:xfrm>
            <a:off x="323850" y="1196975"/>
            <a:ext cx="6769100" cy="719138"/>
          </a:xfrm>
          <a:prstGeom prst="roundRect">
            <a:avLst>
              <a:gd name="adj" fmla="val 16667"/>
            </a:avLst>
          </a:prstGeom>
          <a:solidFill>
            <a:srgbClr val="7BB800"/>
          </a:solidFill>
          <a:ln w="9525">
            <a:solidFill>
              <a:srgbClr val="7BB800"/>
            </a:solidFill>
            <a:round/>
            <a:headEnd/>
            <a:tailEnd/>
          </a:ln>
        </p:spPr>
        <p:txBody>
          <a:bodyPr/>
          <a:lstStyle/>
          <a:p>
            <a:r>
              <a:rPr lang="fr-FR" b="1" dirty="0">
                <a:solidFill>
                  <a:srgbClr val="FFFFFF"/>
                </a:solidFill>
                <a:latin typeface="Calibri" pitchFamily="34" charset="0"/>
              </a:rPr>
              <a:t>Activité </a:t>
            </a:r>
            <a:r>
              <a:rPr lang="fr-FR" b="1" dirty="0" smtClean="0">
                <a:solidFill>
                  <a:srgbClr val="FFFFFF"/>
                </a:solidFill>
                <a:latin typeface="Calibri" pitchFamily="34" charset="0"/>
              </a:rPr>
              <a:t>4 </a:t>
            </a:r>
            <a:r>
              <a:rPr lang="fr-FR" b="1" dirty="0">
                <a:solidFill>
                  <a:srgbClr val="FFFFFF"/>
                </a:solidFill>
                <a:latin typeface="Calibri" pitchFamily="34" charset="0"/>
              </a:rPr>
              <a:t>: </a:t>
            </a:r>
            <a:r>
              <a:rPr lang="fr-FR" b="1" dirty="0" smtClean="0">
                <a:solidFill>
                  <a:srgbClr val="FFFFFF"/>
                </a:solidFill>
                <a:latin typeface="Calibri" pitchFamily="34" charset="0"/>
              </a:rPr>
              <a:t>i</a:t>
            </a:r>
            <a:r>
              <a:rPr lang="fr-FR" b="1" dirty="0" smtClean="0">
                <a:solidFill>
                  <a:schemeClr val="bg1"/>
                </a:solidFill>
                <a:latin typeface="Calibri" pitchFamily="34" charset="0"/>
              </a:rPr>
              <a:t>nfluence de la couleur des murs sur le confort visuel des occupants</a:t>
            </a:r>
            <a:endParaRPr lang="fr-FR" dirty="0">
              <a:solidFill>
                <a:schemeClr val="bg1"/>
              </a:solidFill>
              <a:latin typeface="Calibri" pitchFamily="34" charset="0"/>
            </a:endParaRPr>
          </a:p>
          <a:p>
            <a:endParaRPr lang="fr-FR" dirty="0">
              <a:solidFill>
                <a:schemeClr val="bg1"/>
              </a:solidFill>
              <a:latin typeface="Calibri" pitchFamily="34" charset="0"/>
            </a:endParaRPr>
          </a:p>
          <a:p>
            <a:pPr algn="ctr">
              <a:spcAft>
                <a:spcPts val="1000"/>
              </a:spcAft>
            </a:pPr>
            <a:endParaRPr lang="fr-FR" b="1" dirty="0">
              <a:solidFill>
                <a:schemeClr val="bg1"/>
              </a:solidFill>
              <a:latin typeface="Calibri" pitchFamily="34" charset="0"/>
            </a:endParaRPr>
          </a:p>
          <a:p>
            <a:endParaRPr lang="fr-FR" dirty="0">
              <a:latin typeface="Calibri" pitchFamily="34" charset="0"/>
            </a:endParaRPr>
          </a:p>
        </p:txBody>
      </p:sp>
      <p:grpSp>
        <p:nvGrpSpPr>
          <p:cNvPr id="14" name="Groupe 21"/>
          <p:cNvGrpSpPr>
            <a:grpSpLocks/>
          </p:cNvGrpSpPr>
          <p:nvPr/>
        </p:nvGrpSpPr>
        <p:grpSpPr bwMode="auto">
          <a:xfrm>
            <a:off x="3748930" y="72008"/>
            <a:ext cx="5395070" cy="908050"/>
            <a:chOff x="0" y="0"/>
            <a:chExt cx="2668974" cy="513739"/>
          </a:xfrm>
        </p:grpSpPr>
        <p:sp>
          <p:nvSpPr>
            <p:cNvPr id="15" name="AutoShape 3"/>
            <p:cNvSpPr>
              <a:spLocks noChangeArrowheads="1"/>
            </p:cNvSpPr>
            <p:nvPr/>
          </p:nvSpPr>
          <p:spPr bwMode="auto">
            <a:xfrm>
              <a:off x="1" y="150881"/>
              <a:ext cx="2668973" cy="362858"/>
            </a:xfrm>
            <a:prstGeom prst="roundRect">
              <a:avLst>
                <a:gd name="adj" fmla="val 16667"/>
              </a:avLst>
            </a:prstGeom>
            <a:ln>
              <a:headEnd/>
              <a:tailEnd/>
            </a:ln>
          </p:spPr>
          <p:style>
            <a:lnRef idx="2">
              <a:schemeClr val="accent3"/>
            </a:lnRef>
            <a:fillRef idx="1">
              <a:schemeClr val="lt1"/>
            </a:fillRef>
            <a:effectRef idx="0">
              <a:schemeClr val="accent3"/>
            </a:effectRef>
            <a:fontRef idx="minor">
              <a:schemeClr val="dk1"/>
            </a:fontRef>
          </p:style>
          <p:txBody>
            <a:bodyPr anchor="ctr"/>
            <a:lstStyle/>
            <a:p>
              <a:pPr>
                <a:spcBef>
                  <a:spcPts val="2400"/>
                </a:spcBef>
              </a:pPr>
              <a:endParaRPr lang="fr-FR" sz="2000" b="1">
                <a:solidFill>
                  <a:srgbClr val="7BB800"/>
                </a:solidFill>
                <a:latin typeface="Century Gothic" pitchFamily="34" charset="0"/>
              </a:endParaRPr>
            </a:p>
          </p:txBody>
        </p:sp>
        <p:sp>
          <p:nvSpPr>
            <p:cNvPr id="16" name="AutoShape 4"/>
            <p:cNvSpPr>
              <a:spLocks noChangeArrowheads="1"/>
            </p:cNvSpPr>
            <p:nvPr/>
          </p:nvSpPr>
          <p:spPr bwMode="auto">
            <a:xfrm>
              <a:off x="0" y="0"/>
              <a:ext cx="1694128" cy="211977"/>
            </a:xfrm>
            <a:prstGeom prst="roundRect">
              <a:avLst>
                <a:gd name="adj" fmla="val 16667"/>
              </a:avLst>
            </a:prstGeom>
            <a:solidFill>
              <a:srgbClr val="7BB800"/>
            </a:solidFill>
            <a:ln w="9525">
              <a:solidFill>
                <a:srgbClr val="548DD4"/>
              </a:solidFill>
              <a:round/>
              <a:headEnd/>
              <a:tailEnd/>
            </a:ln>
          </p:spPr>
          <p:txBody>
            <a:bodyPr/>
            <a:lstStyle/>
            <a:p>
              <a:r>
                <a:rPr lang="fr-FR" b="1" dirty="0">
                  <a:solidFill>
                    <a:srgbClr val="FFFFFF"/>
                  </a:solidFill>
                  <a:latin typeface="Calibri" pitchFamily="34" charset="0"/>
                </a:rPr>
                <a:t>Centres d’Intérêts </a:t>
              </a:r>
              <a:r>
                <a:rPr lang="fr-FR" b="1" dirty="0" smtClean="0">
                  <a:solidFill>
                    <a:srgbClr val="FFFFFF"/>
                  </a:solidFill>
                  <a:latin typeface="Calibri" pitchFamily="34" charset="0"/>
                </a:rPr>
                <a:t>N°7,8 et 10</a:t>
              </a:r>
              <a:endParaRPr lang="fr-FR" b="1" dirty="0">
                <a:solidFill>
                  <a:srgbClr val="FFFFFF"/>
                </a:solidFill>
                <a:latin typeface="Calibri" pitchFamily="34" charset="0"/>
              </a:endParaRPr>
            </a:p>
          </p:txBody>
        </p:sp>
      </p:grpSp>
      <p:sp>
        <p:nvSpPr>
          <p:cNvPr id="17" name="Rectangle 18"/>
          <p:cNvSpPr>
            <a:spLocks noChangeArrowheads="1"/>
          </p:cNvSpPr>
          <p:nvPr/>
        </p:nvSpPr>
        <p:spPr bwMode="auto">
          <a:xfrm>
            <a:off x="3707904" y="402208"/>
            <a:ext cx="5436096" cy="800219"/>
          </a:xfrm>
          <a:prstGeom prst="rect">
            <a:avLst/>
          </a:prstGeom>
          <a:noFill/>
          <a:ln w="9525">
            <a:noFill/>
            <a:miter lim="800000"/>
            <a:headEnd/>
            <a:tailEnd/>
          </a:ln>
        </p:spPr>
        <p:txBody>
          <a:bodyPr wrap="square">
            <a:spAutoFit/>
          </a:bodyPr>
          <a:lstStyle/>
          <a:p>
            <a:r>
              <a:rPr lang="fr-FR" sz="1100" b="1" dirty="0">
                <a:solidFill>
                  <a:srgbClr val="7BB800"/>
                </a:solidFill>
              </a:rPr>
              <a:t>Formes et caractéristiques de l’énergie</a:t>
            </a:r>
          </a:p>
          <a:p>
            <a:r>
              <a:rPr lang="fr-FR" sz="1100" b="1" dirty="0">
                <a:solidFill>
                  <a:srgbClr val="7BB800"/>
                </a:solidFill>
              </a:rPr>
              <a:t>Amélioration de l’efficacité </a:t>
            </a:r>
            <a:r>
              <a:rPr lang="fr-FR" sz="1100" b="1" dirty="0" smtClean="0">
                <a:solidFill>
                  <a:srgbClr val="7BB800"/>
                </a:solidFill>
              </a:rPr>
              <a:t>énergétique</a:t>
            </a:r>
          </a:p>
          <a:p>
            <a:r>
              <a:rPr lang="fr-FR" sz="1000" b="1" dirty="0" smtClean="0">
                <a:solidFill>
                  <a:srgbClr val="7BB800"/>
                </a:solidFill>
                <a:latin typeface="Calibri" pitchFamily="34" charset="0"/>
              </a:rPr>
              <a:t>Optimisation du choix des matériaux et des structures par essais et analyses des  comportements</a:t>
            </a:r>
          </a:p>
          <a:p>
            <a:endParaRPr lang="fr-FR" sz="1400" b="1" dirty="0">
              <a:solidFill>
                <a:srgbClr val="7BB800"/>
              </a:solidFill>
            </a:endParaRPr>
          </a:p>
        </p:txBody>
      </p:sp>
      <p:grpSp>
        <p:nvGrpSpPr>
          <p:cNvPr id="18" name="Groupe 21"/>
          <p:cNvGrpSpPr>
            <a:grpSpLocks/>
          </p:cNvGrpSpPr>
          <p:nvPr/>
        </p:nvGrpSpPr>
        <p:grpSpPr bwMode="auto">
          <a:xfrm>
            <a:off x="323530" y="44624"/>
            <a:ext cx="3168350" cy="908050"/>
            <a:chOff x="1" y="0"/>
            <a:chExt cx="1691406" cy="513739"/>
          </a:xfrm>
        </p:grpSpPr>
        <p:sp>
          <p:nvSpPr>
            <p:cNvPr id="19" name="AutoShape 3"/>
            <p:cNvSpPr>
              <a:spLocks noChangeArrowheads="1"/>
            </p:cNvSpPr>
            <p:nvPr/>
          </p:nvSpPr>
          <p:spPr bwMode="auto">
            <a:xfrm>
              <a:off x="1" y="150881"/>
              <a:ext cx="1691406" cy="362858"/>
            </a:xfrm>
            <a:prstGeom prst="roundRect">
              <a:avLst>
                <a:gd name="adj" fmla="val 16667"/>
              </a:avLst>
            </a:prstGeom>
            <a:ln>
              <a:headEnd/>
              <a:tailEnd/>
            </a:ln>
          </p:spPr>
          <p:style>
            <a:lnRef idx="2">
              <a:schemeClr val="accent3"/>
            </a:lnRef>
            <a:fillRef idx="1">
              <a:schemeClr val="lt1"/>
            </a:fillRef>
            <a:effectRef idx="0">
              <a:schemeClr val="accent3"/>
            </a:effectRef>
            <a:fontRef idx="minor">
              <a:schemeClr val="dk1"/>
            </a:fontRef>
          </p:style>
          <p:txBody>
            <a:bodyPr anchor="ctr"/>
            <a:lstStyle/>
            <a:p>
              <a:pPr>
                <a:spcBef>
                  <a:spcPts val="2400"/>
                </a:spcBef>
              </a:pPr>
              <a:r>
                <a:rPr lang="fr-FR" sz="2000" b="1" dirty="0" smtClean="0">
                  <a:solidFill>
                    <a:srgbClr val="7BB800"/>
                  </a:solidFill>
                  <a:latin typeface="Century Gothic" pitchFamily="34" charset="0"/>
                </a:rPr>
                <a:t>L’énergie dans l’habitat</a:t>
              </a:r>
              <a:endParaRPr lang="fr-FR" sz="2000" b="1" dirty="0">
                <a:solidFill>
                  <a:srgbClr val="7BB800"/>
                </a:solidFill>
                <a:latin typeface="Century Gothic" pitchFamily="34" charset="0"/>
              </a:endParaRPr>
            </a:p>
          </p:txBody>
        </p:sp>
        <p:sp>
          <p:nvSpPr>
            <p:cNvPr id="20" name="AutoShape 4"/>
            <p:cNvSpPr>
              <a:spLocks noChangeArrowheads="1"/>
            </p:cNvSpPr>
            <p:nvPr/>
          </p:nvSpPr>
          <p:spPr bwMode="auto">
            <a:xfrm>
              <a:off x="1" y="0"/>
              <a:ext cx="1345438" cy="211977"/>
            </a:xfrm>
            <a:prstGeom prst="roundRect">
              <a:avLst>
                <a:gd name="adj" fmla="val 16667"/>
              </a:avLst>
            </a:prstGeom>
            <a:solidFill>
              <a:srgbClr val="7BB800"/>
            </a:solidFill>
            <a:ln w="9525">
              <a:solidFill>
                <a:srgbClr val="548DD4"/>
              </a:solidFill>
              <a:round/>
              <a:headEnd/>
              <a:tailEnd/>
            </a:ln>
          </p:spPr>
          <p:txBody>
            <a:bodyPr/>
            <a:lstStyle/>
            <a:p>
              <a:r>
                <a:rPr lang="fr-FR" b="1" dirty="0" smtClean="0">
                  <a:solidFill>
                    <a:srgbClr val="FFFFFF"/>
                  </a:solidFill>
                  <a:latin typeface="Calibri" pitchFamily="34" charset="0"/>
                </a:rPr>
                <a:t>Thème de séquence n°4</a:t>
              </a:r>
              <a:endParaRPr lang="fr-FR" b="1" dirty="0">
                <a:solidFill>
                  <a:srgbClr val="FFFFFF"/>
                </a:solidFill>
                <a:latin typeface="Calibri" pitchFamily="34" charset="0"/>
              </a:endParaRPr>
            </a:p>
          </p:txBody>
        </p:sp>
      </p:grpSp>
      <p:graphicFrame>
        <p:nvGraphicFramePr>
          <p:cNvPr id="13" name="Tableau 12"/>
          <p:cNvGraphicFramePr>
            <a:graphicFrameLocks noGrp="1"/>
          </p:cNvGraphicFramePr>
          <p:nvPr/>
        </p:nvGraphicFramePr>
        <p:xfrm>
          <a:off x="4932040" y="2852936"/>
          <a:ext cx="3409950" cy="2159000"/>
        </p:xfrm>
        <a:graphic>
          <a:graphicData uri="http://schemas.openxmlformats.org/drawingml/2006/table">
            <a:tbl>
              <a:tblPr/>
              <a:tblGrid>
                <a:gridCol w="1162643"/>
                <a:gridCol w="1162643"/>
                <a:gridCol w="1084664"/>
              </a:tblGrid>
              <a:tr h="40005">
                <a:tc rowSpan="2">
                  <a:txBody>
                    <a:bodyPr/>
                    <a:lstStyle/>
                    <a:p>
                      <a:pPr algn="l">
                        <a:spcAft>
                          <a:spcPts val="0"/>
                        </a:spcAft>
                      </a:pPr>
                      <a:endParaRPr lang="fr-FR" sz="800" dirty="0">
                        <a:latin typeface="Comic Sans MS"/>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fr-FR" sz="800">
                          <a:latin typeface="Comic Sans MS"/>
                          <a:ea typeface="Times New Roman"/>
                          <a:cs typeface="Times New Roman"/>
                        </a:rPr>
                        <a:t>Mur de couleur foncée</a:t>
                      </a:r>
                      <a:endParaRPr lang="fr-FR"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r>
              <a:tr h="655955">
                <a:tc vMerge="1">
                  <a:txBody>
                    <a:bodyPr/>
                    <a:lstStyle/>
                    <a:p>
                      <a:endParaRPr lang="fr-FR"/>
                    </a:p>
                  </a:txBody>
                  <a:tcPr/>
                </a:tc>
                <a:tc>
                  <a:txBody>
                    <a:bodyPr/>
                    <a:lstStyle/>
                    <a:p>
                      <a:pPr algn="ctr">
                        <a:spcAft>
                          <a:spcPts val="0"/>
                        </a:spcAft>
                      </a:pPr>
                      <a:r>
                        <a:rPr lang="fr-FR" sz="800">
                          <a:latin typeface="Comic Sans MS"/>
                          <a:ea typeface="Times New Roman"/>
                          <a:cs typeface="Times New Roman"/>
                        </a:rPr>
                        <a:t>Lampe à incandescence</a:t>
                      </a:r>
                      <a:endParaRPr lang="fr-FR" sz="1200">
                        <a:latin typeface="Arial"/>
                        <a:ea typeface="Times New Roman"/>
                        <a:cs typeface="Times New Roman"/>
                      </a:endParaRPr>
                    </a:p>
                    <a:p>
                      <a:pPr algn="ctr">
                        <a:spcAft>
                          <a:spcPts val="0"/>
                        </a:spcAft>
                      </a:pPr>
                      <a:r>
                        <a:rPr lang="fr-FR" sz="800">
                          <a:latin typeface="Comic Sans MS"/>
                          <a:ea typeface="Times New Roman"/>
                          <a:cs typeface="Times New Roman"/>
                        </a:rPr>
                        <a:t>60W</a:t>
                      </a:r>
                      <a:endParaRPr lang="fr-FR"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800">
                          <a:latin typeface="Comic Sans MS"/>
                          <a:ea typeface="Times New Roman"/>
                          <a:cs typeface="Times New Roman"/>
                        </a:rPr>
                        <a:t>Lampe fluo-compacte</a:t>
                      </a:r>
                      <a:endParaRPr lang="fr-FR" sz="1200">
                        <a:latin typeface="Arial"/>
                        <a:ea typeface="Times New Roman"/>
                        <a:cs typeface="Times New Roman"/>
                      </a:endParaRPr>
                    </a:p>
                    <a:p>
                      <a:pPr algn="ctr">
                        <a:spcAft>
                          <a:spcPts val="0"/>
                        </a:spcAft>
                      </a:pPr>
                      <a:r>
                        <a:rPr lang="fr-FR" sz="800">
                          <a:latin typeface="Comic Sans MS"/>
                          <a:ea typeface="Times New Roman"/>
                          <a:cs typeface="Times New Roman"/>
                        </a:rPr>
                        <a:t>12W</a:t>
                      </a:r>
                      <a:endParaRPr lang="fr-FR"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510">
                <a:tc>
                  <a:txBody>
                    <a:bodyPr/>
                    <a:lstStyle/>
                    <a:p>
                      <a:pPr algn="ctr">
                        <a:spcAft>
                          <a:spcPts val="0"/>
                        </a:spcAft>
                      </a:pPr>
                      <a:r>
                        <a:rPr lang="de-DE" sz="800" b="1">
                          <a:latin typeface="Comic Sans MS"/>
                          <a:ea typeface="Times New Roman"/>
                          <a:cs typeface="Times New Roman"/>
                        </a:rPr>
                        <a:t>E</a:t>
                      </a:r>
                      <a:r>
                        <a:rPr lang="de-DE" sz="800" b="1" baseline="-25000">
                          <a:latin typeface="Comic Sans MS"/>
                          <a:ea typeface="Times New Roman"/>
                          <a:cs typeface="Times New Roman"/>
                        </a:rPr>
                        <a:t>moy</a:t>
                      </a:r>
                      <a:r>
                        <a:rPr lang="de-DE" sz="800" b="1">
                          <a:latin typeface="Comic Sans MS"/>
                          <a:ea typeface="Times New Roman"/>
                          <a:cs typeface="Times New Roman"/>
                        </a:rPr>
                        <a:t> (lux)</a:t>
                      </a:r>
                      <a:endParaRPr lang="fr-FR"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de-DE" sz="800" b="1" dirty="0">
                          <a:latin typeface="Comic Sans MS"/>
                          <a:ea typeface="Times New Roman"/>
                          <a:cs typeface="Times New Roman"/>
                        </a:rPr>
                        <a:t>442</a:t>
                      </a:r>
                      <a:endParaRPr lang="fr-FR" sz="12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de-DE" sz="800" b="1" dirty="0">
                          <a:latin typeface="Comic Sans MS"/>
                          <a:ea typeface="Times New Roman"/>
                          <a:cs typeface="Times New Roman"/>
                        </a:rPr>
                        <a:t>319</a:t>
                      </a:r>
                      <a:endParaRPr lang="fr-FR" sz="12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160">
                <a:tc>
                  <a:txBody>
                    <a:bodyPr/>
                    <a:lstStyle/>
                    <a:p>
                      <a:pPr algn="ctr">
                        <a:spcAft>
                          <a:spcPts val="0"/>
                        </a:spcAft>
                      </a:pPr>
                      <a:r>
                        <a:rPr lang="de-DE" sz="800" b="1">
                          <a:latin typeface="Comic Sans MS"/>
                          <a:ea typeface="Times New Roman"/>
                          <a:cs typeface="Times New Roman"/>
                        </a:rPr>
                        <a:t>P (W)</a:t>
                      </a:r>
                      <a:endParaRPr lang="fr-FR"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de-DE" sz="800" b="1">
                          <a:latin typeface="Comic Sans MS"/>
                          <a:ea typeface="Times New Roman"/>
                          <a:cs typeface="Times New Roman"/>
                        </a:rPr>
                        <a:t>56</a:t>
                      </a:r>
                      <a:endParaRPr lang="fr-FR"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de-DE" sz="800" b="1" dirty="0">
                          <a:latin typeface="Comic Sans MS"/>
                          <a:ea typeface="Times New Roman"/>
                          <a:cs typeface="Times New Roman"/>
                        </a:rPr>
                        <a:t>13</a:t>
                      </a:r>
                      <a:endParaRPr lang="fr-FR" sz="12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795">
                <a:tc>
                  <a:txBody>
                    <a:bodyPr/>
                    <a:lstStyle/>
                    <a:p>
                      <a:pPr algn="ctr">
                        <a:spcAft>
                          <a:spcPts val="0"/>
                        </a:spcAft>
                      </a:pPr>
                      <a:r>
                        <a:rPr lang="de-DE" sz="800" b="1">
                          <a:latin typeface="Comic Sans MS"/>
                          <a:ea typeface="Times New Roman"/>
                          <a:cs typeface="Times New Roman"/>
                        </a:rPr>
                        <a:t>S (</a:t>
                      </a:r>
                      <a:r>
                        <a:rPr lang="fr-FR" sz="800" b="1">
                          <a:latin typeface="Comic Sans MS"/>
                          <a:ea typeface="Times New Roman"/>
                          <a:cs typeface="Times New Roman"/>
                        </a:rPr>
                        <a:t>m</a:t>
                      </a:r>
                      <a:r>
                        <a:rPr lang="fr-FR" sz="800" b="1" baseline="30000">
                          <a:latin typeface="Comic Sans MS"/>
                          <a:ea typeface="Times New Roman"/>
                          <a:cs typeface="Times New Roman"/>
                        </a:rPr>
                        <a:t>2</a:t>
                      </a:r>
                      <a:r>
                        <a:rPr lang="de-DE" sz="800" b="1">
                          <a:latin typeface="Comic Sans MS"/>
                          <a:ea typeface="Times New Roman"/>
                          <a:cs typeface="Times New Roman"/>
                        </a:rPr>
                        <a:t>) </a:t>
                      </a:r>
                      <a:endParaRPr lang="fr-FR"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600"/>
                        </a:spcBef>
                        <a:spcAft>
                          <a:spcPts val="0"/>
                        </a:spcAft>
                      </a:pPr>
                      <a:r>
                        <a:rPr lang="de-DE" sz="800" b="1" dirty="0">
                          <a:latin typeface="Comic Sans MS"/>
                          <a:ea typeface="Times New Roman"/>
                          <a:cs typeface="Times New Roman"/>
                        </a:rPr>
                        <a:t>0,12 m</a:t>
                      </a:r>
                      <a:r>
                        <a:rPr lang="de-DE" sz="800" b="1" baseline="30000" dirty="0">
                          <a:latin typeface="Comic Sans MS"/>
                          <a:ea typeface="Times New Roman"/>
                          <a:cs typeface="Times New Roman"/>
                        </a:rPr>
                        <a:t>2</a:t>
                      </a:r>
                      <a:endParaRPr lang="fr-FR" sz="12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r>
              <a:tr h="264160">
                <a:tc>
                  <a:txBody>
                    <a:bodyPr/>
                    <a:lstStyle/>
                    <a:p>
                      <a:pPr algn="ctr">
                        <a:spcAft>
                          <a:spcPts val="0"/>
                        </a:spcAft>
                      </a:pPr>
                      <a:r>
                        <a:rPr lang="de-DE" sz="800" b="1">
                          <a:latin typeface="Comic Sans MS"/>
                          <a:ea typeface="Times New Roman"/>
                          <a:cs typeface="Times New Roman"/>
                          <a:sym typeface="Symbol"/>
                        </a:rPr>
                        <a:t></a:t>
                      </a:r>
                      <a:r>
                        <a:rPr lang="de-DE" sz="800" b="1">
                          <a:latin typeface="Comic Sans MS"/>
                          <a:ea typeface="Times New Roman"/>
                          <a:cs typeface="Times New Roman"/>
                        </a:rPr>
                        <a:t> (lm) </a:t>
                      </a:r>
                      <a:endParaRPr lang="fr-FR"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de-DE" sz="800" b="1" dirty="0">
                          <a:solidFill>
                            <a:srgbClr val="FF0000"/>
                          </a:solidFill>
                          <a:latin typeface="Comic Sans MS"/>
                          <a:ea typeface="Times New Roman"/>
                          <a:cs typeface="Times New Roman"/>
                        </a:rPr>
                        <a:t>53</a:t>
                      </a:r>
                      <a:endParaRPr lang="fr-FR" sz="12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de-DE" sz="800" b="1" dirty="0">
                          <a:solidFill>
                            <a:srgbClr val="FF0000"/>
                          </a:solidFill>
                          <a:latin typeface="Comic Sans MS"/>
                          <a:ea typeface="Times New Roman"/>
                          <a:cs typeface="Times New Roman"/>
                        </a:rPr>
                        <a:t>38</a:t>
                      </a:r>
                      <a:endParaRPr lang="fr-FR" sz="12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7500">
                <a:tc>
                  <a:txBody>
                    <a:bodyPr/>
                    <a:lstStyle/>
                    <a:p>
                      <a:pPr algn="ctr">
                        <a:spcAft>
                          <a:spcPts val="0"/>
                        </a:spcAft>
                      </a:pPr>
                      <a:r>
                        <a:rPr lang="de-DE" sz="800" b="1">
                          <a:latin typeface="Comic Sans MS"/>
                          <a:ea typeface="Times New Roman"/>
                          <a:cs typeface="Times New Roman"/>
                        </a:rPr>
                        <a:t>fe (lm/W)</a:t>
                      </a:r>
                      <a:endParaRPr lang="fr-FR"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de-DE" sz="800" b="1">
                          <a:solidFill>
                            <a:srgbClr val="FF0000"/>
                          </a:solidFill>
                          <a:latin typeface="Comic Sans MS"/>
                          <a:ea typeface="Times New Roman"/>
                          <a:cs typeface="Times New Roman"/>
                        </a:rPr>
                        <a:t>0,95</a:t>
                      </a:r>
                      <a:endParaRPr lang="fr-FR"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de-DE" sz="800" b="1" dirty="0">
                          <a:solidFill>
                            <a:srgbClr val="FF0000"/>
                          </a:solidFill>
                          <a:latin typeface="Comic Sans MS"/>
                          <a:ea typeface="Times New Roman"/>
                          <a:cs typeface="Times New Roman"/>
                        </a:rPr>
                        <a:t>0,34</a:t>
                      </a:r>
                      <a:endParaRPr lang="fr-FR" sz="12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20833" name="Picture 1"/>
          <p:cNvPicPr>
            <a:picLocks noChangeAspect="1" noChangeArrowheads="1"/>
          </p:cNvPicPr>
          <p:nvPr/>
        </p:nvPicPr>
        <p:blipFill>
          <a:blip r:embed="rId3" cstate="print"/>
          <a:srcRect/>
          <a:stretch>
            <a:fillRect/>
          </a:stretch>
        </p:blipFill>
        <p:spPr bwMode="auto">
          <a:xfrm>
            <a:off x="-22225" y="0"/>
            <a:ext cx="746125" cy="746125"/>
          </a:xfrm>
          <a:prstGeom prst="rect">
            <a:avLst/>
          </a:prstGeom>
          <a:noFill/>
        </p:spPr>
      </p:pic>
      <p:pic>
        <p:nvPicPr>
          <p:cNvPr id="120834" name="Picture 2"/>
          <p:cNvPicPr>
            <a:picLocks noChangeAspect="1" noChangeArrowheads="1"/>
          </p:cNvPicPr>
          <p:nvPr/>
        </p:nvPicPr>
        <p:blipFill>
          <a:blip r:embed="rId4" cstate="print"/>
          <a:srcRect/>
          <a:stretch>
            <a:fillRect/>
          </a:stretch>
        </p:blipFill>
        <p:spPr bwMode="auto">
          <a:xfrm>
            <a:off x="5220073" y="2878981"/>
            <a:ext cx="720080" cy="720080"/>
          </a:xfrm>
          <a:prstGeom prst="rect">
            <a:avLst/>
          </a:prstGeom>
          <a:noFill/>
          <a:ln w="9525">
            <a:noFill/>
            <a:miter lim="800000"/>
            <a:headEnd/>
            <a:tailEnd/>
          </a:ln>
        </p:spPr>
      </p:pic>
      <p:graphicFrame>
        <p:nvGraphicFramePr>
          <p:cNvPr id="21" name="Tableau 20"/>
          <p:cNvGraphicFramePr>
            <a:graphicFrameLocks noGrp="1"/>
          </p:cNvGraphicFramePr>
          <p:nvPr/>
        </p:nvGraphicFramePr>
        <p:xfrm>
          <a:off x="1259632" y="2869163"/>
          <a:ext cx="3409950" cy="2216021"/>
        </p:xfrm>
        <a:graphic>
          <a:graphicData uri="http://schemas.openxmlformats.org/drawingml/2006/table">
            <a:tbl>
              <a:tblPr/>
              <a:tblGrid>
                <a:gridCol w="1162643"/>
                <a:gridCol w="1162643"/>
                <a:gridCol w="1084664"/>
              </a:tblGrid>
              <a:tr h="130394">
                <a:tc rowSpan="2">
                  <a:txBody>
                    <a:bodyPr/>
                    <a:lstStyle/>
                    <a:p>
                      <a:pPr algn="ctr">
                        <a:spcAft>
                          <a:spcPts val="0"/>
                        </a:spcAft>
                      </a:pPr>
                      <a:endParaRPr lang="fr-FR" sz="800" dirty="0">
                        <a:latin typeface="Comic Sans MS"/>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fr-FR" sz="800">
                          <a:latin typeface="Comic Sans MS"/>
                          <a:ea typeface="Times New Roman"/>
                          <a:cs typeface="Times New Roman"/>
                        </a:rPr>
                        <a:t>Mur de couleur claire</a:t>
                      </a:r>
                      <a:endParaRPr lang="fr-FR"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r>
              <a:tr h="391182">
                <a:tc vMerge="1">
                  <a:txBody>
                    <a:bodyPr/>
                    <a:lstStyle/>
                    <a:p>
                      <a:endParaRPr lang="fr-FR"/>
                    </a:p>
                  </a:txBody>
                  <a:tcPr/>
                </a:tc>
                <a:tc>
                  <a:txBody>
                    <a:bodyPr/>
                    <a:lstStyle/>
                    <a:p>
                      <a:pPr algn="ctr">
                        <a:spcAft>
                          <a:spcPts val="0"/>
                        </a:spcAft>
                      </a:pPr>
                      <a:r>
                        <a:rPr lang="fr-FR" sz="800">
                          <a:latin typeface="Comic Sans MS"/>
                          <a:ea typeface="Times New Roman"/>
                          <a:cs typeface="Times New Roman"/>
                        </a:rPr>
                        <a:t>Lampe à incandescence</a:t>
                      </a:r>
                      <a:endParaRPr lang="fr-FR" sz="1200">
                        <a:latin typeface="Arial"/>
                        <a:ea typeface="Times New Roman"/>
                        <a:cs typeface="Times New Roman"/>
                      </a:endParaRPr>
                    </a:p>
                    <a:p>
                      <a:pPr algn="ctr">
                        <a:spcAft>
                          <a:spcPts val="0"/>
                        </a:spcAft>
                      </a:pPr>
                      <a:r>
                        <a:rPr lang="fr-FR" sz="800">
                          <a:latin typeface="Comic Sans MS"/>
                          <a:ea typeface="Times New Roman"/>
                          <a:cs typeface="Times New Roman"/>
                        </a:rPr>
                        <a:t>60W</a:t>
                      </a:r>
                      <a:endParaRPr lang="fr-FR"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800">
                          <a:latin typeface="Comic Sans MS"/>
                          <a:ea typeface="Times New Roman"/>
                          <a:cs typeface="Times New Roman"/>
                        </a:rPr>
                        <a:t>Lampe fluo-compacte</a:t>
                      </a:r>
                      <a:endParaRPr lang="fr-FR" sz="1200">
                        <a:latin typeface="Arial"/>
                        <a:ea typeface="Times New Roman"/>
                        <a:cs typeface="Times New Roman"/>
                      </a:endParaRPr>
                    </a:p>
                    <a:p>
                      <a:pPr algn="ctr">
                        <a:spcAft>
                          <a:spcPts val="0"/>
                        </a:spcAft>
                      </a:pPr>
                      <a:r>
                        <a:rPr lang="fr-FR" sz="800">
                          <a:latin typeface="Comic Sans MS"/>
                          <a:ea typeface="Times New Roman"/>
                          <a:cs typeface="Times New Roman"/>
                        </a:rPr>
                        <a:t>12W</a:t>
                      </a:r>
                      <a:endParaRPr lang="fr-FR"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312">
                <a:tc>
                  <a:txBody>
                    <a:bodyPr/>
                    <a:lstStyle/>
                    <a:p>
                      <a:pPr algn="ctr">
                        <a:spcAft>
                          <a:spcPts val="0"/>
                        </a:spcAft>
                      </a:pPr>
                      <a:r>
                        <a:rPr lang="de-DE" sz="800" b="1">
                          <a:latin typeface="Comic Sans MS"/>
                          <a:ea typeface="Times New Roman"/>
                          <a:cs typeface="Times New Roman"/>
                        </a:rPr>
                        <a:t>E</a:t>
                      </a:r>
                      <a:r>
                        <a:rPr lang="de-DE" sz="800" b="1" baseline="-25000">
                          <a:latin typeface="Comic Sans MS"/>
                          <a:ea typeface="Times New Roman"/>
                          <a:cs typeface="Times New Roman"/>
                        </a:rPr>
                        <a:t>moy</a:t>
                      </a:r>
                      <a:r>
                        <a:rPr lang="de-DE" sz="800" b="1">
                          <a:latin typeface="Comic Sans MS"/>
                          <a:ea typeface="Times New Roman"/>
                          <a:cs typeface="Times New Roman"/>
                        </a:rPr>
                        <a:t> (lux)</a:t>
                      </a:r>
                      <a:endParaRPr lang="fr-FR"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de-DE" sz="800" b="1" dirty="0">
                          <a:latin typeface="Comic Sans MS"/>
                          <a:ea typeface="Times New Roman"/>
                          <a:cs typeface="Times New Roman"/>
                        </a:rPr>
                        <a:t>2432</a:t>
                      </a:r>
                      <a:endParaRPr lang="fr-FR" sz="12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de-DE" sz="800" b="1" dirty="0">
                          <a:latin typeface="Comic Sans MS"/>
                          <a:ea typeface="Times New Roman"/>
                          <a:cs typeface="Times New Roman"/>
                        </a:rPr>
                        <a:t>1839</a:t>
                      </a:r>
                      <a:endParaRPr lang="fr-FR" sz="12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521">
                <a:tc>
                  <a:txBody>
                    <a:bodyPr/>
                    <a:lstStyle/>
                    <a:p>
                      <a:pPr algn="ctr">
                        <a:spcAft>
                          <a:spcPts val="0"/>
                        </a:spcAft>
                      </a:pPr>
                      <a:r>
                        <a:rPr lang="de-DE" sz="800" b="1">
                          <a:latin typeface="Comic Sans MS"/>
                          <a:ea typeface="Times New Roman"/>
                          <a:cs typeface="Times New Roman"/>
                        </a:rPr>
                        <a:t>P (W)</a:t>
                      </a:r>
                      <a:endParaRPr lang="fr-FR"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de-DE" sz="800" b="1">
                          <a:latin typeface="Comic Sans MS"/>
                          <a:ea typeface="Times New Roman"/>
                          <a:cs typeface="Times New Roman"/>
                        </a:rPr>
                        <a:t>56</a:t>
                      </a:r>
                      <a:endParaRPr lang="fr-FR"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de-DE" sz="800" b="1" dirty="0">
                          <a:latin typeface="Comic Sans MS"/>
                          <a:ea typeface="Times New Roman"/>
                          <a:cs typeface="Times New Roman"/>
                        </a:rPr>
                        <a:t>13</a:t>
                      </a:r>
                      <a:endParaRPr lang="fr-FR" sz="12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0523">
                <a:tc>
                  <a:txBody>
                    <a:bodyPr/>
                    <a:lstStyle/>
                    <a:p>
                      <a:pPr algn="ctr">
                        <a:spcAft>
                          <a:spcPts val="0"/>
                        </a:spcAft>
                      </a:pPr>
                      <a:r>
                        <a:rPr lang="de-DE" sz="800" b="1">
                          <a:latin typeface="Comic Sans MS"/>
                          <a:ea typeface="Times New Roman"/>
                          <a:cs typeface="Times New Roman"/>
                        </a:rPr>
                        <a:t>S (</a:t>
                      </a:r>
                      <a:r>
                        <a:rPr lang="fr-FR" sz="800" b="1">
                          <a:latin typeface="Comic Sans MS"/>
                          <a:ea typeface="Times New Roman"/>
                          <a:cs typeface="Times New Roman"/>
                        </a:rPr>
                        <a:t>m</a:t>
                      </a:r>
                      <a:r>
                        <a:rPr lang="fr-FR" sz="800" b="1" baseline="30000">
                          <a:latin typeface="Comic Sans MS"/>
                          <a:ea typeface="Times New Roman"/>
                          <a:cs typeface="Times New Roman"/>
                        </a:rPr>
                        <a:t>2</a:t>
                      </a:r>
                      <a:r>
                        <a:rPr lang="de-DE" sz="800" b="1">
                          <a:latin typeface="Comic Sans MS"/>
                          <a:ea typeface="Times New Roman"/>
                          <a:cs typeface="Times New Roman"/>
                        </a:rPr>
                        <a:t>) </a:t>
                      </a:r>
                      <a:endParaRPr lang="fr-FR" sz="1200">
                        <a:latin typeface="Arial"/>
                        <a:ea typeface="Times New Roman"/>
                        <a:cs typeface="Times New Roman"/>
                      </a:endParaRPr>
                    </a:p>
                    <a:p>
                      <a:pPr algn="ctr">
                        <a:spcAft>
                          <a:spcPts val="0"/>
                        </a:spcAft>
                      </a:pPr>
                      <a:r>
                        <a:rPr lang="de-DE" sz="800" b="1">
                          <a:latin typeface="Comic Sans MS"/>
                          <a:ea typeface="Times New Roman"/>
                          <a:cs typeface="Times New Roman"/>
                        </a:rPr>
                        <a:t>Surface éclairée</a:t>
                      </a:r>
                      <a:endParaRPr lang="fr-FR"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600"/>
                        </a:spcBef>
                        <a:spcAft>
                          <a:spcPts val="0"/>
                        </a:spcAft>
                      </a:pPr>
                      <a:r>
                        <a:rPr lang="de-DE" sz="800" b="1" dirty="0" err="1">
                          <a:latin typeface="Comic Sans MS"/>
                          <a:ea typeface="Times New Roman"/>
                          <a:cs typeface="Times New Roman"/>
                        </a:rPr>
                        <a:t>Largeur</a:t>
                      </a:r>
                      <a:r>
                        <a:rPr lang="de-DE" sz="800" b="1" dirty="0">
                          <a:latin typeface="Comic Sans MS"/>
                          <a:ea typeface="Times New Roman"/>
                          <a:cs typeface="Times New Roman"/>
                        </a:rPr>
                        <a:t> = 0,40 m  </a:t>
                      </a:r>
                      <a:r>
                        <a:rPr lang="de-DE" sz="800" b="1" dirty="0" err="1">
                          <a:latin typeface="Comic Sans MS"/>
                          <a:ea typeface="Times New Roman"/>
                          <a:cs typeface="Times New Roman"/>
                        </a:rPr>
                        <a:t>longueur</a:t>
                      </a:r>
                      <a:r>
                        <a:rPr lang="de-DE" sz="800" b="1" dirty="0">
                          <a:latin typeface="Comic Sans MS"/>
                          <a:ea typeface="Times New Roman"/>
                          <a:cs typeface="Times New Roman"/>
                        </a:rPr>
                        <a:t>= 0,30 m             </a:t>
                      </a:r>
                      <a:endParaRPr lang="fr-FR" sz="1200" dirty="0">
                        <a:latin typeface="Arial"/>
                        <a:ea typeface="Times New Roman"/>
                        <a:cs typeface="Times New Roman"/>
                      </a:endParaRPr>
                    </a:p>
                    <a:p>
                      <a:pPr algn="ctr">
                        <a:spcBef>
                          <a:spcPts val="600"/>
                        </a:spcBef>
                        <a:spcAft>
                          <a:spcPts val="0"/>
                        </a:spcAft>
                      </a:pPr>
                      <a:r>
                        <a:rPr lang="de-DE" sz="800" b="1" dirty="0">
                          <a:latin typeface="Comic Sans MS"/>
                          <a:ea typeface="Times New Roman"/>
                          <a:cs typeface="Times New Roman"/>
                        </a:rPr>
                        <a:t> S = </a:t>
                      </a:r>
                      <a:r>
                        <a:rPr lang="de-DE" sz="800" b="1" dirty="0">
                          <a:solidFill>
                            <a:srgbClr val="FF0000"/>
                          </a:solidFill>
                          <a:latin typeface="Comic Sans MS"/>
                          <a:ea typeface="Times New Roman"/>
                          <a:cs typeface="Times New Roman"/>
                        </a:rPr>
                        <a:t> 0,12    </a:t>
                      </a:r>
                      <a:r>
                        <a:rPr lang="de-DE" sz="800" b="1" dirty="0">
                          <a:latin typeface="Comic Sans MS"/>
                          <a:ea typeface="Times New Roman"/>
                          <a:cs typeface="Times New Roman"/>
                        </a:rPr>
                        <a:t> m</a:t>
                      </a:r>
                      <a:r>
                        <a:rPr lang="de-DE" sz="800" b="1" baseline="30000" dirty="0">
                          <a:latin typeface="Comic Sans MS"/>
                          <a:ea typeface="Times New Roman"/>
                          <a:cs typeface="Times New Roman"/>
                        </a:rPr>
                        <a:t>2</a:t>
                      </a:r>
                      <a:endParaRPr lang="fr-FR" sz="12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r>
              <a:tr h="282521">
                <a:tc>
                  <a:txBody>
                    <a:bodyPr/>
                    <a:lstStyle/>
                    <a:p>
                      <a:pPr algn="ctr">
                        <a:spcAft>
                          <a:spcPts val="0"/>
                        </a:spcAft>
                      </a:pPr>
                      <a:r>
                        <a:rPr lang="de-DE" sz="800" b="1">
                          <a:latin typeface="Comic Sans MS"/>
                          <a:ea typeface="Times New Roman"/>
                          <a:cs typeface="Times New Roman"/>
                          <a:sym typeface="Symbol"/>
                        </a:rPr>
                        <a:t></a:t>
                      </a:r>
                      <a:r>
                        <a:rPr lang="de-DE" sz="800" b="1">
                          <a:latin typeface="Comic Sans MS"/>
                          <a:ea typeface="Times New Roman"/>
                          <a:cs typeface="Times New Roman"/>
                        </a:rPr>
                        <a:t> (lm) </a:t>
                      </a:r>
                      <a:endParaRPr lang="fr-FR"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600"/>
                        </a:spcBef>
                        <a:spcAft>
                          <a:spcPts val="0"/>
                        </a:spcAft>
                      </a:pPr>
                      <a:r>
                        <a:rPr lang="de-DE" sz="800" b="1" dirty="0" smtClean="0">
                          <a:solidFill>
                            <a:srgbClr val="FF0000"/>
                          </a:solidFill>
                          <a:latin typeface="Comic Sans MS"/>
                          <a:ea typeface="Times New Roman"/>
                          <a:cs typeface="Times New Roman"/>
                        </a:rPr>
                        <a:t>2432x0,12=292</a:t>
                      </a:r>
                      <a:endParaRPr lang="fr-FR" sz="12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600"/>
                        </a:spcBef>
                        <a:spcAft>
                          <a:spcPts val="0"/>
                        </a:spcAft>
                      </a:pPr>
                      <a:r>
                        <a:rPr lang="de-DE" sz="800" b="1" dirty="0">
                          <a:solidFill>
                            <a:srgbClr val="FF0000"/>
                          </a:solidFill>
                          <a:latin typeface="Comic Sans MS"/>
                          <a:ea typeface="Times New Roman"/>
                          <a:cs typeface="Times New Roman"/>
                        </a:rPr>
                        <a:t>221</a:t>
                      </a:r>
                      <a:endParaRPr lang="fr-FR" sz="12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9568">
                <a:tc>
                  <a:txBody>
                    <a:bodyPr/>
                    <a:lstStyle/>
                    <a:p>
                      <a:pPr algn="ctr">
                        <a:spcAft>
                          <a:spcPts val="0"/>
                        </a:spcAft>
                      </a:pPr>
                      <a:r>
                        <a:rPr lang="de-DE" sz="800" b="1">
                          <a:latin typeface="Comic Sans MS"/>
                          <a:ea typeface="Times New Roman"/>
                          <a:cs typeface="Times New Roman"/>
                        </a:rPr>
                        <a:t>fe (lm/W)</a:t>
                      </a:r>
                      <a:endParaRPr lang="fr-FR"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600"/>
                        </a:spcBef>
                        <a:spcAft>
                          <a:spcPts val="0"/>
                        </a:spcAft>
                      </a:pPr>
                      <a:r>
                        <a:rPr lang="de-DE" sz="800" b="1">
                          <a:solidFill>
                            <a:srgbClr val="FF0000"/>
                          </a:solidFill>
                          <a:latin typeface="Comic Sans MS"/>
                          <a:ea typeface="Times New Roman"/>
                          <a:cs typeface="Times New Roman"/>
                        </a:rPr>
                        <a:t>292/56=5,2</a:t>
                      </a:r>
                      <a:endParaRPr lang="fr-FR"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Bef>
                          <a:spcPts val="600"/>
                        </a:spcBef>
                        <a:spcAft>
                          <a:spcPts val="0"/>
                        </a:spcAft>
                      </a:pPr>
                      <a:r>
                        <a:rPr lang="de-DE" sz="800" b="1" dirty="0">
                          <a:solidFill>
                            <a:srgbClr val="FF0000"/>
                          </a:solidFill>
                          <a:latin typeface="Comic Sans MS"/>
                          <a:ea typeface="Times New Roman"/>
                          <a:cs typeface="Times New Roman"/>
                        </a:rPr>
                        <a:t>17</a:t>
                      </a:r>
                      <a:endParaRPr lang="fr-FR" sz="12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20835" name="Picture 3" descr="rouleau sur mur de couleur blanc"/>
          <p:cNvPicPr>
            <a:picLocks noChangeAspect="1" noChangeArrowheads="1"/>
          </p:cNvPicPr>
          <p:nvPr/>
        </p:nvPicPr>
        <p:blipFill>
          <a:blip r:embed="rId5" cstate="print"/>
          <a:srcRect/>
          <a:stretch>
            <a:fillRect/>
          </a:stretch>
        </p:blipFill>
        <p:spPr bwMode="auto">
          <a:xfrm>
            <a:off x="41275" y="-565150"/>
            <a:ext cx="612775" cy="509587"/>
          </a:xfrm>
          <a:prstGeom prst="rect">
            <a:avLst/>
          </a:prstGeom>
          <a:noFill/>
        </p:spPr>
      </p:pic>
      <p:pic>
        <p:nvPicPr>
          <p:cNvPr id="120836" name="Picture 4" descr="rouleau sur mur de couleur blanc"/>
          <p:cNvPicPr>
            <a:picLocks noChangeAspect="1" noChangeArrowheads="1"/>
          </p:cNvPicPr>
          <p:nvPr/>
        </p:nvPicPr>
        <p:blipFill>
          <a:blip r:embed="rId5" cstate="print"/>
          <a:srcRect/>
          <a:stretch>
            <a:fillRect/>
          </a:stretch>
        </p:blipFill>
        <p:spPr bwMode="auto">
          <a:xfrm>
            <a:off x="1547664" y="2892913"/>
            <a:ext cx="576064" cy="4790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8" name="Rectangle 11"/>
          <p:cNvSpPr>
            <a:spLocks noChangeArrowheads="1"/>
          </p:cNvSpPr>
          <p:nvPr/>
        </p:nvSpPr>
        <p:spPr bwMode="auto">
          <a:xfrm>
            <a:off x="5707063" y="5295900"/>
            <a:ext cx="184150" cy="731838"/>
          </a:xfrm>
          <a:prstGeom prst="rect">
            <a:avLst/>
          </a:prstGeom>
          <a:noFill/>
          <a:ln w="9525">
            <a:noFill/>
            <a:miter lim="800000"/>
            <a:headEnd/>
            <a:tailEnd/>
          </a:ln>
        </p:spPr>
        <p:txBody>
          <a:bodyPr wrap="none">
            <a:spAutoFit/>
          </a:bodyPr>
          <a:lstStyle/>
          <a:p>
            <a:endParaRPr lang="fr-FR" sz="4200">
              <a:solidFill>
                <a:srgbClr val="8FBF93"/>
              </a:solidFill>
              <a:latin typeface="Century Gothic" pitchFamily="34" charset="0"/>
            </a:endParaRPr>
          </a:p>
        </p:txBody>
      </p:sp>
      <p:sp>
        <p:nvSpPr>
          <p:cNvPr id="21" name="Rectangle à coins arrondis 20"/>
          <p:cNvSpPr/>
          <p:nvPr/>
        </p:nvSpPr>
        <p:spPr>
          <a:xfrm>
            <a:off x="323850" y="1412875"/>
            <a:ext cx="8280400" cy="5256213"/>
          </a:xfrm>
          <a:prstGeom prst="roundRect">
            <a:avLst>
              <a:gd name="adj" fmla="val 6117"/>
            </a:avLst>
          </a:prstGeom>
          <a:noFill/>
          <a:ln>
            <a:solidFill>
              <a:srgbClr val="7BB8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3805" name="Rectangle 3"/>
          <p:cNvSpPr>
            <a:spLocks noChangeArrowheads="1"/>
          </p:cNvSpPr>
          <p:nvPr/>
        </p:nvSpPr>
        <p:spPr bwMode="auto">
          <a:xfrm>
            <a:off x="611188" y="2590800"/>
            <a:ext cx="5183187" cy="549275"/>
          </a:xfrm>
          <a:prstGeom prst="rect">
            <a:avLst/>
          </a:prstGeom>
          <a:noFill/>
          <a:ln w="9525">
            <a:noFill/>
            <a:miter lim="800000"/>
            <a:headEnd/>
            <a:tailEnd/>
          </a:ln>
        </p:spPr>
        <p:txBody>
          <a:bodyPr anchor="ctr">
            <a:spAutoFit/>
          </a:bodyPr>
          <a:lstStyle/>
          <a:p>
            <a:pPr algn="just">
              <a:tabLst>
                <a:tab pos="2763838" algn="ctr"/>
              </a:tabLst>
            </a:pPr>
            <a:r>
              <a:rPr lang="fr-FR" sz="1200">
                <a:solidFill>
                  <a:srgbClr val="006600"/>
                </a:solidFill>
                <a:cs typeface="Times New Roman" pitchFamily="18" charset="0"/>
              </a:rPr>
              <a:t> </a:t>
            </a:r>
            <a:endParaRPr lang="fr-FR" sz="1600">
              <a:latin typeface="Calibri" pitchFamily="34" charset="0"/>
              <a:cs typeface="Times New Roman" pitchFamily="18" charset="0"/>
            </a:endParaRPr>
          </a:p>
          <a:p>
            <a:pPr algn="just">
              <a:tabLst>
                <a:tab pos="2763838" algn="ctr"/>
              </a:tabLst>
            </a:pPr>
            <a:endParaRPr lang="fr-FR">
              <a:cs typeface="Times New Roman" pitchFamily="18" charset="0"/>
            </a:endParaRPr>
          </a:p>
        </p:txBody>
      </p:sp>
      <p:pic>
        <p:nvPicPr>
          <p:cNvPr id="33807" name="Image 258"/>
          <p:cNvPicPr>
            <a:picLocks noChangeAspect="1" noChangeArrowheads="1"/>
          </p:cNvPicPr>
          <p:nvPr/>
        </p:nvPicPr>
        <p:blipFill>
          <a:blip r:embed="rId3" cstate="print"/>
          <a:srcRect l="23238" t="37743" r="23651" b="25827"/>
          <a:stretch>
            <a:fillRect/>
          </a:stretch>
        </p:blipFill>
        <p:spPr bwMode="auto">
          <a:xfrm>
            <a:off x="4211960" y="1988840"/>
            <a:ext cx="1242120" cy="993904"/>
          </a:xfrm>
          <a:prstGeom prst="rect">
            <a:avLst/>
          </a:prstGeom>
          <a:noFill/>
          <a:ln w="9525">
            <a:noFill/>
            <a:miter lim="800000"/>
            <a:headEnd/>
            <a:tailEnd/>
          </a:ln>
        </p:spPr>
      </p:pic>
      <p:pic>
        <p:nvPicPr>
          <p:cNvPr id="33808" name="Picture 34" descr="C:\Documents and Settings\Administrateur\Mes documents\Documents\Séminaire national\restitution\images\pièce avec une fenètre seul.png"/>
          <p:cNvPicPr>
            <a:picLocks noChangeAspect="1" noChangeArrowheads="1"/>
          </p:cNvPicPr>
          <p:nvPr/>
        </p:nvPicPr>
        <p:blipFill>
          <a:blip r:embed="rId4" cstate="print"/>
          <a:srcRect/>
          <a:stretch>
            <a:fillRect/>
          </a:stretch>
        </p:blipFill>
        <p:spPr bwMode="auto">
          <a:xfrm>
            <a:off x="395288" y="3789363"/>
            <a:ext cx="4316412" cy="2879725"/>
          </a:xfrm>
          <a:prstGeom prst="rect">
            <a:avLst/>
          </a:prstGeom>
          <a:noFill/>
          <a:ln w="9525">
            <a:noFill/>
            <a:miter lim="800000"/>
            <a:headEnd/>
            <a:tailEnd/>
          </a:ln>
        </p:spPr>
      </p:pic>
      <p:pic>
        <p:nvPicPr>
          <p:cNvPr id="33809" name="Picture 35" descr="C:\Documents and Settings\Administrateur\Mes documents\Documents\Séminaire national\restitution\images\plan une fenètre.JPG"/>
          <p:cNvPicPr>
            <a:picLocks noChangeAspect="1" noChangeArrowheads="1"/>
          </p:cNvPicPr>
          <p:nvPr/>
        </p:nvPicPr>
        <p:blipFill>
          <a:blip r:embed="rId5" cstate="print"/>
          <a:srcRect/>
          <a:stretch>
            <a:fillRect/>
          </a:stretch>
        </p:blipFill>
        <p:spPr bwMode="auto">
          <a:xfrm>
            <a:off x="4716463" y="3789363"/>
            <a:ext cx="3743325" cy="2738437"/>
          </a:xfrm>
          <a:prstGeom prst="rect">
            <a:avLst/>
          </a:prstGeom>
          <a:noFill/>
          <a:ln w="9525">
            <a:noFill/>
            <a:miter lim="800000"/>
            <a:headEnd/>
            <a:tailEnd/>
          </a:ln>
        </p:spPr>
      </p:pic>
      <p:sp>
        <p:nvSpPr>
          <p:cNvPr id="37" name="ZoneTexte 36"/>
          <p:cNvSpPr txBox="1"/>
          <p:nvPr/>
        </p:nvSpPr>
        <p:spPr>
          <a:xfrm>
            <a:off x="467544" y="2060848"/>
            <a:ext cx="4824536" cy="523220"/>
          </a:xfrm>
          <a:prstGeom prst="rect">
            <a:avLst/>
          </a:prstGeom>
          <a:noFill/>
        </p:spPr>
        <p:style>
          <a:lnRef idx="0">
            <a:schemeClr val="accent5"/>
          </a:lnRef>
          <a:fillRef idx="3">
            <a:schemeClr val="accent5"/>
          </a:fillRef>
          <a:effectRef idx="3">
            <a:schemeClr val="accent5"/>
          </a:effectRef>
          <a:fontRef idx="minor">
            <a:schemeClr val="lt1"/>
          </a:fontRef>
        </p:style>
        <p:txBody>
          <a:bodyPr wrap="square">
            <a:spAutoFit/>
          </a:bodyPr>
          <a:lstStyle/>
          <a:p>
            <a:pPr>
              <a:defRPr/>
            </a:pPr>
            <a:r>
              <a:rPr lang="fr-FR" sz="2800" b="1" i="1" dirty="0">
                <a:solidFill>
                  <a:srgbClr val="FF0000"/>
                </a:solidFill>
              </a:rPr>
              <a:t>Logiciel de modélisation</a:t>
            </a:r>
          </a:p>
        </p:txBody>
      </p:sp>
      <p:pic>
        <p:nvPicPr>
          <p:cNvPr id="33813" name="Picture 2" descr="cabinet medical"/>
          <p:cNvPicPr>
            <a:picLocks noChangeAspect="1" noChangeArrowheads="1"/>
          </p:cNvPicPr>
          <p:nvPr/>
        </p:nvPicPr>
        <p:blipFill>
          <a:blip r:embed="rId6" cstate="print"/>
          <a:srcRect/>
          <a:stretch>
            <a:fillRect/>
          </a:stretch>
        </p:blipFill>
        <p:spPr bwMode="auto">
          <a:xfrm>
            <a:off x="6300192" y="2060848"/>
            <a:ext cx="2087835" cy="1468203"/>
          </a:xfrm>
          <a:prstGeom prst="rect">
            <a:avLst/>
          </a:prstGeom>
          <a:noFill/>
          <a:ln w="9525">
            <a:noFill/>
            <a:miter lim="800000"/>
            <a:headEnd/>
            <a:tailEnd/>
          </a:ln>
        </p:spPr>
      </p:pic>
      <p:sp>
        <p:nvSpPr>
          <p:cNvPr id="28" name="AutoShape 4"/>
          <p:cNvSpPr>
            <a:spLocks noChangeArrowheads="1"/>
          </p:cNvSpPr>
          <p:nvPr/>
        </p:nvSpPr>
        <p:spPr bwMode="auto">
          <a:xfrm>
            <a:off x="251520" y="1196975"/>
            <a:ext cx="6769100" cy="719138"/>
          </a:xfrm>
          <a:prstGeom prst="roundRect">
            <a:avLst>
              <a:gd name="adj" fmla="val 16667"/>
            </a:avLst>
          </a:prstGeom>
          <a:solidFill>
            <a:srgbClr val="7BB800"/>
          </a:solidFill>
          <a:ln w="9525">
            <a:solidFill>
              <a:srgbClr val="7BB800"/>
            </a:solidFill>
            <a:round/>
            <a:headEnd/>
            <a:tailEnd/>
          </a:ln>
        </p:spPr>
        <p:txBody>
          <a:bodyPr/>
          <a:lstStyle/>
          <a:p>
            <a:r>
              <a:rPr lang="fr-FR" b="1" dirty="0">
                <a:solidFill>
                  <a:srgbClr val="FFFFFF"/>
                </a:solidFill>
                <a:latin typeface="Calibri" pitchFamily="34" charset="0"/>
              </a:rPr>
              <a:t>Activité </a:t>
            </a:r>
            <a:r>
              <a:rPr lang="fr-FR" b="1" dirty="0" smtClean="0">
                <a:solidFill>
                  <a:srgbClr val="FFFFFF"/>
                </a:solidFill>
                <a:latin typeface="Calibri" pitchFamily="34" charset="0"/>
              </a:rPr>
              <a:t>5 </a:t>
            </a:r>
            <a:r>
              <a:rPr lang="fr-FR" b="1" dirty="0">
                <a:solidFill>
                  <a:srgbClr val="FFFFFF"/>
                </a:solidFill>
                <a:latin typeface="Calibri" pitchFamily="34" charset="0"/>
              </a:rPr>
              <a:t>: </a:t>
            </a:r>
            <a:r>
              <a:rPr lang="fr-FR" b="1" dirty="0" smtClean="0">
                <a:solidFill>
                  <a:srgbClr val="FFFFFF"/>
                </a:solidFill>
                <a:latin typeface="Calibri" pitchFamily="34" charset="0"/>
              </a:rPr>
              <a:t>i</a:t>
            </a:r>
            <a:r>
              <a:rPr lang="fr-FR" b="1" dirty="0" smtClean="0">
                <a:solidFill>
                  <a:schemeClr val="bg1"/>
                </a:solidFill>
                <a:latin typeface="Calibri" pitchFamily="34" charset="0"/>
              </a:rPr>
              <a:t>nfluence de l’apport de la lumière du jour sur la consommation électrique d’une salle de soin.</a:t>
            </a:r>
            <a:endParaRPr lang="fr-FR" dirty="0">
              <a:solidFill>
                <a:schemeClr val="bg1"/>
              </a:solidFill>
              <a:latin typeface="Calibri" pitchFamily="34" charset="0"/>
            </a:endParaRPr>
          </a:p>
          <a:p>
            <a:endParaRPr lang="fr-FR" dirty="0">
              <a:solidFill>
                <a:schemeClr val="bg1"/>
              </a:solidFill>
              <a:latin typeface="Calibri" pitchFamily="34" charset="0"/>
            </a:endParaRPr>
          </a:p>
          <a:p>
            <a:pPr algn="ctr">
              <a:spcAft>
                <a:spcPts val="1000"/>
              </a:spcAft>
            </a:pPr>
            <a:endParaRPr lang="fr-FR" b="1" dirty="0">
              <a:solidFill>
                <a:schemeClr val="bg1"/>
              </a:solidFill>
              <a:latin typeface="Calibri" pitchFamily="34" charset="0"/>
            </a:endParaRPr>
          </a:p>
          <a:p>
            <a:endParaRPr lang="fr-FR" dirty="0">
              <a:latin typeface="Calibri" pitchFamily="34" charset="0"/>
            </a:endParaRPr>
          </a:p>
        </p:txBody>
      </p:sp>
      <p:grpSp>
        <p:nvGrpSpPr>
          <p:cNvPr id="29" name="Groupe 21"/>
          <p:cNvGrpSpPr>
            <a:grpSpLocks/>
          </p:cNvGrpSpPr>
          <p:nvPr/>
        </p:nvGrpSpPr>
        <p:grpSpPr bwMode="auto">
          <a:xfrm>
            <a:off x="3748930" y="72008"/>
            <a:ext cx="5395070" cy="908050"/>
            <a:chOff x="0" y="0"/>
            <a:chExt cx="2668974" cy="513739"/>
          </a:xfrm>
        </p:grpSpPr>
        <p:sp>
          <p:nvSpPr>
            <p:cNvPr id="30" name="AutoShape 3"/>
            <p:cNvSpPr>
              <a:spLocks noChangeArrowheads="1"/>
            </p:cNvSpPr>
            <p:nvPr/>
          </p:nvSpPr>
          <p:spPr bwMode="auto">
            <a:xfrm>
              <a:off x="1" y="150881"/>
              <a:ext cx="2668973" cy="362858"/>
            </a:xfrm>
            <a:prstGeom prst="roundRect">
              <a:avLst>
                <a:gd name="adj" fmla="val 16667"/>
              </a:avLst>
            </a:prstGeom>
            <a:ln>
              <a:headEnd/>
              <a:tailEnd/>
            </a:ln>
          </p:spPr>
          <p:style>
            <a:lnRef idx="2">
              <a:schemeClr val="accent3"/>
            </a:lnRef>
            <a:fillRef idx="1">
              <a:schemeClr val="lt1"/>
            </a:fillRef>
            <a:effectRef idx="0">
              <a:schemeClr val="accent3"/>
            </a:effectRef>
            <a:fontRef idx="minor">
              <a:schemeClr val="dk1"/>
            </a:fontRef>
          </p:style>
          <p:txBody>
            <a:bodyPr anchor="ctr"/>
            <a:lstStyle/>
            <a:p>
              <a:pPr>
                <a:spcBef>
                  <a:spcPts val="2400"/>
                </a:spcBef>
              </a:pPr>
              <a:endParaRPr lang="fr-FR" sz="2000" b="1">
                <a:solidFill>
                  <a:srgbClr val="7BB800"/>
                </a:solidFill>
                <a:latin typeface="Century Gothic" pitchFamily="34" charset="0"/>
              </a:endParaRPr>
            </a:p>
          </p:txBody>
        </p:sp>
        <p:sp>
          <p:nvSpPr>
            <p:cNvPr id="31" name="AutoShape 4"/>
            <p:cNvSpPr>
              <a:spLocks noChangeArrowheads="1"/>
            </p:cNvSpPr>
            <p:nvPr/>
          </p:nvSpPr>
          <p:spPr bwMode="auto">
            <a:xfrm>
              <a:off x="0" y="0"/>
              <a:ext cx="1694128" cy="211977"/>
            </a:xfrm>
            <a:prstGeom prst="roundRect">
              <a:avLst>
                <a:gd name="adj" fmla="val 16667"/>
              </a:avLst>
            </a:prstGeom>
            <a:solidFill>
              <a:srgbClr val="7BB800"/>
            </a:solidFill>
            <a:ln w="9525">
              <a:solidFill>
                <a:srgbClr val="548DD4"/>
              </a:solidFill>
              <a:round/>
              <a:headEnd/>
              <a:tailEnd/>
            </a:ln>
          </p:spPr>
          <p:txBody>
            <a:bodyPr/>
            <a:lstStyle/>
            <a:p>
              <a:r>
                <a:rPr lang="fr-FR" b="1" dirty="0">
                  <a:solidFill>
                    <a:srgbClr val="FFFFFF"/>
                  </a:solidFill>
                  <a:latin typeface="Calibri" pitchFamily="34" charset="0"/>
                </a:rPr>
                <a:t>Centres d’Intérêts </a:t>
              </a:r>
              <a:r>
                <a:rPr lang="fr-FR" b="1" dirty="0" smtClean="0">
                  <a:solidFill>
                    <a:srgbClr val="FFFFFF"/>
                  </a:solidFill>
                  <a:latin typeface="Calibri" pitchFamily="34" charset="0"/>
                </a:rPr>
                <a:t>N°7,8 et 10</a:t>
              </a:r>
              <a:endParaRPr lang="fr-FR" b="1" dirty="0">
                <a:solidFill>
                  <a:srgbClr val="FFFFFF"/>
                </a:solidFill>
                <a:latin typeface="Calibri" pitchFamily="34" charset="0"/>
              </a:endParaRPr>
            </a:p>
          </p:txBody>
        </p:sp>
      </p:grpSp>
      <p:sp>
        <p:nvSpPr>
          <p:cNvPr id="32" name="Rectangle 18"/>
          <p:cNvSpPr>
            <a:spLocks noChangeArrowheads="1"/>
          </p:cNvSpPr>
          <p:nvPr/>
        </p:nvSpPr>
        <p:spPr bwMode="auto">
          <a:xfrm>
            <a:off x="3707904" y="402208"/>
            <a:ext cx="5436096" cy="800219"/>
          </a:xfrm>
          <a:prstGeom prst="rect">
            <a:avLst/>
          </a:prstGeom>
          <a:noFill/>
          <a:ln w="9525">
            <a:noFill/>
            <a:miter lim="800000"/>
            <a:headEnd/>
            <a:tailEnd/>
          </a:ln>
        </p:spPr>
        <p:txBody>
          <a:bodyPr wrap="square">
            <a:spAutoFit/>
          </a:bodyPr>
          <a:lstStyle/>
          <a:p>
            <a:r>
              <a:rPr lang="fr-FR" sz="1100" b="1" dirty="0">
                <a:solidFill>
                  <a:srgbClr val="7BB800"/>
                </a:solidFill>
              </a:rPr>
              <a:t>Formes et caractéristiques de l’énergie</a:t>
            </a:r>
          </a:p>
          <a:p>
            <a:r>
              <a:rPr lang="fr-FR" sz="1100" b="1" dirty="0">
                <a:solidFill>
                  <a:srgbClr val="7BB800"/>
                </a:solidFill>
              </a:rPr>
              <a:t>Amélioration de l’efficacité </a:t>
            </a:r>
            <a:r>
              <a:rPr lang="fr-FR" sz="1100" b="1" dirty="0" smtClean="0">
                <a:solidFill>
                  <a:srgbClr val="7BB800"/>
                </a:solidFill>
              </a:rPr>
              <a:t>énergétique</a:t>
            </a:r>
          </a:p>
          <a:p>
            <a:r>
              <a:rPr lang="fr-FR" sz="1000" b="1" dirty="0" smtClean="0">
                <a:solidFill>
                  <a:srgbClr val="7BB800"/>
                </a:solidFill>
                <a:latin typeface="Calibri" pitchFamily="34" charset="0"/>
              </a:rPr>
              <a:t>Optimisation du choix des matériaux et des structures par essais et analyses des  comportements</a:t>
            </a:r>
          </a:p>
          <a:p>
            <a:endParaRPr lang="fr-FR" sz="1400" b="1" dirty="0">
              <a:solidFill>
                <a:srgbClr val="7BB800"/>
              </a:solidFill>
            </a:endParaRPr>
          </a:p>
        </p:txBody>
      </p:sp>
      <p:grpSp>
        <p:nvGrpSpPr>
          <p:cNvPr id="33" name="Groupe 21"/>
          <p:cNvGrpSpPr>
            <a:grpSpLocks/>
          </p:cNvGrpSpPr>
          <p:nvPr/>
        </p:nvGrpSpPr>
        <p:grpSpPr bwMode="auto">
          <a:xfrm>
            <a:off x="323530" y="44624"/>
            <a:ext cx="3168350" cy="908050"/>
            <a:chOff x="1" y="0"/>
            <a:chExt cx="1691406" cy="513739"/>
          </a:xfrm>
        </p:grpSpPr>
        <p:sp>
          <p:nvSpPr>
            <p:cNvPr id="34" name="AutoShape 3"/>
            <p:cNvSpPr>
              <a:spLocks noChangeArrowheads="1"/>
            </p:cNvSpPr>
            <p:nvPr/>
          </p:nvSpPr>
          <p:spPr bwMode="auto">
            <a:xfrm>
              <a:off x="1" y="150881"/>
              <a:ext cx="1691406" cy="362858"/>
            </a:xfrm>
            <a:prstGeom prst="roundRect">
              <a:avLst>
                <a:gd name="adj" fmla="val 16667"/>
              </a:avLst>
            </a:prstGeom>
            <a:ln>
              <a:headEnd/>
              <a:tailEnd/>
            </a:ln>
          </p:spPr>
          <p:style>
            <a:lnRef idx="2">
              <a:schemeClr val="accent3"/>
            </a:lnRef>
            <a:fillRef idx="1">
              <a:schemeClr val="lt1"/>
            </a:fillRef>
            <a:effectRef idx="0">
              <a:schemeClr val="accent3"/>
            </a:effectRef>
            <a:fontRef idx="minor">
              <a:schemeClr val="dk1"/>
            </a:fontRef>
          </p:style>
          <p:txBody>
            <a:bodyPr anchor="ctr"/>
            <a:lstStyle/>
            <a:p>
              <a:pPr>
                <a:spcBef>
                  <a:spcPts val="2400"/>
                </a:spcBef>
              </a:pPr>
              <a:r>
                <a:rPr lang="fr-FR" sz="2000" b="1" dirty="0" smtClean="0">
                  <a:solidFill>
                    <a:srgbClr val="7BB800"/>
                  </a:solidFill>
                  <a:latin typeface="Century Gothic" pitchFamily="34" charset="0"/>
                </a:rPr>
                <a:t>L’énergie dans l’habitat</a:t>
              </a:r>
              <a:endParaRPr lang="fr-FR" sz="2000" b="1" dirty="0">
                <a:solidFill>
                  <a:srgbClr val="7BB800"/>
                </a:solidFill>
                <a:latin typeface="Century Gothic" pitchFamily="34" charset="0"/>
              </a:endParaRPr>
            </a:p>
          </p:txBody>
        </p:sp>
        <p:sp>
          <p:nvSpPr>
            <p:cNvPr id="35" name="AutoShape 4"/>
            <p:cNvSpPr>
              <a:spLocks noChangeArrowheads="1"/>
            </p:cNvSpPr>
            <p:nvPr/>
          </p:nvSpPr>
          <p:spPr bwMode="auto">
            <a:xfrm>
              <a:off x="1" y="0"/>
              <a:ext cx="1345438" cy="211977"/>
            </a:xfrm>
            <a:prstGeom prst="roundRect">
              <a:avLst>
                <a:gd name="adj" fmla="val 16667"/>
              </a:avLst>
            </a:prstGeom>
            <a:solidFill>
              <a:srgbClr val="7BB800"/>
            </a:solidFill>
            <a:ln w="9525">
              <a:solidFill>
                <a:srgbClr val="548DD4"/>
              </a:solidFill>
              <a:round/>
              <a:headEnd/>
              <a:tailEnd/>
            </a:ln>
          </p:spPr>
          <p:txBody>
            <a:bodyPr/>
            <a:lstStyle/>
            <a:p>
              <a:r>
                <a:rPr lang="fr-FR" b="1" dirty="0" smtClean="0">
                  <a:solidFill>
                    <a:srgbClr val="FFFFFF"/>
                  </a:solidFill>
                  <a:latin typeface="Calibri" pitchFamily="34" charset="0"/>
                </a:rPr>
                <a:t>Thème de séquence n°4</a:t>
              </a:r>
              <a:endParaRPr lang="fr-FR" b="1" dirty="0">
                <a:solidFill>
                  <a:srgbClr val="FFFFFF"/>
                </a:solidFill>
                <a:latin typeface="Calibri" pitchFamily="34" charset="0"/>
              </a:endParaRP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TotalTime>
  <Words>953</Words>
  <Application>Microsoft Office PowerPoint</Application>
  <PresentationFormat>Affichage à l'écran (4:3)</PresentationFormat>
  <Paragraphs>255</Paragraphs>
  <Slides>10</Slides>
  <Notes>10</Notes>
  <HiddenSlides>0</HiddenSlides>
  <MMClips>0</MMClips>
  <ScaleCrop>false</ScaleCrop>
  <HeadingPairs>
    <vt:vector size="4" baseType="variant">
      <vt:variant>
        <vt:lpstr>Thème</vt:lpstr>
      </vt:variant>
      <vt:variant>
        <vt:i4>1</vt:i4>
      </vt:variant>
      <vt:variant>
        <vt:lpstr>Titres des diapositives</vt:lpstr>
      </vt:variant>
      <vt:variant>
        <vt:i4>10</vt:i4>
      </vt:variant>
    </vt:vector>
  </HeadingPairs>
  <TitlesOfParts>
    <vt:vector size="11" baseType="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David Helard</dc:creator>
  <cp:lastModifiedBy>Anne</cp:lastModifiedBy>
  <cp:revision>258</cp:revision>
  <dcterms:created xsi:type="dcterms:W3CDTF">2012-03-06T15:10:23Z</dcterms:created>
  <dcterms:modified xsi:type="dcterms:W3CDTF">2014-02-28T15:50:55Z</dcterms:modified>
</cp:coreProperties>
</file>