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slides/slide89.xml" ContentType="application/vnd.openxmlformats-officedocument.presentationml.slide+xml"/>
  <Override PartName="/ppt/tags/tag13.xml" ContentType="application/vnd.openxmlformats-officedocument.presentationml.tags+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diagrams/layout3.xml" ContentType="application/vnd.openxmlformats-officedocument.drawingml.diagramLayout+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diagrams/colors2.xml" ContentType="application/vnd.openxmlformats-officedocument.drawingml.diagramColor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tags/tag11.xml" ContentType="application/vnd.openxmlformats-officedocument.presentationml.tags+xml"/>
  <Override PartName="/ppt/diagrams/data1.xml" ContentType="application/vnd.openxmlformats-officedocument.drawingml.diagramData+xml"/>
  <Override PartName="/ppt/diagrams/colors3.xml" ContentType="application/vnd.openxmlformats-officedocument.drawingml.diagramColor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5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7"/>
  </p:notesMasterIdLst>
  <p:handoutMasterIdLst>
    <p:handoutMasterId r:id="rId98"/>
  </p:handoutMasterIdLst>
  <p:sldIdLst>
    <p:sldId id="424" r:id="rId3"/>
    <p:sldId id="415" r:id="rId4"/>
    <p:sldId id="483" r:id="rId5"/>
    <p:sldId id="487" r:id="rId6"/>
    <p:sldId id="512" r:id="rId7"/>
    <p:sldId id="442" r:id="rId8"/>
    <p:sldId id="513" r:id="rId9"/>
    <p:sldId id="425" r:id="rId10"/>
    <p:sldId id="572" r:id="rId11"/>
    <p:sldId id="573" r:id="rId12"/>
    <p:sldId id="517" r:id="rId13"/>
    <p:sldId id="300" r:id="rId14"/>
    <p:sldId id="574" r:id="rId15"/>
    <p:sldId id="575" r:id="rId16"/>
    <p:sldId id="377" r:id="rId17"/>
    <p:sldId id="287" r:id="rId18"/>
    <p:sldId id="518" r:id="rId19"/>
    <p:sldId id="520" r:id="rId20"/>
    <p:sldId id="562" r:id="rId21"/>
    <p:sldId id="497" r:id="rId22"/>
    <p:sldId id="470" r:id="rId23"/>
    <p:sldId id="522" r:id="rId24"/>
    <p:sldId id="478" r:id="rId25"/>
    <p:sldId id="501" r:id="rId26"/>
    <p:sldId id="567" r:id="rId27"/>
    <p:sldId id="529" r:id="rId28"/>
    <p:sldId id="528" r:id="rId29"/>
    <p:sldId id="560" r:id="rId30"/>
    <p:sldId id="561" r:id="rId31"/>
    <p:sldId id="563" r:id="rId32"/>
    <p:sldId id="503" r:id="rId33"/>
    <p:sldId id="564" r:id="rId34"/>
    <p:sldId id="502" r:id="rId35"/>
    <p:sldId id="576" r:id="rId36"/>
    <p:sldId id="375" r:id="rId37"/>
    <p:sldId id="524" r:id="rId38"/>
    <p:sldId id="565" r:id="rId39"/>
    <p:sldId id="577" r:id="rId40"/>
    <p:sldId id="578" r:id="rId41"/>
    <p:sldId id="579" r:id="rId42"/>
    <p:sldId id="597" r:id="rId43"/>
    <p:sldId id="580" r:id="rId44"/>
    <p:sldId id="523" r:id="rId45"/>
    <p:sldId id="506" r:id="rId46"/>
    <p:sldId id="444" r:id="rId47"/>
    <p:sldId id="505" r:id="rId48"/>
    <p:sldId id="532" r:id="rId49"/>
    <p:sldId id="537" r:id="rId50"/>
    <p:sldId id="539" r:id="rId51"/>
    <p:sldId id="583" r:id="rId52"/>
    <p:sldId id="536" r:id="rId53"/>
    <p:sldId id="533" r:id="rId54"/>
    <p:sldId id="510" r:id="rId55"/>
    <p:sldId id="507" r:id="rId56"/>
    <p:sldId id="449" r:id="rId57"/>
    <p:sldId id="540" r:id="rId58"/>
    <p:sldId id="541" r:id="rId59"/>
    <p:sldId id="542" r:id="rId60"/>
    <p:sldId id="451" r:id="rId61"/>
    <p:sldId id="509" r:id="rId62"/>
    <p:sldId id="544" r:id="rId63"/>
    <p:sldId id="491" r:id="rId64"/>
    <p:sldId id="545" r:id="rId65"/>
    <p:sldId id="584" r:id="rId66"/>
    <p:sldId id="581" r:id="rId67"/>
    <p:sldId id="582" r:id="rId68"/>
    <p:sldId id="548" r:id="rId69"/>
    <p:sldId id="585" r:id="rId70"/>
    <p:sldId id="590" r:id="rId71"/>
    <p:sldId id="457" r:id="rId72"/>
    <p:sldId id="550" r:id="rId73"/>
    <p:sldId id="551" r:id="rId74"/>
    <p:sldId id="552" r:id="rId75"/>
    <p:sldId id="553" r:id="rId76"/>
    <p:sldId id="554" r:id="rId77"/>
    <p:sldId id="456" r:id="rId78"/>
    <p:sldId id="593" r:id="rId79"/>
    <p:sldId id="594" r:id="rId80"/>
    <p:sldId id="595" r:id="rId81"/>
    <p:sldId id="566" r:id="rId82"/>
    <p:sldId id="555" r:id="rId83"/>
    <p:sldId id="557" r:id="rId84"/>
    <p:sldId id="586" r:id="rId85"/>
    <p:sldId id="587" r:id="rId86"/>
    <p:sldId id="589" r:id="rId87"/>
    <p:sldId id="588" r:id="rId88"/>
    <p:sldId id="458" r:id="rId89"/>
    <p:sldId id="568" r:id="rId90"/>
    <p:sldId id="559" r:id="rId91"/>
    <p:sldId id="569" r:id="rId92"/>
    <p:sldId id="570" r:id="rId93"/>
    <p:sldId id="598" r:id="rId94"/>
    <p:sldId id="494" r:id="rId95"/>
    <p:sldId id="596" r:id="rId96"/>
  </p:sldIdLst>
  <p:sldSz cx="9144000" cy="6858000" type="screen4x3"/>
  <p:notesSz cx="6858000" cy="99456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DEE8"/>
    <a:srgbClr val="33B9D9"/>
    <a:srgbClr val="2DCEDF"/>
    <a:srgbClr val="59B9BB"/>
    <a:srgbClr val="000000"/>
    <a:srgbClr val="EBF1D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782" autoAdjust="0"/>
    <p:restoredTop sz="88988" autoAdjust="0"/>
  </p:normalViewPr>
  <p:slideViewPr>
    <p:cSldViewPr>
      <p:cViewPr varScale="1">
        <p:scale>
          <a:sx n="75" d="100"/>
          <a:sy n="75" d="100"/>
        </p:scale>
        <p:origin x="-36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906"/>
    </p:cViewPr>
  </p:sorterViewPr>
  <p:notesViewPr>
    <p:cSldViewPr>
      <p:cViewPr varScale="1">
        <p:scale>
          <a:sx n="49" d="100"/>
          <a:sy n="49" d="100"/>
        </p:scale>
        <p:origin x="-2910" y="-90"/>
      </p:cViewPr>
      <p:guideLst>
        <p:guide orient="horz" pos="3133"/>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41D3A5-2EC8-4B97-BF69-D67785218111}" type="doc">
      <dgm:prSet loTypeId="urn:microsoft.com/office/officeart/2005/8/layout/cycle8" loCatId="cycle" qsTypeId="urn:microsoft.com/office/officeart/2005/8/quickstyle/simple1" qsCatId="simple" csTypeId="urn:microsoft.com/office/officeart/2005/8/colors/colorful3" csCatId="colorful" phldr="1"/>
      <dgm:spPr/>
      <dgm:t>
        <a:bodyPr/>
        <a:lstStyle/>
        <a:p>
          <a:endParaRPr lang="fr-FR"/>
        </a:p>
      </dgm:t>
    </dgm:pt>
    <dgm:pt modelId="{AB545DC4-FBB8-4E92-8F69-C386680D71B9}">
      <dgm:prSet phldrT="[Texte]"/>
      <dgm:spPr/>
      <dgm:t>
        <a:bodyPr/>
        <a:lstStyle/>
        <a:p>
          <a:r>
            <a:rPr lang="fr-FR" dirty="0" smtClean="0"/>
            <a:t>Minimiser les déperditions</a:t>
          </a:r>
          <a:endParaRPr lang="fr-FR" dirty="0"/>
        </a:p>
      </dgm:t>
    </dgm:pt>
    <dgm:pt modelId="{C8E6AFC9-1431-4210-8D97-EA904E43F4D4}" type="sibTrans" cxnId="{AF0E4F8C-DFFE-4598-9476-D3871AD1D46C}">
      <dgm:prSet/>
      <dgm:spPr/>
      <dgm:t>
        <a:bodyPr/>
        <a:lstStyle/>
        <a:p>
          <a:endParaRPr lang="fr-FR"/>
        </a:p>
      </dgm:t>
    </dgm:pt>
    <dgm:pt modelId="{D4EC7325-0D67-4E98-AC25-65E790F1A6FE}" type="parTrans" cxnId="{AF0E4F8C-DFFE-4598-9476-D3871AD1D46C}">
      <dgm:prSet/>
      <dgm:spPr/>
      <dgm:t>
        <a:bodyPr/>
        <a:lstStyle/>
        <a:p>
          <a:endParaRPr lang="fr-FR"/>
        </a:p>
      </dgm:t>
    </dgm:pt>
    <dgm:pt modelId="{3BE4128C-BB12-4365-85FE-41128AA493CC}">
      <dgm:prSet phldrT="[Texte]" custT="1"/>
      <dgm:spPr/>
      <dgm:t>
        <a:bodyPr/>
        <a:lstStyle/>
        <a:p>
          <a:r>
            <a:rPr lang="fr-FR" sz="2000" dirty="0" smtClean="0"/>
            <a:t>Favoriser les apports passifs</a:t>
          </a:r>
          <a:endParaRPr lang="fr-FR" sz="2000" dirty="0"/>
        </a:p>
      </dgm:t>
    </dgm:pt>
    <dgm:pt modelId="{5FC049AE-13B8-4417-BAD5-DAABA8E7C190}" type="parTrans" cxnId="{D20A5E00-DF78-4F96-8B8E-3E9F5CB5459A}">
      <dgm:prSet/>
      <dgm:spPr/>
      <dgm:t>
        <a:bodyPr/>
        <a:lstStyle/>
        <a:p>
          <a:endParaRPr lang="fr-FR"/>
        </a:p>
      </dgm:t>
    </dgm:pt>
    <dgm:pt modelId="{C053BB1E-1DF5-4FA4-AE71-1349C5EAF90B}" type="sibTrans" cxnId="{D20A5E00-DF78-4F96-8B8E-3E9F5CB5459A}">
      <dgm:prSet/>
      <dgm:spPr/>
      <dgm:t>
        <a:bodyPr/>
        <a:lstStyle/>
        <a:p>
          <a:endParaRPr lang="fr-FR"/>
        </a:p>
      </dgm:t>
    </dgm:pt>
    <dgm:pt modelId="{FC46B03D-4DEC-4C29-A635-85415668D137}">
      <dgm:prSet phldrT="[Texte]" custT="1"/>
      <dgm:spPr/>
      <dgm:t>
        <a:bodyPr/>
        <a:lstStyle/>
        <a:p>
          <a:r>
            <a:rPr lang="fr-FR" sz="2000" dirty="0" smtClean="0"/>
            <a:t>Utiliser rationnellement l’énergie</a:t>
          </a:r>
          <a:endParaRPr lang="fr-FR" sz="2000" dirty="0"/>
        </a:p>
      </dgm:t>
    </dgm:pt>
    <dgm:pt modelId="{FD95E482-9692-42A8-BC80-6A672DBBB032}" type="parTrans" cxnId="{E7687E57-CBD6-4BD2-8467-C8373F97C418}">
      <dgm:prSet/>
      <dgm:spPr/>
      <dgm:t>
        <a:bodyPr/>
        <a:lstStyle/>
        <a:p>
          <a:endParaRPr lang="fr-FR"/>
        </a:p>
      </dgm:t>
    </dgm:pt>
    <dgm:pt modelId="{FDFDBF1C-868C-47FE-BB2C-3F4097F8DB99}" type="sibTrans" cxnId="{E7687E57-CBD6-4BD2-8467-C8373F97C418}">
      <dgm:prSet/>
      <dgm:spPr/>
      <dgm:t>
        <a:bodyPr/>
        <a:lstStyle/>
        <a:p>
          <a:endParaRPr lang="fr-FR"/>
        </a:p>
      </dgm:t>
    </dgm:pt>
    <dgm:pt modelId="{EAFCBB14-AE9E-460C-AE3A-0F454FD601D1}" type="pres">
      <dgm:prSet presAssocID="{5741D3A5-2EC8-4B97-BF69-D67785218111}" presName="compositeShape" presStyleCnt="0">
        <dgm:presLayoutVars>
          <dgm:chMax val="7"/>
          <dgm:dir/>
          <dgm:resizeHandles val="exact"/>
        </dgm:presLayoutVars>
      </dgm:prSet>
      <dgm:spPr/>
      <dgm:t>
        <a:bodyPr/>
        <a:lstStyle/>
        <a:p>
          <a:endParaRPr lang="fr-FR"/>
        </a:p>
      </dgm:t>
    </dgm:pt>
    <dgm:pt modelId="{0B99C9B7-17DD-4BCB-A6FE-1F454AB4ECD9}" type="pres">
      <dgm:prSet presAssocID="{5741D3A5-2EC8-4B97-BF69-D67785218111}" presName="wedge1" presStyleLbl="node1" presStyleIdx="0" presStyleCnt="3" custLinFactNeighborX="12201" custLinFactNeighborY="-5040"/>
      <dgm:spPr/>
      <dgm:t>
        <a:bodyPr/>
        <a:lstStyle/>
        <a:p>
          <a:endParaRPr lang="fr-FR"/>
        </a:p>
      </dgm:t>
    </dgm:pt>
    <dgm:pt modelId="{99D6865B-862A-4217-B777-C984132223F1}" type="pres">
      <dgm:prSet presAssocID="{5741D3A5-2EC8-4B97-BF69-D67785218111}" presName="dummy1a" presStyleCnt="0"/>
      <dgm:spPr/>
    </dgm:pt>
    <dgm:pt modelId="{A3328714-D17A-489A-B3D6-479E3FEE0BB8}" type="pres">
      <dgm:prSet presAssocID="{5741D3A5-2EC8-4B97-BF69-D67785218111}" presName="dummy1b" presStyleCnt="0"/>
      <dgm:spPr/>
    </dgm:pt>
    <dgm:pt modelId="{3253C355-DF82-4AC9-AE94-1E056543E0F4}" type="pres">
      <dgm:prSet presAssocID="{5741D3A5-2EC8-4B97-BF69-D67785218111}" presName="wedge1Tx" presStyleLbl="node1" presStyleIdx="0" presStyleCnt="3">
        <dgm:presLayoutVars>
          <dgm:chMax val="0"/>
          <dgm:chPref val="0"/>
          <dgm:bulletEnabled val="1"/>
        </dgm:presLayoutVars>
      </dgm:prSet>
      <dgm:spPr/>
      <dgm:t>
        <a:bodyPr/>
        <a:lstStyle/>
        <a:p>
          <a:endParaRPr lang="fr-FR"/>
        </a:p>
      </dgm:t>
    </dgm:pt>
    <dgm:pt modelId="{993ABECD-5E80-4DC0-980A-60228A32E1DD}" type="pres">
      <dgm:prSet presAssocID="{5741D3A5-2EC8-4B97-BF69-D67785218111}" presName="wedge2" presStyleLbl="node1" presStyleIdx="1" presStyleCnt="3" custLinFactNeighborX="-5543" custLinFactNeighborY="18452"/>
      <dgm:spPr/>
      <dgm:t>
        <a:bodyPr/>
        <a:lstStyle/>
        <a:p>
          <a:endParaRPr lang="fr-FR"/>
        </a:p>
      </dgm:t>
    </dgm:pt>
    <dgm:pt modelId="{2BCAB19E-ADA8-44AC-86C5-0874679E8753}" type="pres">
      <dgm:prSet presAssocID="{5741D3A5-2EC8-4B97-BF69-D67785218111}" presName="dummy2a" presStyleCnt="0"/>
      <dgm:spPr/>
    </dgm:pt>
    <dgm:pt modelId="{3DB87569-9C43-40AA-B918-081479BD99C6}" type="pres">
      <dgm:prSet presAssocID="{5741D3A5-2EC8-4B97-BF69-D67785218111}" presName="dummy2b" presStyleCnt="0"/>
      <dgm:spPr/>
    </dgm:pt>
    <dgm:pt modelId="{0522655A-2F00-4089-8E67-8DAEEAF098D5}" type="pres">
      <dgm:prSet presAssocID="{5741D3A5-2EC8-4B97-BF69-D67785218111}" presName="wedge2Tx" presStyleLbl="node1" presStyleIdx="1" presStyleCnt="3">
        <dgm:presLayoutVars>
          <dgm:chMax val="0"/>
          <dgm:chPref val="0"/>
          <dgm:bulletEnabled val="1"/>
        </dgm:presLayoutVars>
      </dgm:prSet>
      <dgm:spPr/>
      <dgm:t>
        <a:bodyPr/>
        <a:lstStyle/>
        <a:p>
          <a:endParaRPr lang="fr-FR"/>
        </a:p>
      </dgm:t>
    </dgm:pt>
    <dgm:pt modelId="{4BE2623E-44E3-4E55-9A25-930D27C19B05}" type="pres">
      <dgm:prSet presAssocID="{5741D3A5-2EC8-4B97-BF69-D67785218111}" presName="wedge3" presStyleLbl="node1" presStyleIdx="2" presStyleCnt="3" custScaleX="104219" custLinFactNeighborX="-16912" custLinFactNeighborY="-6442"/>
      <dgm:spPr/>
      <dgm:t>
        <a:bodyPr/>
        <a:lstStyle/>
        <a:p>
          <a:endParaRPr lang="fr-FR"/>
        </a:p>
      </dgm:t>
    </dgm:pt>
    <dgm:pt modelId="{9A413716-3DCA-458F-97F1-569A06FA25E3}" type="pres">
      <dgm:prSet presAssocID="{5741D3A5-2EC8-4B97-BF69-D67785218111}" presName="dummy3a" presStyleCnt="0"/>
      <dgm:spPr/>
    </dgm:pt>
    <dgm:pt modelId="{A0673187-3585-4291-8A32-BB4D13940682}" type="pres">
      <dgm:prSet presAssocID="{5741D3A5-2EC8-4B97-BF69-D67785218111}" presName="dummy3b" presStyleCnt="0"/>
      <dgm:spPr/>
    </dgm:pt>
    <dgm:pt modelId="{F63B0765-0077-47A3-AD89-E68BB2F93421}" type="pres">
      <dgm:prSet presAssocID="{5741D3A5-2EC8-4B97-BF69-D67785218111}" presName="wedge3Tx" presStyleLbl="node1" presStyleIdx="2" presStyleCnt="3">
        <dgm:presLayoutVars>
          <dgm:chMax val="0"/>
          <dgm:chPref val="0"/>
          <dgm:bulletEnabled val="1"/>
        </dgm:presLayoutVars>
      </dgm:prSet>
      <dgm:spPr/>
      <dgm:t>
        <a:bodyPr/>
        <a:lstStyle/>
        <a:p>
          <a:endParaRPr lang="fr-FR"/>
        </a:p>
      </dgm:t>
    </dgm:pt>
    <dgm:pt modelId="{DF800391-AC98-4B11-A100-73E3F21164FB}" type="pres">
      <dgm:prSet presAssocID="{C8E6AFC9-1431-4210-8D97-EA904E43F4D4}" presName="arrowWedge1" presStyleLbl="fgSibTrans2D1" presStyleIdx="0" presStyleCnt="3"/>
      <dgm:spPr>
        <a:solidFill>
          <a:schemeClr val="bg1">
            <a:lumMod val="85000"/>
          </a:schemeClr>
        </a:solidFill>
      </dgm:spPr>
      <dgm:t>
        <a:bodyPr/>
        <a:lstStyle/>
        <a:p>
          <a:endParaRPr lang="fr-FR"/>
        </a:p>
      </dgm:t>
    </dgm:pt>
    <dgm:pt modelId="{E39F0C03-89A4-42D4-ABCB-F8DE6619F46A}" type="pres">
      <dgm:prSet presAssocID="{FDFDBF1C-868C-47FE-BB2C-3F4097F8DB99}" presName="arrowWedge2" presStyleLbl="fgSibTrans2D1" presStyleIdx="1" presStyleCnt="3"/>
      <dgm:spPr>
        <a:solidFill>
          <a:schemeClr val="bg1">
            <a:lumMod val="85000"/>
          </a:schemeClr>
        </a:solidFill>
      </dgm:spPr>
    </dgm:pt>
    <dgm:pt modelId="{FF5977CC-5C65-4BD6-92E9-C8B4561FDA26}" type="pres">
      <dgm:prSet presAssocID="{C053BB1E-1DF5-4FA4-AE71-1349C5EAF90B}" presName="arrowWedge3" presStyleLbl="fgSibTrans2D1" presStyleIdx="2" presStyleCnt="3"/>
      <dgm:spPr>
        <a:solidFill>
          <a:schemeClr val="bg1">
            <a:lumMod val="85000"/>
          </a:schemeClr>
        </a:solidFill>
      </dgm:spPr>
    </dgm:pt>
  </dgm:ptLst>
  <dgm:cxnLst>
    <dgm:cxn modelId="{E7687E57-CBD6-4BD2-8467-C8373F97C418}" srcId="{5741D3A5-2EC8-4B97-BF69-D67785218111}" destId="{FC46B03D-4DEC-4C29-A635-85415668D137}" srcOrd="1" destOrd="0" parTransId="{FD95E482-9692-42A8-BC80-6A672DBBB032}" sibTransId="{FDFDBF1C-868C-47FE-BB2C-3F4097F8DB99}"/>
    <dgm:cxn modelId="{1307A18B-4833-4F1A-A67A-A1714B34A588}" type="presOf" srcId="{5741D3A5-2EC8-4B97-BF69-D67785218111}" destId="{EAFCBB14-AE9E-460C-AE3A-0F454FD601D1}" srcOrd="0" destOrd="0" presId="urn:microsoft.com/office/officeart/2005/8/layout/cycle8"/>
    <dgm:cxn modelId="{0FB02753-429A-4755-B434-43DD243FCC15}" type="presOf" srcId="{AB545DC4-FBB8-4E92-8F69-C386680D71B9}" destId="{0B99C9B7-17DD-4BCB-A6FE-1F454AB4ECD9}" srcOrd="0" destOrd="0" presId="urn:microsoft.com/office/officeart/2005/8/layout/cycle8"/>
    <dgm:cxn modelId="{3F67C9F7-DAF1-4127-99B6-78615376968A}" type="presOf" srcId="{FC46B03D-4DEC-4C29-A635-85415668D137}" destId="{0522655A-2F00-4089-8E67-8DAEEAF098D5}" srcOrd="1" destOrd="0" presId="urn:microsoft.com/office/officeart/2005/8/layout/cycle8"/>
    <dgm:cxn modelId="{95B91282-BDBF-423E-BD12-7D3308BEB366}" type="presOf" srcId="{AB545DC4-FBB8-4E92-8F69-C386680D71B9}" destId="{3253C355-DF82-4AC9-AE94-1E056543E0F4}" srcOrd="1" destOrd="0" presId="urn:microsoft.com/office/officeart/2005/8/layout/cycle8"/>
    <dgm:cxn modelId="{AF0E4F8C-DFFE-4598-9476-D3871AD1D46C}" srcId="{5741D3A5-2EC8-4B97-BF69-D67785218111}" destId="{AB545DC4-FBB8-4E92-8F69-C386680D71B9}" srcOrd="0" destOrd="0" parTransId="{D4EC7325-0D67-4E98-AC25-65E790F1A6FE}" sibTransId="{C8E6AFC9-1431-4210-8D97-EA904E43F4D4}"/>
    <dgm:cxn modelId="{E2EC97A2-A0BF-47FC-9D35-7BF11E041DEE}" type="presOf" srcId="{FC46B03D-4DEC-4C29-A635-85415668D137}" destId="{993ABECD-5E80-4DC0-980A-60228A32E1DD}" srcOrd="0" destOrd="0" presId="urn:microsoft.com/office/officeart/2005/8/layout/cycle8"/>
    <dgm:cxn modelId="{D20A5E00-DF78-4F96-8B8E-3E9F5CB5459A}" srcId="{5741D3A5-2EC8-4B97-BF69-D67785218111}" destId="{3BE4128C-BB12-4365-85FE-41128AA493CC}" srcOrd="2" destOrd="0" parTransId="{5FC049AE-13B8-4417-BAD5-DAABA8E7C190}" sibTransId="{C053BB1E-1DF5-4FA4-AE71-1349C5EAF90B}"/>
    <dgm:cxn modelId="{CA8628A3-2131-4EA8-A60C-6B7A50092B56}" type="presOf" srcId="{3BE4128C-BB12-4365-85FE-41128AA493CC}" destId="{F63B0765-0077-47A3-AD89-E68BB2F93421}" srcOrd="1" destOrd="0" presId="urn:microsoft.com/office/officeart/2005/8/layout/cycle8"/>
    <dgm:cxn modelId="{0F4C15E3-AA7D-4146-A67B-D0978B8D9572}" type="presOf" srcId="{3BE4128C-BB12-4365-85FE-41128AA493CC}" destId="{4BE2623E-44E3-4E55-9A25-930D27C19B05}" srcOrd="0" destOrd="0" presId="urn:microsoft.com/office/officeart/2005/8/layout/cycle8"/>
    <dgm:cxn modelId="{8566FAB1-24D9-4600-9FA1-13827DF37FA2}" type="presParOf" srcId="{EAFCBB14-AE9E-460C-AE3A-0F454FD601D1}" destId="{0B99C9B7-17DD-4BCB-A6FE-1F454AB4ECD9}" srcOrd="0" destOrd="0" presId="urn:microsoft.com/office/officeart/2005/8/layout/cycle8"/>
    <dgm:cxn modelId="{06AEA3C6-C1BE-447E-A577-95B99DE81443}" type="presParOf" srcId="{EAFCBB14-AE9E-460C-AE3A-0F454FD601D1}" destId="{99D6865B-862A-4217-B777-C984132223F1}" srcOrd="1" destOrd="0" presId="urn:microsoft.com/office/officeart/2005/8/layout/cycle8"/>
    <dgm:cxn modelId="{1F29BD8B-DE8C-4B08-9308-7637BF680580}" type="presParOf" srcId="{EAFCBB14-AE9E-460C-AE3A-0F454FD601D1}" destId="{A3328714-D17A-489A-B3D6-479E3FEE0BB8}" srcOrd="2" destOrd="0" presId="urn:microsoft.com/office/officeart/2005/8/layout/cycle8"/>
    <dgm:cxn modelId="{1524681C-63FB-44FD-99CA-5A2420DCAB85}" type="presParOf" srcId="{EAFCBB14-AE9E-460C-AE3A-0F454FD601D1}" destId="{3253C355-DF82-4AC9-AE94-1E056543E0F4}" srcOrd="3" destOrd="0" presId="urn:microsoft.com/office/officeart/2005/8/layout/cycle8"/>
    <dgm:cxn modelId="{2C396774-B5EF-4321-B411-A0E3FC260FF6}" type="presParOf" srcId="{EAFCBB14-AE9E-460C-AE3A-0F454FD601D1}" destId="{993ABECD-5E80-4DC0-980A-60228A32E1DD}" srcOrd="4" destOrd="0" presId="urn:microsoft.com/office/officeart/2005/8/layout/cycle8"/>
    <dgm:cxn modelId="{0D2546DE-5D1B-4CE0-BD75-BAC32321CF75}" type="presParOf" srcId="{EAFCBB14-AE9E-460C-AE3A-0F454FD601D1}" destId="{2BCAB19E-ADA8-44AC-86C5-0874679E8753}" srcOrd="5" destOrd="0" presId="urn:microsoft.com/office/officeart/2005/8/layout/cycle8"/>
    <dgm:cxn modelId="{D42E68E4-EF73-41F5-A772-4D16BA625DBF}" type="presParOf" srcId="{EAFCBB14-AE9E-460C-AE3A-0F454FD601D1}" destId="{3DB87569-9C43-40AA-B918-081479BD99C6}" srcOrd="6" destOrd="0" presId="urn:microsoft.com/office/officeart/2005/8/layout/cycle8"/>
    <dgm:cxn modelId="{CDC9006F-E51C-46D8-992B-8A70F32D7FB1}" type="presParOf" srcId="{EAFCBB14-AE9E-460C-AE3A-0F454FD601D1}" destId="{0522655A-2F00-4089-8E67-8DAEEAF098D5}" srcOrd="7" destOrd="0" presId="urn:microsoft.com/office/officeart/2005/8/layout/cycle8"/>
    <dgm:cxn modelId="{42E028C5-DD94-4D18-B7D0-49BC79C90A0C}" type="presParOf" srcId="{EAFCBB14-AE9E-460C-AE3A-0F454FD601D1}" destId="{4BE2623E-44E3-4E55-9A25-930D27C19B05}" srcOrd="8" destOrd="0" presId="urn:microsoft.com/office/officeart/2005/8/layout/cycle8"/>
    <dgm:cxn modelId="{B40DDEE2-E737-49EF-AB3C-DD975CDEF52B}" type="presParOf" srcId="{EAFCBB14-AE9E-460C-AE3A-0F454FD601D1}" destId="{9A413716-3DCA-458F-97F1-569A06FA25E3}" srcOrd="9" destOrd="0" presId="urn:microsoft.com/office/officeart/2005/8/layout/cycle8"/>
    <dgm:cxn modelId="{189589F6-C70E-42F9-A8EC-B91A57ABC649}" type="presParOf" srcId="{EAFCBB14-AE9E-460C-AE3A-0F454FD601D1}" destId="{A0673187-3585-4291-8A32-BB4D13940682}" srcOrd="10" destOrd="0" presId="urn:microsoft.com/office/officeart/2005/8/layout/cycle8"/>
    <dgm:cxn modelId="{52EDA0E7-1F63-4E44-9CF7-8DA600830DB2}" type="presParOf" srcId="{EAFCBB14-AE9E-460C-AE3A-0F454FD601D1}" destId="{F63B0765-0077-47A3-AD89-E68BB2F93421}" srcOrd="11" destOrd="0" presId="urn:microsoft.com/office/officeart/2005/8/layout/cycle8"/>
    <dgm:cxn modelId="{4D65A38F-D100-4075-9709-AF520D828CEB}" type="presParOf" srcId="{EAFCBB14-AE9E-460C-AE3A-0F454FD601D1}" destId="{DF800391-AC98-4B11-A100-73E3F21164FB}" srcOrd="12" destOrd="0" presId="urn:microsoft.com/office/officeart/2005/8/layout/cycle8"/>
    <dgm:cxn modelId="{F6CE9DCB-A9F5-42F4-B6A3-6A5364BB4B71}" type="presParOf" srcId="{EAFCBB14-AE9E-460C-AE3A-0F454FD601D1}" destId="{E39F0C03-89A4-42D4-ABCB-F8DE6619F46A}" srcOrd="13" destOrd="0" presId="urn:microsoft.com/office/officeart/2005/8/layout/cycle8"/>
    <dgm:cxn modelId="{F76BE9B1-96CE-4FA1-80B2-3AC8CE6C49D3}" type="presParOf" srcId="{EAFCBB14-AE9E-460C-AE3A-0F454FD601D1}" destId="{FF5977CC-5C65-4BD6-92E9-C8B4561FDA26}" srcOrd="14" destOrd="0" presId="urn:microsoft.com/office/officeart/2005/8/layout/cycle8"/>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41D3A5-2EC8-4B97-BF69-D67785218111}" type="doc">
      <dgm:prSet loTypeId="urn:microsoft.com/office/officeart/2005/8/layout/cycle8" loCatId="cycle" qsTypeId="urn:microsoft.com/office/officeart/2005/8/quickstyle/simple1" qsCatId="simple" csTypeId="urn:microsoft.com/office/officeart/2005/8/colors/colorful3" csCatId="colorful" phldr="1"/>
      <dgm:spPr/>
      <dgm:t>
        <a:bodyPr/>
        <a:lstStyle/>
        <a:p>
          <a:endParaRPr lang="fr-FR"/>
        </a:p>
      </dgm:t>
    </dgm:pt>
    <dgm:pt modelId="{AB545DC4-FBB8-4E92-8F69-C386680D71B9}">
      <dgm:prSet phldrT="[Texte]"/>
      <dgm:spPr/>
      <dgm:t>
        <a:bodyPr/>
        <a:lstStyle/>
        <a:p>
          <a:r>
            <a:rPr lang="fr-FR" dirty="0" smtClean="0"/>
            <a:t>Minimiser les déperditions</a:t>
          </a:r>
          <a:endParaRPr lang="fr-FR" dirty="0"/>
        </a:p>
      </dgm:t>
    </dgm:pt>
    <dgm:pt modelId="{C8E6AFC9-1431-4210-8D97-EA904E43F4D4}" type="sibTrans" cxnId="{AF0E4F8C-DFFE-4598-9476-D3871AD1D46C}">
      <dgm:prSet/>
      <dgm:spPr/>
      <dgm:t>
        <a:bodyPr/>
        <a:lstStyle/>
        <a:p>
          <a:endParaRPr lang="fr-FR"/>
        </a:p>
      </dgm:t>
    </dgm:pt>
    <dgm:pt modelId="{D4EC7325-0D67-4E98-AC25-65E790F1A6FE}" type="parTrans" cxnId="{AF0E4F8C-DFFE-4598-9476-D3871AD1D46C}">
      <dgm:prSet/>
      <dgm:spPr/>
      <dgm:t>
        <a:bodyPr/>
        <a:lstStyle/>
        <a:p>
          <a:endParaRPr lang="fr-FR"/>
        </a:p>
      </dgm:t>
    </dgm:pt>
    <dgm:pt modelId="{3BE4128C-BB12-4365-85FE-41128AA493CC}">
      <dgm:prSet phldrT="[Texte]" custT="1"/>
      <dgm:spPr/>
      <dgm:t>
        <a:bodyPr/>
        <a:lstStyle/>
        <a:p>
          <a:r>
            <a:rPr lang="fr-FR" sz="2000" dirty="0" smtClean="0"/>
            <a:t>Favoriser les apports passifs</a:t>
          </a:r>
          <a:endParaRPr lang="fr-FR" sz="2000" dirty="0"/>
        </a:p>
      </dgm:t>
    </dgm:pt>
    <dgm:pt modelId="{5FC049AE-13B8-4417-BAD5-DAABA8E7C190}" type="parTrans" cxnId="{D20A5E00-DF78-4F96-8B8E-3E9F5CB5459A}">
      <dgm:prSet/>
      <dgm:spPr/>
      <dgm:t>
        <a:bodyPr/>
        <a:lstStyle/>
        <a:p>
          <a:endParaRPr lang="fr-FR"/>
        </a:p>
      </dgm:t>
    </dgm:pt>
    <dgm:pt modelId="{C053BB1E-1DF5-4FA4-AE71-1349C5EAF90B}" type="sibTrans" cxnId="{D20A5E00-DF78-4F96-8B8E-3E9F5CB5459A}">
      <dgm:prSet/>
      <dgm:spPr/>
      <dgm:t>
        <a:bodyPr/>
        <a:lstStyle/>
        <a:p>
          <a:endParaRPr lang="fr-FR"/>
        </a:p>
      </dgm:t>
    </dgm:pt>
    <dgm:pt modelId="{FC46B03D-4DEC-4C29-A635-85415668D137}">
      <dgm:prSet phldrT="[Texte]" custT="1"/>
      <dgm:spPr/>
      <dgm:t>
        <a:bodyPr/>
        <a:lstStyle/>
        <a:p>
          <a:r>
            <a:rPr lang="fr-FR" sz="2000" dirty="0" smtClean="0"/>
            <a:t>Utiliser rationnellement l’énergie</a:t>
          </a:r>
          <a:endParaRPr lang="fr-FR" sz="2000" dirty="0"/>
        </a:p>
      </dgm:t>
    </dgm:pt>
    <dgm:pt modelId="{FD95E482-9692-42A8-BC80-6A672DBBB032}" type="parTrans" cxnId="{E7687E57-CBD6-4BD2-8467-C8373F97C418}">
      <dgm:prSet/>
      <dgm:spPr/>
      <dgm:t>
        <a:bodyPr/>
        <a:lstStyle/>
        <a:p>
          <a:endParaRPr lang="fr-FR"/>
        </a:p>
      </dgm:t>
    </dgm:pt>
    <dgm:pt modelId="{FDFDBF1C-868C-47FE-BB2C-3F4097F8DB99}" type="sibTrans" cxnId="{E7687E57-CBD6-4BD2-8467-C8373F97C418}">
      <dgm:prSet/>
      <dgm:spPr/>
      <dgm:t>
        <a:bodyPr/>
        <a:lstStyle/>
        <a:p>
          <a:endParaRPr lang="fr-FR"/>
        </a:p>
      </dgm:t>
    </dgm:pt>
    <dgm:pt modelId="{EAFCBB14-AE9E-460C-AE3A-0F454FD601D1}" type="pres">
      <dgm:prSet presAssocID="{5741D3A5-2EC8-4B97-BF69-D67785218111}" presName="compositeShape" presStyleCnt="0">
        <dgm:presLayoutVars>
          <dgm:chMax val="7"/>
          <dgm:dir/>
          <dgm:resizeHandles val="exact"/>
        </dgm:presLayoutVars>
      </dgm:prSet>
      <dgm:spPr/>
      <dgm:t>
        <a:bodyPr/>
        <a:lstStyle/>
        <a:p>
          <a:endParaRPr lang="fr-FR"/>
        </a:p>
      </dgm:t>
    </dgm:pt>
    <dgm:pt modelId="{0B99C9B7-17DD-4BCB-A6FE-1F454AB4ECD9}" type="pres">
      <dgm:prSet presAssocID="{5741D3A5-2EC8-4B97-BF69-D67785218111}" presName="wedge1" presStyleLbl="node1" presStyleIdx="0" presStyleCnt="3" custLinFactNeighborX="12201" custLinFactNeighborY="-5040"/>
      <dgm:spPr/>
      <dgm:t>
        <a:bodyPr/>
        <a:lstStyle/>
        <a:p>
          <a:endParaRPr lang="fr-FR"/>
        </a:p>
      </dgm:t>
    </dgm:pt>
    <dgm:pt modelId="{99D6865B-862A-4217-B777-C984132223F1}" type="pres">
      <dgm:prSet presAssocID="{5741D3A5-2EC8-4B97-BF69-D67785218111}" presName="dummy1a" presStyleCnt="0"/>
      <dgm:spPr/>
    </dgm:pt>
    <dgm:pt modelId="{A3328714-D17A-489A-B3D6-479E3FEE0BB8}" type="pres">
      <dgm:prSet presAssocID="{5741D3A5-2EC8-4B97-BF69-D67785218111}" presName="dummy1b" presStyleCnt="0"/>
      <dgm:spPr/>
    </dgm:pt>
    <dgm:pt modelId="{3253C355-DF82-4AC9-AE94-1E056543E0F4}" type="pres">
      <dgm:prSet presAssocID="{5741D3A5-2EC8-4B97-BF69-D67785218111}" presName="wedge1Tx" presStyleLbl="node1" presStyleIdx="0" presStyleCnt="3">
        <dgm:presLayoutVars>
          <dgm:chMax val="0"/>
          <dgm:chPref val="0"/>
          <dgm:bulletEnabled val="1"/>
        </dgm:presLayoutVars>
      </dgm:prSet>
      <dgm:spPr/>
      <dgm:t>
        <a:bodyPr/>
        <a:lstStyle/>
        <a:p>
          <a:endParaRPr lang="fr-FR"/>
        </a:p>
      </dgm:t>
    </dgm:pt>
    <dgm:pt modelId="{993ABECD-5E80-4DC0-980A-60228A32E1DD}" type="pres">
      <dgm:prSet presAssocID="{5741D3A5-2EC8-4B97-BF69-D67785218111}" presName="wedge2" presStyleLbl="node1" presStyleIdx="1" presStyleCnt="3" custLinFactNeighborX="-5543" custLinFactNeighborY="18452"/>
      <dgm:spPr/>
      <dgm:t>
        <a:bodyPr/>
        <a:lstStyle/>
        <a:p>
          <a:endParaRPr lang="fr-FR"/>
        </a:p>
      </dgm:t>
    </dgm:pt>
    <dgm:pt modelId="{2BCAB19E-ADA8-44AC-86C5-0874679E8753}" type="pres">
      <dgm:prSet presAssocID="{5741D3A5-2EC8-4B97-BF69-D67785218111}" presName="dummy2a" presStyleCnt="0"/>
      <dgm:spPr/>
    </dgm:pt>
    <dgm:pt modelId="{3DB87569-9C43-40AA-B918-081479BD99C6}" type="pres">
      <dgm:prSet presAssocID="{5741D3A5-2EC8-4B97-BF69-D67785218111}" presName="dummy2b" presStyleCnt="0"/>
      <dgm:spPr/>
    </dgm:pt>
    <dgm:pt modelId="{0522655A-2F00-4089-8E67-8DAEEAF098D5}" type="pres">
      <dgm:prSet presAssocID="{5741D3A5-2EC8-4B97-BF69-D67785218111}" presName="wedge2Tx" presStyleLbl="node1" presStyleIdx="1" presStyleCnt="3">
        <dgm:presLayoutVars>
          <dgm:chMax val="0"/>
          <dgm:chPref val="0"/>
          <dgm:bulletEnabled val="1"/>
        </dgm:presLayoutVars>
      </dgm:prSet>
      <dgm:spPr/>
      <dgm:t>
        <a:bodyPr/>
        <a:lstStyle/>
        <a:p>
          <a:endParaRPr lang="fr-FR"/>
        </a:p>
      </dgm:t>
    </dgm:pt>
    <dgm:pt modelId="{4BE2623E-44E3-4E55-9A25-930D27C19B05}" type="pres">
      <dgm:prSet presAssocID="{5741D3A5-2EC8-4B97-BF69-D67785218111}" presName="wedge3" presStyleLbl="node1" presStyleIdx="2" presStyleCnt="3" custScaleX="104219" custLinFactNeighborX="-16912" custLinFactNeighborY="-6442"/>
      <dgm:spPr/>
      <dgm:t>
        <a:bodyPr/>
        <a:lstStyle/>
        <a:p>
          <a:endParaRPr lang="fr-FR"/>
        </a:p>
      </dgm:t>
    </dgm:pt>
    <dgm:pt modelId="{9A413716-3DCA-458F-97F1-569A06FA25E3}" type="pres">
      <dgm:prSet presAssocID="{5741D3A5-2EC8-4B97-BF69-D67785218111}" presName="dummy3a" presStyleCnt="0"/>
      <dgm:spPr/>
    </dgm:pt>
    <dgm:pt modelId="{A0673187-3585-4291-8A32-BB4D13940682}" type="pres">
      <dgm:prSet presAssocID="{5741D3A5-2EC8-4B97-BF69-D67785218111}" presName="dummy3b" presStyleCnt="0"/>
      <dgm:spPr/>
    </dgm:pt>
    <dgm:pt modelId="{F63B0765-0077-47A3-AD89-E68BB2F93421}" type="pres">
      <dgm:prSet presAssocID="{5741D3A5-2EC8-4B97-BF69-D67785218111}" presName="wedge3Tx" presStyleLbl="node1" presStyleIdx="2" presStyleCnt="3">
        <dgm:presLayoutVars>
          <dgm:chMax val="0"/>
          <dgm:chPref val="0"/>
          <dgm:bulletEnabled val="1"/>
        </dgm:presLayoutVars>
      </dgm:prSet>
      <dgm:spPr/>
      <dgm:t>
        <a:bodyPr/>
        <a:lstStyle/>
        <a:p>
          <a:endParaRPr lang="fr-FR"/>
        </a:p>
      </dgm:t>
    </dgm:pt>
    <dgm:pt modelId="{DF800391-AC98-4B11-A100-73E3F21164FB}" type="pres">
      <dgm:prSet presAssocID="{C8E6AFC9-1431-4210-8D97-EA904E43F4D4}" presName="arrowWedge1" presStyleLbl="fgSibTrans2D1" presStyleIdx="0" presStyleCnt="3"/>
      <dgm:spPr>
        <a:solidFill>
          <a:schemeClr val="bg1">
            <a:lumMod val="85000"/>
          </a:schemeClr>
        </a:solidFill>
      </dgm:spPr>
      <dgm:t>
        <a:bodyPr/>
        <a:lstStyle/>
        <a:p>
          <a:endParaRPr lang="fr-FR"/>
        </a:p>
      </dgm:t>
    </dgm:pt>
    <dgm:pt modelId="{E39F0C03-89A4-42D4-ABCB-F8DE6619F46A}" type="pres">
      <dgm:prSet presAssocID="{FDFDBF1C-868C-47FE-BB2C-3F4097F8DB99}" presName="arrowWedge2" presStyleLbl="fgSibTrans2D1" presStyleIdx="1" presStyleCnt="3"/>
      <dgm:spPr>
        <a:solidFill>
          <a:schemeClr val="bg1">
            <a:lumMod val="85000"/>
          </a:schemeClr>
        </a:solidFill>
      </dgm:spPr>
    </dgm:pt>
    <dgm:pt modelId="{FF5977CC-5C65-4BD6-92E9-C8B4561FDA26}" type="pres">
      <dgm:prSet presAssocID="{C053BB1E-1DF5-4FA4-AE71-1349C5EAF90B}" presName="arrowWedge3" presStyleLbl="fgSibTrans2D1" presStyleIdx="2" presStyleCnt="3"/>
      <dgm:spPr>
        <a:solidFill>
          <a:schemeClr val="bg1">
            <a:lumMod val="85000"/>
          </a:schemeClr>
        </a:solidFill>
      </dgm:spPr>
    </dgm:pt>
  </dgm:ptLst>
  <dgm:cxnLst>
    <dgm:cxn modelId="{E7687E57-CBD6-4BD2-8467-C8373F97C418}" srcId="{5741D3A5-2EC8-4B97-BF69-D67785218111}" destId="{FC46B03D-4DEC-4C29-A635-85415668D137}" srcOrd="1" destOrd="0" parTransId="{FD95E482-9692-42A8-BC80-6A672DBBB032}" sibTransId="{FDFDBF1C-868C-47FE-BB2C-3F4097F8DB99}"/>
    <dgm:cxn modelId="{CCEB9871-0755-42DB-9363-8A2DF96C1804}" type="presOf" srcId="{5741D3A5-2EC8-4B97-BF69-D67785218111}" destId="{EAFCBB14-AE9E-460C-AE3A-0F454FD601D1}" srcOrd="0" destOrd="0" presId="urn:microsoft.com/office/officeart/2005/8/layout/cycle8"/>
    <dgm:cxn modelId="{79EB5CD5-87ED-4F90-828D-80986B23B9A2}" type="presOf" srcId="{3BE4128C-BB12-4365-85FE-41128AA493CC}" destId="{4BE2623E-44E3-4E55-9A25-930D27C19B05}" srcOrd="0" destOrd="0" presId="urn:microsoft.com/office/officeart/2005/8/layout/cycle8"/>
    <dgm:cxn modelId="{92780AAF-7EC8-47FA-9B22-850E20B4D162}" type="presOf" srcId="{FC46B03D-4DEC-4C29-A635-85415668D137}" destId="{0522655A-2F00-4089-8E67-8DAEEAF098D5}" srcOrd="1" destOrd="0" presId="urn:microsoft.com/office/officeart/2005/8/layout/cycle8"/>
    <dgm:cxn modelId="{AF0E4F8C-DFFE-4598-9476-D3871AD1D46C}" srcId="{5741D3A5-2EC8-4B97-BF69-D67785218111}" destId="{AB545DC4-FBB8-4E92-8F69-C386680D71B9}" srcOrd="0" destOrd="0" parTransId="{D4EC7325-0D67-4E98-AC25-65E790F1A6FE}" sibTransId="{C8E6AFC9-1431-4210-8D97-EA904E43F4D4}"/>
    <dgm:cxn modelId="{E5843CA9-17DF-47AE-8652-CD2C4A125574}" type="presOf" srcId="{AB545DC4-FBB8-4E92-8F69-C386680D71B9}" destId="{0B99C9B7-17DD-4BCB-A6FE-1F454AB4ECD9}" srcOrd="0" destOrd="0" presId="urn:microsoft.com/office/officeart/2005/8/layout/cycle8"/>
    <dgm:cxn modelId="{385EB791-51FF-41CF-A2FA-28713B89B3AB}" type="presOf" srcId="{3BE4128C-BB12-4365-85FE-41128AA493CC}" destId="{F63B0765-0077-47A3-AD89-E68BB2F93421}" srcOrd="1" destOrd="0" presId="urn:microsoft.com/office/officeart/2005/8/layout/cycle8"/>
    <dgm:cxn modelId="{D20A5E00-DF78-4F96-8B8E-3E9F5CB5459A}" srcId="{5741D3A5-2EC8-4B97-BF69-D67785218111}" destId="{3BE4128C-BB12-4365-85FE-41128AA493CC}" srcOrd="2" destOrd="0" parTransId="{5FC049AE-13B8-4417-BAD5-DAABA8E7C190}" sibTransId="{C053BB1E-1DF5-4FA4-AE71-1349C5EAF90B}"/>
    <dgm:cxn modelId="{0F1A123D-0845-4885-A9FB-3904A1BFFF5C}" type="presOf" srcId="{AB545DC4-FBB8-4E92-8F69-C386680D71B9}" destId="{3253C355-DF82-4AC9-AE94-1E056543E0F4}" srcOrd="1" destOrd="0" presId="urn:microsoft.com/office/officeart/2005/8/layout/cycle8"/>
    <dgm:cxn modelId="{9AE78368-DE53-4230-AF1F-5C6BEE8FAEBE}" type="presOf" srcId="{FC46B03D-4DEC-4C29-A635-85415668D137}" destId="{993ABECD-5E80-4DC0-980A-60228A32E1DD}" srcOrd="0" destOrd="0" presId="urn:microsoft.com/office/officeart/2005/8/layout/cycle8"/>
    <dgm:cxn modelId="{16663DBC-1563-42A2-B5C0-2B1D9EFAC331}" type="presParOf" srcId="{EAFCBB14-AE9E-460C-AE3A-0F454FD601D1}" destId="{0B99C9B7-17DD-4BCB-A6FE-1F454AB4ECD9}" srcOrd="0" destOrd="0" presId="urn:microsoft.com/office/officeart/2005/8/layout/cycle8"/>
    <dgm:cxn modelId="{F90A3193-8094-407A-A523-502704D1BDD7}" type="presParOf" srcId="{EAFCBB14-AE9E-460C-AE3A-0F454FD601D1}" destId="{99D6865B-862A-4217-B777-C984132223F1}" srcOrd="1" destOrd="0" presId="urn:microsoft.com/office/officeart/2005/8/layout/cycle8"/>
    <dgm:cxn modelId="{85C5D1A4-C627-4B69-B5D8-DC7F2A91CEDA}" type="presParOf" srcId="{EAFCBB14-AE9E-460C-AE3A-0F454FD601D1}" destId="{A3328714-D17A-489A-B3D6-479E3FEE0BB8}" srcOrd="2" destOrd="0" presId="urn:microsoft.com/office/officeart/2005/8/layout/cycle8"/>
    <dgm:cxn modelId="{6B409DBA-6880-46F6-AE7A-9A45004903DD}" type="presParOf" srcId="{EAFCBB14-AE9E-460C-AE3A-0F454FD601D1}" destId="{3253C355-DF82-4AC9-AE94-1E056543E0F4}" srcOrd="3" destOrd="0" presId="urn:microsoft.com/office/officeart/2005/8/layout/cycle8"/>
    <dgm:cxn modelId="{4CD6BBC0-37CF-4AF9-8EB7-C6193180329A}" type="presParOf" srcId="{EAFCBB14-AE9E-460C-AE3A-0F454FD601D1}" destId="{993ABECD-5E80-4DC0-980A-60228A32E1DD}" srcOrd="4" destOrd="0" presId="urn:microsoft.com/office/officeart/2005/8/layout/cycle8"/>
    <dgm:cxn modelId="{7E2E8F55-BC5E-47C1-B982-00DD922F8660}" type="presParOf" srcId="{EAFCBB14-AE9E-460C-AE3A-0F454FD601D1}" destId="{2BCAB19E-ADA8-44AC-86C5-0874679E8753}" srcOrd="5" destOrd="0" presId="urn:microsoft.com/office/officeart/2005/8/layout/cycle8"/>
    <dgm:cxn modelId="{469B3506-0A50-43C1-B049-EDF1BDBF923D}" type="presParOf" srcId="{EAFCBB14-AE9E-460C-AE3A-0F454FD601D1}" destId="{3DB87569-9C43-40AA-B918-081479BD99C6}" srcOrd="6" destOrd="0" presId="urn:microsoft.com/office/officeart/2005/8/layout/cycle8"/>
    <dgm:cxn modelId="{FB06749A-9DE3-4A17-8652-4ACA30D84961}" type="presParOf" srcId="{EAFCBB14-AE9E-460C-AE3A-0F454FD601D1}" destId="{0522655A-2F00-4089-8E67-8DAEEAF098D5}" srcOrd="7" destOrd="0" presId="urn:microsoft.com/office/officeart/2005/8/layout/cycle8"/>
    <dgm:cxn modelId="{72300DB2-ADED-40A0-9589-EDCCAA5FD784}" type="presParOf" srcId="{EAFCBB14-AE9E-460C-AE3A-0F454FD601D1}" destId="{4BE2623E-44E3-4E55-9A25-930D27C19B05}" srcOrd="8" destOrd="0" presId="urn:microsoft.com/office/officeart/2005/8/layout/cycle8"/>
    <dgm:cxn modelId="{B2D12880-B234-4A28-BFDB-3DE5976EDFCC}" type="presParOf" srcId="{EAFCBB14-AE9E-460C-AE3A-0F454FD601D1}" destId="{9A413716-3DCA-458F-97F1-569A06FA25E3}" srcOrd="9" destOrd="0" presId="urn:microsoft.com/office/officeart/2005/8/layout/cycle8"/>
    <dgm:cxn modelId="{7166B6D0-100E-42A4-A219-514D95B5A17A}" type="presParOf" srcId="{EAFCBB14-AE9E-460C-AE3A-0F454FD601D1}" destId="{A0673187-3585-4291-8A32-BB4D13940682}" srcOrd="10" destOrd="0" presId="urn:microsoft.com/office/officeart/2005/8/layout/cycle8"/>
    <dgm:cxn modelId="{926CB932-01B8-449C-8931-255B72853516}" type="presParOf" srcId="{EAFCBB14-AE9E-460C-AE3A-0F454FD601D1}" destId="{F63B0765-0077-47A3-AD89-E68BB2F93421}" srcOrd="11" destOrd="0" presId="urn:microsoft.com/office/officeart/2005/8/layout/cycle8"/>
    <dgm:cxn modelId="{C9A4436E-3D3A-4B8B-B8F0-34FF46307F17}" type="presParOf" srcId="{EAFCBB14-AE9E-460C-AE3A-0F454FD601D1}" destId="{DF800391-AC98-4B11-A100-73E3F21164FB}" srcOrd="12" destOrd="0" presId="urn:microsoft.com/office/officeart/2005/8/layout/cycle8"/>
    <dgm:cxn modelId="{70E34F59-F48D-48D6-9984-6236D19D1CAA}" type="presParOf" srcId="{EAFCBB14-AE9E-460C-AE3A-0F454FD601D1}" destId="{E39F0C03-89A4-42D4-ABCB-F8DE6619F46A}" srcOrd="13" destOrd="0" presId="urn:microsoft.com/office/officeart/2005/8/layout/cycle8"/>
    <dgm:cxn modelId="{3AC9A557-C153-4763-8361-20AD2CAEC448}" type="presParOf" srcId="{EAFCBB14-AE9E-460C-AE3A-0F454FD601D1}" destId="{FF5977CC-5C65-4BD6-92E9-C8B4561FDA26}" srcOrd="14" destOrd="0" presId="urn:microsoft.com/office/officeart/2005/8/layout/cycle8"/>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D7A35B-F047-4F44-9C72-354CFF400758}"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fr-FR"/>
        </a:p>
      </dgm:t>
    </dgm:pt>
    <dgm:pt modelId="{88918FE7-4C29-4064-B6DC-41BCF0CDA620}">
      <dgm:prSet phldrT="[Texte]" custT="1">
        <dgm:style>
          <a:lnRef idx="0">
            <a:schemeClr val="accent2"/>
          </a:lnRef>
          <a:fillRef idx="3">
            <a:schemeClr val="accent2"/>
          </a:fillRef>
          <a:effectRef idx="3">
            <a:schemeClr val="accent2"/>
          </a:effectRef>
          <a:fontRef idx="minor">
            <a:schemeClr val="lt1"/>
          </a:fontRef>
        </dgm:style>
      </dgm:prSet>
      <dgm:spPr>
        <a:ln/>
      </dgm:spPr>
      <dgm:t>
        <a:bodyPr/>
        <a:lstStyle/>
        <a:p>
          <a:r>
            <a:rPr lang="fr-FR" sz="2800" dirty="0" smtClean="0"/>
            <a:t>1950</a:t>
          </a:r>
          <a:endParaRPr lang="fr-FR" sz="2800" dirty="0"/>
        </a:p>
      </dgm:t>
    </dgm:pt>
    <dgm:pt modelId="{ED8ADDBE-017C-419F-ABD0-857A93289EED}" type="parTrans" cxnId="{C4B36070-BD26-4140-8770-5ACE27456D9A}">
      <dgm:prSet/>
      <dgm:spPr/>
      <dgm:t>
        <a:bodyPr/>
        <a:lstStyle/>
        <a:p>
          <a:endParaRPr lang="fr-FR"/>
        </a:p>
      </dgm:t>
    </dgm:pt>
    <dgm:pt modelId="{9F5EF9CA-142B-497F-8D17-399D352925DC}" type="sibTrans" cxnId="{C4B36070-BD26-4140-8770-5ACE27456D9A}">
      <dgm:prSet/>
      <dgm:spPr/>
      <dgm:t>
        <a:bodyPr/>
        <a:lstStyle/>
        <a:p>
          <a:endParaRPr lang="fr-FR"/>
        </a:p>
      </dgm:t>
    </dgm:pt>
    <dgm:pt modelId="{010D8FC4-CB04-45B7-92C9-9AAF08BCF6E4}">
      <dgm:prSet phldrT="[Texte]" custT="1"/>
      <dgm:spPr>
        <a:ln>
          <a:solidFill>
            <a:schemeClr val="accent1">
              <a:lumMod val="60000"/>
              <a:lumOff val="40000"/>
            </a:schemeClr>
          </a:solidFill>
        </a:ln>
        <a:scene3d>
          <a:camera prst="orthographicFront"/>
          <a:lightRig rig="threePt" dir="t"/>
        </a:scene3d>
        <a:sp3d>
          <a:bevelT/>
        </a:sp3d>
      </dgm:spPr>
      <dgm:t>
        <a:bodyPr/>
        <a:lstStyle/>
        <a:p>
          <a:r>
            <a:rPr lang="fr-FR" sz="2000" dirty="0" smtClean="0"/>
            <a:t>Habitation</a:t>
          </a:r>
          <a:endParaRPr lang="fr-FR" sz="2000" dirty="0"/>
        </a:p>
      </dgm:t>
    </dgm:pt>
    <dgm:pt modelId="{BAC017B7-FA89-4260-820B-579247C536BF}" type="parTrans" cxnId="{24EAF8F0-CDDE-42F3-A54C-6CC4F96C3A19}">
      <dgm:prSet/>
      <dgm:spPr/>
      <dgm:t>
        <a:bodyPr/>
        <a:lstStyle/>
        <a:p>
          <a:endParaRPr lang="fr-FR"/>
        </a:p>
      </dgm:t>
    </dgm:pt>
    <dgm:pt modelId="{132BE58D-3D26-42A2-8899-493291E54041}" type="sibTrans" cxnId="{24EAF8F0-CDDE-42F3-A54C-6CC4F96C3A19}">
      <dgm:prSet/>
      <dgm:spPr/>
      <dgm:t>
        <a:bodyPr/>
        <a:lstStyle/>
        <a:p>
          <a:endParaRPr lang="fr-FR"/>
        </a:p>
      </dgm:t>
    </dgm:pt>
    <dgm:pt modelId="{664407E5-BFB3-403A-B504-0943A29E9B63}">
      <dgm:prSet phldrT="[Texte]" custT="1">
        <dgm:style>
          <a:lnRef idx="0">
            <a:schemeClr val="accent3"/>
          </a:lnRef>
          <a:fillRef idx="3">
            <a:schemeClr val="accent3"/>
          </a:fillRef>
          <a:effectRef idx="3">
            <a:schemeClr val="accent3"/>
          </a:effectRef>
          <a:fontRef idx="minor">
            <a:schemeClr val="lt1"/>
          </a:fontRef>
        </dgm:style>
      </dgm:prSet>
      <dgm:spPr>
        <a:ln/>
      </dgm:spPr>
      <dgm:t>
        <a:bodyPr/>
        <a:lstStyle/>
        <a:p>
          <a:r>
            <a:rPr lang="fr-FR" sz="2000" dirty="0" smtClean="0"/>
            <a:t>Aujourd’hui</a:t>
          </a:r>
          <a:endParaRPr lang="fr-FR" sz="2000" dirty="0"/>
        </a:p>
      </dgm:t>
    </dgm:pt>
    <dgm:pt modelId="{EA874D82-64B1-4268-93C7-CCAA23F61ED7}" type="parTrans" cxnId="{5ABB9B87-58A4-45F7-8E85-617D9024556A}">
      <dgm:prSet/>
      <dgm:spPr/>
      <dgm:t>
        <a:bodyPr/>
        <a:lstStyle/>
        <a:p>
          <a:endParaRPr lang="fr-FR"/>
        </a:p>
      </dgm:t>
    </dgm:pt>
    <dgm:pt modelId="{3321531F-97CB-4F7C-BF33-5035EB8B1B5C}" type="sibTrans" cxnId="{5ABB9B87-58A4-45F7-8E85-617D9024556A}">
      <dgm:prSet/>
      <dgm:spPr/>
      <dgm:t>
        <a:bodyPr/>
        <a:lstStyle/>
        <a:p>
          <a:endParaRPr lang="fr-FR"/>
        </a:p>
      </dgm:t>
    </dgm:pt>
    <dgm:pt modelId="{B96C531E-9B52-4077-B0D9-C12815BFE72B}">
      <dgm:prSet phldrT="[Texte]" custT="1"/>
      <dgm:spPr>
        <a:ln>
          <a:solidFill>
            <a:schemeClr val="accent2">
              <a:lumMod val="60000"/>
              <a:lumOff val="40000"/>
            </a:schemeClr>
          </a:solidFill>
        </a:ln>
        <a:scene3d>
          <a:camera prst="orthographicFront"/>
          <a:lightRig rig="threePt" dir="t"/>
        </a:scene3d>
        <a:sp3d>
          <a:bevelT/>
        </a:sp3d>
      </dgm:spPr>
      <dgm:t>
        <a:bodyPr/>
        <a:lstStyle/>
        <a:p>
          <a:r>
            <a:rPr lang="fr-FR" sz="2000" dirty="0" smtClean="0"/>
            <a:t>Micro-crèche</a:t>
          </a:r>
          <a:endParaRPr lang="fr-FR" sz="2000" dirty="0"/>
        </a:p>
      </dgm:t>
    </dgm:pt>
    <dgm:pt modelId="{6E5DDA84-C120-457B-A9F7-22217C3F8EF0}" type="parTrans" cxnId="{EFFAC7EA-2A06-4D1B-A6DE-13AAD8B07B6B}">
      <dgm:prSet/>
      <dgm:spPr/>
      <dgm:t>
        <a:bodyPr/>
        <a:lstStyle/>
        <a:p>
          <a:endParaRPr lang="fr-FR"/>
        </a:p>
      </dgm:t>
    </dgm:pt>
    <dgm:pt modelId="{4192E1E9-2C60-486A-A99D-0D1B52ACA2B4}" type="sibTrans" cxnId="{EFFAC7EA-2A06-4D1B-A6DE-13AAD8B07B6B}">
      <dgm:prSet/>
      <dgm:spPr/>
      <dgm:t>
        <a:bodyPr/>
        <a:lstStyle/>
        <a:p>
          <a:endParaRPr lang="fr-FR"/>
        </a:p>
      </dgm:t>
    </dgm:pt>
    <dgm:pt modelId="{28275082-0814-4485-A1B4-0FC93F718246}">
      <dgm:prSet phldrT="[Texte]" custT="1"/>
      <dgm:spPr>
        <a:ln>
          <a:solidFill>
            <a:schemeClr val="accent2">
              <a:lumMod val="60000"/>
              <a:lumOff val="40000"/>
            </a:schemeClr>
          </a:solidFill>
        </a:ln>
        <a:scene3d>
          <a:camera prst="orthographicFront"/>
          <a:lightRig rig="threePt" dir="t"/>
        </a:scene3d>
        <a:sp3d>
          <a:bevelT/>
        </a:sp3d>
      </dgm:spPr>
      <dgm:t>
        <a:bodyPr/>
        <a:lstStyle/>
        <a:p>
          <a:r>
            <a:rPr lang="fr-FR" sz="2000" dirty="0" smtClean="0"/>
            <a:t>Bâtiment Basse Consommation</a:t>
          </a:r>
          <a:endParaRPr lang="fr-FR" sz="2000" dirty="0"/>
        </a:p>
      </dgm:t>
    </dgm:pt>
    <dgm:pt modelId="{8B59517D-F829-472F-ACCD-16E8EA73982C}" type="parTrans" cxnId="{FE137DAA-EE92-43DA-8BA8-862ADA1A2B28}">
      <dgm:prSet/>
      <dgm:spPr/>
      <dgm:t>
        <a:bodyPr/>
        <a:lstStyle/>
        <a:p>
          <a:endParaRPr lang="fr-FR"/>
        </a:p>
      </dgm:t>
    </dgm:pt>
    <dgm:pt modelId="{D1476B03-2583-4726-A0A3-C92E12F3A2D9}" type="sibTrans" cxnId="{FE137DAA-EE92-43DA-8BA8-862ADA1A2B28}">
      <dgm:prSet/>
      <dgm:spPr/>
      <dgm:t>
        <a:bodyPr/>
        <a:lstStyle/>
        <a:p>
          <a:endParaRPr lang="fr-FR"/>
        </a:p>
      </dgm:t>
    </dgm:pt>
    <dgm:pt modelId="{43B21C70-0E89-4751-8FE6-F1E707650C71}">
      <dgm:prSet phldrT="[Texte]" custT="1"/>
      <dgm:spPr>
        <a:ln>
          <a:solidFill>
            <a:schemeClr val="accent1">
              <a:lumMod val="60000"/>
              <a:lumOff val="40000"/>
            </a:schemeClr>
          </a:solidFill>
        </a:ln>
        <a:scene3d>
          <a:camera prst="orthographicFront"/>
          <a:lightRig rig="threePt" dir="t"/>
        </a:scene3d>
        <a:sp3d>
          <a:bevelT/>
        </a:sp3d>
      </dgm:spPr>
      <dgm:t>
        <a:bodyPr/>
        <a:lstStyle/>
        <a:p>
          <a:r>
            <a:rPr lang="fr-FR" sz="2000" dirty="0" smtClean="0"/>
            <a:t>« épave thermique »</a:t>
          </a:r>
          <a:endParaRPr lang="fr-FR" sz="2000" dirty="0"/>
        </a:p>
      </dgm:t>
    </dgm:pt>
    <dgm:pt modelId="{09E1C1BE-3191-4C42-97B7-C752F10C3D44}" type="parTrans" cxnId="{C132AA2D-B1BF-4CD3-B72E-8609F8EC3C6D}">
      <dgm:prSet/>
      <dgm:spPr/>
      <dgm:t>
        <a:bodyPr/>
        <a:lstStyle/>
        <a:p>
          <a:endParaRPr lang="fr-FR"/>
        </a:p>
      </dgm:t>
    </dgm:pt>
    <dgm:pt modelId="{0A0B51B6-2B02-499F-BED1-09629C1296D4}" type="sibTrans" cxnId="{C132AA2D-B1BF-4CD3-B72E-8609F8EC3C6D}">
      <dgm:prSet/>
      <dgm:spPr/>
      <dgm:t>
        <a:bodyPr/>
        <a:lstStyle/>
        <a:p>
          <a:endParaRPr lang="fr-FR"/>
        </a:p>
      </dgm:t>
    </dgm:pt>
    <dgm:pt modelId="{DFB9EE34-6E59-4452-922D-50647428E392}">
      <dgm:prSet phldrT="[Texte]" custT="1">
        <dgm:style>
          <a:lnRef idx="0">
            <a:schemeClr val="accent5"/>
          </a:lnRef>
          <a:fillRef idx="3">
            <a:schemeClr val="accent5"/>
          </a:fillRef>
          <a:effectRef idx="3">
            <a:schemeClr val="accent5"/>
          </a:effectRef>
          <a:fontRef idx="minor">
            <a:schemeClr val="lt1"/>
          </a:fontRef>
        </dgm:style>
      </dgm:prSet>
      <dgm:spPr>
        <a:ln/>
      </dgm:spPr>
      <dgm:t>
        <a:bodyPr/>
        <a:lstStyle/>
        <a:p>
          <a:r>
            <a:rPr lang="fr-FR" sz="2800" dirty="0" smtClean="0"/>
            <a:t>2008</a:t>
          </a:r>
          <a:endParaRPr lang="fr-FR" sz="2800" dirty="0"/>
        </a:p>
      </dgm:t>
    </dgm:pt>
    <dgm:pt modelId="{048F32ED-75EA-4C88-BE10-5395AFABF322}" type="parTrans" cxnId="{405F5646-270E-4793-9EFF-21BE2C8EAC6A}">
      <dgm:prSet/>
      <dgm:spPr/>
      <dgm:t>
        <a:bodyPr/>
        <a:lstStyle/>
        <a:p>
          <a:endParaRPr lang="fr-FR"/>
        </a:p>
      </dgm:t>
    </dgm:pt>
    <dgm:pt modelId="{5E824BA2-31A5-42F3-99EF-E330002F0417}" type="sibTrans" cxnId="{405F5646-270E-4793-9EFF-21BE2C8EAC6A}">
      <dgm:prSet/>
      <dgm:spPr/>
      <dgm:t>
        <a:bodyPr/>
        <a:lstStyle/>
        <a:p>
          <a:endParaRPr lang="fr-FR"/>
        </a:p>
      </dgm:t>
    </dgm:pt>
    <dgm:pt modelId="{19B03D1B-FEDD-4946-ACF1-2E96C8F13CAD}">
      <dgm:prSet phldrT="[Texte]" custT="1"/>
      <dgm:spPr>
        <a:ln>
          <a:solidFill>
            <a:schemeClr val="accent1">
              <a:lumMod val="60000"/>
              <a:lumOff val="40000"/>
            </a:schemeClr>
          </a:solidFill>
        </a:ln>
        <a:scene3d>
          <a:camera prst="orthographicFront"/>
          <a:lightRig rig="threePt" dir="t"/>
        </a:scene3d>
        <a:sp3d>
          <a:bevelT/>
        </a:sp3d>
      </dgm:spPr>
      <dgm:t>
        <a:bodyPr/>
        <a:lstStyle/>
        <a:p>
          <a:r>
            <a:rPr lang="fr-FR" sz="2000" dirty="0" smtClean="0"/>
            <a:t>Habitation</a:t>
          </a:r>
          <a:endParaRPr lang="fr-FR" sz="2000" dirty="0"/>
        </a:p>
      </dgm:t>
    </dgm:pt>
    <dgm:pt modelId="{03A0195B-ADBE-453C-AE02-E5BAB84ECBC3}" type="parTrans" cxnId="{C043F972-017F-4109-B133-4A58B610F0D3}">
      <dgm:prSet/>
      <dgm:spPr/>
      <dgm:t>
        <a:bodyPr/>
        <a:lstStyle/>
        <a:p>
          <a:endParaRPr lang="fr-FR"/>
        </a:p>
      </dgm:t>
    </dgm:pt>
    <dgm:pt modelId="{94675905-E9E9-4100-864A-4958D42FE6FC}" type="sibTrans" cxnId="{C043F972-017F-4109-B133-4A58B610F0D3}">
      <dgm:prSet/>
      <dgm:spPr/>
      <dgm:t>
        <a:bodyPr/>
        <a:lstStyle/>
        <a:p>
          <a:endParaRPr lang="fr-FR"/>
        </a:p>
      </dgm:t>
    </dgm:pt>
    <dgm:pt modelId="{42466A87-E923-4027-ACAC-69973F2525CE}">
      <dgm:prSet phldrT="[Texte]" custT="1"/>
      <dgm:spPr>
        <a:ln>
          <a:solidFill>
            <a:schemeClr val="accent1">
              <a:lumMod val="60000"/>
              <a:lumOff val="40000"/>
            </a:schemeClr>
          </a:solidFill>
        </a:ln>
        <a:scene3d>
          <a:camera prst="orthographicFront"/>
          <a:lightRig rig="threePt" dir="t"/>
        </a:scene3d>
        <a:sp3d>
          <a:bevelT/>
        </a:sp3d>
      </dgm:spPr>
      <dgm:t>
        <a:bodyPr/>
        <a:lstStyle/>
        <a:p>
          <a:r>
            <a:rPr lang="fr-FR" sz="2000" dirty="0" smtClean="0"/>
            <a:t>Conforme RT 2005</a:t>
          </a:r>
          <a:endParaRPr lang="fr-FR" sz="2000" dirty="0"/>
        </a:p>
      </dgm:t>
    </dgm:pt>
    <dgm:pt modelId="{BDB2E4EC-5A34-4D71-B6CE-D523A8CFD50C}" type="parTrans" cxnId="{C4F6BA3D-D8A9-417C-8182-22B16EB06871}">
      <dgm:prSet/>
      <dgm:spPr/>
      <dgm:t>
        <a:bodyPr/>
        <a:lstStyle/>
        <a:p>
          <a:endParaRPr lang="fr-FR"/>
        </a:p>
      </dgm:t>
    </dgm:pt>
    <dgm:pt modelId="{A30C67F8-5316-4052-9690-0ED676057067}" type="sibTrans" cxnId="{C4F6BA3D-D8A9-417C-8182-22B16EB06871}">
      <dgm:prSet/>
      <dgm:spPr/>
      <dgm:t>
        <a:bodyPr/>
        <a:lstStyle/>
        <a:p>
          <a:endParaRPr lang="fr-FR"/>
        </a:p>
      </dgm:t>
    </dgm:pt>
    <dgm:pt modelId="{E7360BD1-595A-459D-8524-EC6BD6DCDC96}" type="pres">
      <dgm:prSet presAssocID="{D7D7A35B-F047-4F44-9C72-354CFF400758}" presName="linearFlow" presStyleCnt="0">
        <dgm:presLayoutVars>
          <dgm:dir/>
          <dgm:animLvl val="lvl"/>
          <dgm:resizeHandles val="exact"/>
        </dgm:presLayoutVars>
      </dgm:prSet>
      <dgm:spPr/>
      <dgm:t>
        <a:bodyPr/>
        <a:lstStyle/>
        <a:p>
          <a:endParaRPr lang="fr-FR"/>
        </a:p>
      </dgm:t>
    </dgm:pt>
    <dgm:pt modelId="{BC0D415B-0933-4E96-8A79-4656C2DED0E2}" type="pres">
      <dgm:prSet presAssocID="{88918FE7-4C29-4064-B6DC-41BCF0CDA620}" presName="composite" presStyleCnt="0"/>
      <dgm:spPr/>
    </dgm:pt>
    <dgm:pt modelId="{5F244BB8-9B7F-488D-B7A3-F1D5DBADE566}" type="pres">
      <dgm:prSet presAssocID="{88918FE7-4C29-4064-B6DC-41BCF0CDA620}" presName="parentText" presStyleLbl="alignNode1" presStyleIdx="0" presStyleCnt="3">
        <dgm:presLayoutVars>
          <dgm:chMax val="1"/>
          <dgm:bulletEnabled val="1"/>
        </dgm:presLayoutVars>
      </dgm:prSet>
      <dgm:spPr/>
      <dgm:t>
        <a:bodyPr/>
        <a:lstStyle/>
        <a:p>
          <a:endParaRPr lang="fr-FR"/>
        </a:p>
      </dgm:t>
    </dgm:pt>
    <dgm:pt modelId="{6D1FA970-9814-4440-A8A8-BB153D681C67}" type="pres">
      <dgm:prSet presAssocID="{88918FE7-4C29-4064-B6DC-41BCF0CDA620}" presName="descendantText" presStyleLbl="alignAcc1" presStyleIdx="0" presStyleCnt="3">
        <dgm:presLayoutVars>
          <dgm:bulletEnabled val="1"/>
        </dgm:presLayoutVars>
      </dgm:prSet>
      <dgm:spPr/>
      <dgm:t>
        <a:bodyPr/>
        <a:lstStyle/>
        <a:p>
          <a:endParaRPr lang="fr-FR"/>
        </a:p>
      </dgm:t>
    </dgm:pt>
    <dgm:pt modelId="{67268E0F-39E7-4C28-8D7C-1AD18B2E8D03}" type="pres">
      <dgm:prSet presAssocID="{9F5EF9CA-142B-497F-8D17-399D352925DC}" presName="sp" presStyleCnt="0"/>
      <dgm:spPr/>
    </dgm:pt>
    <dgm:pt modelId="{FDA57BE1-2C0B-4C94-9673-9410543FA0AB}" type="pres">
      <dgm:prSet presAssocID="{DFB9EE34-6E59-4452-922D-50647428E392}" presName="composite" presStyleCnt="0"/>
      <dgm:spPr/>
    </dgm:pt>
    <dgm:pt modelId="{4FE832C9-8511-4E7A-94E4-74657547543F}" type="pres">
      <dgm:prSet presAssocID="{DFB9EE34-6E59-4452-922D-50647428E392}" presName="parentText" presStyleLbl="alignNode1" presStyleIdx="1" presStyleCnt="3">
        <dgm:presLayoutVars>
          <dgm:chMax val="1"/>
          <dgm:bulletEnabled val="1"/>
        </dgm:presLayoutVars>
      </dgm:prSet>
      <dgm:spPr/>
      <dgm:t>
        <a:bodyPr/>
        <a:lstStyle/>
        <a:p>
          <a:endParaRPr lang="fr-FR"/>
        </a:p>
      </dgm:t>
    </dgm:pt>
    <dgm:pt modelId="{FEEE8D66-E2F9-4F33-B36D-87F794E898BB}" type="pres">
      <dgm:prSet presAssocID="{DFB9EE34-6E59-4452-922D-50647428E392}" presName="descendantText" presStyleLbl="alignAcc1" presStyleIdx="1" presStyleCnt="3">
        <dgm:presLayoutVars>
          <dgm:bulletEnabled val="1"/>
        </dgm:presLayoutVars>
      </dgm:prSet>
      <dgm:spPr/>
      <dgm:t>
        <a:bodyPr/>
        <a:lstStyle/>
        <a:p>
          <a:endParaRPr lang="fr-FR"/>
        </a:p>
      </dgm:t>
    </dgm:pt>
    <dgm:pt modelId="{42F41E55-6AB3-4F84-B34E-FA635CAF2E60}" type="pres">
      <dgm:prSet presAssocID="{5E824BA2-31A5-42F3-99EF-E330002F0417}" presName="sp" presStyleCnt="0"/>
      <dgm:spPr/>
    </dgm:pt>
    <dgm:pt modelId="{5C514CB9-E47E-4EB5-B29A-7D1B8A23D20A}" type="pres">
      <dgm:prSet presAssocID="{664407E5-BFB3-403A-B504-0943A29E9B63}" presName="composite" presStyleCnt="0"/>
      <dgm:spPr/>
    </dgm:pt>
    <dgm:pt modelId="{4737CB27-123F-4327-B9DA-3F856D2F645D}" type="pres">
      <dgm:prSet presAssocID="{664407E5-BFB3-403A-B504-0943A29E9B63}" presName="parentText" presStyleLbl="alignNode1" presStyleIdx="2" presStyleCnt="3">
        <dgm:presLayoutVars>
          <dgm:chMax val="1"/>
          <dgm:bulletEnabled val="1"/>
        </dgm:presLayoutVars>
      </dgm:prSet>
      <dgm:spPr/>
      <dgm:t>
        <a:bodyPr/>
        <a:lstStyle/>
        <a:p>
          <a:endParaRPr lang="fr-FR"/>
        </a:p>
      </dgm:t>
    </dgm:pt>
    <dgm:pt modelId="{584F9D55-CD8B-425B-AD07-D6698B9D6ABE}" type="pres">
      <dgm:prSet presAssocID="{664407E5-BFB3-403A-B504-0943A29E9B63}" presName="descendantText" presStyleLbl="alignAcc1" presStyleIdx="2" presStyleCnt="3">
        <dgm:presLayoutVars>
          <dgm:bulletEnabled val="1"/>
        </dgm:presLayoutVars>
      </dgm:prSet>
      <dgm:spPr/>
      <dgm:t>
        <a:bodyPr/>
        <a:lstStyle/>
        <a:p>
          <a:endParaRPr lang="fr-FR"/>
        </a:p>
      </dgm:t>
    </dgm:pt>
  </dgm:ptLst>
  <dgm:cxnLst>
    <dgm:cxn modelId="{FE137DAA-EE92-43DA-8BA8-862ADA1A2B28}" srcId="{664407E5-BFB3-403A-B504-0943A29E9B63}" destId="{28275082-0814-4485-A1B4-0FC93F718246}" srcOrd="1" destOrd="0" parTransId="{8B59517D-F829-472F-ACCD-16E8EA73982C}" sibTransId="{D1476B03-2583-4726-A0A3-C92E12F3A2D9}"/>
    <dgm:cxn modelId="{24EAF8F0-CDDE-42F3-A54C-6CC4F96C3A19}" srcId="{88918FE7-4C29-4064-B6DC-41BCF0CDA620}" destId="{010D8FC4-CB04-45B7-92C9-9AAF08BCF6E4}" srcOrd="0" destOrd="0" parTransId="{BAC017B7-FA89-4260-820B-579247C536BF}" sibTransId="{132BE58D-3D26-42A2-8899-493291E54041}"/>
    <dgm:cxn modelId="{C4B36070-BD26-4140-8770-5ACE27456D9A}" srcId="{D7D7A35B-F047-4F44-9C72-354CFF400758}" destId="{88918FE7-4C29-4064-B6DC-41BCF0CDA620}" srcOrd="0" destOrd="0" parTransId="{ED8ADDBE-017C-419F-ABD0-857A93289EED}" sibTransId="{9F5EF9CA-142B-497F-8D17-399D352925DC}"/>
    <dgm:cxn modelId="{EFFAC7EA-2A06-4D1B-A6DE-13AAD8B07B6B}" srcId="{664407E5-BFB3-403A-B504-0943A29E9B63}" destId="{B96C531E-9B52-4077-B0D9-C12815BFE72B}" srcOrd="0" destOrd="0" parTransId="{6E5DDA84-C120-457B-A9F7-22217C3F8EF0}" sibTransId="{4192E1E9-2C60-486A-A99D-0D1B52ACA2B4}"/>
    <dgm:cxn modelId="{5ABB9B87-58A4-45F7-8E85-617D9024556A}" srcId="{D7D7A35B-F047-4F44-9C72-354CFF400758}" destId="{664407E5-BFB3-403A-B504-0943A29E9B63}" srcOrd="2" destOrd="0" parTransId="{EA874D82-64B1-4268-93C7-CCAA23F61ED7}" sibTransId="{3321531F-97CB-4F7C-BF33-5035EB8B1B5C}"/>
    <dgm:cxn modelId="{C4F6BA3D-D8A9-417C-8182-22B16EB06871}" srcId="{DFB9EE34-6E59-4452-922D-50647428E392}" destId="{42466A87-E923-4027-ACAC-69973F2525CE}" srcOrd="1" destOrd="0" parTransId="{BDB2E4EC-5A34-4D71-B6CE-D523A8CFD50C}" sibTransId="{A30C67F8-5316-4052-9690-0ED676057067}"/>
    <dgm:cxn modelId="{2085B202-106F-402A-83DC-E7E59A127390}" type="presOf" srcId="{88918FE7-4C29-4064-B6DC-41BCF0CDA620}" destId="{5F244BB8-9B7F-488D-B7A3-F1D5DBADE566}" srcOrd="0" destOrd="0" presId="urn:microsoft.com/office/officeart/2005/8/layout/chevron2"/>
    <dgm:cxn modelId="{2B659123-1603-45F8-94B5-BBCD003FA682}" type="presOf" srcId="{D7D7A35B-F047-4F44-9C72-354CFF400758}" destId="{E7360BD1-595A-459D-8524-EC6BD6DCDC96}" srcOrd="0" destOrd="0" presId="urn:microsoft.com/office/officeart/2005/8/layout/chevron2"/>
    <dgm:cxn modelId="{405F5646-270E-4793-9EFF-21BE2C8EAC6A}" srcId="{D7D7A35B-F047-4F44-9C72-354CFF400758}" destId="{DFB9EE34-6E59-4452-922D-50647428E392}" srcOrd="1" destOrd="0" parTransId="{048F32ED-75EA-4C88-BE10-5395AFABF322}" sibTransId="{5E824BA2-31A5-42F3-99EF-E330002F0417}"/>
    <dgm:cxn modelId="{84A6A4A4-562D-44B3-8DC1-D836D9A07771}" type="presOf" srcId="{43B21C70-0E89-4751-8FE6-F1E707650C71}" destId="{6D1FA970-9814-4440-A8A8-BB153D681C67}" srcOrd="0" destOrd="1" presId="urn:microsoft.com/office/officeart/2005/8/layout/chevron2"/>
    <dgm:cxn modelId="{11E39CA8-4165-4D45-94AA-7EBE7F3CB6DF}" type="presOf" srcId="{DFB9EE34-6E59-4452-922D-50647428E392}" destId="{4FE832C9-8511-4E7A-94E4-74657547543F}" srcOrd="0" destOrd="0" presId="urn:microsoft.com/office/officeart/2005/8/layout/chevron2"/>
    <dgm:cxn modelId="{F16E641F-5EDF-44B6-AF8F-6CFB7C11DE81}" type="presOf" srcId="{28275082-0814-4485-A1B4-0FC93F718246}" destId="{584F9D55-CD8B-425B-AD07-D6698B9D6ABE}" srcOrd="0" destOrd="1" presId="urn:microsoft.com/office/officeart/2005/8/layout/chevron2"/>
    <dgm:cxn modelId="{45BC6F52-1163-405D-A4B5-798ED6216F4F}" type="presOf" srcId="{664407E5-BFB3-403A-B504-0943A29E9B63}" destId="{4737CB27-123F-4327-B9DA-3F856D2F645D}" srcOrd="0" destOrd="0" presId="urn:microsoft.com/office/officeart/2005/8/layout/chevron2"/>
    <dgm:cxn modelId="{5F2E4E3A-9DFD-4A96-8556-F7CF53FEE315}" type="presOf" srcId="{B96C531E-9B52-4077-B0D9-C12815BFE72B}" destId="{584F9D55-CD8B-425B-AD07-D6698B9D6ABE}" srcOrd="0" destOrd="0" presId="urn:microsoft.com/office/officeart/2005/8/layout/chevron2"/>
    <dgm:cxn modelId="{B857366C-FCFA-40EE-B301-5507651DD8F4}" type="presOf" srcId="{19B03D1B-FEDD-4946-ACF1-2E96C8F13CAD}" destId="{FEEE8D66-E2F9-4F33-B36D-87F794E898BB}" srcOrd="0" destOrd="0" presId="urn:microsoft.com/office/officeart/2005/8/layout/chevron2"/>
    <dgm:cxn modelId="{C132AA2D-B1BF-4CD3-B72E-8609F8EC3C6D}" srcId="{88918FE7-4C29-4064-B6DC-41BCF0CDA620}" destId="{43B21C70-0E89-4751-8FE6-F1E707650C71}" srcOrd="1" destOrd="0" parTransId="{09E1C1BE-3191-4C42-97B7-C752F10C3D44}" sibTransId="{0A0B51B6-2B02-499F-BED1-09629C1296D4}"/>
    <dgm:cxn modelId="{C043F972-017F-4109-B133-4A58B610F0D3}" srcId="{DFB9EE34-6E59-4452-922D-50647428E392}" destId="{19B03D1B-FEDD-4946-ACF1-2E96C8F13CAD}" srcOrd="0" destOrd="0" parTransId="{03A0195B-ADBE-453C-AE02-E5BAB84ECBC3}" sibTransId="{94675905-E9E9-4100-864A-4958D42FE6FC}"/>
    <dgm:cxn modelId="{4D69F809-5A97-44AB-A09E-5FCC9E697252}" type="presOf" srcId="{010D8FC4-CB04-45B7-92C9-9AAF08BCF6E4}" destId="{6D1FA970-9814-4440-A8A8-BB153D681C67}" srcOrd="0" destOrd="0" presId="urn:microsoft.com/office/officeart/2005/8/layout/chevron2"/>
    <dgm:cxn modelId="{BE5D4395-592E-48BD-B51C-F11113FC4D09}" type="presOf" srcId="{42466A87-E923-4027-ACAC-69973F2525CE}" destId="{FEEE8D66-E2F9-4F33-B36D-87F794E898BB}" srcOrd="0" destOrd="1" presId="urn:microsoft.com/office/officeart/2005/8/layout/chevron2"/>
    <dgm:cxn modelId="{53056DE9-61D7-4866-9A86-184CB466347A}" type="presParOf" srcId="{E7360BD1-595A-459D-8524-EC6BD6DCDC96}" destId="{BC0D415B-0933-4E96-8A79-4656C2DED0E2}" srcOrd="0" destOrd="0" presId="urn:microsoft.com/office/officeart/2005/8/layout/chevron2"/>
    <dgm:cxn modelId="{DDBBB484-CB6A-4F1B-8F88-C84178BD9096}" type="presParOf" srcId="{BC0D415B-0933-4E96-8A79-4656C2DED0E2}" destId="{5F244BB8-9B7F-488D-B7A3-F1D5DBADE566}" srcOrd="0" destOrd="0" presId="urn:microsoft.com/office/officeart/2005/8/layout/chevron2"/>
    <dgm:cxn modelId="{10776033-27D0-4EE0-8125-95AB98BA1EFB}" type="presParOf" srcId="{BC0D415B-0933-4E96-8A79-4656C2DED0E2}" destId="{6D1FA970-9814-4440-A8A8-BB153D681C67}" srcOrd="1" destOrd="0" presId="urn:microsoft.com/office/officeart/2005/8/layout/chevron2"/>
    <dgm:cxn modelId="{38DFAAAB-33B7-443D-9540-3F0FDA6416E9}" type="presParOf" srcId="{E7360BD1-595A-459D-8524-EC6BD6DCDC96}" destId="{67268E0F-39E7-4C28-8D7C-1AD18B2E8D03}" srcOrd="1" destOrd="0" presId="urn:microsoft.com/office/officeart/2005/8/layout/chevron2"/>
    <dgm:cxn modelId="{2393000A-3ECD-4C9F-863F-1C49978B0FFA}" type="presParOf" srcId="{E7360BD1-595A-459D-8524-EC6BD6DCDC96}" destId="{FDA57BE1-2C0B-4C94-9673-9410543FA0AB}" srcOrd="2" destOrd="0" presId="urn:microsoft.com/office/officeart/2005/8/layout/chevron2"/>
    <dgm:cxn modelId="{AB05FF5F-5F8B-4C45-A52C-D96ED8C806B4}" type="presParOf" srcId="{FDA57BE1-2C0B-4C94-9673-9410543FA0AB}" destId="{4FE832C9-8511-4E7A-94E4-74657547543F}" srcOrd="0" destOrd="0" presId="urn:microsoft.com/office/officeart/2005/8/layout/chevron2"/>
    <dgm:cxn modelId="{87047CC5-5063-4B78-B003-D5356E03BEBD}" type="presParOf" srcId="{FDA57BE1-2C0B-4C94-9673-9410543FA0AB}" destId="{FEEE8D66-E2F9-4F33-B36D-87F794E898BB}" srcOrd="1" destOrd="0" presId="urn:microsoft.com/office/officeart/2005/8/layout/chevron2"/>
    <dgm:cxn modelId="{2345CB34-3964-4434-A497-A247B37043CA}" type="presParOf" srcId="{E7360BD1-595A-459D-8524-EC6BD6DCDC96}" destId="{42F41E55-6AB3-4F84-B34E-FA635CAF2E60}" srcOrd="3" destOrd="0" presId="urn:microsoft.com/office/officeart/2005/8/layout/chevron2"/>
    <dgm:cxn modelId="{C42BFDED-14C0-41B4-AAE3-EDF549130E06}" type="presParOf" srcId="{E7360BD1-595A-459D-8524-EC6BD6DCDC96}" destId="{5C514CB9-E47E-4EB5-B29A-7D1B8A23D20A}" srcOrd="4" destOrd="0" presId="urn:microsoft.com/office/officeart/2005/8/layout/chevron2"/>
    <dgm:cxn modelId="{E8278616-2392-4AF8-BEF1-347059C2DDE0}" type="presParOf" srcId="{5C514CB9-E47E-4EB5-B29A-7D1B8A23D20A}" destId="{4737CB27-123F-4327-B9DA-3F856D2F645D}" srcOrd="0" destOrd="0" presId="urn:microsoft.com/office/officeart/2005/8/layout/chevron2"/>
    <dgm:cxn modelId="{7169F28C-3D14-4D98-8A6C-D368B4E4B82B}" type="presParOf" srcId="{5C514CB9-E47E-4EB5-B29A-7D1B8A23D20A}" destId="{584F9D55-CD8B-425B-AD07-D6698B9D6ABE}" srcOrd="1" destOrd="0" presId="urn:microsoft.com/office/officeart/2005/8/layout/chevron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fld id="{5765069A-D0DE-405F-B91A-CF6D7B123D55}" type="datetimeFigureOut">
              <a:rPr lang="fr-FR" smtClean="0"/>
              <a:pPr/>
              <a:t>31/03/2014</a:t>
            </a:fld>
            <a:endParaRPr lang="fr-FR"/>
          </a:p>
        </p:txBody>
      </p:sp>
      <p:sp>
        <p:nvSpPr>
          <p:cNvPr id="4" name="Espace réservé du pied de page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ED475061-A662-4D09-BD32-3FF0A567906F}" type="slidenum">
              <a:rPr lang="fr-FR" smtClean="0"/>
              <a:pPr/>
              <a:t>‹N°›</a:t>
            </a:fld>
            <a:endParaRPr lang="fr-FR"/>
          </a:p>
        </p:txBody>
      </p:sp>
    </p:spTree>
    <p:extLst>
      <p:ext uri="{BB962C8B-B14F-4D97-AF65-F5344CB8AC3E}">
        <p14:creationId xmlns="" xmlns:p14="http://schemas.microsoft.com/office/powerpoint/2010/main" val="1640222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8EA7DA01-FB26-4D2C-AC6C-50A3E6700C73}" type="datetimeFigureOut">
              <a:rPr lang="fr-FR" smtClean="0"/>
              <a:pPr/>
              <a:t>31/03/2014</a:t>
            </a:fld>
            <a:endParaRPr lang="fr-FR"/>
          </a:p>
        </p:txBody>
      </p:sp>
      <p:sp>
        <p:nvSpPr>
          <p:cNvPr id="4" name="Espace réservé de l'image des diapositives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AF39407C-7FCC-4CFC-B3C9-318F3247F8FF}" type="slidenum">
              <a:rPr lang="fr-FR" smtClean="0"/>
              <a:pPr/>
              <a:t>‹N°›</a:t>
            </a:fld>
            <a:endParaRPr lang="fr-FR"/>
          </a:p>
        </p:txBody>
      </p:sp>
    </p:spTree>
    <p:extLst>
      <p:ext uri="{BB962C8B-B14F-4D97-AF65-F5344CB8AC3E}">
        <p14:creationId xmlns="" xmlns:p14="http://schemas.microsoft.com/office/powerpoint/2010/main" val="2866747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L’an dernier, je faisais parti d’un groupe de professeurs réunis pour construire une séquence pédagogique en spécialité Architecture &amp; Construction conduit par Anne. Nous avons  choisi pour thème « l’énergie dans l’habitat ».</a:t>
            </a:r>
          </a:p>
          <a:p>
            <a:r>
              <a:rPr lang="fr-FR" sz="1200" kern="1200" dirty="0" smtClean="0">
                <a:solidFill>
                  <a:schemeClr val="tx1"/>
                </a:solidFill>
                <a:effectLst/>
                <a:latin typeface="+mn-lt"/>
                <a:ea typeface="+mn-ea"/>
                <a:cs typeface="+mn-cs"/>
              </a:rPr>
              <a:t> Après avoir fixé les objectifs pédagogiques, la question du support d’études s’est posée. Nous voulions aborder la rénovation et la construction neuve. Nous avons exploité un projet qui a été réellement mis en œuvre. Il s’agit d’une habitation des années 50 d’une commune du nord de la </a:t>
            </a:r>
            <a:r>
              <a:rPr lang="fr-FR" sz="1200" kern="1200" dirty="0" err="1" smtClean="0">
                <a:solidFill>
                  <a:schemeClr val="tx1"/>
                </a:solidFill>
                <a:effectLst/>
                <a:latin typeface="+mn-lt"/>
                <a:ea typeface="+mn-ea"/>
                <a:cs typeface="+mn-cs"/>
              </a:rPr>
              <a:t>France,achetée</a:t>
            </a:r>
            <a:r>
              <a:rPr lang="fr-FR" sz="1200" kern="1200" dirty="0" smtClean="0">
                <a:solidFill>
                  <a:schemeClr val="tx1"/>
                </a:solidFill>
                <a:effectLst/>
                <a:latin typeface="+mn-lt"/>
                <a:ea typeface="+mn-ea"/>
                <a:cs typeface="+mn-cs"/>
              </a:rPr>
              <a:t> et aménagée par la mairie en vue d’y installer une micro crèche. </a:t>
            </a:r>
          </a:p>
          <a:p>
            <a:r>
              <a:rPr lang="fr-FR" sz="1200" kern="1200" dirty="0" smtClean="0">
                <a:solidFill>
                  <a:schemeClr val="tx1"/>
                </a:solidFill>
                <a:effectLst/>
                <a:latin typeface="+mn-lt"/>
                <a:ea typeface="+mn-ea"/>
                <a:cs typeface="+mn-cs"/>
              </a:rPr>
              <a:t>A travers ce thème et ce support, notre objectif aujourd’hui est de montrer un chaînage dans l’organisation des enseignements en ET </a:t>
            </a:r>
            <a:r>
              <a:rPr lang="fr-FR" sz="1200" kern="1200" dirty="0" err="1" smtClean="0">
                <a:solidFill>
                  <a:schemeClr val="tx1"/>
                </a:solidFill>
                <a:effectLst/>
                <a:latin typeface="+mn-lt"/>
                <a:ea typeface="+mn-ea"/>
                <a:cs typeface="+mn-cs"/>
              </a:rPr>
              <a:t>et</a:t>
            </a:r>
            <a:r>
              <a:rPr lang="fr-FR" sz="1200" kern="1200" dirty="0" smtClean="0">
                <a:solidFill>
                  <a:schemeClr val="tx1"/>
                </a:solidFill>
                <a:effectLst/>
                <a:latin typeface="+mn-lt"/>
                <a:ea typeface="+mn-ea"/>
                <a:cs typeface="+mn-cs"/>
              </a:rPr>
              <a:t> en AC. </a:t>
            </a:r>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1</a:t>
            </a:fld>
            <a:endParaRPr lang="fr-FR" dirty="0"/>
          </a:p>
        </p:txBody>
      </p:sp>
    </p:spTree>
    <p:extLst>
      <p:ext uri="{BB962C8B-B14F-4D97-AF65-F5344CB8AC3E}">
        <p14:creationId xmlns="" xmlns:p14="http://schemas.microsoft.com/office/powerpoint/2010/main" val="2610769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La structuration des connaissances concerne le diagnostic de performances énergétiques qui est un outil d’évaluation essentiel</a:t>
            </a:r>
            <a:r>
              <a:rPr lang="fr-FR" i="1" baseline="0" dirty="0" smtClean="0"/>
              <a:t>. Il permettra de valider les objectifs</a:t>
            </a:r>
            <a:r>
              <a:rPr lang="fr-FR" baseline="0" dirty="0" smtClean="0"/>
              <a:t>.</a:t>
            </a:r>
            <a:endParaRPr lang="fr-FR" dirty="0" smtClean="0"/>
          </a:p>
          <a:p>
            <a:endParaRPr lang="fr-FR" strike="sngStrike" baseline="0" dirty="0" smtClean="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10</a:t>
            </a:fld>
            <a:endParaRPr lang="fr-FR"/>
          </a:p>
        </p:txBody>
      </p:sp>
    </p:spTree>
    <p:extLst>
      <p:ext uri="{BB962C8B-B14F-4D97-AF65-F5344CB8AC3E}">
        <p14:creationId xmlns="" xmlns:p14="http://schemas.microsoft.com/office/powerpoint/2010/main" val="3903663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Suite à la démarche d’investigation (scénario déclencheur) on engage la situation de problème intitulé « des idées lumineuses » autour d’un fil conducteur traitant du « confort visuel ».</a:t>
            </a:r>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11</a:t>
            </a:fld>
            <a:endParaRPr lang="fr-FR"/>
          </a:p>
        </p:txBody>
      </p:sp>
    </p:spTree>
    <p:extLst>
      <p:ext uri="{BB962C8B-B14F-4D97-AF65-F5344CB8AC3E}">
        <p14:creationId xmlns="" xmlns:p14="http://schemas.microsoft.com/office/powerpoint/2010/main" val="3903663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Tout d’abord les élèves s’approprient la question et dressent</a:t>
            </a:r>
            <a:r>
              <a:rPr lang="fr-FR" baseline="0" dirty="0" smtClean="0"/>
              <a:t> un inventaire des solutions envisageables. </a:t>
            </a:r>
          </a:p>
          <a:p>
            <a:endParaRPr lang="fr-FR" baseline="0" dirty="0" smtClean="0"/>
          </a:p>
          <a:p>
            <a:r>
              <a:rPr lang="fr-FR" baseline="0" dirty="0" smtClean="0"/>
              <a:t>Les idées sont triées sous forme </a:t>
            </a:r>
            <a:r>
              <a:rPr lang="fr-FR" baseline="0" smtClean="0"/>
              <a:t>de brainstorming, </a:t>
            </a:r>
            <a:r>
              <a:rPr lang="fr-FR" baseline="0" dirty="0" smtClean="0"/>
              <a:t>les solutions ne sont pas forcément toutes listées par les élèves.</a:t>
            </a:r>
          </a:p>
          <a:p>
            <a:endParaRPr lang="fr-FR" baseline="0" dirty="0" smtClean="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12</a:t>
            </a:fld>
            <a:endParaRPr lang="fr-FR"/>
          </a:p>
        </p:txBody>
      </p:sp>
    </p:spTree>
    <p:extLst>
      <p:ext uri="{BB962C8B-B14F-4D97-AF65-F5344CB8AC3E}">
        <p14:creationId xmlns="" xmlns:p14="http://schemas.microsoft.com/office/powerpoint/2010/main" val="624690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p:spPr>
      </p:sp>
      <p:sp>
        <p:nvSpPr>
          <p:cNvPr id="79875" name="Rectangle 3"/>
          <p:cNvSpPr>
            <a:spLocks noGrp="1"/>
          </p:cNvSpPr>
          <p:nvPr>
            <p:ph type="body" idx="1"/>
          </p:nvPr>
        </p:nvSpPr>
        <p:spPr bwMode="auto">
          <a:noFill/>
        </p:spPr>
        <p:txBody>
          <a:bodyPr wrap="square" numCol="1" anchor="t" anchorCtr="0" compatLnSpc="1">
            <a:prstTxWarp prst="textNoShape">
              <a:avLst/>
            </a:prstTxWarp>
          </a:bodyPr>
          <a:lstStyle/>
          <a:p>
            <a:r>
              <a:rPr lang="fr-FR" baseline="0" dirty="0" smtClean="0"/>
              <a:t>Les activités pratiques proposées permettent aux 5 groupes d’étudier des solutions complémentaires et de manipuler les grandeurs photométriques:</a:t>
            </a:r>
          </a:p>
          <a:p>
            <a:pPr marL="171450" indent="-171450">
              <a:buFontTx/>
              <a:buChar char="-"/>
            </a:pPr>
            <a:r>
              <a:rPr lang="fr-FR" baseline="0" dirty="0" smtClean="0"/>
              <a:t>3 groupes travaillent sur une maquette</a:t>
            </a:r>
          </a:p>
          <a:p>
            <a:pPr marL="171450" indent="-171450">
              <a:buFontTx/>
              <a:buChar char="-"/>
            </a:pPr>
            <a:r>
              <a:rPr lang="fr-FR" baseline="0" dirty="0" smtClean="0"/>
              <a:t>2 sur le logiciel de simulation </a:t>
            </a:r>
            <a:r>
              <a:rPr lang="fr-FR" baseline="0" dirty="0" err="1" smtClean="0"/>
              <a:t>DiaLux</a:t>
            </a:r>
            <a:endParaRPr lang="fr-F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6DAD2-DC8A-4AC6-81F5-71FC72135DF6}" type="slidenum">
              <a:rPr lang="fr-FR"/>
              <a:pPr/>
              <a:t>14</a:t>
            </a:fld>
            <a:endParaRPr lang="fr-FR" dirty="0"/>
          </a:p>
        </p:txBody>
      </p:sp>
      <p:sp>
        <p:nvSpPr>
          <p:cNvPr id="15362" name="Rectangle 2"/>
          <p:cNvSpPr>
            <a:spLocks noGrp="1" noRot="1" noChangeAspect="1" noTextEdit="1"/>
          </p:cNvSpPr>
          <p:nvPr>
            <p:ph type="sldImg"/>
          </p:nvPr>
        </p:nvSpPr>
        <p:spPr>
          <a:ln/>
        </p:spPr>
      </p:sp>
      <p:sp>
        <p:nvSpPr>
          <p:cNvPr id="15363" name="Rectangle 3"/>
          <p:cNvSpPr>
            <a:spLocks noGrp="1"/>
          </p:cNvSpPr>
          <p:nvPr>
            <p:ph type="body" idx="1"/>
          </p:nvPr>
        </p:nvSpPr>
        <p:spPr>
          <a:noFill/>
        </p:spPr>
        <p:txBody>
          <a:bodyPr/>
          <a:lstStyle/>
          <a:p>
            <a:r>
              <a:rPr lang="fr-FR" dirty="0" smtClean="0"/>
              <a:t>Lors de la restitution, chaque groupe présente sa</a:t>
            </a:r>
            <a:r>
              <a:rPr lang="fr-FR" baseline="0" dirty="0" smtClean="0"/>
              <a:t> tâche et son</a:t>
            </a:r>
            <a:r>
              <a:rPr lang="fr-FR" dirty="0" smtClean="0"/>
              <a:t> analyse</a:t>
            </a:r>
            <a:r>
              <a:rPr lang="fr-FR" baseline="0" dirty="0" smtClean="0"/>
              <a:t> sous différentes formes de son choix :</a:t>
            </a:r>
          </a:p>
          <a:p>
            <a:pPr marL="628650" lvl="1" indent="-171450">
              <a:buFontTx/>
              <a:buChar char="-"/>
            </a:pPr>
            <a:r>
              <a:rPr lang="fr-FR" baseline="0" dirty="0" smtClean="0"/>
              <a:t>diaporama,</a:t>
            </a:r>
          </a:p>
          <a:p>
            <a:pPr marL="628650" lvl="1" indent="-171450">
              <a:buFontTx/>
              <a:buChar char="-"/>
            </a:pPr>
            <a:r>
              <a:rPr lang="fr-FR" baseline="0" dirty="0" smtClean="0"/>
              <a:t>Jeux de rôle</a:t>
            </a:r>
          </a:p>
          <a:p>
            <a:pPr marL="628650" lvl="1" indent="-171450">
              <a:buFontTx/>
              <a:buChar char="-"/>
            </a:pPr>
            <a:r>
              <a:rPr lang="fr-FR" baseline="0" dirty="0" smtClean="0"/>
              <a:t>Affiche</a:t>
            </a:r>
          </a:p>
          <a:p>
            <a:pPr marL="628650" lvl="1" indent="-171450">
              <a:buFontTx/>
              <a:buChar char="-"/>
            </a:pPr>
            <a:r>
              <a:rPr lang="fr-FR" baseline="0" dirty="0" smtClean="0"/>
              <a:t>Article…</a:t>
            </a:r>
            <a:endParaRPr 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structuration des connaissances concerne les grandeurs photométriques ainsi que les solutions permettant d’atteindre les objectifs tout en réalisant des économies d’énergie.</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15</a:t>
            </a:fld>
            <a:endParaRPr lang="fr-FR" dirty="0"/>
          </a:p>
        </p:txBody>
      </p:sp>
    </p:spTree>
    <p:extLst>
      <p:ext uri="{BB962C8B-B14F-4D97-AF65-F5344CB8AC3E}">
        <p14:creationId xmlns="" xmlns:p14="http://schemas.microsoft.com/office/powerpoint/2010/main" val="2823700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L’évaluation permet valider l’acquisition des compétences</a:t>
            </a:r>
            <a:r>
              <a:rPr lang="fr-FR" baseline="0" dirty="0" smtClean="0"/>
              <a:t> de la séquence.</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16</a:t>
            </a:fld>
            <a:endParaRPr lang="fr-FR" dirty="0"/>
          </a:p>
        </p:txBody>
      </p:sp>
    </p:spTree>
    <p:extLst>
      <p:ext uri="{BB962C8B-B14F-4D97-AF65-F5344CB8AC3E}">
        <p14:creationId xmlns="" xmlns:p14="http://schemas.microsoft.com/office/powerpoint/2010/main" val="3478627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spécialité Architecture &amp; Construction,</a:t>
            </a:r>
            <a:r>
              <a:rPr lang="fr-FR" baseline="0" dirty="0" smtClean="0"/>
              <a:t> la séquence 5 est abordée en fin d’année de première.</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17</a:t>
            </a:fld>
            <a:endParaRPr lang="fr-FR" dirty="0"/>
          </a:p>
        </p:txBody>
      </p:sp>
    </p:spTree>
    <p:extLst>
      <p:ext uri="{BB962C8B-B14F-4D97-AF65-F5344CB8AC3E}">
        <p14:creationId xmlns="" xmlns:p14="http://schemas.microsoft.com/office/powerpoint/2010/main" val="3255877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on engage la situation de problème intitulé « une question de confort » autour d’un fil conducteur traitant du « confort thermique ».</a:t>
            </a:r>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18</a:t>
            </a:fld>
            <a:endParaRPr lang="fr-FR" dirty="0"/>
          </a:p>
        </p:txBody>
      </p:sp>
    </p:spTree>
    <p:extLst>
      <p:ext uri="{BB962C8B-B14F-4D97-AF65-F5344CB8AC3E}">
        <p14:creationId xmlns="" xmlns:p14="http://schemas.microsoft.com/office/powerpoint/2010/main" val="4127389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L’objectif</a:t>
            </a:r>
            <a:r>
              <a:rPr lang="fr-FR" baseline="0" dirty="0" smtClean="0"/>
              <a:t> de la séquence est d’apporter une réponse à la </a:t>
            </a:r>
            <a:r>
              <a:rPr lang="fr-FR" dirty="0" smtClean="0"/>
              <a:t>question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 </a:t>
            </a:r>
            <a:r>
              <a:rPr lang="fr-FR" altLang="zh-CN" sz="1200" b="1" dirty="0" smtClean="0">
                <a:solidFill>
                  <a:schemeClr val="accent1">
                    <a:lumMod val="50000"/>
                  </a:schemeClr>
                </a:solidFill>
                <a:latin typeface="Arial" pitchFamily="34" charset="0"/>
                <a:cs typeface="Arial" pitchFamily="34" charset="0"/>
              </a:rPr>
              <a:t>Comment assurer un bon niveau de confort tout en maîtrisant notre consommation d’énergie? </a:t>
            </a:r>
            <a:r>
              <a:rPr lang="fr-FR" altLang="zh-CN" sz="1200" b="0" dirty="0" smtClean="0">
                <a:solidFill>
                  <a:schemeClr val="accent1">
                    <a:lumMod val="50000"/>
                  </a:schemeClr>
                </a:solidFill>
                <a:latin typeface="Arial" pitchFamily="34" charset="0"/>
                <a:cs typeface="Arial" pitchFamily="34" charset="0"/>
              </a:rPr>
              <a:t>»</a:t>
            </a:r>
          </a:p>
          <a:p>
            <a:endParaRPr lang="fr-FR" dirty="0" smtClean="0"/>
          </a:p>
          <a:p>
            <a:r>
              <a:rPr lang="fr-FR" dirty="0" smtClean="0"/>
              <a:t>Dans un premier temps, le</a:t>
            </a:r>
            <a:r>
              <a:rPr lang="fr-FR" baseline="0" dirty="0" smtClean="0"/>
              <a:t> </a:t>
            </a:r>
            <a:r>
              <a:rPr lang="fr-FR" dirty="0" smtClean="0"/>
              <a:t>professeur rappelle les enjeux. </a:t>
            </a:r>
          </a:p>
          <a:p>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Puis des pistes de solutions sont recherchées à travers une activité déclenchante autour de la rénovation d’une habitation des années 50 dans une commune du nord de la France. Un couple  fait l’acquisition de cette maison dans son jus. Il souhaite effectuer une rénovation complète afin de s’y installer avec ses 2 enfants.</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19</a:t>
            </a:fld>
            <a:endParaRPr lang="fr-FR"/>
          </a:p>
        </p:txBody>
      </p:sp>
    </p:spTree>
    <p:extLst>
      <p:ext uri="{BB962C8B-B14F-4D97-AF65-F5344CB8AC3E}">
        <p14:creationId xmlns="" xmlns:p14="http://schemas.microsoft.com/office/powerpoint/2010/main" val="2308472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noFill/>
          <a:ln>
            <a:solidFill>
              <a:srgbClr val="000000"/>
            </a:solidFill>
            <a:miter lim="800000"/>
            <a:headEnd/>
            <a:tailEnd/>
          </a:ln>
        </p:spPr>
      </p:sp>
      <p:sp>
        <p:nvSpPr>
          <p:cNvPr id="5734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FR" dirty="0" smtClean="0"/>
              <a:t>Pour assurer un bon enchaînement entre Enseignement Transversal</a:t>
            </a:r>
            <a:r>
              <a:rPr lang="fr-FR" baseline="0" dirty="0" smtClean="0"/>
              <a:t> </a:t>
            </a:r>
            <a:r>
              <a:rPr lang="fr-FR" dirty="0" smtClean="0"/>
              <a:t> et spécialité, les objectifs pédagogiques doivent être cohérents. </a:t>
            </a:r>
          </a:p>
          <a:p>
            <a:pPr eaLnBrk="1" hangingPunct="1"/>
            <a:r>
              <a:rPr lang="fr-FR" dirty="0" smtClean="0"/>
              <a:t>Les </a:t>
            </a:r>
            <a:r>
              <a:rPr lang="fr-FR" baseline="0" dirty="0" smtClean="0"/>
              <a:t>centres d’intérêt ciblés e</a:t>
            </a:r>
            <a:r>
              <a:rPr lang="fr-FR" dirty="0" smtClean="0"/>
              <a:t>n Enseignement Transversal</a:t>
            </a:r>
            <a:r>
              <a:rPr lang="fr-FR" baseline="0" dirty="0" smtClean="0"/>
              <a:t> et </a:t>
            </a:r>
            <a:r>
              <a:rPr lang="fr-FR" baseline="0" dirty="0" err="1" smtClean="0"/>
              <a:t>Ac</a:t>
            </a:r>
            <a:r>
              <a:rPr lang="fr-FR" baseline="0" dirty="0" smtClean="0"/>
              <a:t> se situent sur les axes Énergie et Matière-Énergie. Les 3 centres d’intérêt balaient les 3 cercles d’analyse : fonction, structure et comportement.</a:t>
            </a:r>
            <a:endParaRPr lang="fr-FR" dirty="0" smtClean="0"/>
          </a:p>
          <a:p>
            <a:pPr eaLnBrk="1" hangingPunct="1"/>
            <a:endParaRPr lang="fr-FR"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Les élèves disposent du dossier technique de l’habitation, du diagnostic de performances énergétiques (à travers les étiquettes DPE), de la maquette réelle à l’échelle 1/20</a:t>
            </a:r>
            <a:r>
              <a:rPr lang="fr-FR" baseline="30000" dirty="0" smtClean="0"/>
              <a:t>ème</a:t>
            </a:r>
            <a:r>
              <a:rPr lang="fr-FR" baseline="0" dirty="0" smtClean="0"/>
              <a:t> ainsi que de la maquette virtuelle </a:t>
            </a:r>
            <a:r>
              <a:rPr lang="fr-FR" baseline="0" dirty="0" err="1" smtClean="0"/>
              <a:t>sketchup</a:t>
            </a:r>
            <a:r>
              <a:rPr lang="fr-FR"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En groupes, ils cherchent et proposent des solutions pour la rénovation élément par élément.</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20</a:t>
            </a:fld>
            <a:endParaRPr lang="fr-FR"/>
          </a:p>
        </p:txBody>
      </p:sp>
    </p:spTree>
    <p:extLst>
      <p:ext uri="{BB962C8B-B14F-4D97-AF65-F5344CB8AC3E}">
        <p14:creationId xmlns="" xmlns:p14="http://schemas.microsoft.com/office/powerpoint/2010/main" val="2308472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Les solutions proposées par les élèves peuvent être classées dans trois catégories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t>Favoriser les apports passifs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t>Minimiser les déperditions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t>Utiliser rationnellement l‘énergie</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A chacune de ces catégories correspondent des solutions qualifiées de «  passives » ou « actives ».</a:t>
            </a:r>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21</a:t>
            </a:fld>
            <a:endParaRPr lang="fr-FR"/>
          </a:p>
        </p:txBody>
      </p:sp>
    </p:spTree>
    <p:extLst>
      <p:ext uri="{BB962C8B-B14F-4D97-AF65-F5344CB8AC3E}">
        <p14:creationId xmlns="" xmlns:p14="http://schemas.microsoft.com/office/powerpoint/2010/main" val="1618523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L’inventaire de ces solutions conduit naturellement au concept de Bâtiment Basse Consommation.</a:t>
            </a:r>
          </a:p>
          <a:p>
            <a:r>
              <a:rPr lang="fr-FR" dirty="0" smtClean="0"/>
              <a:t>Les outils utiles à l’évaluation des performances thermiques sont mis en place:</a:t>
            </a:r>
          </a:p>
          <a:p>
            <a:r>
              <a:rPr lang="fr-FR" dirty="0" smtClean="0"/>
              <a:t>-</a:t>
            </a:r>
            <a:r>
              <a:rPr lang="fr-FR" baseline="0" dirty="0" smtClean="0"/>
              <a:t> 1 FC concernant les notions de thermique</a:t>
            </a:r>
          </a:p>
          <a:p>
            <a:r>
              <a:rPr lang="fr-FR" baseline="0" dirty="0" smtClean="0"/>
              <a:t>- FM calcul R paroi, profil de t° et confort intérieur</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22</a:t>
            </a:fld>
            <a:endParaRPr lang="fr-FR"/>
          </a:p>
        </p:txBody>
      </p:sp>
    </p:spTree>
    <p:extLst>
      <p:ext uri="{BB962C8B-B14F-4D97-AF65-F5344CB8AC3E}">
        <p14:creationId xmlns="" xmlns:p14="http://schemas.microsoft.com/office/powerpoint/2010/main" val="2308472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connaissances visées lors de la séquence</a:t>
            </a:r>
            <a:r>
              <a:rPr lang="fr-FR" baseline="0" dirty="0" smtClean="0"/>
              <a:t> concernent :</a:t>
            </a:r>
          </a:p>
          <a:p>
            <a:r>
              <a:rPr lang="fr-FR" baseline="0" dirty="0" smtClean="0"/>
              <a:t>	- le stockage de l’énergie, </a:t>
            </a:r>
          </a:p>
          <a:p>
            <a:r>
              <a:rPr lang="fr-FR" baseline="0" dirty="0" smtClean="0"/>
              <a:t>	- l’isolation de l’enveloppe</a:t>
            </a:r>
          </a:p>
          <a:p>
            <a:r>
              <a:rPr lang="fr-FR" baseline="0" dirty="0" smtClean="0"/>
              <a:t>	- la suppression des ponts thermiques </a:t>
            </a:r>
          </a:p>
          <a:p>
            <a:r>
              <a:rPr lang="fr-FR" baseline="0" dirty="0" smtClean="0"/>
              <a:t>	- la récupération de l’énergie de la ventilation.</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23</a:t>
            </a:fld>
            <a:endParaRPr lang="fr-FR"/>
          </a:p>
        </p:txBody>
      </p:sp>
    </p:spTree>
    <p:extLst>
      <p:ext uri="{BB962C8B-B14F-4D97-AF65-F5344CB8AC3E}">
        <p14:creationId xmlns="" xmlns:p14="http://schemas.microsoft.com/office/powerpoint/2010/main" val="167263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r>
              <a:rPr lang="fr-FR" dirty="0" smtClean="0"/>
              <a:t>Le matériel mis à disposition pour les activités</a:t>
            </a:r>
            <a:r>
              <a:rPr lang="fr-FR" baseline="0" dirty="0" smtClean="0"/>
              <a:t> sont :</a:t>
            </a:r>
          </a:p>
          <a:p>
            <a:r>
              <a:rPr lang="fr-FR" baseline="0" dirty="0" smtClean="0"/>
              <a:t>1 – la maquette à l’échelle 1/20</a:t>
            </a:r>
            <a:r>
              <a:rPr lang="fr-FR" baseline="30000" dirty="0" smtClean="0"/>
              <a:t>ème</a:t>
            </a:r>
            <a:r>
              <a:rPr lang="fr-FR" baseline="0" dirty="0" smtClean="0"/>
              <a:t> de l’habitation existante instrumentée.</a:t>
            </a:r>
          </a:p>
          <a:p>
            <a:r>
              <a:rPr lang="fr-FR" baseline="0" dirty="0" smtClean="0"/>
              <a:t>2_ les aménagements optionnels : isolation intérieure et extérieure +VMC </a:t>
            </a:r>
            <a:endParaRPr lang="fr-FR"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r>
              <a:rPr lang="fr-FR" dirty="0" smtClean="0"/>
              <a:t>Mais aussi des enceintes thermiques :</a:t>
            </a:r>
          </a:p>
          <a:p>
            <a:pPr marL="171450" indent="-171450">
              <a:buFontTx/>
              <a:buChar char="-"/>
            </a:pPr>
            <a:r>
              <a:rPr lang="fr-FR" dirty="0" smtClean="0"/>
              <a:t>Une enceinte témoin sans isolation</a:t>
            </a:r>
          </a:p>
          <a:p>
            <a:pPr marL="171450" indent="-171450">
              <a:buFontTx/>
              <a:buChar char="-"/>
            </a:pPr>
            <a:r>
              <a:rPr lang="fr-FR" dirty="0" smtClean="0"/>
              <a:t>4 enceintes</a:t>
            </a:r>
            <a:r>
              <a:rPr lang="fr-FR" baseline="0" dirty="0" smtClean="0"/>
              <a:t> présentant les 3 grands principes d’isolation</a:t>
            </a:r>
            <a:endParaRPr lang="fr-FR"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r>
              <a:rPr lang="fr-FR" dirty="0" smtClean="0"/>
              <a:t>L’acquisition de données est assurée par le matériel NI reçu en dotation et associé au logiciel </a:t>
            </a:r>
            <a:r>
              <a:rPr lang="fr-FR" dirty="0" err="1" smtClean="0"/>
              <a:t>Labview</a:t>
            </a:r>
            <a:r>
              <a:rPr lang="fr-FR" dirty="0" smtClean="0"/>
              <a:t>.  Avec mon collègue</a:t>
            </a:r>
            <a:r>
              <a:rPr lang="fr-FR" baseline="0" dirty="0" smtClean="0"/>
              <a:t> d’ITEC qui avait eu le formation, nous avons découvert ce matériel et un</a:t>
            </a:r>
            <a:r>
              <a:rPr lang="fr-FR" dirty="0" smtClean="0"/>
              <a:t> protocole d’installation et de programmation  a</a:t>
            </a:r>
            <a:r>
              <a:rPr lang="fr-FR" baseline="0" dirty="0" smtClean="0"/>
              <a:t> été développé par nos soins, il sera disponible avec le pack.</a:t>
            </a:r>
            <a:endParaRPr lang="fr-FR"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r>
              <a:rPr lang="fr-FR" dirty="0" smtClean="0"/>
              <a:t>découvrent les différentes solutions d’isolation</a:t>
            </a:r>
            <a:r>
              <a:rPr lang="fr-FR" baseline="0" dirty="0" smtClean="0"/>
              <a:t> des parois verticales (</a:t>
            </a:r>
            <a:r>
              <a:rPr lang="fr-FR" dirty="0" smtClean="0"/>
              <a:t>Extérieure, intérieure et répartie) Puis au travers d’une recherche prennent connaissances des</a:t>
            </a:r>
            <a:r>
              <a:rPr lang="fr-FR" baseline="0" dirty="0" smtClean="0"/>
              <a:t> </a:t>
            </a:r>
            <a:r>
              <a:rPr lang="fr-FR" dirty="0" smtClean="0"/>
              <a:t>isolants classiques et</a:t>
            </a:r>
            <a:r>
              <a:rPr lang="fr-FR" baseline="0" dirty="0" smtClean="0"/>
              <a:t> écologiques.</a:t>
            </a:r>
            <a:endParaRPr lang="fr-FR"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r>
              <a:rPr lang="fr-FR" dirty="0" smtClean="0"/>
              <a:t>A travers différents essais</a:t>
            </a:r>
            <a:r>
              <a:rPr lang="fr-FR" baseline="0" dirty="0" smtClean="0"/>
              <a:t> sur les enceintes, les élèves évalueront </a:t>
            </a:r>
            <a:r>
              <a:rPr lang="fr-FR" dirty="0" smtClean="0"/>
              <a:t> l’influence</a:t>
            </a:r>
            <a:r>
              <a:rPr lang="fr-FR" baseline="0" dirty="0" smtClean="0"/>
              <a:t> de l’isolation sur la consommation énergétique en interprétant les courbes acquises.</a:t>
            </a:r>
            <a:endParaRPr lang="fr-FR"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r>
              <a:rPr lang="fr-FR" dirty="0" smtClean="0"/>
              <a:t>Pour chaque solution d’isolation, les élèves doivent déterminer par le calcul, les températures superficielles</a:t>
            </a:r>
            <a:r>
              <a:rPr lang="fr-FR" baseline="0" dirty="0" smtClean="0"/>
              <a:t> intérieures, déduire la température résultante et analyser </a:t>
            </a:r>
            <a:r>
              <a:rPr lang="fr-FR" dirty="0" smtClean="0"/>
              <a:t>l’influence de l’isolation sur le confort</a:t>
            </a:r>
            <a:r>
              <a:rPr lang="fr-FR" baseline="0" dirty="0" smtClean="0"/>
              <a:t> thermique. En effet la mise en œuvre d’une isolation permet d’éliminer la sensation de paroi froide =&gt; augmenter la sensation de confort pour une température ambiante égale.</a:t>
            </a:r>
            <a:endParaRPr lang="fr-FR"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FR" sz="1200" b="0" i="1" strike="noStrike" kern="1200" dirty="0" smtClean="0">
                <a:solidFill>
                  <a:schemeClr val="tx1"/>
                </a:solidFill>
                <a:effectLst/>
                <a:latin typeface="+mn-lt"/>
                <a:ea typeface="+mn-ea"/>
                <a:cs typeface="+mn-cs"/>
              </a:rPr>
              <a:t>[La compétence est la « capacité d'agir efficacement dans un type défini de situation ».]</a:t>
            </a:r>
          </a:p>
          <a:p>
            <a:pPr eaLnBrk="1" hangingPunct="1"/>
            <a:endParaRPr lang="fr-FR" sz="1200" b="0" i="0" strike="noStrike" kern="1200" dirty="0" smtClean="0">
              <a:solidFill>
                <a:schemeClr val="tx1"/>
              </a:solidFill>
              <a:effectLst/>
              <a:latin typeface="+mn-lt"/>
              <a:ea typeface="+mn-ea"/>
              <a:cs typeface="+mn-cs"/>
            </a:endParaRPr>
          </a:p>
          <a:p>
            <a:pPr eaLnBrk="1" hangingPunct="1"/>
            <a:r>
              <a:rPr lang="fr-FR" sz="1200" b="0" i="0" kern="1200" dirty="0" smtClean="0">
                <a:solidFill>
                  <a:schemeClr val="tx1"/>
                </a:solidFill>
                <a:effectLst/>
                <a:latin typeface="+mn-lt"/>
                <a:ea typeface="+mn-ea"/>
                <a:cs typeface="+mn-cs"/>
              </a:rPr>
              <a:t>Les compétences </a:t>
            </a:r>
            <a:r>
              <a:rPr lang="fr-FR" dirty="0" smtClean="0"/>
              <a:t>s’acquièrent</a:t>
            </a:r>
            <a:r>
              <a:rPr lang="fr-FR" baseline="0" dirty="0" smtClean="0"/>
              <a:t> lors des activités.</a:t>
            </a:r>
          </a:p>
          <a:p>
            <a:pPr eaLnBrk="1" hangingPunct="1"/>
            <a:endParaRPr lang="fr-FR" strike="sngStrik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Lors de la restitution, chaque</a:t>
            </a:r>
            <a:r>
              <a:rPr lang="fr-FR" baseline="0" dirty="0" smtClean="0"/>
              <a:t> </a:t>
            </a:r>
            <a:r>
              <a:rPr lang="fr-FR" dirty="0" smtClean="0"/>
              <a:t>groupe</a:t>
            </a:r>
            <a:r>
              <a:rPr lang="fr-FR" baseline="0" dirty="0" smtClean="0"/>
              <a:t> présente la tâche qu’il a exécutée et son analyse.</a:t>
            </a:r>
            <a:endParaRPr lang="fr-FR" dirty="0" smtClean="0"/>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La structuration des connaissances permet de mettre en place les concepts.</a:t>
            </a:r>
            <a:r>
              <a:rPr lang="fr-FR" baseline="0" dirty="0" smtClean="0"/>
              <a:t> </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Une compétence</a:t>
            </a:r>
            <a:r>
              <a:rPr lang="fr-FR" baseline="0" dirty="0" smtClean="0"/>
              <a:t> est acquise lorsque l’élève est capable de la transposer dans d’autres situations (avec les FC et FM). </a:t>
            </a:r>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3</a:t>
            </a:fld>
            <a:endParaRPr lang="fr-FR" dirty="0"/>
          </a:p>
        </p:txBody>
      </p:sp>
    </p:spTree>
    <p:extLst>
      <p:ext uri="{BB962C8B-B14F-4D97-AF65-F5344CB8AC3E}">
        <p14:creationId xmlns="" xmlns:p14="http://schemas.microsoft.com/office/powerpoint/2010/main" val="2799604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r>
              <a:rPr lang="fr-FR" dirty="0" smtClean="0"/>
              <a:t>Suite à l’activité effectuée en ET,</a:t>
            </a:r>
            <a:r>
              <a:rPr lang="fr-FR" baseline="0" dirty="0" smtClean="0"/>
              <a:t> l</a:t>
            </a:r>
            <a:r>
              <a:rPr lang="fr-FR" dirty="0" smtClean="0"/>
              <a:t>es élèves sont capables d’utiliser de manière autonome la caméra thermique.</a:t>
            </a:r>
          </a:p>
          <a:p>
            <a:r>
              <a:rPr lang="fr-FR" dirty="0" smtClean="0"/>
              <a:t>Dans un premier temps, un constat est réalisé.  L’image thermique de l’habitation existante est comparée à des images d’habitats correspondant aux catégories suivantes :</a:t>
            </a:r>
          </a:p>
          <a:p>
            <a:pPr marL="354013" indent="-171450">
              <a:buFontTx/>
              <a:buChar char="-"/>
            </a:pPr>
            <a:r>
              <a:rPr lang="fr-FR" dirty="0" smtClean="0"/>
              <a:t>Épave thermique 	</a:t>
            </a:r>
          </a:p>
          <a:p>
            <a:pPr marL="354013" indent="-171450">
              <a:buFontTx/>
              <a:buChar char="-"/>
            </a:pPr>
            <a:r>
              <a:rPr lang="fr-FR" dirty="0" smtClean="0"/>
              <a:t>- RT2005		</a:t>
            </a:r>
          </a:p>
          <a:p>
            <a:pPr marL="354013" indent="-171450">
              <a:buFontTx/>
              <a:buChar char="-"/>
            </a:pPr>
            <a:r>
              <a:rPr lang="fr-FR" dirty="0" smtClean="0"/>
              <a:t>- RT2012</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r>
              <a:rPr lang="fr-FR" dirty="0" smtClean="0"/>
              <a:t>Les photographies thermiques des enceintes permettront de visualiser les différentes déperditions</a:t>
            </a:r>
            <a:r>
              <a:rPr lang="fr-FR" baseline="0" dirty="0" smtClean="0"/>
              <a:t> énergétiques et d’analyser leurs causes.</a:t>
            </a:r>
            <a:endParaRPr lang="fr-FR"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r>
              <a:rPr lang="fr-FR" dirty="0" smtClean="0"/>
              <a:t>Enfin un zoom est effectué sur les ponts thermiques</a:t>
            </a:r>
            <a:r>
              <a:rPr lang="fr-FR" baseline="0" dirty="0" smtClean="0"/>
              <a:t> liés aux modes constructifs.</a:t>
            </a:r>
            <a:endParaRPr lang="fr-FR"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Chaque élève du groupe s’approprie le problème,</a:t>
            </a:r>
            <a:r>
              <a:rPr lang="fr-FR" baseline="0" dirty="0" smtClean="0"/>
              <a:t> </a:t>
            </a:r>
            <a:r>
              <a:rPr lang="fr-FR" dirty="0" smtClean="0"/>
              <a:t>découvre les différentes solutions d’isolation des parois verticales</a:t>
            </a:r>
            <a:r>
              <a:rPr lang="fr-FR" baseline="0" dirty="0" smtClean="0"/>
              <a:t> (</a:t>
            </a:r>
            <a:r>
              <a:rPr lang="fr-FR" dirty="0" smtClean="0"/>
              <a:t>Extérieure, intérieure et répartie) et réalise une recherche concernant</a:t>
            </a:r>
            <a:r>
              <a:rPr lang="fr-FR" baseline="0" dirty="0" smtClean="0"/>
              <a:t> les capacités thermiques à appliquer élément par élément.</a:t>
            </a:r>
            <a:endParaRPr lang="fr-FR" dirty="0" smtClean="0"/>
          </a:p>
          <a:p>
            <a:endParaRPr lang="fr-FR"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A travers différents essais</a:t>
            </a:r>
            <a:r>
              <a:rPr lang="fr-FR" baseline="0" dirty="0" smtClean="0"/>
              <a:t> sur les enceintes suivant un protocole , les élèves évalueront </a:t>
            </a:r>
            <a:r>
              <a:rPr lang="fr-FR" dirty="0" smtClean="0"/>
              <a:t> l’influence</a:t>
            </a:r>
            <a:r>
              <a:rPr lang="fr-FR" baseline="0" dirty="0" smtClean="0"/>
              <a:t> de la position de l’isolant sur l’efficacité en interprétant et comparant les courbes acquises.</a:t>
            </a:r>
            <a:endParaRPr lang="fr-FR" dirty="0" smtClean="0"/>
          </a:p>
          <a:p>
            <a:endParaRPr lang="fr-FR"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Dans un premier temps, il s’agit de comprendre la nécessité de ventiler </a:t>
            </a:r>
            <a:r>
              <a:rPr lang="fr-FR" dirty="0" err="1" smtClean="0"/>
              <a:t>et</a:t>
            </a:r>
            <a:r>
              <a:rPr lang="fr-FR" baseline="0" dirty="0" err="1" smtClean="0"/>
              <a:t>de</a:t>
            </a:r>
            <a:r>
              <a:rPr lang="fr-FR" baseline="0" dirty="0" smtClean="0"/>
              <a:t> prendre connaissance des solutions de ventilation adaptables à l’habitat.</a:t>
            </a:r>
            <a:endParaRPr lang="fr-FR" dirty="0" smtClean="0"/>
          </a:p>
          <a:p>
            <a:endParaRPr lang="fr-FR"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La maquette est équipée d’un système de ventilation</a:t>
            </a:r>
            <a:r>
              <a:rPr lang="fr-FR" baseline="0" dirty="0" smtClean="0"/>
              <a:t> simple flux réalisé avec un ventilateur d’ordinateur portable.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A travers différents essais</a:t>
            </a:r>
            <a:r>
              <a:rPr lang="fr-FR" baseline="0" dirty="0" smtClean="0"/>
              <a:t> sur la maquette de l’habitat existant et rénové suivant un protocole , les élèves évalueront </a:t>
            </a:r>
            <a:r>
              <a:rPr lang="fr-FR" dirty="0" smtClean="0"/>
              <a:t> l’influence</a:t>
            </a:r>
            <a:r>
              <a:rPr lang="fr-FR" baseline="0" dirty="0" smtClean="0"/>
              <a:t> de la VMC sur l’efficacité énergétique en interprétant et comparant les courbes acquises en et hors fonctionnement.</a:t>
            </a:r>
            <a:endParaRPr lang="fr-FR" dirty="0" smtClean="0"/>
          </a:p>
          <a:p>
            <a:endParaRPr lang="fr-FR" dirty="0" smtClean="0"/>
          </a:p>
          <a:p>
            <a:endParaRPr lang="fr-FR"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r>
              <a:rPr lang="fr-FR" dirty="0" smtClean="0"/>
              <a:t>Le</a:t>
            </a:r>
            <a:r>
              <a:rPr lang="fr-FR" baseline="0" dirty="0" smtClean="0"/>
              <a:t> groupe le plus rapide pourra étudier l’importance du comportement humain. En effet, il peut ruiner tous les efforts et investissements.</a:t>
            </a:r>
            <a:endParaRPr lang="fr-FR"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r>
              <a:rPr lang="fr-FR" dirty="0" smtClean="0"/>
              <a:t>Il est impératif que chaque activité</a:t>
            </a:r>
            <a:r>
              <a:rPr lang="fr-FR" baseline="0" dirty="0" smtClean="0"/>
              <a:t> finalisée, les élèves restituent leur travail devant l’ensemble du groupe classe. </a:t>
            </a:r>
            <a:endParaRPr lang="fr-FR"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r>
              <a:rPr lang="fr-FR" dirty="0" smtClean="0"/>
              <a:t>La formalisation, comme il a été dit auparavant s’effectue selon leur choix sous forme de diaporama, article,</a:t>
            </a:r>
            <a:r>
              <a:rPr lang="fr-FR" baseline="0" dirty="0" smtClean="0"/>
              <a:t> rapport…</a:t>
            </a:r>
          </a:p>
          <a:p>
            <a:endParaRPr lang="fr-FR" baseline="0" dirty="0" smtClean="0"/>
          </a:p>
          <a:p>
            <a:r>
              <a:rPr lang="fr-FR" baseline="0" dirty="0" smtClean="0"/>
              <a:t>A cette étape, les élèves proposent des solutions de rénovation au couple propriétaire du bâtiment.</a:t>
            </a:r>
          </a:p>
          <a:p>
            <a:endParaRPr lang="fr-FR" baseline="0" dirty="0" smtClean="0"/>
          </a:p>
          <a:p>
            <a:endParaRPr lang="fr-FR"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noFill/>
          <a:ln>
            <a:solidFill>
              <a:srgbClr val="000000"/>
            </a:solidFill>
            <a:miter lim="800000"/>
            <a:headEnd/>
            <a:tailEnd/>
          </a:ln>
        </p:spPr>
      </p:sp>
      <p:sp>
        <p:nvSpPr>
          <p:cNvPr id="5734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FR" baseline="0" dirty="0" smtClean="0"/>
              <a:t>Ainsi, e</a:t>
            </a:r>
            <a:r>
              <a:rPr lang="fr-FR" dirty="0" smtClean="0"/>
              <a:t>n enseignement transversal, des outils, connaissances et situations d’apprentissage permettent</a:t>
            </a:r>
            <a:r>
              <a:rPr lang="fr-FR" baseline="0" dirty="0" smtClean="0"/>
              <a:t> </a:t>
            </a:r>
            <a:r>
              <a:rPr lang="fr-FR" dirty="0" smtClean="0"/>
              <a:t>l’acquisition de certaines compétences. Qui serviront de base pour développer </a:t>
            </a:r>
            <a:r>
              <a:rPr lang="fr-FR" baseline="0" dirty="0" smtClean="0"/>
              <a:t>des compétences « spécifiques » à l’architecture et construction.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r>
              <a:rPr lang="fr-FR" dirty="0" smtClean="0"/>
              <a:t>La structuration des connaissances porte sur l’ensemble des données acquises</a:t>
            </a:r>
            <a:r>
              <a:rPr lang="fr-FR" baseline="0" dirty="0" smtClean="0"/>
              <a:t> lors des activités. La FC Efficacité thermique du bâti est le point de convergence de toutes les restitutions. </a:t>
            </a:r>
          </a:p>
          <a:p>
            <a:endParaRPr lang="fr-FR" baseline="0" dirty="0" smtClean="0"/>
          </a:p>
          <a:p>
            <a:endParaRPr lang="fr-FR"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r>
              <a:rPr lang="fr-FR" dirty="0" smtClean="0"/>
              <a:t>Un Td est proposé pour dimensionner élément par élément, les isolants retenus par les élèves. </a:t>
            </a:r>
            <a:endParaRPr lang="fr-FR" baseline="0" dirty="0" smtClean="0"/>
          </a:p>
          <a:p>
            <a:endParaRPr lang="fr-FR" baseline="0" dirty="0" smtClean="0"/>
          </a:p>
          <a:p>
            <a:endParaRPr lang="fr-FR"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L’évaluation permet valider l’acquisition des compétences</a:t>
            </a:r>
            <a:r>
              <a:rPr lang="fr-FR" baseline="0" dirty="0" smtClean="0"/>
              <a:t> de la séquence.</a:t>
            </a:r>
            <a:endParaRPr lang="fr-FR" dirty="0" smtClean="0"/>
          </a:p>
          <a:p>
            <a:endParaRPr lang="fr-FR"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 groupe de</a:t>
            </a:r>
            <a:r>
              <a:rPr lang="fr-FR" baseline="0" dirty="0" smtClean="0"/>
              <a:t> terminale travaillera sur un projet de changement d’usage de cette habitation réhabilitée. </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43</a:t>
            </a:fld>
            <a:endParaRPr lang="fr-FR"/>
          </a:p>
        </p:txBody>
      </p:sp>
    </p:spTree>
    <p:extLst>
      <p:ext uri="{BB962C8B-B14F-4D97-AF65-F5344CB8AC3E}">
        <p14:creationId xmlns="" xmlns:p14="http://schemas.microsoft.com/office/powerpoint/2010/main" val="3255877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04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dirty="0" smtClean="0"/>
              <a:t>L’idée du projet : En France on</a:t>
            </a:r>
            <a:r>
              <a:rPr lang="fr-FR" baseline="0" dirty="0" smtClean="0"/>
              <a:t> évalue à 400 000 le nombre de places manquantes en crèche. Les communes tentent de  répondre à ce besoin à moindre coût.</a:t>
            </a:r>
            <a:endParaRPr lang="fr-FR" dirty="0" smtClean="0"/>
          </a:p>
        </p:txBody>
      </p:sp>
      <p:sp>
        <p:nvSpPr>
          <p:cNvPr id="53252"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9EC1A3-63CF-4CF4-84B6-AD52DAF253AB}" type="slidenum">
              <a:rPr lang="fr-FR" smtClean="0"/>
              <a:pPr fontAlgn="base">
                <a:spcBef>
                  <a:spcPct val="0"/>
                </a:spcBef>
                <a:spcAft>
                  <a:spcPct val="0"/>
                </a:spcAft>
                <a:defRPr/>
              </a:pPr>
              <a:t>44</a:t>
            </a:fld>
            <a:endParaRPr lang="fr-F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couple décide de revendre cette habitation rénovée. La commune exerce son droit de préemption</a:t>
            </a:r>
            <a:r>
              <a:rPr lang="fr-FR" baseline="0" dirty="0" smtClean="0"/>
              <a:t> en vue d’y installer une micro crèche pour pallier au besoin des habitants.</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45</a:t>
            </a:fld>
            <a:endParaRPr lang="fr-FR"/>
          </a:p>
        </p:txBody>
      </p:sp>
    </p:spTree>
    <p:extLst>
      <p:ext uri="{BB962C8B-B14F-4D97-AF65-F5344CB8AC3E}">
        <p14:creationId xmlns="" xmlns:p14="http://schemas.microsoft.com/office/powerpoint/2010/main" val="41631004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 projet a été mis en place cette année.</a:t>
            </a:r>
            <a:r>
              <a:rPr lang="fr-FR" baseline="0" dirty="0" smtClean="0"/>
              <a:t> L’enjeu est d’accueillir un groupe de 9 enfants de 0 à 3 ans. La problématique consiste de modifier l’usage d’une habitation en crèche à moindre coût et dans le respect des normes.</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46</a:t>
            </a:fld>
            <a:endParaRPr lang="fr-FR"/>
          </a:p>
        </p:txBody>
      </p:sp>
    </p:spTree>
    <p:extLst>
      <p:ext uri="{BB962C8B-B14F-4D97-AF65-F5344CB8AC3E}">
        <p14:creationId xmlns="" xmlns:p14="http://schemas.microsoft.com/office/powerpoint/2010/main" val="41631004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listing des tâches pour chaque</a:t>
            </a:r>
            <a:r>
              <a:rPr lang="fr-FR" baseline="0" dirty="0" smtClean="0"/>
              <a:t> membre du groupe dans les 70h de projet est établi et remis aux élèves.</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47</a:t>
            </a:fld>
            <a:endParaRPr lang="fr-FR"/>
          </a:p>
        </p:txBody>
      </p:sp>
    </p:spTree>
    <p:extLst>
      <p:ext uri="{BB962C8B-B14F-4D97-AF65-F5344CB8AC3E}">
        <p14:creationId xmlns="" xmlns:p14="http://schemas.microsoft.com/office/powerpoint/2010/main" val="3578611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amont, le </a:t>
            </a:r>
            <a:r>
              <a:rPr lang="fr-FR" dirty="0" err="1" smtClean="0"/>
              <a:t>cdc</a:t>
            </a:r>
            <a:r>
              <a:rPr lang="fr-FR" dirty="0" smtClean="0"/>
              <a:t> au format  SysML a été construit sous </a:t>
            </a:r>
            <a:r>
              <a:rPr lang="fr-FR" dirty="0" err="1" smtClean="0"/>
              <a:t>magicdraw</a:t>
            </a:r>
            <a:r>
              <a:rPr lang="fr-FR" dirty="0" smtClean="0"/>
              <a:t>. Le point de départ étant la rédaction de l’expression du besoin initial du</a:t>
            </a:r>
            <a:r>
              <a:rPr lang="fr-FR" baseline="0" dirty="0" smtClean="0"/>
              <a:t> point de vue du client, sans technicité apparente</a:t>
            </a:r>
            <a:r>
              <a:rPr lang="fr-FR" dirty="0" smtClean="0"/>
              <a:t>. Ceci permet de dégager les missions principales du système :</a:t>
            </a:r>
          </a:p>
          <a:p>
            <a:pPr marL="171450" indent="-171450">
              <a:buFontTx/>
              <a:buChar char="-"/>
            </a:pPr>
            <a:r>
              <a:rPr lang="fr-FR" dirty="0" smtClean="0"/>
              <a:t>Améliorer le service public de la commune,</a:t>
            </a:r>
          </a:p>
          <a:p>
            <a:pPr marL="171450" indent="-171450">
              <a:buFontTx/>
              <a:buChar char="-"/>
            </a:pPr>
            <a:r>
              <a:rPr lang="fr-FR" dirty="0" smtClean="0"/>
              <a:t>Et garantir un accueil de qualité</a:t>
            </a:r>
            <a:r>
              <a:rPr lang="fr-FR" baseline="0" dirty="0" smtClean="0"/>
              <a:t> des enfants par un personnel qualifié.</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48</a:t>
            </a:fld>
            <a:endParaRPr lang="fr-FR"/>
          </a:p>
        </p:txBody>
      </p:sp>
    </p:spTree>
    <p:extLst>
      <p:ext uri="{BB962C8B-B14F-4D97-AF65-F5344CB8AC3E}">
        <p14:creationId xmlns="" xmlns:p14="http://schemas.microsoft.com/office/powerpoint/2010/main" val="40205114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diagramme de contexte intègre</a:t>
            </a:r>
            <a:r>
              <a:rPr lang="fr-FR" baseline="0" dirty="0" smtClean="0"/>
              <a:t> tous les acteurs concernés. A noter que la structure de la micro-crèche est constituée du bâtiment et du personnel qualifié qui sont indissociables dans le cas d’utilisation.</a:t>
            </a:r>
          </a:p>
          <a:p>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49</a:t>
            </a:fld>
            <a:endParaRPr lang="fr-FR"/>
          </a:p>
        </p:txBody>
      </p:sp>
    </p:spTree>
    <p:extLst>
      <p:ext uri="{BB962C8B-B14F-4D97-AF65-F5344CB8AC3E}">
        <p14:creationId xmlns="" xmlns:p14="http://schemas.microsoft.com/office/powerpoint/2010/main" val="1343332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séquences s’intègrent</a:t>
            </a:r>
            <a:r>
              <a:rPr lang="fr-FR" baseline="0" dirty="0" smtClean="0"/>
              <a:t> dans le plan de formation global.</a:t>
            </a:r>
          </a:p>
          <a:p>
            <a:endParaRPr lang="fr-FR" baseline="0" dirty="0" smtClean="0"/>
          </a:p>
          <a:p>
            <a:r>
              <a:rPr lang="fr-FR" baseline="0" dirty="0" smtClean="0"/>
              <a:t>Le thème de l’énergie dans l’habitat est tout d’abord abordé en Enseignement transversal. Il correspond à la séquence 4, traitée en première entre les vacances de Toussaint et de Noël.</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5</a:t>
            </a:fld>
            <a:endParaRPr lang="fr-FR" dirty="0"/>
          </a:p>
        </p:txBody>
      </p:sp>
    </p:spTree>
    <p:extLst>
      <p:ext uri="{BB962C8B-B14F-4D97-AF65-F5344CB8AC3E}">
        <p14:creationId xmlns="" xmlns:p14="http://schemas.microsoft.com/office/powerpoint/2010/main" val="2191490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diagramme des parties prenantes permet de définir</a:t>
            </a:r>
            <a:r>
              <a:rPr lang="fr-FR" baseline="0" dirty="0" smtClean="0"/>
              <a:t> l</a:t>
            </a:r>
            <a:r>
              <a:rPr lang="fr-FR" dirty="0" smtClean="0"/>
              <a:t>es</a:t>
            </a:r>
            <a:r>
              <a:rPr lang="fr-FR" baseline="0" dirty="0" smtClean="0"/>
              <a:t> contraintes et performances spécifiques au projet.</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50</a:t>
            </a:fld>
            <a:endParaRPr lang="fr-FR"/>
          </a:p>
        </p:txBody>
      </p:sp>
    </p:spTree>
    <p:extLst>
      <p:ext uri="{BB962C8B-B14F-4D97-AF65-F5344CB8AC3E}">
        <p14:creationId xmlns="" xmlns:p14="http://schemas.microsoft.com/office/powerpoint/2010/main" val="13433324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élèves planifient les tâches générales du</a:t>
            </a:r>
            <a:r>
              <a:rPr lang="fr-FR" baseline="0" dirty="0" smtClean="0"/>
              <a:t> projet</a:t>
            </a:r>
            <a:r>
              <a:rPr lang="fr-FR" dirty="0" smtClean="0"/>
              <a:t>, ils utilisent le logiciel </a:t>
            </a:r>
            <a:r>
              <a:rPr lang="fr-FR" dirty="0" err="1" smtClean="0"/>
              <a:t>Mindview</a:t>
            </a:r>
            <a:r>
              <a:rPr lang="fr-FR" dirty="0" smtClean="0"/>
              <a:t> afin de définir une carte mentale</a:t>
            </a:r>
            <a:r>
              <a:rPr lang="fr-FR" baseline="0" dirty="0" smtClean="0"/>
              <a:t> générale et un planning de </a:t>
            </a:r>
            <a:r>
              <a:rPr lang="fr-FR" baseline="0" dirty="0" err="1" smtClean="0"/>
              <a:t>gantt</a:t>
            </a:r>
            <a:r>
              <a:rPr lang="fr-FR" baseline="0" dirty="0" smtClean="0"/>
              <a:t> </a:t>
            </a:r>
            <a:r>
              <a:rPr lang="fr-FR" dirty="0" smtClean="0"/>
              <a:t> :</a:t>
            </a:r>
          </a:p>
          <a:p>
            <a:pPr marL="171450" indent="-171450">
              <a:buFontTx/>
              <a:buChar char="-"/>
            </a:pPr>
            <a:r>
              <a:rPr lang="fr-FR" dirty="0" smtClean="0"/>
              <a:t>lister les tâches à réaliser pour mener à bien le</a:t>
            </a:r>
            <a:r>
              <a:rPr lang="fr-FR" baseline="0" dirty="0" smtClean="0"/>
              <a:t> projet dans son ensemble, </a:t>
            </a:r>
          </a:p>
          <a:p>
            <a:pPr marL="171450" indent="-171450">
              <a:buFontTx/>
              <a:buChar char="-"/>
            </a:pPr>
            <a:r>
              <a:rPr lang="fr-FR" baseline="0" dirty="0" smtClean="0"/>
              <a:t>évaluer la durée de chaque tâche,</a:t>
            </a:r>
          </a:p>
          <a:p>
            <a:pPr marL="171450" indent="-171450">
              <a:buFontTx/>
              <a:buChar char="-"/>
            </a:pPr>
            <a:r>
              <a:rPr lang="fr-FR" baseline="0" dirty="0" smtClean="0"/>
              <a:t>proposer une répartition des tâches au sein du groupe.</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51</a:t>
            </a:fld>
            <a:endParaRPr lang="fr-FR"/>
          </a:p>
        </p:txBody>
      </p:sp>
    </p:spTree>
    <p:extLst>
      <p:ext uri="{BB962C8B-B14F-4D97-AF65-F5344CB8AC3E}">
        <p14:creationId xmlns="" xmlns:p14="http://schemas.microsoft.com/office/powerpoint/2010/main" val="3578611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Chaque élève doit planifier son travail personnel dans ce cadre. </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52</a:t>
            </a:fld>
            <a:endParaRPr lang="fr-FR"/>
          </a:p>
        </p:txBody>
      </p:sp>
    </p:spTree>
    <p:extLst>
      <p:ext uri="{BB962C8B-B14F-4D97-AF65-F5344CB8AC3E}">
        <p14:creationId xmlns="" xmlns:p14="http://schemas.microsoft.com/office/powerpoint/2010/main" val="3578611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élèves </a:t>
            </a:r>
            <a:r>
              <a:rPr lang="fr-FR" baseline="0" dirty="0" smtClean="0"/>
              <a:t>disposent du dossier technique concernant l’habitation.</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53</a:t>
            </a:fld>
            <a:endParaRPr lang="fr-FR"/>
          </a:p>
        </p:txBody>
      </p:sp>
    </p:spTree>
    <p:extLst>
      <p:ext uri="{BB962C8B-B14F-4D97-AF65-F5344CB8AC3E}">
        <p14:creationId xmlns="" xmlns:p14="http://schemas.microsoft.com/office/powerpoint/2010/main" val="40167479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Ils disposent également</a:t>
            </a:r>
            <a:r>
              <a:rPr lang="fr-FR" baseline="0" dirty="0" smtClean="0"/>
              <a:t> du plan local d’urbanisme et d’un document ressource produit par la </a:t>
            </a:r>
            <a:r>
              <a:rPr lang="fr-FR" sz="1200" b="0" i="0" u="none" strike="noStrike" kern="1200" baseline="0" dirty="0" smtClean="0">
                <a:solidFill>
                  <a:schemeClr val="tx1"/>
                </a:solidFill>
                <a:latin typeface="+mn-lt"/>
                <a:ea typeface="+mn-ea"/>
                <a:cs typeface="+mn-cs"/>
              </a:rPr>
              <a:t> </a:t>
            </a:r>
            <a:r>
              <a:rPr lang="fr-FR" sz="1200" b="0" i="1" u="none" strike="noStrike" kern="1200" baseline="0" dirty="0" smtClean="0">
                <a:solidFill>
                  <a:schemeClr val="tx1"/>
                </a:solidFill>
                <a:latin typeface="+mn-lt"/>
                <a:ea typeface="+mn-ea"/>
                <a:cs typeface="+mn-cs"/>
              </a:rPr>
              <a:t>Commission Départementale de l’Accueil Du Jeune Enfant </a:t>
            </a:r>
            <a:r>
              <a:rPr lang="fr-FR" sz="1200" b="0" i="0" u="none" strike="noStrike" kern="1200" baseline="0" dirty="0" smtClean="0">
                <a:solidFill>
                  <a:schemeClr val="tx1"/>
                </a:solidFill>
                <a:latin typeface="+mn-lt"/>
                <a:ea typeface="+mn-ea"/>
                <a:cs typeface="+mn-cs"/>
              </a:rPr>
              <a:t>décrivant les exigences matérielles d’une micro crèche.</a:t>
            </a:r>
            <a:endParaRPr lang="fr-FR" i="0"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54</a:t>
            </a:fld>
            <a:endParaRPr lang="fr-FR"/>
          </a:p>
        </p:txBody>
      </p:sp>
    </p:spTree>
    <p:extLst>
      <p:ext uri="{BB962C8B-B14F-4D97-AF65-F5344CB8AC3E}">
        <p14:creationId xmlns="" xmlns:p14="http://schemas.microsoft.com/office/powerpoint/2010/main" val="18634730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Ils</a:t>
            </a:r>
            <a:r>
              <a:rPr lang="fr-FR" baseline="0" dirty="0" smtClean="0"/>
              <a:t> peuvent dès lors vérifier la faisabilité du projet. En effet, la surface plancher est insuffisante, une extension est nécessaire. La surface permet plusieurs solutions.</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55</a:t>
            </a:fld>
            <a:endParaRPr lang="fr-FR"/>
          </a:p>
        </p:txBody>
      </p:sp>
    </p:spTree>
    <p:extLst>
      <p:ext uri="{BB962C8B-B14F-4D97-AF65-F5344CB8AC3E}">
        <p14:creationId xmlns="" xmlns:p14="http://schemas.microsoft.com/office/powerpoint/2010/main" val="19532987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solidFill>
                  <a:srgbClr val="FF0000"/>
                </a:solidFill>
              </a:rPr>
              <a:t>En consolidation, des connaissances acquises en première sur les structures porteuses,</a:t>
            </a:r>
            <a:r>
              <a:rPr lang="fr-FR" baseline="0" dirty="0" smtClean="0">
                <a:solidFill>
                  <a:srgbClr val="FF0000"/>
                </a:solidFill>
              </a:rPr>
              <a:t> des visites ont été organisées dans diverses entreprises et chantiers du calaisis. </a:t>
            </a:r>
          </a:p>
          <a:p>
            <a:r>
              <a:rPr lang="fr-FR" baseline="0" dirty="0" smtClean="0">
                <a:solidFill>
                  <a:srgbClr val="FF0000"/>
                </a:solidFill>
              </a:rPr>
              <a:t>Ici la société ETRA spécialisée dans la structure métallique de bâtiments bureaux R+1 et supermarché. </a:t>
            </a:r>
            <a:endParaRPr lang="fr-FR" dirty="0">
              <a:solidFill>
                <a:srgbClr val="FF0000"/>
              </a:solidFill>
            </a:endParaRPr>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56</a:t>
            </a:fld>
            <a:endParaRPr lang="fr-FR"/>
          </a:p>
        </p:txBody>
      </p:sp>
    </p:spTree>
    <p:extLst>
      <p:ext uri="{BB962C8B-B14F-4D97-AF65-F5344CB8AC3E}">
        <p14:creationId xmlns="" xmlns:p14="http://schemas.microsoft.com/office/powerpoint/2010/main" val="23477852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Ici la société </a:t>
            </a:r>
            <a:r>
              <a:rPr lang="fr-FR" baseline="0" dirty="0" err="1" smtClean="0"/>
              <a:t>Charlitt</a:t>
            </a:r>
            <a:r>
              <a:rPr lang="fr-FR" baseline="0" dirty="0" smtClean="0"/>
              <a:t> réalisent des constructions en ossature bois.</a:t>
            </a:r>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57</a:t>
            </a:fld>
            <a:endParaRPr lang="fr-FR"/>
          </a:p>
        </p:txBody>
      </p:sp>
    </p:spTree>
    <p:extLst>
      <p:ext uri="{BB962C8B-B14F-4D97-AF65-F5344CB8AC3E}">
        <p14:creationId xmlns="" xmlns:p14="http://schemas.microsoft.com/office/powerpoint/2010/main" val="23477852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chantier</a:t>
            </a:r>
            <a:r>
              <a:rPr lang="fr-FR" baseline="0" dirty="0" smtClean="0"/>
              <a:t> des bureaux de la Caisse Centrale d’Activités Sociales en béton armé réalisé par la société Eiffage construction.</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58</a:t>
            </a:fld>
            <a:endParaRPr lang="fr-FR"/>
          </a:p>
        </p:txBody>
      </p:sp>
    </p:spTree>
    <p:extLst>
      <p:ext uri="{BB962C8B-B14F-4D97-AF65-F5344CB8AC3E}">
        <p14:creationId xmlns="" xmlns:p14="http://schemas.microsoft.com/office/powerpoint/2010/main" val="23477852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conception préliminaire permet une démarche de créativité des élèves</a:t>
            </a:r>
            <a:r>
              <a:rPr lang="fr-FR" baseline="0" dirty="0" smtClean="0"/>
              <a:t> tout d’abord pour l’implantation de l’extension puis pour sa forme.</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59</a:t>
            </a:fld>
            <a:endParaRPr lang="fr-FR"/>
          </a:p>
        </p:txBody>
      </p:sp>
    </p:spTree>
    <p:extLst>
      <p:ext uri="{BB962C8B-B14F-4D97-AF65-F5344CB8AC3E}">
        <p14:creationId xmlns="" xmlns:p14="http://schemas.microsoft.com/office/powerpoint/2010/main" val="1459591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est ensuite abordé en Spécialité</a:t>
            </a:r>
            <a:r>
              <a:rPr lang="fr-FR" baseline="0" dirty="0" smtClean="0"/>
              <a:t> lors de la séquence 5, après les vacances d’avril.</a:t>
            </a:r>
          </a:p>
          <a:p>
            <a:endParaRPr lang="fr-FR" baseline="0" dirty="0" smtClean="0"/>
          </a:p>
          <a:p>
            <a:r>
              <a:rPr lang="fr-FR" baseline="0" dirty="0" smtClean="0"/>
              <a:t>Plus tard, le support d’étude sera utilisé en projet. Les connaissances et compétences acquises seront mobilisées et complétées à cette période.</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6</a:t>
            </a:fld>
            <a:endParaRPr lang="fr-FR" dirty="0"/>
          </a:p>
        </p:txBody>
      </p:sp>
    </p:spTree>
    <p:extLst>
      <p:ext uri="{BB962C8B-B14F-4D97-AF65-F5344CB8AC3E}">
        <p14:creationId xmlns="" xmlns:p14="http://schemas.microsoft.com/office/powerpoint/2010/main" val="32590317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Chaque élève propose une solution d’implantation de l’extension</a:t>
            </a:r>
            <a:r>
              <a:rPr lang="fr-FR" baseline="0" dirty="0" smtClean="0"/>
              <a:t>. Elle comprends une perspective, une vue en plan et divers croquis.</a:t>
            </a:r>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60</a:t>
            </a:fld>
            <a:endParaRPr lang="fr-FR"/>
          </a:p>
        </p:txBody>
      </p:sp>
    </p:spTree>
    <p:extLst>
      <p:ext uri="{BB962C8B-B14F-4D97-AF65-F5344CB8AC3E}">
        <p14:creationId xmlns="" xmlns:p14="http://schemas.microsoft.com/office/powerpoint/2010/main" val="13417416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propositions sont confrontées</a:t>
            </a:r>
            <a:r>
              <a:rPr lang="fr-FR" baseline="0" dirty="0" smtClean="0"/>
              <a:t> lors d’une revue de projet intermédiaire. Une solution est dégagée selon des critères adaptés.</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61</a:t>
            </a:fld>
            <a:endParaRPr lang="fr-FR"/>
          </a:p>
        </p:txBody>
      </p:sp>
    </p:spTree>
    <p:extLst>
      <p:ext uri="{BB962C8B-B14F-4D97-AF65-F5344CB8AC3E}">
        <p14:creationId xmlns="" xmlns:p14="http://schemas.microsoft.com/office/powerpoint/2010/main" val="13417416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Ici l’extension sera réalisée en semi cour. </a:t>
            </a:r>
            <a:r>
              <a:rPr lang="fr-FR" dirty="0" err="1" smtClean="0"/>
              <a:t>Principalment</a:t>
            </a:r>
            <a:r>
              <a:rPr lang="fr-FR" dirty="0" smtClean="0"/>
              <a:t>, </a:t>
            </a:r>
            <a:r>
              <a:rPr lang="fr-FR" baseline="0" dirty="0" smtClean="0"/>
              <a:t>c</a:t>
            </a:r>
            <a:r>
              <a:rPr lang="fr-FR" dirty="0" smtClean="0"/>
              <a:t>ette solution permet la meilleure</a:t>
            </a:r>
            <a:r>
              <a:rPr lang="fr-FR" baseline="0" dirty="0" smtClean="0"/>
              <a:t> compacité et de limiter le coût de construction.</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62</a:t>
            </a:fld>
            <a:endParaRPr lang="fr-FR"/>
          </a:p>
        </p:txBody>
      </p:sp>
    </p:spTree>
    <p:extLst>
      <p:ext uri="{BB962C8B-B14F-4D97-AF65-F5344CB8AC3E}">
        <p14:creationId xmlns="" xmlns:p14="http://schemas.microsoft.com/office/powerpoint/2010/main" val="13261426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Sur cette base, dans une démarche de créativité, les élèves envisagent différentes formes pour l’extension.</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63</a:t>
            </a:fld>
            <a:endParaRPr lang="fr-FR"/>
          </a:p>
        </p:txBody>
      </p:sp>
    </p:spTree>
    <p:extLst>
      <p:ext uri="{BB962C8B-B14F-4D97-AF65-F5344CB8AC3E}">
        <p14:creationId xmlns="" xmlns:p14="http://schemas.microsoft.com/office/powerpoint/2010/main" val="13261426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Les propositions sont confrontées</a:t>
            </a:r>
            <a:r>
              <a:rPr lang="fr-FR" baseline="0" dirty="0" smtClean="0"/>
              <a:t>, une forme est retenue selon des critères adaptés.</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Les élèves ont finalement opté pour une extension cubique simple.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64</a:t>
            </a:fld>
            <a:endParaRPr lang="fr-FR"/>
          </a:p>
        </p:txBody>
      </p:sp>
    </p:spTree>
    <p:extLst>
      <p:ext uri="{BB962C8B-B14F-4D97-AF65-F5344CB8AC3E}">
        <p14:creationId xmlns="" xmlns:p14="http://schemas.microsoft.com/office/powerpoint/2010/main" val="13261426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Pour</a:t>
            </a:r>
            <a:r>
              <a:rPr lang="fr-FR" baseline="0" dirty="0" smtClean="0"/>
              <a:t> la conception de l’enveloppe et conformément à ce qui a été vu lors de la séquence « l’énergie dans l’habitat ». Les élèves doivent proposer des </a:t>
            </a:r>
            <a:r>
              <a:rPr lang="fr-FR" dirty="0" smtClean="0"/>
              <a:t>solutions pour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t>Favoriser les apports passifs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t>Minimiser les déperditions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t>Utiliser rationnellement l‘énergie</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65</a:t>
            </a:fld>
            <a:endParaRPr lang="fr-FR"/>
          </a:p>
        </p:txBody>
      </p:sp>
    </p:spTree>
    <p:extLst>
      <p:ext uri="{BB962C8B-B14F-4D97-AF65-F5344CB8AC3E}">
        <p14:creationId xmlns="" xmlns:p14="http://schemas.microsoft.com/office/powerpoint/2010/main" val="13261426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Pour la conception de </a:t>
            </a:r>
            <a:r>
              <a:rPr lang="fr-FR" b="0" dirty="0" smtClean="0"/>
              <a:t>l’enveloppe</a:t>
            </a:r>
            <a:r>
              <a:rPr lang="fr-FR" sz="1200" b="0" dirty="0" smtClean="0">
                <a:solidFill>
                  <a:schemeClr val="bg1"/>
                </a:solidFill>
              </a:rPr>
              <a:t>, il s’agit tout d’abord de créer le volume sous </a:t>
            </a:r>
            <a:r>
              <a:rPr lang="fr-FR" sz="1200" b="0" dirty="0" err="1" smtClean="0">
                <a:solidFill>
                  <a:schemeClr val="bg1"/>
                </a:solidFill>
              </a:rPr>
              <a:t>sketchup</a:t>
            </a:r>
            <a:r>
              <a:rPr lang="fr-FR" sz="1200" b="0" dirty="0" smtClean="0">
                <a:solidFill>
                  <a:schemeClr val="bg1"/>
                </a:solidFill>
              </a:rPr>
              <a:t>, de l’importer dans</a:t>
            </a:r>
            <a:r>
              <a:rPr lang="fr-FR" sz="1200" b="0" baseline="0" dirty="0" smtClean="0">
                <a:solidFill>
                  <a:schemeClr val="bg1"/>
                </a:solidFill>
              </a:rPr>
              <a:t> </a:t>
            </a:r>
            <a:r>
              <a:rPr lang="fr-FR" sz="1200" b="0" baseline="0" dirty="0" err="1" smtClean="0">
                <a:solidFill>
                  <a:schemeClr val="bg1"/>
                </a:solidFill>
              </a:rPr>
              <a:t>Archiwizard</a:t>
            </a:r>
            <a:r>
              <a:rPr lang="fr-FR" sz="1200" b="0" baseline="0" dirty="0" smtClean="0">
                <a:solidFill>
                  <a:schemeClr val="bg1"/>
                </a:solidFill>
              </a:rPr>
              <a:t>, de réaliser le paramétrage général (orientation &amp; localisation). Puis de réaliser le paramétrage des matériaux.</a:t>
            </a:r>
            <a:endParaRPr lang="fr-FR" b="0" dirty="0" smtClean="0"/>
          </a:p>
          <a:p>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66</a:t>
            </a:fld>
            <a:endParaRPr lang="fr-FR"/>
          </a:p>
        </p:txBody>
      </p:sp>
    </p:spTree>
    <p:extLst>
      <p:ext uri="{BB962C8B-B14F-4D97-AF65-F5344CB8AC3E}">
        <p14:creationId xmlns="" xmlns:p14="http://schemas.microsoft.com/office/powerpoint/2010/main" val="42377655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toiture et</a:t>
            </a:r>
            <a:r>
              <a:rPr lang="fr-FR" baseline="0" dirty="0" smtClean="0"/>
              <a:t> le plancher seront identiques pour les trois solutions. Les élèves doivent paramétrer en fonction de matériaux réellement mis en œuvre actuellement.</a:t>
            </a:r>
          </a:p>
          <a:p>
            <a:r>
              <a:rPr lang="fr-FR" baseline="0" dirty="0" smtClean="0"/>
              <a:t>Pour les parois verticales, différentes propositions peuvent être étudiées. Par exemple : structure béton cellulaire, structure </a:t>
            </a:r>
            <a:r>
              <a:rPr lang="fr-FR" baseline="0" dirty="0" err="1" smtClean="0"/>
              <a:t>BBm</a:t>
            </a:r>
            <a:r>
              <a:rPr lang="fr-FR" baseline="0" dirty="0" smtClean="0"/>
              <a:t> ou ossature bois. </a:t>
            </a:r>
          </a:p>
          <a:p>
            <a:endParaRPr lang="fr-FR" baseline="0" dirty="0" smtClean="0"/>
          </a:p>
          <a:p>
            <a:r>
              <a:rPr lang="fr-FR" baseline="0" dirty="0" smtClean="0"/>
              <a:t>La simulation permet de valider les critères de la RT2012 pour chacune des solutions.</a:t>
            </a:r>
          </a:p>
          <a:p>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A performance thermique comparable, l’ossature bois est plus intéressante en terme de facilité et rapidité d’exécution, de consommation d’énergie grise et d’emprise au sol [</a:t>
            </a:r>
            <a:r>
              <a:rPr lang="fr-FR" sz="1200" b="0" i="0" kern="1200" dirty="0" smtClean="0">
                <a:solidFill>
                  <a:schemeClr val="tx1"/>
                </a:solidFill>
                <a:effectLst/>
                <a:latin typeface="+mn-lt"/>
                <a:ea typeface="+mn-ea"/>
                <a:cs typeface="+mn-cs"/>
              </a:rPr>
              <a:t>meilleure surface plancher (aux nus des murs intérieurs ,la surface est dans ce cas plus grande)].</a:t>
            </a:r>
            <a:endParaRPr lang="fr-FR"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67</a:t>
            </a:fld>
            <a:endParaRPr lang="fr-FR"/>
          </a:p>
        </p:txBody>
      </p:sp>
    </p:spTree>
    <p:extLst>
      <p:ext uri="{BB962C8B-B14F-4D97-AF65-F5344CB8AC3E}">
        <p14:creationId xmlns="" xmlns:p14="http://schemas.microsoft.com/office/powerpoint/2010/main" val="42377655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solution retenue montre que les critères de la RT 2012 sont atteints.</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68</a:t>
            </a:fld>
            <a:endParaRPr lang="fr-FR"/>
          </a:p>
        </p:txBody>
      </p:sp>
    </p:spTree>
    <p:extLst>
      <p:ext uri="{BB962C8B-B14F-4D97-AF65-F5344CB8AC3E}">
        <p14:creationId xmlns="" xmlns:p14="http://schemas.microsoft.com/office/powerpoint/2010/main" val="42377655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solutions technologiques et matériaux sont maintenant définis.</a:t>
            </a:r>
            <a:r>
              <a:rPr lang="fr-FR" baseline="0" dirty="0" smtClean="0"/>
              <a:t> Il faut dimensionner chaque élément.</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69</a:t>
            </a:fld>
            <a:endParaRPr lang="fr-FR"/>
          </a:p>
        </p:txBody>
      </p:sp>
    </p:spTree>
    <p:extLst>
      <p:ext uri="{BB962C8B-B14F-4D97-AF65-F5344CB8AC3E}">
        <p14:creationId xmlns="" xmlns:p14="http://schemas.microsoft.com/office/powerpoint/2010/main" val="4237765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a:t>
            </a:r>
            <a:r>
              <a:rPr lang="fr-FR" baseline="0" dirty="0" smtClean="0"/>
              <a:t>thème traité est « l’énergie dans l’habitat », les centres d’intérêt sont concordants en ET </a:t>
            </a:r>
            <a:r>
              <a:rPr lang="fr-FR" baseline="0" dirty="0" err="1" smtClean="0"/>
              <a:t>et</a:t>
            </a:r>
            <a:r>
              <a:rPr lang="fr-FR" baseline="0" dirty="0" smtClean="0"/>
              <a:t> spécialité AC.</a:t>
            </a:r>
          </a:p>
          <a:p>
            <a:endParaRPr lang="fr-FR" dirty="0" smtClean="0"/>
          </a:p>
          <a:p>
            <a:r>
              <a:rPr lang="fr-FR" dirty="0" smtClean="0"/>
              <a:t>Les enseignements s’enchaînent de la manière suivante:</a:t>
            </a:r>
            <a:endParaRPr lang="fr-FR" baseline="0" dirty="0" smtClean="0"/>
          </a:p>
          <a:p>
            <a:endParaRPr lang="fr-FR" baseline="0" dirty="0" smtClean="0"/>
          </a:p>
          <a:p>
            <a:r>
              <a:rPr lang="fr-FR" baseline="0" dirty="0" smtClean="0"/>
              <a:t>       - Tout d’abord, une séquence en Enseignement Transversal :</a:t>
            </a:r>
          </a:p>
          <a:p>
            <a:r>
              <a:rPr lang="fr-FR" baseline="0" dirty="0" smtClean="0"/>
              <a:t>       - S’en suit la séquence de spécialité qui permet d’approfondir la question en travaillant sur le thème de la rénovation d’une construction.</a:t>
            </a:r>
          </a:p>
          <a:p>
            <a:r>
              <a:rPr lang="fr-FR" baseline="0" dirty="0" smtClean="0"/>
              <a:t>       - projet</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7</a:t>
            </a:fld>
            <a:endParaRPr lang="fr-FR"/>
          </a:p>
        </p:txBody>
      </p:sp>
    </p:spTree>
    <p:extLst>
      <p:ext uri="{BB962C8B-B14F-4D97-AF65-F5344CB8AC3E}">
        <p14:creationId xmlns="" xmlns:p14="http://schemas.microsoft.com/office/powerpoint/2010/main" val="32558771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L’extension</a:t>
            </a:r>
            <a:r>
              <a:rPr lang="fr-FR" baseline="0" dirty="0" smtClean="0"/>
              <a:t> est modélisée sous </a:t>
            </a:r>
            <a:r>
              <a:rPr lang="fr-FR" baseline="0" dirty="0" err="1" smtClean="0"/>
              <a:t>solidworks</a:t>
            </a:r>
            <a:r>
              <a:rPr lang="fr-FR" baseline="0" dirty="0" smtClean="0"/>
              <a:t>. Son comportement est simulé pour vérifier les contraintes et déformations.</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70</a:t>
            </a:fld>
            <a:endParaRPr lang="fr-FR"/>
          </a:p>
        </p:txBody>
      </p:sp>
    </p:spTree>
    <p:extLst>
      <p:ext uri="{BB962C8B-B14F-4D97-AF65-F5344CB8AC3E}">
        <p14:creationId xmlns="" xmlns:p14="http://schemas.microsoft.com/office/powerpoint/2010/main" val="34450310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t>La descente de charge est décomposée en 3 études :</a:t>
            </a:r>
          </a:p>
          <a:p>
            <a:pPr marL="342900" indent="-342900">
              <a:buFont typeface="+mj-lt"/>
              <a:buAutoNum type="arabicPeriod"/>
            </a:pPr>
            <a:r>
              <a:rPr lang="fr-FR" sz="1200" dirty="0" smtClean="0"/>
              <a:t>Étude de la </a:t>
            </a:r>
            <a:r>
              <a:rPr lang="fr-FR" sz="1200" b="1" dirty="0" smtClean="0"/>
              <a:t>poutre métallique</a:t>
            </a:r>
            <a:r>
              <a:rPr lang="fr-FR" sz="1200" dirty="0" smtClean="0"/>
              <a:t>.</a:t>
            </a:r>
          </a:p>
          <a:p>
            <a:endParaRPr lang="fr-FR" sz="1200" dirty="0" smtClean="0"/>
          </a:p>
          <a:p>
            <a:pPr marL="457200" indent="-457200">
              <a:buFont typeface="+mj-lt"/>
              <a:buAutoNum type="arabicPeriod" startAt="2"/>
            </a:pPr>
            <a:r>
              <a:rPr lang="fr-FR" sz="1200" dirty="0" smtClean="0"/>
              <a:t>Étude de la </a:t>
            </a:r>
            <a:r>
              <a:rPr lang="fr-FR" sz="1200" b="1" dirty="0" smtClean="0"/>
              <a:t>semelle isolée </a:t>
            </a:r>
            <a:r>
              <a:rPr lang="fr-FR" sz="1200" dirty="0" smtClean="0"/>
              <a:t>sous un poteau.</a:t>
            </a:r>
          </a:p>
          <a:p>
            <a:endParaRPr lang="fr-FR" sz="1200" dirty="0" smtClean="0"/>
          </a:p>
          <a:p>
            <a:pPr marL="457200" indent="-457200">
              <a:buFont typeface="+mj-lt"/>
              <a:buAutoNum type="arabicPeriod" startAt="3"/>
            </a:pPr>
            <a:r>
              <a:rPr lang="fr-FR" sz="1200" dirty="0" smtClean="0"/>
              <a:t>Étude de la </a:t>
            </a:r>
            <a:r>
              <a:rPr lang="fr-FR" sz="1200" b="1" dirty="0" smtClean="0"/>
              <a:t>semelle filante </a:t>
            </a:r>
            <a:r>
              <a:rPr lang="fr-FR" sz="1200" dirty="0" smtClean="0"/>
              <a:t>sous le mur de façade.</a:t>
            </a:r>
          </a:p>
          <a:p>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71</a:t>
            </a:fld>
            <a:endParaRPr lang="fr-FR"/>
          </a:p>
        </p:txBody>
      </p:sp>
    </p:spTree>
    <p:extLst>
      <p:ext uri="{BB962C8B-B14F-4D97-AF65-F5344CB8AC3E}">
        <p14:creationId xmlns="" xmlns:p14="http://schemas.microsoft.com/office/powerpoint/2010/main" val="34450310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descente de charges a été réalisée conformément aux normes en vigueur. La poutre et son chargement sont modélisés sous </a:t>
            </a:r>
            <a:r>
              <a:rPr lang="fr-FR" dirty="0" err="1" smtClean="0"/>
              <a:t>solidworks</a:t>
            </a:r>
            <a:r>
              <a:rPr lang="fr-FR" dirty="0" smtClean="0"/>
              <a:t>, un visuel apparait. La contrainte</a:t>
            </a:r>
            <a:r>
              <a:rPr lang="fr-FR" baseline="0" dirty="0" smtClean="0"/>
              <a:t> maximale est relevée est comparée à la contrainte autorisée.</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72</a:t>
            </a:fld>
            <a:endParaRPr lang="fr-FR"/>
          </a:p>
        </p:txBody>
      </p:sp>
    </p:spTree>
    <p:extLst>
      <p:ext uri="{BB962C8B-B14F-4D97-AF65-F5344CB8AC3E}">
        <p14:creationId xmlns="" xmlns:p14="http://schemas.microsoft.com/office/powerpoint/2010/main" val="34450310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a:t>
            </a:r>
            <a:r>
              <a:rPr lang="fr-FR" baseline="0" dirty="0" smtClean="0"/>
              <a:t> applique la même démarche pour la vérification de la flèche.</a:t>
            </a:r>
          </a:p>
          <a:p>
            <a:endParaRPr lang="fr-FR" baseline="0" dirty="0" smtClean="0"/>
          </a:p>
          <a:p>
            <a:r>
              <a:rPr lang="fr-FR" baseline="0" dirty="0" smtClean="0"/>
              <a:t>La solution est validée</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73</a:t>
            </a:fld>
            <a:endParaRPr lang="fr-FR"/>
          </a:p>
        </p:txBody>
      </p:sp>
    </p:spTree>
    <p:extLst>
      <p:ext uri="{BB962C8B-B14F-4D97-AF65-F5344CB8AC3E}">
        <p14:creationId xmlns="" xmlns:p14="http://schemas.microsoft.com/office/powerpoint/2010/main" val="34450310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première étape pour le dimensionnement</a:t>
            </a:r>
            <a:r>
              <a:rPr lang="fr-FR" baseline="0" dirty="0" smtClean="0"/>
              <a:t> de la semelle isolée est le calcul de la charge en pied de poteau. </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74</a:t>
            </a:fld>
            <a:endParaRPr lang="fr-FR"/>
          </a:p>
        </p:txBody>
      </p:sp>
    </p:spTree>
    <p:extLst>
      <p:ext uri="{BB962C8B-B14F-4D97-AF65-F5344CB8AC3E}">
        <p14:creationId xmlns="" xmlns:p14="http://schemas.microsoft.com/office/powerpoint/2010/main" val="34450310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charges sont faibles, la simulation met en évidence que les dimensions minimales suffisent.</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75</a:t>
            </a:fld>
            <a:endParaRPr lang="fr-FR"/>
          </a:p>
        </p:txBody>
      </p:sp>
    </p:spTree>
    <p:extLst>
      <p:ext uri="{BB962C8B-B14F-4D97-AF65-F5344CB8AC3E}">
        <p14:creationId xmlns="" xmlns:p14="http://schemas.microsoft.com/office/powerpoint/2010/main" val="34450310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Dans un premier temps l’élève chargé de cette étude, implante une surface vitrée correspondant à 1/6 des surfaces opaques conformément à la RT.</a:t>
            </a:r>
          </a:p>
          <a:p>
            <a:r>
              <a:rPr lang="fr-FR" baseline="0" dirty="0" smtClean="0"/>
              <a:t>L’objectif est d’éclairer la pièce en recourant le moins possible à l’éclairage artificiel. L’éclairement doit être de 400 Lux.</a:t>
            </a:r>
          </a:p>
          <a:p>
            <a:endParaRPr lang="fr-FR" baseline="0" dirty="0" smtClean="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76</a:t>
            </a:fld>
            <a:endParaRPr lang="fr-FR"/>
          </a:p>
        </p:txBody>
      </p:sp>
    </p:spTree>
    <p:extLst>
      <p:ext uri="{BB962C8B-B14F-4D97-AF65-F5344CB8AC3E}">
        <p14:creationId xmlns="" xmlns:p14="http://schemas.microsoft.com/office/powerpoint/2010/main" val="18353587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Le recours aux impostes permet d’améliorer l’éclairement à surface vitrée égale.</a:t>
            </a:r>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77</a:t>
            </a:fld>
            <a:endParaRPr lang="fr-FR"/>
          </a:p>
        </p:txBody>
      </p:sp>
    </p:spTree>
    <p:extLst>
      <p:ext uri="{BB962C8B-B14F-4D97-AF65-F5344CB8AC3E}">
        <p14:creationId xmlns="" xmlns:p14="http://schemas.microsoft.com/office/powerpoint/2010/main" val="18353587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décalage</a:t>
            </a:r>
            <a:r>
              <a:rPr lang="fr-FR" baseline="0" dirty="0" smtClean="0"/>
              <a:t> des fenêtres vers les angles permet également d’améliore l’éclairement à surface vitrée égale.</a:t>
            </a:r>
          </a:p>
          <a:p>
            <a:endParaRPr lang="fr-FR" baseline="0" dirty="0" smtClean="0"/>
          </a:p>
          <a:p>
            <a:r>
              <a:rPr lang="fr-FR" baseline="0" dirty="0" smtClean="0"/>
              <a:t>Techniquement, cette solution est la plus performante….</a:t>
            </a:r>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78</a:t>
            </a:fld>
            <a:endParaRPr lang="fr-FR"/>
          </a:p>
        </p:txBody>
      </p:sp>
    </p:spTree>
    <p:extLst>
      <p:ext uri="{BB962C8B-B14F-4D97-AF65-F5344CB8AC3E}">
        <p14:creationId xmlns="" xmlns:p14="http://schemas.microsoft.com/office/powerpoint/2010/main" val="18353587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L’élève a mis en place un champ de luminaires circulaire qui permet d’atteindre l’objectif des 400 lux. </a:t>
            </a:r>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79</a:t>
            </a:fld>
            <a:endParaRPr lang="fr-FR"/>
          </a:p>
        </p:txBody>
      </p:sp>
    </p:spTree>
    <p:extLst>
      <p:ext uri="{BB962C8B-B14F-4D97-AF65-F5344CB8AC3E}">
        <p14:creationId xmlns="" xmlns:p14="http://schemas.microsoft.com/office/powerpoint/2010/main" val="1835358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trike="noStrike" baseline="0" dirty="0" smtClean="0"/>
              <a:t>En ET la séquence est lancée via une démarche d’investigation qui permet de mettre en place le scénario déclencheur.</a:t>
            </a:r>
            <a:endParaRPr lang="fr-FR" strike="sngStrike" baseline="0" dirty="0" smtClean="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8</a:t>
            </a:fld>
            <a:endParaRPr lang="fr-FR"/>
          </a:p>
        </p:txBody>
      </p:sp>
    </p:spTree>
    <p:extLst>
      <p:ext uri="{BB962C8B-B14F-4D97-AF65-F5344CB8AC3E}">
        <p14:creationId xmlns="" xmlns:p14="http://schemas.microsoft.com/office/powerpoint/2010/main" val="39036634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L’aménagement intérieur sera étudié de manière à accueillir les enfants dans les meilleures dispositions </a:t>
            </a:r>
            <a:r>
              <a:rPr lang="fr-FR" baseline="0" dirty="0" err="1" smtClean="0"/>
              <a:t>cf</a:t>
            </a:r>
            <a:r>
              <a:rPr lang="fr-FR" baseline="0" dirty="0" smtClean="0"/>
              <a:t> diagramme des missions.</a:t>
            </a:r>
          </a:p>
          <a:p>
            <a:r>
              <a:rPr lang="fr-FR" baseline="0" dirty="0" smtClean="0"/>
              <a:t>Le logiciel </a:t>
            </a:r>
            <a:r>
              <a:rPr lang="fr-FR" baseline="0" dirty="0" err="1" smtClean="0"/>
              <a:t>sweet</a:t>
            </a:r>
            <a:r>
              <a:rPr lang="fr-FR" baseline="0" dirty="0" smtClean="0"/>
              <a:t> home 3D permettra de réaliser des projets d’aménagement intérieur et pourquoi ne pas les </a:t>
            </a:r>
            <a:r>
              <a:rPr lang="fr-FR" baseline="0" dirty="0" err="1" smtClean="0"/>
              <a:t>maquettiser</a:t>
            </a:r>
            <a:r>
              <a:rPr lang="fr-FR" baseline="0" dirty="0" smtClean="0"/>
              <a:t> aussi en dehors du temps!!!</a:t>
            </a:r>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80</a:t>
            </a:fld>
            <a:endParaRPr lang="fr-FR"/>
          </a:p>
        </p:txBody>
      </p:sp>
    </p:spTree>
    <p:extLst>
      <p:ext uri="{BB962C8B-B14F-4D97-AF65-F5344CB8AC3E}">
        <p14:creationId xmlns="" xmlns:p14="http://schemas.microsoft.com/office/powerpoint/2010/main" val="18353587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Tous les éléments permettent alors de réaliser la</a:t>
            </a:r>
            <a:r>
              <a:rPr lang="fr-FR" baseline="0" dirty="0" smtClean="0"/>
              <a:t> maquette virtuelle existant +extension intégrée. </a:t>
            </a:r>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81</a:t>
            </a:fld>
            <a:endParaRPr lang="fr-FR"/>
          </a:p>
        </p:txBody>
      </p:sp>
    </p:spTree>
    <p:extLst>
      <p:ext uri="{BB962C8B-B14F-4D97-AF65-F5344CB8AC3E}">
        <p14:creationId xmlns="" xmlns:p14="http://schemas.microsoft.com/office/powerpoint/2010/main" val="34450310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Les 70heures sont écoulées ou pratiquement écoulées. Les élèves profitent du temps restant pour réaliser la maquette réelle du projet.</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82</a:t>
            </a:fld>
            <a:endParaRPr lang="fr-FR"/>
          </a:p>
        </p:txBody>
      </p:sp>
    </p:spTree>
    <p:extLst>
      <p:ext uri="{BB962C8B-B14F-4D97-AF65-F5344CB8AC3E}">
        <p14:creationId xmlns="" xmlns:p14="http://schemas.microsoft.com/office/powerpoint/2010/main" val="34450310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a:t>
            </a:r>
            <a:r>
              <a:rPr lang="fr-FR" baseline="0" dirty="0" smtClean="0"/>
              <a:t> maquette est finalisée elle est intégrée à la maquette existante.</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83</a:t>
            </a:fld>
            <a:endParaRPr lang="fr-FR"/>
          </a:p>
        </p:txBody>
      </p:sp>
    </p:spTree>
    <p:extLst>
      <p:ext uri="{BB962C8B-B14F-4D97-AF65-F5344CB8AC3E}">
        <p14:creationId xmlns="" xmlns:p14="http://schemas.microsoft.com/office/powerpoint/2010/main" val="34450310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Action of the Time New UL" panose="04030905020B02020C02" pitchFamily="82" charset="0"/>
              </a:rPr>
              <a:t>Comparatif entre les maquettes réelle et virtuelle.</a:t>
            </a:r>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84</a:t>
            </a:fld>
            <a:endParaRPr lang="fr-FR"/>
          </a:p>
        </p:txBody>
      </p:sp>
    </p:spTree>
    <p:extLst>
      <p:ext uri="{BB962C8B-B14F-4D97-AF65-F5344CB8AC3E}">
        <p14:creationId xmlns="" xmlns:p14="http://schemas.microsoft.com/office/powerpoint/2010/main" val="34450310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Comme nous aimons nos camarades d’ITEC, pour les</a:t>
            </a:r>
            <a:r>
              <a:rPr lang="fr-FR" baseline="0" dirty="0" smtClean="0"/>
              <a:t> éléments particuliers ou compliqués, les élèves peuvent avoir recours à l’imprimante 3D dans la zone de prototypage ITEC.</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85</a:t>
            </a:fld>
            <a:endParaRPr lang="fr-FR"/>
          </a:p>
        </p:txBody>
      </p:sp>
    </p:spTree>
    <p:extLst>
      <p:ext uri="{BB962C8B-B14F-4D97-AF65-F5344CB8AC3E}">
        <p14:creationId xmlns="" xmlns:p14="http://schemas.microsoft.com/office/powerpoint/2010/main" val="34450310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Exemple d’intégration: façade en forme de vague.</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86</a:t>
            </a:fld>
            <a:endParaRPr lang="fr-FR"/>
          </a:p>
        </p:txBody>
      </p:sp>
    </p:spTree>
    <p:extLst>
      <p:ext uri="{BB962C8B-B14F-4D97-AF65-F5344CB8AC3E}">
        <p14:creationId xmlns="" xmlns:p14="http://schemas.microsoft.com/office/powerpoint/2010/main" val="34450310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est souhaitable que dans la démarche de projet, les élèves puissent intégrer les différents acteurs d’une construction. Pour cela, le dépôt de permis de construire en mairie est une sorte d’aboutissement. En situation réelle, les élèves préparent les</a:t>
            </a:r>
            <a:r>
              <a:rPr lang="fr-FR" baseline="0" dirty="0" smtClean="0"/>
              <a:t> dossiers CERFA puis vont déposer le dossier de permis de construire à la mairie. Jeu de rôle en accord avec la mairie de votre commune par exemple.</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87</a:t>
            </a:fld>
            <a:endParaRPr lang="fr-FR"/>
          </a:p>
        </p:txBody>
      </p:sp>
    </p:spTree>
    <p:extLst>
      <p:ext uri="{BB962C8B-B14F-4D97-AF65-F5344CB8AC3E}">
        <p14:creationId xmlns="" xmlns:p14="http://schemas.microsoft.com/office/powerpoint/2010/main" val="9142959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Et</a:t>
            </a:r>
            <a:r>
              <a:rPr lang="fr-FR" baseline="0" dirty="0" smtClean="0"/>
              <a:t> le projet existe vraiment mais on ne peut pas vous dire où….</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88</a:t>
            </a:fld>
            <a:endParaRPr lang="fr-FR"/>
          </a:p>
        </p:txBody>
      </p:sp>
    </p:spTree>
    <p:extLst>
      <p:ext uri="{BB962C8B-B14F-4D97-AF65-F5344CB8AC3E}">
        <p14:creationId xmlns="" xmlns:p14="http://schemas.microsoft.com/office/powerpoint/2010/main" val="9142959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Voici Nicolas </a:t>
            </a:r>
            <a:r>
              <a:rPr lang="fr-FR" baseline="0" dirty="0" smtClean="0"/>
              <a:t>Loire lors de sa soutenance de dossier…. </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89</a:t>
            </a:fld>
            <a:endParaRPr lang="fr-FR"/>
          </a:p>
        </p:txBody>
      </p:sp>
    </p:spTree>
    <p:extLst>
      <p:ext uri="{BB962C8B-B14F-4D97-AF65-F5344CB8AC3E}">
        <p14:creationId xmlns="" xmlns:p14="http://schemas.microsoft.com/office/powerpoint/2010/main" val="914295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Ici</a:t>
            </a:r>
            <a:r>
              <a:rPr lang="fr-FR" baseline="0" dirty="0" smtClean="0"/>
              <a:t> le contexte extérieur pris en considération est le changement climatique. Le secteur du bâtiment doit diviser par 4 ses émissions de CO</a:t>
            </a:r>
            <a:r>
              <a:rPr lang="fr-FR" baseline="-25000" dirty="0" smtClean="0"/>
              <a:t>2</a:t>
            </a:r>
            <a:r>
              <a:rPr lang="fr-FR" baseline="0" dirty="0" smtClean="0"/>
              <a:t>. </a:t>
            </a:r>
          </a:p>
          <a:p>
            <a:endParaRPr lang="fr-FR" baseline="0" dirty="0" smtClean="0"/>
          </a:p>
          <a:p>
            <a:r>
              <a:rPr lang="fr-FR" baseline="0" dirty="0" smtClean="0"/>
              <a:t>Pendant la phase d’appropriation, le professeur présente la Réglementation Thermique 2012. </a:t>
            </a:r>
          </a:p>
          <a:p>
            <a:endParaRPr lang="fr-FR" baseline="0" dirty="0" smtClean="0"/>
          </a:p>
          <a:p>
            <a:r>
              <a:rPr lang="fr-FR" baseline="0" dirty="0" smtClean="0"/>
              <a:t>On enclenche alors  la phase de recherche…</a:t>
            </a:r>
            <a:endParaRPr lang="fr-FR" dirty="0" smtClean="0"/>
          </a:p>
          <a:p>
            <a:endParaRPr lang="fr-FR" strike="sngStrik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a:t>
            </a:r>
            <a:r>
              <a:rPr lang="fr-FR" baseline="0" dirty="0" smtClean="0"/>
              <a:t> A la maison, les élèves consultent le site d’une agence immobilière afin d’établir un état des lieux des performances énergétiques du bâti.</a:t>
            </a:r>
            <a:endParaRPr lang="fr-FR" dirty="0" smtClean="0"/>
          </a:p>
          <a:p>
            <a:endParaRPr lang="fr-FR" strike="sngStrike" baseline="0" dirty="0" smtClean="0"/>
          </a:p>
          <a:p>
            <a:r>
              <a:rPr lang="fr-FR" dirty="0" smtClean="0"/>
              <a:t>En phase de restitution, les élèves </a:t>
            </a:r>
            <a:r>
              <a:rPr lang="fr-FR" baseline="0" dirty="0" smtClean="0"/>
              <a:t>présentent leurs résultats.  </a:t>
            </a:r>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9</a:t>
            </a:fld>
            <a:endParaRPr lang="fr-FR"/>
          </a:p>
        </p:txBody>
      </p:sp>
    </p:spTree>
    <p:extLst>
      <p:ext uri="{BB962C8B-B14F-4D97-AF65-F5344CB8AC3E}">
        <p14:creationId xmlns="" xmlns:p14="http://schemas.microsoft.com/office/powerpoint/2010/main" val="39036634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a:t>
            </a:r>
            <a:r>
              <a:rPr lang="fr-FR" baseline="0" dirty="0" smtClean="0"/>
              <a:t> </a:t>
            </a:r>
            <a:r>
              <a:rPr lang="fr-FR" dirty="0" smtClean="0"/>
              <a:t>support investit dans</a:t>
            </a:r>
            <a:r>
              <a:rPr lang="fr-FR" baseline="0" dirty="0" smtClean="0"/>
              <a:t> les autres spécialités. Deux projets sont menés cette année en SIN. Le premier concerne la domotisation de la crèche.</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90</a:t>
            </a:fld>
            <a:endParaRPr lang="fr-FR"/>
          </a:p>
        </p:txBody>
      </p:sp>
    </p:spTree>
    <p:extLst>
      <p:ext uri="{BB962C8B-B14F-4D97-AF65-F5344CB8AC3E}">
        <p14:creationId xmlns="" xmlns:p14="http://schemas.microsoft.com/office/powerpoint/2010/main" val="9142959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second concerne la sécurisation.</a:t>
            </a:r>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91</a:t>
            </a:fld>
            <a:endParaRPr lang="fr-FR"/>
          </a:p>
        </p:txBody>
      </p:sp>
    </p:spTree>
    <p:extLst>
      <p:ext uri="{BB962C8B-B14F-4D97-AF65-F5344CB8AC3E}">
        <p14:creationId xmlns="" xmlns:p14="http://schemas.microsoft.com/office/powerpoint/2010/main" val="9142959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 LP du bâtiment N.NIEMEN et le lycée L de VINCI  étant partenaires, j’ai rencontré M </a:t>
            </a:r>
            <a:r>
              <a:rPr lang="fr-FR" sz="1200" kern="1200" dirty="0" err="1" smtClean="0">
                <a:solidFill>
                  <a:schemeClr val="tx1"/>
                </a:solidFill>
                <a:effectLst/>
                <a:latin typeface="+mn-lt"/>
                <a:ea typeface="+mn-ea"/>
                <a:cs typeface="+mn-cs"/>
              </a:rPr>
              <a:t>Lesniak</a:t>
            </a:r>
            <a:r>
              <a:rPr lang="fr-FR" sz="1200" kern="1200" dirty="0" smtClean="0">
                <a:solidFill>
                  <a:schemeClr val="tx1"/>
                </a:solidFill>
                <a:effectLst/>
                <a:latin typeface="+mn-lt"/>
                <a:ea typeface="+mn-ea"/>
                <a:cs typeface="+mn-cs"/>
              </a:rPr>
              <a:t> qui a fait un devis pour fabriquer ces maquettes peintes. L’ossature complète coûte 130 €. Si vous êtes intéressés il faudra contacter M </a:t>
            </a:r>
            <a:r>
              <a:rPr lang="fr-FR" sz="1200" kern="1200" dirty="0" err="1" smtClean="0">
                <a:solidFill>
                  <a:schemeClr val="tx1"/>
                </a:solidFill>
                <a:effectLst/>
                <a:latin typeface="+mn-lt"/>
                <a:ea typeface="+mn-ea"/>
                <a:cs typeface="+mn-cs"/>
              </a:rPr>
              <a:t>Lesniak</a:t>
            </a:r>
            <a:r>
              <a:rPr lang="fr-FR" sz="1200" kern="1200" dirty="0" smtClean="0">
                <a:solidFill>
                  <a:schemeClr val="tx1"/>
                </a:solidFill>
                <a:effectLst/>
                <a:latin typeface="+mn-lt"/>
                <a:ea typeface="+mn-ea"/>
                <a:cs typeface="+mn-cs"/>
              </a:rPr>
              <a:t> pour commander 1 ou plusieurs maquettes et cela avant le mois de juin 2014 ,les fabrications seront réalisées et livrées pour fin 2014.Nous pouvons vous fournir le pupitre thermoformé, il vous restera a réaliser l’alimentation et la commande, la VMC, les isolants et le système électrique de chauffe</a:t>
            </a:r>
          </a:p>
          <a:p>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92</a:t>
            </a:fld>
            <a:endParaRPr lang="fr-FR"/>
          </a:p>
        </p:txBody>
      </p:sp>
    </p:spTree>
    <p:extLst>
      <p:ext uri="{BB962C8B-B14F-4D97-AF65-F5344CB8AC3E}">
        <p14:creationId xmlns="" xmlns:p14="http://schemas.microsoft.com/office/powerpoint/2010/main" val="9142959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 </a:t>
            </a:r>
            <a:r>
              <a:rPr lang="fr-FR" dirty="0" err="1" smtClean="0"/>
              <a:t>Hélard</a:t>
            </a:r>
            <a:r>
              <a:rPr lang="fr-FR" dirty="0" smtClean="0"/>
              <a:t>, notre</a:t>
            </a:r>
            <a:r>
              <a:rPr lang="fr-FR" baseline="0" dirty="0" smtClean="0"/>
              <a:t> inspecteur. M Duriez chef des travaux.</a:t>
            </a:r>
          </a:p>
          <a:p>
            <a:r>
              <a:rPr lang="fr-FR" baseline="0" dirty="0" smtClean="0"/>
              <a:t>M. </a:t>
            </a:r>
            <a:r>
              <a:rPr lang="fr-FR" baseline="0" dirty="0" err="1" smtClean="0"/>
              <a:t>Datchy</a:t>
            </a:r>
            <a:r>
              <a:rPr lang="fr-FR" baseline="0" dirty="0" smtClean="0"/>
              <a:t>, Milon, </a:t>
            </a:r>
            <a:r>
              <a:rPr lang="fr-FR" baseline="0" dirty="0" err="1" smtClean="0"/>
              <a:t>Lepercq</a:t>
            </a:r>
            <a:r>
              <a:rPr lang="fr-FR" baseline="0" dirty="0" smtClean="0"/>
              <a:t> et </a:t>
            </a:r>
            <a:r>
              <a:rPr lang="fr-FR" baseline="0" dirty="0" err="1" smtClean="0"/>
              <a:t>Jamrowzyk</a:t>
            </a:r>
            <a:r>
              <a:rPr lang="fr-FR" baseline="0" dirty="0" smtClean="0"/>
              <a:t>, professeurs</a:t>
            </a:r>
          </a:p>
          <a:p>
            <a:r>
              <a:rPr lang="fr-FR" baseline="0" dirty="0" smtClean="0"/>
              <a:t>M. </a:t>
            </a:r>
            <a:r>
              <a:rPr lang="fr-FR" baseline="0" dirty="0" err="1" smtClean="0"/>
              <a:t>Baude</a:t>
            </a:r>
            <a:r>
              <a:rPr lang="fr-FR" baseline="0" dirty="0" smtClean="0"/>
              <a:t>, agent technique</a:t>
            </a:r>
          </a:p>
          <a:p>
            <a:endParaRPr lang="fr-FR" baseline="0" dirty="0" smtClean="0"/>
          </a:p>
          <a:p>
            <a:r>
              <a:rPr lang="fr-FR" baseline="0" dirty="0" smtClean="0"/>
              <a:t>Les élèves du groupe crèche </a:t>
            </a:r>
          </a:p>
          <a:p>
            <a:endParaRPr lang="fr-FR" baseline="0" dirty="0" smtClean="0"/>
          </a:p>
          <a:p>
            <a:r>
              <a:rPr lang="fr-FR" baseline="0" dirty="0" smtClean="0"/>
              <a:t>Ainsi que les responsables d’entreprises</a:t>
            </a:r>
          </a:p>
          <a:p>
            <a:endParaRPr lang="fr-FR" baseline="0" dirty="0" smtClean="0"/>
          </a:p>
          <a:p>
            <a:r>
              <a:rPr lang="fr-FR" baseline="0" dirty="0" smtClean="0"/>
              <a:t>Et bien évidemment M. </a:t>
            </a:r>
            <a:r>
              <a:rPr lang="fr-FR" baseline="0" dirty="0" err="1" smtClean="0"/>
              <a:t>Dubut</a:t>
            </a:r>
            <a:r>
              <a:rPr lang="fr-FR" baseline="0" dirty="0" smtClean="0"/>
              <a:t>,  maire de Coulogne.</a:t>
            </a:r>
          </a:p>
          <a:p>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93</a:t>
            </a:fld>
            <a:endParaRPr lang="fr-FR"/>
          </a:p>
        </p:txBody>
      </p:sp>
    </p:spTree>
    <p:extLst>
      <p:ext uri="{BB962C8B-B14F-4D97-AF65-F5344CB8AC3E}">
        <p14:creationId xmlns="" xmlns:p14="http://schemas.microsoft.com/office/powerpoint/2010/main" val="35466922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F39407C-7FCC-4CFC-B3C9-318F3247F8FF}" type="slidenum">
              <a:rPr lang="fr-FR" smtClean="0"/>
              <a:pPr/>
              <a:t>94</a:t>
            </a:fld>
            <a:endParaRPr lang="fr-FR"/>
          </a:p>
        </p:txBody>
      </p:sp>
    </p:spTree>
    <p:extLst>
      <p:ext uri="{BB962C8B-B14F-4D97-AF65-F5344CB8AC3E}">
        <p14:creationId xmlns="" xmlns:p14="http://schemas.microsoft.com/office/powerpoint/2010/main" val="3546692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C48AC485-D297-437D-A50C-FD9CFBCA5669}" type="datetimeFigureOut">
              <a:rPr lang="fr-FR" smtClean="0"/>
              <a:pPr/>
              <a:t>31/03/2014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42A5C1C-FA69-466E-9DF1-A303816CFAE0}" type="slidenum">
              <a:rPr lang="fr-FR" smtClean="0"/>
              <a:pPr/>
              <a:t>‹N°›</a:t>
            </a:fld>
            <a:endParaRPr lang="fr-F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48AC485-D297-437D-A50C-FD9CFBCA5669}" type="datetimeFigureOut">
              <a:rPr lang="fr-FR" smtClean="0"/>
              <a:pPr/>
              <a:t>31/03/2014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42A5C1C-FA69-466E-9DF1-A303816CFAE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48AC485-D297-437D-A50C-FD9CFBCA5669}" type="datetimeFigureOut">
              <a:rPr lang="fr-FR" smtClean="0"/>
              <a:pPr/>
              <a:t>31/03/2014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42A5C1C-FA69-466E-9DF1-A303816CFAE0}"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FD5A4DA5-E580-46EB-90D3-A03C3BAC3543}" type="datetimeFigureOut">
              <a:rPr lang="fr-FR" smtClean="0"/>
              <a:pPr/>
              <a:t>31/03/2014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F3F7FD-A8D0-4454-A11C-AF512A11C55E}" type="slidenum">
              <a:rPr lang="fr-FR" smtClean="0"/>
              <a:pPr/>
              <a:t>‹N°›</a:t>
            </a:fld>
            <a:endParaRPr lang="fr-FR"/>
          </a:p>
        </p:txBody>
      </p:sp>
    </p:spTree>
    <p:extLst>
      <p:ext uri="{BB962C8B-B14F-4D97-AF65-F5344CB8AC3E}">
        <p14:creationId xmlns="" xmlns:p14="http://schemas.microsoft.com/office/powerpoint/2010/main" val="2746732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D5A4DA5-E580-46EB-90D3-A03C3BAC3543}" type="datetimeFigureOut">
              <a:rPr lang="fr-FR" smtClean="0"/>
              <a:pPr/>
              <a:t>31/03/2014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F3F7FD-A8D0-4454-A11C-AF512A11C55E}" type="slidenum">
              <a:rPr lang="fr-FR" smtClean="0"/>
              <a:pPr/>
              <a:t>‹N°›</a:t>
            </a:fld>
            <a:endParaRPr lang="fr-FR"/>
          </a:p>
        </p:txBody>
      </p:sp>
    </p:spTree>
    <p:extLst>
      <p:ext uri="{BB962C8B-B14F-4D97-AF65-F5344CB8AC3E}">
        <p14:creationId xmlns="" xmlns:p14="http://schemas.microsoft.com/office/powerpoint/2010/main" val="1851959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D5A4DA5-E580-46EB-90D3-A03C3BAC3543}" type="datetimeFigureOut">
              <a:rPr lang="fr-FR" smtClean="0"/>
              <a:pPr/>
              <a:t>31/03/2014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F3F7FD-A8D0-4454-A11C-AF512A11C55E}" type="slidenum">
              <a:rPr lang="fr-FR" smtClean="0"/>
              <a:pPr/>
              <a:t>‹N°›</a:t>
            </a:fld>
            <a:endParaRPr lang="fr-FR"/>
          </a:p>
        </p:txBody>
      </p:sp>
    </p:spTree>
    <p:extLst>
      <p:ext uri="{BB962C8B-B14F-4D97-AF65-F5344CB8AC3E}">
        <p14:creationId xmlns="" xmlns:p14="http://schemas.microsoft.com/office/powerpoint/2010/main" val="2823579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D5A4DA5-E580-46EB-90D3-A03C3BAC3543}" type="datetimeFigureOut">
              <a:rPr lang="fr-FR" smtClean="0"/>
              <a:pPr/>
              <a:t>31/03/2014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1F3F7FD-A8D0-4454-A11C-AF512A11C55E}" type="slidenum">
              <a:rPr lang="fr-FR" smtClean="0"/>
              <a:pPr/>
              <a:t>‹N°›</a:t>
            </a:fld>
            <a:endParaRPr lang="fr-FR"/>
          </a:p>
        </p:txBody>
      </p:sp>
    </p:spTree>
    <p:extLst>
      <p:ext uri="{BB962C8B-B14F-4D97-AF65-F5344CB8AC3E}">
        <p14:creationId xmlns="" xmlns:p14="http://schemas.microsoft.com/office/powerpoint/2010/main" val="2079493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D5A4DA5-E580-46EB-90D3-A03C3BAC3543}" type="datetimeFigureOut">
              <a:rPr lang="fr-FR" smtClean="0"/>
              <a:pPr/>
              <a:t>31/03/2014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1F3F7FD-A8D0-4454-A11C-AF512A11C55E}" type="slidenum">
              <a:rPr lang="fr-FR" smtClean="0"/>
              <a:pPr/>
              <a:t>‹N°›</a:t>
            </a:fld>
            <a:endParaRPr lang="fr-FR"/>
          </a:p>
        </p:txBody>
      </p:sp>
    </p:spTree>
    <p:extLst>
      <p:ext uri="{BB962C8B-B14F-4D97-AF65-F5344CB8AC3E}">
        <p14:creationId xmlns="" xmlns:p14="http://schemas.microsoft.com/office/powerpoint/2010/main" val="527492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D5A4DA5-E580-46EB-90D3-A03C3BAC3543}" type="datetimeFigureOut">
              <a:rPr lang="fr-FR" smtClean="0"/>
              <a:pPr/>
              <a:t>31/03/2014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1F3F7FD-A8D0-4454-A11C-AF512A11C55E}" type="slidenum">
              <a:rPr lang="fr-FR" smtClean="0"/>
              <a:pPr/>
              <a:t>‹N°›</a:t>
            </a:fld>
            <a:endParaRPr lang="fr-FR"/>
          </a:p>
        </p:txBody>
      </p:sp>
    </p:spTree>
    <p:extLst>
      <p:ext uri="{BB962C8B-B14F-4D97-AF65-F5344CB8AC3E}">
        <p14:creationId xmlns="" xmlns:p14="http://schemas.microsoft.com/office/powerpoint/2010/main" val="3200899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D5A4DA5-E580-46EB-90D3-A03C3BAC3543}" type="datetimeFigureOut">
              <a:rPr lang="fr-FR" smtClean="0"/>
              <a:pPr/>
              <a:t>31/03/2014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1F3F7FD-A8D0-4454-A11C-AF512A11C55E}" type="slidenum">
              <a:rPr lang="fr-FR" smtClean="0"/>
              <a:pPr/>
              <a:t>‹N°›</a:t>
            </a:fld>
            <a:endParaRPr lang="fr-FR"/>
          </a:p>
        </p:txBody>
      </p:sp>
    </p:spTree>
    <p:extLst>
      <p:ext uri="{BB962C8B-B14F-4D97-AF65-F5344CB8AC3E}">
        <p14:creationId xmlns="" xmlns:p14="http://schemas.microsoft.com/office/powerpoint/2010/main" val="3554737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D5A4DA5-E580-46EB-90D3-A03C3BAC3543}" type="datetimeFigureOut">
              <a:rPr lang="fr-FR" smtClean="0"/>
              <a:pPr/>
              <a:t>31/03/2014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1F3F7FD-A8D0-4454-A11C-AF512A11C55E}" type="slidenum">
              <a:rPr lang="fr-FR" smtClean="0"/>
              <a:pPr/>
              <a:t>‹N°›</a:t>
            </a:fld>
            <a:endParaRPr lang="fr-FR"/>
          </a:p>
        </p:txBody>
      </p:sp>
    </p:spTree>
    <p:extLst>
      <p:ext uri="{BB962C8B-B14F-4D97-AF65-F5344CB8AC3E}">
        <p14:creationId xmlns="" xmlns:p14="http://schemas.microsoft.com/office/powerpoint/2010/main" val="404126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48AC485-D297-437D-A50C-FD9CFBCA5669}" type="datetimeFigureOut">
              <a:rPr lang="fr-FR" smtClean="0"/>
              <a:pPr/>
              <a:t>31/03/2014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42A5C1C-FA69-466E-9DF1-A303816CFAE0}" type="slidenum">
              <a:rPr lang="fr-FR" smtClean="0"/>
              <a:pPr/>
              <a:t>‹N°›</a:t>
            </a:fld>
            <a:endParaRPr lang="fr-F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D5A4DA5-E580-46EB-90D3-A03C3BAC3543}" type="datetimeFigureOut">
              <a:rPr lang="fr-FR" smtClean="0"/>
              <a:pPr/>
              <a:t>31/03/2014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1F3F7FD-A8D0-4454-A11C-AF512A11C55E}" type="slidenum">
              <a:rPr lang="fr-FR" smtClean="0"/>
              <a:pPr/>
              <a:t>‹N°›</a:t>
            </a:fld>
            <a:endParaRPr lang="fr-FR"/>
          </a:p>
        </p:txBody>
      </p:sp>
    </p:spTree>
    <p:extLst>
      <p:ext uri="{BB962C8B-B14F-4D97-AF65-F5344CB8AC3E}">
        <p14:creationId xmlns="" xmlns:p14="http://schemas.microsoft.com/office/powerpoint/2010/main" val="2072522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D5A4DA5-E580-46EB-90D3-A03C3BAC3543}" type="datetimeFigureOut">
              <a:rPr lang="fr-FR" smtClean="0"/>
              <a:pPr/>
              <a:t>31/03/2014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F3F7FD-A8D0-4454-A11C-AF512A11C55E}" type="slidenum">
              <a:rPr lang="fr-FR" smtClean="0"/>
              <a:pPr/>
              <a:t>‹N°›</a:t>
            </a:fld>
            <a:endParaRPr lang="fr-FR"/>
          </a:p>
        </p:txBody>
      </p:sp>
    </p:spTree>
    <p:extLst>
      <p:ext uri="{BB962C8B-B14F-4D97-AF65-F5344CB8AC3E}">
        <p14:creationId xmlns="" xmlns:p14="http://schemas.microsoft.com/office/powerpoint/2010/main" val="1201482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D5A4DA5-E580-46EB-90D3-A03C3BAC3543}" type="datetimeFigureOut">
              <a:rPr lang="fr-FR" smtClean="0"/>
              <a:pPr/>
              <a:t>31/03/2014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F3F7FD-A8D0-4454-A11C-AF512A11C55E}" type="slidenum">
              <a:rPr lang="fr-FR" smtClean="0"/>
              <a:pPr/>
              <a:t>‹N°›</a:t>
            </a:fld>
            <a:endParaRPr lang="fr-FR"/>
          </a:p>
        </p:txBody>
      </p:sp>
    </p:spTree>
    <p:extLst>
      <p:ext uri="{BB962C8B-B14F-4D97-AF65-F5344CB8AC3E}">
        <p14:creationId xmlns="" xmlns:p14="http://schemas.microsoft.com/office/powerpoint/2010/main" val="2446430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C48AC485-D297-437D-A50C-FD9CFBCA5669}" type="datetimeFigureOut">
              <a:rPr lang="fr-FR" smtClean="0"/>
              <a:pPr/>
              <a:t>31/03/2014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42A5C1C-FA69-466E-9DF1-A303816CFAE0}" type="slidenum">
              <a:rPr lang="fr-FR" smtClean="0"/>
              <a:pPr/>
              <a:t>‹N°›</a:t>
            </a:fld>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48AC485-D297-437D-A50C-FD9CFBCA5669}" type="datetimeFigureOut">
              <a:rPr lang="fr-FR" smtClean="0"/>
              <a:pPr/>
              <a:t>31/03/2014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42A5C1C-FA69-466E-9DF1-A303816CFAE0}" type="slidenum">
              <a:rPr lang="fr-FR" smtClean="0"/>
              <a:pPr/>
              <a:t>‹N°›</a:t>
            </a:fld>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48AC485-D297-437D-A50C-FD9CFBCA5669}" type="datetimeFigureOut">
              <a:rPr lang="fr-FR" smtClean="0"/>
              <a:pPr/>
              <a:t>31/03/2014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42A5C1C-FA69-466E-9DF1-A303816CFAE0}"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C48AC485-D297-437D-A50C-FD9CFBCA5669}" type="datetimeFigureOut">
              <a:rPr lang="fr-FR" smtClean="0"/>
              <a:pPr/>
              <a:t>31/03/2014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42A5C1C-FA69-466E-9DF1-A303816CFAE0}"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AC485-D297-437D-A50C-FD9CFBCA5669}" type="datetimeFigureOut">
              <a:rPr lang="fr-FR" smtClean="0"/>
              <a:pPr/>
              <a:t>31/03/2014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42A5C1C-FA69-466E-9DF1-A303816CFAE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48AC485-D297-437D-A50C-FD9CFBCA5669}" type="datetimeFigureOut">
              <a:rPr lang="fr-FR" smtClean="0"/>
              <a:pPr/>
              <a:t>31/03/2014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42A5C1C-FA69-466E-9DF1-A303816CFAE0}"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48AC485-D297-437D-A50C-FD9CFBCA5669}" type="datetimeFigureOut">
              <a:rPr lang="fr-FR" smtClean="0"/>
              <a:pPr/>
              <a:t>31/03/2014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42A5C1C-FA69-466E-9DF1-A303816CFAE0}"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AC485-D297-437D-A50C-FD9CFBCA5669}" type="datetimeFigureOut">
              <a:rPr lang="fr-FR" smtClean="0"/>
              <a:pPr/>
              <a:t>31/03/2014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2A5C1C-FA69-466E-9DF1-A303816CFAE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5A4DA5-E580-46EB-90D3-A03C3BAC3543}" type="datetimeFigureOut">
              <a:rPr lang="fr-FR" smtClean="0"/>
              <a:pPr/>
              <a:t>31/03/2014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3F7FD-A8D0-4454-A11C-AF512A11C55E}" type="slidenum">
              <a:rPr lang="fr-FR" smtClean="0"/>
              <a:pPr/>
              <a:t>‹N°›</a:t>
            </a:fld>
            <a:endParaRPr lang="fr-FR"/>
          </a:p>
        </p:txBody>
      </p:sp>
    </p:spTree>
    <p:extLst>
      <p:ext uri="{BB962C8B-B14F-4D97-AF65-F5344CB8AC3E}">
        <p14:creationId xmlns="" xmlns:p14="http://schemas.microsoft.com/office/powerpoint/2010/main" val="28033111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1_ET_S4_des_idees_lumineuses/1_demarche%20d%20investigation/structuration%20des%20connaissances/FC_Diagnostic%20DPE.doc" TargetMode="External"/><Relationship Id="rId3" Type="http://schemas.openxmlformats.org/officeDocument/2006/relationships/tags" Target="../tags/tag9.xml"/><Relationship Id="rId7" Type="http://schemas.openxmlformats.org/officeDocument/2006/relationships/image" Target="../media/image22.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1.gif"/><Relationship Id="rId5" Type="http://schemas.openxmlformats.org/officeDocument/2006/relationships/notesSlide" Target="../notesSlides/notesSlide10.xml"/><Relationship Id="rId4" Type="http://schemas.openxmlformats.org/officeDocument/2006/relationships/slideLayout" Target="../slideLayouts/slideLayout7.xm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tags" Target="../tags/tag12.xml"/><Relationship Id="rId7" Type="http://schemas.openxmlformats.org/officeDocument/2006/relationships/notesSlide" Target="../notesSlides/notesSlide1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7.xml"/><Relationship Id="rId5" Type="http://schemas.openxmlformats.org/officeDocument/2006/relationships/tags" Target="../tags/tag14.xml"/><Relationship Id="rId4" Type="http://schemas.openxmlformats.org/officeDocument/2006/relationships/tags" Target="../tags/tag13.xml"/><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1.gif"/><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hyperlink" Target="../1_ET_S4_des_idees_lumineuses/2_resolution_pb_technique/3_activit&#233;s/Activit&#233;%202%20Eclairage%20artificiel.doc" TargetMode="External"/><Relationship Id="rId3" Type="http://schemas.openxmlformats.org/officeDocument/2006/relationships/image" Target="../media/image30.jpeg"/><Relationship Id="rId7" Type="http://schemas.openxmlformats.org/officeDocument/2006/relationships/image" Target="../media/image12.gif"/><Relationship Id="rId12" Type="http://schemas.openxmlformats.org/officeDocument/2006/relationships/image" Target="../media/image33.jpeg"/><Relationship Id="rId2" Type="http://schemas.openxmlformats.org/officeDocument/2006/relationships/notesSlide" Target="../notesSlides/notesSlide13.xml"/><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1.gif"/><Relationship Id="rId11" Type="http://schemas.openxmlformats.org/officeDocument/2006/relationships/hyperlink" Target="../1_ET_S4_des_idees_lumineuses/2_resolution_pb_technique/3_activit&#233;s/Activite%205%20apport%20d'&#233;clairage%20naturel.doc" TargetMode="External"/><Relationship Id="rId5" Type="http://schemas.openxmlformats.org/officeDocument/2006/relationships/image" Target="../media/image9.gif"/><Relationship Id="rId15" Type="http://schemas.openxmlformats.org/officeDocument/2006/relationships/hyperlink" Target="../1_ET_S4_des_idees_lumineuses/2_resolution_pb_technique/3_activit&#233;s/Activite%203%20Variateur%20de%20lumi&#232;re-corrig&#233;.doc" TargetMode="External"/><Relationship Id="rId10" Type="http://schemas.openxmlformats.org/officeDocument/2006/relationships/hyperlink" Target="../1_ET_S4_des_idees_lumineuses/2_resolution_pb_technique/3_activit&#233;s/Activit&#233;%201%20Eclairage%20naturel.doc" TargetMode="External"/><Relationship Id="rId4" Type="http://schemas.openxmlformats.org/officeDocument/2006/relationships/image" Target="../media/image31.png"/><Relationship Id="rId9" Type="http://schemas.openxmlformats.org/officeDocument/2006/relationships/image" Target="../media/image32.jpeg"/><Relationship Id="rId14" Type="http://schemas.openxmlformats.org/officeDocument/2006/relationships/image" Target="../media/image34.gi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hyperlink" Target="../1_ET_S4_des_idees_lumineuses/2_resolution_pb_technique/4_restitution/elements_restitution.pptx"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hyperlink" Target="../1_ET_S4_des_idees_lumineuses/2_resolution_pb_technique/5_structuration/&#233;clairage%20-%20fiche%20de%20formalisation%20prof.doc"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1_ET_S4_des_idees_lumineuses/2_resolution_pb_technique/6_evaluation/STIDD%20%20EVAL%20n&#176;1%20fin%20de%20cycle%20professeur.doc"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21.gif"/><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tags" Target="../tags/tag18.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gif"/><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2_AC_S5_une_question_de_confort/1_probleme%20technique%20a%20resoudre_%20%20%20h/FC_les_enjeux.docx" TargetMode="External"/><Relationship Id="rId11" Type="http://schemas.openxmlformats.org/officeDocument/2006/relationships/image" Target="../media/image45.gif"/><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hyperlink" Target="../2_AC_S5_une_question_de_confort/1_probleme%20technique%20a%20resoudre_%20%20%20h/TD_les_enjeux.docx" TargetMode="External"/><Relationship Id="rId9" Type="http://schemas.openxmlformats.org/officeDocument/2006/relationships/hyperlink" Target="../2_AC_S5_une_question_de_confort/1_probleme%20technique%20a%20resoudre_%20%20%20h/Activite_situation_declenchante.do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21.gi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hyperlink" Target="../0_dossier%20technique_support/1_%20existant_habitation" TargetMode="External"/><Relationship Id="rId4" Type="http://schemas.openxmlformats.org/officeDocument/2006/relationships/image" Target="../media/image48.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xml"/><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microsoft.com/office/2007/relationships/diagramDrawing" Target="../diagrams/drawing1.xml"/><Relationship Id="rId5" Type="http://schemas.openxmlformats.org/officeDocument/2006/relationships/diagramQuickStyle" Target="../diagrams/quickStyle1.xml"/><Relationship Id="rId10" Type="http://schemas.openxmlformats.org/officeDocument/2006/relationships/image" Target="../media/image45.gif"/><Relationship Id="rId4" Type="http://schemas.openxmlformats.org/officeDocument/2006/relationships/diagramLayout" Target="../diagrams/layout1.xml"/><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hyperlink" Target="../2_AC_S5_une_question_de_confort/2_appropriation_3h/FM_confort.docx" TargetMode="External"/><Relationship Id="rId13" Type="http://schemas.openxmlformats.org/officeDocument/2006/relationships/image" Target="../media/image59.png"/><Relationship Id="rId3" Type="http://schemas.openxmlformats.org/officeDocument/2006/relationships/image" Target="../media/image21.gif"/><Relationship Id="rId7" Type="http://schemas.openxmlformats.org/officeDocument/2006/relationships/image" Target="../media/image56.png"/><Relationship Id="rId12" Type="http://schemas.openxmlformats.org/officeDocument/2006/relationships/hyperlink" Target="../2_AC_S5_une_question_de_confort/2_appropriation_3h/FM_calculer_phi_Rparoi.docx" TargetMode="External"/><Relationship Id="rId2" Type="http://schemas.openxmlformats.org/officeDocument/2006/relationships/notesSlide" Target="../notesSlides/notesSlide22.xml"/><Relationship Id="rId16" Type="http://schemas.openxmlformats.org/officeDocument/2006/relationships/image" Target="../media/image61.gif"/><Relationship Id="rId1" Type="http://schemas.openxmlformats.org/officeDocument/2006/relationships/slideLayout" Target="../slideLayouts/slideLayout1.xml"/><Relationship Id="rId6" Type="http://schemas.openxmlformats.org/officeDocument/2006/relationships/hyperlink" Target="../2_AC_S5_une_question_de_confort/2_appropriation_3h/FC_BBC.docx" TargetMode="External"/><Relationship Id="rId11" Type="http://schemas.openxmlformats.org/officeDocument/2006/relationships/image" Target="../media/image58.png"/><Relationship Id="rId5" Type="http://schemas.openxmlformats.org/officeDocument/2006/relationships/image" Target="../media/image45.gif"/><Relationship Id="rId15" Type="http://schemas.openxmlformats.org/officeDocument/2006/relationships/image" Target="../media/image60.png"/><Relationship Id="rId10" Type="http://schemas.openxmlformats.org/officeDocument/2006/relationships/hyperlink" Target="../2_AC_S5_une_question_de_confort/2_appropriation_3h/FC_notions_thermique.docx" TargetMode="External"/><Relationship Id="rId4" Type="http://schemas.openxmlformats.org/officeDocument/2006/relationships/image" Target="../media/image55.png"/><Relationship Id="rId9" Type="http://schemas.openxmlformats.org/officeDocument/2006/relationships/image" Target="../media/image57.png"/><Relationship Id="rId14" Type="http://schemas.openxmlformats.org/officeDocument/2006/relationships/hyperlink" Target="../2_AC_S5_une_question_de_confort/2_appropriation_3h/FM_calculer_Tparoi.doc"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4.png"/><Relationship Id="rId7" Type="http://schemas.openxmlformats.org/officeDocument/2006/relationships/diagramColors" Target="../diagrams/colors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microsoft.com/office/2007/relationships/diagramDrawing" Target="../diagrams/drawing2.xml"/><Relationship Id="rId5" Type="http://schemas.openxmlformats.org/officeDocument/2006/relationships/diagramLayout" Target="../diagrams/layout2.xml"/><Relationship Id="rId10" Type="http://schemas.openxmlformats.org/officeDocument/2006/relationships/image" Target="../media/image45.gif"/><Relationship Id="rId4" Type="http://schemas.openxmlformats.org/officeDocument/2006/relationships/diagramData" Target="../diagrams/data2.xml"/><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66.gif"/><Relationship Id="rId3" Type="http://schemas.openxmlformats.org/officeDocument/2006/relationships/image" Target="../media/image5.gif"/><Relationship Id="rId7" Type="http://schemas.openxmlformats.org/officeDocument/2006/relationships/image" Target="../media/image65.gi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4.gif"/><Relationship Id="rId5" Type="http://schemas.openxmlformats.org/officeDocument/2006/relationships/image" Target="../media/image63.gif"/><Relationship Id="rId4" Type="http://schemas.openxmlformats.org/officeDocument/2006/relationships/image" Target="../media/image62.gif"/><Relationship Id="rId9" Type="http://schemas.openxmlformats.org/officeDocument/2006/relationships/image" Target="../media/image67.gif"/></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hyperlink" Target="../2_AC%20sequence%205/3_activites_2h/Mise%20en%20oeuvre%20NI%20lanview.docx" TargetMode="External"/><Relationship Id="rId3" Type="http://schemas.openxmlformats.org/officeDocument/2006/relationships/image" Target="../media/image74.gif"/><Relationship Id="rId7" Type="http://schemas.openxmlformats.org/officeDocument/2006/relationships/image" Target="../media/image77.gi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hyperlink" Target="../2_AC_S5_une_question_de_confort/3_activites_6h/Mise%20en%20oeuvre%20NI%20lanview.docx" TargetMode="External"/><Relationship Id="rId9" Type="http://schemas.openxmlformats.org/officeDocument/2006/relationships/image" Target="../media/image78.png"/></Relationships>
</file>

<file path=ppt/slides/_rels/slide27.xml.rels><?xml version="1.0" encoding="UTF-8" standalone="yes"?>
<Relationships xmlns="http://schemas.openxmlformats.org/package/2006/relationships"><Relationship Id="rId8" Type="http://schemas.openxmlformats.org/officeDocument/2006/relationships/hyperlink" Target="../2_AC_S5_une_question_de_confort/3_activites_6h/activit&#233;%201%20et%202%20isolant%20avec%20ou%20sans/Isolation%20thermique.docx" TargetMode="External"/><Relationship Id="rId13" Type="http://schemas.openxmlformats.org/officeDocument/2006/relationships/image" Target="../media/image83.png"/><Relationship Id="rId3" Type="http://schemas.openxmlformats.org/officeDocument/2006/relationships/image" Target="../media/image11.gif"/><Relationship Id="rId7" Type="http://schemas.openxmlformats.org/officeDocument/2006/relationships/image" Target="../media/image80.png"/><Relationship Id="rId12" Type="http://schemas.openxmlformats.org/officeDocument/2006/relationships/hyperlink" Target="../2_AC_S5_une_question_de_confort/3_activites_6h/activit&#233;%201%20et%202%20isolant%20avec%20ou%20sans/doc%20tech%20isolants/IFECO_materiaux_et_techniques.pdf"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2_AC%20sequence%205/3_activites_2h/activit&#233;%201%20et%202%20isolant%20avec%20ou%20sans/Isolation%20thermique.docx" TargetMode="External"/><Relationship Id="rId11" Type="http://schemas.openxmlformats.org/officeDocument/2006/relationships/image" Target="../media/image82.png"/><Relationship Id="rId5" Type="http://schemas.openxmlformats.org/officeDocument/2006/relationships/image" Target="../media/image13.gif"/><Relationship Id="rId10" Type="http://schemas.openxmlformats.org/officeDocument/2006/relationships/hyperlink" Target="../2_AC_S5_une_question_de_confort/3_activites_6h/activit&#233;%201%20et%202%20isolant%20avec%20ou%20sans/doc%20tech%20isolants/EDF_Guide%20isolation_thermique.pdf" TargetMode="External"/><Relationship Id="rId4" Type="http://schemas.openxmlformats.org/officeDocument/2006/relationships/image" Target="../media/image12.gif"/><Relationship Id="rId9" Type="http://schemas.openxmlformats.org/officeDocument/2006/relationships/image" Target="../media/image81.png"/><Relationship Id="rId14" Type="http://schemas.openxmlformats.org/officeDocument/2006/relationships/image" Target="../media/image45.gif"/></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4.jpeg"/><Relationship Id="rId7"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2_AC_S5_une_question_de_confort/3_activites_6h/Mise%20en%20oeuvre%20NI%20lanview.docx" TargetMode="External"/><Relationship Id="rId5" Type="http://schemas.openxmlformats.org/officeDocument/2006/relationships/image" Target="../media/image85.png"/><Relationship Id="rId10" Type="http://schemas.openxmlformats.org/officeDocument/2006/relationships/image" Target="../media/image86.png"/><Relationship Id="rId4" Type="http://schemas.openxmlformats.org/officeDocument/2006/relationships/hyperlink" Target="../2_AC_S5_une_question_de_confort/3_activites_6h/activit&#233;%201%20et%202%20isolant%20avec%20ou%20sans/Isolation%20thermique.docx" TargetMode="External"/><Relationship Id="rId9" Type="http://schemas.openxmlformats.org/officeDocument/2006/relationships/hyperlink" Target="../2_AC_S5_une_question_de_confort/3_activites_6h/interpretation%20boites%201.docx"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2_AC%20sequence%205/1_probleme%20technique%20a%20resoudre_%20%20%20h/TD_les_enjeux.docx" TargetMode="External"/><Relationship Id="rId5" Type="http://schemas.openxmlformats.org/officeDocument/2006/relationships/image" Target="../media/image88.png"/><Relationship Id="rId10" Type="http://schemas.openxmlformats.org/officeDocument/2006/relationships/image" Target="../media/image90.gif"/><Relationship Id="rId4" Type="http://schemas.openxmlformats.org/officeDocument/2006/relationships/hyperlink" Target="../2_AC_S5_une_question_de_confort/3_activites_6h/activit&#233;%201%20et%202%20isolant%20avec%20ou%20sans/DR2.xlsx" TargetMode="External"/><Relationship Id="rId9" Type="http://schemas.openxmlformats.org/officeDocument/2006/relationships/hyperlink" Target="../2_AC%20sequence%205/2_appropriation_3h/FM_calculer_Tparoi.doc"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gif"/><Relationship Id="rId7"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gif"/><Relationship Id="rId10" Type="http://schemas.openxmlformats.org/officeDocument/2006/relationships/image" Target="../media/image16.png"/><Relationship Id="rId4" Type="http://schemas.openxmlformats.org/officeDocument/2006/relationships/image" Target="../media/image10.gif"/><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hyperlink" Target="../2_AC_S5_une_question_de_confort/3_activites_6h/activit&#233;%203%20visualisation%20&#233;change%20thermique/images_thermiques/photos%20cam&#233;ras%20thermiques%20creche%20sans%20isolant.docx" TargetMode="External"/><Relationship Id="rId13" Type="http://schemas.openxmlformats.org/officeDocument/2006/relationships/image" Target="../media/image93.png"/><Relationship Id="rId3" Type="http://schemas.openxmlformats.org/officeDocument/2006/relationships/image" Target="../media/image9.gif"/><Relationship Id="rId7" Type="http://schemas.openxmlformats.org/officeDocument/2006/relationships/image" Target="../media/image5.gif"/><Relationship Id="rId12" Type="http://schemas.openxmlformats.org/officeDocument/2006/relationships/hyperlink" Target="../2_AC_S5_une_question_de_confort/3_activites_6h/activit&#233;%203%20visualisation%20&#233;change%20thermique/ET_tp_la_camera_thermique/La%20cam&#233;ra%20thermique.exe"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image" Target="../media/image92.gif"/><Relationship Id="rId5" Type="http://schemas.openxmlformats.org/officeDocument/2006/relationships/image" Target="../media/image12.gif"/><Relationship Id="rId15" Type="http://schemas.openxmlformats.org/officeDocument/2006/relationships/image" Target="../media/image95.gif"/><Relationship Id="rId10" Type="http://schemas.openxmlformats.org/officeDocument/2006/relationships/image" Target="../media/image45.gif"/><Relationship Id="rId4" Type="http://schemas.openxmlformats.org/officeDocument/2006/relationships/image" Target="../media/image11.gif"/><Relationship Id="rId9" Type="http://schemas.openxmlformats.org/officeDocument/2006/relationships/image" Target="../media/image91.png"/><Relationship Id="rId14" Type="http://schemas.openxmlformats.org/officeDocument/2006/relationships/image" Target="../media/image94.png"/></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72.jpeg"/><Relationship Id="rId3" Type="http://schemas.openxmlformats.org/officeDocument/2006/relationships/image" Target="../media/image96.png"/><Relationship Id="rId7" Type="http://schemas.openxmlformats.org/officeDocument/2006/relationships/hyperlink" Target="../2_AC_S5_une_question_de_confort/3_activites_6h/activit&#233;%203%20visualisation%20&#233;change%20thermique/images_thermiques/Photos%20camera%20thermique%20enceintes.docx" TargetMode="External"/><Relationship Id="rId12"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69.png"/><Relationship Id="rId5" Type="http://schemas.openxmlformats.org/officeDocument/2006/relationships/image" Target="../media/image97.png"/><Relationship Id="rId10" Type="http://schemas.openxmlformats.org/officeDocument/2006/relationships/image" Target="../media/image99.png"/><Relationship Id="rId4" Type="http://schemas.openxmlformats.org/officeDocument/2006/relationships/hyperlink" Target="../2_AC_S5_une_question_de_confort/3_activites_6h/activit&#233;%203%20visualisation%20&#233;change%20thermique/deperditions%20thermiques.docx" TargetMode="External"/><Relationship Id="rId9" Type="http://schemas.openxmlformats.org/officeDocument/2006/relationships/image" Target="../media/image71.jpeg"/><Relationship Id="rId1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hyperlink" Target="../2_AC_S5_une_question_de_confort/3_activites_6h/activit&#233;%203%20visualisation%20&#233;change%20thermique/preparation%20restitution.pptx"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gif"/><Relationship Id="rId7" Type="http://schemas.openxmlformats.org/officeDocument/2006/relationships/hyperlink" Target="../2_AC_S5_une_question_de_confort/3_activites_6h/activit&#233;%204%20position%20isolant/inertie%20thermique.docx"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image" Target="../media/image45.gif"/><Relationship Id="rId5" Type="http://schemas.openxmlformats.org/officeDocument/2006/relationships/image" Target="../media/image12.gif"/><Relationship Id="rId10" Type="http://schemas.openxmlformats.org/officeDocument/2006/relationships/image" Target="../media/image105.png"/><Relationship Id="rId4" Type="http://schemas.openxmlformats.org/officeDocument/2006/relationships/image" Target="../media/image11.gif"/><Relationship Id="rId9" Type="http://schemas.openxmlformats.org/officeDocument/2006/relationships/hyperlink" Target="../2_AC_S5_une_question_de_confort/3_activites_6h/activit&#233;%204%20position%20isolant/doc%20tech%20isolants/Proprietes-et-performances-thermiques-des-materiaux.pdf"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85.png"/><Relationship Id="rId7" Type="http://schemas.openxmlformats.org/officeDocument/2006/relationships/image" Target="../media/image9.gif"/><Relationship Id="rId12"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hyperlink" Target="../2_AC_S5_une_question_de_confort/3_activites_6h/activit&#233;%204%20position%20isolant/interpretation%20boites%202.docx" TargetMode="External"/><Relationship Id="rId5" Type="http://schemas.openxmlformats.org/officeDocument/2006/relationships/image" Target="../media/image106.png"/><Relationship Id="rId10" Type="http://schemas.openxmlformats.org/officeDocument/2006/relationships/image" Target="../media/image13.gif"/><Relationship Id="rId4" Type="http://schemas.openxmlformats.org/officeDocument/2006/relationships/hyperlink" Target="../2_AC_S5_une_question_de_confort/3_activites_6h/Mise%20en%20oeuvre%20NI%20lanview.docx" TargetMode="External"/><Relationship Id="rId9" Type="http://schemas.openxmlformats.org/officeDocument/2006/relationships/image" Target="../media/image12.gif"/></Relationships>
</file>

<file path=ppt/slides/_rels/slide35.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hyperlink" Target="../2_AC_S5_une_question_de_confort/3_activites_6h/activit&#233;%205%20VMC/VMC%20et%20EE.docx" TargetMode="External"/><Relationship Id="rId7" Type="http://schemas.openxmlformats.org/officeDocument/2006/relationships/image" Target="../media/image12.gi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9.gif"/><Relationship Id="rId10" Type="http://schemas.openxmlformats.org/officeDocument/2006/relationships/image" Target="../media/image111.gif"/><Relationship Id="rId4" Type="http://schemas.openxmlformats.org/officeDocument/2006/relationships/image" Target="../media/image109.png"/><Relationship Id="rId9" Type="http://schemas.openxmlformats.org/officeDocument/2006/relationships/image" Target="../media/image110.gif"/></Relationships>
</file>

<file path=ppt/slides/_rels/slide36.xml.rels><?xml version="1.0" encoding="UTF-8" standalone="yes"?>
<Relationships xmlns="http://schemas.openxmlformats.org/package/2006/relationships"><Relationship Id="rId3" Type="http://schemas.openxmlformats.org/officeDocument/2006/relationships/image" Target="../media/image112.gif"/><Relationship Id="rId7" Type="http://schemas.openxmlformats.org/officeDocument/2006/relationships/image" Target="../media/image115.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14.gif"/><Relationship Id="rId5" Type="http://schemas.openxmlformats.org/officeDocument/2006/relationships/image" Target="../media/image76.png"/><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8" Type="http://schemas.openxmlformats.org/officeDocument/2006/relationships/image" Target="../media/image117.gif"/><Relationship Id="rId3" Type="http://schemas.openxmlformats.org/officeDocument/2006/relationships/image" Target="../media/image116.gif"/><Relationship Id="rId7" Type="http://schemas.openxmlformats.org/officeDocument/2006/relationships/image" Target="../media/image13.gi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gif"/><Relationship Id="rId10" Type="http://schemas.openxmlformats.org/officeDocument/2006/relationships/image" Target="../media/image119.gif"/><Relationship Id="rId4" Type="http://schemas.openxmlformats.org/officeDocument/2006/relationships/image" Target="../media/image9.gif"/><Relationship Id="rId9" Type="http://schemas.openxmlformats.org/officeDocument/2006/relationships/image" Target="../media/image118.gif"/></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3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2_AC_S5_une_question_de_confort/3_activites_6h/activit&#233;%203%20visualisation%20&#233;change%20thermique/preparation%20restitution.pptx" TargetMode="External"/><Relationship Id="rId7" Type="http://schemas.openxmlformats.org/officeDocument/2006/relationships/hyperlink" Target="../2_AC_S5_une_question_de_confort/1_probleme%20technique%20a%20resoudre_%20%20%20h/TD_les_enjeux.docx" TargetMode="External"/><Relationship Id="rId12" Type="http://schemas.openxmlformats.org/officeDocument/2006/relationships/image" Target="../media/image125.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36.png"/><Relationship Id="rId5" Type="http://schemas.openxmlformats.org/officeDocument/2006/relationships/hyperlink" Target="../2_AC_S5_une_question_de_confort/3_activites_6h/activit&#233;%201%20et%202%20isolant%20avec%20ou%20sans/DR2.xlsx" TargetMode="External"/><Relationship Id="rId10" Type="http://schemas.openxmlformats.org/officeDocument/2006/relationships/image" Target="../media/image124.png"/><Relationship Id="rId4" Type="http://schemas.openxmlformats.org/officeDocument/2006/relationships/image" Target="../media/image121.png"/><Relationship Id="rId9" Type="http://schemas.openxmlformats.org/officeDocument/2006/relationships/hyperlink" Target="../2_AC_S5_une_question_de_confort/2_appropriation_3h/FM_prof.do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hyperlink" Target="../2_AC_S5_une_question_de_confort/5_structuration/FC_efficacite_thermique_du_bati.docx" TargetMode="External"/><Relationship Id="rId7" Type="http://schemas.openxmlformats.org/officeDocument/2006/relationships/image" Target="../media/image128.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hyperlink" Target="../2_AC_S5_une_question_de_confort/5_structuration/RTex_element.pdf" TargetMode="External"/><Relationship Id="rId4" Type="http://schemas.openxmlformats.org/officeDocument/2006/relationships/image" Target="../media/image126.png"/></Relationships>
</file>

<file path=ppt/slides/_rels/slide41.xml.rels><?xml version="1.0" encoding="UTF-8" standalone="yes"?>
<Relationships xmlns="http://schemas.openxmlformats.org/package/2006/relationships"><Relationship Id="rId8" Type="http://schemas.openxmlformats.org/officeDocument/2006/relationships/hyperlink" Target="../2_AC_S5_une_question_de_confort/5_structuration/organigramme%20RT2012_renovation.bmp" TargetMode="External"/><Relationship Id="rId3" Type="http://schemas.openxmlformats.org/officeDocument/2006/relationships/hyperlink" Target="../2_AC_S5_une_question_de_confort/5_structuration/TD3_flux_R_temperature_paroi.docx" TargetMode="External"/><Relationship Id="rId7" Type="http://schemas.openxmlformats.org/officeDocument/2006/relationships/hyperlink" Target="../2_AC_S5_une_question_de_confort/5_structuration/organigramme%20RT2012_constructions_neuves.bmp"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31.gif"/><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hyperlink" Target="../2_AC_S5_une_question_de_confort/1_probleme%20technique%20a%20resoudre_%20%20%20h/organigramme%20RT2012_renovation.bmp"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2_AC_S5_une_question_de_confort/6_evaluation/controle.docx" TargetMode="External"/><Relationship Id="rId7"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hyperlink" Target="../2_AC_S5_une_question_de_confort/6_evaluation/controle%20correction.docx" TargetMode="External"/><Relationship Id="rId4" Type="http://schemas.openxmlformats.org/officeDocument/2006/relationships/image" Target="../media/image132.png"/></Relationships>
</file>

<file path=ppt/slides/_rels/slide4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39.jpeg"/><Relationship Id="rId13" Type="http://schemas.openxmlformats.org/officeDocument/2006/relationships/image" Target="../media/image144.png"/><Relationship Id="rId3" Type="http://schemas.openxmlformats.org/officeDocument/2006/relationships/image" Target="../media/image134.jpeg"/><Relationship Id="rId7" Type="http://schemas.openxmlformats.org/officeDocument/2006/relationships/image" Target="../media/image138.jpeg"/><Relationship Id="rId12" Type="http://schemas.openxmlformats.org/officeDocument/2006/relationships/image" Target="../media/image14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37.jpeg"/><Relationship Id="rId11" Type="http://schemas.openxmlformats.org/officeDocument/2006/relationships/image" Target="../media/image142.jpeg"/><Relationship Id="rId5" Type="http://schemas.openxmlformats.org/officeDocument/2006/relationships/image" Target="../media/image136.jpeg"/><Relationship Id="rId15" Type="http://schemas.openxmlformats.org/officeDocument/2006/relationships/image" Target="../media/image146.png"/><Relationship Id="rId10" Type="http://schemas.openxmlformats.org/officeDocument/2006/relationships/image" Target="../media/image141.jpeg"/><Relationship Id="rId4" Type="http://schemas.openxmlformats.org/officeDocument/2006/relationships/image" Target="../media/image135.jpeg"/><Relationship Id="rId9" Type="http://schemas.openxmlformats.org/officeDocument/2006/relationships/image" Target="../media/image140.jpeg"/><Relationship Id="rId14" Type="http://schemas.openxmlformats.org/officeDocument/2006/relationships/image" Target="../media/image145.png"/></Relationships>
</file>

<file path=ppt/slides/_rels/slide45.xml.rels><?xml version="1.0" encoding="UTF-8" standalone="yes"?>
<Relationships xmlns="http://schemas.openxmlformats.org/package/2006/relationships"><Relationship Id="rId8" Type="http://schemas.openxmlformats.org/officeDocument/2006/relationships/image" Target="../media/image148.gif"/><Relationship Id="rId13" Type="http://schemas.microsoft.com/office/2007/relationships/diagramDrawing" Target="../diagrams/drawing3.xml"/><Relationship Id="rId3" Type="http://schemas.openxmlformats.org/officeDocument/2006/relationships/diagramData" Target="../diagrams/data3.xml"/><Relationship Id="rId7" Type="http://schemas.openxmlformats.org/officeDocument/2006/relationships/image" Target="../media/image147.gif"/><Relationship Id="rId12" Type="http://schemas.openxmlformats.org/officeDocument/2006/relationships/image" Target="../media/image151.gi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125.png"/><Relationship Id="rId5" Type="http://schemas.openxmlformats.org/officeDocument/2006/relationships/diagramQuickStyle" Target="../diagrams/quickStyle3.xml"/><Relationship Id="rId10" Type="http://schemas.openxmlformats.org/officeDocument/2006/relationships/image" Target="../media/image150.gif"/><Relationship Id="rId4" Type="http://schemas.openxmlformats.org/officeDocument/2006/relationships/diagramLayout" Target="../diagrams/layout3.xml"/><Relationship Id="rId9" Type="http://schemas.openxmlformats.org/officeDocument/2006/relationships/image" Target="../media/image149.gif"/></Relationships>
</file>

<file path=ppt/slides/_rels/slide4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hyperlink" Target="../3_AC%20projet%20terminale/creche%20Projet%20-%20V19.xls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3_AC%20projet%20terminale/SysML/Cdc%20-%20Micro-Cr&#232;che.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png"/><Relationship Id="rId4" Type="http://schemas.openxmlformats.org/officeDocument/2006/relationships/image" Target="../media/image155.png"/></Relationships>
</file>

<file path=ppt/slides/_rels/slide4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hyperlink" Target="../3_AC%20projet%20terminale/SysML/Cdc%20-%20Micro-Cr&#232;che.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3_AC%20projet%20terminale/SysML/Cdc%20-%20Micro-Cr&#232;che.pdf"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png"/></Relationships>
</file>

<file path=ppt/slides/_rels/slide5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5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73.gif"/><Relationship Id="rId4" Type="http://schemas.openxmlformats.org/officeDocument/2006/relationships/image" Target="../media/image172.png"/></Relationships>
</file>

<file path=ppt/slides/_rels/slide5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55.xml.rels><?xml version="1.0" encoding="UTF-8" standalone="yes"?>
<Relationships xmlns="http://schemas.openxmlformats.org/package/2006/relationships"><Relationship Id="rId3" Type="http://schemas.openxmlformats.org/officeDocument/2006/relationships/image" Target="../media/image177.gi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78.gif"/></Relationships>
</file>

<file path=ppt/slides/_rels/slide5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5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86.gif"/><Relationship Id="rId5" Type="http://schemas.openxmlformats.org/officeDocument/2006/relationships/image" Target="../media/image185.jpeg"/><Relationship Id="rId4" Type="http://schemas.openxmlformats.org/officeDocument/2006/relationships/image" Target="../media/image184.jpeg"/></Relationships>
</file>

<file path=ppt/slides/_rels/slide5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jpeg"/><Relationship Id="rId4" Type="http://schemas.openxmlformats.org/officeDocument/2006/relationships/image" Target="../media/image188.jpeg"/></Relationships>
</file>

<file path=ppt/slides/_rels/slide5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jpeg"/><Relationship Id="rId9" Type="http://schemas.openxmlformats.org/officeDocument/2006/relationships/image" Target="../media/image192.png"/></Relationships>
</file>

<file path=ppt/slides/_rels/slide6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00.jpeg"/></Relationships>
</file>

<file path=ppt/slides/_rels/slide6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6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6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6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9.jpeg"/><Relationship Id="rId7" Type="http://schemas.openxmlformats.org/officeDocument/2006/relationships/image" Target="../media/image213.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 Id="rId9" Type="http://schemas.openxmlformats.org/officeDocument/2006/relationships/image" Target="../media/image215.png"/></Relationships>
</file>

<file path=ppt/slides/_rels/slide67.xml.rels><?xml version="1.0" encoding="UTF-8" standalone="yes"?>
<Relationships xmlns="http://schemas.openxmlformats.org/package/2006/relationships"><Relationship Id="rId3" Type="http://schemas.openxmlformats.org/officeDocument/2006/relationships/image" Target="../media/image216.png"/><Relationship Id="rId7" Type="http://schemas.openxmlformats.org/officeDocument/2006/relationships/image" Target="../media/image219.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5.png"/><Relationship Id="rId4" Type="http://schemas.openxmlformats.org/officeDocument/2006/relationships/image" Target="../media/image217.png"/></Relationships>
</file>

<file path=ppt/slides/_rels/slide6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21.gif"/><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223.jpeg"/><Relationship Id="rId4" Type="http://schemas.openxmlformats.org/officeDocument/2006/relationships/image" Target="../media/image222.png"/></Relationships>
</file>

<file path=ppt/slides/_rels/slide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7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28.emf"/></Relationships>
</file>

<file path=ppt/slides/_rels/slide73.x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7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35.png"/></Relationships>
</file>

<file path=ppt/slides/_rels/slide77.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35.png"/></Relationships>
</file>

<file path=ppt/slides/_rels/slide7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40.png"/></Relationships>
</file>

<file path=ppt/slides/_rels/slide7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242.png"/><Relationship Id="rId4" Type="http://schemas.openxmlformats.org/officeDocument/2006/relationships/image" Target="../media/image241.png"/></Relationships>
</file>

<file path=ppt/slides/_rels/slide8.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tags" Target="../tags/tag3.xml"/><Relationship Id="rId7" Type="http://schemas.openxmlformats.org/officeDocument/2006/relationships/notesSlide" Target="../notesSlides/notesSlide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246.jpeg"/><Relationship Id="rId5" Type="http://schemas.openxmlformats.org/officeDocument/2006/relationships/image" Target="../media/image245.jpeg"/><Relationship Id="rId4" Type="http://schemas.openxmlformats.org/officeDocument/2006/relationships/image" Target="../media/image244.jpeg"/></Relationships>
</file>

<file path=ppt/slides/_rels/slide81.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249.png"/><Relationship Id="rId4" Type="http://schemas.openxmlformats.org/officeDocument/2006/relationships/image" Target="../media/image248.png"/></Relationships>
</file>

<file path=ppt/slides/_rels/slide82.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251.jpeg"/></Relationships>
</file>

<file path=ppt/slides/_rels/slide83.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55.jpeg"/></Relationships>
</file>

<file path=ppt/slides/_rels/slide84.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257.jpeg"/></Relationships>
</file>

<file path=ppt/slides/_rels/slide85.xml.rels><?xml version="1.0" encoding="UTF-8" standalone="yes"?>
<Relationships xmlns="http://schemas.openxmlformats.org/package/2006/relationships"><Relationship Id="rId3" Type="http://schemas.openxmlformats.org/officeDocument/2006/relationships/image" Target="../media/image258.jpeg"/><Relationship Id="rId7" Type="http://schemas.openxmlformats.org/officeDocument/2006/relationships/image" Target="../media/image262.jpe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61.gif"/><Relationship Id="rId5" Type="http://schemas.openxmlformats.org/officeDocument/2006/relationships/image" Target="../media/image260.gif"/><Relationship Id="rId4" Type="http://schemas.openxmlformats.org/officeDocument/2006/relationships/image" Target="../media/image259.jpeg"/></Relationships>
</file>

<file path=ppt/slides/_rels/slide86.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64.jpeg"/></Relationships>
</file>

<file path=ppt/slides/_rels/slide87.xml.rels><?xml version="1.0" encoding="UTF-8" standalone="yes"?>
<Relationships xmlns="http://schemas.openxmlformats.org/package/2006/relationships"><Relationship Id="rId3" Type="http://schemas.openxmlformats.org/officeDocument/2006/relationships/hyperlink" Target="D&#233;p&#244;t%20de%20Permis%20de%20Construire.mp4"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265.png"/></Relationships>
</file>

<file path=ppt/slides/_rels/slide88.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269.gif"/><Relationship Id="rId5" Type="http://schemas.openxmlformats.org/officeDocument/2006/relationships/image" Target="../media/image268.png"/><Relationship Id="rId4" Type="http://schemas.openxmlformats.org/officeDocument/2006/relationships/image" Target="../media/image267.png"/></Relationships>
</file>

<file path=ppt/slides/_rels/slide89.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9.xml"/><Relationship Id="rId7"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hyperlink" Target="../1_ET_S4_des_idees_lumineuses/1_demarche%20d%20investigation/comprendre%20RT2012/Comprendre%20la%20r&#233;glementation%20thermique%202012.doc" TargetMode="External"/><Relationship Id="rId10" Type="http://schemas.openxmlformats.org/officeDocument/2006/relationships/image" Target="../media/image26.png"/><Relationship Id="rId4" Type="http://schemas.openxmlformats.org/officeDocument/2006/relationships/image" Target="../media/image21.gif"/><Relationship Id="rId9" Type="http://schemas.openxmlformats.org/officeDocument/2006/relationships/image" Target="../media/image25.png"/></Relationships>
</file>

<file path=ppt/slides/_rels/slide90.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73.em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279.jpeg"/><Relationship Id="rId3" Type="http://schemas.openxmlformats.org/officeDocument/2006/relationships/image" Target="../media/image274.png"/><Relationship Id="rId7" Type="http://schemas.openxmlformats.org/officeDocument/2006/relationships/image" Target="../media/image278.jpe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277.jpeg"/><Relationship Id="rId5" Type="http://schemas.openxmlformats.org/officeDocument/2006/relationships/image" Target="../media/image276.jpeg"/><Relationship Id="rId4" Type="http://schemas.openxmlformats.org/officeDocument/2006/relationships/image" Target="../media/image275.jpeg"/><Relationship Id="rId9" Type="http://schemas.openxmlformats.org/officeDocument/2006/relationships/image" Target="../media/image280.jpeg"/></Relationships>
</file>

<file path=ppt/slides/_rels/slide94.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385"/>
          <a:stretch/>
        </p:blipFill>
        <p:spPr bwMode="auto">
          <a:xfrm>
            <a:off x="0" y="21509"/>
            <a:ext cx="9224999" cy="68853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0881" r="9514" b="12779"/>
          <a:stretch/>
        </p:blipFill>
        <p:spPr bwMode="auto">
          <a:xfrm>
            <a:off x="1333993" y="4544051"/>
            <a:ext cx="2425422" cy="1664494"/>
          </a:xfrm>
          <a:prstGeom prst="roundRect">
            <a:avLst>
              <a:gd name="adj" fmla="val 0"/>
            </a:avLst>
          </a:prstGeom>
          <a:solidFill>
            <a:srgbClr val="FFFFFF">
              <a:shade val="85000"/>
            </a:srgbClr>
          </a:solidFill>
          <a:ln>
            <a:noFill/>
          </a:ln>
          <a:effectLst>
            <a:outerShdw dist="35921" dir="2700000" algn="ctr" rotWithShape="0">
              <a:schemeClr val="bg2"/>
            </a:outerShdw>
          </a:effectLst>
          <a:scene3d>
            <a:camera prst="orthographicFront"/>
            <a:lightRig rig="threePt" dir="t"/>
          </a:scene3d>
          <a:sp3d>
            <a:bevelT w="139700" prst="cross"/>
          </a:sp3d>
          <a:extLst/>
        </p:spPr>
      </p:pic>
      <p:sp>
        <p:nvSpPr>
          <p:cNvPr id="2" name="Titre 1"/>
          <p:cNvSpPr>
            <a:spLocks noGrp="1"/>
          </p:cNvSpPr>
          <p:nvPr>
            <p:ph type="ctrTitle"/>
          </p:nvPr>
        </p:nvSpPr>
        <p:spPr>
          <a:xfrm>
            <a:off x="1763688" y="620688"/>
            <a:ext cx="6480720" cy="1830065"/>
          </a:xfrm>
        </p:spPr>
        <p:txBody>
          <a:bodyPr>
            <a:noAutofit/>
          </a:bodyPr>
          <a:lstStyle/>
          <a:p>
            <a:pPr algn="l"/>
            <a:r>
              <a:rPr lang="fr-FR" b="1" dirty="0" smtClean="0">
                <a:solidFill>
                  <a:srgbClr val="92D050"/>
                </a:solidFill>
                <a:effectLst>
                  <a:outerShdw blurRad="38100" dist="38100" dir="2700000" algn="tl">
                    <a:srgbClr val="000000">
                      <a:alpha val="43137"/>
                    </a:srgbClr>
                  </a:outerShdw>
                </a:effectLst>
                <a:latin typeface="Ariel narrow"/>
              </a:rPr>
              <a:t>L’énergie dans l’habitat</a:t>
            </a:r>
            <a:endParaRPr lang="fr-FR" b="1" dirty="0">
              <a:solidFill>
                <a:srgbClr val="92D050"/>
              </a:solidFill>
              <a:effectLst>
                <a:outerShdw blurRad="38100" dist="38100" dir="2700000" algn="tl">
                  <a:srgbClr val="000000">
                    <a:alpha val="43137"/>
                  </a:srgbClr>
                </a:outerShdw>
              </a:effectLst>
              <a:latin typeface="Ariel narrow"/>
            </a:endParaRPr>
          </a:p>
        </p:txBody>
      </p:sp>
      <p:pic>
        <p:nvPicPr>
          <p:cNvPr id="18" name="Image 1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90402" y="2704139"/>
            <a:ext cx="1357262" cy="980513"/>
          </a:xfrm>
          <a:prstGeom prst="rect">
            <a:avLst/>
          </a:prstGeom>
        </p:spPr>
      </p:pic>
      <p:sp>
        <p:nvSpPr>
          <p:cNvPr id="7" name="Sous-titre 2"/>
          <p:cNvSpPr txBox="1">
            <a:spLocks/>
          </p:cNvSpPr>
          <p:nvPr/>
        </p:nvSpPr>
        <p:spPr>
          <a:xfrm>
            <a:off x="806711" y="2527746"/>
            <a:ext cx="3038591" cy="13333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fr-FR" sz="2800" b="1" dirty="0">
              <a:solidFill>
                <a:schemeClr val="bg1">
                  <a:lumMod val="50000"/>
                </a:schemeClr>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979990" y="1948448"/>
            <a:ext cx="3584010" cy="19125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Image 2"/>
          <p:cNvPicPr>
            <a:picLocks noChangeAspect="1"/>
          </p:cNvPicPr>
          <p:nvPr/>
        </p:nvPicPr>
        <p:blipFill rotWithShape="1">
          <a:blip r:embed="rId7" cstate="print">
            <a:extLst>
              <a:ext uri="{28A0092B-C50C-407E-A947-70E740481C1C}">
                <a14:useLocalDpi xmlns="" xmlns:a14="http://schemas.microsoft.com/office/drawing/2010/main" val="0"/>
              </a:ext>
            </a:extLst>
          </a:blip>
          <a:srcRect r="28544" b="23347"/>
          <a:stretch/>
        </p:blipFill>
        <p:spPr>
          <a:xfrm>
            <a:off x="5854386" y="1948449"/>
            <a:ext cx="3370613" cy="2711808"/>
          </a:xfrm>
          <a:prstGeom prst="rect">
            <a:avLst/>
          </a:prstGeom>
        </p:spPr>
      </p:pic>
      <p:pic>
        <p:nvPicPr>
          <p:cNvPr id="1026"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612499" y="4660256"/>
            <a:ext cx="3600400" cy="21977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Flèche courbée vers le haut 3"/>
          <p:cNvSpPr/>
          <p:nvPr/>
        </p:nvSpPr>
        <p:spPr>
          <a:xfrm rot="791000">
            <a:off x="3311160" y="6206917"/>
            <a:ext cx="1729591" cy="509458"/>
          </a:xfrm>
          <a:prstGeom prst="curvedUpArrow">
            <a:avLst/>
          </a:prstGeom>
          <a:solidFill>
            <a:schemeClr val="accent6">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2" name="Flèche courbée vers le haut 11"/>
          <p:cNvSpPr/>
          <p:nvPr/>
        </p:nvSpPr>
        <p:spPr>
          <a:xfrm rot="17575051">
            <a:off x="7684378" y="4925746"/>
            <a:ext cx="2028105" cy="502069"/>
          </a:xfrm>
          <a:prstGeom prst="curvedUpArrow">
            <a:avLst/>
          </a:prstGeom>
          <a:solidFill>
            <a:schemeClr val="accent6">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4" name="Flèche courbée vers le haut 13"/>
          <p:cNvSpPr/>
          <p:nvPr/>
        </p:nvSpPr>
        <p:spPr>
          <a:xfrm rot="5929313">
            <a:off x="1115193" y="3836425"/>
            <a:ext cx="1729591" cy="502069"/>
          </a:xfrm>
          <a:prstGeom prst="curvedUpArrow">
            <a:avLst/>
          </a:prstGeom>
          <a:solidFill>
            <a:schemeClr val="accent6">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 xmlns:p14="http://schemas.microsoft.com/office/powerpoint/2010/main" val="52582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up)">
                                      <p:cBhvr>
                                        <p:cTn id="7" dur="500"/>
                                        <p:tgtEl>
                                          <p:spTgt spid="409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left)">
                                      <p:cBhvr>
                                        <p:cTn id="23" dur="500"/>
                                        <p:tgtEl>
                                          <p:spTgt spid="1026"/>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AutoShape 10" descr="http://www.monversailles.com/wp-content/uploads/2011/03/fleche-verte.jpg"/>
          <p:cNvSpPr>
            <a:spLocks noChangeAspect="1" noChangeArrowheads="1"/>
          </p:cNvSpPr>
          <p:nvPr/>
        </p:nvSpPr>
        <p:spPr bwMode="auto">
          <a:xfrm>
            <a:off x="63500" y="-136525"/>
            <a:ext cx="2857500" cy="21431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pSp>
        <p:nvGrpSpPr>
          <p:cNvPr id="42" name="Groupe 21"/>
          <p:cNvGrpSpPr>
            <a:grpSpLocks/>
          </p:cNvGrpSpPr>
          <p:nvPr/>
        </p:nvGrpSpPr>
        <p:grpSpPr bwMode="auto">
          <a:xfrm>
            <a:off x="4181767" y="888555"/>
            <a:ext cx="4350673" cy="668237"/>
            <a:chOff x="-43423" y="135678"/>
            <a:chExt cx="2623591" cy="378063"/>
          </a:xfrm>
        </p:grpSpPr>
        <p:sp>
          <p:nvSpPr>
            <p:cNvPr id="43" name="AutoShape 3"/>
            <p:cNvSpPr>
              <a:spLocks noChangeArrowheads="1"/>
            </p:cNvSpPr>
            <p:nvPr/>
          </p:nvSpPr>
          <p:spPr bwMode="auto">
            <a:xfrm>
              <a:off x="1" y="176927"/>
              <a:ext cx="2580167" cy="336814"/>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a:solidFill>
                  <a:srgbClr val="7BB800"/>
                </a:solidFill>
                <a:latin typeface="Century Gothic" pitchFamily="34" charset="0"/>
              </a:endParaRPr>
            </a:p>
          </p:txBody>
        </p:sp>
        <p:sp>
          <p:nvSpPr>
            <p:cNvPr id="44" name="AutoShape 4"/>
            <p:cNvSpPr>
              <a:spLocks noChangeArrowheads="1"/>
            </p:cNvSpPr>
            <p:nvPr/>
          </p:nvSpPr>
          <p:spPr bwMode="auto">
            <a:xfrm>
              <a:off x="-43423" y="135678"/>
              <a:ext cx="1290084" cy="19648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a:solidFill>
                    <a:srgbClr val="FFFFFF"/>
                  </a:solidFill>
                  <a:latin typeface="Calibri" pitchFamily="34" charset="0"/>
                </a:rPr>
                <a:t>Centres </a:t>
              </a:r>
              <a:r>
                <a:rPr lang="fr-FR" b="1" dirty="0" smtClean="0">
                  <a:solidFill>
                    <a:srgbClr val="FFFFFF"/>
                  </a:solidFill>
                  <a:latin typeface="Calibri" pitchFamily="34" charset="0"/>
                </a:rPr>
                <a:t>d’Intérêts</a:t>
              </a:r>
              <a:endParaRPr lang="fr-FR" b="1" dirty="0">
                <a:solidFill>
                  <a:srgbClr val="FFFFFF"/>
                </a:solidFill>
                <a:latin typeface="Calibri" pitchFamily="34" charset="0"/>
              </a:endParaRPr>
            </a:p>
          </p:txBody>
        </p:sp>
      </p:grpSp>
      <p:grpSp>
        <p:nvGrpSpPr>
          <p:cNvPr id="45" name="Groupe 21"/>
          <p:cNvGrpSpPr>
            <a:grpSpLocks/>
          </p:cNvGrpSpPr>
          <p:nvPr/>
        </p:nvGrpSpPr>
        <p:grpSpPr bwMode="auto">
          <a:xfrm>
            <a:off x="35496" y="888554"/>
            <a:ext cx="3765333" cy="668238"/>
            <a:chOff x="296363" y="29132"/>
            <a:chExt cx="2010102" cy="509714"/>
          </a:xfrm>
        </p:grpSpPr>
        <p:sp>
          <p:nvSpPr>
            <p:cNvPr id="46" name="AutoShape 3"/>
            <p:cNvSpPr>
              <a:spLocks noChangeArrowheads="1"/>
            </p:cNvSpPr>
            <p:nvPr/>
          </p:nvSpPr>
          <p:spPr bwMode="auto">
            <a:xfrm>
              <a:off x="345970" y="74334"/>
              <a:ext cx="1960495" cy="464512"/>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marL="1260475" algn="ctr"/>
              <a:r>
                <a:rPr lang="fr-FR" sz="2000" b="1" dirty="0" smtClean="0">
                  <a:solidFill>
                    <a:srgbClr val="7BB800"/>
                  </a:solidFill>
                  <a:latin typeface="Century Gothic" pitchFamily="34" charset="0"/>
                </a:rPr>
                <a:t>L’énergie </a:t>
              </a:r>
              <a:endParaRPr lang="fr-FR" sz="2000" b="1" dirty="0">
                <a:solidFill>
                  <a:srgbClr val="7BB800"/>
                </a:solidFill>
                <a:latin typeface="Century Gothic" pitchFamily="34" charset="0"/>
              </a:endParaRPr>
            </a:p>
            <a:p>
              <a:pPr marL="1344613" algn="ctr"/>
              <a:r>
                <a:rPr lang="fr-FR" sz="2000" b="1" dirty="0" smtClean="0">
                  <a:solidFill>
                    <a:srgbClr val="7BB800"/>
                  </a:solidFill>
                  <a:latin typeface="Century Gothic" pitchFamily="34" charset="0"/>
                </a:rPr>
                <a:t>dans l’habitat</a:t>
              </a:r>
              <a:endParaRPr lang="fr-FR" sz="2000" b="1" dirty="0">
                <a:solidFill>
                  <a:srgbClr val="7BB800"/>
                </a:solidFill>
                <a:latin typeface="Century Gothic" pitchFamily="34" charset="0"/>
              </a:endParaRPr>
            </a:p>
          </p:txBody>
        </p:sp>
        <p:sp>
          <p:nvSpPr>
            <p:cNvPr id="47" name="AutoShape 4"/>
            <p:cNvSpPr>
              <a:spLocks noChangeArrowheads="1"/>
            </p:cNvSpPr>
            <p:nvPr/>
          </p:nvSpPr>
          <p:spPr bwMode="auto">
            <a:xfrm>
              <a:off x="296363" y="29132"/>
              <a:ext cx="768820" cy="26490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smtClean="0">
                  <a:solidFill>
                    <a:srgbClr val="FFFFFF"/>
                  </a:solidFill>
                  <a:latin typeface="Calibri" pitchFamily="34" charset="0"/>
                </a:rPr>
                <a:t>Thème</a:t>
              </a:r>
              <a:endParaRPr lang="fr-FR" b="1" dirty="0">
                <a:solidFill>
                  <a:srgbClr val="FFFFFF"/>
                </a:solidFill>
                <a:latin typeface="Calibri" pitchFamily="34" charset="0"/>
              </a:endParaRPr>
            </a:p>
          </p:txBody>
        </p:sp>
      </p:grpSp>
      <p:pic>
        <p:nvPicPr>
          <p:cNvPr id="24" name="Image 2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851498" y="692848"/>
            <a:ext cx="1464918" cy="1368000"/>
          </a:xfrm>
          <a:prstGeom prst="rect">
            <a:avLst/>
          </a:prstGeom>
        </p:spPr>
      </p:pic>
      <p:sp>
        <p:nvSpPr>
          <p:cNvPr id="29" name="Rectangle à coins arrondis 28"/>
          <p:cNvSpPr/>
          <p:nvPr/>
        </p:nvSpPr>
        <p:spPr>
          <a:xfrm>
            <a:off x="1619672" y="1924560"/>
            <a:ext cx="2114831" cy="4384761"/>
          </a:xfrm>
          <a:prstGeom prst="roundRect">
            <a:avLst>
              <a:gd name="adj" fmla="val 7703"/>
            </a:avLst>
          </a:prstGeom>
        </p:spPr>
        <p:style>
          <a:lnRef idx="1">
            <a:schemeClr val="accent2"/>
          </a:lnRef>
          <a:fillRef idx="3">
            <a:schemeClr val="accent2"/>
          </a:fillRef>
          <a:effectRef idx="2">
            <a:schemeClr val="accent2"/>
          </a:effectRef>
          <a:fontRef idx="minor">
            <a:schemeClr val="lt1"/>
          </a:fontRef>
        </p:style>
        <p:txBody>
          <a:bodyPr rtlCol="0" anchor="t"/>
          <a:lstStyle/>
          <a:p>
            <a:pPr algn="ctr"/>
            <a:r>
              <a:rPr lang="fr-FR" b="1" i="1" dirty="0" smtClean="0">
                <a:solidFill>
                  <a:schemeClr val="tx1"/>
                </a:solidFill>
                <a:effectLst>
                  <a:outerShdw blurRad="38100" dist="38100" dir="2700000" algn="tl">
                    <a:srgbClr val="000000">
                      <a:alpha val="43137"/>
                    </a:srgbClr>
                  </a:outerShdw>
                </a:effectLst>
              </a:rPr>
              <a:t>DÉMARCHE D’INVESTIGATION</a:t>
            </a:r>
            <a:endParaRPr lang="fr-FR" b="1" i="1" dirty="0">
              <a:solidFill>
                <a:schemeClr val="tx1"/>
              </a:solidFill>
              <a:effectLst>
                <a:outerShdw blurRad="38100" dist="38100" dir="2700000" algn="tl">
                  <a:srgbClr val="000000">
                    <a:alpha val="43137"/>
                  </a:srgbClr>
                </a:outerShdw>
              </a:effectLst>
            </a:endParaRPr>
          </a:p>
        </p:txBody>
      </p:sp>
      <p:sp>
        <p:nvSpPr>
          <p:cNvPr id="30" name="Rectangle à coins arrondis 29"/>
          <p:cNvSpPr/>
          <p:nvPr/>
        </p:nvSpPr>
        <p:spPr>
          <a:xfrm>
            <a:off x="1924941" y="2671128"/>
            <a:ext cx="1494930" cy="87998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a:p>
            <a:pPr algn="ctr"/>
            <a:r>
              <a:rPr lang="fr-FR" sz="1400" dirty="0" smtClean="0"/>
              <a:t>Comprendre les principes de la RT2012</a:t>
            </a:r>
          </a:p>
          <a:p>
            <a:pPr algn="ctr"/>
            <a:endParaRPr lang="fr-FR" sz="1400" dirty="0" smtClean="0"/>
          </a:p>
        </p:txBody>
      </p:sp>
      <p:sp>
        <p:nvSpPr>
          <p:cNvPr id="31" name="Rectangle à coins arrondis 30"/>
          <p:cNvSpPr/>
          <p:nvPr/>
        </p:nvSpPr>
        <p:spPr>
          <a:xfrm>
            <a:off x="1920032" y="3687689"/>
            <a:ext cx="1494930" cy="136886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r-FR" sz="1400" dirty="0" smtClean="0"/>
              <a:t>Recherche sur des sites d’agences immobilières, relevé des performances</a:t>
            </a:r>
          </a:p>
        </p:txBody>
      </p:sp>
      <p:sp>
        <p:nvSpPr>
          <p:cNvPr id="32" name="Rectangle à coins arrondis 31"/>
          <p:cNvSpPr/>
          <p:nvPr/>
        </p:nvSpPr>
        <p:spPr>
          <a:xfrm>
            <a:off x="1920032" y="5213309"/>
            <a:ext cx="1494930" cy="87998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r-FR" sz="1400" dirty="0" smtClean="0"/>
              <a:t>Présentation des relevés</a:t>
            </a:r>
          </a:p>
          <a:p>
            <a:pPr algn="ctr"/>
            <a:r>
              <a:rPr lang="fr-FR" sz="1400" dirty="0" smtClean="0"/>
              <a:t>effectués </a:t>
            </a:r>
          </a:p>
        </p:txBody>
      </p:sp>
      <p:sp>
        <p:nvSpPr>
          <p:cNvPr id="33" name="Rectangle à coins arrondis 32"/>
          <p:cNvSpPr/>
          <p:nvPr/>
        </p:nvSpPr>
        <p:spPr>
          <a:xfrm>
            <a:off x="-193185" y="3438704"/>
            <a:ext cx="1584172" cy="1644719"/>
          </a:xfrm>
          <a:prstGeom prst="roundRect">
            <a:avLst/>
          </a:prstGeom>
        </p:spPr>
        <p:style>
          <a:lnRef idx="1">
            <a:schemeClr val="accent5"/>
          </a:lnRef>
          <a:fillRef idx="3">
            <a:schemeClr val="accent5"/>
          </a:fillRef>
          <a:effectRef idx="2">
            <a:schemeClr val="accent5"/>
          </a:effectRef>
          <a:fontRef idx="minor">
            <a:schemeClr val="lt1"/>
          </a:fontRef>
        </p:style>
        <p:txBody>
          <a:bodyPr rtlCol="0" anchor="t"/>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fontAlgn="base">
              <a:spcBef>
                <a:spcPct val="0"/>
              </a:spcBef>
              <a:spcAft>
                <a:spcPct val="0"/>
              </a:spcAft>
            </a:pPr>
            <a:r>
              <a:rPr lang="fr-FR" altLang="zh-CN" sz="1600" b="1" dirty="0">
                <a:solidFill>
                  <a:schemeClr val="bg1"/>
                </a:solidFill>
                <a:latin typeface="Calibri" pitchFamily="34" charset="0"/>
                <a:ea typeface="Times New Roman" pitchFamily="18" charset="0"/>
                <a:cs typeface="Calibri" pitchFamily="34" charset="0"/>
              </a:rPr>
              <a:t>D</a:t>
            </a:r>
            <a:r>
              <a:rPr lang="fr-FR" altLang="zh-CN" sz="1600" b="1" dirty="0" smtClean="0">
                <a:solidFill>
                  <a:schemeClr val="bg1"/>
                </a:solidFill>
                <a:latin typeface="Calibri" pitchFamily="34" charset="0"/>
                <a:ea typeface="Times New Roman" pitchFamily="18" charset="0"/>
                <a:cs typeface="Calibri" pitchFamily="34" charset="0"/>
              </a:rPr>
              <a:t>éfi majeur : changement climatique</a:t>
            </a:r>
            <a:endParaRPr lang="fr-FR" altLang="zh-CN" sz="1600" b="1" dirty="0" smtClean="0">
              <a:solidFill>
                <a:schemeClr val="bg1"/>
              </a:solidFill>
              <a:latin typeface="Arial" pitchFamily="34" charset="0"/>
              <a:cs typeface="Arial" pitchFamily="34" charset="0"/>
            </a:endParaRPr>
          </a:p>
        </p:txBody>
      </p:sp>
      <p:sp>
        <p:nvSpPr>
          <p:cNvPr id="34" name="Flèche vers la droite 23"/>
          <p:cNvSpPr/>
          <p:nvPr/>
        </p:nvSpPr>
        <p:spPr>
          <a:xfrm>
            <a:off x="1334251" y="4123537"/>
            <a:ext cx="351748" cy="451156"/>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35" name="Ellipse 34"/>
          <p:cNvSpPr/>
          <p:nvPr/>
        </p:nvSpPr>
        <p:spPr>
          <a:xfrm>
            <a:off x="-252537" y="5373216"/>
            <a:ext cx="1702877" cy="15751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1400" b="1" dirty="0">
              <a:solidFill>
                <a:schemeClr val="bg1"/>
              </a:solidFill>
            </a:endParaRPr>
          </a:p>
        </p:txBody>
      </p:sp>
      <p:sp>
        <p:nvSpPr>
          <p:cNvPr id="36" name="Flèche vers la droite 30"/>
          <p:cNvSpPr/>
          <p:nvPr/>
        </p:nvSpPr>
        <p:spPr>
          <a:xfrm rot="20325218">
            <a:off x="1468919" y="5899811"/>
            <a:ext cx="346222" cy="35897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37" name="Ellipse 36"/>
          <p:cNvSpPr/>
          <p:nvPr/>
        </p:nvSpPr>
        <p:spPr>
          <a:xfrm>
            <a:off x="269371" y="2104928"/>
            <a:ext cx="1146271" cy="11626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FR" sz="1400" b="1" dirty="0" smtClean="0">
                <a:solidFill>
                  <a:schemeClr val="bg1"/>
                </a:solidFill>
              </a:rPr>
              <a:t>Equipe d’élèves</a:t>
            </a:r>
            <a:endParaRPr lang="fr-FR" sz="1400" b="1" dirty="0">
              <a:solidFill>
                <a:schemeClr val="bg1"/>
              </a:solidFill>
            </a:endParaRPr>
          </a:p>
        </p:txBody>
      </p:sp>
      <p:sp>
        <p:nvSpPr>
          <p:cNvPr id="38" name="Flèche vers la droite 32"/>
          <p:cNvSpPr/>
          <p:nvPr/>
        </p:nvSpPr>
        <p:spPr>
          <a:xfrm rot="452134">
            <a:off x="1356283" y="2677616"/>
            <a:ext cx="307689" cy="39608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pic>
        <p:nvPicPr>
          <p:cNvPr id="39" name="Picture 2" descr="hugo et sa maison"/>
          <p:cNvPicPr>
            <a:picLocks noChangeAspect="1" noChangeArrowheads="1"/>
          </p:cNvPicPr>
          <p:nvPr/>
        </p:nvPicPr>
        <p:blipFill>
          <a:blip r:embed="rId7" cstate="print"/>
          <a:srcRect/>
          <a:stretch>
            <a:fillRect/>
          </a:stretch>
        </p:blipFill>
        <p:spPr bwMode="auto">
          <a:xfrm>
            <a:off x="35496" y="4361522"/>
            <a:ext cx="864096" cy="721901"/>
          </a:xfrm>
          <a:prstGeom prst="rect">
            <a:avLst/>
          </a:prstGeom>
          <a:noFill/>
          <a:ln w="9525">
            <a:noFill/>
            <a:miter lim="800000"/>
            <a:headEnd/>
            <a:tailEnd/>
          </a:ln>
        </p:spPr>
      </p:pic>
      <p:grpSp>
        <p:nvGrpSpPr>
          <p:cNvPr id="4" name="Groupe 3"/>
          <p:cNvGrpSpPr/>
          <p:nvPr/>
        </p:nvGrpSpPr>
        <p:grpSpPr>
          <a:xfrm>
            <a:off x="3285843" y="3627944"/>
            <a:ext cx="1302081" cy="1302651"/>
            <a:chOff x="3285843" y="3627944"/>
            <a:chExt cx="1302081" cy="1302651"/>
          </a:xfrm>
        </p:grpSpPr>
        <p:sp>
          <p:nvSpPr>
            <p:cNvPr id="51" name="Ellipse 50"/>
            <p:cNvSpPr/>
            <p:nvPr>
              <p:custDataLst>
                <p:tags r:id="rId2"/>
              </p:custDataLst>
            </p:nvPr>
          </p:nvSpPr>
          <p:spPr>
            <a:xfrm>
              <a:off x="3285843" y="3627944"/>
              <a:ext cx="1302081" cy="130265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52" name="ZoneTexte 51"/>
            <p:cNvSpPr txBox="1"/>
            <p:nvPr>
              <p:custDataLst>
                <p:tags r:id="rId3"/>
              </p:custDataLst>
            </p:nvPr>
          </p:nvSpPr>
          <p:spPr>
            <a:xfrm>
              <a:off x="3285843" y="3894147"/>
              <a:ext cx="1302081" cy="830997"/>
            </a:xfrm>
            <a:prstGeom prst="rect">
              <a:avLst/>
            </a:prstGeom>
            <a:noFill/>
          </p:spPr>
          <p:txBody>
            <a:bodyPr wrap="square" rtlCol="0">
              <a:spAutoFit/>
            </a:bodyPr>
            <a:lstStyle/>
            <a:p>
              <a:pPr algn="ctr"/>
              <a:r>
                <a:rPr lang="fr-FR" sz="1200" b="1" dirty="0" smtClean="0">
                  <a:solidFill>
                    <a:schemeClr val="bg1"/>
                  </a:solidFill>
                </a:rPr>
                <a:t>Fiche synthèse </a:t>
              </a:r>
            </a:p>
            <a:p>
              <a:pPr algn="ctr"/>
              <a:r>
                <a:rPr lang="fr-FR" sz="1200" b="1" dirty="0" smtClean="0">
                  <a:solidFill>
                    <a:schemeClr val="bg1"/>
                  </a:solidFill>
                </a:rPr>
                <a:t>Diagnostic des </a:t>
              </a:r>
            </a:p>
            <a:p>
              <a:pPr algn="ctr"/>
              <a:r>
                <a:rPr lang="fr-FR" sz="1200" b="1" dirty="0" smtClean="0">
                  <a:solidFill>
                    <a:schemeClr val="bg1"/>
                  </a:solidFill>
                </a:rPr>
                <a:t>Performances</a:t>
              </a:r>
            </a:p>
            <a:p>
              <a:pPr algn="ctr"/>
              <a:r>
                <a:rPr lang="fr-FR" sz="1200" b="1" dirty="0" smtClean="0">
                  <a:solidFill>
                    <a:schemeClr val="bg1"/>
                  </a:solidFill>
                </a:rPr>
                <a:t> énergétiques</a:t>
              </a:r>
              <a:endParaRPr lang="fr-FR" sz="1200" b="1" dirty="0">
                <a:solidFill>
                  <a:schemeClr val="bg1"/>
                </a:solidFill>
              </a:endParaRPr>
            </a:p>
          </p:txBody>
        </p:sp>
      </p:grpSp>
      <p:sp>
        <p:nvSpPr>
          <p:cNvPr id="62" name="ZoneTexte 61"/>
          <p:cNvSpPr txBox="1"/>
          <p:nvPr>
            <p:custDataLst>
              <p:tags r:id="rId1"/>
            </p:custDataLst>
          </p:nvPr>
        </p:nvSpPr>
        <p:spPr>
          <a:xfrm>
            <a:off x="-98828" y="5499809"/>
            <a:ext cx="1574484" cy="1169551"/>
          </a:xfrm>
          <a:prstGeom prst="rect">
            <a:avLst/>
          </a:prstGeom>
          <a:noFill/>
        </p:spPr>
        <p:txBody>
          <a:bodyPr wrap="square" rtlCol="0" anchor="ctr">
            <a:spAutoFit/>
          </a:bodyPr>
          <a:lstStyle/>
          <a:p>
            <a:pPr algn="ctr"/>
            <a:r>
              <a:rPr lang="fr-FR" sz="1400" dirty="0">
                <a:solidFill>
                  <a:schemeClr val="bg1"/>
                </a:solidFill>
              </a:rPr>
              <a:t>Comment </a:t>
            </a:r>
            <a:r>
              <a:rPr lang="fr-FR" sz="1400" dirty="0" smtClean="0">
                <a:solidFill>
                  <a:schemeClr val="bg1"/>
                </a:solidFill>
              </a:rPr>
              <a:t>connaître </a:t>
            </a:r>
            <a:r>
              <a:rPr lang="fr-FR" sz="1400" dirty="0">
                <a:solidFill>
                  <a:schemeClr val="bg1"/>
                </a:solidFill>
              </a:rPr>
              <a:t>les performances énergétique d’une habitation ?</a:t>
            </a:r>
          </a:p>
        </p:txBody>
      </p:sp>
      <p:sp>
        <p:nvSpPr>
          <p:cNvPr id="64" name="Pentagone 63"/>
          <p:cNvSpPr/>
          <p:nvPr/>
        </p:nvSpPr>
        <p:spPr>
          <a:xfrm>
            <a:off x="63503" y="72008"/>
            <a:ext cx="8715153" cy="620688"/>
          </a:xfrm>
          <a:prstGeom prst="homePlate">
            <a:avLst/>
          </a:prstGeom>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800" b="1" dirty="0" smtClean="0">
                <a:solidFill>
                  <a:schemeClr val="bg1"/>
                </a:solidFill>
              </a:rPr>
              <a:t>ET</a:t>
            </a:r>
            <a:r>
              <a:rPr lang="fr-FR" dirty="0" smtClean="0">
                <a:solidFill>
                  <a:schemeClr val="bg1"/>
                </a:solidFill>
              </a:rPr>
              <a:t> 		</a:t>
            </a:r>
            <a:r>
              <a:rPr lang="fr-FR" sz="2400" dirty="0" smtClean="0">
                <a:solidFill>
                  <a:schemeClr val="bg1"/>
                </a:solidFill>
              </a:rPr>
              <a:t> Séquence  4                 «  des idées lumineuses »</a:t>
            </a:r>
            <a:endParaRPr lang="fr-FR" sz="2400" dirty="0">
              <a:solidFill>
                <a:schemeClr val="bg1"/>
              </a:solidFill>
            </a:endParaRPr>
          </a:p>
        </p:txBody>
      </p:sp>
      <p:grpSp>
        <p:nvGrpSpPr>
          <p:cNvPr id="3" name="Groupe 2"/>
          <p:cNvGrpSpPr/>
          <p:nvPr/>
        </p:nvGrpSpPr>
        <p:grpSpPr>
          <a:xfrm>
            <a:off x="4523665" y="2006600"/>
            <a:ext cx="4414033" cy="4662760"/>
            <a:chOff x="4523665" y="2006600"/>
            <a:chExt cx="4414033" cy="4662760"/>
          </a:xfrm>
        </p:grpSpPr>
        <p:grpSp>
          <p:nvGrpSpPr>
            <p:cNvPr id="2" name="Groupe 1"/>
            <p:cNvGrpSpPr/>
            <p:nvPr/>
          </p:nvGrpSpPr>
          <p:grpSpPr>
            <a:xfrm>
              <a:off x="4523665" y="2006600"/>
              <a:ext cx="4414033" cy="4662760"/>
              <a:chOff x="4523665" y="2006600"/>
              <a:chExt cx="4414033" cy="4662760"/>
            </a:xfrm>
          </p:grpSpPr>
          <p:sp>
            <p:nvSpPr>
              <p:cNvPr id="40" name="Rectangle à coins arrondis 39"/>
              <p:cNvSpPr/>
              <p:nvPr/>
            </p:nvSpPr>
            <p:spPr>
              <a:xfrm>
                <a:off x="4657798" y="2204864"/>
                <a:ext cx="4279900" cy="4464496"/>
              </a:xfrm>
              <a:prstGeom prst="roundRect">
                <a:avLst>
                  <a:gd name="adj" fmla="val 6117"/>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28" name="Picture 2">
                <a:hlinkClick r:id="rId8" action="ppaction://hlinkfile"/>
              </p:cNvPr>
              <p:cNvPicPr>
                <a:picLocks noChangeAspect="1" noChangeArrowheads="1"/>
              </p:cNvPicPr>
              <p:nvPr/>
            </p:nvPicPr>
            <p:blipFill rotWithShape="1">
              <a:blip r:embed="rId9" cstate="print"/>
              <a:srcRect l="4046" t="21587" r="49430" b="38837"/>
              <a:stretch/>
            </p:blipFill>
            <p:spPr bwMode="auto">
              <a:xfrm>
                <a:off x="4833848" y="4725144"/>
                <a:ext cx="3914616" cy="1872208"/>
              </a:xfrm>
              <a:prstGeom prst="rect">
                <a:avLst/>
              </a:prstGeom>
              <a:noFill/>
              <a:ln w="9525">
                <a:noFill/>
                <a:miter lim="800000"/>
                <a:headEnd/>
                <a:tailEnd/>
              </a:ln>
            </p:spPr>
          </p:pic>
          <p:sp>
            <p:nvSpPr>
              <p:cNvPr id="41" name="AutoShape 4"/>
              <p:cNvSpPr>
                <a:spLocks noChangeArrowheads="1"/>
              </p:cNvSpPr>
              <p:nvPr/>
            </p:nvSpPr>
            <p:spPr bwMode="auto">
              <a:xfrm>
                <a:off x="4523665" y="2006600"/>
                <a:ext cx="3594870" cy="459975"/>
              </a:xfrm>
              <a:prstGeom prst="roundRect">
                <a:avLst>
                  <a:gd name="adj" fmla="val 16667"/>
                </a:avLst>
              </a:prstGeom>
              <a:ln>
                <a:headEnd/>
                <a:tailEnd/>
              </a:ln>
            </p:spPr>
            <p:style>
              <a:lnRef idx="0">
                <a:schemeClr val="accent6"/>
              </a:lnRef>
              <a:fillRef idx="3">
                <a:schemeClr val="accent6"/>
              </a:fillRef>
              <a:effectRef idx="3">
                <a:schemeClr val="accent6"/>
              </a:effectRef>
              <a:fontRef idx="minor">
                <a:schemeClr val="lt1"/>
              </a:fontRef>
            </p:style>
            <p:txBody>
              <a:bodyPr/>
              <a:lstStyle/>
              <a:p>
                <a:pPr lvl="0" algn="ctr" fontAlgn="base">
                  <a:spcBef>
                    <a:spcPct val="0"/>
                  </a:spcBef>
                  <a:spcAft>
                    <a:spcPct val="0"/>
                  </a:spcAft>
                </a:pPr>
                <a:r>
                  <a:rPr lang="fr-FR" altLang="zh-CN" b="1" dirty="0" smtClean="0">
                    <a:solidFill>
                      <a:schemeClr val="bg1"/>
                    </a:solidFill>
                    <a:latin typeface="Calibri" pitchFamily="34" charset="0"/>
                    <a:ea typeface="Times New Roman" pitchFamily="18" charset="0"/>
                    <a:cs typeface="Calibri" pitchFamily="34" charset="0"/>
                  </a:rPr>
                  <a:t>Structuration des connaissances</a:t>
                </a:r>
                <a:endParaRPr lang="fr-FR" dirty="0">
                  <a:solidFill>
                    <a:schemeClr val="bg1"/>
                  </a:solidFill>
                </a:endParaRPr>
              </a:p>
            </p:txBody>
          </p:sp>
          <p:pic>
            <p:nvPicPr>
              <p:cNvPr id="48" name="Picture 2">
                <a:hlinkClick r:id="rId8" action="ppaction://hlinkfile"/>
              </p:cNvPr>
              <p:cNvPicPr>
                <a:picLocks noChangeAspect="1" noChangeArrowheads="1"/>
              </p:cNvPicPr>
              <p:nvPr/>
            </p:nvPicPr>
            <p:blipFill rotWithShape="1">
              <a:blip r:embed="rId9" cstate="print"/>
              <a:srcRect l="50258" t="21587" r="3529" b="38837"/>
              <a:stretch/>
            </p:blipFill>
            <p:spPr bwMode="auto">
              <a:xfrm>
                <a:off x="4846940" y="2706560"/>
                <a:ext cx="3888432" cy="1872208"/>
              </a:xfrm>
              <a:prstGeom prst="rect">
                <a:avLst/>
              </a:prstGeom>
              <a:noFill/>
              <a:ln w="9525">
                <a:noFill/>
                <a:miter lim="800000"/>
                <a:headEnd/>
                <a:tailEnd/>
              </a:ln>
            </p:spPr>
          </p:pic>
        </p:grpSp>
        <p:sp>
          <p:nvSpPr>
            <p:cNvPr id="49" name="Rectangle 48"/>
            <p:cNvSpPr/>
            <p:nvPr/>
          </p:nvSpPr>
          <p:spPr>
            <a:xfrm rot="20900018">
              <a:off x="4542401" y="3213886"/>
              <a:ext cx="3143728" cy="1569660"/>
            </a:xfrm>
            <a:prstGeom prst="rect">
              <a:avLst/>
            </a:prstGeom>
            <a:noFill/>
          </p:spPr>
          <p:txBody>
            <a:bodyPr wrap="square" lIns="91440" tIns="45720" rIns="91440" bIns="45720">
              <a:spAutoFit/>
            </a:bodyPr>
            <a:lstStyle/>
            <a:p>
              <a:pPr algn="ctr"/>
              <a:r>
                <a:rPr lang="fr-FR" sz="3200" b="1" cap="none" spc="-10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Diagnostic de Performances Énergétiques</a:t>
              </a:r>
              <a:endParaRPr lang="fr-FR" sz="3200" b="1" cap="none" spc="-10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endParaRPr>
            </a:p>
          </p:txBody>
        </p:sp>
      </p:grpSp>
    </p:spTree>
    <p:extLst>
      <p:ext uri="{BB962C8B-B14F-4D97-AF65-F5344CB8AC3E}">
        <p14:creationId xmlns="" xmlns:p14="http://schemas.microsoft.com/office/powerpoint/2010/main" val="204564270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par>
                                <p:cTn id="10" presetID="53" presetClass="entr" presetSubtype="16"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animEffect transition="in" filter="fad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AutoShape 10" descr="http://www.monversailles.com/wp-content/uploads/2011/03/fleche-verte.jpg"/>
          <p:cNvSpPr>
            <a:spLocks noChangeAspect="1" noChangeArrowheads="1"/>
          </p:cNvSpPr>
          <p:nvPr/>
        </p:nvSpPr>
        <p:spPr bwMode="auto">
          <a:xfrm>
            <a:off x="63500" y="-136525"/>
            <a:ext cx="2857500" cy="21431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pSp>
        <p:nvGrpSpPr>
          <p:cNvPr id="42" name="Groupe 21"/>
          <p:cNvGrpSpPr>
            <a:grpSpLocks/>
          </p:cNvGrpSpPr>
          <p:nvPr/>
        </p:nvGrpSpPr>
        <p:grpSpPr bwMode="auto">
          <a:xfrm>
            <a:off x="4181767" y="816547"/>
            <a:ext cx="4350673" cy="668237"/>
            <a:chOff x="-43423" y="135678"/>
            <a:chExt cx="2623591" cy="378063"/>
          </a:xfrm>
        </p:grpSpPr>
        <p:sp>
          <p:nvSpPr>
            <p:cNvPr id="43" name="AutoShape 3"/>
            <p:cNvSpPr>
              <a:spLocks noChangeArrowheads="1"/>
            </p:cNvSpPr>
            <p:nvPr/>
          </p:nvSpPr>
          <p:spPr bwMode="auto">
            <a:xfrm>
              <a:off x="1" y="176927"/>
              <a:ext cx="2580167" cy="336814"/>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a:solidFill>
                  <a:srgbClr val="7BB800"/>
                </a:solidFill>
                <a:latin typeface="Century Gothic" pitchFamily="34" charset="0"/>
              </a:endParaRPr>
            </a:p>
          </p:txBody>
        </p:sp>
        <p:sp>
          <p:nvSpPr>
            <p:cNvPr id="44" name="AutoShape 4"/>
            <p:cNvSpPr>
              <a:spLocks noChangeArrowheads="1"/>
            </p:cNvSpPr>
            <p:nvPr/>
          </p:nvSpPr>
          <p:spPr bwMode="auto">
            <a:xfrm>
              <a:off x="-43423" y="135678"/>
              <a:ext cx="1290084" cy="19648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a:solidFill>
                    <a:srgbClr val="FFFFFF"/>
                  </a:solidFill>
                  <a:latin typeface="Calibri" pitchFamily="34" charset="0"/>
                </a:rPr>
                <a:t>Centres </a:t>
              </a:r>
              <a:r>
                <a:rPr lang="fr-FR" b="1" dirty="0" smtClean="0">
                  <a:solidFill>
                    <a:srgbClr val="FFFFFF"/>
                  </a:solidFill>
                  <a:latin typeface="Calibri" pitchFamily="34" charset="0"/>
                </a:rPr>
                <a:t>d’Intérêts</a:t>
              </a:r>
              <a:endParaRPr lang="fr-FR" b="1" dirty="0">
                <a:solidFill>
                  <a:srgbClr val="FFFFFF"/>
                </a:solidFill>
                <a:latin typeface="Calibri" pitchFamily="34" charset="0"/>
              </a:endParaRPr>
            </a:p>
          </p:txBody>
        </p:sp>
      </p:grpSp>
      <p:grpSp>
        <p:nvGrpSpPr>
          <p:cNvPr id="45" name="Groupe 21"/>
          <p:cNvGrpSpPr>
            <a:grpSpLocks/>
          </p:cNvGrpSpPr>
          <p:nvPr/>
        </p:nvGrpSpPr>
        <p:grpSpPr bwMode="auto">
          <a:xfrm>
            <a:off x="35496" y="816546"/>
            <a:ext cx="3765333" cy="668238"/>
            <a:chOff x="296363" y="29132"/>
            <a:chExt cx="2010102" cy="509714"/>
          </a:xfrm>
        </p:grpSpPr>
        <p:sp>
          <p:nvSpPr>
            <p:cNvPr id="46" name="AutoShape 3"/>
            <p:cNvSpPr>
              <a:spLocks noChangeArrowheads="1"/>
            </p:cNvSpPr>
            <p:nvPr/>
          </p:nvSpPr>
          <p:spPr bwMode="auto">
            <a:xfrm>
              <a:off x="345970" y="74334"/>
              <a:ext cx="1960495" cy="464512"/>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marL="1260475" algn="ctr"/>
              <a:r>
                <a:rPr lang="fr-FR" sz="2000" b="1" dirty="0" smtClean="0">
                  <a:solidFill>
                    <a:srgbClr val="7BB800"/>
                  </a:solidFill>
                  <a:latin typeface="Century Gothic" pitchFamily="34" charset="0"/>
                </a:rPr>
                <a:t>L’énergie </a:t>
              </a:r>
              <a:endParaRPr lang="fr-FR" sz="2000" b="1" dirty="0">
                <a:solidFill>
                  <a:srgbClr val="7BB800"/>
                </a:solidFill>
                <a:latin typeface="Century Gothic" pitchFamily="34" charset="0"/>
              </a:endParaRPr>
            </a:p>
            <a:p>
              <a:pPr marL="1344613" algn="ctr"/>
              <a:r>
                <a:rPr lang="fr-FR" sz="2000" b="1" dirty="0" smtClean="0">
                  <a:solidFill>
                    <a:srgbClr val="7BB800"/>
                  </a:solidFill>
                  <a:latin typeface="Century Gothic" pitchFamily="34" charset="0"/>
                </a:rPr>
                <a:t>dans l’habitat</a:t>
              </a:r>
              <a:endParaRPr lang="fr-FR" sz="2000" b="1" dirty="0">
                <a:solidFill>
                  <a:srgbClr val="7BB800"/>
                </a:solidFill>
                <a:latin typeface="Century Gothic" pitchFamily="34" charset="0"/>
              </a:endParaRPr>
            </a:p>
          </p:txBody>
        </p:sp>
        <p:sp>
          <p:nvSpPr>
            <p:cNvPr id="47" name="AutoShape 4"/>
            <p:cNvSpPr>
              <a:spLocks noChangeArrowheads="1"/>
            </p:cNvSpPr>
            <p:nvPr/>
          </p:nvSpPr>
          <p:spPr bwMode="auto">
            <a:xfrm>
              <a:off x="296363" y="29132"/>
              <a:ext cx="768820" cy="26490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smtClean="0">
                  <a:solidFill>
                    <a:srgbClr val="FFFFFF"/>
                  </a:solidFill>
                  <a:latin typeface="Calibri" pitchFamily="34" charset="0"/>
                </a:rPr>
                <a:t>Thème</a:t>
              </a:r>
              <a:endParaRPr lang="fr-FR" b="1" dirty="0">
                <a:solidFill>
                  <a:srgbClr val="FFFFFF"/>
                </a:solidFill>
                <a:latin typeface="Calibri" pitchFamily="34" charset="0"/>
              </a:endParaRPr>
            </a:p>
          </p:txBody>
        </p:sp>
      </p:grpSp>
      <p:pic>
        <p:nvPicPr>
          <p:cNvPr id="24" name="Image 23"/>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851498" y="620840"/>
            <a:ext cx="1464918" cy="1368000"/>
          </a:xfrm>
          <a:prstGeom prst="rect">
            <a:avLst/>
          </a:prstGeom>
        </p:spPr>
      </p:pic>
      <p:sp>
        <p:nvSpPr>
          <p:cNvPr id="29" name="Rectangle à coins arrondis 28"/>
          <p:cNvSpPr/>
          <p:nvPr/>
        </p:nvSpPr>
        <p:spPr>
          <a:xfrm>
            <a:off x="1619672" y="1924560"/>
            <a:ext cx="2114831" cy="4384761"/>
          </a:xfrm>
          <a:prstGeom prst="roundRect">
            <a:avLst>
              <a:gd name="adj" fmla="val 7703"/>
            </a:avLst>
          </a:prstGeom>
        </p:spPr>
        <p:style>
          <a:lnRef idx="1">
            <a:schemeClr val="accent2"/>
          </a:lnRef>
          <a:fillRef idx="3">
            <a:schemeClr val="accent2"/>
          </a:fillRef>
          <a:effectRef idx="2">
            <a:schemeClr val="accent2"/>
          </a:effectRef>
          <a:fontRef idx="minor">
            <a:schemeClr val="lt1"/>
          </a:fontRef>
        </p:style>
        <p:txBody>
          <a:bodyPr rtlCol="0" anchor="t"/>
          <a:lstStyle/>
          <a:p>
            <a:pPr algn="ctr"/>
            <a:r>
              <a:rPr lang="fr-FR" b="1" i="1" dirty="0" smtClean="0">
                <a:solidFill>
                  <a:schemeClr val="tx1"/>
                </a:solidFill>
                <a:effectLst>
                  <a:outerShdw blurRad="38100" dist="38100" dir="2700000" algn="tl">
                    <a:srgbClr val="000000">
                      <a:alpha val="43137"/>
                    </a:srgbClr>
                  </a:outerShdw>
                </a:effectLst>
              </a:rPr>
              <a:t>DÉMARCHE D’INVESTIGATION</a:t>
            </a:r>
            <a:endParaRPr lang="fr-FR" b="1" i="1" dirty="0">
              <a:solidFill>
                <a:schemeClr val="tx1"/>
              </a:solidFill>
              <a:effectLst>
                <a:outerShdw blurRad="38100" dist="38100" dir="2700000" algn="tl">
                  <a:srgbClr val="000000">
                    <a:alpha val="43137"/>
                  </a:srgbClr>
                </a:outerShdw>
              </a:effectLst>
            </a:endParaRPr>
          </a:p>
        </p:txBody>
      </p:sp>
      <p:sp>
        <p:nvSpPr>
          <p:cNvPr id="30" name="Rectangle à coins arrondis 29"/>
          <p:cNvSpPr/>
          <p:nvPr/>
        </p:nvSpPr>
        <p:spPr>
          <a:xfrm>
            <a:off x="1924941" y="2671128"/>
            <a:ext cx="1494930" cy="87998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a:p>
            <a:pPr algn="ctr"/>
            <a:r>
              <a:rPr lang="fr-FR" sz="1400" dirty="0" smtClean="0"/>
              <a:t>Comprendre les principes de la RT2012</a:t>
            </a:r>
          </a:p>
          <a:p>
            <a:pPr algn="ctr"/>
            <a:endParaRPr lang="fr-FR" sz="1400" dirty="0" smtClean="0"/>
          </a:p>
        </p:txBody>
      </p:sp>
      <p:sp>
        <p:nvSpPr>
          <p:cNvPr id="31" name="Rectangle à coins arrondis 30"/>
          <p:cNvSpPr/>
          <p:nvPr/>
        </p:nvSpPr>
        <p:spPr>
          <a:xfrm>
            <a:off x="1920032" y="3687689"/>
            <a:ext cx="1494930" cy="136886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r-FR" sz="1400" dirty="0" smtClean="0"/>
              <a:t>Recherche sur des sites d’agences immobilières, relevé des performances</a:t>
            </a:r>
          </a:p>
        </p:txBody>
      </p:sp>
      <p:sp>
        <p:nvSpPr>
          <p:cNvPr id="32" name="Rectangle à coins arrondis 31"/>
          <p:cNvSpPr/>
          <p:nvPr/>
        </p:nvSpPr>
        <p:spPr>
          <a:xfrm>
            <a:off x="1920032" y="5213309"/>
            <a:ext cx="1494930" cy="87998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r-FR" sz="1400" dirty="0" smtClean="0"/>
              <a:t>Présentation des relevés</a:t>
            </a:r>
          </a:p>
          <a:p>
            <a:pPr algn="ctr"/>
            <a:r>
              <a:rPr lang="fr-FR" sz="1400" dirty="0" smtClean="0"/>
              <a:t>effectués </a:t>
            </a:r>
          </a:p>
        </p:txBody>
      </p:sp>
      <p:sp>
        <p:nvSpPr>
          <p:cNvPr id="33" name="Rectangle à coins arrondis 32"/>
          <p:cNvSpPr/>
          <p:nvPr/>
        </p:nvSpPr>
        <p:spPr>
          <a:xfrm>
            <a:off x="-193185" y="3438704"/>
            <a:ext cx="1584172" cy="1644719"/>
          </a:xfrm>
          <a:prstGeom prst="roundRect">
            <a:avLst/>
          </a:prstGeom>
        </p:spPr>
        <p:style>
          <a:lnRef idx="1">
            <a:schemeClr val="accent5"/>
          </a:lnRef>
          <a:fillRef idx="3">
            <a:schemeClr val="accent5"/>
          </a:fillRef>
          <a:effectRef idx="2">
            <a:schemeClr val="accent5"/>
          </a:effectRef>
          <a:fontRef idx="minor">
            <a:schemeClr val="lt1"/>
          </a:fontRef>
        </p:style>
        <p:txBody>
          <a:bodyPr rtlCol="0" anchor="t"/>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fontAlgn="base">
              <a:spcBef>
                <a:spcPct val="0"/>
              </a:spcBef>
              <a:spcAft>
                <a:spcPct val="0"/>
              </a:spcAft>
            </a:pPr>
            <a:r>
              <a:rPr lang="fr-FR" altLang="zh-CN" sz="1600" b="1" dirty="0">
                <a:solidFill>
                  <a:schemeClr val="bg1"/>
                </a:solidFill>
                <a:latin typeface="Calibri" pitchFamily="34" charset="0"/>
                <a:ea typeface="Times New Roman" pitchFamily="18" charset="0"/>
                <a:cs typeface="Calibri" pitchFamily="34" charset="0"/>
              </a:rPr>
              <a:t>D</a:t>
            </a:r>
            <a:r>
              <a:rPr lang="fr-FR" altLang="zh-CN" sz="1600" b="1" dirty="0" smtClean="0">
                <a:solidFill>
                  <a:schemeClr val="bg1"/>
                </a:solidFill>
                <a:latin typeface="Calibri" pitchFamily="34" charset="0"/>
                <a:ea typeface="Times New Roman" pitchFamily="18" charset="0"/>
                <a:cs typeface="Calibri" pitchFamily="34" charset="0"/>
              </a:rPr>
              <a:t>éfi majeur : changement climatique</a:t>
            </a:r>
            <a:endParaRPr lang="fr-FR" altLang="zh-CN" sz="1600" b="1" dirty="0" smtClean="0">
              <a:solidFill>
                <a:schemeClr val="bg1"/>
              </a:solidFill>
              <a:latin typeface="Arial" pitchFamily="34" charset="0"/>
              <a:cs typeface="Arial" pitchFamily="34" charset="0"/>
            </a:endParaRPr>
          </a:p>
        </p:txBody>
      </p:sp>
      <p:sp>
        <p:nvSpPr>
          <p:cNvPr id="34" name="Flèche vers la droite 23"/>
          <p:cNvSpPr/>
          <p:nvPr/>
        </p:nvSpPr>
        <p:spPr>
          <a:xfrm>
            <a:off x="1334251" y="4123537"/>
            <a:ext cx="351748" cy="451156"/>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35" name="Ellipse 34"/>
          <p:cNvSpPr/>
          <p:nvPr/>
        </p:nvSpPr>
        <p:spPr>
          <a:xfrm>
            <a:off x="-252537" y="5373216"/>
            <a:ext cx="1702877" cy="15751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1400" b="1" dirty="0">
              <a:solidFill>
                <a:schemeClr val="bg1"/>
              </a:solidFill>
            </a:endParaRPr>
          </a:p>
        </p:txBody>
      </p:sp>
      <p:sp>
        <p:nvSpPr>
          <p:cNvPr id="36" name="Flèche vers la droite 30"/>
          <p:cNvSpPr/>
          <p:nvPr/>
        </p:nvSpPr>
        <p:spPr>
          <a:xfrm rot="20325218">
            <a:off x="1468919" y="5899811"/>
            <a:ext cx="346222" cy="35897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37" name="Ellipse 36"/>
          <p:cNvSpPr/>
          <p:nvPr/>
        </p:nvSpPr>
        <p:spPr>
          <a:xfrm>
            <a:off x="269371" y="2104928"/>
            <a:ext cx="1146271" cy="11626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FR" sz="1400" b="1" dirty="0" smtClean="0">
                <a:solidFill>
                  <a:schemeClr val="bg1"/>
                </a:solidFill>
              </a:rPr>
              <a:t>Equipe d’élèves</a:t>
            </a:r>
            <a:endParaRPr lang="fr-FR" sz="1400" b="1" dirty="0">
              <a:solidFill>
                <a:schemeClr val="bg1"/>
              </a:solidFill>
            </a:endParaRPr>
          </a:p>
        </p:txBody>
      </p:sp>
      <p:sp>
        <p:nvSpPr>
          <p:cNvPr id="38" name="Flèche vers la droite 32"/>
          <p:cNvSpPr/>
          <p:nvPr/>
        </p:nvSpPr>
        <p:spPr>
          <a:xfrm rot="452134">
            <a:off x="1356283" y="2677616"/>
            <a:ext cx="307689" cy="39608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grpSp>
        <p:nvGrpSpPr>
          <p:cNvPr id="2" name="Groupe 1"/>
          <p:cNvGrpSpPr/>
          <p:nvPr/>
        </p:nvGrpSpPr>
        <p:grpSpPr>
          <a:xfrm>
            <a:off x="4067945" y="1924560"/>
            <a:ext cx="5651704" cy="4384761"/>
            <a:chOff x="4067945" y="1924560"/>
            <a:chExt cx="5651704" cy="4384761"/>
          </a:xfrm>
        </p:grpSpPr>
        <p:sp>
          <p:nvSpPr>
            <p:cNvPr id="28" name="Rectangle à coins arrondis 27"/>
            <p:cNvSpPr/>
            <p:nvPr/>
          </p:nvSpPr>
          <p:spPr>
            <a:xfrm>
              <a:off x="4067945" y="1924560"/>
              <a:ext cx="4210114" cy="4384761"/>
            </a:xfrm>
            <a:prstGeom prst="roundRect">
              <a:avLst>
                <a:gd name="adj" fmla="val 6275"/>
              </a:avLst>
            </a:prstGeom>
          </p:spPr>
          <p:style>
            <a:lnRef idx="1">
              <a:schemeClr val="accent2"/>
            </a:lnRef>
            <a:fillRef idx="3">
              <a:schemeClr val="accent2"/>
            </a:fillRef>
            <a:effectRef idx="2">
              <a:schemeClr val="accent2"/>
            </a:effectRef>
            <a:fontRef idx="minor">
              <a:schemeClr val="lt1"/>
            </a:fontRef>
          </p:style>
          <p:txBody>
            <a:bodyPr rtlCol="0" anchor="t"/>
            <a:lstStyle/>
            <a:p>
              <a:pPr algn="ctr"/>
              <a:r>
                <a:rPr lang="fr-FR" b="1" i="1" dirty="0" smtClean="0">
                  <a:solidFill>
                    <a:schemeClr val="tx1"/>
                  </a:solidFill>
                  <a:effectLst>
                    <a:outerShdw blurRad="38100" dist="38100" dir="2700000" algn="tl">
                      <a:srgbClr val="000000">
                        <a:alpha val="43137"/>
                      </a:srgbClr>
                    </a:outerShdw>
                  </a:effectLst>
                </a:rPr>
                <a:t>RÉSOLUTION DE PROBLÈME TECHNIQUE</a:t>
              </a:r>
              <a:endParaRPr lang="fr-FR" b="1" i="1" dirty="0">
                <a:solidFill>
                  <a:schemeClr val="tx1"/>
                </a:solidFill>
                <a:effectLst>
                  <a:outerShdw blurRad="38100" dist="38100" dir="2700000" algn="tl">
                    <a:srgbClr val="000000">
                      <a:alpha val="43137"/>
                    </a:srgbClr>
                  </a:outerShdw>
                </a:effectLst>
              </a:endParaRPr>
            </a:p>
          </p:txBody>
        </p:sp>
        <p:sp>
          <p:nvSpPr>
            <p:cNvPr id="40" name="Rectangle à coins arrondis 39"/>
            <p:cNvSpPr/>
            <p:nvPr/>
          </p:nvSpPr>
          <p:spPr>
            <a:xfrm>
              <a:off x="7521222" y="2432650"/>
              <a:ext cx="527623" cy="3732654"/>
            </a:xfrm>
            <a:prstGeom prst="roundRect">
              <a:avLst/>
            </a:prstGeom>
          </p:spPr>
          <p:style>
            <a:lnRef idx="3">
              <a:schemeClr val="lt1"/>
            </a:lnRef>
            <a:fillRef idx="1">
              <a:schemeClr val="accent3"/>
            </a:fillRef>
            <a:effectRef idx="1">
              <a:schemeClr val="accent3"/>
            </a:effectRef>
            <a:fontRef idx="minor">
              <a:schemeClr val="lt1"/>
            </a:fontRef>
          </p:style>
          <p:txBody>
            <a:bodyPr vert="vert270" rtlCol="0" anchor="ctr"/>
            <a:lstStyle/>
            <a:p>
              <a:pPr algn="ctr"/>
              <a:r>
                <a:rPr lang="fr-FR" sz="2000" dirty="0" smtClean="0"/>
                <a:t>Restitution</a:t>
              </a:r>
              <a:endParaRPr lang="fr-FR" dirty="0" smtClean="0"/>
            </a:p>
          </p:txBody>
        </p:sp>
        <p:sp>
          <p:nvSpPr>
            <p:cNvPr id="48" name="Rectangle à coins arrondis 47"/>
            <p:cNvSpPr/>
            <p:nvPr/>
          </p:nvSpPr>
          <p:spPr>
            <a:xfrm>
              <a:off x="4324113" y="2348011"/>
              <a:ext cx="1319056" cy="38172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endParaRPr lang="fr-FR" sz="1400" b="1" dirty="0" smtClean="0"/>
            </a:p>
            <a:p>
              <a:pPr algn="ctr"/>
              <a:r>
                <a:rPr lang="fr-FR" sz="1400" b="1" dirty="0" smtClean="0"/>
                <a:t>Des idées lumineuses !</a:t>
              </a:r>
            </a:p>
            <a:p>
              <a:pPr algn="ctr"/>
              <a:endParaRPr lang="fr-FR" sz="1400" dirty="0" smtClean="0"/>
            </a:p>
            <a:p>
              <a:pPr algn="ctr"/>
              <a:endParaRPr lang="fr-FR" sz="1400" dirty="0" smtClean="0"/>
            </a:p>
            <a:p>
              <a:pPr algn="ctr"/>
              <a:r>
                <a:rPr lang="fr-FR" sz="1400" dirty="0" smtClean="0"/>
                <a:t>Quelles technologies choisir…</a:t>
              </a:r>
            </a:p>
            <a:p>
              <a:pPr algn="ctr"/>
              <a:endParaRPr lang="fr-FR" sz="1400" dirty="0" smtClean="0"/>
            </a:p>
            <a:p>
              <a:pPr algn="ctr"/>
              <a:endParaRPr lang="fr-FR" sz="1400" dirty="0"/>
            </a:p>
            <a:p>
              <a:pPr algn="ctr"/>
              <a:endParaRPr lang="fr-FR" sz="1400" dirty="0" smtClean="0"/>
            </a:p>
            <a:p>
              <a:pPr algn="ctr"/>
              <a:r>
                <a:rPr lang="fr-FR" sz="1400" dirty="0" smtClean="0"/>
                <a:t>…pour améliorer l’efficacité énergétique ?</a:t>
              </a:r>
            </a:p>
          </p:txBody>
        </p:sp>
        <p:sp>
          <p:nvSpPr>
            <p:cNvPr id="54" name="Ellipse 53"/>
            <p:cNvSpPr/>
            <p:nvPr>
              <p:custDataLst>
                <p:tags r:id="rId4"/>
              </p:custDataLst>
            </p:nvPr>
          </p:nvSpPr>
          <p:spPr>
            <a:xfrm>
              <a:off x="7978126" y="3793302"/>
              <a:ext cx="1302081" cy="130741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sz="2000" dirty="0"/>
            </a:p>
          </p:txBody>
        </p:sp>
        <p:sp>
          <p:nvSpPr>
            <p:cNvPr id="56" name="ZoneTexte 55"/>
            <p:cNvSpPr txBox="1"/>
            <p:nvPr>
              <p:custDataLst>
                <p:tags r:id="rId5"/>
              </p:custDataLst>
            </p:nvPr>
          </p:nvSpPr>
          <p:spPr>
            <a:xfrm>
              <a:off x="7521466" y="4248421"/>
              <a:ext cx="2198183" cy="543291"/>
            </a:xfrm>
            <a:prstGeom prst="rect">
              <a:avLst/>
            </a:prstGeom>
            <a:noFill/>
          </p:spPr>
          <p:txBody>
            <a:bodyPr wrap="square" rtlCol="0">
              <a:spAutoFit/>
            </a:bodyPr>
            <a:lstStyle/>
            <a:p>
              <a:pPr algn="ctr"/>
              <a:r>
                <a:rPr lang="fr-FR" sz="1400" b="1" dirty="0" smtClean="0"/>
                <a:t>Structuration</a:t>
              </a:r>
            </a:p>
            <a:p>
              <a:pPr algn="ctr"/>
              <a:r>
                <a:rPr lang="fr-FR" sz="1400" b="1" dirty="0" smtClean="0"/>
                <a:t> des savoirs</a:t>
              </a:r>
              <a:endParaRPr lang="fr-FR" sz="1400" b="1" dirty="0"/>
            </a:p>
          </p:txBody>
        </p:sp>
        <p:sp>
          <p:nvSpPr>
            <p:cNvPr id="57" name="Rectangle à coins arrondis 56"/>
            <p:cNvSpPr/>
            <p:nvPr/>
          </p:nvSpPr>
          <p:spPr>
            <a:xfrm>
              <a:off x="5731105" y="2432650"/>
              <a:ext cx="1670805" cy="6473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t>Activité 1</a:t>
              </a:r>
            </a:p>
            <a:p>
              <a:pPr algn="ctr"/>
              <a:r>
                <a:rPr lang="fr-FR" sz="1400" dirty="0" smtClean="0"/>
                <a:t>Exploitation de l’éclairage naturel</a:t>
              </a:r>
              <a:endParaRPr lang="fr-FR" sz="1400" dirty="0"/>
            </a:p>
          </p:txBody>
        </p:sp>
        <p:sp>
          <p:nvSpPr>
            <p:cNvPr id="58" name="Rectangle à coins arrondis 57"/>
            <p:cNvSpPr/>
            <p:nvPr/>
          </p:nvSpPr>
          <p:spPr>
            <a:xfrm>
              <a:off x="5731105" y="3947668"/>
              <a:ext cx="1670805" cy="6473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t>Activité 3</a:t>
              </a:r>
            </a:p>
            <a:p>
              <a:pPr algn="ctr" defTabSz="1339850"/>
              <a:r>
                <a:rPr lang="fr-FR" sz="1400" dirty="0" smtClean="0"/>
                <a:t>Gradateur de lumière</a:t>
              </a:r>
            </a:p>
          </p:txBody>
        </p:sp>
        <p:sp>
          <p:nvSpPr>
            <p:cNvPr id="59" name="Rectangle à coins arrondis 58"/>
            <p:cNvSpPr/>
            <p:nvPr/>
          </p:nvSpPr>
          <p:spPr>
            <a:xfrm>
              <a:off x="5731105" y="3202522"/>
              <a:ext cx="1670805" cy="6473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t>Activité 2</a:t>
              </a:r>
            </a:p>
            <a:p>
              <a:pPr algn="ctr"/>
              <a:r>
                <a:rPr lang="fr-FR" sz="1400" dirty="0" smtClean="0"/>
                <a:t>Optimisation type de lampe</a:t>
              </a:r>
              <a:endParaRPr lang="fr-FR" sz="1400" dirty="0"/>
            </a:p>
          </p:txBody>
        </p:sp>
        <p:sp>
          <p:nvSpPr>
            <p:cNvPr id="60" name="Rectangle à coins arrondis 59"/>
            <p:cNvSpPr/>
            <p:nvPr/>
          </p:nvSpPr>
          <p:spPr>
            <a:xfrm>
              <a:off x="5731105" y="4735723"/>
              <a:ext cx="1670805" cy="6473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t>Activité 4</a:t>
              </a:r>
            </a:p>
            <a:p>
              <a:pPr algn="ctr"/>
              <a:r>
                <a:rPr lang="fr-FR" sz="1400" dirty="0" smtClean="0"/>
                <a:t>Le choix des couleurs</a:t>
              </a:r>
            </a:p>
          </p:txBody>
        </p:sp>
        <p:sp>
          <p:nvSpPr>
            <p:cNvPr id="61" name="Rectangle à coins arrondis 60"/>
            <p:cNvSpPr/>
            <p:nvPr/>
          </p:nvSpPr>
          <p:spPr>
            <a:xfrm>
              <a:off x="5731105" y="5517933"/>
              <a:ext cx="1670805" cy="6473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t>Activité 5</a:t>
              </a:r>
            </a:p>
            <a:p>
              <a:pPr algn="ctr"/>
              <a:r>
                <a:rPr lang="fr-FR" sz="1400" dirty="0" smtClean="0"/>
                <a:t>Eclairage naturel </a:t>
              </a:r>
            </a:p>
          </p:txBody>
        </p:sp>
      </p:grpSp>
      <p:pic>
        <p:nvPicPr>
          <p:cNvPr id="39" name="Picture 2" descr="hugo et sa maison"/>
          <p:cNvPicPr>
            <a:picLocks noChangeAspect="1" noChangeArrowheads="1"/>
          </p:cNvPicPr>
          <p:nvPr/>
        </p:nvPicPr>
        <p:blipFill>
          <a:blip r:embed="rId9" cstate="print"/>
          <a:srcRect/>
          <a:stretch>
            <a:fillRect/>
          </a:stretch>
        </p:blipFill>
        <p:spPr bwMode="auto">
          <a:xfrm>
            <a:off x="35496" y="4361522"/>
            <a:ext cx="864096" cy="721901"/>
          </a:xfrm>
          <a:prstGeom prst="rect">
            <a:avLst/>
          </a:prstGeom>
          <a:noFill/>
          <a:ln w="9525">
            <a:noFill/>
            <a:miter lim="800000"/>
            <a:headEnd/>
            <a:tailEnd/>
          </a:ln>
        </p:spPr>
      </p:pic>
      <p:sp>
        <p:nvSpPr>
          <p:cNvPr id="51" name="Ellipse 50"/>
          <p:cNvSpPr/>
          <p:nvPr>
            <p:custDataLst>
              <p:tags r:id="rId1"/>
            </p:custDataLst>
          </p:nvPr>
        </p:nvSpPr>
        <p:spPr>
          <a:xfrm>
            <a:off x="3285843" y="3627944"/>
            <a:ext cx="1302081" cy="130265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52" name="ZoneTexte 51"/>
          <p:cNvSpPr txBox="1"/>
          <p:nvPr>
            <p:custDataLst>
              <p:tags r:id="rId2"/>
            </p:custDataLst>
          </p:nvPr>
        </p:nvSpPr>
        <p:spPr>
          <a:xfrm>
            <a:off x="3285843" y="3894147"/>
            <a:ext cx="1302081" cy="830997"/>
          </a:xfrm>
          <a:prstGeom prst="rect">
            <a:avLst/>
          </a:prstGeom>
          <a:noFill/>
        </p:spPr>
        <p:txBody>
          <a:bodyPr wrap="square" rtlCol="0">
            <a:spAutoFit/>
          </a:bodyPr>
          <a:lstStyle/>
          <a:p>
            <a:pPr algn="ctr"/>
            <a:r>
              <a:rPr lang="fr-FR" sz="1200" b="1" dirty="0" smtClean="0"/>
              <a:t>Fiche synthèse </a:t>
            </a:r>
          </a:p>
          <a:p>
            <a:pPr algn="ctr"/>
            <a:r>
              <a:rPr lang="fr-FR" sz="1200" b="1" dirty="0" smtClean="0"/>
              <a:t>Diagnostic des </a:t>
            </a:r>
          </a:p>
          <a:p>
            <a:pPr algn="ctr"/>
            <a:r>
              <a:rPr lang="fr-FR" sz="1200" b="1" dirty="0" smtClean="0"/>
              <a:t>Performances</a:t>
            </a:r>
          </a:p>
          <a:p>
            <a:pPr algn="ctr"/>
            <a:r>
              <a:rPr lang="fr-FR" sz="1200" b="1" dirty="0" smtClean="0"/>
              <a:t> énergétiques</a:t>
            </a:r>
            <a:endParaRPr lang="fr-FR" sz="1200" b="1" dirty="0"/>
          </a:p>
        </p:txBody>
      </p:sp>
      <p:sp>
        <p:nvSpPr>
          <p:cNvPr id="62" name="ZoneTexte 61"/>
          <p:cNvSpPr txBox="1"/>
          <p:nvPr>
            <p:custDataLst>
              <p:tags r:id="rId3"/>
            </p:custDataLst>
          </p:nvPr>
        </p:nvSpPr>
        <p:spPr>
          <a:xfrm>
            <a:off x="-98828" y="5499809"/>
            <a:ext cx="1574484" cy="1169551"/>
          </a:xfrm>
          <a:prstGeom prst="rect">
            <a:avLst/>
          </a:prstGeom>
          <a:noFill/>
        </p:spPr>
        <p:txBody>
          <a:bodyPr wrap="square" rtlCol="0" anchor="ctr">
            <a:spAutoFit/>
          </a:bodyPr>
          <a:lstStyle/>
          <a:p>
            <a:pPr algn="ctr"/>
            <a:r>
              <a:rPr lang="fr-FR" sz="1400" dirty="0">
                <a:solidFill>
                  <a:schemeClr val="bg1"/>
                </a:solidFill>
              </a:rPr>
              <a:t>Comment </a:t>
            </a:r>
            <a:r>
              <a:rPr lang="fr-FR" sz="1400" dirty="0" smtClean="0">
                <a:solidFill>
                  <a:schemeClr val="bg1"/>
                </a:solidFill>
              </a:rPr>
              <a:t>connaître </a:t>
            </a:r>
            <a:r>
              <a:rPr lang="fr-FR" sz="1400" dirty="0">
                <a:solidFill>
                  <a:schemeClr val="bg1"/>
                </a:solidFill>
              </a:rPr>
              <a:t>les performances énergétique d’une habitation ?</a:t>
            </a:r>
          </a:p>
        </p:txBody>
      </p:sp>
      <p:sp>
        <p:nvSpPr>
          <p:cNvPr id="41" name="Pentagone 40"/>
          <p:cNvSpPr/>
          <p:nvPr/>
        </p:nvSpPr>
        <p:spPr>
          <a:xfrm>
            <a:off x="63503" y="72008"/>
            <a:ext cx="8715153" cy="620688"/>
          </a:xfrm>
          <a:prstGeom prst="homePlate">
            <a:avLst/>
          </a:prstGeom>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800" b="1" dirty="0" smtClean="0">
                <a:solidFill>
                  <a:schemeClr val="bg1"/>
                </a:solidFill>
              </a:rPr>
              <a:t>ET</a:t>
            </a:r>
            <a:r>
              <a:rPr lang="fr-FR" dirty="0" smtClean="0">
                <a:solidFill>
                  <a:schemeClr val="bg1"/>
                </a:solidFill>
              </a:rPr>
              <a:t> 		</a:t>
            </a:r>
            <a:r>
              <a:rPr lang="fr-FR" sz="2400" dirty="0" smtClean="0">
                <a:solidFill>
                  <a:schemeClr val="bg1"/>
                </a:solidFill>
              </a:rPr>
              <a:t> Séquence  4                 «  des idées lumineuses »</a:t>
            </a:r>
            <a:endParaRPr lang="fr-FR" sz="2400" dirty="0">
              <a:solidFill>
                <a:schemeClr val="bg1"/>
              </a:solidFill>
            </a:endParaRPr>
          </a:p>
        </p:txBody>
      </p:sp>
    </p:spTree>
    <p:extLst>
      <p:ext uri="{BB962C8B-B14F-4D97-AF65-F5344CB8AC3E}">
        <p14:creationId xmlns="" xmlns:p14="http://schemas.microsoft.com/office/powerpoint/2010/main" val="141897758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à coins arrondis 13"/>
          <p:cNvSpPr/>
          <p:nvPr/>
        </p:nvSpPr>
        <p:spPr>
          <a:xfrm>
            <a:off x="179512" y="2143826"/>
            <a:ext cx="3528392" cy="1501198"/>
          </a:xfrm>
          <a:prstGeom prst="roundRect">
            <a:avLst>
              <a:gd name="adj" fmla="val 6117"/>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266" name="AutoShape 4"/>
          <p:cNvSpPr>
            <a:spLocks noChangeArrowheads="1"/>
          </p:cNvSpPr>
          <p:nvPr/>
        </p:nvSpPr>
        <p:spPr bwMode="auto">
          <a:xfrm>
            <a:off x="4028256" y="2168912"/>
            <a:ext cx="4648200" cy="468000"/>
          </a:xfrm>
          <a:prstGeom prst="roundRect">
            <a:avLst>
              <a:gd name="adj" fmla="val 16667"/>
            </a:avLst>
          </a:prstGeom>
          <a:ln>
            <a:noFill/>
            <a:headEnd/>
            <a:tailEnd/>
          </a:ln>
        </p:spPr>
        <p:style>
          <a:lnRef idx="1">
            <a:schemeClr val="accent2"/>
          </a:lnRef>
          <a:fillRef idx="2">
            <a:schemeClr val="accent2"/>
          </a:fillRef>
          <a:effectRef idx="1">
            <a:schemeClr val="accent2"/>
          </a:effectRef>
          <a:fontRef idx="minor">
            <a:schemeClr val="dk1"/>
          </a:fontRef>
        </p:style>
        <p:txBody>
          <a:bodyPr/>
          <a:lstStyle/>
          <a:p>
            <a:pPr algn="ctr"/>
            <a:r>
              <a:rPr lang="fr-FR" dirty="0" smtClean="0">
                <a:solidFill>
                  <a:schemeClr val="tx1"/>
                </a:solidFill>
                <a:latin typeface="Calibri" pitchFamily="34" charset="0"/>
              </a:rPr>
              <a:t>Rechercher de pistes de solutions</a:t>
            </a:r>
            <a:endParaRPr lang="fr-FR" dirty="0">
              <a:solidFill>
                <a:schemeClr val="tx1"/>
              </a:solidFill>
              <a:latin typeface="Calibri" pitchFamily="34" charset="0"/>
            </a:endParaRPr>
          </a:p>
          <a:p>
            <a:endParaRPr lang="fr-FR" dirty="0">
              <a:solidFill>
                <a:schemeClr val="tx1"/>
              </a:solidFill>
            </a:endParaRPr>
          </a:p>
        </p:txBody>
      </p:sp>
      <p:sp>
        <p:nvSpPr>
          <p:cNvPr id="11268" name="Text Box 10"/>
          <p:cNvSpPr txBox="1">
            <a:spLocks noChangeArrowheads="1"/>
          </p:cNvSpPr>
          <p:nvPr/>
        </p:nvSpPr>
        <p:spPr bwMode="auto">
          <a:xfrm rot="20299917">
            <a:off x="179625" y="3995646"/>
            <a:ext cx="3092500" cy="923330"/>
          </a:xfrm>
          <a:prstGeom prst="rect">
            <a:avLst/>
          </a:prstGeom>
          <a:noFill/>
          <a:ln w="9525">
            <a:noFill/>
            <a:miter lim="800000"/>
            <a:headEnd/>
            <a:tailEnd/>
          </a:ln>
        </p:spPr>
        <p:txBody>
          <a:bodyPr wrap="square">
            <a:spAutoFit/>
          </a:bodyPr>
          <a:lstStyle/>
          <a:p>
            <a:pPr>
              <a:spcBef>
                <a:spcPct val="50000"/>
              </a:spcBef>
            </a:pPr>
            <a:r>
              <a:rPr lang="fr-FR" dirty="0" smtClean="0">
                <a:solidFill>
                  <a:schemeClr val="tx2">
                    <a:lumMod val="50000"/>
                  </a:schemeClr>
                </a:solidFill>
              </a:rPr>
              <a:t>Inventorier les solutions envisageables  pour réduire sa consommation énergétique .</a:t>
            </a:r>
            <a:endParaRPr lang="fr-FR" dirty="0">
              <a:solidFill>
                <a:schemeClr val="tx2">
                  <a:lumMod val="50000"/>
                </a:schemeClr>
              </a:solidFill>
            </a:endParaRPr>
          </a:p>
        </p:txBody>
      </p:sp>
      <p:sp>
        <p:nvSpPr>
          <p:cNvPr id="11269" name="Rectangle 11"/>
          <p:cNvSpPr>
            <a:spLocks noChangeArrowheads="1"/>
          </p:cNvSpPr>
          <p:nvPr/>
        </p:nvSpPr>
        <p:spPr bwMode="auto">
          <a:xfrm>
            <a:off x="4770189" y="4748659"/>
            <a:ext cx="184150" cy="731838"/>
          </a:xfrm>
          <a:prstGeom prst="rect">
            <a:avLst/>
          </a:prstGeom>
          <a:noFill/>
          <a:ln w="9525">
            <a:noFill/>
            <a:miter lim="800000"/>
            <a:headEnd/>
            <a:tailEnd/>
          </a:ln>
        </p:spPr>
        <p:txBody>
          <a:bodyPr wrap="none">
            <a:spAutoFit/>
          </a:bodyPr>
          <a:lstStyle/>
          <a:p>
            <a:endParaRPr lang="fr-FR" sz="4200">
              <a:solidFill>
                <a:srgbClr val="8FBF93"/>
              </a:solidFill>
              <a:latin typeface="Century Gothic" pitchFamily="34" charset="0"/>
            </a:endParaRPr>
          </a:p>
        </p:txBody>
      </p:sp>
      <p:sp>
        <p:nvSpPr>
          <p:cNvPr id="13" name="AutoShape 4"/>
          <p:cNvSpPr>
            <a:spLocks noChangeArrowheads="1"/>
          </p:cNvSpPr>
          <p:nvPr/>
        </p:nvSpPr>
        <p:spPr bwMode="auto">
          <a:xfrm>
            <a:off x="68336" y="1876754"/>
            <a:ext cx="3423544" cy="468000"/>
          </a:xfrm>
          <a:prstGeom prst="roundRect">
            <a:avLst>
              <a:gd name="adj" fmla="val 16667"/>
            </a:avLst>
          </a:prstGeom>
          <a:ln>
            <a:noFill/>
            <a:headEnd/>
            <a:tailEnd/>
          </a:ln>
        </p:spPr>
        <p:style>
          <a:lnRef idx="1">
            <a:schemeClr val="accent2"/>
          </a:lnRef>
          <a:fillRef idx="2">
            <a:schemeClr val="accent2"/>
          </a:fillRef>
          <a:effectRef idx="1">
            <a:schemeClr val="accent2"/>
          </a:effectRef>
          <a:fontRef idx="minor">
            <a:schemeClr val="dk1"/>
          </a:fontRef>
        </p:style>
        <p:txBody>
          <a:bodyPr/>
          <a:lstStyle/>
          <a:p>
            <a:pPr lvl="0" algn="ctr" fontAlgn="base">
              <a:spcBef>
                <a:spcPct val="0"/>
              </a:spcBef>
              <a:spcAft>
                <a:spcPct val="0"/>
              </a:spcAft>
            </a:pPr>
            <a:r>
              <a:rPr lang="fr-FR" altLang="zh-CN" dirty="0" smtClean="0">
                <a:solidFill>
                  <a:schemeClr val="tx1"/>
                </a:solidFill>
                <a:latin typeface="Calibri" pitchFamily="34" charset="0"/>
                <a:ea typeface="Times New Roman" pitchFamily="18" charset="0"/>
                <a:cs typeface="Calibri" pitchFamily="34" charset="0"/>
              </a:rPr>
              <a:t>Problème technique à résoudre</a:t>
            </a:r>
            <a:endParaRPr lang="fr-FR" altLang="zh-CN" sz="1000" dirty="0" smtClean="0">
              <a:solidFill>
                <a:schemeClr val="tx1"/>
              </a:solidFill>
              <a:latin typeface="Arial" pitchFamily="34" charset="0"/>
              <a:cs typeface="Arial" pitchFamily="34" charset="0"/>
            </a:endParaRPr>
          </a:p>
          <a:p>
            <a:endParaRPr lang="fr-FR" dirty="0">
              <a:solidFill>
                <a:schemeClr val="tx1"/>
              </a:solidFill>
            </a:endParaRPr>
          </a:p>
        </p:txBody>
      </p:sp>
      <p:sp>
        <p:nvSpPr>
          <p:cNvPr id="18" name="Rectangle 12"/>
          <p:cNvSpPr>
            <a:spLocks noChangeArrowheads="1"/>
          </p:cNvSpPr>
          <p:nvPr/>
        </p:nvSpPr>
        <p:spPr bwMode="auto">
          <a:xfrm>
            <a:off x="179513" y="2444695"/>
            <a:ext cx="3528392" cy="1200329"/>
          </a:xfrm>
          <a:prstGeom prst="rect">
            <a:avLst/>
          </a:prstGeom>
          <a:noFill/>
          <a:ln w="9525">
            <a:noFill/>
            <a:miter lim="800000"/>
            <a:headEnd/>
            <a:tailEnd/>
          </a:ln>
          <a:effectLst/>
        </p:spPr>
        <p:txBody>
          <a:bodyPr wrap="square">
            <a:spAutoFit/>
          </a:bodyPr>
          <a:lstStyle/>
          <a:p>
            <a:pPr lvl="0" algn="just" fontAlgn="base">
              <a:spcBef>
                <a:spcPct val="0"/>
              </a:spcBef>
              <a:spcAft>
                <a:spcPct val="0"/>
              </a:spcAft>
            </a:pPr>
            <a:r>
              <a:rPr lang="fr-FR" altLang="zh-CN" b="1" dirty="0" smtClean="0">
                <a:solidFill>
                  <a:schemeClr val="accent1">
                    <a:lumMod val="50000"/>
                  </a:schemeClr>
                </a:solidFill>
                <a:latin typeface="Arial" pitchFamily="34" charset="0"/>
                <a:cs typeface="Arial" pitchFamily="34" charset="0"/>
              </a:rPr>
              <a:t>Comment peut on réduire notre consommation d’énergie par l’utilisation d’équipements performants ?</a:t>
            </a:r>
          </a:p>
        </p:txBody>
      </p:sp>
      <p:pic>
        <p:nvPicPr>
          <p:cNvPr id="22" name="Image 8" descr="Bien éclairer 2.jpg"/>
          <p:cNvPicPr>
            <a:picLocks noChangeAspect="1"/>
          </p:cNvPicPr>
          <p:nvPr/>
        </p:nvPicPr>
        <p:blipFill>
          <a:blip r:embed="rId3" cstate="print"/>
          <a:srcRect/>
          <a:stretch>
            <a:fillRect/>
          </a:stretch>
        </p:blipFill>
        <p:spPr bwMode="auto">
          <a:xfrm>
            <a:off x="3955951" y="2601376"/>
            <a:ext cx="5152553" cy="4212000"/>
          </a:xfrm>
          <a:prstGeom prst="roundRect">
            <a:avLst>
              <a:gd name="adj" fmla="val 4706"/>
            </a:avLst>
          </a:prstGeom>
          <a:solidFill>
            <a:srgbClr val="FFFFFF">
              <a:shade val="85000"/>
            </a:srgbClr>
          </a:solidFill>
          <a:ln>
            <a:noFill/>
          </a:ln>
          <a:effectLst/>
        </p:spPr>
      </p:pic>
      <p:pic>
        <p:nvPicPr>
          <p:cNvPr id="2" name="Imag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725875" y="4707376"/>
            <a:ext cx="1645248" cy="1656000"/>
          </a:xfrm>
          <a:prstGeom prst="rect">
            <a:avLst/>
          </a:prstGeom>
        </p:spPr>
      </p:pic>
      <p:grpSp>
        <p:nvGrpSpPr>
          <p:cNvPr id="20" name="Groupe 21"/>
          <p:cNvGrpSpPr>
            <a:grpSpLocks/>
          </p:cNvGrpSpPr>
          <p:nvPr/>
        </p:nvGrpSpPr>
        <p:grpSpPr bwMode="auto">
          <a:xfrm>
            <a:off x="4181767" y="816547"/>
            <a:ext cx="4350673" cy="668237"/>
            <a:chOff x="-43423" y="135678"/>
            <a:chExt cx="2623591" cy="378063"/>
          </a:xfrm>
        </p:grpSpPr>
        <p:sp>
          <p:nvSpPr>
            <p:cNvPr id="24" name="AutoShape 3"/>
            <p:cNvSpPr>
              <a:spLocks noChangeArrowheads="1"/>
            </p:cNvSpPr>
            <p:nvPr/>
          </p:nvSpPr>
          <p:spPr bwMode="auto">
            <a:xfrm>
              <a:off x="1" y="176927"/>
              <a:ext cx="2580167" cy="336814"/>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a:solidFill>
                  <a:srgbClr val="7BB800"/>
                </a:solidFill>
                <a:latin typeface="Century Gothic" pitchFamily="34" charset="0"/>
              </a:endParaRPr>
            </a:p>
          </p:txBody>
        </p:sp>
        <p:sp>
          <p:nvSpPr>
            <p:cNvPr id="25" name="AutoShape 4"/>
            <p:cNvSpPr>
              <a:spLocks noChangeArrowheads="1"/>
            </p:cNvSpPr>
            <p:nvPr/>
          </p:nvSpPr>
          <p:spPr bwMode="auto">
            <a:xfrm>
              <a:off x="-43423" y="135678"/>
              <a:ext cx="1290084" cy="19648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a:solidFill>
                    <a:srgbClr val="FFFFFF"/>
                  </a:solidFill>
                  <a:latin typeface="Calibri" pitchFamily="34" charset="0"/>
                </a:rPr>
                <a:t>Centres </a:t>
              </a:r>
              <a:r>
                <a:rPr lang="fr-FR" b="1" dirty="0" smtClean="0">
                  <a:solidFill>
                    <a:srgbClr val="FFFFFF"/>
                  </a:solidFill>
                  <a:latin typeface="Calibri" pitchFamily="34" charset="0"/>
                </a:rPr>
                <a:t>d’Intérêts</a:t>
              </a:r>
              <a:endParaRPr lang="fr-FR" b="1" dirty="0">
                <a:solidFill>
                  <a:srgbClr val="FFFFFF"/>
                </a:solidFill>
                <a:latin typeface="Calibri" pitchFamily="34" charset="0"/>
              </a:endParaRPr>
            </a:p>
          </p:txBody>
        </p:sp>
      </p:grpSp>
      <p:grpSp>
        <p:nvGrpSpPr>
          <p:cNvPr id="26" name="Groupe 21"/>
          <p:cNvGrpSpPr>
            <a:grpSpLocks/>
          </p:cNvGrpSpPr>
          <p:nvPr/>
        </p:nvGrpSpPr>
        <p:grpSpPr bwMode="auto">
          <a:xfrm>
            <a:off x="35496" y="816546"/>
            <a:ext cx="3765333" cy="668238"/>
            <a:chOff x="296363" y="29132"/>
            <a:chExt cx="2010102" cy="509714"/>
          </a:xfrm>
        </p:grpSpPr>
        <p:sp>
          <p:nvSpPr>
            <p:cNvPr id="27" name="AutoShape 3"/>
            <p:cNvSpPr>
              <a:spLocks noChangeArrowheads="1"/>
            </p:cNvSpPr>
            <p:nvPr/>
          </p:nvSpPr>
          <p:spPr bwMode="auto">
            <a:xfrm>
              <a:off x="345970" y="74334"/>
              <a:ext cx="1960495" cy="464512"/>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marL="1260475" algn="ctr"/>
              <a:r>
                <a:rPr lang="fr-FR" sz="2000" b="1" dirty="0" smtClean="0">
                  <a:solidFill>
                    <a:srgbClr val="7BB800"/>
                  </a:solidFill>
                  <a:latin typeface="Century Gothic" pitchFamily="34" charset="0"/>
                </a:rPr>
                <a:t>L’énergie </a:t>
              </a:r>
              <a:endParaRPr lang="fr-FR" sz="2000" b="1" dirty="0">
                <a:solidFill>
                  <a:srgbClr val="7BB800"/>
                </a:solidFill>
                <a:latin typeface="Century Gothic" pitchFamily="34" charset="0"/>
              </a:endParaRPr>
            </a:p>
            <a:p>
              <a:pPr marL="1344613" algn="ctr"/>
              <a:r>
                <a:rPr lang="fr-FR" sz="2000" b="1" dirty="0" smtClean="0">
                  <a:solidFill>
                    <a:srgbClr val="7BB800"/>
                  </a:solidFill>
                  <a:latin typeface="Century Gothic" pitchFamily="34" charset="0"/>
                </a:rPr>
                <a:t>dans l’habitat</a:t>
              </a:r>
              <a:endParaRPr lang="fr-FR" sz="2000" b="1" dirty="0">
                <a:solidFill>
                  <a:srgbClr val="7BB800"/>
                </a:solidFill>
                <a:latin typeface="Century Gothic" pitchFamily="34" charset="0"/>
              </a:endParaRPr>
            </a:p>
          </p:txBody>
        </p:sp>
        <p:sp>
          <p:nvSpPr>
            <p:cNvPr id="28" name="AutoShape 4"/>
            <p:cNvSpPr>
              <a:spLocks noChangeArrowheads="1"/>
            </p:cNvSpPr>
            <p:nvPr/>
          </p:nvSpPr>
          <p:spPr bwMode="auto">
            <a:xfrm>
              <a:off x="296363" y="29132"/>
              <a:ext cx="768820" cy="26490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smtClean="0">
                  <a:solidFill>
                    <a:srgbClr val="FFFFFF"/>
                  </a:solidFill>
                  <a:latin typeface="Calibri" pitchFamily="34" charset="0"/>
                </a:rPr>
                <a:t>Thème</a:t>
              </a:r>
              <a:endParaRPr lang="fr-FR" b="1" dirty="0">
                <a:solidFill>
                  <a:srgbClr val="FFFFFF"/>
                </a:solidFill>
                <a:latin typeface="Calibri" pitchFamily="34" charset="0"/>
              </a:endParaRPr>
            </a:p>
          </p:txBody>
        </p:sp>
      </p:grpSp>
      <p:sp>
        <p:nvSpPr>
          <p:cNvPr id="30" name="Pentagone 29"/>
          <p:cNvSpPr/>
          <p:nvPr/>
        </p:nvSpPr>
        <p:spPr>
          <a:xfrm>
            <a:off x="63503" y="72008"/>
            <a:ext cx="8715153" cy="620688"/>
          </a:xfrm>
          <a:prstGeom prst="homePlate">
            <a:avLst/>
          </a:prstGeom>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800" b="1" dirty="0" smtClean="0">
                <a:solidFill>
                  <a:schemeClr val="bg1"/>
                </a:solidFill>
              </a:rPr>
              <a:t>ET</a:t>
            </a:r>
            <a:r>
              <a:rPr lang="fr-FR" dirty="0" smtClean="0">
                <a:solidFill>
                  <a:schemeClr val="bg1"/>
                </a:solidFill>
              </a:rPr>
              <a:t> 		</a:t>
            </a:r>
            <a:r>
              <a:rPr lang="fr-FR" sz="2400" dirty="0" smtClean="0">
                <a:solidFill>
                  <a:schemeClr val="bg1"/>
                </a:solidFill>
              </a:rPr>
              <a:t> Séquence  4                 «  des idées lumineuses »</a:t>
            </a:r>
            <a:endParaRPr lang="fr-FR" sz="2400" dirty="0">
              <a:solidFill>
                <a:schemeClr val="bg1"/>
              </a:solidFill>
            </a:endParaRPr>
          </a:p>
        </p:txBody>
      </p:sp>
      <p:pic>
        <p:nvPicPr>
          <p:cNvPr id="33" name="Image 3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851498" y="620840"/>
            <a:ext cx="1464918" cy="136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62025" y="5733256"/>
            <a:ext cx="5210175" cy="876300"/>
          </a:xfrm>
          <a:prstGeom prst="rect">
            <a:avLst/>
          </a:prstGeom>
          <a:ln>
            <a:solidFill>
              <a:schemeClr val="bg1"/>
            </a:solidFill>
          </a:ln>
        </p:spPr>
      </p:pic>
      <p:pic>
        <p:nvPicPr>
          <p:cNvPr id="2" name="Imag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034487" y="4774532"/>
            <a:ext cx="3409721" cy="2273147"/>
          </a:xfrm>
          <a:prstGeom prst="rect">
            <a:avLst/>
          </a:prstGeom>
        </p:spPr>
      </p:pic>
      <p:sp>
        <p:nvSpPr>
          <p:cNvPr id="33798" name="Rectangle 11"/>
          <p:cNvSpPr>
            <a:spLocks noChangeArrowheads="1"/>
          </p:cNvSpPr>
          <p:nvPr/>
        </p:nvSpPr>
        <p:spPr bwMode="auto">
          <a:xfrm>
            <a:off x="5491411" y="5179268"/>
            <a:ext cx="184150" cy="731838"/>
          </a:xfrm>
          <a:prstGeom prst="rect">
            <a:avLst/>
          </a:prstGeom>
          <a:noFill/>
          <a:ln w="9525">
            <a:noFill/>
            <a:miter lim="800000"/>
            <a:headEnd/>
            <a:tailEnd/>
          </a:ln>
        </p:spPr>
        <p:txBody>
          <a:bodyPr wrap="none">
            <a:spAutoFit/>
          </a:bodyPr>
          <a:lstStyle/>
          <a:p>
            <a:endParaRPr lang="fr-FR" sz="4200">
              <a:solidFill>
                <a:srgbClr val="8FBF93"/>
              </a:solidFill>
              <a:latin typeface="Century Gothic" pitchFamily="34" charset="0"/>
            </a:endParaRPr>
          </a:p>
        </p:txBody>
      </p:sp>
      <p:sp>
        <p:nvSpPr>
          <p:cNvPr id="21" name="Rectangle à coins arrondis 20"/>
          <p:cNvSpPr/>
          <p:nvPr/>
        </p:nvSpPr>
        <p:spPr>
          <a:xfrm>
            <a:off x="71759" y="1162506"/>
            <a:ext cx="8661599" cy="5525170"/>
          </a:xfrm>
          <a:prstGeom prst="roundRect">
            <a:avLst>
              <a:gd name="adj" fmla="val 6117"/>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nvGrpSpPr>
          <p:cNvPr id="30" name="Groupe 29"/>
          <p:cNvGrpSpPr/>
          <p:nvPr/>
        </p:nvGrpSpPr>
        <p:grpSpPr>
          <a:xfrm>
            <a:off x="5940152" y="3604627"/>
            <a:ext cx="2750096" cy="1984613"/>
            <a:chOff x="2723457" y="1628800"/>
            <a:chExt cx="6598442" cy="5400600"/>
          </a:xfrm>
          <a:effectLst>
            <a:outerShdw blurRad="76200" dir="18900000" sy="23000" kx="-1200000" algn="bl" rotWithShape="0">
              <a:prstClr val="black">
                <a:alpha val="20000"/>
              </a:prstClr>
            </a:outerShdw>
          </a:effectLst>
        </p:grpSpPr>
        <p:pic>
          <p:nvPicPr>
            <p:cNvPr id="31" name="Image 3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588224" y="1628800"/>
              <a:ext cx="2733675" cy="2581275"/>
            </a:xfrm>
            <a:prstGeom prst="rect">
              <a:avLst/>
            </a:prstGeom>
          </p:spPr>
        </p:pic>
        <p:pic>
          <p:nvPicPr>
            <p:cNvPr id="32" name="Image 3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588276" y="4365156"/>
              <a:ext cx="2448220" cy="2448220"/>
            </a:xfrm>
            <a:prstGeom prst="rect">
              <a:avLst/>
            </a:prstGeom>
          </p:spPr>
        </p:pic>
        <p:pic>
          <p:nvPicPr>
            <p:cNvPr id="33" name="Image 32"/>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263020" y="2261832"/>
              <a:ext cx="4224859" cy="4304074"/>
            </a:xfrm>
            <a:prstGeom prst="rect">
              <a:avLst/>
            </a:prstGeom>
          </p:spPr>
        </p:pic>
        <p:pic>
          <p:nvPicPr>
            <p:cNvPr id="34" name="Image 33"/>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2723457" y="4638625"/>
              <a:ext cx="2457450" cy="2390775"/>
            </a:xfrm>
            <a:prstGeom prst="rect">
              <a:avLst/>
            </a:prstGeom>
          </p:spPr>
        </p:pic>
      </p:grpSp>
      <p:sp>
        <p:nvSpPr>
          <p:cNvPr id="26" name="Pentagone 25"/>
          <p:cNvSpPr/>
          <p:nvPr/>
        </p:nvSpPr>
        <p:spPr>
          <a:xfrm>
            <a:off x="63503" y="72008"/>
            <a:ext cx="8715153" cy="620688"/>
          </a:xfrm>
          <a:prstGeom prst="homePlate">
            <a:avLst/>
          </a:prstGeom>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800" b="1" dirty="0" smtClean="0">
                <a:solidFill>
                  <a:schemeClr val="bg1"/>
                </a:solidFill>
              </a:rPr>
              <a:t>ET</a:t>
            </a:r>
            <a:r>
              <a:rPr lang="fr-FR" dirty="0" smtClean="0">
                <a:solidFill>
                  <a:schemeClr val="bg1"/>
                </a:solidFill>
              </a:rPr>
              <a:t> 		</a:t>
            </a:r>
            <a:r>
              <a:rPr lang="fr-FR" sz="2400" dirty="0" smtClean="0">
                <a:solidFill>
                  <a:schemeClr val="bg1"/>
                </a:solidFill>
              </a:rPr>
              <a:t> Séquence  4                 «  des idées lumineuses »</a:t>
            </a:r>
            <a:endParaRPr lang="fr-FR" sz="2400" dirty="0">
              <a:solidFill>
                <a:schemeClr val="bg1"/>
              </a:solidFill>
            </a:endParaRPr>
          </a:p>
        </p:txBody>
      </p:sp>
      <p:pic>
        <p:nvPicPr>
          <p:cNvPr id="27" name="Image 0" descr="Photo 003.jpg"/>
          <p:cNvPicPr>
            <a:picLocks noChangeAspect="1" noChangeArrowheads="1"/>
          </p:cNvPicPr>
          <p:nvPr/>
        </p:nvPicPr>
        <p:blipFill>
          <a:blip r:embed="rId9" cstate="print">
            <a:lum bright="20000" contrast="20000"/>
          </a:blip>
          <a:srcRect l="16779" t="3658" r="7317" b="9756"/>
          <a:stretch>
            <a:fillRect/>
          </a:stretch>
        </p:blipFill>
        <p:spPr bwMode="auto">
          <a:xfrm>
            <a:off x="3536363" y="840592"/>
            <a:ext cx="1955048" cy="1672418"/>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sp>
        <p:nvSpPr>
          <p:cNvPr id="29" name="AutoShape 4">
            <a:hlinkClick r:id="rId10" action="ppaction://hlinkfile"/>
          </p:cNvPr>
          <p:cNvSpPr>
            <a:spLocks noChangeArrowheads="1"/>
          </p:cNvSpPr>
          <p:nvPr/>
        </p:nvSpPr>
        <p:spPr bwMode="auto">
          <a:xfrm>
            <a:off x="5560906" y="791038"/>
            <a:ext cx="2971534" cy="1343052"/>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r>
              <a:rPr lang="fr-FR" b="1" dirty="0">
                <a:solidFill>
                  <a:srgbClr val="FFFFFF"/>
                </a:solidFill>
                <a:latin typeface="Calibri" pitchFamily="34" charset="0"/>
              </a:rPr>
              <a:t>Activité 1 </a:t>
            </a:r>
            <a:r>
              <a:rPr lang="fr-FR" b="1" dirty="0" smtClean="0">
                <a:solidFill>
                  <a:srgbClr val="FFFFFF"/>
                </a:solidFill>
                <a:latin typeface="Calibri" pitchFamily="34" charset="0"/>
              </a:rPr>
              <a:t>: </a:t>
            </a:r>
            <a:r>
              <a:rPr lang="fr-FR" dirty="0">
                <a:solidFill>
                  <a:schemeClr val="bg1"/>
                </a:solidFill>
                <a:latin typeface="Calibri" pitchFamily="34" charset="0"/>
              </a:rPr>
              <a:t>M</a:t>
            </a:r>
            <a:r>
              <a:rPr lang="fr-FR" dirty="0" smtClean="0">
                <a:solidFill>
                  <a:schemeClr val="bg1"/>
                </a:solidFill>
                <a:latin typeface="Calibri" pitchFamily="34" charset="0"/>
              </a:rPr>
              <a:t>aîtrise </a:t>
            </a:r>
            <a:r>
              <a:rPr lang="fr-FR" dirty="0">
                <a:solidFill>
                  <a:schemeClr val="bg1"/>
                </a:solidFill>
                <a:latin typeface="Calibri" pitchFamily="34" charset="0"/>
              </a:rPr>
              <a:t>des consommations d’éclairage par l’intégration de la lumière naturelle.</a:t>
            </a:r>
          </a:p>
          <a:p>
            <a:pPr algn="ctr">
              <a:spcAft>
                <a:spcPts val="1000"/>
              </a:spcAft>
            </a:pPr>
            <a:endParaRPr lang="fr-FR" b="1" dirty="0">
              <a:solidFill>
                <a:schemeClr val="bg1"/>
              </a:solidFill>
              <a:latin typeface="Calibri" pitchFamily="34" charset="0"/>
            </a:endParaRPr>
          </a:p>
          <a:p>
            <a:endParaRPr lang="fr-FR" dirty="0">
              <a:latin typeface="Calibri" pitchFamily="34" charset="0"/>
            </a:endParaRPr>
          </a:p>
        </p:txBody>
      </p:sp>
      <p:sp>
        <p:nvSpPr>
          <p:cNvPr id="28" name="AutoShape 4">
            <a:hlinkClick r:id="rId11" action="ppaction://hlinkfile"/>
          </p:cNvPr>
          <p:cNvSpPr>
            <a:spLocks noChangeArrowheads="1"/>
          </p:cNvSpPr>
          <p:nvPr/>
        </p:nvSpPr>
        <p:spPr bwMode="auto">
          <a:xfrm>
            <a:off x="6008881" y="5611316"/>
            <a:ext cx="2699790" cy="1202060"/>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r>
              <a:rPr lang="fr-FR" b="1" dirty="0">
                <a:solidFill>
                  <a:srgbClr val="FFFFFF"/>
                </a:solidFill>
                <a:latin typeface="Calibri" pitchFamily="34" charset="0"/>
              </a:rPr>
              <a:t>Activité </a:t>
            </a:r>
            <a:r>
              <a:rPr lang="fr-FR" b="1" dirty="0" smtClean="0">
                <a:solidFill>
                  <a:srgbClr val="FFFFFF"/>
                </a:solidFill>
                <a:latin typeface="Calibri" pitchFamily="34" charset="0"/>
              </a:rPr>
              <a:t>5 </a:t>
            </a:r>
            <a:r>
              <a:rPr lang="fr-FR" b="1" dirty="0">
                <a:solidFill>
                  <a:srgbClr val="FFFFFF"/>
                </a:solidFill>
                <a:latin typeface="Calibri" pitchFamily="34" charset="0"/>
              </a:rPr>
              <a:t>: </a:t>
            </a:r>
            <a:r>
              <a:rPr lang="fr-FR" dirty="0">
                <a:solidFill>
                  <a:srgbClr val="FFFFFF"/>
                </a:solidFill>
                <a:latin typeface="Calibri" pitchFamily="34" charset="0"/>
              </a:rPr>
              <a:t>I</a:t>
            </a:r>
            <a:r>
              <a:rPr lang="fr-FR" dirty="0" smtClean="0">
                <a:solidFill>
                  <a:schemeClr val="bg1"/>
                </a:solidFill>
                <a:latin typeface="Calibri" pitchFamily="34" charset="0"/>
              </a:rPr>
              <a:t>nfluence de l’apport de la lumière du jour sur la consommation électrique .</a:t>
            </a:r>
            <a:endParaRPr lang="fr-FR" dirty="0">
              <a:solidFill>
                <a:schemeClr val="bg1"/>
              </a:solidFill>
              <a:latin typeface="Calibri" pitchFamily="34" charset="0"/>
            </a:endParaRPr>
          </a:p>
          <a:p>
            <a:pPr>
              <a:spcAft>
                <a:spcPts val="1000"/>
              </a:spcAft>
            </a:pPr>
            <a:endParaRPr lang="fr-FR" b="1" dirty="0">
              <a:solidFill>
                <a:schemeClr val="bg1"/>
              </a:solidFill>
              <a:latin typeface="Calibri" pitchFamily="34" charset="0"/>
            </a:endParaRPr>
          </a:p>
          <a:p>
            <a:endParaRPr lang="fr-FR" dirty="0">
              <a:latin typeface="Calibri" pitchFamily="34" charset="0"/>
            </a:endParaRPr>
          </a:p>
        </p:txBody>
      </p:sp>
      <p:pic>
        <p:nvPicPr>
          <p:cNvPr id="22" name="Image 1" descr="Photo 004.jpg"/>
          <p:cNvPicPr>
            <a:picLocks noChangeAspect="1" noChangeArrowheads="1"/>
          </p:cNvPicPr>
          <p:nvPr/>
        </p:nvPicPr>
        <p:blipFill>
          <a:blip r:embed="rId12" cstate="print"/>
          <a:srcRect l="7323" r="25243" b="4065"/>
          <a:stretch>
            <a:fillRect/>
          </a:stretch>
        </p:blipFill>
        <p:spPr bwMode="auto">
          <a:xfrm>
            <a:off x="4735178" y="2337321"/>
            <a:ext cx="1696615" cy="1811759"/>
          </a:xfrm>
          <a:prstGeom prst="round2DiagRect">
            <a:avLst>
              <a:gd name="adj1" fmla="val 16667"/>
              <a:gd name="adj2" fmla="val 0"/>
            </a:avLst>
          </a:prstGeom>
          <a:ln w="6350" cap="sq">
            <a:solidFill>
              <a:srgbClr val="FFFFFF"/>
            </a:solidFill>
            <a:miter lim="800000"/>
          </a:ln>
          <a:effectLst>
            <a:outerShdw blurRad="254000" algn="tl" rotWithShape="0">
              <a:srgbClr val="000000">
                <a:alpha val="43000"/>
              </a:srgbClr>
            </a:outerShdw>
          </a:effectLst>
        </p:spPr>
      </p:pic>
      <p:sp>
        <p:nvSpPr>
          <p:cNvPr id="20" name="AutoShape 4">
            <a:hlinkClick r:id="rId13" action="ppaction://hlinkfile"/>
          </p:cNvPr>
          <p:cNvSpPr>
            <a:spLocks noChangeArrowheads="1"/>
          </p:cNvSpPr>
          <p:nvPr/>
        </p:nvSpPr>
        <p:spPr bwMode="auto">
          <a:xfrm>
            <a:off x="323528" y="3139130"/>
            <a:ext cx="3456384" cy="1225974"/>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r>
              <a:rPr lang="fr-FR" b="1" dirty="0">
                <a:solidFill>
                  <a:srgbClr val="FFFFFF"/>
                </a:solidFill>
                <a:latin typeface="Calibri" pitchFamily="34" charset="0"/>
              </a:rPr>
              <a:t>Activité 2 : </a:t>
            </a:r>
            <a:r>
              <a:rPr lang="fr-FR" dirty="0" smtClean="0">
                <a:solidFill>
                  <a:schemeClr val="bg1"/>
                </a:solidFill>
                <a:latin typeface="Calibri" pitchFamily="34" charset="0"/>
              </a:rPr>
              <a:t>Maîtrise </a:t>
            </a:r>
            <a:r>
              <a:rPr lang="fr-FR" dirty="0">
                <a:solidFill>
                  <a:schemeClr val="bg1"/>
                </a:solidFill>
                <a:latin typeface="Calibri" pitchFamily="34" charset="0"/>
              </a:rPr>
              <a:t>des consommations d’éclairage par une meilleure connaissances des sources de lumière artificielle.</a:t>
            </a:r>
          </a:p>
          <a:p>
            <a:endParaRPr lang="fr-FR" dirty="0">
              <a:solidFill>
                <a:schemeClr val="bg1"/>
              </a:solidFill>
              <a:latin typeface="Calibri" pitchFamily="34" charset="0"/>
            </a:endParaRPr>
          </a:p>
          <a:p>
            <a:pPr>
              <a:spcAft>
                <a:spcPts val="1000"/>
              </a:spcAft>
            </a:pPr>
            <a:endParaRPr lang="fr-FR" b="1" dirty="0">
              <a:solidFill>
                <a:schemeClr val="bg1"/>
              </a:solidFill>
              <a:latin typeface="Calibri" pitchFamily="34" charset="0"/>
            </a:endParaRPr>
          </a:p>
          <a:p>
            <a:endParaRPr lang="fr-FR" dirty="0">
              <a:latin typeface="Calibri" pitchFamily="34" charset="0"/>
            </a:endParaRPr>
          </a:p>
        </p:txBody>
      </p:sp>
      <p:pic>
        <p:nvPicPr>
          <p:cNvPr id="4" name="Image 3"/>
          <p:cNvPicPr>
            <a:picLocks noChangeAspect="1"/>
          </p:cNvPicPr>
          <p:nvPr/>
        </p:nvPicPr>
        <p:blipFill rotWithShape="1">
          <a:blip r:embed="rId14" cstate="print">
            <a:extLst>
              <a:ext uri="{28A0092B-C50C-407E-A947-70E740481C1C}">
                <a14:useLocalDpi xmlns="" xmlns:a14="http://schemas.microsoft.com/office/drawing/2010/main" val="0"/>
              </a:ext>
            </a:extLst>
          </a:blip>
          <a:srcRect r="39461"/>
          <a:stretch/>
        </p:blipFill>
        <p:spPr>
          <a:xfrm>
            <a:off x="3308189" y="2529469"/>
            <a:ext cx="1536465" cy="972000"/>
          </a:xfrm>
          <a:prstGeom prst="rect">
            <a:avLst/>
          </a:prstGeom>
        </p:spPr>
      </p:pic>
      <p:sp>
        <p:nvSpPr>
          <p:cNvPr id="17" name="AutoShape 4"/>
          <p:cNvSpPr>
            <a:spLocks noChangeArrowheads="1"/>
          </p:cNvSpPr>
          <p:nvPr/>
        </p:nvSpPr>
        <p:spPr bwMode="auto">
          <a:xfrm>
            <a:off x="179512" y="5044310"/>
            <a:ext cx="3016285" cy="1001754"/>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algn="ctr"/>
            <a:r>
              <a:rPr lang="fr-FR" b="1" dirty="0">
                <a:solidFill>
                  <a:srgbClr val="FFFFFF"/>
                </a:solidFill>
                <a:latin typeface="Calibri" pitchFamily="34" charset="0"/>
              </a:rPr>
              <a:t>Activité </a:t>
            </a:r>
            <a:r>
              <a:rPr lang="fr-FR" b="1" dirty="0" smtClean="0">
                <a:solidFill>
                  <a:srgbClr val="FFFFFF"/>
                </a:solidFill>
                <a:latin typeface="Calibri" pitchFamily="34" charset="0"/>
              </a:rPr>
              <a:t>4 </a:t>
            </a:r>
            <a:r>
              <a:rPr lang="fr-FR" b="1" dirty="0">
                <a:solidFill>
                  <a:srgbClr val="FFFFFF"/>
                </a:solidFill>
                <a:latin typeface="Calibri" pitchFamily="34" charset="0"/>
              </a:rPr>
              <a:t>: </a:t>
            </a:r>
            <a:r>
              <a:rPr lang="fr-FR" dirty="0" smtClean="0">
                <a:solidFill>
                  <a:srgbClr val="FFFFFF"/>
                </a:solidFill>
                <a:latin typeface="Calibri" pitchFamily="34" charset="0"/>
              </a:rPr>
              <a:t>I</a:t>
            </a:r>
            <a:r>
              <a:rPr lang="fr-FR" dirty="0" smtClean="0">
                <a:solidFill>
                  <a:schemeClr val="bg1"/>
                </a:solidFill>
                <a:latin typeface="Calibri" pitchFamily="34" charset="0"/>
              </a:rPr>
              <a:t>nfluence de la couleur des murs sur le confort visuel des occupants.</a:t>
            </a:r>
            <a:endParaRPr lang="fr-FR" dirty="0">
              <a:solidFill>
                <a:schemeClr val="bg1"/>
              </a:solidFill>
              <a:latin typeface="Calibri" pitchFamily="34" charset="0"/>
            </a:endParaRPr>
          </a:p>
          <a:p>
            <a:pPr algn="ctr"/>
            <a:endParaRPr lang="fr-FR" dirty="0">
              <a:solidFill>
                <a:schemeClr val="bg1"/>
              </a:solidFill>
              <a:latin typeface="Calibri" pitchFamily="34" charset="0"/>
            </a:endParaRPr>
          </a:p>
          <a:p>
            <a:pPr algn="ctr">
              <a:spcAft>
                <a:spcPts val="1000"/>
              </a:spcAft>
            </a:pPr>
            <a:endParaRPr lang="fr-FR" b="1" dirty="0">
              <a:solidFill>
                <a:schemeClr val="bg1"/>
              </a:solidFill>
              <a:latin typeface="Calibri" pitchFamily="34" charset="0"/>
            </a:endParaRPr>
          </a:p>
          <a:p>
            <a:pPr algn="ctr"/>
            <a:endParaRPr lang="fr-FR" dirty="0">
              <a:latin typeface="Calibri" pitchFamily="34" charset="0"/>
            </a:endParaRPr>
          </a:p>
        </p:txBody>
      </p:sp>
      <p:sp>
        <p:nvSpPr>
          <p:cNvPr id="18" name="AutoShape 4">
            <a:hlinkClick r:id="rId15" action="ppaction://hlinkfile"/>
          </p:cNvPr>
          <p:cNvSpPr>
            <a:spLocks noChangeArrowheads="1"/>
          </p:cNvSpPr>
          <p:nvPr/>
        </p:nvSpPr>
        <p:spPr bwMode="auto">
          <a:xfrm>
            <a:off x="6100246" y="2233865"/>
            <a:ext cx="3043754" cy="1267144"/>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r>
              <a:rPr lang="fr-FR" b="1" dirty="0">
                <a:solidFill>
                  <a:srgbClr val="FFFFFF"/>
                </a:solidFill>
                <a:latin typeface="Calibri" pitchFamily="34" charset="0"/>
              </a:rPr>
              <a:t>Activité 3 : </a:t>
            </a:r>
            <a:r>
              <a:rPr lang="fr-FR" dirty="0">
                <a:solidFill>
                  <a:schemeClr val="bg1"/>
                </a:solidFill>
                <a:latin typeface="Calibri" pitchFamily="34" charset="0"/>
              </a:rPr>
              <a:t>Maîtrise des consommations d’éclairage par un contrôle de la tension d’alimentation</a:t>
            </a:r>
          </a:p>
          <a:p>
            <a:endParaRPr lang="fr-FR" dirty="0">
              <a:solidFill>
                <a:schemeClr val="bg1"/>
              </a:solidFill>
              <a:latin typeface="Calibri" pitchFamily="34" charset="0"/>
            </a:endParaRPr>
          </a:p>
          <a:p>
            <a:pPr>
              <a:spcAft>
                <a:spcPts val="1000"/>
              </a:spcAft>
            </a:pPr>
            <a:endParaRPr lang="fr-FR" b="1" dirty="0">
              <a:solidFill>
                <a:schemeClr val="bg1"/>
              </a:solidFill>
              <a:latin typeface="Calibri" pitchFamily="34" charset="0"/>
            </a:endParaRPr>
          </a:p>
          <a:p>
            <a:endParaRPr lang="fr-FR" dirty="0">
              <a:latin typeface="Calibri" pitchFamily="34" charset="0"/>
            </a:endParaRPr>
          </a:p>
        </p:txBody>
      </p:sp>
      <p:pic>
        <p:nvPicPr>
          <p:cNvPr id="35" name="Image 34"/>
          <p:cNvPicPr>
            <a:picLocks noChangeAspect="1"/>
          </p:cNvPicPr>
          <p:nvPr/>
        </p:nvPicPr>
        <p:blipFill rotWithShape="1">
          <a:blip r:embed="rId14" cstate="print">
            <a:extLst>
              <a:ext uri="{28A0092B-C50C-407E-A947-70E740481C1C}">
                <a14:useLocalDpi xmlns="" xmlns:a14="http://schemas.microsoft.com/office/drawing/2010/main" val="0"/>
              </a:ext>
            </a:extLst>
          </a:blip>
          <a:srcRect l="54533"/>
          <a:stretch/>
        </p:blipFill>
        <p:spPr>
          <a:xfrm>
            <a:off x="3386820" y="3465112"/>
            <a:ext cx="1153935" cy="972000"/>
          </a:xfrm>
          <a:prstGeom prst="rect">
            <a:avLst/>
          </a:prstGeom>
        </p:spPr>
      </p:pic>
      <p:pic>
        <p:nvPicPr>
          <p:cNvPr id="3074" name="Picture 2"/>
          <p:cNvPicPr>
            <a:picLocks noChangeAspect="1" noChangeArrowheads="1"/>
          </p:cNvPicPr>
          <p:nvPr/>
        </p:nvPicPr>
        <p:blipFill rotWithShape="1">
          <a:blip r:embed="rId16" cstate="print">
            <a:extLst>
              <a:ext uri="{28A0092B-C50C-407E-A947-70E740481C1C}">
                <a14:useLocalDpi xmlns="" xmlns:a14="http://schemas.microsoft.com/office/drawing/2010/main" val="0"/>
              </a:ext>
            </a:extLst>
          </a:blip>
          <a:srcRect/>
          <a:stretch/>
        </p:blipFill>
        <p:spPr bwMode="auto">
          <a:xfrm>
            <a:off x="72446" y="804989"/>
            <a:ext cx="2880764" cy="2160000"/>
          </a:xfrm>
          <a:prstGeom prst="rect">
            <a:avLst/>
          </a:prstGeom>
          <a:noFill/>
          <a:ln>
            <a:noFill/>
          </a:ln>
          <a:effectLst/>
          <a:scene3d>
            <a:camera prst="orthographicFront"/>
            <a:lightRig rig="threePt" dir="t"/>
          </a:scene3d>
          <a:sp3d>
            <a:bevelT w="139700" prst="cross"/>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5331745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par>
                          <p:cTn id="33" fill="hold">
                            <p:stCondLst>
                              <p:cond delay="2500"/>
                            </p:stCondLst>
                            <p:childTnLst>
                              <p:par>
                                <p:cTn id="34" presetID="53" presetClass="entr" presetSubtype="16"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0"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à coins arrondis 14"/>
          <p:cNvSpPr/>
          <p:nvPr/>
        </p:nvSpPr>
        <p:spPr>
          <a:xfrm>
            <a:off x="105332" y="1197249"/>
            <a:ext cx="8673324" cy="5255940"/>
          </a:xfrm>
          <a:prstGeom prst="roundRect">
            <a:avLst>
              <a:gd name="adj" fmla="val 6117"/>
            </a:avLst>
          </a:prstGeom>
          <a:noFill/>
          <a:ln>
            <a:solidFill>
              <a:srgbClr val="7BB8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347" name="Rectangle 11"/>
          <p:cNvSpPr>
            <a:spLocks noChangeArrowheads="1"/>
          </p:cNvSpPr>
          <p:nvPr/>
        </p:nvSpPr>
        <p:spPr bwMode="auto">
          <a:xfrm>
            <a:off x="5275264" y="5295900"/>
            <a:ext cx="184150" cy="731838"/>
          </a:xfrm>
          <a:prstGeom prst="rect">
            <a:avLst/>
          </a:prstGeom>
          <a:noFill/>
          <a:ln w="9525">
            <a:noFill/>
            <a:miter lim="800000"/>
            <a:headEnd/>
            <a:tailEnd/>
          </a:ln>
        </p:spPr>
        <p:txBody>
          <a:bodyPr wrap="none">
            <a:spAutoFit/>
          </a:bodyPr>
          <a:lstStyle/>
          <a:p>
            <a:endParaRPr lang="fr-FR" sz="4200">
              <a:solidFill>
                <a:srgbClr val="8FBF93"/>
              </a:solidFill>
              <a:latin typeface="Century Gothic" pitchFamily="34" charset="0"/>
            </a:endParaRPr>
          </a:p>
        </p:txBody>
      </p:sp>
      <p:sp>
        <p:nvSpPr>
          <p:cNvPr id="14354" name="Rectangle 11"/>
          <p:cNvSpPr>
            <a:spLocks noChangeArrowheads="1"/>
          </p:cNvSpPr>
          <p:nvPr/>
        </p:nvSpPr>
        <p:spPr bwMode="auto">
          <a:xfrm>
            <a:off x="4391026" y="4287838"/>
            <a:ext cx="184150" cy="731837"/>
          </a:xfrm>
          <a:prstGeom prst="rect">
            <a:avLst/>
          </a:prstGeom>
          <a:noFill/>
          <a:ln w="9525">
            <a:noFill/>
            <a:miter lim="800000"/>
            <a:headEnd/>
            <a:tailEnd/>
          </a:ln>
        </p:spPr>
        <p:txBody>
          <a:bodyPr wrap="none">
            <a:spAutoFit/>
          </a:bodyPr>
          <a:lstStyle/>
          <a:p>
            <a:endParaRPr lang="fr-FR" sz="4200">
              <a:solidFill>
                <a:srgbClr val="8FBF93"/>
              </a:solidFill>
              <a:latin typeface="Century Gothic" pitchFamily="34" charset="0"/>
            </a:endParaRPr>
          </a:p>
        </p:txBody>
      </p:sp>
      <p:sp>
        <p:nvSpPr>
          <p:cNvPr id="14358" name="AutoShape 4"/>
          <p:cNvSpPr>
            <a:spLocks noChangeArrowheads="1"/>
          </p:cNvSpPr>
          <p:nvPr/>
        </p:nvSpPr>
        <p:spPr bwMode="auto">
          <a:xfrm>
            <a:off x="105332" y="981621"/>
            <a:ext cx="4648200" cy="43125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pPr algn="ctr"/>
            <a:r>
              <a:rPr lang="fr-FR" altLang="zh-CN" b="1" dirty="0" smtClean="0">
                <a:solidFill>
                  <a:srgbClr val="FFFFFF"/>
                </a:solidFill>
                <a:latin typeface="Calibri" pitchFamily="34" charset="0"/>
                <a:ea typeface="Times New Roman" pitchFamily="18" charset="0"/>
                <a:cs typeface="Calibri" pitchFamily="34" charset="0"/>
              </a:rPr>
              <a:t>Restitution</a:t>
            </a:r>
            <a:endParaRPr lang="fr-FR" altLang="zh-CN" sz="1000" dirty="0">
              <a:ea typeface="宋体" pitchFamily="2" charset="-122"/>
              <a:cs typeface="Calibri" pitchFamily="34" charset="0"/>
            </a:endParaRPr>
          </a:p>
        </p:txBody>
      </p:sp>
      <p:sp>
        <p:nvSpPr>
          <p:cNvPr id="14359" name="ZoneTexte 32"/>
          <p:cNvSpPr txBox="1">
            <a:spLocks noChangeArrowheads="1"/>
          </p:cNvSpPr>
          <p:nvPr/>
        </p:nvSpPr>
        <p:spPr bwMode="auto">
          <a:xfrm>
            <a:off x="4109760" y="3356992"/>
            <a:ext cx="4710712" cy="3139321"/>
          </a:xfrm>
          <a:prstGeom prst="rect">
            <a:avLst/>
          </a:prstGeom>
          <a:noFill/>
          <a:ln w="9525">
            <a:noFill/>
            <a:miter lim="800000"/>
            <a:headEnd/>
            <a:tailEnd/>
          </a:ln>
        </p:spPr>
        <p:txBody>
          <a:bodyPr wrap="square">
            <a:spAutoFit/>
          </a:bodyPr>
          <a:lstStyle/>
          <a:p>
            <a:r>
              <a:rPr lang="fr-FR" dirty="0" smtClean="0">
                <a:latin typeface="Calibri" pitchFamily="34" charset="0"/>
              </a:rPr>
              <a:t>Chaque groupe d’élèves restitue les résultats de leur travail. </a:t>
            </a:r>
          </a:p>
          <a:p>
            <a:endParaRPr lang="fr-FR" dirty="0" smtClean="0">
              <a:latin typeface="Calibri" pitchFamily="34" charset="0"/>
            </a:endParaRPr>
          </a:p>
          <a:p>
            <a:r>
              <a:rPr lang="fr-FR" dirty="0" smtClean="0">
                <a:latin typeface="Calibri" pitchFamily="34" charset="0"/>
              </a:rPr>
              <a:t>La restitution peut prendre des formes très différentes (orale et/ou écrite) : </a:t>
            </a:r>
          </a:p>
          <a:p>
            <a:endParaRPr lang="fr-FR" dirty="0" smtClean="0">
              <a:latin typeface="Calibri" pitchFamily="34" charset="0"/>
            </a:endParaRPr>
          </a:p>
          <a:p>
            <a:pPr marL="441325" indent="-261938">
              <a:buFont typeface="Arial" pitchFamily="34" charset="0"/>
              <a:buChar char="•"/>
            </a:pPr>
            <a:r>
              <a:rPr lang="fr-FR" dirty="0" smtClean="0">
                <a:latin typeface="Calibri" pitchFamily="34" charset="0"/>
              </a:rPr>
              <a:t>diaporama et présentation orale,</a:t>
            </a:r>
          </a:p>
          <a:p>
            <a:pPr marL="441325" indent="-261938">
              <a:buFont typeface="Arial" pitchFamily="34" charset="0"/>
              <a:buChar char="•"/>
            </a:pPr>
            <a:r>
              <a:rPr lang="fr-FR" dirty="0" smtClean="0">
                <a:latin typeface="Calibri" pitchFamily="34" charset="0"/>
              </a:rPr>
              <a:t>jeux de rôle,</a:t>
            </a:r>
          </a:p>
          <a:p>
            <a:pPr marL="441325" indent="-261938">
              <a:buFont typeface="Arial" pitchFamily="34" charset="0"/>
              <a:buChar char="•"/>
            </a:pPr>
            <a:r>
              <a:rPr lang="fr-FR" dirty="0" smtClean="0">
                <a:latin typeface="Calibri" pitchFamily="34" charset="0"/>
              </a:rPr>
              <a:t>élaboration d’une affiche,</a:t>
            </a:r>
          </a:p>
          <a:p>
            <a:pPr marL="441325" indent="-261938">
              <a:buFont typeface="Arial" pitchFamily="34" charset="0"/>
              <a:buChar char="•"/>
            </a:pPr>
            <a:r>
              <a:rPr lang="fr-FR" dirty="0" smtClean="0">
                <a:latin typeface="Calibri" pitchFamily="34" charset="0"/>
              </a:rPr>
              <a:t>rédaction d’un article alimentant  un blog,</a:t>
            </a:r>
          </a:p>
          <a:p>
            <a:pPr marL="441325" indent="-261938">
              <a:buFont typeface="Arial" pitchFamily="34" charset="0"/>
              <a:buChar char="•"/>
            </a:pPr>
            <a:r>
              <a:rPr lang="fr-FR" dirty="0" smtClean="0">
                <a:latin typeface="Calibri" pitchFamily="34" charset="0"/>
              </a:rPr>
              <a:t>…</a:t>
            </a:r>
            <a:endParaRPr lang="fr-FR" dirty="0">
              <a:latin typeface="Calibri" pitchFamily="34" charset="0"/>
            </a:endParaRPr>
          </a:p>
        </p:txBody>
      </p:sp>
      <p:grpSp>
        <p:nvGrpSpPr>
          <p:cNvPr id="2" name="Groupe 1"/>
          <p:cNvGrpSpPr/>
          <p:nvPr/>
        </p:nvGrpSpPr>
        <p:grpSpPr>
          <a:xfrm>
            <a:off x="395536" y="2348880"/>
            <a:ext cx="3456384" cy="3240360"/>
            <a:chOff x="755576" y="2276872"/>
            <a:chExt cx="3456384" cy="3240360"/>
          </a:xfrm>
        </p:grpSpPr>
        <p:sp>
          <p:nvSpPr>
            <p:cNvPr id="38" name="Rectangle à coins arrondis 37"/>
            <p:cNvSpPr/>
            <p:nvPr/>
          </p:nvSpPr>
          <p:spPr>
            <a:xfrm>
              <a:off x="755576" y="2276872"/>
              <a:ext cx="3456384" cy="3240360"/>
            </a:xfrm>
            <a:prstGeom prst="roundRect">
              <a:avLst>
                <a:gd name="adj" fmla="val 946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200" dirty="0"/>
            </a:p>
          </p:txBody>
        </p:sp>
        <p:sp>
          <p:nvSpPr>
            <p:cNvPr id="39" name="Rectangle à coins arrondis 38"/>
            <p:cNvSpPr/>
            <p:nvPr/>
          </p:nvSpPr>
          <p:spPr>
            <a:xfrm>
              <a:off x="3635896" y="2413000"/>
              <a:ext cx="432048" cy="2808312"/>
            </a:xfrm>
            <a:prstGeom prst="roundRect">
              <a:avLst/>
            </a:prstGeom>
          </p:spPr>
          <p:style>
            <a:lnRef idx="3">
              <a:schemeClr val="lt1"/>
            </a:lnRef>
            <a:fillRef idx="1">
              <a:schemeClr val="accent3"/>
            </a:fillRef>
            <a:effectRef idx="1">
              <a:schemeClr val="accent3"/>
            </a:effectRef>
            <a:fontRef idx="minor">
              <a:schemeClr val="lt1"/>
            </a:fontRef>
          </p:style>
          <p:txBody>
            <a:bodyPr vert="vert270" rtlCol="0" anchor="ctr"/>
            <a:lstStyle/>
            <a:p>
              <a:pPr algn="ctr"/>
              <a:r>
                <a:rPr lang="fr-FR" sz="2000" dirty="0" smtClean="0"/>
                <a:t>Restitution</a:t>
              </a:r>
              <a:endParaRPr lang="fr-FR" dirty="0" smtClean="0"/>
            </a:p>
          </p:txBody>
        </p:sp>
        <p:sp>
          <p:nvSpPr>
            <p:cNvPr id="40" name="Rectangle à coins arrondis 39"/>
            <p:cNvSpPr/>
            <p:nvPr/>
          </p:nvSpPr>
          <p:spPr>
            <a:xfrm>
              <a:off x="899592" y="2413000"/>
              <a:ext cx="1080120" cy="28829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100" b="1" dirty="0" smtClean="0"/>
                <a:t>Des idées lumineuses !</a:t>
              </a:r>
            </a:p>
            <a:p>
              <a:pPr algn="ctr"/>
              <a:endParaRPr lang="fr-FR" sz="1100" dirty="0" smtClean="0"/>
            </a:p>
            <a:p>
              <a:pPr algn="ctr"/>
              <a:r>
                <a:rPr lang="fr-FR" sz="1100" dirty="0" smtClean="0"/>
                <a:t>Quelles technologies choisir</a:t>
              </a:r>
            </a:p>
            <a:p>
              <a:pPr algn="ctr"/>
              <a:endParaRPr lang="fr-FR" sz="1100" dirty="0" smtClean="0"/>
            </a:p>
            <a:p>
              <a:pPr algn="ctr"/>
              <a:endParaRPr lang="fr-FR" sz="1100" dirty="0" smtClean="0"/>
            </a:p>
            <a:p>
              <a:pPr algn="ctr"/>
              <a:r>
                <a:rPr lang="fr-FR" sz="1100" dirty="0" smtClean="0"/>
                <a:t>pour améliorer l’efficacité énergétique ?</a:t>
              </a:r>
            </a:p>
          </p:txBody>
        </p:sp>
        <p:sp>
          <p:nvSpPr>
            <p:cNvPr id="42" name="Rectangle à coins arrondis 41"/>
            <p:cNvSpPr/>
            <p:nvPr/>
          </p:nvSpPr>
          <p:spPr>
            <a:xfrm>
              <a:off x="2051720" y="2457271"/>
              <a:ext cx="1368152" cy="4767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t>Activité 1</a:t>
              </a:r>
            </a:p>
            <a:p>
              <a:pPr algn="ctr"/>
              <a:r>
                <a:rPr lang="fr-FR" sz="1000" dirty="0" smtClean="0"/>
                <a:t>Exploitation de l’éclairage naturel</a:t>
              </a:r>
              <a:endParaRPr lang="fr-FR" sz="1000" dirty="0"/>
            </a:p>
          </p:txBody>
        </p:sp>
        <p:sp>
          <p:nvSpPr>
            <p:cNvPr id="43" name="Rectangle à coins arrondis 42"/>
            <p:cNvSpPr/>
            <p:nvPr/>
          </p:nvSpPr>
          <p:spPr>
            <a:xfrm>
              <a:off x="2051720" y="3573016"/>
              <a:ext cx="1368152" cy="4767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t>Activité 3</a:t>
              </a:r>
            </a:p>
            <a:p>
              <a:pPr algn="ctr"/>
              <a:r>
                <a:rPr lang="fr-FR" sz="1000" dirty="0" smtClean="0"/>
                <a:t>Gradateur de lumière</a:t>
              </a:r>
            </a:p>
          </p:txBody>
        </p:sp>
        <p:sp>
          <p:nvSpPr>
            <p:cNvPr id="44" name="Rectangle à coins arrondis 43"/>
            <p:cNvSpPr/>
            <p:nvPr/>
          </p:nvSpPr>
          <p:spPr>
            <a:xfrm>
              <a:off x="2051720" y="3024248"/>
              <a:ext cx="1368152" cy="4767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t>Activité 2</a:t>
              </a:r>
            </a:p>
            <a:p>
              <a:pPr algn="ctr"/>
              <a:r>
                <a:rPr lang="fr-FR" sz="1000" dirty="0" smtClean="0"/>
                <a:t>Optimisation type de lampe</a:t>
              </a:r>
              <a:endParaRPr lang="fr-FR" sz="1000" dirty="0"/>
            </a:p>
          </p:txBody>
        </p:sp>
        <p:sp>
          <p:nvSpPr>
            <p:cNvPr id="45" name="Rectangle à coins arrondis 44"/>
            <p:cNvSpPr/>
            <p:nvPr/>
          </p:nvSpPr>
          <p:spPr>
            <a:xfrm>
              <a:off x="2051720" y="4153384"/>
              <a:ext cx="1368152" cy="4767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t>Activité 4</a:t>
              </a:r>
            </a:p>
            <a:p>
              <a:pPr algn="ctr"/>
              <a:r>
                <a:rPr lang="fr-FR" sz="1000" dirty="0" smtClean="0"/>
                <a:t>Le choix des couleurs</a:t>
              </a:r>
            </a:p>
          </p:txBody>
        </p:sp>
        <p:sp>
          <p:nvSpPr>
            <p:cNvPr id="46" name="Rectangle à coins arrondis 45"/>
            <p:cNvSpPr/>
            <p:nvPr/>
          </p:nvSpPr>
          <p:spPr>
            <a:xfrm>
              <a:off x="2051720" y="4729448"/>
              <a:ext cx="1368152" cy="4767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t>Activité 5</a:t>
              </a:r>
            </a:p>
            <a:p>
              <a:pPr algn="ctr"/>
              <a:r>
                <a:rPr lang="fr-FR" sz="1000" dirty="0" smtClean="0"/>
                <a:t>Eclairage naturel et facture énergétique</a:t>
              </a:r>
            </a:p>
          </p:txBody>
        </p:sp>
        <p:sp>
          <p:nvSpPr>
            <p:cNvPr id="47" name="Flèche droite 46"/>
            <p:cNvSpPr/>
            <p:nvPr/>
          </p:nvSpPr>
          <p:spPr>
            <a:xfrm>
              <a:off x="3468130" y="2600529"/>
              <a:ext cx="288032" cy="21602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48" name="Flèche droite 47"/>
            <p:cNvSpPr/>
            <p:nvPr/>
          </p:nvSpPr>
          <p:spPr>
            <a:xfrm>
              <a:off x="3468130" y="3153601"/>
              <a:ext cx="288032" cy="21602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49" name="Flèche droite 48"/>
            <p:cNvSpPr/>
            <p:nvPr/>
          </p:nvSpPr>
          <p:spPr>
            <a:xfrm>
              <a:off x="3480005" y="3705157"/>
              <a:ext cx="288032" cy="21602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50" name="Flèche droite 49"/>
            <p:cNvSpPr/>
            <p:nvPr/>
          </p:nvSpPr>
          <p:spPr>
            <a:xfrm>
              <a:off x="3491880" y="4293096"/>
              <a:ext cx="288032" cy="21602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51" name="Flèche droite 50"/>
            <p:cNvSpPr/>
            <p:nvPr/>
          </p:nvSpPr>
          <p:spPr>
            <a:xfrm>
              <a:off x="3491880" y="4832777"/>
              <a:ext cx="288032" cy="21602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grpSp>
      <p:sp>
        <p:nvSpPr>
          <p:cNvPr id="31" name="Pentagone 30"/>
          <p:cNvSpPr/>
          <p:nvPr/>
        </p:nvSpPr>
        <p:spPr>
          <a:xfrm>
            <a:off x="63503" y="72008"/>
            <a:ext cx="8715153" cy="620688"/>
          </a:xfrm>
          <a:prstGeom prst="homePlate">
            <a:avLst/>
          </a:prstGeom>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800" b="1" dirty="0" smtClean="0">
                <a:solidFill>
                  <a:schemeClr val="bg1"/>
                </a:solidFill>
              </a:rPr>
              <a:t>ET</a:t>
            </a:r>
            <a:r>
              <a:rPr lang="fr-FR" dirty="0" smtClean="0">
                <a:solidFill>
                  <a:schemeClr val="bg1"/>
                </a:solidFill>
              </a:rPr>
              <a:t> 		</a:t>
            </a:r>
            <a:r>
              <a:rPr lang="fr-FR" sz="2400" dirty="0" smtClean="0">
                <a:solidFill>
                  <a:schemeClr val="bg1"/>
                </a:solidFill>
              </a:rPr>
              <a:t> Séquence  4                 «  des idées lumineuses »</a:t>
            </a:r>
            <a:endParaRPr lang="fr-FR" sz="2400" dirty="0">
              <a:solidFill>
                <a:schemeClr val="bg1"/>
              </a:solidFill>
            </a:endParaRPr>
          </a:p>
        </p:txBody>
      </p:sp>
      <p:grpSp>
        <p:nvGrpSpPr>
          <p:cNvPr id="4" name="Groupe 3"/>
          <p:cNvGrpSpPr/>
          <p:nvPr/>
        </p:nvGrpSpPr>
        <p:grpSpPr>
          <a:xfrm>
            <a:off x="3862184" y="1016980"/>
            <a:ext cx="5213744" cy="1943609"/>
            <a:chOff x="3862184" y="1016980"/>
            <a:chExt cx="5213744" cy="1943609"/>
          </a:xfrm>
        </p:grpSpPr>
        <p:pic>
          <p:nvPicPr>
            <p:cNvPr id="9318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5282"/>
            <a:stretch/>
          </p:blipFill>
          <p:spPr bwMode="auto">
            <a:xfrm>
              <a:off x="3862184" y="1016980"/>
              <a:ext cx="2881228" cy="1943609"/>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8" name="Picture 2">
              <a:hlinkClick r:id="rId4" action="ppaction://hlinkpres?slideindex=1&amp;slidetitle="/>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872665" y="1517172"/>
              <a:ext cx="2203263" cy="13713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66544406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63502" y="1160748"/>
            <a:ext cx="8715153" cy="5508612"/>
          </a:xfrm>
          <a:prstGeom prst="roundRect">
            <a:avLst>
              <a:gd name="adj" fmla="val 6117"/>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5" name="AutoShape 4"/>
          <p:cNvSpPr>
            <a:spLocks noChangeArrowheads="1"/>
          </p:cNvSpPr>
          <p:nvPr/>
        </p:nvSpPr>
        <p:spPr bwMode="auto">
          <a:xfrm>
            <a:off x="63503" y="908720"/>
            <a:ext cx="6768752" cy="504056"/>
          </a:xfrm>
          <a:prstGeom prst="roundRect">
            <a:avLst>
              <a:gd name="adj" fmla="val 16667"/>
            </a:avLst>
          </a:prstGeom>
          <a:ln>
            <a:solidFill>
              <a:schemeClr val="accent4">
                <a:lumMod val="40000"/>
                <a:lumOff val="60000"/>
              </a:schemeClr>
            </a:solidFill>
            <a:headEnd/>
            <a:tailEnd/>
          </a:ln>
        </p:spPr>
        <p:style>
          <a:lnRef idx="1">
            <a:schemeClr val="accent4"/>
          </a:lnRef>
          <a:fillRef idx="2">
            <a:schemeClr val="accent4"/>
          </a:fillRef>
          <a:effectRef idx="1">
            <a:schemeClr val="accent4"/>
          </a:effectRef>
          <a:fontRef idx="minor">
            <a:schemeClr val="dk1"/>
          </a:fontRef>
        </p:style>
        <p:txBody>
          <a:bodyPr/>
          <a:lstStyle/>
          <a:p>
            <a:r>
              <a:rPr lang="fr-FR" dirty="0" smtClean="0">
                <a:solidFill>
                  <a:schemeClr val="tx1"/>
                </a:solidFill>
                <a:latin typeface="Calibri" pitchFamily="34" charset="0"/>
              </a:rPr>
              <a:t>Les éléments de structuration des connaissances</a:t>
            </a:r>
            <a:endParaRPr lang="fr-FR" dirty="0" smtClean="0">
              <a:solidFill>
                <a:schemeClr val="tx1"/>
              </a:solidFill>
            </a:endParaRPr>
          </a:p>
          <a:p>
            <a:pPr algn="ctr">
              <a:spcAft>
                <a:spcPts val="1000"/>
              </a:spcAft>
            </a:pPr>
            <a:endParaRPr lang="fr-FR" dirty="0">
              <a:solidFill>
                <a:schemeClr val="tx1"/>
              </a:solidFill>
              <a:latin typeface="Calibri" pitchFamily="34" charset="0"/>
            </a:endParaRPr>
          </a:p>
          <a:p>
            <a:endParaRPr lang="fr-FR" dirty="0">
              <a:solidFill>
                <a:schemeClr val="tx1"/>
              </a:solidFill>
            </a:endParaRPr>
          </a:p>
        </p:txBody>
      </p:sp>
      <p:pic>
        <p:nvPicPr>
          <p:cNvPr id="942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496" y="1512117"/>
            <a:ext cx="2881889" cy="291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Pentagone 18"/>
          <p:cNvSpPr/>
          <p:nvPr/>
        </p:nvSpPr>
        <p:spPr>
          <a:xfrm>
            <a:off x="63503" y="72008"/>
            <a:ext cx="8715153" cy="620688"/>
          </a:xfrm>
          <a:prstGeom prst="homePlate">
            <a:avLst/>
          </a:prstGeom>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800" b="1" dirty="0" smtClean="0">
                <a:solidFill>
                  <a:schemeClr val="bg1"/>
                </a:solidFill>
              </a:rPr>
              <a:t>ET</a:t>
            </a:r>
            <a:r>
              <a:rPr lang="fr-FR" dirty="0" smtClean="0">
                <a:solidFill>
                  <a:schemeClr val="bg1"/>
                </a:solidFill>
              </a:rPr>
              <a:t> 		</a:t>
            </a:r>
            <a:r>
              <a:rPr lang="fr-FR" sz="2400" dirty="0" smtClean="0">
                <a:solidFill>
                  <a:schemeClr val="bg1"/>
                </a:solidFill>
              </a:rPr>
              <a:t> Séquence  4                 «  des idées lumineuses »</a:t>
            </a:r>
            <a:endParaRPr lang="fr-FR" sz="2400" dirty="0">
              <a:solidFill>
                <a:schemeClr val="bg1"/>
              </a:solidFill>
            </a:endParaRPr>
          </a:p>
        </p:txBody>
      </p:sp>
      <p:pic>
        <p:nvPicPr>
          <p:cNvPr id="1026" name="Picture 2">
            <a:hlinkClick r:id="rId4" action="ppaction://hlinkfile"/>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3503" y="1955660"/>
            <a:ext cx="8497887" cy="4681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additive="base">
                                        <p:cTn id="7" dur="500" fill="hold"/>
                                        <p:tgtEl>
                                          <p:spTgt spid="94210"/>
                                        </p:tgtEl>
                                        <p:attrNameLst>
                                          <p:attrName>ppt_x</p:attrName>
                                        </p:attrNameLst>
                                      </p:cBhvr>
                                      <p:tavLst>
                                        <p:tav tm="0">
                                          <p:val>
                                            <p:strVal val="0-#ppt_w/2"/>
                                          </p:val>
                                        </p:tav>
                                        <p:tav tm="100000">
                                          <p:val>
                                            <p:strVal val="#ppt_x"/>
                                          </p:val>
                                        </p:tav>
                                      </p:tavLst>
                                    </p:anim>
                                    <p:anim calcmode="lin" valueType="num">
                                      <p:cBhvr additive="base">
                                        <p:cTn id="8" dur="500" fill="hold"/>
                                        <p:tgtEl>
                                          <p:spTgt spid="942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à coins arrondis 20"/>
          <p:cNvSpPr/>
          <p:nvPr/>
        </p:nvSpPr>
        <p:spPr>
          <a:xfrm>
            <a:off x="166842" y="2088431"/>
            <a:ext cx="8365598" cy="4399160"/>
          </a:xfrm>
          <a:prstGeom prst="roundRect">
            <a:avLst>
              <a:gd name="adj" fmla="val 611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pic>
        <p:nvPicPr>
          <p:cNvPr id="14337" name="Picture 1">
            <a:hlinkClick r:id="rId3" action="ppaction://hlinkfile"/>
          </p:cNvPr>
          <p:cNvPicPr>
            <a:picLocks noChangeAspect="1" noChangeArrowheads="1"/>
          </p:cNvPicPr>
          <p:nvPr/>
        </p:nvPicPr>
        <p:blipFill>
          <a:blip r:embed="rId4" cstate="print"/>
          <a:srcRect l="7393" t="21676" r="7301" b="8653"/>
          <a:stretch>
            <a:fillRect/>
          </a:stretch>
        </p:blipFill>
        <p:spPr bwMode="auto">
          <a:xfrm>
            <a:off x="323528" y="2492896"/>
            <a:ext cx="8075200" cy="3708000"/>
          </a:xfrm>
          <a:prstGeom prst="rect">
            <a:avLst/>
          </a:prstGeom>
          <a:noFill/>
          <a:ln w="9525">
            <a:noFill/>
            <a:miter lim="800000"/>
            <a:headEnd/>
            <a:tailEnd/>
          </a:ln>
        </p:spPr>
      </p:pic>
      <p:sp>
        <p:nvSpPr>
          <p:cNvPr id="13" name="Rectangle 11"/>
          <p:cNvSpPr>
            <a:spLocks noChangeArrowheads="1"/>
          </p:cNvSpPr>
          <p:nvPr/>
        </p:nvSpPr>
        <p:spPr bwMode="auto">
          <a:xfrm>
            <a:off x="5706293" y="5296123"/>
            <a:ext cx="184150" cy="731838"/>
          </a:xfrm>
          <a:prstGeom prst="rect">
            <a:avLst/>
          </a:prstGeom>
          <a:noFill/>
          <a:ln w="9525">
            <a:noFill/>
            <a:miter lim="800000"/>
            <a:headEnd/>
            <a:tailEnd/>
          </a:ln>
        </p:spPr>
        <p:txBody>
          <a:bodyPr wrap="none">
            <a:spAutoFit/>
          </a:bodyPr>
          <a:lstStyle/>
          <a:p>
            <a:endParaRPr lang="fr-FR" sz="4200" dirty="0">
              <a:solidFill>
                <a:srgbClr val="8FBF93"/>
              </a:solidFill>
              <a:latin typeface="Century Gothic" pitchFamily="34" charset="0"/>
            </a:endParaRPr>
          </a:p>
        </p:txBody>
      </p:sp>
      <p:sp>
        <p:nvSpPr>
          <p:cNvPr id="20" name="AutoShape 4"/>
          <p:cNvSpPr>
            <a:spLocks noChangeArrowheads="1"/>
          </p:cNvSpPr>
          <p:nvPr/>
        </p:nvSpPr>
        <p:spPr bwMode="auto">
          <a:xfrm>
            <a:off x="128420" y="1872406"/>
            <a:ext cx="4648200" cy="432049"/>
          </a:xfrm>
          <a:prstGeom prst="roundRect">
            <a:avLst>
              <a:gd name="adj" fmla="val 16667"/>
            </a:avLst>
          </a:prstGeom>
          <a:ln>
            <a:noFill/>
            <a:headEnd/>
            <a:tailEnd/>
          </a:ln>
        </p:spPr>
        <p:style>
          <a:lnRef idx="2">
            <a:schemeClr val="accent2">
              <a:shade val="50000"/>
            </a:schemeClr>
          </a:lnRef>
          <a:fillRef idx="1">
            <a:schemeClr val="accent2"/>
          </a:fillRef>
          <a:effectRef idx="0">
            <a:schemeClr val="accent2"/>
          </a:effectRef>
          <a:fontRef idx="minor">
            <a:schemeClr val="lt1"/>
          </a:fontRef>
        </p:style>
        <p:txBody>
          <a:bodyPr/>
          <a:lstStyle/>
          <a:p>
            <a:pPr lvl="0" algn="ctr" fontAlgn="base">
              <a:spcBef>
                <a:spcPct val="0"/>
              </a:spcBef>
              <a:spcAft>
                <a:spcPct val="0"/>
              </a:spcAft>
            </a:pPr>
            <a:r>
              <a:rPr lang="fr-FR" altLang="zh-CN" b="1" dirty="0" smtClean="0">
                <a:solidFill>
                  <a:srgbClr val="FFFFFF"/>
                </a:solidFill>
                <a:latin typeface="Calibri" pitchFamily="34" charset="0"/>
                <a:ea typeface="Times New Roman" pitchFamily="18" charset="0"/>
                <a:cs typeface="Calibri" pitchFamily="34" charset="0"/>
              </a:rPr>
              <a:t>Evaluation– 2H </a:t>
            </a:r>
            <a:endParaRPr lang="fr-FR" dirty="0"/>
          </a:p>
        </p:txBody>
      </p:sp>
      <p:sp>
        <p:nvSpPr>
          <p:cNvPr id="22" name="Text Box 10"/>
          <p:cNvSpPr txBox="1">
            <a:spLocks noChangeArrowheads="1"/>
          </p:cNvSpPr>
          <p:nvPr/>
        </p:nvSpPr>
        <p:spPr bwMode="auto">
          <a:xfrm>
            <a:off x="875034" y="3662536"/>
            <a:ext cx="7620000" cy="366713"/>
          </a:xfrm>
          <a:prstGeom prst="rect">
            <a:avLst/>
          </a:prstGeom>
          <a:noFill/>
          <a:ln w="9525">
            <a:noFill/>
            <a:miter lim="800000"/>
            <a:headEnd/>
            <a:tailEnd/>
          </a:ln>
        </p:spPr>
        <p:txBody>
          <a:bodyPr>
            <a:spAutoFit/>
          </a:bodyPr>
          <a:lstStyle/>
          <a:p>
            <a:pPr>
              <a:spcBef>
                <a:spcPct val="50000"/>
              </a:spcBef>
            </a:pPr>
            <a:endParaRPr lang="fr-FR" dirty="0">
              <a:solidFill>
                <a:schemeClr val="bg1"/>
              </a:solidFill>
            </a:endParaRPr>
          </a:p>
        </p:txBody>
      </p:sp>
      <p:sp>
        <p:nvSpPr>
          <p:cNvPr id="23" name="Rectangle 11"/>
          <p:cNvSpPr>
            <a:spLocks noChangeArrowheads="1"/>
          </p:cNvSpPr>
          <p:nvPr/>
        </p:nvSpPr>
        <p:spPr bwMode="auto">
          <a:xfrm>
            <a:off x="4823147" y="4288011"/>
            <a:ext cx="184150" cy="731838"/>
          </a:xfrm>
          <a:prstGeom prst="rect">
            <a:avLst/>
          </a:prstGeom>
          <a:noFill/>
          <a:ln w="9525">
            <a:noFill/>
            <a:miter lim="800000"/>
            <a:headEnd/>
            <a:tailEnd/>
          </a:ln>
        </p:spPr>
        <p:txBody>
          <a:bodyPr wrap="none">
            <a:spAutoFit/>
          </a:bodyPr>
          <a:lstStyle/>
          <a:p>
            <a:endParaRPr lang="fr-FR" sz="4200" dirty="0">
              <a:solidFill>
                <a:srgbClr val="8FBF93"/>
              </a:solidFill>
              <a:latin typeface="Century Gothic" pitchFamily="34" charset="0"/>
            </a:endParaRPr>
          </a:p>
        </p:txBody>
      </p:sp>
      <p:pic>
        <p:nvPicPr>
          <p:cNvPr id="95234"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948264" y="4725144"/>
            <a:ext cx="2044431" cy="19903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7" name="Groupe 21"/>
          <p:cNvGrpSpPr>
            <a:grpSpLocks/>
          </p:cNvGrpSpPr>
          <p:nvPr/>
        </p:nvGrpSpPr>
        <p:grpSpPr bwMode="auto">
          <a:xfrm>
            <a:off x="4181767" y="816547"/>
            <a:ext cx="4350673" cy="668237"/>
            <a:chOff x="-43423" y="135678"/>
            <a:chExt cx="2623591" cy="378063"/>
          </a:xfrm>
        </p:grpSpPr>
        <p:sp>
          <p:nvSpPr>
            <p:cNvPr id="19" name="AutoShape 3"/>
            <p:cNvSpPr>
              <a:spLocks noChangeArrowheads="1"/>
            </p:cNvSpPr>
            <p:nvPr/>
          </p:nvSpPr>
          <p:spPr bwMode="auto">
            <a:xfrm>
              <a:off x="1" y="176927"/>
              <a:ext cx="2580167" cy="336814"/>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dirty="0">
                <a:solidFill>
                  <a:srgbClr val="7BB800"/>
                </a:solidFill>
                <a:latin typeface="Century Gothic" pitchFamily="34" charset="0"/>
              </a:endParaRPr>
            </a:p>
          </p:txBody>
        </p:sp>
        <p:sp>
          <p:nvSpPr>
            <p:cNvPr id="27" name="AutoShape 4"/>
            <p:cNvSpPr>
              <a:spLocks noChangeArrowheads="1"/>
            </p:cNvSpPr>
            <p:nvPr/>
          </p:nvSpPr>
          <p:spPr bwMode="auto">
            <a:xfrm>
              <a:off x="-43423" y="135678"/>
              <a:ext cx="1290084" cy="19648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a:solidFill>
                    <a:srgbClr val="FFFFFF"/>
                  </a:solidFill>
                  <a:latin typeface="Calibri" pitchFamily="34" charset="0"/>
                </a:rPr>
                <a:t>Centres </a:t>
              </a:r>
              <a:r>
                <a:rPr lang="fr-FR" b="1" dirty="0" smtClean="0">
                  <a:solidFill>
                    <a:srgbClr val="FFFFFF"/>
                  </a:solidFill>
                  <a:latin typeface="Calibri" pitchFamily="34" charset="0"/>
                </a:rPr>
                <a:t>d’Intérêts</a:t>
              </a:r>
              <a:endParaRPr lang="fr-FR" b="1" dirty="0">
                <a:solidFill>
                  <a:srgbClr val="FFFFFF"/>
                </a:solidFill>
                <a:latin typeface="Calibri" pitchFamily="34" charset="0"/>
              </a:endParaRPr>
            </a:p>
          </p:txBody>
        </p:sp>
      </p:grpSp>
      <p:grpSp>
        <p:nvGrpSpPr>
          <p:cNvPr id="29" name="Groupe 21"/>
          <p:cNvGrpSpPr>
            <a:grpSpLocks/>
          </p:cNvGrpSpPr>
          <p:nvPr/>
        </p:nvGrpSpPr>
        <p:grpSpPr bwMode="auto">
          <a:xfrm>
            <a:off x="86587" y="816546"/>
            <a:ext cx="3765333" cy="668238"/>
            <a:chOff x="296363" y="29132"/>
            <a:chExt cx="2010102" cy="509714"/>
          </a:xfrm>
        </p:grpSpPr>
        <p:sp>
          <p:nvSpPr>
            <p:cNvPr id="30" name="AutoShape 3"/>
            <p:cNvSpPr>
              <a:spLocks noChangeArrowheads="1"/>
            </p:cNvSpPr>
            <p:nvPr/>
          </p:nvSpPr>
          <p:spPr bwMode="auto">
            <a:xfrm>
              <a:off x="345970" y="74334"/>
              <a:ext cx="1960495" cy="464512"/>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marL="1260475" algn="ctr"/>
              <a:r>
                <a:rPr lang="fr-FR" sz="2000" b="1" dirty="0" smtClean="0">
                  <a:solidFill>
                    <a:srgbClr val="7BB800"/>
                  </a:solidFill>
                  <a:latin typeface="Century Gothic" pitchFamily="34" charset="0"/>
                </a:rPr>
                <a:t>L’énergie </a:t>
              </a:r>
              <a:endParaRPr lang="fr-FR" sz="2000" b="1" dirty="0">
                <a:solidFill>
                  <a:srgbClr val="7BB800"/>
                </a:solidFill>
                <a:latin typeface="Century Gothic" pitchFamily="34" charset="0"/>
              </a:endParaRPr>
            </a:p>
            <a:p>
              <a:pPr marL="1344613" algn="ctr"/>
              <a:r>
                <a:rPr lang="fr-FR" sz="2000" b="1" dirty="0" smtClean="0">
                  <a:solidFill>
                    <a:srgbClr val="7BB800"/>
                  </a:solidFill>
                  <a:latin typeface="Century Gothic" pitchFamily="34" charset="0"/>
                </a:rPr>
                <a:t>dans l’habitat</a:t>
              </a:r>
              <a:endParaRPr lang="fr-FR" sz="2000" b="1" dirty="0">
                <a:solidFill>
                  <a:srgbClr val="7BB800"/>
                </a:solidFill>
                <a:latin typeface="Century Gothic" pitchFamily="34" charset="0"/>
              </a:endParaRPr>
            </a:p>
          </p:txBody>
        </p:sp>
        <p:sp>
          <p:nvSpPr>
            <p:cNvPr id="31" name="AutoShape 4"/>
            <p:cNvSpPr>
              <a:spLocks noChangeArrowheads="1"/>
            </p:cNvSpPr>
            <p:nvPr/>
          </p:nvSpPr>
          <p:spPr bwMode="auto">
            <a:xfrm>
              <a:off x="296363" y="29132"/>
              <a:ext cx="768820" cy="26490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smtClean="0">
                  <a:solidFill>
                    <a:srgbClr val="FFFFFF"/>
                  </a:solidFill>
                  <a:latin typeface="Calibri" pitchFamily="34" charset="0"/>
                </a:rPr>
                <a:t>Thème</a:t>
              </a:r>
              <a:endParaRPr lang="fr-FR" b="1" dirty="0">
                <a:solidFill>
                  <a:srgbClr val="FFFFFF"/>
                </a:solidFill>
                <a:latin typeface="Calibri" pitchFamily="34" charset="0"/>
              </a:endParaRPr>
            </a:p>
          </p:txBody>
        </p:sp>
      </p:grpSp>
      <p:pic>
        <p:nvPicPr>
          <p:cNvPr id="33" name="Image 3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851498" y="620840"/>
            <a:ext cx="1464918" cy="1368000"/>
          </a:xfrm>
          <a:prstGeom prst="rect">
            <a:avLst/>
          </a:prstGeom>
        </p:spPr>
      </p:pic>
      <p:sp>
        <p:nvSpPr>
          <p:cNvPr id="36" name="Pentagone 35"/>
          <p:cNvSpPr/>
          <p:nvPr/>
        </p:nvSpPr>
        <p:spPr>
          <a:xfrm>
            <a:off x="63503" y="72008"/>
            <a:ext cx="8715153" cy="620688"/>
          </a:xfrm>
          <a:prstGeom prst="homePlate">
            <a:avLst/>
          </a:prstGeom>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800" b="1" dirty="0" smtClean="0">
                <a:solidFill>
                  <a:schemeClr val="bg1"/>
                </a:solidFill>
              </a:rPr>
              <a:t>ET</a:t>
            </a:r>
            <a:r>
              <a:rPr lang="fr-FR" dirty="0" smtClean="0">
                <a:solidFill>
                  <a:schemeClr val="bg1"/>
                </a:solidFill>
              </a:rPr>
              <a:t> 		</a:t>
            </a:r>
            <a:r>
              <a:rPr lang="fr-FR" sz="2400" dirty="0" smtClean="0">
                <a:solidFill>
                  <a:schemeClr val="bg1"/>
                </a:solidFill>
              </a:rPr>
              <a:t> Séquence  4                 «  des idées lumineuses »</a:t>
            </a:r>
            <a:endParaRPr lang="fr-FR" sz="2400" dirty="0">
              <a:solidFill>
                <a:schemeClr val="bg1"/>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additive="base">
                                        <p:cTn id="7" dur="500" fill="hold"/>
                                        <p:tgtEl>
                                          <p:spTgt spid="95234"/>
                                        </p:tgtEl>
                                        <p:attrNameLst>
                                          <p:attrName>ppt_x</p:attrName>
                                        </p:attrNameLst>
                                      </p:cBhvr>
                                      <p:tavLst>
                                        <p:tav tm="0">
                                          <p:val>
                                            <p:strVal val="1+#ppt_w/2"/>
                                          </p:val>
                                        </p:tav>
                                        <p:tav tm="100000">
                                          <p:val>
                                            <p:strVal val="#ppt_x"/>
                                          </p:val>
                                        </p:tav>
                                      </p:tavLst>
                                    </p:anim>
                                    <p:anim calcmode="lin" valueType="num">
                                      <p:cBhvr additive="base">
                                        <p:cTn id="8" dur="500" fill="hold"/>
                                        <p:tgtEl>
                                          <p:spTgt spid="952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entagone 27"/>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grpSp>
        <p:nvGrpSpPr>
          <p:cNvPr id="29" name="Groupe 21"/>
          <p:cNvGrpSpPr>
            <a:grpSpLocks/>
          </p:cNvGrpSpPr>
          <p:nvPr/>
        </p:nvGrpSpPr>
        <p:grpSpPr bwMode="auto">
          <a:xfrm>
            <a:off x="107504" y="980574"/>
            <a:ext cx="4087356" cy="752996"/>
            <a:chOff x="1" y="-35519"/>
            <a:chExt cx="2182012" cy="574365"/>
          </a:xfrm>
        </p:grpSpPr>
        <p:sp>
          <p:nvSpPr>
            <p:cNvPr id="30" name="AutoShape 3"/>
            <p:cNvSpPr>
              <a:spLocks noChangeArrowheads="1"/>
            </p:cNvSpPr>
            <p:nvPr/>
          </p:nvSpPr>
          <p:spPr bwMode="auto">
            <a:xfrm>
              <a:off x="56544" y="74334"/>
              <a:ext cx="2125469" cy="464512"/>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marL="1260475" algn="ctr"/>
              <a:r>
                <a:rPr lang="fr-FR" sz="2000" b="1" dirty="0" smtClean="0">
                  <a:solidFill>
                    <a:srgbClr val="7BB800"/>
                  </a:solidFill>
                  <a:latin typeface="Century Gothic" pitchFamily="34" charset="0"/>
                </a:rPr>
                <a:t>L’énergie </a:t>
              </a:r>
              <a:endParaRPr lang="fr-FR" sz="2000" b="1" dirty="0">
                <a:solidFill>
                  <a:srgbClr val="7BB800"/>
                </a:solidFill>
                <a:latin typeface="Century Gothic" pitchFamily="34" charset="0"/>
              </a:endParaRPr>
            </a:p>
            <a:p>
              <a:pPr marL="1344613" algn="ctr"/>
              <a:r>
                <a:rPr lang="fr-FR" sz="2000" b="1" dirty="0" smtClean="0">
                  <a:solidFill>
                    <a:srgbClr val="7BB800"/>
                  </a:solidFill>
                  <a:latin typeface="Century Gothic" pitchFamily="34" charset="0"/>
                </a:rPr>
                <a:t>dans l’habitat</a:t>
              </a:r>
              <a:endParaRPr lang="fr-FR" sz="2000" b="1" dirty="0">
                <a:solidFill>
                  <a:srgbClr val="7BB800"/>
                </a:solidFill>
                <a:latin typeface="Century Gothic" pitchFamily="34" charset="0"/>
              </a:endParaRPr>
            </a:p>
          </p:txBody>
        </p:sp>
        <p:sp>
          <p:nvSpPr>
            <p:cNvPr id="31" name="AutoShape 4"/>
            <p:cNvSpPr>
              <a:spLocks noChangeArrowheads="1"/>
            </p:cNvSpPr>
            <p:nvPr/>
          </p:nvSpPr>
          <p:spPr bwMode="auto">
            <a:xfrm>
              <a:off x="1" y="-35519"/>
              <a:ext cx="768820" cy="302058"/>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smtClean="0">
                  <a:solidFill>
                    <a:srgbClr val="FFFFFF"/>
                  </a:solidFill>
                  <a:latin typeface="Calibri" pitchFamily="34" charset="0"/>
                </a:rPr>
                <a:t>Thème</a:t>
              </a:r>
              <a:endParaRPr lang="fr-FR" b="1" dirty="0">
                <a:solidFill>
                  <a:srgbClr val="FFFFFF"/>
                </a:solidFill>
                <a:latin typeface="Calibri" pitchFamily="34" charset="0"/>
              </a:endParaRPr>
            </a:p>
          </p:txBody>
        </p:sp>
      </p:grpSp>
      <p:grpSp>
        <p:nvGrpSpPr>
          <p:cNvPr id="32" name="Groupe 31"/>
          <p:cNvGrpSpPr/>
          <p:nvPr/>
        </p:nvGrpSpPr>
        <p:grpSpPr>
          <a:xfrm>
            <a:off x="4457918" y="764704"/>
            <a:ext cx="4320739" cy="1368000"/>
            <a:chOff x="4457918" y="188792"/>
            <a:chExt cx="4320739" cy="1368000"/>
          </a:xfrm>
        </p:grpSpPr>
        <p:grpSp>
          <p:nvGrpSpPr>
            <p:cNvPr id="33" name="Groupe 21"/>
            <p:cNvGrpSpPr>
              <a:grpSpLocks/>
            </p:cNvGrpSpPr>
            <p:nvPr/>
          </p:nvGrpSpPr>
          <p:grpSpPr bwMode="auto">
            <a:xfrm>
              <a:off x="4457918" y="404662"/>
              <a:ext cx="4320739" cy="752996"/>
              <a:chOff x="-25372" y="87725"/>
              <a:chExt cx="2605540" cy="426016"/>
            </a:xfrm>
          </p:grpSpPr>
          <p:sp>
            <p:nvSpPr>
              <p:cNvPr id="35" name="AutoShape 3"/>
              <p:cNvSpPr>
                <a:spLocks noChangeArrowheads="1"/>
              </p:cNvSpPr>
              <p:nvPr/>
            </p:nvSpPr>
            <p:spPr bwMode="auto">
              <a:xfrm>
                <a:off x="1" y="176927"/>
                <a:ext cx="2580167" cy="336814"/>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dirty="0">
                  <a:solidFill>
                    <a:srgbClr val="7BB800"/>
                  </a:solidFill>
                  <a:latin typeface="Century Gothic" pitchFamily="34" charset="0"/>
                </a:endParaRPr>
              </a:p>
            </p:txBody>
          </p:sp>
          <p:sp>
            <p:nvSpPr>
              <p:cNvPr id="36" name="AutoShape 4"/>
              <p:cNvSpPr>
                <a:spLocks noChangeArrowheads="1"/>
              </p:cNvSpPr>
              <p:nvPr/>
            </p:nvSpPr>
            <p:spPr bwMode="auto">
              <a:xfrm>
                <a:off x="-25372" y="87725"/>
                <a:ext cx="1290084" cy="224041"/>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a:solidFill>
                      <a:srgbClr val="FFFFFF"/>
                    </a:solidFill>
                    <a:latin typeface="Calibri" pitchFamily="34" charset="0"/>
                  </a:rPr>
                  <a:t>Centres </a:t>
                </a:r>
                <a:r>
                  <a:rPr lang="fr-FR" b="1" dirty="0" smtClean="0">
                    <a:solidFill>
                      <a:srgbClr val="FFFFFF"/>
                    </a:solidFill>
                    <a:latin typeface="Calibri" pitchFamily="34" charset="0"/>
                  </a:rPr>
                  <a:t>d’Intérêts</a:t>
                </a:r>
                <a:endParaRPr lang="fr-FR" b="1" dirty="0">
                  <a:solidFill>
                    <a:srgbClr val="FFFFFF"/>
                  </a:solidFill>
                  <a:latin typeface="Calibri" pitchFamily="34" charset="0"/>
                </a:endParaRPr>
              </a:p>
            </p:txBody>
          </p:sp>
        </p:grpSp>
        <p:pic>
          <p:nvPicPr>
            <p:cNvPr id="34" name="Image 3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48264" y="188792"/>
              <a:ext cx="1464918" cy="1368000"/>
            </a:xfrm>
            <a:prstGeom prst="rect">
              <a:avLst/>
            </a:prstGeom>
          </p:spPr>
        </p:pic>
      </p:grpSp>
      <p:grpSp>
        <p:nvGrpSpPr>
          <p:cNvPr id="21" name="Groupe 20"/>
          <p:cNvGrpSpPr/>
          <p:nvPr/>
        </p:nvGrpSpPr>
        <p:grpSpPr>
          <a:xfrm>
            <a:off x="14359" y="2204864"/>
            <a:ext cx="9022137" cy="4176463"/>
            <a:chOff x="14359" y="2204864"/>
            <a:chExt cx="9022137" cy="4176463"/>
          </a:xfrm>
        </p:grpSpPr>
        <p:sp>
          <p:nvSpPr>
            <p:cNvPr id="22" name="Sous-titre 2"/>
            <p:cNvSpPr txBox="1">
              <a:spLocks/>
            </p:cNvSpPr>
            <p:nvPr/>
          </p:nvSpPr>
          <p:spPr>
            <a:xfrm>
              <a:off x="806711" y="2527746"/>
              <a:ext cx="3038591" cy="13333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fr-FR" sz="2800" b="1" dirty="0">
                <a:solidFill>
                  <a:schemeClr val="bg1">
                    <a:lumMod val="50000"/>
                  </a:schemeClr>
                </a:solidFill>
                <a:latin typeface="Arial" panose="020B0604020202020204" pitchFamily="34" charset="0"/>
                <a:cs typeface="Arial" panose="020B0604020202020204" pitchFamily="34" charset="0"/>
              </a:endParaRPr>
            </a:p>
          </p:txBody>
        </p:sp>
        <p:grpSp>
          <p:nvGrpSpPr>
            <p:cNvPr id="23" name="Groupe 22"/>
            <p:cNvGrpSpPr/>
            <p:nvPr/>
          </p:nvGrpSpPr>
          <p:grpSpPr>
            <a:xfrm>
              <a:off x="14359" y="2204864"/>
              <a:ext cx="9022137" cy="4176463"/>
              <a:chOff x="14359" y="2204864"/>
              <a:chExt cx="9022137" cy="4176463"/>
            </a:xfrm>
          </p:grpSpPr>
          <p:sp>
            <p:nvSpPr>
              <p:cNvPr id="25" name="Rectangle à coins arrondis 24"/>
              <p:cNvSpPr/>
              <p:nvPr/>
            </p:nvSpPr>
            <p:spPr>
              <a:xfrm>
                <a:off x="827848" y="2887787"/>
                <a:ext cx="2376264" cy="3061493"/>
              </a:xfrm>
              <a:prstGeom prst="roundRect">
                <a:avLst>
                  <a:gd name="adj" fmla="val 113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200" b="1" dirty="0">
                    <a:solidFill>
                      <a:schemeClr val="bg1"/>
                    </a:solidFill>
                    <a:latin typeface="Arial" panose="020B0604020202020204" pitchFamily="34" charset="0"/>
                    <a:cs typeface="Arial" panose="020B0604020202020204" pitchFamily="34" charset="0"/>
                  </a:rPr>
                  <a:t>Séquence </a:t>
                </a:r>
                <a:r>
                  <a:rPr lang="fr-FR" sz="2000" dirty="0">
                    <a:solidFill>
                      <a:schemeClr val="bg1"/>
                    </a:solidFill>
                    <a:latin typeface="Arial" panose="020B0604020202020204" pitchFamily="34" charset="0"/>
                    <a:cs typeface="Arial" panose="020B0604020202020204" pitchFamily="34" charset="0"/>
                  </a:rPr>
                  <a:t>« </a:t>
                </a:r>
                <a:r>
                  <a:rPr lang="fr-FR" sz="2000" dirty="0" smtClean="0">
                    <a:solidFill>
                      <a:schemeClr val="bg1"/>
                    </a:solidFill>
                    <a:latin typeface="Arial" panose="020B0604020202020204" pitchFamily="34" charset="0"/>
                    <a:cs typeface="Arial" panose="020B0604020202020204" pitchFamily="34" charset="0"/>
                  </a:rPr>
                  <a:t>L’énergie </a:t>
                </a:r>
                <a:r>
                  <a:rPr lang="fr-FR" sz="2000" dirty="0">
                    <a:solidFill>
                      <a:schemeClr val="bg1"/>
                    </a:solidFill>
                    <a:latin typeface="Arial" panose="020B0604020202020204" pitchFamily="34" charset="0"/>
                    <a:cs typeface="Arial" panose="020B0604020202020204" pitchFamily="34" charset="0"/>
                  </a:rPr>
                  <a:t>dans l’habitat </a:t>
                </a:r>
                <a:r>
                  <a:rPr lang="fr-FR" sz="2000" dirty="0" smtClean="0">
                    <a:solidFill>
                      <a:schemeClr val="bg1"/>
                    </a:solidFill>
                    <a:latin typeface="Arial" panose="020B0604020202020204" pitchFamily="34" charset="0"/>
                    <a:cs typeface="Arial" panose="020B0604020202020204" pitchFamily="34" charset="0"/>
                  </a:rPr>
                  <a:t>»</a:t>
                </a:r>
                <a:endParaRPr lang="fr-FR" sz="2000" dirty="0">
                  <a:solidFill>
                    <a:schemeClr val="bg1"/>
                  </a:solidFill>
                  <a:latin typeface="Arial" panose="020B0604020202020204" pitchFamily="34" charset="0"/>
                  <a:cs typeface="Arial" panose="020B0604020202020204" pitchFamily="34" charset="0"/>
                </a:endParaRPr>
              </a:p>
            </p:txBody>
          </p:sp>
          <p:sp>
            <p:nvSpPr>
              <p:cNvPr id="26" name="Triangle isocèle 25"/>
              <p:cNvSpPr/>
              <p:nvPr/>
            </p:nvSpPr>
            <p:spPr>
              <a:xfrm rot="5400000">
                <a:off x="28987" y="3437925"/>
                <a:ext cx="1081275" cy="971599"/>
              </a:xfrm>
              <a:prstGeom prst="triangl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dirty="0">
                  <a:solidFill>
                    <a:schemeClr val="bg1"/>
                  </a:solidFill>
                </a:endParaRPr>
              </a:p>
            </p:txBody>
          </p:sp>
          <p:sp>
            <p:nvSpPr>
              <p:cNvPr id="27" name="Rectangle à coins arrondis 26"/>
              <p:cNvSpPr/>
              <p:nvPr/>
            </p:nvSpPr>
            <p:spPr>
              <a:xfrm>
                <a:off x="611824" y="2797198"/>
                <a:ext cx="596937" cy="397198"/>
              </a:xfrm>
              <a:prstGeom prst="roundRect">
                <a:avLst/>
              </a:prstGeom>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b="1" dirty="0">
                    <a:solidFill>
                      <a:schemeClr val="bg1"/>
                    </a:solidFill>
                    <a:latin typeface="Arial" panose="020B0604020202020204" pitchFamily="34" charset="0"/>
                    <a:cs typeface="Arial" panose="020B0604020202020204" pitchFamily="34" charset="0"/>
                  </a:rPr>
                  <a:t>ET</a:t>
                </a:r>
                <a:endParaRPr lang="fr-FR" dirty="0">
                  <a:solidFill>
                    <a:schemeClr val="bg1"/>
                  </a:solidFill>
                </a:endParaRPr>
              </a:p>
            </p:txBody>
          </p:sp>
          <p:sp>
            <p:nvSpPr>
              <p:cNvPr id="37" name="Rectangle à coins arrondis 36"/>
              <p:cNvSpPr/>
              <p:nvPr/>
            </p:nvSpPr>
            <p:spPr>
              <a:xfrm>
                <a:off x="3461358" y="2329146"/>
                <a:ext cx="2923506" cy="405218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200" b="1" dirty="0">
                    <a:solidFill>
                      <a:schemeClr val="bg1"/>
                    </a:solidFill>
                    <a:latin typeface="Arial" panose="020B0604020202020204" pitchFamily="34" charset="0"/>
                    <a:cs typeface="Arial" panose="020B0604020202020204" pitchFamily="34" charset="0"/>
                  </a:rPr>
                  <a:t>Séquence</a:t>
                </a:r>
                <a:r>
                  <a:rPr lang="fr-FR" sz="2000" b="1" dirty="0">
                    <a:solidFill>
                      <a:schemeClr val="bg1"/>
                    </a:solidFill>
                    <a:latin typeface="Arial" panose="020B0604020202020204" pitchFamily="34" charset="0"/>
                    <a:cs typeface="Arial" panose="020B0604020202020204" pitchFamily="34" charset="0"/>
                  </a:rPr>
                  <a:t> </a:t>
                </a:r>
              </a:p>
              <a:p>
                <a:pPr algn="ctr"/>
                <a:r>
                  <a:rPr lang="fr-FR" sz="2000" dirty="0">
                    <a:solidFill>
                      <a:schemeClr val="bg1"/>
                    </a:solidFill>
                    <a:latin typeface="Arial" panose="020B0604020202020204" pitchFamily="34" charset="0"/>
                    <a:cs typeface="Arial" panose="020B0604020202020204" pitchFamily="34" charset="0"/>
                  </a:rPr>
                  <a:t>« L’énergie dans l’habitat »</a:t>
                </a:r>
              </a:p>
              <a:p>
                <a:pPr algn="ctr"/>
                <a:endParaRPr lang="fr-FR" sz="2000" dirty="0">
                  <a:solidFill>
                    <a:schemeClr val="bg1"/>
                  </a:solidFill>
                  <a:latin typeface="Arial" panose="020B0604020202020204" pitchFamily="34" charset="0"/>
                  <a:cs typeface="Arial" panose="020B0604020202020204" pitchFamily="34" charset="0"/>
                </a:endParaRPr>
              </a:p>
            </p:txBody>
          </p:sp>
          <p:sp>
            <p:nvSpPr>
              <p:cNvPr id="38" name="Rectangle à coins arrondis 37"/>
              <p:cNvSpPr/>
              <p:nvPr/>
            </p:nvSpPr>
            <p:spPr>
              <a:xfrm>
                <a:off x="3347864" y="2204864"/>
                <a:ext cx="596937" cy="397198"/>
              </a:xfrm>
              <a:prstGeom prst="roundRect">
                <a:avLst/>
              </a:prstGeom>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b="1" dirty="0" smtClean="0">
                    <a:solidFill>
                      <a:schemeClr val="bg1"/>
                    </a:solidFill>
                    <a:latin typeface="Arial" panose="020B0604020202020204" pitchFamily="34" charset="0"/>
                    <a:cs typeface="Arial" panose="020B0604020202020204" pitchFamily="34" charset="0"/>
                  </a:rPr>
                  <a:t>AC</a:t>
                </a:r>
                <a:endParaRPr lang="fr-FR" dirty="0">
                  <a:solidFill>
                    <a:schemeClr val="bg1"/>
                  </a:solidFill>
                </a:endParaRPr>
              </a:p>
            </p:txBody>
          </p:sp>
          <p:sp>
            <p:nvSpPr>
              <p:cNvPr id="39" name="Rectangle à coins arrondis 38"/>
              <p:cNvSpPr/>
              <p:nvPr/>
            </p:nvSpPr>
            <p:spPr>
              <a:xfrm>
                <a:off x="6660496" y="2852936"/>
                <a:ext cx="2376000" cy="3096344"/>
              </a:xfrm>
              <a:prstGeom prst="roundRect">
                <a:avLst>
                  <a:gd name="adj" fmla="val 1467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200" b="1" dirty="0" smtClean="0">
                    <a:solidFill>
                      <a:schemeClr val="bg1"/>
                    </a:solidFill>
                    <a:latin typeface="Arial" panose="020B0604020202020204" pitchFamily="34" charset="0"/>
                    <a:cs typeface="Arial" panose="020B0604020202020204" pitchFamily="34" charset="0"/>
                  </a:rPr>
                  <a:t>Projet</a:t>
                </a:r>
              </a:p>
              <a:p>
                <a:pPr algn="ctr">
                  <a:spcBef>
                    <a:spcPts val="1200"/>
                  </a:spcBef>
                </a:pPr>
                <a:r>
                  <a:rPr lang="fr-FR" sz="2000" dirty="0" smtClean="0">
                    <a:solidFill>
                      <a:schemeClr val="bg1"/>
                    </a:solidFill>
                    <a:latin typeface="Arial" panose="020B0604020202020204" pitchFamily="34" charset="0"/>
                    <a:cs typeface="Arial" panose="020B0604020202020204" pitchFamily="34" charset="0"/>
                  </a:rPr>
                  <a:t>Micro-crèche</a:t>
                </a:r>
                <a:endParaRPr lang="fr-FR" sz="2000" dirty="0">
                  <a:solidFill>
                    <a:schemeClr val="bg1"/>
                  </a:solidFill>
                  <a:latin typeface="Arial" panose="020B0604020202020204" pitchFamily="34" charset="0"/>
                  <a:cs typeface="Arial" panose="020B0604020202020204" pitchFamily="34" charset="0"/>
                </a:endParaRPr>
              </a:p>
            </p:txBody>
          </p:sp>
          <p:sp>
            <p:nvSpPr>
              <p:cNvPr id="40" name="Rectangle à coins arrondis 39"/>
              <p:cNvSpPr/>
              <p:nvPr/>
            </p:nvSpPr>
            <p:spPr>
              <a:xfrm>
                <a:off x="6444472" y="2743770"/>
                <a:ext cx="596937" cy="397198"/>
              </a:xfrm>
              <a:prstGeom prst="roundRect">
                <a:avLst/>
              </a:prstGeom>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b="1" dirty="0" smtClean="0">
                    <a:solidFill>
                      <a:schemeClr val="bg1"/>
                    </a:solidFill>
                    <a:latin typeface="Arial" panose="020B0604020202020204" pitchFamily="34" charset="0"/>
                    <a:cs typeface="Arial" panose="020B0604020202020204" pitchFamily="34" charset="0"/>
                  </a:rPr>
                  <a:t>AC</a:t>
                </a:r>
                <a:endParaRPr lang="fr-FR" dirty="0">
                  <a:solidFill>
                    <a:schemeClr val="bg1"/>
                  </a:solidFill>
                </a:endParaRPr>
              </a:p>
            </p:txBody>
          </p:sp>
          <p:sp>
            <p:nvSpPr>
              <p:cNvPr id="41" name="Ellipse 40"/>
              <p:cNvSpPr/>
              <p:nvPr/>
            </p:nvSpPr>
            <p:spPr>
              <a:xfrm>
                <a:off x="3060096" y="3554437"/>
                <a:ext cx="802524" cy="810667"/>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dirty="0"/>
              </a:p>
            </p:txBody>
          </p:sp>
          <p:sp>
            <p:nvSpPr>
              <p:cNvPr id="42" name="ZoneTexte 41"/>
              <p:cNvSpPr txBox="1"/>
              <p:nvPr/>
            </p:nvSpPr>
            <p:spPr>
              <a:xfrm>
                <a:off x="14359" y="3769295"/>
                <a:ext cx="1245273" cy="307777"/>
              </a:xfrm>
              <a:prstGeom prst="rect">
                <a:avLst/>
              </a:prstGeom>
              <a:noFill/>
            </p:spPr>
            <p:txBody>
              <a:bodyPr wrap="square" rtlCol="0">
                <a:spAutoFit/>
              </a:bodyPr>
              <a:lstStyle/>
              <a:p>
                <a:r>
                  <a:rPr lang="fr-FR" sz="1400" b="1" dirty="0" smtClean="0">
                    <a:solidFill>
                      <a:schemeClr val="bg1"/>
                    </a:solidFill>
                  </a:rPr>
                  <a:t>Lancement</a:t>
                </a:r>
                <a:endParaRPr lang="fr-FR" sz="1400" b="1" dirty="0">
                  <a:solidFill>
                    <a:schemeClr val="bg1"/>
                  </a:solidFill>
                </a:endParaRPr>
              </a:p>
            </p:txBody>
          </p:sp>
          <p:sp>
            <p:nvSpPr>
              <p:cNvPr id="43" name="Rectangle à coins arrondis 42"/>
              <p:cNvSpPr/>
              <p:nvPr/>
            </p:nvSpPr>
            <p:spPr>
              <a:xfrm>
                <a:off x="971600" y="4450073"/>
                <a:ext cx="2053003" cy="1333301"/>
              </a:xfrm>
              <a:prstGeom prst="round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i="1" dirty="0" smtClean="0">
                    <a:solidFill>
                      <a:schemeClr val="bg1"/>
                    </a:solidFill>
                    <a:latin typeface="Arial" panose="020B0604020202020204" pitchFamily="34" charset="0"/>
                    <a:cs typeface="Arial" panose="020B0604020202020204" pitchFamily="34" charset="0"/>
                  </a:rPr>
                  <a:t>« Des idées lumineuses »</a:t>
                </a:r>
                <a:endParaRPr lang="fr-FR" sz="2000" i="1" dirty="0">
                  <a:solidFill>
                    <a:schemeClr val="bg1"/>
                  </a:solidFill>
                  <a:latin typeface="Arial" panose="020B0604020202020204" pitchFamily="34" charset="0"/>
                  <a:cs typeface="Arial" panose="020B0604020202020204" pitchFamily="34" charset="0"/>
                </a:endParaRPr>
              </a:p>
            </p:txBody>
          </p:sp>
          <p:sp>
            <p:nvSpPr>
              <p:cNvPr id="44" name="Rectangle à coins arrondis 43"/>
              <p:cNvSpPr/>
              <p:nvPr/>
            </p:nvSpPr>
            <p:spPr>
              <a:xfrm>
                <a:off x="3971510" y="4450073"/>
                <a:ext cx="2053003" cy="1333301"/>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i="1" dirty="0" smtClean="0">
                    <a:solidFill>
                      <a:schemeClr val="bg1"/>
                    </a:solidFill>
                    <a:latin typeface="Arial" panose="020B0604020202020204" pitchFamily="34" charset="0"/>
                    <a:cs typeface="Arial" panose="020B0604020202020204" pitchFamily="34" charset="0"/>
                  </a:rPr>
                  <a:t>« Une question de confort »</a:t>
                </a:r>
                <a:endParaRPr lang="fr-FR" sz="2000" i="1" dirty="0">
                  <a:solidFill>
                    <a:schemeClr val="bg1"/>
                  </a:solidFill>
                  <a:latin typeface="Arial" panose="020B0604020202020204" pitchFamily="34" charset="0"/>
                  <a:cs typeface="Arial" panose="020B0604020202020204" pitchFamily="34" charset="0"/>
                </a:endParaRPr>
              </a:p>
            </p:txBody>
          </p:sp>
          <p:sp>
            <p:nvSpPr>
              <p:cNvPr id="45" name="Rectangle à coins arrondis 44"/>
              <p:cNvSpPr/>
              <p:nvPr/>
            </p:nvSpPr>
            <p:spPr>
              <a:xfrm>
                <a:off x="6845734" y="4450073"/>
                <a:ext cx="2053003" cy="1333301"/>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i="1" dirty="0" smtClean="0">
                    <a:solidFill>
                      <a:schemeClr val="bg1"/>
                    </a:solidFill>
                    <a:latin typeface="Arial" panose="020B0604020202020204" pitchFamily="34" charset="0"/>
                    <a:cs typeface="Arial" panose="020B0604020202020204" pitchFamily="34" charset="0"/>
                  </a:rPr>
                  <a:t>« E</a:t>
                </a:r>
                <a:r>
                  <a:rPr lang="fr-FR" sz="2000" dirty="0" smtClean="0">
                    <a:solidFill>
                      <a:schemeClr val="bg1"/>
                    </a:solidFill>
                    <a:latin typeface="Arial" panose="020B0604020202020204" pitchFamily="34" charset="0"/>
                    <a:cs typeface="Arial" panose="020B0604020202020204" pitchFamily="34" charset="0"/>
                  </a:rPr>
                  <a:t>xtension </a:t>
                </a:r>
                <a:r>
                  <a:rPr lang="fr-FR" sz="2000" dirty="0">
                    <a:solidFill>
                      <a:schemeClr val="bg1"/>
                    </a:solidFill>
                    <a:latin typeface="Arial" panose="020B0604020202020204" pitchFamily="34" charset="0"/>
                    <a:cs typeface="Arial" panose="020B0604020202020204" pitchFamily="34" charset="0"/>
                  </a:rPr>
                  <a:t>d’un bâtiment </a:t>
                </a:r>
                <a:r>
                  <a:rPr lang="fr-FR" sz="2000" i="1" dirty="0" smtClean="0">
                    <a:solidFill>
                      <a:schemeClr val="bg1"/>
                    </a:solidFill>
                    <a:latin typeface="Arial" panose="020B0604020202020204" pitchFamily="34" charset="0"/>
                    <a:cs typeface="Arial" panose="020B0604020202020204" pitchFamily="34" charset="0"/>
                  </a:rPr>
                  <a:t>»</a:t>
                </a:r>
                <a:endParaRPr lang="fr-FR" sz="2000" i="1" dirty="0">
                  <a:solidFill>
                    <a:schemeClr val="bg1"/>
                  </a:solidFill>
                  <a:latin typeface="Arial" panose="020B0604020202020204" pitchFamily="34" charset="0"/>
                  <a:cs typeface="Arial" panose="020B0604020202020204" pitchFamily="34" charset="0"/>
                </a:endParaRPr>
              </a:p>
            </p:txBody>
          </p:sp>
        </p:grpSp>
        <p:sp>
          <p:nvSpPr>
            <p:cNvPr id="24" name="Ellipse 23"/>
            <p:cNvSpPr/>
            <p:nvPr/>
          </p:nvSpPr>
          <p:spPr>
            <a:xfrm>
              <a:off x="5983602" y="3554437"/>
              <a:ext cx="802524" cy="810667"/>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dirty="0"/>
            </a:p>
          </p:txBody>
        </p:sp>
      </p:grpSp>
    </p:spTree>
    <p:extLst>
      <p:ext uri="{BB962C8B-B14F-4D97-AF65-F5344CB8AC3E}">
        <p14:creationId xmlns="" xmlns:p14="http://schemas.microsoft.com/office/powerpoint/2010/main" val="1435327663"/>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e 36"/>
          <p:cNvGrpSpPr/>
          <p:nvPr/>
        </p:nvGrpSpPr>
        <p:grpSpPr>
          <a:xfrm>
            <a:off x="-2628800" y="1993875"/>
            <a:ext cx="11616914" cy="4603477"/>
            <a:chOff x="-2628800" y="1561826"/>
            <a:chExt cx="11616914" cy="4603477"/>
          </a:xfrm>
        </p:grpSpPr>
        <p:grpSp>
          <p:nvGrpSpPr>
            <p:cNvPr id="34" name="Groupe 33"/>
            <p:cNvGrpSpPr/>
            <p:nvPr/>
          </p:nvGrpSpPr>
          <p:grpSpPr>
            <a:xfrm>
              <a:off x="-2484784" y="1760425"/>
              <a:ext cx="11472898" cy="4404878"/>
              <a:chOff x="-828601" y="1760425"/>
              <a:chExt cx="11472898" cy="4404878"/>
            </a:xfrm>
          </p:grpSpPr>
          <p:grpSp>
            <p:nvGrpSpPr>
              <p:cNvPr id="32" name="Groupe 31"/>
              <p:cNvGrpSpPr/>
              <p:nvPr/>
            </p:nvGrpSpPr>
            <p:grpSpPr>
              <a:xfrm>
                <a:off x="6434183" y="1760425"/>
                <a:ext cx="4210114" cy="4384760"/>
                <a:chOff x="6134482" y="1780543"/>
                <a:chExt cx="4210114" cy="4384760"/>
              </a:xfrm>
            </p:grpSpPr>
            <p:sp>
              <p:nvSpPr>
                <p:cNvPr id="21" name="Rectangle à coins arrondis 20"/>
                <p:cNvSpPr/>
                <p:nvPr/>
              </p:nvSpPr>
              <p:spPr>
                <a:xfrm>
                  <a:off x="6134482" y="1780543"/>
                  <a:ext cx="4210114" cy="4384760"/>
                </a:xfrm>
                <a:prstGeom prst="roundRect">
                  <a:avLst>
                    <a:gd name="adj" fmla="val 6597"/>
                  </a:avLst>
                </a:prstGeom>
                <a:ln/>
              </p:spPr>
              <p:style>
                <a:lnRef idx="1">
                  <a:schemeClr val="accent6"/>
                </a:lnRef>
                <a:fillRef idx="3">
                  <a:schemeClr val="accent6"/>
                </a:fillRef>
                <a:effectRef idx="2">
                  <a:schemeClr val="accent6"/>
                </a:effectRef>
                <a:fontRef idx="minor">
                  <a:schemeClr val="lt1"/>
                </a:fontRef>
              </p:style>
              <p:txBody>
                <a:bodyPr rtlCol="0" anchor="t"/>
                <a:lstStyle/>
                <a:p>
                  <a:pPr algn="ctr"/>
                  <a:r>
                    <a:rPr lang="fr-FR" b="1" i="1" dirty="0">
                      <a:solidFill>
                        <a:schemeClr val="tx1"/>
                      </a:solidFill>
                      <a:effectLst>
                        <a:outerShdw blurRad="38100" dist="38100" dir="2700000" algn="tl">
                          <a:srgbClr val="000000">
                            <a:alpha val="43137"/>
                          </a:srgbClr>
                        </a:outerShdw>
                      </a:effectLst>
                    </a:rPr>
                    <a:t>RÉSOLUTION </a:t>
                  </a:r>
                  <a:r>
                    <a:rPr lang="fr-FR" b="1" i="1" dirty="0" smtClean="0">
                      <a:solidFill>
                        <a:schemeClr val="tx1"/>
                      </a:solidFill>
                      <a:effectLst>
                        <a:outerShdw blurRad="38100" dist="38100" dir="2700000" algn="tl">
                          <a:srgbClr val="000000">
                            <a:alpha val="43137"/>
                          </a:srgbClr>
                        </a:outerShdw>
                      </a:effectLst>
                    </a:rPr>
                    <a:t>de </a:t>
                  </a:r>
                  <a:r>
                    <a:rPr lang="fr-FR" b="1" i="1" dirty="0">
                      <a:solidFill>
                        <a:schemeClr val="tx1"/>
                      </a:solidFill>
                      <a:effectLst>
                        <a:outerShdw blurRad="38100" dist="38100" dir="2700000" algn="tl">
                          <a:srgbClr val="000000">
                            <a:alpha val="43137"/>
                          </a:srgbClr>
                        </a:outerShdw>
                      </a:effectLst>
                    </a:rPr>
                    <a:t>PROBLÈME TECHNIQUE</a:t>
                  </a:r>
                </a:p>
                <a:p>
                  <a:pPr algn="ctr"/>
                  <a:endParaRPr lang="fr-FR" dirty="0"/>
                </a:p>
              </p:txBody>
            </p:sp>
            <p:sp>
              <p:nvSpPr>
                <p:cNvPr id="22" name="Rectangle à coins arrondis 21"/>
                <p:cNvSpPr/>
                <p:nvPr/>
              </p:nvSpPr>
              <p:spPr>
                <a:xfrm>
                  <a:off x="7715429" y="5321325"/>
                  <a:ext cx="1670805" cy="64693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t>Activité 5</a:t>
                  </a:r>
                </a:p>
                <a:p>
                  <a:pPr algn="ctr"/>
                  <a:r>
                    <a:rPr lang="fr-FR" sz="1400" dirty="0" smtClean="0"/>
                    <a:t>VMC et  efficacité énergétique</a:t>
                  </a:r>
                  <a:endParaRPr lang="fr-FR" sz="1400" dirty="0"/>
                </a:p>
              </p:txBody>
            </p:sp>
            <p:sp>
              <p:nvSpPr>
                <p:cNvPr id="23" name="Rectangle à coins arrondis 22"/>
                <p:cNvSpPr/>
                <p:nvPr/>
              </p:nvSpPr>
              <p:spPr>
                <a:xfrm>
                  <a:off x="7703840" y="3839098"/>
                  <a:ext cx="1670805" cy="64642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t>Activité </a:t>
                  </a:r>
                  <a:r>
                    <a:rPr lang="fr-FR" sz="1400" b="1" dirty="0"/>
                    <a:t>3</a:t>
                  </a:r>
                  <a:endParaRPr lang="fr-FR" sz="1400" b="1" dirty="0" smtClean="0"/>
                </a:p>
                <a:p>
                  <a:pPr algn="ctr"/>
                  <a:r>
                    <a:rPr lang="fr-FR" sz="1400" dirty="0" smtClean="0"/>
                    <a:t>Les déperditions  thermiques</a:t>
                  </a:r>
                </a:p>
              </p:txBody>
            </p:sp>
            <p:sp>
              <p:nvSpPr>
                <p:cNvPr id="24" name="Rectangle à coins arrondis 23"/>
                <p:cNvSpPr/>
                <p:nvPr/>
              </p:nvSpPr>
              <p:spPr>
                <a:xfrm>
                  <a:off x="7703838" y="2300707"/>
                  <a:ext cx="1682396" cy="67560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Activité </a:t>
                  </a:r>
                  <a:r>
                    <a:rPr lang="fr-FR" sz="1400" dirty="0"/>
                    <a:t>1</a:t>
                  </a:r>
                  <a:endParaRPr lang="fr-FR" sz="1400" dirty="0" smtClean="0"/>
                </a:p>
                <a:p>
                  <a:pPr algn="ctr"/>
                  <a:r>
                    <a:rPr lang="fr-FR" sz="1300" dirty="0"/>
                    <a:t>Isolation et efficacité </a:t>
                  </a:r>
                  <a:r>
                    <a:rPr lang="fr-FR" sz="1300" dirty="0" smtClean="0"/>
                    <a:t>énergétique</a:t>
                  </a:r>
                  <a:endParaRPr lang="fr-FR" sz="1300" dirty="0"/>
                </a:p>
              </p:txBody>
            </p:sp>
            <p:sp>
              <p:nvSpPr>
                <p:cNvPr id="25" name="Rectangle à coins arrondis 24"/>
                <p:cNvSpPr/>
                <p:nvPr/>
              </p:nvSpPr>
              <p:spPr>
                <a:xfrm>
                  <a:off x="7703840" y="3059969"/>
                  <a:ext cx="1670805" cy="67560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t>Activité </a:t>
                  </a:r>
                  <a:r>
                    <a:rPr lang="fr-FR" sz="1400" b="1" dirty="0"/>
                    <a:t>2</a:t>
                  </a:r>
                  <a:endParaRPr lang="fr-FR" sz="1400" b="1" dirty="0" smtClean="0"/>
                </a:p>
                <a:p>
                  <a:pPr algn="ctr"/>
                  <a:r>
                    <a:rPr lang="fr-FR" sz="1300" dirty="0" smtClean="0"/>
                    <a:t>Isolation et efficacité énergétique</a:t>
                  </a:r>
                </a:p>
              </p:txBody>
            </p:sp>
            <p:sp>
              <p:nvSpPr>
                <p:cNvPr id="26" name="Rectangle à coins arrondis 25"/>
                <p:cNvSpPr/>
                <p:nvPr/>
              </p:nvSpPr>
              <p:spPr>
                <a:xfrm>
                  <a:off x="7715429" y="4577710"/>
                  <a:ext cx="1670805" cy="671607"/>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t>Activité 4</a:t>
                  </a:r>
                </a:p>
                <a:p>
                  <a:pPr algn="ctr"/>
                  <a:r>
                    <a:rPr lang="fr-FR" sz="1400" dirty="0" smtClean="0"/>
                    <a:t>Inertie thermique</a:t>
                  </a:r>
                </a:p>
              </p:txBody>
            </p:sp>
            <p:sp>
              <p:nvSpPr>
                <p:cNvPr id="28" name="Rectangle à coins arrondis 27"/>
                <p:cNvSpPr/>
                <p:nvPr/>
              </p:nvSpPr>
              <p:spPr>
                <a:xfrm>
                  <a:off x="6291874" y="2203993"/>
                  <a:ext cx="1268966" cy="38172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b="1" dirty="0" smtClean="0"/>
                    <a:t>Une question de confort !</a:t>
                  </a:r>
                </a:p>
                <a:p>
                  <a:pPr algn="ctr"/>
                  <a:endParaRPr lang="fr-FR" sz="1400" dirty="0" smtClean="0"/>
                </a:p>
                <a:p>
                  <a:pPr algn="ctr"/>
                  <a:r>
                    <a:rPr lang="fr-FR" sz="1400" dirty="0" smtClean="0"/>
                    <a:t>Quels matériaux et équipements choisir…</a:t>
                  </a:r>
                </a:p>
                <a:p>
                  <a:pPr algn="ctr"/>
                  <a:endParaRPr lang="fr-FR" sz="1400" dirty="0" smtClean="0"/>
                </a:p>
                <a:p>
                  <a:pPr algn="ctr"/>
                  <a:endParaRPr lang="fr-FR" sz="1400" dirty="0" smtClean="0"/>
                </a:p>
                <a:p>
                  <a:pPr algn="ctr"/>
                  <a:r>
                    <a:rPr lang="fr-FR" sz="1400" dirty="0" smtClean="0"/>
                    <a:t>…pour améliorer l’efficacité énergétique?</a:t>
                  </a:r>
                </a:p>
                <a:p>
                  <a:pPr algn="ctr"/>
                  <a:endParaRPr lang="fr-FR" sz="1400" dirty="0" smtClean="0"/>
                </a:p>
              </p:txBody>
            </p:sp>
            <p:sp>
              <p:nvSpPr>
                <p:cNvPr id="31" name="Rectangle à coins arrondis 30"/>
                <p:cNvSpPr/>
                <p:nvPr/>
              </p:nvSpPr>
              <p:spPr>
                <a:xfrm>
                  <a:off x="9600876" y="2203993"/>
                  <a:ext cx="527623" cy="3732654"/>
                </a:xfrm>
                <a:prstGeom prst="roundRect">
                  <a:avLst/>
                </a:prstGeom>
              </p:spPr>
              <p:style>
                <a:lnRef idx="3">
                  <a:schemeClr val="lt1"/>
                </a:lnRef>
                <a:fillRef idx="1">
                  <a:schemeClr val="accent3"/>
                </a:fillRef>
                <a:effectRef idx="1">
                  <a:schemeClr val="accent3"/>
                </a:effectRef>
                <a:fontRef idx="minor">
                  <a:schemeClr val="lt1"/>
                </a:fontRef>
              </p:style>
              <p:txBody>
                <a:bodyPr vert="vert270" rtlCol="0" anchor="ctr"/>
                <a:lstStyle/>
                <a:p>
                  <a:pPr algn="ctr"/>
                  <a:r>
                    <a:rPr lang="fr-FR" sz="2000" dirty="0" smtClean="0"/>
                    <a:t>Restitution</a:t>
                  </a:r>
                  <a:endParaRPr lang="fr-FR" dirty="0" smtClean="0"/>
                </a:p>
              </p:txBody>
            </p:sp>
          </p:grpSp>
          <p:grpSp>
            <p:nvGrpSpPr>
              <p:cNvPr id="33" name="Groupe 32"/>
              <p:cNvGrpSpPr/>
              <p:nvPr/>
            </p:nvGrpSpPr>
            <p:grpSpPr>
              <a:xfrm>
                <a:off x="-828601" y="1780542"/>
                <a:ext cx="7660535" cy="4384761"/>
                <a:chOff x="-828601" y="1780542"/>
                <a:chExt cx="7660535" cy="4384761"/>
              </a:xfrm>
            </p:grpSpPr>
            <p:sp>
              <p:nvSpPr>
                <p:cNvPr id="2" name="Rectangle à coins arrondis 1"/>
                <p:cNvSpPr/>
                <p:nvPr/>
              </p:nvSpPr>
              <p:spPr>
                <a:xfrm>
                  <a:off x="-828601" y="1780542"/>
                  <a:ext cx="2114831" cy="4384761"/>
                </a:xfrm>
                <a:prstGeom prst="roundRect">
                  <a:avLst>
                    <a:gd name="adj" fmla="val 7703"/>
                  </a:avLst>
                </a:prstGeom>
              </p:spPr>
              <p:style>
                <a:lnRef idx="1">
                  <a:schemeClr val="accent2"/>
                </a:lnRef>
                <a:fillRef idx="3">
                  <a:schemeClr val="accent2"/>
                </a:fillRef>
                <a:effectRef idx="2">
                  <a:schemeClr val="accent2"/>
                </a:effectRef>
                <a:fontRef idx="minor">
                  <a:schemeClr val="lt1"/>
                </a:fontRef>
              </p:style>
              <p:txBody>
                <a:bodyPr rtlCol="0" anchor="t"/>
                <a:lstStyle/>
                <a:p>
                  <a:pPr algn="ctr"/>
                  <a:r>
                    <a:rPr lang="fr-FR" b="1" i="1" dirty="0" smtClean="0">
                      <a:solidFill>
                        <a:schemeClr val="tx1"/>
                      </a:solidFill>
                      <a:effectLst>
                        <a:outerShdw blurRad="38100" dist="38100" dir="2700000" algn="tl">
                          <a:srgbClr val="000000">
                            <a:alpha val="43137"/>
                          </a:srgbClr>
                        </a:outerShdw>
                      </a:effectLst>
                    </a:rPr>
                    <a:t>DÉMARCHE d’INVESTIGATION</a:t>
                  </a:r>
                  <a:endParaRPr lang="fr-FR" b="1" i="1" dirty="0">
                    <a:solidFill>
                      <a:schemeClr val="tx1"/>
                    </a:solidFill>
                    <a:effectLst>
                      <a:outerShdw blurRad="38100" dist="38100" dir="2700000" algn="tl">
                        <a:srgbClr val="000000">
                          <a:alpha val="43137"/>
                        </a:srgbClr>
                      </a:outerShdw>
                    </a:effectLst>
                  </a:endParaRPr>
                </a:p>
              </p:txBody>
            </p:sp>
            <p:sp>
              <p:nvSpPr>
                <p:cNvPr id="3" name="Rectangle à coins arrondis 2"/>
                <p:cNvSpPr/>
                <p:nvPr/>
              </p:nvSpPr>
              <p:spPr>
                <a:xfrm>
                  <a:off x="-523332" y="2527110"/>
                  <a:ext cx="1494930" cy="87998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a:p>
                  <a:pPr algn="ctr"/>
                  <a:r>
                    <a:rPr lang="fr-FR" sz="1400" dirty="0" smtClean="0"/>
                    <a:t>Comprendre les principes de la RT2012</a:t>
                  </a:r>
                </a:p>
                <a:p>
                  <a:pPr algn="ctr"/>
                  <a:endParaRPr lang="fr-FR" sz="1400" dirty="0" smtClean="0"/>
                </a:p>
              </p:txBody>
            </p:sp>
            <p:sp>
              <p:nvSpPr>
                <p:cNvPr id="4" name="Rectangle à coins arrondis 3"/>
                <p:cNvSpPr/>
                <p:nvPr/>
              </p:nvSpPr>
              <p:spPr>
                <a:xfrm>
                  <a:off x="-528241" y="3543671"/>
                  <a:ext cx="1494930" cy="136886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r-FR" sz="1400" dirty="0" smtClean="0"/>
                    <a:t>Recherche sur des sites d’agences immobilières, relevé des performances</a:t>
                  </a:r>
                </a:p>
              </p:txBody>
            </p:sp>
            <p:sp>
              <p:nvSpPr>
                <p:cNvPr id="5" name="Rectangle à coins arrondis 4"/>
                <p:cNvSpPr/>
                <p:nvPr/>
              </p:nvSpPr>
              <p:spPr>
                <a:xfrm>
                  <a:off x="-528241" y="5069291"/>
                  <a:ext cx="1494930" cy="87998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r-FR" sz="1400" dirty="0" smtClean="0"/>
                    <a:t>Présentation des relevés</a:t>
                  </a:r>
                </a:p>
                <a:p>
                  <a:pPr algn="ctr"/>
                  <a:r>
                    <a:rPr lang="fr-FR" sz="1400" dirty="0" smtClean="0"/>
                    <a:t>effectués </a:t>
                  </a:r>
                </a:p>
              </p:txBody>
            </p:sp>
            <p:grpSp>
              <p:nvGrpSpPr>
                <p:cNvPr id="6" name="Groupe 5"/>
                <p:cNvGrpSpPr/>
                <p:nvPr/>
              </p:nvGrpSpPr>
              <p:grpSpPr>
                <a:xfrm>
                  <a:off x="1619672" y="1780542"/>
                  <a:ext cx="5212262" cy="4384761"/>
                  <a:chOff x="4067945" y="1924560"/>
                  <a:chExt cx="5212262" cy="4384761"/>
                </a:xfrm>
              </p:grpSpPr>
              <p:sp>
                <p:nvSpPr>
                  <p:cNvPr id="7" name="Rectangle à coins arrondis 6"/>
                  <p:cNvSpPr/>
                  <p:nvPr/>
                </p:nvSpPr>
                <p:spPr>
                  <a:xfrm>
                    <a:off x="4067945" y="1924560"/>
                    <a:ext cx="4210114" cy="4384761"/>
                  </a:xfrm>
                  <a:prstGeom prst="roundRect">
                    <a:avLst>
                      <a:gd name="adj" fmla="val 6275"/>
                    </a:avLst>
                  </a:prstGeom>
                </p:spPr>
                <p:style>
                  <a:lnRef idx="1">
                    <a:schemeClr val="accent2"/>
                  </a:lnRef>
                  <a:fillRef idx="3">
                    <a:schemeClr val="accent2"/>
                  </a:fillRef>
                  <a:effectRef idx="2">
                    <a:schemeClr val="accent2"/>
                  </a:effectRef>
                  <a:fontRef idx="minor">
                    <a:schemeClr val="lt1"/>
                  </a:fontRef>
                </p:style>
                <p:txBody>
                  <a:bodyPr rtlCol="0" anchor="t"/>
                  <a:lstStyle/>
                  <a:p>
                    <a:pPr algn="ctr"/>
                    <a:r>
                      <a:rPr lang="fr-FR" b="1" i="1" dirty="0" smtClean="0">
                        <a:solidFill>
                          <a:schemeClr val="tx1"/>
                        </a:solidFill>
                        <a:effectLst>
                          <a:outerShdw blurRad="38100" dist="38100" dir="2700000" algn="tl">
                            <a:srgbClr val="000000">
                              <a:alpha val="43137"/>
                            </a:srgbClr>
                          </a:outerShdw>
                        </a:effectLst>
                      </a:rPr>
                      <a:t>RÉSOLUTION de PROBLÈME TECHNIQUE</a:t>
                    </a:r>
                    <a:endParaRPr lang="fr-FR" b="1" i="1" dirty="0">
                      <a:solidFill>
                        <a:schemeClr val="tx1"/>
                      </a:solidFill>
                      <a:effectLst>
                        <a:outerShdw blurRad="38100" dist="38100" dir="2700000" algn="tl">
                          <a:srgbClr val="000000">
                            <a:alpha val="43137"/>
                          </a:srgbClr>
                        </a:outerShdw>
                      </a:effectLst>
                    </a:endParaRPr>
                  </a:p>
                </p:txBody>
              </p:sp>
              <p:sp>
                <p:nvSpPr>
                  <p:cNvPr id="8" name="Rectangle à coins arrondis 7"/>
                  <p:cNvSpPr/>
                  <p:nvPr/>
                </p:nvSpPr>
                <p:spPr>
                  <a:xfrm>
                    <a:off x="7521222" y="2432650"/>
                    <a:ext cx="527623" cy="3732654"/>
                  </a:xfrm>
                  <a:prstGeom prst="roundRect">
                    <a:avLst/>
                  </a:prstGeom>
                </p:spPr>
                <p:style>
                  <a:lnRef idx="3">
                    <a:schemeClr val="lt1"/>
                  </a:lnRef>
                  <a:fillRef idx="1">
                    <a:schemeClr val="accent3"/>
                  </a:fillRef>
                  <a:effectRef idx="1">
                    <a:schemeClr val="accent3"/>
                  </a:effectRef>
                  <a:fontRef idx="minor">
                    <a:schemeClr val="lt1"/>
                  </a:fontRef>
                </p:style>
                <p:txBody>
                  <a:bodyPr vert="vert270" rtlCol="0" anchor="ctr"/>
                  <a:lstStyle/>
                  <a:p>
                    <a:pPr algn="ctr"/>
                    <a:r>
                      <a:rPr lang="fr-FR" sz="2000" dirty="0" smtClean="0"/>
                      <a:t>Restitution</a:t>
                    </a:r>
                    <a:endParaRPr lang="fr-FR" dirty="0" smtClean="0"/>
                  </a:p>
                </p:txBody>
              </p:sp>
              <p:sp>
                <p:nvSpPr>
                  <p:cNvPr id="9" name="Rectangle à coins arrondis 8"/>
                  <p:cNvSpPr/>
                  <p:nvPr/>
                </p:nvSpPr>
                <p:spPr>
                  <a:xfrm>
                    <a:off x="4324113" y="2348011"/>
                    <a:ext cx="1319056" cy="38172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endParaRPr lang="fr-FR" sz="1400" b="1" dirty="0" smtClean="0"/>
                  </a:p>
                  <a:p>
                    <a:pPr algn="ctr"/>
                    <a:r>
                      <a:rPr lang="fr-FR" sz="1400" b="1" dirty="0" smtClean="0"/>
                      <a:t>Des idées lumineuses !</a:t>
                    </a:r>
                  </a:p>
                  <a:p>
                    <a:pPr algn="ctr"/>
                    <a:endParaRPr lang="fr-FR" sz="1400" dirty="0" smtClean="0"/>
                  </a:p>
                  <a:p>
                    <a:pPr algn="ctr"/>
                    <a:endParaRPr lang="fr-FR" sz="1400" dirty="0" smtClean="0"/>
                  </a:p>
                  <a:p>
                    <a:pPr algn="ctr"/>
                    <a:r>
                      <a:rPr lang="fr-FR" sz="1400" dirty="0" smtClean="0"/>
                      <a:t>Quelles technologies choisir…</a:t>
                    </a:r>
                  </a:p>
                  <a:p>
                    <a:pPr algn="ctr"/>
                    <a:endParaRPr lang="fr-FR" sz="1400" dirty="0" smtClean="0"/>
                  </a:p>
                  <a:p>
                    <a:pPr algn="ctr"/>
                    <a:endParaRPr lang="fr-FR" sz="1400" dirty="0"/>
                  </a:p>
                  <a:p>
                    <a:pPr algn="ctr"/>
                    <a:endParaRPr lang="fr-FR" sz="1400" dirty="0" smtClean="0"/>
                  </a:p>
                  <a:p>
                    <a:pPr algn="ctr"/>
                    <a:r>
                      <a:rPr lang="fr-FR" sz="1400" dirty="0" smtClean="0"/>
                      <a:t>…pour améliorer l’efficacité énergétique ?</a:t>
                    </a:r>
                  </a:p>
                </p:txBody>
              </p:sp>
              <p:sp>
                <p:nvSpPr>
                  <p:cNvPr id="10" name="Ellipse 9"/>
                  <p:cNvSpPr/>
                  <p:nvPr>
                    <p:custDataLst>
                      <p:tags r:id="rId3"/>
                    </p:custDataLst>
                  </p:nvPr>
                </p:nvSpPr>
                <p:spPr>
                  <a:xfrm>
                    <a:off x="7978126" y="3793302"/>
                    <a:ext cx="1302081" cy="130741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sz="2000" dirty="0"/>
                  </a:p>
                </p:txBody>
              </p:sp>
              <p:sp>
                <p:nvSpPr>
                  <p:cNvPr id="11" name="ZoneTexte 10"/>
                  <p:cNvSpPr txBox="1"/>
                  <p:nvPr>
                    <p:custDataLst>
                      <p:tags r:id="rId4"/>
                    </p:custDataLst>
                  </p:nvPr>
                </p:nvSpPr>
                <p:spPr>
                  <a:xfrm>
                    <a:off x="7978126" y="4149082"/>
                    <a:ext cx="1302081" cy="543291"/>
                  </a:xfrm>
                  <a:prstGeom prst="rect">
                    <a:avLst/>
                  </a:prstGeom>
                  <a:noFill/>
                </p:spPr>
                <p:txBody>
                  <a:bodyPr wrap="square" rtlCol="0">
                    <a:spAutoFit/>
                  </a:bodyPr>
                  <a:lstStyle/>
                  <a:p>
                    <a:pPr algn="ctr"/>
                    <a:r>
                      <a:rPr lang="fr-FR" sz="1400" b="1" dirty="0" smtClean="0"/>
                      <a:t>Structuration</a:t>
                    </a:r>
                  </a:p>
                  <a:p>
                    <a:pPr algn="ctr"/>
                    <a:r>
                      <a:rPr lang="fr-FR" sz="1400" b="1" dirty="0" smtClean="0"/>
                      <a:t> des savoirs</a:t>
                    </a:r>
                    <a:endParaRPr lang="fr-FR" sz="1400" b="1" dirty="0"/>
                  </a:p>
                </p:txBody>
              </p:sp>
              <p:sp>
                <p:nvSpPr>
                  <p:cNvPr id="12" name="Rectangle à coins arrondis 11"/>
                  <p:cNvSpPr/>
                  <p:nvPr/>
                </p:nvSpPr>
                <p:spPr>
                  <a:xfrm>
                    <a:off x="5731105" y="2435081"/>
                    <a:ext cx="1670805" cy="647370"/>
                  </a:xfrm>
                  <a:prstGeom prst="round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t>Activité 1</a:t>
                    </a:r>
                  </a:p>
                  <a:p>
                    <a:pPr algn="ctr"/>
                    <a:r>
                      <a:rPr lang="fr-FR" sz="1400" dirty="0" smtClean="0"/>
                      <a:t>Exploitation de l’éclairage naturel</a:t>
                    </a:r>
                    <a:endParaRPr lang="fr-FR" sz="1400" dirty="0"/>
                  </a:p>
                </p:txBody>
              </p:sp>
              <p:sp>
                <p:nvSpPr>
                  <p:cNvPr id="13" name="Rectangle à coins arrondis 12"/>
                  <p:cNvSpPr/>
                  <p:nvPr/>
                </p:nvSpPr>
                <p:spPr>
                  <a:xfrm>
                    <a:off x="5731105" y="3947668"/>
                    <a:ext cx="1670805" cy="6473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t>Activité 3</a:t>
                    </a:r>
                  </a:p>
                  <a:p>
                    <a:pPr algn="ctr" defTabSz="1339850"/>
                    <a:r>
                      <a:rPr lang="fr-FR" sz="1400" dirty="0" smtClean="0"/>
                      <a:t>Gradateur de lumière</a:t>
                    </a:r>
                  </a:p>
                </p:txBody>
              </p:sp>
              <p:sp>
                <p:nvSpPr>
                  <p:cNvPr id="14" name="Rectangle à coins arrondis 13"/>
                  <p:cNvSpPr/>
                  <p:nvPr/>
                </p:nvSpPr>
                <p:spPr>
                  <a:xfrm>
                    <a:off x="5731105" y="3202522"/>
                    <a:ext cx="1670805" cy="6473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t>Activité 2</a:t>
                    </a:r>
                  </a:p>
                  <a:p>
                    <a:pPr algn="ctr"/>
                    <a:r>
                      <a:rPr lang="fr-FR" sz="1400" dirty="0" smtClean="0"/>
                      <a:t>Optimisation type de lampe</a:t>
                    </a:r>
                    <a:endParaRPr lang="fr-FR" sz="1400" dirty="0"/>
                  </a:p>
                </p:txBody>
              </p:sp>
              <p:sp>
                <p:nvSpPr>
                  <p:cNvPr id="15" name="Rectangle à coins arrondis 14"/>
                  <p:cNvSpPr/>
                  <p:nvPr/>
                </p:nvSpPr>
                <p:spPr>
                  <a:xfrm>
                    <a:off x="5731105" y="4735723"/>
                    <a:ext cx="1670805" cy="6473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t>Activité 4</a:t>
                    </a:r>
                  </a:p>
                  <a:p>
                    <a:pPr algn="ctr"/>
                    <a:r>
                      <a:rPr lang="fr-FR" sz="1400" dirty="0" smtClean="0"/>
                      <a:t>Le choix des couleurs</a:t>
                    </a:r>
                  </a:p>
                </p:txBody>
              </p:sp>
              <p:sp>
                <p:nvSpPr>
                  <p:cNvPr id="16" name="Rectangle à coins arrondis 15"/>
                  <p:cNvSpPr/>
                  <p:nvPr/>
                </p:nvSpPr>
                <p:spPr>
                  <a:xfrm>
                    <a:off x="5731105" y="5517933"/>
                    <a:ext cx="1670805" cy="6473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t>Activité 5</a:t>
                    </a:r>
                  </a:p>
                  <a:p>
                    <a:pPr algn="ctr"/>
                    <a:r>
                      <a:rPr lang="fr-FR" sz="1400" dirty="0" smtClean="0"/>
                      <a:t>Eclairage naturel </a:t>
                    </a:r>
                  </a:p>
                </p:txBody>
              </p:sp>
            </p:grpSp>
            <p:sp>
              <p:nvSpPr>
                <p:cNvPr id="17" name="Ellipse 16"/>
                <p:cNvSpPr/>
                <p:nvPr>
                  <p:custDataLst>
                    <p:tags r:id="rId1"/>
                  </p:custDataLst>
                </p:nvPr>
              </p:nvSpPr>
              <p:spPr>
                <a:xfrm>
                  <a:off x="837570" y="3483926"/>
                  <a:ext cx="1302081" cy="130265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dirty="0"/>
                </a:p>
              </p:txBody>
            </p:sp>
            <p:sp>
              <p:nvSpPr>
                <p:cNvPr id="18" name="ZoneTexte 17"/>
                <p:cNvSpPr txBox="1"/>
                <p:nvPr>
                  <p:custDataLst>
                    <p:tags r:id="rId2"/>
                  </p:custDataLst>
                </p:nvPr>
              </p:nvSpPr>
              <p:spPr>
                <a:xfrm>
                  <a:off x="837570" y="3750129"/>
                  <a:ext cx="1302081" cy="830997"/>
                </a:xfrm>
                <a:prstGeom prst="rect">
                  <a:avLst/>
                </a:prstGeom>
                <a:noFill/>
              </p:spPr>
              <p:txBody>
                <a:bodyPr wrap="square" rtlCol="0">
                  <a:spAutoFit/>
                </a:bodyPr>
                <a:lstStyle/>
                <a:p>
                  <a:pPr algn="ctr"/>
                  <a:r>
                    <a:rPr lang="fr-FR" sz="1200" b="1" dirty="0" smtClean="0"/>
                    <a:t>Fiche synthèse </a:t>
                  </a:r>
                </a:p>
                <a:p>
                  <a:pPr algn="ctr"/>
                  <a:r>
                    <a:rPr lang="fr-FR" sz="1200" b="1" dirty="0" smtClean="0"/>
                    <a:t>Diagnostic des </a:t>
                  </a:r>
                </a:p>
                <a:p>
                  <a:pPr algn="ctr"/>
                  <a:r>
                    <a:rPr lang="fr-FR" sz="1200" b="1" dirty="0" smtClean="0"/>
                    <a:t>Performances</a:t>
                  </a:r>
                </a:p>
                <a:p>
                  <a:pPr algn="ctr"/>
                  <a:r>
                    <a:rPr lang="fr-FR" sz="1200" b="1" dirty="0" smtClean="0"/>
                    <a:t> énergétiques</a:t>
                  </a:r>
                  <a:endParaRPr lang="fr-FR" sz="1200" b="1" dirty="0"/>
                </a:p>
              </p:txBody>
            </p:sp>
          </p:grpSp>
        </p:grpSp>
        <p:sp>
          <p:nvSpPr>
            <p:cNvPr id="35" name="Rectangle à coins arrondis 34"/>
            <p:cNvSpPr/>
            <p:nvPr/>
          </p:nvSpPr>
          <p:spPr>
            <a:xfrm>
              <a:off x="-2628800" y="1561826"/>
              <a:ext cx="596937" cy="397198"/>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r-FR" b="1" dirty="0">
                  <a:solidFill>
                    <a:schemeClr val="bg1"/>
                  </a:solidFill>
                  <a:latin typeface="Arial" panose="020B0604020202020204" pitchFamily="34" charset="0"/>
                  <a:cs typeface="Arial" panose="020B0604020202020204" pitchFamily="34" charset="0"/>
                </a:rPr>
                <a:t>ET</a:t>
              </a:r>
              <a:endParaRPr lang="fr-FR" dirty="0">
                <a:solidFill>
                  <a:schemeClr val="bg1"/>
                </a:solidFill>
              </a:endParaRPr>
            </a:p>
          </p:txBody>
        </p:sp>
        <p:sp>
          <p:nvSpPr>
            <p:cNvPr id="36" name="Rectangle à coins arrondis 35"/>
            <p:cNvSpPr/>
            <p:nvPr/>
          </p:nvSpPr>
          <p:spPr>
            <a:xfrm>
              <a:off x="4338455" y="1581943"/>
              <a:ext cx="596937" cy="397198"/>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r-FR" b="1" dirty="0" smtClean="0">
                  <a:solidFill>
                    <a:schemeClr val="bg1"/>
                  </a:solidFill>
                  <a:latin typeface="Arial" panose="020B0604020202020204" pitchFamily="34" charset="0"/>
                  <a:cs typeface="Arial" panose="020B0604020202020204" pitchFamily="34" charset="0"/>
                </a:rPr>
                <a:t>AC</a:t>
              </a:r>
              <a:endParaRPr lang="fr-FR" dirty="0">
                <a:solidFill>
                  <a:schemeClr val="bg1"/>
                </a:solidFill>
              </a:endParaRPr>
            </a:p>
          </p:txBody>
        </p:sp>
      </p:grpSp>
      <p:sp>
        <p:nvSpPr>
          <p:cNvPr id="38" name="Pentagone 37"/>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grpSp>
        <p:nvGrpSpPr>
          <p:cNvPr id="39" name="Groupe 21"/>
          <p:cNvGrpSpPr>
            <a:grpSpLocks/>
          </p:cNvGrpSpPr>
          <p:nvPr/>
        </p:nvGrpSpPr>
        <p:grpSpPr bwMode="auto">
          <a:xfrm>
            <a:off x="107504" y="980574"/>
            <a:ext cx="4087356" cy="752996"/>
            <a:chOff x="1" y="-35519"/>
            <a:chExt cx="2182012" cy="574365"/>
          </a:xfrm>
        </p:grpSpPr>
        <p:sp>
          <p:nvSpPr>
            <p:cNvPr id="40" name="AutoShape 3"/>
            <p:cNvSpPr>
              <a:spLocks noChangeArrowheads="1"/>
            </p:cNvSpPr>
            <p:nvPr/>
          </p:nvSpPr>
          <p:spPr bwMode="auto">
            <a:xfrm>
              <a:off x="56544" y="74334"/>
              <a:ext cx="2125469" cy="464512"/>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marL="1260475" algn="ctr"/>
              <a:r>
                <a:rPr lang="fr-FR" sz="2000" b="1" dirty="0" smtClean="0">
                  <a:solidFill>
                    <a:srgbClr val="7BB800"/>
                  </a:solidFill>
                  <a:latin typeface="Century Gothic" pitchFamily="34" charset="0"/>
                </a:rPr>
                <a:t>L’énergie </a:t>
              </a:r>
              <a:endParaRPr lang="fr-FR" sz="2000" b="1" dirty="0">
                <a:solidFill>
                  <a:srgbClr val="7BB800"/>
                </a:solidFill>
                <a:latin typeface="Century Gothic" pitchFamily="34" charset="0"/>
              </a:endParaRPr>
            </a:p>
            <a:p>
              <a:pPr marL="1344613" algn="ctr"/>
              <a:r>
                <a:rPr lang="fr-FR" sz="2000" b="1" dirty="0" smtClean="0">
                  <a:solidFill>
                    <a:srgbClr val="7BB800"/>
                  </a:solidFill>
                  <a:latin typeface="Century Gothic" pitchFamily="34" charset="0"/>
                </a:rPr>
                <a:t>dans l’habitat</a:t>
              </a:r>
              <a:endParaRPr lang="fr-FR" sz="2000" b="1" dirty="0">
                <a:solidFill>
                  <a:srgbClr val="7BB800"/>
                </a:solidFill>
                <a:latin typeface="Century Gothic" pitchFamily="34" charset="0"/>
              </a:endParaRPr>
            </a:p>
          </p:txBody>
        </p:sp>
        <p:sp>
          <p:nvSpPr>
            <p:cNvPr id="41" name="AutoShape 4"/>
            <p:cNvSpPr>
              <a:spLocks noChangeArrowheads="1"/>
            </p:cNvSpPr>
            <p:nvPr/>
          </p:nvSpPr>
          <p:spPr bwMode="auto">
            <a:xfrm>
              <a:off x="1" y="-35519"/>
              <a:ext cx="768820" cy="302058"/>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smtClean="0">
                  <a:solidFill>
                    <a:srgbClr val="FFFFFF"/>
                  </a:solidFill>
                  <a:latin typeface="Calibri" pitchFamily="34" charset="0"/>
                </a:rPr>
                <a:t>Thème</a:t>
              </a:r>
              <a:endParaRPr lang="fr-FR" b="1" dirty="0">
                <a:solidFill>
                  <a:srgbClr val="FFFFFF"/>
                </a:solidFill>
                <a:latin typeface="Calibri" pitchFamily="34" charset="0"/>
              </a:endParaRPr>
            </a:p>
          </p:txBody>
        </p:sp>
      </p:grpSp>
      <p:grpSp>
        <p:nvGrpSpPr>
          <p:cNvPr id="42" name="Groupe 41"/>
          <p:cNvGrpSpPr/>
          <p:nvPr/>
        </p:nvGrpSpPr>
        <p:grpSpPr>
          <a:xfrm>
            <a:off x="4457918" y="764704"/>
            <a:ext cx="4320739" cy="1368000"/>
            <a:chOff x="4457918" y="188792"/>
            <a:chExt cx="4320739" cy="1368000"/>
          </a:xfrm>
        </p:grpSpPr>
        <p:grpSp>
          <p:nvGrpSpPr>
            <p:cNvPr id="43" name="Groupe 21"/>
            <p:cNvGrpSpPr>
              <a:grpSpLocks/>
            </p:cNvGrpSpPr>
            <p:nvPr/>
          </p:nvGrpSpPr>
          <p:grpSpPr bwMode="auto">
            <a:xfrm>
              <a:off x="4457918" y="404662"/>
              <a:ext cx="4320739" cy="752996"/>
              <a:chOff x="-25372" y="87725"/>
              <a:chExt cx="2605540" cy="426016"/>
            </a:xfrm>
          </p:grpSpPr>
          <p:sp>
            <p:nvSpPr>
              <p:cNvPr id="45" name="AutoShape 3"/>
              <p:cNvSpPr>
                <a:spLocks noChangeArrowheads="1"/>
              </p:cNvSpPr>
              <p:nvPr/>
            </p:nvSpPr>
            <p:spPr bwMode="auto">
              <a:xfrm>
                <a:off x="1" y="176927"/>
                <a:ext cx="2580167" cy="336814"/>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dirty="0">
                  <a:solidFill>
                    <a:srgbClr val="7BB800"/>
                  </a:solidFill>
                  <a:latin typeface="Century Gothic" pitchFamily="34" charset="0"/>
                </a:endParaRPr>
              </a:p>
            </p:txBody>
          </p:sp>
          <p:sp>
            <p:nvSpPr>
              <p:cNvPr id="46" name="AutoShape 4"/>
              <p:cNvSpPr>
                <a:spLocks noChangeArrowheads="1"/>
              </p:cNvSpPr>
              <p:nvPr/>
            </p:nvSpPr>
            <p:spPr bwMode="auto">
              <a:xfrm>
                <a:off x="-25372" y="87725"/>
                <a:ext cx="1290084" cy="224041"/>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a:solidFill>
                      <a:srgbClr val="FFFFFF"/>
                    </a:solidFill>
                    <a:latin typeface="Calibri" pitchFamily="34" charset="0"/>
                  </a:rPr>
                  <a:t>Centres </a:t>
                </a:r>
                <a:r>
                  <a:rPr lang="fr-FR" b="1" dirty="0" smtClean="0">
                    <a:solidFill>
                      <a:srgbClr val="FFFFFF"/>
                    </a:solidFill>
                    <a:latin typeface="Calibri" pitchFamily="34" charset="0"/>
                  </a:rPr>
                  <a:t>d’Intérêts</a:t>
                </a:r>
                <a:endParaRPr lang="fr-FR" b="1" dirty="0">
                  <a:solidFill>
                    <a:srgbClr val="FFFFFF"/>
                  </a:solidFill>
                  <a:latin typeface="Calibri" pitchFamily="34" charset="0"/>
                </a:endParaRPr>
              </a:p>
            </p:txBody>
          </p:sp>
        </p:grpSp>
        <p:pic>
          <p:nvPicPr>
            <p:cNvPr id="44" name="Image 4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948264" y="188792"/>
              <a:ext cx="1464918" cy="1368000"/>
            </a:xfrm>
            <a:prstGeom prst="rect">
              <a:avLst/>
            </a:prstGeom>
          </p:spPr>
        </p:pic>
      </p:grpSp>
    </p:spTree>
    <p:extLst>
      <p:ext uri="{BB962C8B-B14F-4D97-AF65-F5344CB8AC3E}">
        <p14:creationId xmlns="" xmlns:p14="http://schemas.microsoft.com/office/powerpoint/2010/main" val="234968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000" fill="hold"/>
                                        <p:tgtEl>
                                          <p:spTgt spid="37"/>
                                        </p:tgtEl>
                                        <p:attrNameLst>
                                          <p:attrName>ppt_x</p:attrName>
                                        </p:attrNameLst>
                                      </p:cBhvr>
                                      <p:tavLst>
                                        <p:tav tm="0">
                                          <p:val>
                                            <p:strVal val="1+#ppt_w/2"/>
                                          </p:val>
                                        </p:tav>
                                        <p:tav tm="100000">
                                          <p:val>
                                            <p:strVal val="#ppt_x"/>
                                          </p:val>
                                        </p:tav>
                                      </p:tavLst>
                                    </p:anim>
                                    <p:anim calcmode="lin" valueType="num">
                                      <p:cBhvr additive="base">
                                        <p:cTn id="8" dur="2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11"/>
          <p:cNvSpPr>
            <a:spLocks noChangeArrowheads="1"/>
          </p:cNvSpPr>
          <p:nvPr/>
        </p:nvSpPr>
        <p:spPr bwMode="auto">
          <a:xfrm>
            <a:off x="4770189" y="4748659"/>
            <a:ext cx="184150" cy="731838"/>
          </a:xfrm>
          <a:prstGeom prst="rect">
            <a:avLst/>
          </a:prstGeom>
          <a:noFill/>
          <a:ln w="9525">
            <a:noFill/>
            <a:miter lim="800000"/>
            <a:headEnd/>
            <a:tailEnd/>
          </a:ln>
        </p:spPr>
        <p:txBody>
          <a:bodyPr wrap="none">
            <a:spAutoFit/>
          </a:bodyPr>
          <a:lstStyle/>
          <a:p>
            <a:endParaRPr lang="fr-FR" sz="4200" dirty="0">
              <a:solidFill>
                <a:srgbClr val="8FBF93"/>
              </a:solidFill>
              <a:latin typeface="Century Gothic" pitchFamily="34" charset="0"/>
            </a:endParaRPr>
          </a:p>
        </p:txBody>
      </p:sp>
      <p:sp>
        <p:nvSpPr>
          <p:cNvPr id="14" name="Rectangle à coins arrondis 13"/>
          <p:cNvSpPr/>
          <p:nvPr/>
        </p:nvSpPr>
        <p:spPr>
          <a:xfrm>
            <a:off x="180032" y="1772097"/>
            <a:ext cx="3743896" cy="1800919"/>
          </a:xfrm>
          <a:prstGeom prst="roundRect">
            <a:avLst>
              <a:gd name="adj" fmla="val 6117"/>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5" name="Text Box 10"/>
          <p:cNvSpPr txBox="1">
            <a:spLocks noChangeArrowheads="1"/>
          </p:cNvSpPr>
          <p:nvPr/>
        </p:nvSpPr>
        <p:spPr bwMode="auto">
          <a:xfrm>
            <a:off x="822076" y="1862336"/>
            <a:ext cx="7620000" cy="366713"/>
          </a:xfrm>
          <a:prstGeom prst="rect">
            <a:avLst/>
          </a:prstGeom>
          <a:noFill/>
          <a:ln w="9525">
            <a:noFill/>
            <a:miter lim="800000"/>
            <a:headEnd/>
            <a:tailEnd/>
          </a:ln>
        </p:spPr>
        <p:txBody>
          <a:bodyPr>
            <a:spAutoFit/>
          </a:bodyPr>
          <a:lstStyle/>
          <a:p>
            <a:pPr>
              <a:spcBef>
                <a:spcPct val="50000"/>
              </a:spcBef>
            </a:pPr>
            <a:endParaRPr lang="fr-FR" dirty="0">
              <a:solidFill>
                <a:schemeClr val="bg1"/>
              </a:solidFill>
            </a:endParaRPr>
          </a:p>
        </p:txBody>
      </p:sp>
      <p:sp>
        <p:nvSpPr>
          <p:cNvPr id="18" name="Rectangle 12"/>
          <p:cNvSpPr>
            <a:spLocks noChangeArrowheads="1"/>
          </p:cNvSpPr>
          <p:nvPr/>
        </p:nvSpPr>
        <p:spPr bwMode="auto">
          <a:xfrm>
            <a:off x="180032" y="2204864"/>
            <a:ext cx="3732960" cy="1200329"/>
          </a:xfrm>
          <a:prstGeom prst="rect">
            <a:avLst/>
          </a:prstGeom>
          <a:noFill/>
          <a:ln w="9525">
            <a:noFill/>
            <a:miter lim="800000"/>
            <a:headEnd/>
            <a:tailEnd/>
          </a:ln>
          <a:effectLst/>
        </p:spPr>
        <p:txBody>
          <a:bodyPr wrap="square">
            <a:spAutoFit/>
          </a:bodyPr>
          <a:lstStyle/>
          <a:p>
            <a:pPr lvl="0" algn="just" fontAlgn="base">
              <a:spcBef>
                <a:spcPct val="0"/>
              </a:spcBef>
              <a:spcAft>
                <a:spcPct val="0"/>
              </a:spcAft>
            </a:pPr>
            <a:r>
              <a:rPr lang="fr-FR" altLang="zh-CN" b="1" dirty="0" smtClean="0">
                <a:solidFill>
                  <a:schemeClr val="accent1">
                    <a:lumMod val="50000"/>
                  </a:schemeClr>
                </a:solidFill>
                <a:latin typeface="Arial" pitchFamily="34" charset="0"/>
                <a:cs typeface="Arial" pitchFamily="34" charset="0"/>
              </a:rPr>
              <a:t>Comment assurer un bon niveau de confort tout en maîtrisant notre consommation d’énergie?</a:t>
            </a:r>
          </a:p>
        </p:txBody>
      </p:sp>
      <p:sp>
        <p:nvSpPr>
          <p:cNvPr id="21" name="Pentagone 20"/>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26" name="AutoShape 4"/>
          <p:cNvSpPr>
            <a:spLocks noChangeArrowheads="1"/>
          </p:cNvSpPr>
          <p:nvPr/>
        </p:nvSpPr>
        <p:spPr bwMode="auto">
          <a:xfrm>
            <a:off x="68336" y="1595264"/>
            <a:ext cx="3732493" cy="468000"/>
          </a:xfrm>
          <a:prstGeom prst="roundRect">
            <a:avLst>
              <a:gd name="adj" fmla="val 16667"/>
            </a:avLst>
          </a:prstGeom>
          <a:ln>
            <a:noFill/>
            <a:headEnd/>
            <a:tailEnd/>
          </a:ln>
        </p:spPr>
        <p:style>
          <a:lnRef idx="1">
            <a:schemeClr val="accent2"/>
          </a:lnRef>
          <a:fillRef idx="2">
            <a:schemeClr val="accent2"/>
          </a:fillRef>
          <a:effectRef idx="1">
            <a:schemeClr val="accent2"/>
          </a:effectRef>
          <a:fontRef idx="minor">
            <a:schemeClr val="dk1"/>
          </a:fontRef>
        </p:style>
        <p:txBody>
          <a:bodyPr/>
          <a:lstStyle/>
          <a:p>
            <a:pPr lvl="0" algn="ctr" fontAlgn="base">
              <a:spcBef>
                <a:spcPct val="0"/>
              </a:spcBef>
              <a:spcAft>
                <a:spcPct val="0"/>
              </a:spcAft>
            </a:pPr>
            <a:r>
              <a:rPr lang="fr-FR" altLang="zh-CN" dirty="0" smtClean="0">
                <a:solidFill>
                  <a:schemeClr val="tx1"/>
                </a:solidFill>
                <a:latin typeface="Calibri" pitchFamily="34" charset="0"/>
                <a:ea typeface="Times New Roman" pitchFamily="18" charset="0"/>
                <a:cs typeface="Calibri" pitchFamily="34" charset="0"/>
              </a:rPr>
              <a:t>Problème technique à résoudre</a:t>
            </a:r>
            <a:endParaRPr lang="fr-FR" altLang="zh-CN" sz="1000" dirty="0" smtClean="0">
              <a:solidFill>
                <a:schemeClr val="tx1"/>
              </a:solidFill>
              <a:latin typeface="Arial" pitchFamily="34" charset="0"/>
              <a:cs typeface="Arial" pitchFamily="34" charset="0"/>
            </a:endParaRPr>
          </a:p>
          <a:p>
            <a:endParaRPr lang="fr-FR" dirty="0">
              <a:solidFill>
                <a:schemeClr val="tx1"/>
              </a:solidFill>
            </a:endParaRPr>
          </a:p>
        </p:txBody>
      </p:sp>
      <p:grpSp>
        <p:nvGrpSpPr>
          <p:cNvPr id="30" name="Groupe 21"/>
          <p:cNvGrpSpPr>
            <a:grpSpLocks/>
          </p:cNvGrpSpPr>
          <p:nvPr/>
        </p:nvGrpSpPr>
        <p:grpSpPr bwMode="auto">
          <a:xfrm>
            <a:off x="4181767" y="816547"/>
            <a:ext cx="4350673" cy="668237"/>
            <a:chOff x="-43423" y="135678"/>
            <a:chExt cx="2623591" cy="378063"/>
          </a:xfrm>
        </p:grpSpPr>
        <p:sp>
          <p:nvSpPr>
            <p:cNvPr id="33" name="AutoShape 3"/>
            <p:cNvSpPr>
              <a:spLocks noChangeArrowheads="1"/>
            </p:cNvSpPr>
            <p:nvPr/>
          </p:nvSpPr>
          <p:spPr bwMode="auto">
            <a:xfrm>
              <a:off x="1" y="176927"/>
              <a:ext cx="2580167" cy="336814"/>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dirty="0">
                <a:solidFill>
                  <a:srgbClr val="7BB800"/>
                </a:solidFill>
                <a:latin typeface="Century Gothic" pitchFamily="34" charset="0"/>
              </a:endParaRPr>
            </a:p>
          </p:txBody>
        </p:sp>
        <p:sp>
          <p:nvSpPr>
            <p:cNvPr id="34" name="AutoShape 4"/>
            <p:cNvSpPr>
              <a:spLocks noChangeArrowheads="1"/>
            </p:cNvSpPr>
            <p:nvPr/>
          </p:nvSpPr>
          <p:spPr bwMode="auto">
            <a:xfrm>
              <a:off x="-43423" y="135678"/>
              <a:ext cx="1290084" cy="19648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a:solidFill>
                    <a:srgbClr val="FFFFFF"/>
                  </a:solidFill>
                  <a:latin typeface="Calibri" pitchFamily="34" charset="0"/>
                </a:rPr>
                <a:t>Centres </a:t>
              </a:r>
              <a:r>
                <a:rPr lang="fr-FR" b="1" dirty="0" smtClean="0">
                  <a:solidFill>
                    <a:srgbClr val="FFFFFF"/>
                  </a:solidFill>
                  <a:latin typeface="Calibri" pitchFamily="34" charset="0"/>
                </a:rPr>
                <a:t>d’Intérêts</a:t>
              </a:r>
              <a:endParaRPr lang="fr-FR" b="1" dirty="0">
                <a:solidFill>
                  <a:srgbClr val="FFFFFF"/>
                </a:solidFill>
                <a:latin typeface="Calibri" pitchFamily="34" charset="0"/>
              </a:endParaRPr>
            </a:p>
          </p:txBody>
        </p:sp>
      </p:grpSp>
      <p:grpSp>
        <p:nvGrpSpPr>
          <p:cNvPr id="35" name="Groupe 21"/>
          <p:cNvGrpSpPr>
            <a:grpSpLocks/>
          </p:cNvGrpSpPr>
          <p:nvPr/>
        </p:nvGrpSpPr>
        <p:grpSpPr bwMode="auto">
          <a:xfrm>
            <a:off x="35496" y="816546"/>
            <a:ext cx="3765333" cy="668238"/>
            <a:chOff x="296363" y="29132"/>
            <a:chExt cx="2010102" cy="509714"/>
          </a:xfrm>
        </p:grpSpPr>
        <p:sp>
          <p:nvSpPr>
            <p:cNvPr id="36" name="AutoShape 3"/>
            <p:cNvSpPr>
              <a:spLocks noChangeArrowheads="1"/>
            </p:cNvSpPr>
            <p:nvPr/>
          </p:nvSpPr>
          <p:spPr bwMode="auto">
            <a:xfrm>
              <a:off x="345970" y="74334"/>
              <a:ext cx="1960495" cy="464512"/>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marL="1260475" algn="ctr"/>
              <a:r>
                <a:rPr lang="fr-FR" sz="2000" b="1" dirty="0" smtClean="0">
                  <a:solidFill>
                    <a:srgbClr val="7BB800"/>
                  </a:solidFill>
                  <a:latin typeface="Century Gothic" pitchFamily="34" charset="0"/>
                </a:rPr>
                <a:t>L’énergie </a:t>
              </a:r>
              <a:endParaRPr lang="fr-FR" sz="2000" b="1" dirty="0">
                <a:solidFill>
                  <a:srgbClr val="7BB800"/>
                </a:solidFill>
                <a:latin typeface="Century Gothic" pitchFamily="34" charset="0"/>
              </a:endParaRPr>
            </a:p>
            <a:p>
              <a:pPr marL="1344613" algn="ctr"/>
              <a:r>
                <a:rPr lang="fr-FR" sz="2000" b="1" dirty="0" smtClean="0">
                  <a:solidFill>
                    <a:srgbClr val="7BB800"/>
                  </a:solidFill>
                  <a:latin typeface="Century Gothic" pitchFamily="34" charset="0"/>
                </a:rPr>
                <a:t>dans l’habitat</a:t>
              </a:r>
              <a:endParaRPr lang="fr-FR" sz="2000" b="1" dirty="0">
                <a:solidFill>
                  <a:srgbClr val="7BB800"/>
                </a:solidFill>
                <a:latin typeface="Century Gothic" pitchFamily="34" charset="0"/>
              </a:endParaRPr>
            </a:p>
          </p:txBody>
        </p:sp>
        <p:sp>
          <p:nvSpPr>
            <p:cNvPr id="37" name="AutoShape 4"/>
            <p:cNvSpPr>
              <a:spLocks noChangeArrowheads="1"/>
            </p:cNvSpPr>
            <p:nvPr/>
          </p:nvSpPr>
          <p:spPr bwMode="auto">
            <a:xfrm>
              <a:off x="296363" y="29132"/>
              <a:ext cx="768820" cy="26490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smtClean="0">
                  <a:solidFill>
                    <a:srgbClr val="FFFFFF"/>
                  </a:solidFill>
                  <a:latin typeface="Calibri" pitchFamily="34" charset="0"/>
                </a:rPr>
                <a:t>Thème</a:t>
              </a:r>
              <a:endParaRPr lang="fr-FR" b="1" dirty="0">
                <a:solidFill>
                  <a:srgbClr val="FFFFFF"/>
                </a:solidFill>
                <a:latin typeface="Calibri" pitchFamily="34" charset="0"/>
              </a:endParaRPr>
            </a:p>
          </p:txBody>
        </p:sp>
      </p:grpSp>
      <p:pic>
        <p:nvPicPr>
          <p:cNvPr id="38" name="Image 3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851498" y="620840"/>
            <a:ext cx="1464918" cy="1368000"/>
          </a:xfrm>
          <a:prstGeom prst="rect">
            <a:avLst/>
          </a:prstGeom>
        </p:spPr>
      </p:pic>
      <p:grpSp>
        <p:nvGrpSpPr>
          <p:cNvPr id="5" name="Groupe 4"/>
          <p:cNvGrpSpPr/>
          <p:nvPr/>
        </p:nvGrpSpPr>
        <p:grpSpPr>
          <a:xfrm>
            <a:off x="22204" y="3860903"/>
            <a:ext cx="3253652" cy="2980367"/>
            <a:chOff x="22204" y="3860903"/>
            <a:chExt cx="3253652" cy="2980367"/>
          </a:xfrm>
        </p:grpSpPr>
        <p:pic>
          <p:nvPicPr>
            <p:cNvPr id="17410" name="Picture 2">
              <a:hlinkClick r:id="rId4" action="ppaction://hlinkfile"/>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204" y="5301208"/>
              <a:ext cx="3253652" cy="15400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Image 3">
              <a:hlinkClick r:id="rId6" action="ppaction://hlinkfile"/>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rot="20999126">
              <a:off x="419364" y="3860903"/>
              <a:ext cx="1862165" cy="2739420"/>
            </a:xfrm>
            <a:prstGeom prst="rect">
              <a:avLst/>
            </a:prstGeom>
            <a:ln>
              <a:solidFill>
                <a:schemeClr val="bg1">
                  <a:lumMod val="65000"/>
                </a:schemeClr>
              </a:solidFill>
            </a:ln>
            <a:effectLst>
              <a:outerShdw blurRad="50800" dist="38100" algn="l" rotWithShape="0">
                <a:prstClr val="black">
                  <a:alpha val="40000"/>
                </a:prstClr>
              </a:outerShdw>
            </a:effectLst>
          </p:spPr>
        </p:pic>
        <p:sp>
          <p:nvSpPr>
            <p:cNvPr id="43" name="Rectangle 42"/>
            <p:cNvSpPr/>
            <p:nvPr/>
          </p:nvSpPr>
          <p:spPr>
            <a:xfrm rot="20973155">
              <a:off x="150457" y="3879019"/>
              <a:ext cx="1875507" cy="1077218"/>
            </a:xfrm>
            <a:prstGeom prst="rect">
              <a:avLst/>
            </a:prstGeom>
            <a:noFill/>
          </p:spPr>
          <p:txBody>
            <a:bodyPr wrap="square" lIns="91440" tIns="45720" rIns="91440" bIns="45720">
              <a:spAutoFit/>
            </a:bodyPr>
            <a:lstStyle/>
            <a:p>
              <a:pPr algn="ctr"/>
              <a:r>
                <a:rPr lang="fr-FR" sz="32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Les enjeux</a:t>
              </a:r>
              <a:endParaRPr lang="fr-FR" sz="32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grpSp>
      <p:pic>
        <p:nvPicPr>
          <p:cNvPr id="23" name="Image 22"/>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2267744" y="3573016"/>
            <a:ext cx="1645248" cy="1656000"/>
          </a:xfrm>
          <a:prstGeom prst="rect">
            <a:avLst/>
          </a:prstGeom>
        </p:spPr>
      </p:pic>
      <p:grpSp>
        <p:nvGrpSpPr>
          <p:cNvPr id="7" name="Groupe 6"/>
          <p:cNvGrpSpPr/>
          <p:nvPr/>
        </p:nvGrpSpPr>
        <p:grpSpPr>
          <a:xfrm>
            <a:off x="3822805" y="1862336"/>
            <a:ext cx="5069675" cy="4997829"/>
            <a:chOff x="3822805" y="1862336"/>
            <a:chExt cx="5069675" cy="4997829"/>
          </a:xfrm>
        </p:grpSpPr>
        <p:sp>
          <p:nvSpPr>
            <p:cNvPr id="17" name="Rectangle à coins arrondis 16"/>
            <p:cNvSpPr/>
            <p:nvPr/>
          </p:nvSpPr>
          <p:spPr>
            <a:xfrm>
              <a:off x="4181696" y="2151016"/>
              <a:ext cx="4710784" cy="4533227"/>
            </a:xfrm>
            <a:prstGeom prst="roundRect">
              <a:avLst>
                <a:gd name="adj" fmla="val 6117"/>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grpSp>
          <p:nvGrpSpPr>
            <p:cNvPr id="6" name="Groupe 5"/>
            <p:cNvGrpSpPr/>
            <p:nvPr/>
          </p:nvGrpSpPr>
          <p:grpSpPr>
            <a:xfrm>
              <a:off x="3822805" y="1862336"/>
              <a:ext cx="4925659" cy="4997829"/>
              <a:chOff x="3822805" y="1862336"/>
              <a:chExt cx="4925659" cy="4997829"/>
            </a:xfrm>
          </p:grpSpPr>
          <p:pic>
            <p:nvPicPr>
              <p:cNvPr id="2" name="Image 1">
                <a:hlinkClick r:id="rId9" action="ppaction://hlinkfile"/>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6377840" y="3225060"/>
                <a:ext cx="2370624" cy="3372292"/>
              </a:xfrm>
              <a:prstGeom prst="rect">
                <a:avLst/>
              </a:prstGeom>
              <a:ln>
                <a:solidFill>
                  <a:schemeClr val="bg1">
                    <a:lumMod val="65000"/>
                  </a:schemeClr>
                </a:solidFill>
              </a:ln>
              <a:effectLst>
                <a:outerShdw blurRad="50800" dist="38100" algn="l" rotWithShape="0">
                  <a:prstClr val="black">
                    <a:alpha val="40000"/>
                  </a:prstClr>
                </a:outerShdw>
              </a:effectLst>
            </p:spPr>
          </p:pic>
          <p:sp>
            <p:nvSpPr>
              <p:cNvPr id="25" name="AutoShape 4"/>
              <p:cNvSpPr>
                <a:spLocks noChangeArrowheads="1"/>
              </p:cNvSpPr>
              <p:nvPr/>
            </p:nvSpPr>
            <p:spPr bwMode="auto">
              <a:xfrm>
                <a:off x="4100264" y="1862336"/>
                <a:ext cx="4144144" cy="468000"/>
              </a:xfrm>
              <a:prstGeom prst="roundRect">
                <a:avLst>
                  <a:gd name="adj" fmla="val 16667"/>
                </a:avLst>
              </a:prstGeom>
              <a:ln>
                <a:headEnd/>
                <a:tailEnd/>
              </a:ln>
            </p:spPr>
            <p:style>
              <a:lnRef idx="1">
                <a:schemeClr val="accent4"/>
              </a:lnRef>
              <a:fillRef idx="3">
                <a:schemeClr val="accent4"/>
              </a:fillRef>
              <a:effectRef idx="2">
                <a:schemeClr val="accent4"/>
              </a:effectRef>
              <a:fontRef idx="minor">
                <a:schemeClr val="lt1"/>
              </a:fontRef>
            </p:style>
            <p:txBody>
              <a:bodyPr/>
              <a:lstStyle/>
              <a:p>
                <a:pPr algn="ctr"/>
                <a:r>
                  <a:rPr lang="fr-FR" dirty="0" smtClean="0">
                    <a:solidFill>
                      <a:schemeClr val="bg1"/>
                    </a:solidFill>
                    <a:latin typeface="Calibri" pitchFamily="34" charset="0"/>
                  </a:rPr>
                  <a:t>Rechercher des pistes de solutions</a:t>
                </a:r>
                <a:endParaRPr lang="fr-FR" dirty="0">
                  <a:solidFill>
                    <a:schemeClr val="bg1"/>
                  </a:solidFill>
                  <a:latin typeface="Calibri" pitchFamily="34" charset="0"/>
                </a:endParaRPr>
              </a:p>
              <a:p>
                <a:endParaRPr lang="fr-FR" dirty="0">
                  <a:solidFill>
                    <a:schemeClr val="bg1"/>
                  </a:solidFill>
                </a:endParaRPr>
              </a:p>
            </p:txBody>
          </p:sp>
          <p:sp>
            <p:nvSpPr>
              <p:cNvPr id="44" name="Rectangle 43"/>
              <p:cNvSpPr/>
              <p:nvPr/>
            </p:nvSpPr>
            <p:spPr>
              <a:xfrm rot="20900018">
                <a:off x="4749754" y="2699315"/>
                <a:ext cx="2863849" cy="1077218"/>
              </a:xfrm>
              <a:prstGeom prst="rect">
                <a:avLst/>
              </a:prstGeom>
              <a:noFill/>
            </p:spPr>
            <p:txBody>
              <a:bodyPr wrap="square" lIns="91440" tIns="45720" rIns="91440" bIns="45720">
                <a:spAutoFit/>
              </a:bodyPr>
              <a:lstStyle/>
              <a:p>
                <a:pPr algn="ctr"/>
                <a:r>
                  <a:rPr lang="fr-FR" sz="32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Activité</a:t>
                </a:r>
              </a:p>
              <a:p>
                <a:pPr algn="ctr"/>
                <a:r>
                  <a:rPr lang="fr-FR" sz="3200" b="1"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Rénovation </a:t>
                </a:r>
                <a:endParaRPr lang="fr-FR" sz="32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pic>
            <p:nvPicPr>
              <p:cNvPr id="3" name="Image 2"/>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4181696" y="3680776"/>
                <a:ext cx="2296279" cy="2943948"/>
              </a:xfrm>
              <a:prstGeom prst="rect">
                <a:avLst/>
              </a:prstGeom>
            </p:spPr>
          </p:pic>
          <p:pic>
            <p:nvPicPr>
              <p:cNvPr id="1026" name="Picture 2"/>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3822805" y="6048952"/>
                <a:ext cx="1317625" cy="811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 xmlns:p14="http://schemas.microsoft.com/office/powerpoint/2010/main" val="185465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1"/>
          <p:cNvGrpSpPr>
            <a:grpSpLocks/>
          </p:cNvGrpSpPr>
          <p:nvPr/>
        </p:nvGrpSpPr>
        <p:grpSpPr bwMode="auto">
          <a:xfrm>
            <a:off x="152400" y="692694"/>
            <a:ext cx="8785225" cy="5832650"/>
            <a:chOff x="0" y="-122218"/>
            <a:chExt cx="4575710" cy="3299878"/>
          </a:xfrm>
        </p:grpSpPr>
        <p:sp>
          <p:nvSpPr>
            <p:cNvPr id="6162" name="AutoShape 3"/>
            <p:cNvSpPr>
              <a:spLocks noChangeArrowheads="1"/>
            </p:cNvSpPr>
            <p:nvPr/>
          </p:nvSpPr>
          <p:spPr bwMode="auto">
            <a:xfrm>
              <a:off x="1" y="1"/>
              <a:ext cx="4575709" cy="3177659"/>
            </a:xfrm>
            <a:prstGeom prst="roundRect">
              <a:avLst>
                <a:gd name="adj" fmla="val 3402"/>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dirty="0">
                <a:solidFill>
                  <a:srgbClr val="7BB800"/>
                </a:solidFill>
                <a:latin typeface="Century Gothic" pitchFamily="34" charset="0"/>
              </a:endParaRPr>
            </a:p>
          </p:txBody>
        </p:sp>
        <p:sp>
          <p:nvSpPr>
            <p:cNvPr id="6163" name="AutoShape 4"/>
            <p:cNvSpPr>
              <a:spLocks noChangeArrowheads="1"/>
            </p:cNvSpPr>
            <p:nvPr/>
          </p:nvSpPr>
          <p:spPr bwMode="auto">
            <a:xfrm>
              <a:off x="0" y="-122218"/>
              <a:ext cx="1687527" cy="264776"/>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sz="2000" dirty="0" smtClean="0">
                  <a:solidFill>
                    <a:srgbClr val="FFFFFF"/>
                  </a:solidFill>
                  <a:latin typeface="Arial" panose="020B0604020202020204" pitchFamily="34" charset="0"/>
                  <a:cs typeface="Arial" panose="020B0604020202020204" pitchFamily="34" charset="0"/>
                </a:rPr>
                <a:t>Connaissances</a:t>
              </a:r>
              <a:endParaRPr lang="fr-FR" sz="2000" dirty="0">
                <a:solidFill>
                  <a:srgbClr val="FFFFFF"/>
                </a:solidFill>
                <a:latin typeface="Arial" panose="020B0604020202020204" pitchFamily="34" charset="0"/>
                <a:cs typeface="Arial" panose="020B0604020202020204" pitchFamily="34" charset="0"/>
              </a:endParaRPr>
            </a:p>
          </p:txBody>
        </p:sp>
      </p:grpSp>
      <p:pic>
        <p:nvPicPr>
          <p:cNvPr id="3" name="Imag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487331" y="1342898"/>
            <a:ext cx="4169338" cy="3886302"/>
          </a:xfrm>
          <a:prstGeom prst="rect">
            <a:avLst/>
          </a:prstGeom>
        </p:spPr>
      </p:pic>
      <p:sp>
        <p:nvSpPr>
          <p:cNvPr id="21" name="AutoShape 4"/>
          <p:cNvSpPr>
            <a:spLocks noChangeArrowheads="1"/>
          </p:cNvSpPr>
          <p:nvPr/>
        </p:nvSpPr>
        <p:spPr bwMode="auto">
          <a:xfrm>
            <a:off x="152400" y="116632"/>
            <a:ext cx="8785224" cy="46800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pPr algn="ctr"/>
            <a:r>
              <a:rPr lang="fr-FR" sz="2000" b="1" dirty="0" smtClean="0">
                <a:solidFill>
                  <a:srgbClr val="FFFFFF"/>
                </a:solidFill>
                <a:latin typeface="Arial" panose="020B0604020202020204" pitchFamily="34" charset="0"/>
                <a:cs typeface="Arial" panose="020B0604020202020204" pitchFamily="34" charset="0"/>
              </a:rPr>
              <a:t>OBJECTIFS PEDAGOGIQUES</a:t>
            </a:r>
            <a:endParaRPr lang="fr-FR" sz="2000" b="1" dirty="0">
              <a:solidFill>
                <a:srgbClr val="FFFFFF"/>
              </a:solidFill>
              <a:latin typeface="Arial" panose="020B0604020202020204" pitchFamily="34" charset="0"/>
              <a:cs typeface="Arial" panose="020B0604020202020204" pitchFamily="34" charset="0"/>
            </a:endParaRPr>
          </a:p>
        </p:txBody>
      </p:sp>
      <p:pic>
        <p:nvPicPr>
          <p:cNvPr id="6161" name="Picture 25"/>
          <p:cNvPicPr>
            <a:picLocks noChangeAspect="1" noChangeArrowheads="1"/>
          </p:cNvPicPr>
          <p:nvPr/>
        </p:nvPicPr>
        <p:blipFill>
          <a:blip r:embed="rId4" cstate="print"/>
          <a:srcRect/>
          <a:stretch>
            <a:fillRect/>
          </a:stretch>
        </p:blipFill>
        <p:spPr bwMode="auto">
          <a:xfrm>
            <a:off x="5527890" y="3600952"/>
            <a:ext cx="268247" cy="260096"/>
          </a:xfrm>
          <a:prstGeom prst="rect">
            <a:avLst/>
          </a:prstGeom>
          <a:noFill/>
          <a:ln w="9525">
            <a:noFill/>
            <a:round/>
            <a:headEnd/>
            <a:tailEnd/>
          </a:ln>
        </p:spPr>
      </p:pic>
      <p:grpSp>
        <p:nvGrpSpPr>
          <p:cNvPr id="5" name="Groupe 4"/>
          <p:cNvGrpSpPr/>
          <p:nvPr/>
        </p:nvGrpSpPr>
        <p:grpSpPr>
          <a:xfrm>
            <a:off x="4907188" y="2803588"/>
            <a:ext cx="268247" cy="741708"/>
            <a:chOff x="4907188" y="2803588"/>
            <a:chExt cx="268247" cy="741708"/>
          </a:xfrm>
        </p:grpSpPr>
        <p:pic>
          <p:nvPicPr>
            <p:cNvPr id="6155" name="Picture 25"/>
            <p:cNvPicPr>
              <a:picLocks noChangeAspect="1" noChangeArrowheads="1"/>
            </p:cNvPicPr>
            <p:nvPr/>
          </p:nvPicPr>
          <p:blipFill>
            <a:blip r:embed="rId4" cstate="print"/>
            <a:srcRect/>
            <a:stretch>
              <a:fillRect/>
            </a:stretch>
          </p:blipFill>
          <p:spPr bwMode="auto">
            <a:xfrm>
              <a:off x="4907188" y="3285200"/>
              <a:ext cx="268247" cy="260096"/>
            </a:xfrm>
            <a:prstGeom prst="rect">
              <a:avLst/>
            </a:prstGeom>
            <a:noFill/>
            <a:ln w="9525">
              <a:noFill/>
              <a:round/>
              <a:headEnd/>
              <a:tailEnd/>
            </a:ln>
          </p:spPr>
        </p:pic>
        <p:pic>
          <p:nvPicPr>
            <p:cNvPr id="18" name="Picture 25"/>
            <p:cNvPicPr>
              <a:picLocks noChangeAspect="1" noChangeArrowheads="1"/>
            </p:cNvPicPr>
            <p:nvPr/>
          </p:nvPicPr>
          <p:blipFill>
            <a:blip r:embed="rId4" cstate="print"/>
            <a:srcRect/>
            <a:stretch>
              <a:fillRect/>
            </a:stretch>
          </p:blipFill>
          <p:spPr bwMode="auto">
            <a:xfrm>
              <a:off x="4907188" y="2803588"/>
              <a:ext cx="268247" cy="260096"/>
            </a:xfrm>
            <a:prstGeom prst="rect">
              <a:avLst/>
            </a:prstGeom>
            <a:noFill/>
            <a:ln w="9525">
              <a:noFill/>
              <a:round/>
              <a:headEnd/>
              <a:tailEnd/>
            </a:ln>
          </p:spPr>
        </p:pic>
      </p:grpSp>
      <p:pic>
        <p:nvPicPr>
          <p:cNvPr id="20" name="Picture 25"/>
          <p:cNvPicPr>
            <a:picLocks noChangeAspect="1" noChangeArrowheads="1"/>
          </p:cNvPicPr>
          <p:nvPr/>
        </p:nvPicPr>
        <p:blipFill>
          <a:blip r:embed="rId4" cstate="print"/>
          <a:srcRect/>
          <a:stretch>
            <a:fillRect/>
          </a:stretch>
        </p:blipFill>
        <p:spPr bwMode="auto">
          <a:xfrm>
            <a:off x="5239858" y="3456936"/>
            <a:ext cx="268247" cy="260096"/>
          </a:xfrm>
          <a:prstGeom prst="rect">
            <a:avLst/>
          </a:prstGeom>
          <a:noFill/>
          <a:ln w="9525">
            <a:noFill/>
            <a:round/>
            <a:headEnd/>
            <a:tailEnd/>
          </a:ln>
        </p:spPr>
      </p:pic>
      <p:pic>
        <p:nvPicPr>
          <p:cNvPr id="23" name="Picture 25"/>
          <p:cNvPicPr>
            <a:picLocks noChangeAspect="1" noChangeArrowheads="1"/>
          </p:cNvPicPr>
          <p:nvPr/>
        </p:nvPicPr>
        <p:blipFill>
          <a:blip r:embed="rId4" cstate="print"/>
          <a:srcRect/>
          <a:stretch>
            <a:fillRect/>
          </a:stretch>
        </p:blipFill>
        <p:spPr bwMode="auto">
          <a:xfrm>
            <a:off x="5224662" y="2636912"/>
            <a:ext cx="268247" cy="260096"/>
          </a:xfrm>
          <a:prstGeom prst="rect">
            <a:avLst/>
          </a:prstGeom>
          <a:noFill/>
          <a:ln w="9525">
            <a:noFill/>
            <a:round/>
            <a:headEnd/>
            <a:tailEnd/>
          </a:ln>
        </p:spPr>
      </p:pic>
      <p:sp>
        <p:nvSpPr>
          <p:cNvPr id="17" name="Rectangle à coins arrondis 16"/>
          <p:cNvSpPr/>
          <p:nvPr/>
        </p:nvSpPr>
        <p:spPr>
          <a:xfrm>
            <a:off x="1214488" y="2351241"/>
            <a:ext cx="718387" cy="598585"/>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b="1" dirty="0" smtClean="0">
                <a:solidFill>
                  <a:schemeClr val="bg1"/>
                </a:solidFill>
                <a:latin typeface="Arial" panose="020B0604020202020204" pitchFamily="34" charset="0"/>
                <a:cs typeface="Arial" panose="020B0604020202020204" pitchFamily="34" charset="0"/>
              </a:rPr>
              <a:t>ET</a:t>
            </a:r>
            <a:endParaRPr lang="fr-FR" dirty="0">
              <a:solidFill>
                <a:schemeClr val="bg1"/>
              </a:solidFill>
            </a:endParaRPr>
          </a:p>
        </p:txBody>
      </p:sp>
      <p:sp>
        <p:nvSpPr>
          <p:cNvPr id="22" name="Rectangle 18"/>
          <p:cNvSpPr>
            <a:spLocks noChangeArrowheads="1"/>
          </p:cNvSpPr>
          <p:nvPr/>
        </p:nvSpPr>
        <p:spPr bwMode="auto">
          <a:xfrm>
            <a:off x="6132687" y="5013176"/>
            <a:ext cx="2660234" cy="707886"/>
          </a:xfrm>
          <a:prstGeom prst="rect">
            <a:avLst/>
          </a:prstGeom>
          <a:noFill/>
          <a:ln w="9525">
            <a:noFill/>
            <a:miter lim="800000"/>
            <a:headEnd/>
            <a:tailEnd/>
          </a:ln>
        </p:spPr>
        <p:txBody>
          <a:bodyPr wrap="square">
            <a:spAutoFit/>
          </a:bodyPr>
          <a:lstStyle/>
          <a:p>
            <a:pPr algn="r"/>
            <a:r>
              <a:rPr lang="fr-FR" sz="2000" b="1" dirty="0" smtClean="0">
                <a:solidFill>
                  <a:srgbClr val="7BB800"/>
                </a:solidFill>
                <a:latin typeface="Calibri" pitchFamily="34" charset="0"/>
              </a:rPr>
              <a:t>Gestion raisonnée des ressources</a:t>
            </a:r>
            <a:endParaRPr lang="fr-FR" sz="2000" dirty="0">
              <a:solidFill>
                <a:srgbClr val="7BB800"/>
              </a:solidFill>
              <a:latin typeface="Calibri" pitchFamily="34" charset="0"/>
            </a:endParaRPr>
          </a:p>
        </p:txBody>
      </p:sp>
      <p:sp>
        <p:nvSpPr>
          <p:cNvPr id="24" name="Rectangle à coins arrondis 23"/>
          <p:cNvSpPr/>
          <p:nvPr/>
        </p:nvSpPr>
        <p:spPr>
          <a:xfrm>
            <a:off x="7103611" y="2351241"/>
            <a:ext cx="718387" cy="598585"/>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b="1" dirty="0" smtClean="0">
                <a:solidFill>
                  <a:schemeClr val="bg1"/>
                </a:solidFill>
                <a:latin typeface="Arial" panose="020B0604020202020204" pitchFamily="34" charset="0"/>
                <a:cs typeface="Arial" panose="020B0604020202020204" pitchFamily="34" charset="0"/>
              </a:rPr>
              <a:t>AC</a:t>
            </a:r>
            <a:endParaRPr lang="fr-FR" dirty="0">
              <a:solidFill>
                <a:schemeClr val="bg1"/>
              </a:solidFill>
            </a:endParaRPr>
          </a:p>
        </p:txBody>
      </p:sp>
      <p:sp>
        <p:nvSpPr>
          <p:cNvPr id="6152" name="Rectangle 18"/>
          <p:cNvSpPr>
            <a:spLocks noChangeArrowheads="1"/>
          </p:cNvSpPr>
          <p:nvPr/>
        </p:nvSpPr>
        <p:spPr bwMode="auto">
          <a:xfrm>
            <a:off x="152402" y="5013176"/>
            <a:ext cx="2975952" cy="707886"/>
          </a:xfrm>
          <a:prstGeom prst="rect">
            <a:avLst/>
          </a:prstGeom>
          <a:noFill/>
          <a:ln w="9525">
            <a:noFill/>
            <a:miter lim="800000"/>
            <a:headEnd/>
            <a:tailEnd/>
          </a:ln>
        </p:spPr>
        <p:txBody>
          <a:bodyPr wrap="square">
            <a:spAutoFit/>
          </a:bodyPr>
          <a:lstStyle/>
          <a:p>
            <a:r>
              <a:rPr lang="fr-FR" sz="2000" b="1" dirty="0" smtClean="0">
                <a:solidFill>
                  <a:srgbClr val="7BB800"/>
                </a:solidFill>
                <a:latin typeface="Calibri" pitchFamily="34" charset="0"/>
              </a:rPr>
              <a:t>Formes </a:t>
            </a:r>
            <a:r>
              <a:rPr lang="fr-FR" sz="2000" b="1" dirty="0">
                <a:solidFill>
                  <a:srgbClr val="7BB800"/>
                </a:solidFill>
                <a:latin typeface="Calibri" pitchFamily="34" charset="0"/>
              </a:rPr>
              <a:t>et caractéristiques de </a:t>
            </a:r>
            <a:r>
              <a:rPr lang="fr-FR" sz="2000" b="1" dirty="0" smtClean="0">
                <a:solidFill>
                  <a:srgbClr val="7BB800"/>
                </a:solidFill>
                <a:latin typeface="Calibri" pitchFamily="34" charset="0"/>
              </a:rPr>
              <a:t>l’énergie.</a:t>
            </a:r>
            <a:endParaRPr lang="fr-FR" sz="2000" dirty="0">
              <a:solidFill>
                <a:srgbClr val="7BB800"/>
              </a:solidFill>
              <a:latin typeface="Calibri" pitchFamily="34" charset="0"/>
            </a:endParaRPr>
          </a:p>
        </p:txBody>
      </p:sp>
      <p:sp>
        <p:nvSpPr>
          <p:cNvPr id="25" name="Rectangle 18"/>
          <p:cNvSpPr>
            <a:spLocks noChangeArrowheads="1"/>
          </p:cNvSpPr>
          <p:nvPr/>
        </p:nvSpPr>
        <p:spPr bwMode="auto">
          <a:xfrm>
            <a:off x="85705" y="4116623"/>
            <a:ext cx="2975952" cy="707886"/>
          </a:xfrm>
          <a:prstGeom prst="rect">
            <a:avLst/>
          </a:prstGeom>
          <a:noFill/>
          <a:ln w="9525">
            <a:noFill/>
            <a:miter lim="800000"/>
            <a:headEnd/>
            <a:tailEnd/>
          </a:ln>
        </p:spPr>
        <p:txBody>
          <a:bodyPr wrap="square">
            <a:spAutoFit/>
          </a:bodyPr>
          <a:lstStyle/>
          <a:p>
            <a:r>
              <a:rPr lang="fr-FR" sz="2000" b="1" dirty="0" smtClean="0">
                <a:solidFill>
                  <a:srgbClr val="7BB800"/>
                </a:solidFill>
                <a:latin typeface="Calibri" pitchFamily="34" charset="0"/>
              </a:rPr>
              <a:t>Amélioration de l’efficacité énergétique.</a:t>
            </a:r>
            <a:endParaRPr lang="fr-FR" sz="2000" dirty="0">
              <a:solidFill>
                <a:srgbClr val="7BB800"/>
              </a:solidFill>
              <a:latin typeface="Calibri" pitchFamily="34" charset="0"/>
            </a:endParaRPr>
          </a:p>
        </p:txBody>
      </p:sp>
      <p:sp>
        <p:nvSpPr>
          <p:cNvPr id="27" name="Rectangle 18"/>
          <p:cNvSpPr>
            <a:spLocks noChangeArrowheads="1"/>
          </p:cNvSpPr>
          <p:nvPr/>
        </p:nvSpPr>
        <p:spPr bwMode="auto">
          <a:xfrm>
            <a:off x="85705" y="3201808"/>
            <a:ext cx="2975952" cy="707886"/>
          </a:xfrm>
          <a:prstGeom prst="rect">
            <a:avLst/>
          </a:prstGeom>
          <a:noFill/>
          <a:ln w="9525">
            <a:noFill/>
            <a:miter lim="800000"/>
            <a:headEnd/>
            <a:tailEnd/>
          </a:ln>
        </p:spPr>
        <p:txBody>
          <a:bodyPr wrap="square">
            <a:spAutoFit/>
          </a:bodyPr>
          <a:lstStyle/>
          <a:p>
            <a:r>
              <a:rPr lang="fr-FR" sz="2000" b="1" dirty="0" smtClean="0">
                <a:solidFill>
                  <a:srgbClr val="7BB800"/>
                </a:solidFill>
                <a:latin typeface="Calibri" pitchFamily="34" charset="0"/>
              </a:rPr>
              <a:t>Choix des matériaux et des </a:t>
            </a:r>
            <a:r>
              <a:rPr lang="fr-FR" sz="2000" b="1" dirty="0" smtClean="0">
                <a:solidFill>
                  <a:srgbClr val="7BB800"/>
                </a:solidFill>
                <a:latin typeface="Calibri" pitchFamily="34" charset="0"/>
              </a:rPr>
              <a:t>structures</a:t>
            </a:r>
            <a:endParaRPr lang="fr-FR" sz="2000" dirty="0" smtClean="0">
              <a:solidFill>
                <a:srgbClr val="7BB800"/>
              </a:solidFill>
              <a:latin typeface="Calibri" pitchFamily="34" charset="0"/>
            </a:endParaRPr>
          </a:p>
        </p:txBody>
      </p:sp>
      <p:sp>
        <p:nvSpPr>
          <p:cNvPr id="8" name="Rectangle 7"/>
          <p:cNvSpPr/>
          <p:nvPr/>
        </p:nvSpPr>
        <p:spPr>
          <a:xfrm>
            <a:off x="6153419" y="3355696"/>
            <a:ext cx="2650854" cy="400110"/>
          </a:xfrm>
          <a:prstGeom prst="rect">
            <a:avLst/>
          </a:prstGeom>
        </p:spPr>
        <p:txBody>
          <a:bodyPr wrap="none">
            <a:spAutoFit/>
          </a:bodyPr>
          <a:lstStyle/>
          <a:p>
            <a:pPr algn="r"/>
            <a:r>
              <a:rPr lang="fr-FR" sz="2000" b="1" dirty="0">
                <a:solidFill>
                  <a:srgbClr val="7BB800"/>
                </a:solidFill>
                <a:latin typeface="Calibri" pitchFamily="34" charset="0"/>
              </a:rPr>
              <a:t>Efficience des ouvrages</a:t>
            </a:r>
          </a:p>
        </p:txBody>
      </p:sp>
      <p:sp>
        <p:nvSpPr>
          <p:cNvPr id="9" name="Rectangle 8"/>
          <p:cNvSpPr/>
          <p:nvPr/>
        </p:nvSpPr>
        <p:spPr>
          <a:xfrm>
            <a:off x="6035723" y="4116623"/>
            <a:ext cx="2854162" cy="707886"/>
          </a:xfrm>
          <a:prstGeom prst="rect">
            <a:avLst/>
          </a:prstGeom>
        </p:spPr>
        <p:txBody>
          <a:bodyPr wrap="square">
            <a:spAutoFit/>
          </a:bodyPr>
          <a:lstStyle/>
          <a:p>
            <a:pPr algn="r"/>
            <a:r>
              <a:rPr lang="fr-FR" sz="2000" b="1" dirty="0">
                <a:solidFill>
                  <a:srgbClr val="7BB800"/>
                </a:solidFill>
                <a:latin typeface="Calibri" pitchFamily="34" charset="0"/>
              </a:rPr>
              <a:t>Comportement des structures et des parois</a:t>
            </a:r>
            <a:endParaRPr lang="fr-FR" sz="2000" dirty="0">
              <a:solidFill>
                <a:srgbClr val="7BB800"/>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3000" fill="hold"/>
                                        <p:tgtEl>
                                          <p:spTgt spid="17"/>
                                        </p:tgtEl>
                                        <p:attrNameLst>
                                          <p:attrName>ppt_w</p:attrName>
                                        </p:attrNameLst>
                                      </p:cBhvr>
                                      <p:tavLst>
                                        <p:tav tm="0">
                                          <p:val>
                                            <p:strVal val="#ppt_w*0.70"/>
                                          </p:val>
                                        </p:tav>
                                        <p:tav tm="100000">
                                          <p:val>
                                            <p:strVal val="#ppt_w"/>
                                          </p:val>
                                        </p:tav>
                                      </p:tavLst>
                                    </p:anim>
                                    <p:anim calcmode="lin" valueType="num">
                                      <p:cBhvr>
                                        <p:cTn id="8" dur="3000" fill="hold"/>
                                        <p:tgtEl>
                                          <p:spTgt spid="17"/>
                                        </p:tgtEl>
                                        <p:attrNameLst>
                                          <p:attrName>ppt_h</p:attrName>
                                        </p:attrNameLst>
                                      </p:cBhvr>
                                      <p:tavLst>
                                        <p:tav tm="0">
                                          <p:val>
                                            <p:strVal val="#ppt_h"/>
                                          </p:val>
                                        </p:tav>
                                        <p:tav tm="100000">
                                          <p:val>
                                            <p:strVal val="#ppt_h"/>
                                          </p:val>
                                        </p:tav>
                                      </p:tavLst>
                                    </p:anim>
                                    <p:animEffect transition="in" filter="fade">
                                      <p:cBhvr>
                                        <p:cTn id="9" dur="3000"/>
                                        <p:tgtEl>
                                          <p:spTgt spid="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3000" fill="hold"/>
                                        <p:tgtEl>
                                          <p:spTgt spid="24"/>
                                        </p:tgtEl>
                                        <p:attrNameLst>
                                          <p:attrName>ppt_w</p:attrName>
                                        </p:attrNameLst>
                                      </p:cBhvr>
                                      <p:tavLst>
                                        <p:tav tm="0">
                                          <p:val>
                                            <p:strVal val="#ppt_w*0.70"/>
                                          </p:val>
                                        </p:tav>
                                        <p:tav tm="100000">
                                          <p:val>
                                            <p:strVal val="#ppt_w"/>
                                          </p:val>
                                        </p:tav>
                                      </p:tavLst>
                                    </p:anim>
                                    <p:anim calcmode="lin" valueType="num">
                                      <p:cBhvr>
                                        <p:cTn id="13" dur="3000" fill="hold"/>
                                        <p:tgtEl>
                                          <p:spTgt spid="24"/>
                                        </p:tgtEl>
                                        <p:attrNameLst>
                                          <p:attrName>ppt_h</p:attrName>
                                        </p:attrNameLst>
                                      </p:cBhvr>
                                      <p:tavLst>
                                        <p:tav tm="0">
                                          <p:val>
                                            <p:strVal val="#ppt_h"/>
                                          </p:val>
                                        </p:tav>
                                        <p:tav tm="100000">
                                          <p:val>
                                            <p:strVal val="#ppt_h"/>
                                          </p:val>
                                        </p:tav>
                                      </p:tavLst>
                                    </p:anim>
                                    <p:animEffect transition="in" filter="fade">
                                      <p:cBhvr>
                                        <p:cTn id="14" dur="3000"/>
                                        <p:tgtEl>
                                          <p:spTgt spid="24"/>
                                        </p:tgtEl>
                                      </p:cBhvr>
                                    </p:animEffect>
                                  </p:childTnLst>
                                </p:cTn>
                              </p:par>
                            </p:childTnLst>
                          </p:cTn>
                        </p:par>
                        <p:par>
                          <p:cTn id="15" fill="hold">
                            <p:stCondLst>
                              <p:cond delay="3000"/>
                            </p:stCondLst>
                            <p:childTnLst>
                              <p:par>
                                <p:cTn id="16" presetID="53" presetClass="entr" presetSubtype="16" fill="hold" grpId="0" nodeType="afterEffect">
                                  <p:stCondLst>
                                    <p:cond delay="2000"/>
                                  </p:stCondLst>
                                  <p:childTnLst>
                                    <p:set>
                                      <p:cBhvr>
                                        <p:cTn id="17" dur="1" fill="hold">
                                          <p:stCondLst>
                                            <p:cond delay="0"/>
                                          </p:stCondLst>
                                        </p:cTn>
                                        <p:tgtEl>
                                          <p:spTgt spid="21"/>
                                        </p:tgtEl>
                                        <p:attrNameLst>
                                          <p:attrName>style.visibility</p:attrName>
                                        </p:attrNameLst>
                                      </p:cBhvr>
                                      <p:to>
                                        <p:strVal val="visible"/>
                                      </p:to>
                                    </p:set>
                                    <p:anim calcmode="lin" valueType="num">
                                      <p:cBhvr>
                                        <p:cTn id="18" dur="2000" fill="hold"/>
                                        <p:tgtEl>
                                          <p:spTgt spid="21"/>
                                        </p:tgtEl>
                                        <p:attrNameLst>
                                          <p:attrName>ppt_w</p:attrName>
                                        </p:attrNameLst>
                                      </p:cBhvr>
                                      <p:tavLst>
                                        <p:tav tm="0">
                                          <p:val>
                                            <p:fltVal val="0"/>
                                          </p:val>
                                        </p:tav>
                                        <p:tav tm="100000">
                                          <p:val>
                                            <p:strVal val="#ppt_w"/>
                                          </p:val>
                                        </p:tav>
                                      </p:tavLst>
                                    </p:anim>
                                    <p:anim calcmode="lin" valueType="num">
                                      <p:cBhvr>
                                        <p:cTn id="19" dur="2000" fill="hold"/>
                                        <p:tgtEl>
                                          <p:spTgt spid="21"/>
                                        </p:tgtEl>
                                        <p:attrNameLst>
                                          <p:attrName>ppt_h</p:attrName>
                                        </p:attrNameLst>
                                      </p:cBhvr>
                                      <p:tavLst>
                                        <p:tav tm="0">
                                          <p:val>
                                            <p:fltVal val="0"/>
                                          </p:val>
                                        </p:tav>
                                        <p:tav tm="100000">
                                          <p:val>
                                            <p:strVal val="#ppt_h"/>
                                          </p:val>
                                        </p:tav>
                                      </p:tavLst>
                                    </p:anim>
                                    <p:animEffect transition="in" filter="fade">
                                      <p:cBhvr>
                                        <p:cTn id="20" dur="2000"/>
                                        <p:tgtEl>
                                          <p:spTgt spid="21"/>
                                        </p:tgtEl>
                                      </p:cBhvr>
                                    </p:animEffect>
                                  </p:childTnLst>
                                </p:cTn>
                              </p:par>
                            </p:childTnLst>
                          </p:cTn>
                        </p:par>
                        <p:par>
                          <p:cTn id="21" fill="hold">
                            <p:stCondLst>
                              <p:cond delay="70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2000" fill="hold"/>
                                        <p:tgtEl>
                                          <p:spTgt spid="3"/>
                                        </p:tgtEl>
                                        <p:attrNameLst>
                                          <p:attrName>ppt_w</p:attrName>
                                        </p:attrNameLst>
                                      </p:cBhvr>
                                      <p:tavLst>
                                        <p:tav tm="0">
                                          <p:val>
                                            <p:fltVal val="0"/>
                                          </p:val>
                                        </p:tav>
                                        <p:tav tm="100000">
                                          <p:val>
                                            <p:strVal val="#ppt_w"/>
                                          </p:val>
                                        </p:tav>
                                      </p:tavLst>
                                    </p:anim>
                                    <p:anim calcmode="lin" valueType="num">
                                      <p:cBhvr>
                                        <p:cTn id="25" dur="2000" fill="hold"/>
                                        <p:tgtEl>
                                          <p:spTgt spid="3"/>
                                        </p:tgtEl>
                                        <p:attrNameLst>
                                          <p:attrName>ppt_h</p:attrName>
                                        </p:attrNameLst>
                                      </p:cBhvr>
                                      <p:tavLst>
                                        <p:tav tm="0">
                                          <p:val>
                                            <p:fltVal val="0"/>
                                          </p:val>
                                        </p:tav>
                                        <p:tav tm="100000">
                                          <p:val>
                                            <p:strVal val="#ppt_h"/>
                                          </p:val>
                                        </p:tav>
                                      </p:tavLst>
                                    </p:anim>
                                    <p:animEffect transition="in" filter="fade">
                                      <p:cBhvr>
                                        <p:cTn id="26" dur="2000"/>
                                        <p:tgtEl>
                                          <p:spTgt spid="3"/>
                                        </p:tgtEl>
                                      </p:cBhvr>
                                    </p:animEffect>
                                  </p:childTnLst>
                                </p:cTn>
                              </p:par>
                            </p:childTnLst>
                          </p:cTn>
                        </p:par>
                        <p:par>
                          <p:cTn id="27" fill="hold">
                            <p:stCondLst>
                              <p:cond delay="9000"/>
                            </p:stCondLst>
                            <p:childTnLst>
                              <p:par>
                                <p:cTn id="28" presetID="55"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2000" fill="hold"/>
                                        <p:tgtEl>
                                          <p:spTgt spid="27"/>
                                        </p:tgtEl>
                                        <p:attrNameLst>
                                          <p:attrName>ppt_w</p:attrName>
                                        </p:attrNameLst>
                                      </p:cBhvr>
                                      <p:tavLst>
                                        <p:tav tm="0">
                                          <p:val>
                                            <p:strVal val="#ppt_w*0.70"/>
                                          </p:val>
                                        </p:tav>
                                        <p:tav tm="100000">
                                          <p:val>
                                            <p:strVal val="#ppt_w"/>
                                          </p:val>
                                        </p:tav>
                                      </p:tavLst>
                                    </p:anim>
                                    <p:anim calcmode="lin" valueType="num">
                                      <p:cBhvr>
                                        <p:cTn id="31" dur="2000" fill="hold"/>
                                        <p:tgtEl>
                                          <p:spTgt spid="27"/>
                                        </p:tgtEl>
                                        <p:attrNameLst>
                                          <p:attrName>ppt_h</p:attrName>
                                        </p:attrNameLst>
                                      </p:cBhvr>
                                      <p:tavLst>
                                        <p:tav tm="0">
                                          <p:val>
                                            <p:strVal val="#ppt_h"/>
                                          </p:val>
                                        </p:tav>
                                        <p:tav tm="100000">
                                          <p:val>
                                            <p:strVal val="#ppt_h"/>
                                          </p:val>
                                        </p:tav>
                                      </p:tavLst>
                                    </p:anim>
                                    <p:animEffect transition="in" filter="fade">
                                      <p:cBhvr>
                                        <p:cTn id="32" dur="2000"/>
                                        <p:tgtEl>
                                          <p:spTgt spid="27"/>
                                        </p:tgtEl>
                                      </p:cBhvr>
                                    </p:animEffect>
                                  </p:childTnLst>
                                </p:cTn>
                              </p:par>
                              <p:par>
                                <p:cTn id="33" presetID="55"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2000" fill="hold"/>
                                        <p:tgtEl>
                                          <p:spTgt spid="23"/>
                                        </p:tgtEl>
                                        <p:attrNameLst>
                                          <p:attrName>ppt_w</p:attrName>
                                        </p:attrNameLst>
                                      </p:cBhvr>
                                      <p:tavLst>
                                        <p:tav tm="0">
                                          <p:val>
                                            <p:strVal val="#ppt_w*0.70"/>
                                          </p:val>
                                        </p:tav>
                                        <p:tav tm="100000">
                                          <p:val>
                                            <p:strVal val="#ppt_w"/>
                                          </p:val>
                                        </p:tav>
                                      </p:tavLst>
                                    </p:anim>
                                    <p:anim calcmode="lin" valueType="num">
                                      <p:cBhvr>
                                        <p:cTn id="36" dur="2000" fill="hold"/>
                                        <p:tgtEl>
                                          <p:spTgt spid="23"/>
                                        </p:tgtEl>
                                        <p:attrNameLst>
                                          <p:attrName>ppt_h</p:attrName>
                                        </p:attrNameLst>
                                      </p:cBhvr>
                                      <p:tavLst>
                                        <p:tav tm="0">
                                          <p:val>
                                            <p:strVal val="#ppt_h"/>
                                          </p:val>
                                        </p:tav>
                                        <p:tav tm="100000">
                                          <p:val>
                                            <p:strVal val="#ppt_h"/>
                                          </p:val>
                                        </p:tav>
                                      </p:tavLst>
                                    </p:anim>
                                    <p:animEffect transition="in" filter="fade">
                                      <p:cBhvr>
                                        <p:cTn id="37" dur="2000"/>
                                        <p:tgtEl>
                                          <p:spTgt spid="23"/>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2000" fill="hold"/>
                                        <p:tgtEl>
                                          <p:spTgt spid="8"/>
                                        </p:tgtEl>
                                        <p:attrNameLst>
                                          <p:attrName>ppt_w</p:attrName>
                                        </p:attrNameLst>
                                      </p:cBhvr>
                                      <p:tavLst>
                                        <p:tav tm="0">
                                          <p:val>
                                            <p:strVal val="#ppt_w*0.70"/>
                                          </p:val>
                                        </p:tav>
                                        <p:tav tm="100000">
                                          <p:val>
                                            <p:strVal val="#ppt_w"/>
                                          </p:val>
                                        </p:tav>
                                      </p:tavLst>
                                    </p:anim>
                                    <p:anim calcmode="lin" valueType="num">
                                      <p:cBhvr>
                                        <p:cTn id="41" dur="2000" fill="hold"/>
                                        <p:tgtEl>
                                          <p:spTgt spid="8"/>
                                        </p:tgtEl>
                                        <p:attrNameLst>
                                          <p:attrName>ppt_h</p:attrName>
                                        </p:attrNameLst>
                                      </p:cBhvr>
                                      <p:tavLst>
                                        <p:tav tm="0">
                                          <p:val>
                                            <p:strVal val="#ppt_h"/>
                                          </p:val>
                                        </p:tav>
                                        <p:tav tm="100000">
                                          <p:val>
                                            <p:strVal val="#ppt_h"/>
                                          </p:val>
                                        </p:tav>
                                      </p:tavLst>
                                    </p:anim>
                                    <p:animEffect transition="in" filter="fade">
                                      <p:cBhvr>
                                        <p:cTn id="42" dur="2000"/>
                                        <p:tgtEl>
                                          <p:spTgt spid="8"/>
                                        </p:tgtEl>
                                      </p:cBhvr>
                                    </p:animEffect>
                                  </p:childTnLst>
                                </p:cTn>
                              </p:par>
                            </p:childTnLst>
                          </p:cTn>
                        </p:par>
                        <p:par>
                          <p:cTn id="43" fill="hold">
                            <p:stCondLst>
                              <p:cond delay="11000"/>
                            </p:stCondLst>
                            <p:childTnLst>
                              <p:par>
                                <p:cTn id="44" presetID="55" presetClass="entr" presetSubtype="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2000" fill="hold"/>
                                        <p:tgtEl>
                                          <p:spTgt spid="5"/>
                                        </p:tgtEl>
                                        <p:attrNameLst>
                                          <p:attrName>ppt_w</p:attrName>
                                        </p:attrNameLst>
                                      </p:cBhvr>
                                      <p:tavLst>
                                        <p:tav tm="0">
                                          <p:val>
                                            <p:strVal val="#ppt_w*0.70"/>
                                          </p:val>
                                        </p:tav>
                                        <p:tav tm="100000">
                                          <p:val>
                                            <p:strVal val="#ppt_w"/>
                                          </p:val>
                                        </p:tav>
                                      </p:tavLst>
                                    </p:anim>
                                    <p:anim calcmode="lin" valueType="num">
                                      <p:cBhvr>
                                        <p:cTn id="47" dur="2000" fill="hold"/>
                                        <p:tgtEl>
                                          <p:spTgt spid="5"/>
                                        </p:tgtEl>
                                        <p:attrNameLst>
                                          <p:attrName>ppt_h</p:attrName>
                                        </p:attrNameLst>
                                      </p:cBhvr>
                                      <p:tavLst>
                                        <p:tav tm="0">
                                          <p:val>
                                            <p:strVal val="#ppt_h"/>
                                          </p:val>
                                        </p:tav>
                                        <p:tav tm="100000">
                                          <p:val>
                                            <p:strVal val="#ppt_h"/>
                                          </p:val>
                                        </p:tav>
                                      </p:tavLst>
                                    </p:anim>
                                    <p:animEffect transition="in" filter="fade">
                                      <p:cBhvr>
                                        <p:cTn id="48" dur="2000"/>
                                        <p:tgtEl>
                                          <p:spTgt spid="5"/>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2000" fill="hold"/>
                                        <p:tgtEl>
                                          <p:spTgt spid="25"/>
                                        </p:tgtEl>
                                        <p:attrNameLst>
                                          <p:attrName>ppt_w</p:attrName>
                                        </p:attrNameLst>
                                      </p:cBhvr>
                                      <p:tavLst>
                                        <p:tav tm="0">
                                          <p:val>
                                            <p:strVal val="#ppt_w*0.70"/>
                                          </p:val>
                                        </p:tav>
                                        <p:tav tm="100000">
                                          <p:val>
                                            <p:strVal val="#ppt_w"/>
                                          </p:val>
                                        </p:tav>
                                      </p:tavLst>
                                    </p:anim>
                                    <p:anim calcmode="lin" valueType="num">
                                      <p:cBhvr>
                                        <p:cTn id="52" dur="2000" fill="hold"/>
                                        <p:tgtEl>
                                          <p:spTgt spid="25"/>
                                        </p:tgtEl>
                                        <p:attrNameLst>
                                          <p:attrName>ppt_h</p:attrName>
                                        </p:attrNameLst>
                                      </p:cBhvr>
                                      <p:tavLst>
                                        <p:tav tm="0">
                                          <p:val>
                                            <p:strVal val="#ppt_h"/>
                                          </p:val>
                                        </p:tav>
                                        <p:tav tm="100000">
                                          <p:val>
                                            <p:strVal val="#ppt_h"/>
                                          </p:val>
                                        </p:tav>
                                      </p:tavLst>
                                    </p:anim>
                                    <p:animEffect transition="in" filter="fade">
                                      <p:cBhvr>
                                        <p:cTn id="53" dur="2000"/>
                                        <p:tgtEl>
                                          <p:spTgt spid="25"/>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2000" fill="hold"/>
                                        <p:tgtEl>
                                          <p:spTgt spid="9"/>
                                        </p:tgtEl>
                                        <p:attrNameLst>
                                          <p:attrName>ppt_w</p:attrName>
                                        </p:attrNameLst>
                                      </p:cBhvr>
                                      <p:tavLst>
                                        <p:tav tm="0">
                                          <p:val>
                                            <p:strVal val="#ppt_w*0.70"/>
                                          </p:val>
                                        </p:tav>
                                        <p:tav tm="100000">
                                          <p:val>
                                            <p:strVal val="#ppt_w"/>
                                          </p:val>
                                        </p:tav>
                                      </p:tavLst>
                                    </p:anim>
                                    <p:anim calcmode="lin" valueType="num">
                                      <p:cBhvr>
                                        <p:cTn id="57" dur="2000" fill="hold"/>
                                        <p:tgtEl>
                                          <p:spTgt spid="9"/>
                                        </p:tgtEl>
                                        <p:attrNameLst>
                                          <p:attrName>ppt_h</p:attrName>
                                        </p:attrNameLst>
                                      </p:cBhvr>
                                      <p:tavLst>
                                        <p:tav tm="0">
                                          <p:val>
                                            <p:strVal val="#ppt_h"/>
                                          </p:val>
                                        </p:tav>
                                        <p:tav tm="100000">
                                          <p:val>
                                            <p:strVal val="#ppt_h"/>
                                          </p:val>
                                        </p:tav>
                                      </p:tavLst>
                                    </p:anim>
                                    <p:animEffect transition="in" filter="fade">
                                      <p:cBhvr>
                                        <p:cTn id="58" dur="2000"/>
                                        <p:tgtEl>
                                          <p:spTgt spid="9"/>
                                        </p:tgtEl>
                                      </p:cBhvr>
                                    </p:animEffect>
                                  </p:childTnLst>
                                </p:cTn>
                              </p:par>
                            </p:childTnLst>
                          </p:cTn>
                        </p:par>
                        <p:par>
                          <p:cTn id="59" fill="hold">
                            <p:stCondLst>
                              <p:cond delay="13000"/>
                            </p:stCondLst>
                            <p:childTnLst>
                              <p:par>
                                <p:cTn id="60" presetID="55" presetClass="entr" presetSubtype="0" fill="hold" grpId="0" nodeType="afterEffect">
                                  <p:stCondLst>
                                    <p:cond delay="0"/>
                                  </p:stCondLst>
                                  <p:childTnLst>
                                    <p:set>
                                      <p:cBhvr>
                                        <p:cTn id="61" dur="1" fill="hold">
                                          <p:stCondLst>
                                            <p:cond delay="0"/>
                                          </p:stCondLst>
                                        </p:cTn>
                                        <p:tgtEl>
                                          <p:spTgt spid="6152"/>
                                        </p:tgtEl>
                                        <p:attrNameLst>
                                          <p:attrName>style.visibility</p:attrName>
                                        </p:attrNameLst>
                                      </p:cBhvr>
                                      <p:to>
                                        <p:strVal val="visible"/>
                                      </p:to>
                                    </p:set>
                                    <p:anim calcmode="lin" valueType="num">
                                      <p:cBhvr>
                                        <p:cTn id="62" dur="2000" fill="hold"/>
                                        <p:tgtEl>
                                          <p:spTgt spid="6152"/>
                                        </p:tgtEl>
                                        <p:attrNameLst>
                                          <p:attrName>ppt_w</p:attrName>
                                        </p:attrNameLst>
                                      </p:cBhvr>
                                      <p:tavLst>
                                        <p:tav tm="0">
                                          <p:val>
                                            <p:strVal val="#ppt_w*0.70"/>
                                          </p:val>
                                        </p:tav>
                                        <p:tav tm="100000">
                                          <p:val>
                                            <p:strVal val="#ppt_w"/>
                                          </p:val>
                                        </p:tav>
                                      </p:tavLst>
                                    </p:anim>
                                    <p:anim calcmode="lin" valueType="num">
                                      <p:cBhvr>
                                        <p:cTn id="63" dur="2000" fill="hold"/>
                                        <p:tgtEl>
                                          <p:spTgt spid="6152"/>
                                        </p:tgtEl>
                                        <p:attrNameLst>
                                          <p:attrName>ppt_h</p:attrName>
                                        </p:attrNameLst>
                                      </p:cBhvr>
                                      <p:tavLst>
                                        <p:tav tm="0">
                                          <p:val>
                                            <p:strVal val="#ppt_h"/>
                                          </p:val>
                                        </p:tav>
                                        <p:tav tm="100000">
                                          <p:val>
                                            <p:strVal val="#ppt_h"/>
                                          </p:val>
                                        </p:tav>
                                      </p:tavLst>
                                    </p:anim>
                                    <p:animEffect transition="in" filter="fade">
                                      <p:cBhvr>
                                        <p:cTn id="64" dur="2000"/>
                                        <p:tgtEl>
                                          <p:spTgt spid="6152"/>
                                        </p:tgtEl>
                                      </p:cBhvr>
                                    </p:animEffect>
                                  </p:childTnLst>
                                </p:cTn>
                              </p:par>
                              <p:par>
                                <p:cTn id="65" presetID="55" presetClass="entr" presetSubtype="0" fill="hold" nodeType="withEffect">
                                  <p:stCondLst>
                                    <p:cond delay="0"/>
                                  </p:stCondLst>
                                  <p:childTnLst>
                                    <p:set>
                                      <p:cBhvr>
                                        <p:cTn id="66" dur="1" fill="hold">
                                          <p:stCondLst>
                                            <p:cond delay="0"/>
                                          </p:stCondLst>
                                        </p:cTn>
                                        <p:tgtEl>
                                          <p:spTgt spid="6161"/>
                                        </p:tgtEl>
                                        <p:attrNameLst>
                                          <p:attrName>style.visibility</p:attrName>
                                        </p:attrNameLst>
                                      </p:cBhvr>
                                      <p:to>
                                        <p:strVal val="visible"/>
                                      </p:to>
                                    </p:set>
                                    <p:anim calcmode="lin" valueType="num">
                                      <p:cBhvr>
                                        <p:cTn id="67" dur="2000" fill="hold"/>
                                        <p:tgtEl>
                                          <p:spTgt spid="6161"/>
                                        </p:tgtEl>
                                        <p:attrNameLst>
                                          <p:attrName>ppt_w</p:attrName>
                                        </p:attrNameLst>
                                      </p:cBhvr>
                                      <p:tavLst>
                                        <p:tav tm="0">
                                          <p:val>
                                            <p:strVal val="#ppt_w*0.70"/>
                                          </p:val>
                                        </p:tav>
                                        <p:tav tm="100000">
                                          <p:val>
                                            <p:strVal val="#ppt_w"/>
                                          </p:val>
                                        </p:tav>
                                      </p:tavLst>
                                    </p:anim>
                                    <p:anim calcmode="lin" valueType="num">
                                      <p:cBhvr>
                                        <p:cTn id="68" dur="2000" fill="hold"/>
                                        <p:tgtEl>
                                          <p:spTgt spid="6161"/>
                                        </p:tgtEl>
                                        <p:attrNameLst>
                                          <p:attrName>ppt_h</p:attrName>
                                        </p:attrNameLst>
                                      </p:cBhvr>
                                      <p:tavLst>
                                        <p:tav tm="0">
                                          <p:val>
                                            <p:strVal val="#ppt_h"/>
                                          </p:val>
                                        </p:tav>
                                        <p:tav tm="100000">
                                          <p:val>
                                            <p:strVal val="#ppt_h"/>
                                          </p:val>
                                        </p:tav>
                                      </p:tavLst>
                                    </p:anim>
                                    <p:animEffect transition="in" filter="fade">
                                      <p:cBhvr>
                                        <p:cTn id="69" dur="2000"/>
                                        <p:tgtEl>
                                          <p:spTgt spid="6161"/>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2000" fill="hold"/>
                                        <p:tgtEl>
                                          <p:spTgt spid="22"/>
                                        </p:tgtEl>
                                        <p:attrNameLst>
                                          <p:attrName>ppt_w</p:attrName>
                                        </p:attrNameLst>
                                      </p:cBhvr>
                                      <p:tavLst>
                                        <p:tav tm="0">
                                          <p:val>
                                            <p:strVal val="#ppt_w*0.70"/>
                                          </p:val>
                                        </p:tav>
                                        <p:tav tm="100000">
                                          <p:val>
                                            <p:strVal val="#ppt_w"/>
                                          </p:val>
                                        </p:tav>
                                      </p:tavLst>
                                    </p:anim>
                                    <p:anim calcmode="lin" valueType="num">
                                      <p:cBhvr>
                                        <p:cTn id="73" dur="2000" fill="hold"/>
                                        <p:tgtEl>
                                          <p:spTgt spid="22"/>
                                        </p:tgtEl>
                                        <p:attrNameLst>
                                          <p:attrName>ppt_h</p:attrName>
                                        </p:attrNameLst>
                                      </p:cBhvr>
                                      <p:tavLst>
                                        <p:tav tm="0">
                                          <p:val>
                                            <p:strVal val="#ppt_h"/>
                                          </p:val>
                                        </p:tav>
                                        <p:tav tm="100000">
                                          <p:val>
                                            <p:strVal val="#ppt_h"/>
                                          </p:val>
                                        </p:tav>
                                      </p:tavLst>
                                    </p:anim>
                                    <p:animEffect transition="in" filter="fade">
                                      <p:cBhvr>
                                        <p:cTn id="74" dur="2000"/>
                                        <p:tgtEl>
                                          <p:spTgt spid="22"/>
                                        </p:tgtEl>
                                      </p:cBhvr>
                                    </p:animEffect>
                                  </p:childTnLst>
                                </p:cTn>
                              </p:par>
                              <p:par>
                                <p:cTn id="75" presetID="55"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p:cTn id="77" dur="2000" fill="hold"/>
                                        <p:tgtEl>
                                          <p:spTgt spid="20"/>
                                        </p:tgtEl>
                                        <p:attrNameLst>
                                          <p:attrName>ppt_w</p:attrName>
                                        </p:attrNameLst>
                                      </p:cBhvr>
                                      <p:tavLst>
                                        <p:tav tm="0">
                                          <p:val>
                                            <p:strVal val="#ppt_w*0.70"/>
                                          </p:val>
                                        </p:tav>
                                        <p:tav tm="100000">
                                          <p:val>
                                            <p:strVal val="#ppt_w"/>
                                          </p:val>
                                        </p:tav>
                                      </p:tavLst>
                                    </p:anim>
                                    <p:anim calcmode="lin" valueType="num">
                                      <p:cBhvr>
                                        <p:cTn id="78" dur="2000" fill="hold"/>
                                        <p:tgtEl>
                                          <p:spTgt spid="20"/>
                                        </p:tgtEl>
                                        <p:attrNameLst>
                                          <p:attrName>ppt_h</p:attrName>
                                        </p:attrNameLst>
                                      </p:cBhvr>
                                      <p:tavLst>
                                        <p:tav tm="0">
                                          <p:val>
                                            <p:strVal val="#ppt_h"/>
                                          </p:val>
                                        </p:tav>
                                        <p:tav tm="100000">
                                          <p:val>
                                            <p:strVal val="#ppt_h"/>
                                          </p:val>
                                        </p:tav>
                                      </p:tavLst>
                                    </p:anim>
                                    <p:animEffect transition="in" filter="fade">
                                      <p:cBhvr>
                                        <p:cTn id="7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22" grpId="0"/>
      <p:bldP spid="24" grpId="0" animBg="1"/>
      <p:bldP spid="6152" grpId="0"/>
      <p:bldP spid="25" grpId="0"/>
      <p:bldP spid="2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à coins arrondis 13"/>
          <p:cNvSpPr/>
          <p:nvPr/>
        </p:nvSpPr>
        <p:spPr>
          <a:xfrm>
            <a:off x="128420" y="2045692"/>
            <a:ext cx="8908076" cy="4623668"/>
          </a:xfrm>
          <a:prstGeom prst="roundRect">
            <a:avLst>
              <a:gd name="adj" fmla="val 6117"/>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 name="AutoShape 4"/>
          <p:cNvSpPr>
            <a:spLocks noChangeArrowheads="1"/>
          </p:cNvSpPr>
          <p:nvPr/>
        </p:nvSpPr>
        <p:spPr bwMode="auto">
          <a:xfrm>
            <a:off x="139824" y="1844824"/>
            <a:ext cx="4648200" cy="460648"/>
          </a:xfrm>
          <a:prstGeom prst="roundRect">
            <a:avLst>
              <a:gd name="adj" fmla="val 16667"/>
            </a:avLst>
          </a:prstGeom>
          <a:ln>
            <a:solidFill>
              <a:schemeClr val="accent2">
                <a:lumMod val="40000"/>
                <a:lumOff val="60000"/>
              </a:schemeClr>
            </a:solidFill>
            <a:headEnd/>
            <a:tailEnd/>
          </a:ln>
        </p:spPr>
        <p:style>
          <a:lnRef idx="1">
            <a:schemeClr val="accent2"/>
          </a:lnRef>
          <a:fillRef idx="2">
            <a:schemeClr val="accent2"/>
          </a:fillRef>
          <a:effectRef idx="1">
            <a:schemeClr val="accent2"/>
          </a:effectRef>
          <a:fontRef idx="minor">
            <a:schemeClr val="dk1"/>
          </a:fontRef>
        </p:style>
        <p:txBody>
          <a:bodyPr/>
          <a:lstStyle/>
          <a:p>
            <a:pPr lvl="0" algn="ctr" fontAlgn="base">
              <a:spcBef>
                <a:spcPct val="0"/>
              </a:spcBef>
              <a:spcAft>
                <a:spcPct val="0"/>
              </a:spcAft>
            </a:pPr>
            <a:r>
              <a:rPr lang="fr-FR" altLang="zh-CN" dirty="0" smtClean="0">
                <a:solidFill>
                  <a:schemeClr val="tx1"/>
                </a:solidFill>
                <a:latin typeface="Calibri" pitchFamily="34" charset="0"/>
                <a:ea typeface="Times New Roman" pitchFamily="18" charset="0"/>
                <a:cs typeface="Calibri" pitchFamily="34" charset="0"/>
              </a:rPr>
              <a:t>Recherche de solutions </a:t>
            </a:r>
            <a:endParaRPr lang="fr-FR" dirty="0">
              <a:solidFill>
                <a:schemeClr val="tx1"/>
              </a:solidFill>
            </a:endParaRPr>
          </a:p>
        </p:txBody>
      </p:sp>
      <p:pic>
        <p:nvPicPr>
          <p:cNvPr id="9011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88024" y="1881136"/>
            <a:ext cx="3904644" cy="277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011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03732" y="4329376"/>
            <a:ext cx="4420796" cy="248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4" name="Groupe 3"/>
          <p:cNvGrpSpPr/>
          <p:nvPr/>
        </p:nvGrpSpPr>
        <p:grpSpPr>
          <a:xfrm>
            <a:off x="433488" y="2568060"/>
            <a:ext cx="1980000" cy="1980000"/>
            <a:chOff x="1591693" y="2862915"/>
            <a:chExt cx="1980000" cy="1980000"/>
          </a:xfrm>
        </p:grpSpPr>
        <p:pic>
          <p:nvPicPr>
            <p:cNvPr id="90116" name="Picture 4">
              <a:hlinkClick r:id="rId5" action="ppaction://hlinkfile"/>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91693" y="2862915"/>
              <a:ext cx="1980000" cy="198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rot="20443319">
              <a:off x="1875752" y="3579089"/>
              <a:ext cx="1547936" cy="830997"/>
            </a:xfrm>
            <a:prstGeom prst="rect">
              <a:avLst/>
            </a:prstGeom>
            <a:noFill/>
          </p:spPr>
          <p:txBody>
            <a:bodyPr wrap="square" rtlCol="0">
              <a:spAutoFit/>
            </a:bodyPr>
            <a:lstStyle/>
            <a:p>
              <a:pPr algn="ctr"/>
              <a:r>
                <a:rPr lang="fr-FR" sz="2400" b="1" dirty="0" smtClean="0"/>
                <a:t>Dossier technique</a:t>
              </a:r>
              <a:endParaRPr lang="fr-FR" sz="2400" b="1" dirty="0"/>
            </a:p>
          </p:txBody>
        </p:sp>
      </p:grpSp>
      <p:sp>
        <p:nvSpPr>
          <p:cNvPr id="21" name="Pentagone 20"/>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grpSp>
        <p:nvGrpSpPr>
          <p:cNvPr id="24" name="Groupe 21"/>
          <p:cNvGrpSpPr>
            <a:grpSpLocks/>
          </p:cNvGrpSpPr>
          <p:nvPr/>
        </p:nvGrpSpPr>
        <p:grpSpPr bwMode="auto">
          <a:xfrm>
            <a:off x="4253775" y="816547"/>
            <a:ext cx="4350673" cy="668237"/>
            <a:chOff x="-43423" y="135678"/>
            <a:chExt cx="2623591" cy="378063"/>
          </a:xfrm>
        </p:grpSpPr>
        <p:sp>
          <p:nvSpPr>
            <p:cNvPr id="25" name="AutoShape 3"/>
            <p:cNvSpPr>
              <a:spLocks noChangeArrowheads="1"/>
            </p:cNvSpPr>
            <p:nvPr/>
          </p:nvSpPr>
          <p:spPr bwMode="auto">
            <a:xfrm>
              <a:off x="1" y="176927"/>
              <a:ext cx="2580167" cy="336814"/>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a:solidFill>
                  <a:srgbClr val="7BB800"/>
                </a:solidFill>
                <a:latin typeface="Century Gothic" pitchFamily="34" charset="0"/>
              </a:endParaRPr>
            </a:p>
          </p:txBody>
        </p:sp>
        <p:sp>
          <p:nvSpPr>
            <p:cNvPr id="26" name="AutoShape 4"/>
            <p:cNvSpPr>
              <a:spLocks noChangeArrowheads="1"/>
            </p:cNvSpPr>
            <p:nvPr/>
          </p:nvSpPr>
          <p:spPr bwMode="auto">
            <a:xfrm>
              <a:off x="-43423" y="135678"/>
              <a:ext cx="1290084" cy="19648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a:solidFill>
                    <a:srgbClr val="FFFFFF"/>
                  </a:solidFill>
                  <a:latin typeface="Calibri" pitchFamily="34" charset="0"/>
                </a:rPr>
                <a:t>Centres </a:t>
              </a:r>
              <a:r>
                <a:rPr lang="fr-FR" b="1" dirty="0" smtClean="0">
                  <a:solidFill>
                    <a:srgbClr val="FFFFFF"/>
                  </a:solidFill>
                  <a:latin typeface="Calibri" pitchFamily="34" charset="0"/>
                </a:rPr>
                <a:t>d’Intérêts</a:t>
              </a:r>
              <a:endParaRPr lang="fr-FR" b="1" dirty="0">
                <a:solidFill>
                  <a:srgbClr val="FFFFFF"/>
                </a:solidFill>
                <a:latin typeface="Calibri" pitchFamily="34" charset="0"/>
              </a:endParaRPr>
            </a:p>
          </p:txBody>
        </p:sp>
      </p:grpSp>
      <p:grpSp>
        <p:nvGrpSpPr>
          <p:cNvPr id="30" name="Groupe 21"/>
          <p:cNvGrpSpPr>
            <a:grpSpLocks/>
          </p:cNvGrpSpPr>
          <p:nvPr/>
        </p:nvGrpSpPr>
        <p:grpSpPr bwMode="auto">
          <a:xfrm>
            <a:off x="107504" y="816546"/>
            <a:ext cx="3765333" cy="668238"/>
            <a:chOff x="296363" y="29132"/>
            <a:chExt cx="2010102" cy="509714"/>
          </a:xfrm>
        </p:grpSpPr>
        <p:sp>
          <p:nvSpPr>
            <p:cNvPr id="33" name="AutoShape 3"/>
            <p:cNvSpPr>
              <a:spLocks noChangeArrowheads="1"/>
            </p:cNvSpPr>
            <p:nvPr/>
          </p:nvSpPr>
          <p:spPr bwMode="auto">
            <a:xfrm>
              <a:off x="345970" y="74334"/>
              <a:ext cx="1960495" cy="464512"/>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marL="1260475" algn="ctr"/>
              <a:r>
                <a:rPr lang="fr-FR" sz="2000" b="1" dirty="0" smtClean="0">
                  <a:solidFill>
                    <a:srgbClr val="7BB800"/>
                  </a:solidFill>
                  <a:latin typeface="Century Gothic" pitchFamily="34" charset="0"/>
                </a:rPr>
                <a:t>L’énergie </a:t>
              </a:r>
              <a:endParaRPr lang="fr-FR" sz="2000" b="1" dirty="0">
                <a:solidFill>
                  <a:srgbClr val="7BB800"/>
                </a:solidFill>
                <a:latin typeface="Century Gothic" pitchFamily="34" charset="0"/>
              </a:endParaRPr>
            </a:p>
            <a:p>
              <a:pPr marL="1344613" algn="ctr"/>
              <a:r>
                <a:rPr lang="fr-FR" sz="2000" b="1" dirty="0" smtClean="0">
                  <a:solidFill>
                    <a:srgbClr val="7BB800"/>
                  </a:solidFill>
                  <a:latin typeface="Century Gothic" pitchFamily="34" charset="0"/>
                </a:rPr>
                <a:t>dans l’habitat</a:t>
              </a:r>
              <a:endParaRPr lang="fr-FR" sz="2000" b="1" dirty="0">
                <a:solidFill>
                  <a:srgbClr val="7BB800"/>
                </a:solidFill>
                <a:latin typeface="Century Gothic" pitchFamily="34" charset="0"/>
              </a:endParaRPr>
            </a:p>
          </p:txBody>
        </p:sp>
        <p:sp>
          <p:nvSpPr>
            <p:cNvPr id="34" name="AutoShape 4"/>
            <p:cNvSpPr>
              <a:spLocks noChangeArrowheads="1"/>
            </p:cNvSpPr>
            <p:nvPr/>
          </p:nvSpPr>
          <p:spPr bwMode="auto">
            <a:xfrm>
              <a:off x="296363" y="29132"/>
              <a:ext cx="768820" cy="26490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smtClean="0">
                  <a:solidFill>
                    <a:srgbClr val="FFFFFF"/>
                  </a:solidFill>
                  <a:latin typeface="Calibri" pitchFamily="34" charset="0"/>
                </a:rPr>
                <a:t>Thème</a:t>
              </a:r>
              <a:endParaRPr lang="fr-FR" b="1" dirty="0">
                <a:solidFill>
                  <a:srgbClr val="FFFFFF"/>
                </a:solidFill>
                <a:latin typeface="Calibri" pitchFamily="34" charset="0"/>
              </a:endParaRPr>
            </a:p>
          </p:txBody>
        </p:sp>
      </p:grpSp>
      <p:pic>
        <p:nvPicPr>
          <p:cNvPr id="35" name="Image 3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851498" y="620840"/>
            <a:ext cx="1464918" cy="1368000"/>
          </a:xfrm>
          <a:prstGeom prst="rect">
            <a:avLst/>
          </a:prstGeom>
        </p:spPr>
      </p:pic>
      <p:pic>
        <p:nvPicPr>
          <p:cNvPr id="92162" name="Picture 2"/>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t="15615" b="-8"/>
          <a:stretch/>
        </p:blipFill>
        <p:spPr bwMode="auto">
          <a:xfrm>
            <a:off x="476958" y="5036691"/>
            <a:ext cx="1692000" cy="1390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163" name="Picture 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2530464" y="5034333"/>
            <a:ext cx="1548000" cy="14190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0" name="ZoneTexte 19"/>
          <p:cNvSpPr txBox="1"/>
          <p:nvPr/>
        </p:nvSpPr>
        <p:spPr>
          <a:xfrm>
            <a:off x="1423488" y="5186868"/>
            <a:ext cx="916264" cy="474380"/>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a:r>
              <a:rPr lang="fr-FR" sz="2400" b="1" dirty="0" smtClean="0"/>
              <a:t>DPE</a:t>
            </a:r>
            <a:endParaRPr lang="fr-FR" sz="2400" b="1" dirty="0"/>
          </a:p>
        </p:txBody>
      </p:sp>
      <p:sp>
        <p:nvSpPr>
          <p:cNvPr id="22" name="Rectangle 21"/>
          <p:cNvSpPr/>
          <p:nvPr/>
        </p:nvSpPr>
        <p:spPr>
          <a:xfrm rot="20973155">
            <a:off x="2171441" y="3159080"/>
            <a:ext cx="2725881" cy="1569660"/>
          </a:xfrm>
          <a:prstGeom prst="rect">
            <a:avLst/>
          </a:prstGeom>
          <a:noFill/>
        </p:spPr>
        <p:txBody>
          <a:bodyPr wrap="square" lIns="91440" tIns="45720" rIns="91440" bIns="45720">
            <a:spAutoFit/>
          </a:bodyPr>
          <a:lstStyle/>
          <a:p>
            <a:pPr algn="ctr"/>
            <a:r>
              <a:rPr lang="fr-FR" sz="32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A la disposition des élèves</a:t>
            </a:r>
            <a:endParaRPr lang="fr-FR" sz="32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spTree>
    <p:extLst>
      <p:ext uri="{BB962C8B-B14F-4D97-AF65-F5344CB8AC3E}">
        <p14:creationId xmlns="" xmlns:p14="http://schemas.microsoft.com/office/powerpoint/2010/main" val="30114037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me 16"/>
          <p:cNvGraphicFramePr/>
          <p:nvPr>
            <p:extLst>
              <p:ext uri="{D42A27DB-BD31-4B8C-83A1-F6EECF244321}">
                <p14:modId xmlns="" xmlns:p14="http://schemas.microsoft.com/office/powerpoint/2010/main" val="3848787038"/>
              </p:ext>
            </p:extLst>
          </p:nvPr>
        </p:nvGraphicFramePr>
        <p:xfrm>
          <a:off x="1271488" y="1580456"/>
          <a:ext cx="6675659"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5" name="Groupe 64"/>
          <p:cNvGrpSpPr/>
          <p:nvPr/>
        </p:nvGrpSpPr>
        <p:grpSpPr>
          <a:xfrm>
            <a:off x="3391798" y="3144676"/>
            <a:ext cx="2179086" cy="2036180"/>
            <a:chOff x="3473034" y="2976996"/>
            <a:chExt cx="2179086" cy="2036180"/>
          </a:xfrm>
        </p:grpSpPr>
        <p:sp>
          <p:nvSpPr>
            <p:cNvPr id="7" name="Ellipse 6"/>
            <p:cNvSpPr/>
            <p:nvPr/>
          </p:nvSpPr>
          <p:spPr>
            <a:xfrm>
              <a:off x="3473034" y="2976996"/>
              <a:ext cx="2179086" cy="203618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3491880" y="3452807"/>
              <a:ext cx="2160240" cy="1200329"/>
            </a:xfrm>
            <a:prstGeom prst="rect">
              <a:avLst/>
            </a:prstGeom>
          </p:spPr>
          <p:txBody>
            <a:bodyPr wrap="square">
              <a:spAutoFit/>
            </a:bodyPr>
            <a:lstStyle/>
            <a:p>
              <a:pPr algn="ctr"/>
              <a:r>
                <a:rPr lang="fr-FR" sz="2400" b="1" dirty="0">
                  <a:solidFill>
                    <a:srgbClr val="C00000"/>
                  </a:solidFill>
                </a:rPr>
                <a:t>Maîtriser notre consommation d’énergie</a:t>
              </a:r>
            </a:p>
          </p:txBody>
        </p:sp>
      </p:grpSp>
      <p:grpSp>
        <p:nvGrpSpPr>
          <p:cNvPr id="66" name="Groupe 65"/>
          <p:cNvGrpSpPr/>
          <p:nvPr/>
        </p:nvGrpSpPr>
        <p:grpSpPr>
          <a:xfrm>
            <a:off x="216023" y="4004923"/>
            <a:ext cx="2330525" cy="1348003"/>
            <a:chOff x="297259" y="3837243"/>
            <a:chExt cx="2330525" cy="1348003"/>
          </a:xfrm>
        </p:grpSpPr>
        <p:pic>
          <p:nvPicPr>
            <p:cNvPr id="14" name="Image 2"/>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10638" t="40796" r="3351" b="-1"/>
            <a:stretch/>
          </p:blipFill>
          <p:spPr bwMode="auto">
            <a:xfrm>
              <a:off x="483635" y="4437112"/>
              <a:ext cx="1534954" cy="748134"/>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297259" y="3837243"/>
              <a:ext cx="2330525" cy="646331"/>
            </a:xfrm>
            <a:prstGeom prst="rect">
              <a:avLst/>
            </a:prstGeom>
          </p:spPr>
          <p:txBody>
            <a:bodyPr wrap="square">
              <a:spAutoFit/>
            </a:bodyPr>
            <a:lstStyle/>
            <a:p>
              <a:pPr lvl="0"/>
              <a:r>
                <a:rPr lang="fr-FR" dirty="0" smtClean="0">
                  <a:solidFill>
                    <a:schemeClr val="tx1">
                      <a:lumMod val="75000"/>
                      <a:lumOff val="25000"/>
                    </a:schemeClr>
                  </a:solidFill>
                </a:rPr>
                <a:t>Optimiser</a:t>
              </a:r>
            </a:p>
            <a:p>
              <a:pPr lvl="0"/>
              <a:r>
                <a:rPr lang="fr-FR" dirty="0" smtClean="0">
                  <a:solidFill>
                    <a:schemeClr val="tx1">
                      <a:lumMod val="75000"/>
                      <a:lumOff val="25000"/>
                    </a:schemeClr>
                  </a:solidFill>
                </a:rPr>
                <a:t>l’orientation </a:t>
              </a:r>
              <a:endParaRPr lang="fr-FR" dirty="0">
                <a:solidFill>
                  <a:schemeClr val="tx1">
                    <a:lumMod val="75000"/>
                    <a:lumOff val="25000"/>
                  </a:schemeClr>
                </a:solidFill>
              </a:endParaRPr>
            </a:p>
          </p:txBody>
        </p:sp>
        <p:cxnSp>
          <p:nvCxnSpPr>
            <p:cNvPr id="16" name="Connecteur droit 15"/>
            <p:cNvCxnSpPr/>
            <p:nvPr/>
          </p:nvCxnSpPr>
          <p:spPr>
            <a:xfrm>
              <a:off x="410070" y="4160408"/>
              <a:ext cx="1840618" cy="13938"/>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67" name="Groupe 66"/>
          <p:cNvGrpSpPr/>
          <p:nvPr/>
        </p:nvGrpSpPr>
        <p:grpSpPr>
          <a:xfrm>
            <a:off x="35496" y="2862411"/>
            <a:ext cx="2439044" cy="1022301"/>
            <a:chOff x="116732" y="2694731"/>
            <a:chExt cx="2439044" cy="1022301"/>
          </a:xfrm>
        </p:grpSpPr>
        <p:pic>
          <p:nvPicPr>
            <p:cNvPr id="15" name="Image 5"/>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32626" t="20027" r="32142" b="30135"/>
            <a:stretch/>
          </p:blipFill>
          <p:spPr bwMode="auto">
            <a:xfrm>
              <a:off x="1028997" y="3039534"/>
              <a:ext cx="734691" cy="677498"/>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20" name="Rectangle 19"/>
            <p:cNvSpPr/>
            <p:nvPr/>
          </p:nvSpPr>
          <p:spPr>
            <a:xfrm>
              <a:off x="225251" y="2694731"/>
              <a:ext cx="2330525" cy="646331"/>
            </a:xfrm>
            <a:prstGeom prst="rect">
              <a:avLst/>
            </a:prstGeom>
          </p:spPr>
          <p:txBody>
            <a:bodyPr wrap="square">
              <a:spAutoFit/>
            </a:bodyPr>
            <a:lstStyle/>
            <a:p>
              <a:pPr lvl="0"/>
              <a:r>
                <a:rPr lang="fr-FR" dirty="0" smtClean="0">
                  <a:solidFill>
                    <a:schemeClr val="tx1">
                      <a:lumMod val="75000"/>
                      <a:lumOff val="25000"/>
                    </a:schemeClr>
                  </a:solidFill>
                </a:rPr>
                <a:t>Capter  les apports solaires</a:t>
              </a:r>
              <a:endParaRPr lang="fr-FR" dirty="0">
                <a:solidFill>
                  <a:schemeClr val="tx1">
                    <a:lumMod val="75000"/>
                    <a:lumOff val="25000"/>
                  </a:schemeClr>
                </a:solidFill>
              </a:endParaRPr>
            </a:p>
          </p:txBody>
        </p:sp>
        <p:cxnSp>
          <p:nvCxnSpPr>
            <p:cNvPr id="21" name="Connecteur droit 20"/>
            <p:cNvCxnSpPr/>
            <p:nvPr/>
          </p:nvCxnSpPr>
          <p:spPr>
            <a:xfrm>
              <a:off x="116732" y="3031834"/>
              <a:ext cx="1989940" cy="0"/>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68" name="Groupe 67"/>
          <p:cNvGrpSpPr/>
          <p:nvPr/>
        </p:nvGrpSpPr>
        <p:grpSpPr>
          <a:xfrm>
            <a:off x="278818" y="1658170"/>
            <a:ext cx="2555762" cy="984316"/>
            <a:chOff x="360054" y="1490490"/>
            <a:chExt cx="2555762" cy="984316"/>
          </a:xfrm>
        </p:grpSpPr>
        <p:pic>
          <p:nvPicPr>
            <p:cNvPr id="13" name="Image 7"/>
            <p:cNvPicPr>
              <a:picLocks noChangeAspect="1" noChangeArrowheads="1"/>
            </p:cNvPicPr>
            <p:nvPr/>
          </p:nvPicPr>
          <p:blipFill rotWithShape="1">
            <a:blip r:embed="rId9" cstate="print">
              <a:extLst>
                <a:ext uri="{28A0092B-C50C-407E-A947-70E740481C1C}">
                  <a14:useLocalDpi xmlns="" xmlns:a14="http://schemas.microsoft.com/office/drawing/2010/main" val="0"/>
                </a:ext>
              </a:extLst>
            </a:blip>
            <a:srcRect l="25602" t="52210" r="24626" b="17442"/>
            <a:stretch/>
          </p:blipFill>
          <p:spPr bwMode="auto">
            <a:xfrm>
              <a:off x="1255718" y="1970806"/>
              <a:ext cx="912912" cy="504000"/>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22" name="Image 7"/>
            <p:cNvPicPr>
              <a:picLocks noChangeAspect="1" noChangeArrowheads="1"/>
            </p:cNvPicPr>
            <p:nvPr/>
          </p:nvPicPr>
          <p:blipFill rotWithShape="1">
            <a:blip r:embed="rId9" cstate="print">
              <a:extLst>
                <a:ext uri="{28A0092B-C50C-407E-A947-70E740481C1C}">
                  <a14:useLocalDpi xmlns="" xmlns:a14="http://schemas.microsoft.com/office/drawing/2010/main" val="0"/>
                </a:ext>
              </a:extLst>
            </a:blip>
            <a:srcRect l="25602" t="21862" r="24626" b="47790"/>
            <a:stretch/>
          </p:blipFill>
          <p:spPr bwMode="auto">
            <a:xfrm>
              <a:off x="410070" y="1970806"/>
              <a:ext cx="912926" cy="504000"/>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23" name="Rectangle 22"/>
            <p:cNvSpPr/>
            <p:nvPr/>
          </p:nvSpPr>
          <p:spPr>
            <a:xfrm>
              <a:off x="360054" y="1490490"/>
              <a:ext cx="2555762" cy="369332"/>
            </a:xfrm>
            <a:prstGeom prst="rect">
              <a:avLst/>
            </a:prstGeom>
          </p:spPr>
          <p:txBody>
            <a:bodyPr wrap="square">
              <a:spAutoFit/>
            </a:bodyPr>
            <a:lstStyle/>
            <a:p>
              <a:pPr lvl="0"/>
              <a:r>
                <a:rPr lang="fr-FR" dirty="0">
                  <a:solidFill>
                    <a:schemeClr val="tx1">
                      <a:lumMod val="75000"/>
                      <a:lumOff val="25000"/>
                    </a:schemeClr>
                  </a:solidFill>
                </a:rPr>
                <a:t>Stocker </a:t>
              </a:r>
              <a:r>
                <a:rPr lang="fr-FR" dirty="0" smtClean="0">
                  <a:solidFill>
                    <a:schemeClr val="tx1">
                      <a:lumMod val="75000"/>
                      <a:lumOff val="25000"/>
                    </a:schemeClr>
                  </a:solidFill>
                </a:rPr>
                <a:t>l’énergie</a:t>
              </a:r>
              <a:endParaRPr lang="fr-FR" dirty="0">
                <a:solidFill>
                  <a:schemeClr val="tx1">
                    <a:lumMod val="75000"/>
                    <a:lumOff val="25000"/>
                  </a:schemeClr>
                </a:solidFill>
              </a:endParaRPr>
            </a:p>
          </p:txBody>
        </p:sp>
        <p:cxnSp>
          <p:nvCxnSpPr>
            <p:cNvPr id="24" name="Connecteur droit 23"/>
            <p:cNvCxnSpPr/>
            <p:nvPr/>
          </p:nvCxnSpPr>
          <p:spPr>
            <a:xfrm>
              <a:off x="395551" y="1844824"/>
              <a:ext cx="2448257" cy="0"/>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69" name="Groupe 68"/>
          <p:cNvGrpSpPr/>
          <p:nvPr/>
        </p:nvGrpSpPr>
        <p:grpSpPr>
          <a:xfrm>
            <a:off x="5461342" y="1398932"/>
            <a:ext cx="3205885" cy="646331"/>
            <a:chOff x="5542578" y="1231252"/>
            <a:chExt cx="3205885" cy="646331"/>
          </a:xfrm>
        </p:grpSpPr>
        <p:sp>
          <p:nvSpPr>
            <p:cNvPr id="27" name="Rectangle 26"/>
            <p:cNvSpPr/>
            <p:nvPr/>
          </p:nvSpPr>
          <p:spPr>
            <a:xfrm>
              <a:off x="6335694" y="1231252"/>
              <a:ext cx="2412769" cy="646331"/>
            </a:xfrm>
            <a:prstGeom prst="rect">
              <a:avLst/>
            </a:prstGeom>
          </p:spPr>
          <p:txBody>
            <a:bodyPr wrap="square">
              <a:spAutoFit/>
            </a:bodyPr>
            <a:lstStyle/>
            <a:p>
              <a:pPr lvl="0"/>
              <a:r>
                <a:rPr lang="fr-FR" dirty="0"/>
                <a:t>Optimiser la compacité </a:t>
              </a:r>
              <a:r>
                <a:rPr lang="fr-FR" dirty="0" smtClean="0"/>
                <a:t>              	du </a:t>
              </a:r>
              <a:r>
                <a:rPr lang="fr-FR" dirty="0"/>
                <a:t>bâti</a:t>
              </a:r>
            </a:p>
          </p:txBody>
        </p:sp>
        <p:cxnSp>
          <p:nvCxnSpPr>
            <p:cNvPr id="28" name="Connecteur droit 27"/>
            <p:cNvCxnSpPr/>
            <p:nvPr/>
          </p:nvCxnSpPr>
          <p:spPr>
            <a:xfrm flipH="1">
              <a:off x="5542578" y="1567628"/>
              <a:ext cx="3060847" cy="0"/>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2" name="Groupe 1"/>
          <p:cNvGrpSpPr/>
          <p:nvPr/>
        </p:nvGrpSpPr>
        <p:grpSpPr>
          <a:xfrm>
            <a:off x="6579000" y="1940496"/>
            <a:ext cx="2771782" cy="646331"/>
            <a:chOff x="6876260" y="1772816"/>
            <a:chExt cx="2771782" cy="646331"/>
          </a:xfrm>
        </p:grpSpPr>
        <p:sp>
          <p:nvSpPr>
            <p:cNvPr id="30" name="Rectangle 29"/>
            <p:cNvSpPr/>
            <p:nvPr/>
          </p:nvSpPr>
          <p:spPr>
            <a:xfrm>
              <a:off x="7092280" y="1772816"/>
              <a:ext cx="2555762" cy="646331"/>
            </a:xfrm>
            <a:prstGeom prst="rect">
              <a:avLst/>
            </a:prstGeom>
          </p:spPr>
          <p:txBody>
            <a:bodyPr wrap="square">
              <a:spAutoFit/>
            </a:bodyPr>
            <a:lstStyle/>
            <a:p>
              <a:pPr lvl="0"/>
              <a:r>
                <a:rPr lang="fr-FR" dirty="0"/>
                <a:t>Supprimer les ponts thermiques</a:t>
              </a:r>
            </a:p>
          </p:txBody>
        </p:sp>
        <p:cxnSp>
          <p:nvCxnSpPr>
            <p:cNvPr id="31" name="Connecteur droit 30"/>
            <p:cNvCxnSpPr/>
            <p:nvPr/>
          </p:nvCxnSpPr>
          <p:spPr>
            <a:xfrm flipH="1">
              <a:off x="6876260" y="2109192"/>
              <a:ext cx="2088227" cy="0"/>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70" name="Groupe 69"/>
          <p:cNvGrpSpPr/>
          <p:nvPr/>
        </p:nvGrpSpPr>
        <p:grpSpPr>
          <a:xfrm>
            <a:off x="7011044" y="2386388"/>
            <a:ext cx="2555762" cy="369332"/>
            <a:chOff x="7308304" y="2492896"/>
            <a:chExt cx="2555762" cy="369332"/>
          </a:xfrm>
        </p:grpSpPr>
        <p:sp>
          <p:nvSpPr>
            <p:cNvPr id="32" name="Rectangle 31"/>
            <p:cNvSpPr/>
            <p:nvPr/>
          </p:nvSpPr>
          <p:spPr>
            <a:xfrm>
              <a:off x="7308304" y="2492896"/>
              <a:ext cx="2555762" cy="369332"/>
            </a:xfrm>
            <a:prstGeom prst="rect">
              <a:avLst/>
            </a:prstGeom>
          </p:spPr>
          <p:txBody>
            <a:bodyPr wrap="square">
              <a:spAutoFit/>
            </a:bodyPr>
            <a:lstStyle/>
            <a:p>
              <a:pPr lvl="0"/>
              <a:r>
                <a:rPr lang="fr-FR" dirty="0"/>
                <a:t>Isoler l’enveloppe</a:t>
              </a:r>
            </a:p>
          </p:txBody>
        </p:sp>
        <p:cxnSp>
          <p:nvCxnSpPr>
            <p:cNvPr id="33" name="Connecteur droit 32"/>
            <p:cNvCxnSpPr/>
            <p:nvPr/>
          </p:nvCxnSpPr>
          <p:spPr>
            <a:xfrm flipH="1">
              <a:off x="7308304" y="2829272"/>
              <a:ext cx="1944215" cy="0"/>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71" name="Groupe 70"/>
          <p:cNvGrpSpPr/>
          <p:nvPr/>
        </p:nvGrpSpPr>
        <p:grpSpPr>
          <a:xfrm>
            <a:off x="7155062" y="3236640"/>
            <a:ext cx="1907702" cy="646331"/>
            <a:chOff x="7236298" y="3068960"/>
            <a:chExt cx="1907702" cy="646331"/>
          </a:xfrm>
        </p:grpSpPr>
        <p:sp>
          <p:nvSpPr>
            <p:cNvPr id="34" name="Rectangle 33"/>
            <p:cNvSpPr/>
            <p:nvPr/>
          </p:nvSpPr>
          <p:spPr>
            <a:xfrm>
              <a:off x="7452320" y="3068960"/>
              <a:ext cx="1691680" cy="646331"/>
            </a:xfrm>
            <a:prstGeom prst="rect">
              <a:avLst/>
            </a:prstGeom>
          </p:spPr>
          <p:txBody>
            <a:bodyPr wrap="square">
              <a:spAutoFit/>
            </a:bodyPr>
            <a:lstStyle/>
            <a:p>
              <a:pPr lvl="0"/>
              <a:r>
                <a:rPr lang="fr-FR" dirty="0" smtClean="0"/>
                <a:t>Étanchéifier</a:t>
              </a:r>
            </a:p>
            <a:p>
              <a:pPr lvl="0"/>
              <a:r>
                <a:rPr lang="fr-FR" dirty="0" smtClean="0"/>
                <a:t> </a:t>
              </a:r>
              <a:r>
                <a:rPr lang="fr-FR" dirty="0"/>
                <a:t>à l’air</a:t>
              </a:r>
            </a:p>
          </p:txBody>
        </p:sp>
        <p:cxnSp>
          <p:nvCxnSpPr>
            <p:cNvPr id="35" name="Connecteur droit 34"/>
            <p:cNvCxnSpPr/>
            <p:nvPr/>
          </p:nvCxnSpPr>
          <p:spPr>
            <a:xfrm flipH="1">
              <a:off x="7236298" y="3405336"/>
              <a:ext cx="1368150" cy="0"/>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72" name="Groupe 71"/>
          <p:cNvGrpSpPr/>
          <p:nvPr/>
        </p:nvGrpSpPr>
        <p:grpSpPr>
          <a:xfrm>
            <a:off x="7011046" y="3884712"/>
            <a:ext cx="2232246" cy="646331"/>
            <a:chOff x="7092282" y="3717032"/>
            <a:chExt cx="2232246" cy="646331"/>
          </a:xfrm>
        </p:grpSpPr>
        <p:sp>
          <p:nvSpPr>
            <p:cNvPr id="37" name="Rectangle 36"/>
            <p:cNvSpPr/>
            <p:nvPr/>
          </p:nvSpPr>
          <p:spPr>
            <a:xfrm>
              <a:off x="7236296" y="3717032"/>
              <a:ext cx="2088232" cy="646331"/>
            </a:xfrm>
            <a:prstGeom prst="rect">
              <a:avLst/>
            </a:prstGeom>
          </p:spPr>
          <p:txBody>
            <a:bodyPr wrap="square">
              <a:spAutoFit/>
            </a:bodyPr>
            <a:lstStyle/>
            <a:p>
              <a:pPr lvl="0"/>
              <a:r>
                <a:rPr lang="fr-FR" dirty="0"/>
                <a:t>Se protéger des vents dominants</a:t>
              </a:r>
            </a:p>
          </p:txBody>
        </p:sp>
        <p:cxnSp>
          <p:nvCxnSpPr>
            <p:cNvPr id="38" name="Connecteur droit 37"/>
            <p:cNvCxnSpPr/>
            <p:nvPr/>
          </p:nvCxnSpPr>
          <p:spPr>
            <a:xfrm flipH="1">
              <a:off x="7092282" y="4053408"/>
              <a:ext cx="1799175" cy="0"/>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73" name="Groupe 72"/>
          <p:cNvGrpSpPr/>
          <p:nvPr/>
        </p:nvGrpSpPr>
        <p:grpSpPr>
          <a:xfrm>
            <a:off x="5957558" y="5492552"/>
            <a:ext cx="2987809" cy="646331"/>
            <a:chOff x="6038794" y="5324872"/>
            <a:chExt cx="2987809" cy="646331"/>
          </a:xfrm>
        </p:grpSpPr>
        <p:sp>
          <p:nvSpPr>
            <p:cNvPr id="43" name="Rectangle 42"/>
            <p:cNvSpPr/>
            <p:nvPr/>
          </p:nvSpPr>
          <p:spPr>
            <a:xfrm>
              <a:off x="6470841" y="5324872"/>
              <a:ext cx="2555762" cy="646331"/>
            </a:xfrm>
            <a:prstGeom prst="rect">
              <a:avLst/>
            </a:prstGeom>
          </p:spPr>
          <p:txBody>
            <a:bodyPr wrap="square">
              <a:spAutoFit/>
            </a:bodyPr>
            <a:lstStyle/>
            <a:p>
              <a:pPr lvl="0"/>
              <a:r>
                <a:rPr lang="fr-FR" dirty="0"/>
                <a:t>Utiliser les énergies renouvelables</a:t>
              </a:r>
            </a:p>
          </p:txBody>
        </p:sp>
        <p:cxnSp>
          <p:nvCxnSpPr>
            <p:cNvPr id="44" name="Connecteur droit 43"/>
            <p:cNvCxnSpPr/>
            <p:nvPr/>
          </p:nvCxnSpPr>
          <p:spPr>
            <a:xfrm flipH="1">
              <a:off x="6038794" y="5661248"/>
              <a:ext cx="2483767" cy="0"/>
            </a:xfrm>
            <a:prstGeom prst="line">
              <a:avLst/>
            </a:prstGeom>
            <a:ln w="28575">
              <a:solidFill>
                <a:srgbClr val="59B9BB"/>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74" name="Groupe 73"/>
          <p:cNvGrpSpPr/>
          <p:nvPr/>
        </p:nvGrpSpPr>
        <p:grpSpPr>
          <a:xfrm>
            <a:off x="5210845" y="6118701"/>
            <a:ext cx="3456383" cy="646331"/>
            <a:chOff x="5292081" y="5951021"/>
            <a:chExt cx="3456383" cy="646331"/>
          </a:xfrm>
        </p:grpSpPr>
        <p:sp>
          <p:nvSpPr>
            <p:cNvPr id="45" name="Rectangle 44"/>
            <p:cNvSpPr/>
            <p:nvPr/>
          </p:nvSpPr>
          <p:spPr>
            <a:xfrm>
              <a:off x="6048686" y="5951021"/>
              <a:ext cx="2555762" cy="646331"/>
            </a:xfrm>
            <a:prstGeom prst="rect">
              <a:avLst/>
            </a:prstGeom>
          </p:spPr>
          <p:txBody>
            <a:bodyPr wrap="square">
              <a:spAutoFit/>
            </a:bodyPr>
            <a:lstStyle/>
            <a:p>
              <a:pPr lvl="0"/>
              <a:r>
                <a:rPr lang="fr-FR" dirty="0"/>
                <a:t>Installer un système de chauffage performent</a:t>
              </a:r>
            </a:p>
          </p:txBody>
        </p:sp>
        <p:cxnSp>
          <p:nvCxnSpPr>
            <p:cNvPr id="46" name="Connecteur droit 45"/>
            <p:cNvCxnSpPr/>
            <p:nvPr/>
          </p:nvCxnSpPr>
          <p:spPr>
            <a:xfrm flipH="1">
              <a:off x="5292081" y="6287397"/>
              <a:ext cx="3456383" cy="0"/>
            </a:xfrm>
            <a:prstGeom prst="line">
              <a:avLst/>
            </a:prstGeom>
            <a:ln w="28575">
              <a:solidFill>
                <a:srgbClr val="59B9BB"/>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75" name="Groupe 74"/>
          <p:cNvGrpSpPr/>
          <p:nvPr/>
        </p:nvGrpSpPr>
        <p:grpSpPr>
          <a:xfrm>
            <a:off x="746348" y="6167045"/>
            <a:ext cx="3096344" cy="646331"/>
            <a:chOff x="827584" y="5999365"/>
            <a:chExt cx="3096344" cy="646331"/>
          </a:xfrm>
        </p:grpSpPr>
        <p:sp>
          <p:nvSpPr>
            <p:cNvPr id="48" name="Rectangle 47"/>
            <p:cNvSpPr/>
            <p:nvPr/>
          </p:nvSpPr>
          <p:spPr>
            <a:xfrm>
              <a:off x="827584" y="5999365"/>
              <a:ext cx="2232249" cy="646331"/>
            </a:xfrm>
            <a:prstGeom prst="rect">
              <a:avLst/>
            </a:prstGeom>
          </p:spPr>
          <p:txBody>
            <a:bodyPr wrap="square">
              <a:spAutoFit/>
            </a:bodyPr>
            <a:lstStyle/>
            <a:p>
              <a:pPr lvl="0"/>
              <a:r>
                <a:rPr lang="fr-FR" dirty="0"/>
                <a:t>Récupérer l’énergie de la ventilation</a:t>
              </a:r>
            </a:p>
          </p:txBody>
        </p:sp>
        <p:cxnSp>
          <p:nvCxnSpPr>
            <p:cNvPr id="49" name="Connecteur droit 48"/>
            <p:cNvCxnSpPr/>
            <p:nvPr/>
          </p:nvCxnSpPr>
          <p:spPr>
            <a:xfrm>
              <a:off x="866533" y="6322531"/>
              <a:ext cx="3057395" cy="0"/>
            </a:xfrm>
            <a:prstGeom prst="line">
              <a:avLst/>
            </a:prstGeom>
            <a:ln w="28575">
              <a:solidFill>
                <a:srgbClr val="59B9BB"/>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76" name="Groupe 75"/>
          <p:cNvGrpSpPr/>
          <p:nvPr/>
        </p:nvGrpSpPr>
        <p:grpSpPr>
          <a:xfrm>
            <a:off x="458316" y="5540896"/>
            <a:ext cx="2555762" cy="646331"/>
            <a:chOff x="539552" y="5373216"/>
            <a:chExt cx="2555762" cy="646331"/>
          </a:xfrm>
        </p:grpSpPr>
        <p:sp>
          <p:nvSpPr>
            <p:cNvPr id="50" name="Rectangle 49"/>
            <p:cNvSpPr/>
            <p:nvPr/>
          </p:nvSpPr>
          <p:spPr>
            <a:xfrm>
              <a:off x="539552" y="5373216"/>
              <a:ext cx="2555762" cy="646331"/>
            </a:xfrm>
            <a:prstGeom prst="rect">
              <a:avLst/>
            </a:prstGeom>
          </p:spPr>
          <p:txBody>
            <a:bodyPr wrap="square">
              <a:spAutoFit/>
            </a:bodyPr>
            <a:lstStyle/>
            <a:p>
              <a:pPr lvl="0"/>
              <a:r>
                <a:rPr lang="fr-FR" dirty="0"/>
                <a:t>Adopter un comportement sobre</a:t>
              </a:r>
            </a:p>
          </p:txBody>
        </p:sp>
        <p:cxnSp>
          <p:nvCxnSpPr>
            <p:cNvPr id="51" name="Connecteur droit 50"/>
            <p:cNvCxnSpPr/>
            <p:nvPr/>
          </p:nvCxnSpPr>
          <p:spPr>
            <a:xfrm>
              <a:off x="611560" y="5733256"/>
              <a:ext cx="2448273" cy="0"/>
            </a:xfrm>
            <a:prstGeom prst="line">
              <a:avLst/>
            </a:prstGeom>
            <a:ln w="28575">
              <a:solidFill>
                <a:srgbClr val="59B9BB"/>
              </a:solidFill>
              <a:tailEnd type="oval" w="lg" len="lg"/>
            </a:ln>
          </p:spPr>
          <p:style>
            <a:lnRef idx="1">
              <a:schemeClr val="accent1"/>
            </a:lnRef>
            <a:fillRef idx="0">
              <a:schemeClr val="accent1"/>
            </a:fillRef>
            <a:effectRef idx="0">
              <a:schemeClr val="accent1"/>
            </a:effectRef>
            <a:fontRef idx="minor">
              <a:schemeClr val="tx1"/>
            </a:fontRef>
          </p:style>
        </p:cxnSp>
      </p:grpSp>
      <p:sp>
        <p:nvSpPr>
          <p:cNvPr id="54" name="Pentagone 53"/>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47" name="Rectangle à coins arrondis 46"/>
          <p:cNvSpPr/>
          <p:nvPr/>
        </p:nvSpPr>
        <p:spPr>
          <a:xfrm>
            <a:off x="57008" y="1011282"/>
            <a:ext cx="8908076" cy="5730086"/>
          </a:xfrm>
          <a:prstGeom prst="roundRect">
            <a:avLst>
              <a:gd name="adj" fmla="val 6117"/>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2" name="AutoShape 4"/>
          <p:cNvSpPr>
            <a:spLocks noChangeArrowheads="1"/>
          </p:cNvSpPr>
          <p:nvPr/>
        </p:nvSpPr>
        <p:spPr bwMode="auto">
          <a:xfrm>
            <a:off x="68412" y="810413"/>
            <a:ext cx="4648200" cy="468000"/>
          </a:xfrm>
          <a:prstGeom prst="roundRect">
            <a:avLst>
              <a:gd name="adj" fmla="val 16667"/>
            </a:avLst>
          </a:prstGeom>
          <a:ln>
            <a:solidFill>
              <a:schemeClr val="accent2">
                <a:lumMod val="40000"/>
                <a:lumOff val="60000"/>
              </a:schemeClr>
            </a:solidFill>
            <a:headEnd/>
            <a:tailEnd/>
          </a:ln>
        </p:spPr>
        <p:style>
          <a:lnRef idx="1">
            <a:schemeClr val="accent2"/>
          </a:lnRef>
          <a:fillRef idx="2">
            <a:schemeClr val="accent2"/>
          </a:fillRef>
          <a:effectRef idx="1">
            <a:schemeClr val="accent2"/>
          </a:effectRef>
          <a:fontRef idx="minor">
            <a:schemeClr val="dk1"/>
          </a:fontRef>
        </p:style>
        <p:txBody>
          <a:bodyPr/>
          <a:lstStyle/>
          <a:p>
            <a:pPr lvl="0" algn="ctr" fontAlgn="base">
              <a:spcBef>
                <a:spcPct val="0"/>
              </a:spcBef>
              <a:spcAft>
                <a:spcPct val="0"/>
              </a:spcAft>
            </a:pPr>
            <a:r>
              <a:rPr lang="fr-FR" altLang="zh-CN" dirty="0" smtClean="0">
                <a:solidFill>
                  <a:schemeClr val="tx1"/>
                </a:solidFill>
                <a:latin typeface="Calibri" pitchFamily="34" charset="0"/>
                <a:ea typeface="Times New Roman" pitchFamily="18" charset="0"/>
                <a:cs typeface="Calibri" pitchFamily="34" charset="0"/>
              </a:rPr>
              <a:t>Recherche de solutions </a:t>
            </a:r>
            <a:endParaRPr lang="fr-FR" dirty="0">
              <a:solidFill>
                <a:schemeClr val="tx1"/>
              </a:solidFill>
            </a:endParaRPr>
          </a:p>
        </p:txBody>
      </p:sp>
      <p:pic>
        <p:nvPicPr>
          <p:cNvPr id="53" name="Image 52"/>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923928" y="1991634"/>
            <a:ext cx="1251483" cy="1604466"/>
          </a:xfrm>
          <a:prstGeom prst="rect">
            <a:avLst/>
          </a:prstGeom>
        </p:spPr>
      </p:pic>
    </p:spTree>
    <p:extLst>
      <p:ext uri="{BB962C8B-B14F-4D97-AF65-F5344CB8AC3E}">
        <p14:creationId xmlns="" xmlns:p14="http://schemas.microsoft.com/office/powerpoint/2010/main" val="97896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65"/>
                                        </p:tgtEl>
                                        <p:attrNameLst>
                                          <p:attrName>style.visibility</p:attrName>
                                        </p:attrNameLst>
                                      </p:cBhvr>
                                      <p:to>
                                        <p:strVal val="visible"/>
                                      </p:to>
                                    </p:set>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53"/>
                                        </p:tgtEl>
                                        <p:attrNameLst>
                                          <p:attrName>style.visibility</p:attrName>
                                        </p:attrNameLst>
                                      </p:cBhvr>
                                      <p:to>
                                        <p:strVal val="visible"/>
                                      </p:to>
                                    </p:set>
                                    <p:anim calcmode="lin" valueType="num">
                                      <p:cBhvr>
                                        <p:cTn id="10" dur="500" fill="hold"/>
                                        <p:tgtEl>
                                          <p:spTgt spid="53"/>
                                        </p:tgtEl>
                                        <p:attrNameLst>
                                          <p:attrName>ppt_w</p:attrName>
                                        </p:attrNameLst>
                                      </p:cBhvr>
                                      <p:tavLst>
                                        <p:tav tm="0">
                                          <p:val>
                                            <p:fltVal val="0"/>
                                          </p:val>
                                        </p:tav>
                                        <p:tav tm="100000">
                                          <p:val>
                                            <p:strVal val="#ppt_w"/>
                                          </p:val>
                                        </p:tav>
                                      </p:tavLst>
                                    </p:anim>
                                    <p:anim calcmode="lin" valueType="num">
                                      <p:cBhvr>
                                        <p:cTn id="11" dur="500" fill="hold"/>
                                        <p:tgtEl>
                                          <p:spTgt spid="53"/>
                                        </p:tgtEl>
                                        <p:attrNameLst>
                                          <p:attrName>ppt_h</p:attrName>
                                        </p:attrNameLst>
                                      </p:cBhvr>
                                      <p:tavLst>
                                        <p:tav tm="0">
                                          <p:val>
                                            <p:fltVal val="0"/>
                                          </p:val>
                                        </p:tav>
                                        <p:tav tm="100000">
                                          <p:val>
                                            <p:strVal val="#ppt_h"/>
                                          </p:val>
                                        </p:tav>
                                      </p:tavLst>
                                    </p:anim>
                                    <p:animEffect transition="in" filter="fade">
                                      <p:cBhvr>
                                        <p:cTn id="12" dur="500"/>
                                        <p:tgtEl>
                                          <p:spTgt spid="53"/>
                                        </p:tgtEl>
                                      </p:cBhvr>
                                    </p:animEffect>
                                  </p:childTnLst>
                                </p:cTn>
                              </p:par>
                            </p:childTnLst>
                          </p:cTn>
                        </p:par>
                        <p:par>
                          <p:cTn id="13" fill="hold">
                            <p:stCondLst>
                              <p:cond delay="2500"/>
                            </p:stCondLst>
                            <p:childTnLst>
                              <p:par>
                                <p:cTn id="14" presetID="53" presetClass="entr" presetSubtype="16"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3000" fill="hold"/>
                                        <p:tgtEl>
                                          <p:spTgt spid="17"/>
                                        </p:tgtEl>
                                        <p:attrNameLst>
                                          <p:attrName>ppt_w</p:attrName>
                                        </p:attrNameLst>
                                      </p:cBhvr>
                                      <p:tavLst>
                                        <p:tav tm="0">
                                          <p:val>
                                            <p:fltVal val="0"/>
                                          </p:val>
                                        </p:tav>
                                        <p:tav tm="100000">
                                          <p:val>
                                            <p:strVal val="#ppt_w"/>
                                          </p:val>
                                        </p:tav>
                                      </p:tavLst>
                                    </p:anim>
                                    <p:anim calcmode="lin" valueType="num">
                                      <p:cBhvr>
                                        <p:cTn id="17" dur="3000" fill="hold"/>
                                        <p:tgtEl>
                                          <p:spTgt spid="17"/>
                                        </p:tgtEl>
                                        <p:attrNameLst>
                                          <p:attrName>ppt_h</p:attrName>
                                        </p:attrNameLst>
                                      </p:cBhvr>
                                      <p:tavLst>
                                        <p:tav tm="0">
                                          <p:val>
                                            <p:fltVal val="0"/>
                                          </p:val>
                                        </p:tav>
                                        <p:tav tm="100000">
                                          <p:val>
                                            <p:strVal val="#ppt_h"/>
                                          </p:val>
                                        </p:tav>
                                      </p:tavLst>
                                    </p:anim>
                                    <p:animEffect transition="in" filter="fade">
                                      <p:cBhvr>
                                        <p:cTn id="18" dur="3000"/>
                                        <p:tgtEl>
                                          <p:spTgt spid="17"/>
                                        </p:tgtEl>
                                      </p:cBhvr>
                                    </p:animEffect>
                                  </p:childTnLst>
                                </p:cTn>
                              </p:par>
                            </p:childTnLst>
                          </p:cTn>
                        </p:par>
                        <p:par>
                          <p:cTn id="19" fill="hold">
                            <p:stCondLst>
                              <p:cond delay="5500"/>
                            </p:stCondLst>
                            <p:childTnLst>
                              <p:par>
                                <p:cTn id="20" presetID="22" presetClass="entr" presetSubtype="2"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right)">
                                      <p:cBhvr>
                                        <p:cTn id="22" dur="500"/>
                                        <p:tgtEl>
                                          <p:spTgt spid="66"/>
                                        </p:tgtEl>
                                      </p:cBhvr>
                                    </p:animEffect>
                                  </p:childTnLst>
                                </p:cTn>
                              </p:par>
                            </p:childTnLst>
                          </p:cTn>
                        </p:par>
                        <p:par>
                          <p:cTn id="23" fill="hold">
                            <p:stCondLst>
                              <p:cond delay="6000"/>
                            </p:stCondLst>
                            <p:childTnLst>
                              <p:par>
                                <p:cTn id="24" presetID="22" presetClass="entr" presetSubtype="2" fill="hold" nodeType="after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right)">
                                      <p:cBhvr>
                                        <p:cTn id="26" dur="500"/>
                                        <p:tgtEl>
                                          <p:spTgt spid="67"/>
                                        </p:tgtEl>
                                      </p:cBhvr>
                                    </p:animEffect>
                                  </p:childTnLst>
                                </p:cTn>
                              </p:par>
                            </p:childTnLst>
                          </p:cTn>
                        </p:par>
                        <p:par>
                          <p:cTn id="27" fill="hold">
                            <p:stCondLst>
                              <p:cond delay="6500"/>
                            </p:stCondLst>
                            <p:childTnLst>
                              <p:par>
                                <p:cTn id="28" presetID="22" presetClass="entr" presetSubtype="2" fill="hold"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wipe(right)">
                                      <p:cBhvr>
                                        <p:cTn id="30" dur="500"/>
                                        <p:tgtEl>
                                          <p:spTgt spid="68"/>
                                        </p:tgtEl>
                                      </p:cBhvr>
                                    </p:animEffect>
                                  </p:childTnLst>
                                </p:cTn>
                              </p:par>
                            </p:childTnLst>
                          </p:cTn>
                        </p:par>
                        <p:par>
                          <p:cTn id="31" fill="hold">
                            <p:stCondLst>
                              <p:cond delay="7000"/>
                            </p:stCondLst>
                            <p:childTnLst>
                              <p:par>
                                <p:cTn id="32" presetID="22" presetClass="entr" presetSubtype="8" fill="hold" nodeType="after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wipe(left)">
                                      <p:cBhvr>
                                        <p:cTn id="34" dur="500"/>
                                        <p:tgtEl>
                                          <p:spTgt spid="69"/>
                                        </p:tgtEl>
                                      </p:cBhvr>
                                    </p:animEffect>
                                  </p:childTnLst>
                                </p:cTn>
                              </p:par>
                            </p:childTnLst>
                          </p:cTn>
                        </p:par>
                        <p:par>
                          <p:cTn id="35" fill="hold">
                            <p:stCondLst>
                              <p:cond delay="7500"/>
                            </p:stCondLst>
                            <p:childTnLst>
                              <p:par>
                                <p:cTn id="36" presetID="22" presetClass="entr" presetSubtype="8"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par>
                          <p:cTn id="39" fill="hold">
                            <p:stCondLst>
                              <p:cond delay="8000"/>
                            </p:stCondLst>
                            <p:childTnLst>
                              <p:par>
                                <p:cTn id="40" presetID="22" presetClass="entr" presetSubtype="8" fill="hold" nodeType="after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wipe(left)">
                                      <p:cBhvr>
                                        <p:cTn id="42" dur="500"/>
                                        <p:tgtEl>
                                          <p:spTgt spid="70"/>
                                        </p:tgtEl>
                                      </p:cBhvr>
                                    </p:animEffect>
                                  </p:childTnLst>
                                </p:cTn>
                              </p:par>
                            </p:childTnLst>
                          </p:cTn>
                        </p:par>
                        <p:par>
                          <p:cTn id="43" fill="hold">
                            <p:stCondLst>
                              <p:cond delay="8500"/>
                            </p:stCondLst>
                            <p:childTnLst>
                              <p:par>
                                <p:cTn id="44" presetID="22" presetClass="entr" presetSubtype="8" fill="hold" nodeType="after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ipe(left)">
                                      <p:cBhvr>
                                        <p:cTn id="46" dur="500"/>
                                        <p:tgtEl>
                                          <p:spTgt spid="71"/>
                                        </p:tgtEl>
                                      </p:cBhvr>
                                    </p:animEffect>
                                  </p:childTnLst>
                                </p:cTn>
                              </p:par>
                            </p:childTnLst>
                          </p:cTn>
                        </p:par>
                        <p:par>
                          <p:cTn id="47" fill="hold">
                            <p:stCondLst>
                              <p:cond delay="9000"/>
                            </p:stCondLst>
                            <p:childTnLst>
                              <p:par>
                                <p:cTn id="48" presetID="22" presetClass="entr" presetSubtype="8" fill="hold" nodeType="after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wipe(left)">
                                      <p:cBhvr>
                                        <p:cTn id="50" dur="500"/>
                                        <p:tgtEl>
                                          <p:spTgt spid="72"/>
                                        </p:tgtEl>
                                      </p:cBhvr>
                                    </p:animEffect>
                                  </p:childTnLst>
                                </p:cTn>
                              </p:par>
                            </p:childTnLst>
                          </p:cTn>
                        </p:par>
                        <p:par>
                          <p:cTn id="51" fill="hold">
                            <p:stCondLst>
                              <p:cond delay="9500"/>
                            </p:stCondLst>
                            <p:childTnLst>
                              <p:par>
                                <p:cTn id="52" presetID="22" presetClass="entr" presetSubtype="8" fill="hold" nodeType="after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wipe(left)">
                                      <p:cBhvr>
                                        <p:cTn id="54" dur="500"/>
                                        <p:tgtEl>
                                          <p:spTgt spid="73"/>
                                        </p:tgtEl>
                                      </p:cBhvr>
                                    </p:animEffect>
                                  </p:childTnLst>
                                </p:cTn>
                              </p:par>
                            </p:childTnLst>
                          </p:cTn>
                        </p:par>
                        <p:par>
                          <p:cTn id="55" fill="hold">
                            <p:stCondLst>
                              <p:cond delay="10000"/>
                            </p:stCondLst>
                            <p:childTnLst>
                              <p:par>
                                <p:cTn id="56" presetID="22" presetClass="entr" presetSubtype="8" fill="hold" nodeType="after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wipe(left)">
                                      <p:cBhvr>
                                        <p:cTn id="58" dur="500"/>
                                        <p:tgtEl>
                                          <p:spTgt spid="74"/>
                                        </p:tgtEl>
                                      </p:cBhvr>
                                    </p:animEffect>
                                  </p:childTnLst>
                                </p:cTn>
                              </p:par>
                            </p:childTnLst>
                          </p:cTn>
                        </p:par>
                        <p:par>
                          <p:cTn id="59" fill="hold">
                            <p:stCondLst>
                              <p:cond delay="10500"/>
                            </p:stCondLst>
                            <p:childTnLst>
                              <p:par>
                                <p:cTn id="60" presetID="22" presetClass="entr" presetSubtype="2" fill="hold" nodeType="after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right)">
                                      <p:cBhvr>
                                        <p:cTn id="62" dur="500"/>
                                        <p:tgtEl>
                                          <p:spTgt spid="75"/>
                                        </p:tgtEl>
                                      </p:cBhvr>
                                    </p:animEffect>
                                  </p:childTnLst>
                                </p:cTn>
                              </p:par>
                            </p:childTnLst>
                          </p:cTn>
                        </p:par>
                        <p:par>
                          <p:cTn id="63" fill="hold">
                            <p:stCondLst>
                              <p:cond delay="11000"/>
                            </p:stCondLst>
                            <p:childTnLst>
                              <p:par>
                                <p:cTn id="64" presetID="22" presetClass="entr" presetSubtype="2" fill="hold" nodeType="after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wipe(right)">
                                      <p:cBhvr>
                                        <p:cTn id="6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à coins arrondis 13"/>
          <p:cNvSpPr/>
          <p:nvPr/>
        </p:nvSpPr>
        <p:spPr>
          <a:xfrm>
            <a:off x="180032" y="2420888"/>
            <a:ext cx="3366351" cy="3888432"/>
          </a:xfrm>
          <a:prstGeom prst="roundRect">
            <a:avLst>
              <a:gd name="adj" fmla="val 6117"/>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6" name="AutoShape 4"/>
          <p:cNvSpPr>
            <a:spLocks noChangeArrowheads="1"/>
          </p:cNvSpPr>
          <p:nvPr/>
        </p:nvSpPr>
        <p:spPr bwMode="auto">
          <a:xfrm>
            <a:off x="146050" y="2168912"/>
            <a:ext cx="2337718" cy="468000"/>
          </a:xfrm>
          <a:prstGeom prst="roundRect">
            <a:avLst>
              <a:gd name="adj" fmla="val 16667"/>
            </a:avLst>
          </a:prstGeom>
          <a:ln>
            <a:noFill/>
            <a:headEnd/>
            <a:tailEnd/>
          </a:ln>
        </p:spPr>
        <p:style>
          <a:lnRef idx="1">
            <a:schemeClr val="accent3"/>
          </a:lnRef>
          <a:fillRef idx="3">
            <a:schemeClr val="accent3"/>
          </a:fillRef>
          <a:effectRef idx="2">
            <a:schemeClr val="accent3"/>
          </a:effectRef>
          <a:fontRef idx="minor">
            <a:schemeClr val="lt1"/>
          </a:fontRef>
        </p:style>
        <p:txBody>
          <a:bodyPr/>
          <a:lstStyle/>
          <a:p>
            <a:pPr lvl="0" algn="ctr" fontAlgn="base">
              <a:spcBef>
                <a:spcPct val="0"/>
              </a:spcBef>
              <a:spcAft>
                <a:spcPct val="0"/>
              </a:spcAft>
            </a:pPr>
            <a:r>
              <a:rPr lang="fr-FR" altLang="zh-CN" dirty="0" smtClean="0">
                <a:solidFill>
                  <a:schemeClr val="tx1"/>
                </a:solidFill>
                <a:latin typeface="Calibri" pitchFamily="34" charset="0"/>
                <a:ea typeface="Times New Roman" pitchFamily="18" charset="0"/>
                <a:cs typeface="Calibri" pitchFamily="34" charset="0"/>
              </a:rPr>
              <a:t>Restitution</a:t>
            </a:r>
            <a:endParaRPr lang="fr-FR" altLang="zh-CN" sz="1000" dirty="0" smtClean="0">
              <a:solidFill>
                <a:schemeClr val="tx1"/>
              </a:solidFill>
              <a:latin typeface="Arial" pitchFamily="34" charset="0"/>
              <a:cs typeface="Arial" pitchFamily="34" charset="0"/>
            </a:endParaRPr>
          </a:p>
          <a:p>
            <a:endParaRPr lang="fr-FR" dirty="0">
              <a:solidFill>
                <a:schemeClr val="tx1"/>
              </a:solidFill>
            </a:endParaRPr>
          </a:p>
        </p:txBody>
      </p:sp>
      <p:grpSp>
        <p:nvGrpSpPr>
          <p:cNvPr id="3" name="Groupe 2"/>
          <p:cNvGrpSpPr/>
          <p:nvPr/>
        </p:nvGrpSpPr>
        <p:grpSpPr>
          <a:xfrm>
            <a:off x="35496" y="72008"/>
            <a:ext cx="8743160" cy="1916832"/>
            <a:chOff x="35496" y="72008"/>
            <a:chExt cx="8743160" cy="1916832"/>
          </a:xfrm>
        </p:grpSpPr>
        <p:sp>
          <p:nvSpPr>
            <p:cNvPr id="21" name="Pentagone 20"/>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grpSp>
          <p:nvGrpSpPr>
            <p:cNvPr id="30" name="Groupe 21"/>
            <p:cNvGrpSpPr>
              <a:grpSpLocks/>
            </p:cNvGrpSpPr>
            <p:nvPr/>
          </p:nvGrpSpPr>
          <p:grpSpPr bwMode="auto">
            <a:xfrm>
              <a:off x="4181767" y="816547"/>
              <a:ext cx="4350673" cy="668237"/>
              <a:chOff x="-43423" y="135678"/>
              <a:chExt cx="2623591" cy="378063"/>
            </a:xfrm>
          </p:grpSpPr>
          <p:sp>
            <p:nvSpPr>
              <p:cNvPr id="33" name="AutoShape 3"/>
              <p:cNvSpPr>
                <a:spLocks noChangeArrowheads="1"/>
              </p:cNvSpPr>
              <p:nvPr/>
            </p:nvSpPr>
            <p:spPr bwMode="auto">
              <a:xfrm>
                <a:off x="1" y="176927"/>
                <a:ext cx="2580167" cy="336814"/>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a:solidFill>
                    <a:srgbClr val="7BB800"/>
                  </a:solidFill>
                  <a:latin typeface="Century Gothic" pitchFamily="34" charset="0"/>
                </a:endParaRPr>
              </a:p>
            </p:txBody>
          </p:sp>
          <p:sp>
            <p:nvSpPr>
              <p:cNvPr id="34" name="AutoShape 4"/>
              <p:cNvSpPr>
                <a:spLocks noChangeArrowheads="1"/>
              </p:cNvSpPr>
              <p:nvPr/>
            </p:nvSpPr>
            <p:spPr bwMode="auto">
              <a:xfrm>
                <a:off x="-43423" y="135678"/>
                <a:ext cx="1290084" cy="19648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a:solidFill>
                      <a:srgbClr val="FFFFFF"/>
                    </a:solidFill>
                    <a:latin typeface="Calibri" pitchFamily="34" charset="0"/>
                  </a:rPr>
                  <a:t>Centres </a:t>
                </a:r>
                <a:r>
                  <a:rPr lang="fr-FR" b="1" dirty="0" smtClean="0">
                    <a:solidFill>
                      <a:srgbClr val="FFFFFF"/>
                    </a:solidFill>
                    <a:latin typeface="Calibri" pitchFamily="34" charset="0"/>
                  </a:rPr>
                  <a:t>d’Intérêts</a:t>
                </a:r>
                <a:endParaRPr lang="fr-FR" b="1" dirty="0">
                  <a:solidFill>
                    <a:srgbClr val="FFFFFF"/>
                  </a:solidFill>
                  <a:latin typeface="Calibri" pitchFamily="34" charset="0"/>
                </a:endParaRPr>
              </a:p>
            </p:txBody>
          </p:sp>
        </p:grpSp>
        <p:grpSp>
          <p:nvGrpSpPr>
            <p:cNvPr id="35" name="Groupe 21"/>
            <p:cNvGrpSpPr>
              <a:grpSpLocks/>
            </p:cNvGrpSpPr>
            <p:nvPr/>
          </p:nvGrpSpPr>
          <p:grpSpPr bwMode="auto">
            <a:xfrm>
              <a:off x="35496" y="816546"/>
              <a:ext cx="3765333" cy="668238"/>
              <a:chOff x="296363" y="29132"/>
              <a:chExt cx="2010102" cy="509714"/>
            </a:xfrm>
          </p:grpSpPr>
          <p:sp>
            <p:nvSpPr>
              <p:cNvPr id="36" name="AutoShape 3"/>
              <p:cNvSpPr>
                <a:spLocks noChangeArrowheads="1"/>
              </p:cNvSpPr>
              <p:nvPr/>
            </p:nvSpPr>
            <p:spPr bwMode="auto">
              <a:xfrm>
                <a:off x="345970" y="74334"/>
                <a:ext cx="1960495" cy="464512"/>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marL="1260475" algn="ctr"/>
                <a:r>
                  <a:rPr lang="fr-FR" sz="2000" b="1" dirty="0" smtClean="0">
                    <a:solidFill>
                      <a:srgbClr val="7BB800"/>
                    </a:solidFill>
                    <a:latin typeface="Century Gothic" pitchFamily="34" charset="0"/>
                  </a:rPr>
                  <a:t>L’énergie </a:t>
                </a:r>
                <a:endParaRPr lang="fr-FR" sz="2000" b="1" dirty="0">
                  <a:solidFill>
                    <a:srgbClr val="7BB800"/>
                  </a:solidFill>
                  <a:latin typeface="Century Gothic" pitchFamily="34" charset="0"/>
                </a:endParaRPr>
              </a:p>
              <a:p>
                <a:pPr marL="1344613" algn="ctr"/>
                <a:r>
                  <a:rPr lang="fr-FR" sz="2000" b="1" dirty="0" smtClean="0">
                    <a:solidFill>
                      <a:srgbClr val="7BB800"/>
                    </a:solidFill>
                    <a:latin typeface="Century Gothic" pitchFamily="34" charset="0"/>
                  </a:rPr>
                  <a:t>dans l’habitat</a:t>
                </a:r>
                <a:endParaRPr lang="fr-FR" sz="2000" b="1" dirty="0">
                  <a:solidFill>
                    <a:srgbClr val="7BB800"/>
                  </a:solidFill>
                  <a:latin typeface="Century Gothic" pitchFamily="34" charset="0"/>
                </a:endParaRPr>
              </a:p>
            </p:txBody>
          </p:sp>
          <p:sp>
            <p:nvSpPr>
              <p:cNvPr id="37" name="AutoShape 4"/>
              <p:cNvSpPr>
                <a:spLocks noChangeArrowheads="1"/>
              </p:cNvSpPr>
              <p:nvPr/>
            </p:nvSpPr>
            <p:spPr bwMode="auto">
              <a:xfrm>
                <a:off x="296363" y="29132"/>
                <a:ext cx="768820" cy="26490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smtClean="0">
                    <a:solidFill>
                      <a:srgbClr val="FFFFFF"/>
                    </a:solidFill>
                    <a:latin typeface="Calibri" pitchFamily="34" charset="0"/>
                  </a:rPr>
                  <a:t>Thème</a:t>
                </a:r>
                <a:endParaRPr lang="fr-FR" b="1" dirty="0">
                  <a:solidFill>
                    <a:srgbClr val="FFFFFF"/>
                  </a:solidFill>
                  <a:latin typeface="Calibri" pitchFamily="34" charset="0"/>
                </a:endParaRPr>
              </a:p>
            </p:txBody>
          </p:sp>
        </p:grpSp>
        <p:pic>
          <p:nvPicPr>
            <p:cNvPr id="38" name="Image 3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851498" y="620840"/>
              <a:ext cx="1464918" cy="1368000"/>
            </a:xfrm>
            <a:prstGeom prst="rect">
              <a:avLst/>
            </a:prstGeom>
          </p:spPr>
        </p:pic>
      </p:grpSp>
      <p:pic>
        <p:nvPicPr>
          <p:cNvPr id="42"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5240" r="6830"/>
          <a:stretch/>
        </p:blipFill>
        <p:spPr bwMode="auto">
          <a:xfrm>
            <a:off x="107504" y="2896601"/>
            <a:ext cx="3438879" cy="3103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2" name="Image 3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475653" y="3284984"/>
            <a:ext cx="666148" cy="854036"/>
          </a:xfrm>
          <a:prstGeom prst="rect">
            <a:avLst/>
          </a:prstGeom>
        </p:spPr>
      </p:pic>
      <p:grpSp>
        <p:nvGrpSpPr>
          <p:cNvPr id="5" name="Groupe 4"/>
          <p:cNvGrpSpPr/>
          <p:nvPr/>
        </p:nvGrpSpPr>
        <p:grpSpPr>
          <a:xfrm>
            <a:off x="3568221" y="1754840"/>
            <a:ext cx="5396267" cy="4986529"/>
            <a:chOff x="3568221" y="1754840"/>
            <a:chExt cx="5396267" cy="4986529"/>
          </a:xfrm>
        </p:grpSpPr>
        <p:grpSp>
          <p:nvGrpSpPr>
            <p:cNvPr id="2" name="Groupe 1"/>
            <p:cNvGrpSpPr/>
            <p:nvPr/>
          </p:nvGrpSpPr>
          <p:grpSpPr>
            <a:xfrm>
              <a:off x="3740873" y="1754840"/>
              <a:ext cx="5223615" cy="4986529"/>
              <a:chOff x="3740873" y="1754840"/>
              <a:chExt cx="5223615" cy="4986529"/>
            </a:xfrm>
          </p:grpSpPr>
          <p:sp>
            <p:nvSpPr>
              <p:cNvPr id="17" name="Rectangle à coins arrondis 16"/>
              <p:cNvSpPr/>
              <p:nvPr/>
            </p:nvSpPr>
            <p:spPr>
              <a:xfrm>
                <a:off x="3800829" y="1988840"/>
                <a:ext cx="5163659" cy="4752529"/>
              </a:xfrm>
              <a:prstGeom prst="roundRect">
                <a:avLst>
                  <a:gd name="adj" fmla="val 6117"/>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269" name="Rectangle 11"/>
              <p:cNvSpPr>
                <a:spLocks noChangeArrowheads="1"/>
              </p:cNvSpPr>
              <p:nvPr/>
            </p:nvSpPr>
            <p:spPr bwMode="auto">
              <a:xfrm>
                <a:off x="4770189" y="4748659"/>
                <a:ext cx="184150" cy="731838"/>
              </a:xfrm>
              <a:prstGeom prst="rect">
                <a:avLst/>
              </a:prstGeom>
              <a:noFill/>
              <a:ln w="9525">
                <a:noFill/>
                <a:miter lim="800000"/>
                <a:headEnd/>
                <a:tailEnd/>
              </a:ln>
            </p:spPr>
            <p:txBody>
              <a:bodyPr wrap="none">
                <a:spAutoFit/>
              </a:bodyPr>
              <a:lstStyle/>
              <a:p>
                <a:endParaRPr lang="fr-FR" sz="4200">
                  <a:solidFill>
                    <a:srgbClr val="8FBF93"/>
                  </a:solidFill>
                  <a:latin typeface="Century Gothic" pitchFamily="34" charset="0"/>
                </a:endParaRPr>
              </a:p>
            </p:txBody>
          </p:sp>
          <p:sp>
            <p:nvSpPr>
              <p:cNvPr id="25" name="AutoShape 4"/>
              <p:cNvSpPr>
                <a:spLocks noChangeArrowheads="1"/>
              </p:cNvSpPr>
              <p:nvPr/>
            </p:nvSpPr>
            <p:spPr bwMode="auto">
              <a:xfrm>
                <a:off x="3740873" y="1754840"/>
                <a:ext cx="2272340" cy="468000"/>
              </a:xfrm>
              <a:prstGeom prst="roundRect">
                <a:avLst>
                  <a:gd name="adj" fmla="val 16667"/>
                </a:avLst>
              </a:prstGeom>
              <a:ln>
                <a:noFill/>
                <a:headEnd/>
                <a:tailEnd/>
              </a:ln>
            </p:spPr>
            <p:style>
              <a:lnRef idx="1">
                <a:schemeClr val="accent2"/>
              </a:lnRef>
              <a:fillRef idx="2">
                <a:schemeClr val="accent2"/>
              </a:fillRef>
              <a:effectRef idx="1">
                <a:schemeClr val="accent2"/>
              </a:effectRef>
              <a:fontRef idx="minor">
                <a:schemeClr val="dk1"/>
              </a:fontRef>
            </p:style>
            <p:txBody>
              <a:bodyPr/>
              <a:lstStyle/>
              <a:p>
                <a:pPr algn="ctr"/>
                <a:r>
                  <a:rPr lang="fr-FR" dirty="0" smtClean="0">
                    <a:solidFill>
                      <a:schemeClr val="tx1"/>
                    </a:solidFill>
                    <a:latin typeface="Calibri" pitchFamily="34" charset="0"/>
                  </a:rPr>
                  <a:t>Connaissances</a:t>
                </a:r>
                <a:endParaRPr lang="fr-FR" dirty="0">
                  <a:solidFill>
                    <a:schemeClr val="tx1"/>
                  </a:solidFill>
                  <a:latin typeface="Calibri" pitchFamily="34" charset="0"/>
                </a:endParaRPr>
              </a:p>
              <a:p>
                <a:endParaRPr lang="fr-FR" dirty="0">
                  <a:solidFill>
                    <a:schemeClr val="tx1"/>
                  </a:solidFill>
                </a:endParaRPr>
              </a:p>
            </p:txBody>
          </p:sp>
          <p:pic>
            <p:nvPicPr>
              <p:cNvPr id="24" name="Image 23">
                <a:hlinkClick r:id="rId6" action="ppaction://hlinkfile"/>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995936" y="2349160"/>
                <a:ext cx="1801425" cy="2520000"/>
              </a:xfrm>
              <a:prstGeom prst="rect">
                <a:avLst/>
              </a:prstGeom>
              <a:ln>
                <a:solidFill>
                  <a:schemeClr val="bg1">
                    <a:lumMod val="65000"/>
                  </a:schemeClr>
                </a:solidFill>
              </a:ln>
              <a:effectLst>
                <a:outerShdw blurRad="50800" dist="38100" algn="l" rotWithShape="0">
                  <a:prstClr val="black">
                    <a:alpha val="40000"/>
                  </a:prstClr>
                </a:outerShdw>
              </a:effectLst>
            </p:spPr>
          </p:pic>
          <p:pic>
            <p:nvPicPr>
              <p:cNvPr id="3075" name="Picture 3">
                <a:hlinkClick r:id="rId8" action="ppaction://hlinkfile"/>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078824" y="5669490"/>
                <a:ext cx="2685002" cy="904875"/>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
            <p:nvSpPr>
              <p:cNvPr id="28" name="Rectangle 27"/>
              <p:cNvSpPr/>
              <p:nvPr/>
            </p:nvSpPr>
            <p:spPr>
              <a:xfrm rot="21402765">
                <a:off x="5889739" y="5666304"/>
                <a:ext cx="2711713" cy="830997"/>
              </a:xfrm>
              <a:prstGeom prst="rect">
                <a:avLst/>
              </a:prstGeom>
              <a:noFill/>
            </p:spPr>
            <p:txBody>
              <a:bodyPr wrap="square" lIns="91440" tIns="45720" rIns="91440" bIns="45720">
                <a:spAutoFit/>
              </a:bodyPr>
              <a:lstStyle/>
              <a:p>
                <a:pPr algn="ctr"/>
                <a:r>
                  <a:rPr lang="fr-FR" sz="2400" b="1" cap="none" spc="0" dirty="0" smtClean="0">
                    <a:ln w="10541" cmpd="sng">
                      <a:noFill/>
                      <a:prstDash val="solid"/>
                    </a:ln>
                    <a:solidFill>
                      <a:schemeClr val="accent2"/>
                    </a:solidFill>
                    <a:effectLst>
                      <a:outerShdw blurRad="38100" dist="38100" dir="2700000" algn="tl">
                        <a:srgbClr val="000000">
                          <a:alpha val="43137"/>
                        </a:srgbClr>
                      </a:outerShdw>
                    </a:effectLst>
                    <a:latin typeface="Action of the Time New UL" panose="04030905020B02020C02" pitchFamily="82" charset="0"/>
                  </a:rPr>
                  <a:t>Confort intérieur</a:t>
                </a:r>
                <a:endParaRPr lang="fr-FR" sz="2400" b="1" cap="none" spc="0" dirty="0">
                  <a:ln w="10541" cmpd="sng">
                    <a:noFill/>
                    <a:prstDash val="solid"/>
                  </a:ln>
                  <a:solidFill>
                    <a:schemeClr val="accent2"/>
                  </a:solidFill>
                  <a:effectLst>
                    <a:outerShdw blurRad="38100" dist="38100" dir="2700000" algn="tl">
                      <a:srgbClr val="000000">
                        <a:alpha val="43137"/>
                      </a:srgbClr>
                    </a:outerShdw>
                  </a:effectLst>
                  <a:latin typeface="Action of the Time New UL" panose="04030905020B02020C02" pitchFamily="82" charset="0"/>
                </a:endParaRPr>
              </a:p>
            </p:txBody>
          </p:sp>
          <p:pic>
            <p:nvPicPr>
              <p:cNvPr id="2050" name="Picture 2">
                <a:hlinkClick r:id="rId10" action="ppaction://hlinkfile"/>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277890" y="4270109"/>
                <a:ext cx="1616333" cy="2287522"/>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
            <p:nvSpPr>
              <p:cNvPr id="39" name="Rectangle 38"/>
              <p:cNvSpPr/>
              <p:nvPr/>
            </p:nvSpPr>
            <p:spPr>
              <a:xfrm rot="21402765">
                <a:off x="3762467" y="4442166"/>
                <a:ext cx="2711713" cy="830997"/>
              </a:xfrm>
              <a:prstGeom prst="rect">
                <a:avLst/>
              </a:prstGeom>
              <a:noFill/>
            </p:spPr>
            <p:txBody>
              <a:bodyPr wrap="square" lIns="91440" tIns="45720" rIns="91440" bIns="45720">
                <a:spAutoFit/>
              </a:bodyPr>
              <a:lstStyle/>
              <a:p>
                <a:pPr algn="ctr"/>
                <a:r>
                  <a:rPr lang="fr-FR" sz="2400" b="1" cap="none" spc="0" dirty="0" smtClean="0">
                    <a:ln w="10541" cmpd="sng">
                      <a:noFill/>
                      <a:prstDash val="solid"/>
                    </a:ln>
                    <a:solidFill>
                      <a:schemeClr val="accent2"/>
                    </a:solidFill>
                    <a:effectLst>
                      <a:outerShdw blurRad="38100" dist="38100" dir="2700000" algn="tl">
                        <a:srgbClr val="000000">
                          <a:alpha val="43137"/>
                        </a:srgbClr>
                      </a:outerShdw>
                    </a:effectLst>
                    <a:latin typeface="Action of the Time New UL" panose="04030905020B02020C02" pitchFamily="82" charset="0"/>
                  </a:rPr>
                  <a:t>Notions de thermique</a:t>
                </a:r>
                <a:endParaRPr lang="fr-FR" sz="2400" b="1" cap="none" spc="0" dirty="0">
                  <a:ln w="10541" cmpd="sng">
                    <a:noFill/>
                    <a:prstDash val="solid"/>
                  </a:ln>
                  <a:solidFill>
                    <a:schemeClr val="accent2"/>
                  </a:solidFill>
                  <a:effectLst>
                    <a:outerShdw blurRad="38100" dist="38100" dir="2700000" algn="tl">
                      <a:srgbClr val="000000">
                        <a:alpha val="43137"/>
                      </a:srgbClr>
                    </a:outerShdw>
                  </a:effectLst>
                  <a:latin typeface="Action of the Time New UL" panose="04030905020B02020C02" pitchFamily="82" charset="0"/>
                </a:endParaRPr>
              </a:p>
            </p:txBody>
          </p:sp>
          <p:pic>
            <p:nvPicPr>
              <p:cNvPr id="2051" name="Picture 3">
                <a:hlinkClick r:id="rId12" action="ppaction://hlinkfile"/>
              </p:cNvPr>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6009373" y="2379640"/>
                <a:ext cx="2512350" cy="1740684"/>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
            <p:nvSpPr>
              <p:cNvPr id="40" name="Rectangle 39"/>
              <p:cNvSpPr/>
              <p:nvPr/>
            </p:nvSpPr>
            <p:spPr>
              <a:xfrm rot="21402765">
                <a:off x="5808366" y="2514498"/>
                <a:ext cx="2711713" cy="461665"/>
              </a:xfrm>
              <a:prstGeom prst="rect">
                <a:avLst/>
              </a:prstGeom>
              <a:noFill/>
            </p:spPr>
            <p:txBody>
              <a:bodyPr wrap="square" lIns="91440" tIns="45720" rIns="91440" bIns="45720">
                <a:spAutoFit/>
              </a:bodyPr>
              <a:lstStyle/>
              <a:p>
                <a:pPr algn="ctr"/>
                <a:r>
                  <a:rPr lang="fr-FR" sz="2400" b="1" cap="none" spc="0" dirty="0" smtClean="0">
                    <a:ln w="10541" cmpd="sng">
                      <a:noFill/>
                      <a:prstDash val="solid"/>
                    </a:ln>
                    <a:solidFill>
                      <a:schemeClr val="accent2"/>
                    </a:solidFill>
                    <a:effectLst>
                      <a:outerShdw blurRad="38100" dist="38100" dir="2700000" algn="tl">
                        <a:srgbClr val="000000">
                          <a:alpha val="43137"/>
                        </a:srgbClr>
                      </a:outerShdw>
                    </a:effectLst>
                    <a:latin typeface="Action of the Time New UL" panose="04030905020B02020C02" pitchFamily="82" charset="0"/>
                  </a:rPr>
                  <a:t>Calcul R paroi</a:t>
                </a:r>
                <a:endParaRPr lang="fr-FR" sz="2400" b="1" cap="none" spc="0" dirty="0">
                  <a:ln w="10541" cmpd="sng">
                    <a:noFill/>
                    <a:prstDash val="solid"/>
                  </a:ln>
                  <a:solidFill>
                    <a:schemeClr val="accent2"/>
                  </a:solidFill>
                  <a:effectLst>
                    <a:outerShdw blurRad="38100" dist="38100" dir="2700000" algn="tl">
                      <a:srgbClr val="000000">
                        <a:alpha val="43137"/>
                      </a:srgbClr>
                    </a:outerShdw>
                  </a:effectLst>
                  <a:latin typeface="Action of the Time New UL" panose="04030905020B02020C02" pitchFamily="82" charset="0"/>
                </a:endParaRPr>
              </a:p>
            </p:txBody>
          </p:sp>
          <p:pic>
            <p:nvPicPr>
              <p:cNvPr id="3076" name="Picture 4">
                <a:hlinkClick r:id="rId14" action="ppaction://hlinkfile"/>
              </p:cNvPr>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6206330" y="4016648"/>
                <a:ext cx="2720127" cy="1525451"/>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
            <p:nvSpPr>
              <p:cNvPr id="29" name="Rectangle 28"/>
              <p:cNvSpPr/>
              <p:nvPr/>
            </p:nvSpPr>
            <p:spPr>
              <a:xfrm rot="21402765">
                <a:off x="6034809" y="4032914"/>
                <a:ext cx="2711713" cy="830997"/>
              </a:xfrm>
              <a:prstGeom prst="rect">
                <a:avLst/>
              </a:prstGeom>
              <a:noFill/>
            </p:spPr>
            <p:txBody>
              <a:bodyPr wrap="square" lIns="91440" tIns="45720" rIns="91440" bIns="45720">
                <a:spAutoFit/>
              </a:bodyPr>
              <a:lstStyle/>
              <a:p>
                <a:pPr algn="ctr"/>
                <a:r>
                  <a:rPr lang="fr-FR" sz="2400" b="1" cap="none" spc="0" dirty="0" smtClean="0">
                    <a:ln w="10541" cmpd="sng">
                      <a:noFill/>
                      <a:prstDash val="solid"/>
                    </a:ln>
                    <a:solidFill>
                      <a:schemeClr val="accent2"/>
                    </a:solidFill>
                    <a:effectLst>
                      <a:outerShdw blurRad="38100" dist="38100" dir="2700000" algn="tl">
                        <a:srgbClr val="000000">
                          <a:alpha val="43137"/>
                        </a:srgbClr>
                      </a:outerShdw>
                    </a:effectLst>
                    <a:latin typeface="Action of the Time New UL" panose="04030905020B02020C02" pitchFamily="82" charset="0"/>
                  </a:rPr>
                  <a:t>Profil températures</a:t>
                </a:r>
                <a:endParaRPr lang="fr-FR" sz="2400" b="1" cap="none" spc="0" dirty="0">
                  <a:ln w="10541" cmpd="sng">
                    <a:noFill/>
                    <a:prstDash val="solid"/>
                  </a:ln>
                  <a:solidFill>
                    <a:schemeClr val="accent2"/>
                  </a:solidFill>
                  <a:effectLst>
                    <a:outerShdw blurRad="38100" dist="38100" dir="2700000" algn="tl">
                      <a:srgbClr val="000000">
                        <a:alpha val="43137"/>
                      </a:srgbClr>
                    </a:outerShdw>
                  </a:effectLst>
                  <a:latin typeface="Action of the Time New UL" panose="04030905020B02020C02" pitchFamily="82" charset="0"/>
                </a:endParaRPr>
              </a:p>
            </p:txBody>
          </p:sp>
        </p:grpSp>
        <p:sp>
          <p:nvSpPr>
            <p:cNvPr id="31" name="Rectangle 30"/>
            <p:cNvSpPr/>
            <p:nvPr/>
          </p:nvSpPr>
          <p:spPr>
            <a:xfrm rot="21402765">
              <a:off x="3568221" y="2256422"/>
              <a:ext cx="2711713" cy="830997"/>
            </a:xfrm>
            <a:prstGeom prst="rect">
              <a:avLst/>
            </a:prstGeom>
            <a:noFill/>
          </p:spPr>
          <p:txBody>
            <a:bodyPr wrap="square" lIns="91440" tIns="45720" rIns="91440" bIns="45720">
              <a:spAutoFit/>
            </a:bodyPr>
            <a:lstStyle/>
            <a:p>
              <a:pPr algn="ctr"/>
              <a:r>
                <a:rPr lang="fr-FR" sz="2400" b="1" cap="none" spc="0" dirty="0" smtClean="0">
                  <a:ln w="10541" cmpd="sng">
                    <a:noFill/>
                    <a:prstDash val="solid"/>
                  </a:ln>
                  <a:solidFill>
                    <a:schemeClr val="accent2"/>
                  </a:solidFill>
                  <a:effectLst>
                    <a:outerShdw blurRad="38100" dist="38100" dir="2700000" algn="tl">
                      <a:srgbClr val="000000">
                        <a:alpha val="43137"/>
                      </a:srgbClr>
                    </a:outerShdw>
                  </a:effectLst>
                  <a:latin typeface="Action of the Time New UL" panose="04030905020B02020C02" pitchFamily="82" charset="0"/>
                </a:rPr>
                <a:t>Conception BBC</a:t>
              </a:r>
              <a:endParaRPr lang="fr-FR" sz="2400" b="1" cap="none" spc="0" dirty="0">
                <a:ln w="10541" cmpd="sng">
                  <a:noFill/>
                  <a:prstDash val="solid"/>
                </a:ln>
                <a:solidFill>
                  <a:schemeClr val="accent2"/>
                </a:solidFill>
                <a:effectLst>
                  <a:outerShdw blurRad="38100" dist="38100" dir="2700000" algn="tl">
                    <a:srgbClr val="000000">
                      <a:alpha val="43137"/>
                    </a:srgbClr>
                  </a:outerShdw>
                </a:effectLst>
                <a:latin typeface="Action of the Time New UL" panose="04030905020B02020C02" pitchFamily="82" charset="0"/>
              </a:endParaRPr>
            </a:p>
          </p:txBody>
        </p:sp>
      </p:grpSp>
      <p:pic>
        <p:nvPicPr>
          <p:cNvPr id="19" name="Image 18"/>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flipV="1">
            <a:off x="2435928" y="1971506"/>
            <a:ext cx="1920048" cy="1740496"/>
          </a:xfrm>
          <a:prstGeom prst="rect">
            <a:avLst/>
          </a:prstGeom>
        </p:spPr>
      </p:pic>
    </p:spTree>
    <p:extLst>
      <p:ext uri="{BB962C8B-B14F-4D97-AF65-F5344CB8AC3E}">
        <p14:creationId xmlns="" xmlns:p14="http://schemas.microsoft.com/office/powerpoint/2010/main" val="333369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à coins arrondis 7"/>
          <p:cNvSpPr/>
          <p:nvPr/>
        </p:nvSpPr>
        <p:spPr>
          <a:xfrm>
            <a:off x="360055" y="1434065"/>
            <a:ext cx="1623038" cy="29040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324558" y="1370138"/>
            <a:ext cx="1746618" cy="369332"/>
          </a:xfrm>
          <a:prstGeom prst="rect">
            <a:avLst/>
          </a:prstGeom>
          <a:noFill/>
        </p:spPr>
        <p:txBody>
          <a:bodyPr wrap="square">
            <a:spAutoFit/>
          </a:bodyPr>
          <a:lstStyle/>
          <a:p>
            <a:pPr lvl="0"/>
            <a:r>
              <a:rPr lang="fr-FR" dirty="0">
                <a:solidFill>
                  <a:schemeClr val="tx1">
                    <a:lumMod val="75000"/>
                    <a:lumOff val="25000"/>
                  </a:schemeClr>
                </a:solidFill>
              </a:rPr>
              <a:t>Stocker </a:t>
            </a:r>
            <a:r>
              <a:rPr lang="fr-FR" dirty="0" smtClean="0">
                <a:solidFill>
                  <a:schemeClr val="tx1">
                    <a:lumMod val="75000"/>
                    <a:lumOff val="25000"/>
                  </a:schemeClr>
                </a:solidFill>
              </a:rPr>
              <a:t>l’énergie</a:t>
            </a:r>
            <a:endParaRPr lang="fr-FR" dirty="0">
              <a:solidFill>
                <a:schemeClr val="tx1">
                  <a:lumMod val="75000"/>
                  <a:lumOff val="25000"/>
                </a:schemeClr>
              </a:solidFill>
            </a:endParaRPr>
          </a:p>
        </p:txBody>
      </p:sp>
      <p:pic>
        <p:nvPicPr>
          <p:cNvPr id="13" name="Image 7"/>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5602" t="52210" r="24626" b="17442"/>
          <a:stretch/>
        </p:blipFill>
        <p:spPr bwMode="auto">
          <a:xfrm>
            <a:off x="1220222" y="1850454"/>
            <a:ext cx="912912" cy="504000"/>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22" name="Image 7"/>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5602" t="21862" r="24626" b="47790"/>
          <a:stretch/>
        </p:blipFill>
        <p:spPr bwMode="auto">
          <a:xfrm>
            <a:off x="374574" y="1850454"/>
            <a:ext cx="912926" cy="504000"/>
          </a:xfrm>
          <a:prstGeom prst="rect">
            <a:avLst/>
          </a:prstGeom>
          <a:noFill/>
          <a:ln>
            <a:noFill/>
          </a:ln>
          <a:extLst>
            <a:ext uri="{909E8E84-426E-40DD-AFC4-6F175D3DCCD1}">
              <a14:hiddenFill xmlns="" xmlns:a14="http://schemas.microsoft.com/office/drawing/2010/main">
                <a:solidFill>
                  <a:srgbClr val="FFFFFF"/>
                </a:solidFill>
              </a14:hiddenFill>
            </a:ext>
          </a:extLst>
        </p:spPr>
      </p:pic>
      <p:cxnSp>
        <p:nvCxnSpPr>
          <p:cNvPr id="24" name="Connecteur droit 23"/>
          <p:cNvCxnSpPr/>
          <p:nvPr/>
        </p:nvCxnSpPr>
        <p:spPr>
          <a:xfrm>
            <a:off x="360055" y="1724472"/>
            <a:ext cx="2448257" cy="0"/>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graphicFrame>
        <p:nvGraphicFramePr>
          <p:cNvPr id="17" name="Diagramme 16"/>
          <p:cNvGraphicFramePr/>
          <p:nvPr>
            <p:extLst>
              <p:ext uri="{D42A27DB-BD31-4B8C-83A1-F6EECF244321}">
                <p14:modId xmlns="" xmlns:p14="http://schemas.microsoft.com/office/powerpoint/2010/main" val="2168303555"/>
              </p:ext>
            </p:extLst>
          </p:nvPr>
        </p:nvGraphicFramePr>
        <p:xfrm>
          <a:off x="1317228" y="1292424"/>
          <a:ext cx="6675659" cy="4608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5" name="Groupe 64"/>
          <p:cNvGrpSpPr/>
          <p:nvPr/>
        </p:nvGrpSpPr>
        <p:grpSpPr>
          <a:xfrm>
            <a:off x="3437538" y="2856644"/>
            <a:ext cx="2179086" cy="2036180"/>
            <a:chOff x="3473034" y="2976996"/>
            <a:chExt cx="2179086" cy="2036180"/>
          </a:xfrm>
        </p:grpSpPr>
        <p:sp>
          <p:nvSpPr>
            <p:cNvPr id="7" name="Ellipse 6"/>
            <p:cNvSpPr/>
            <p:nvPr/>
          </p:nvSpPr>
          <p:spPr>
            <a:xfrm>
              <a:off x="3473034" y="2976996"/>
              <a:ext cx="2179086" cy="203618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3491880" y="3452807"/>
              <a:ext cx="2160240" cy="1200329"/>
            </a:xfrm>
            <a:prstGeom prst="rect">
              <a:avLst/>
            </a:prstGeom>
          </p:spPr>
          <p:txBody>
            <a:bodyPr wrap="square">
              <a:spAutoFit/>
            </a:bodyPr>
            <a:lstStyle/>
            <a:p>
              <a:pPr algn="ctr"/>
              <a:r>
                <a:rPr lang="fr-FR" sz="2400" b="1" dirty="0">
                  <a:solidFill>
                    <a:srgbClr val="C00000"/>
                  </a:solidFill>
                </a:rPr>
                <a:t>Maîtriser notre consommation d’énergie</a:t>
              </a:r>
            </a:p>
          </p:txBody>
        </p:sp>
      </p:grpSp>
      <p:sp>
        <p:nvSpPr>
          <p:cNvPr id="58" name="Rectangle à coins arrondis 57"/>
          <p:cNvSpPr/>
          <p:nvPr/>
        </p:nvSpPr>
        <p:spPr>
          <a:xfrm>
            <a:off x="6840760" y="1698433"/>
            <a:ext cx="1944216" cy="53009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6" name="Groupe 65"/>
          <p:cNvGrpSpPr/>
          <p:nvPr/>
        </p:nvGrpSpPr>
        <p:grpSpPr>
          <a:xfrm>
            <a:off x="261763" y="3716891"/>
            <a:ext cx="2330525" cy="1348003"/>
            <a:chOff x="297259" y="3837243"/>
            <a:chExt cx="2330525" cy="1348003"/>
          </a:xfrm>
        </p:grpSpPr>
        <p:pic>
          <p:nvPicPr>
            <p:cNvPr id="14" name="Image 2"/>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10638" t="40796" r="3351" b="-1"/>
            <a:stretch/>
          </p:blipFill>
          <p:spPr bwMode="auto">
            <a:xfrm>
              <a:off x="483635" y="4437112"/>
              <a:ext cx="1534954" cy="748134"/>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297259" y="3837243"/>
              <a:ext cx="2330525" cy="646331"/>
            </a:xfrm>
            <a:prstGeom prst="rect">
              <a:avLst/>
            </a:prstGeom>
          </p:spPr>
          <p:txBody>
            <a:bodyPr wrap="square">
              <a:spAutoFit/>
            </a:bodyPr>
            <a:lstStyle/>
            <a:p>
              <a:pPr lvl="0"/>
              <a:r>
                <a:rPr lang="fr-FR" dirty="0" smtClean="0">
                  <a:solidFill>
                    <a:schemeClr val="tx1">
                      <a:lumMod val="75000"/>
                      <a:lumOff val="25000"/>
                    </a:schemeClr>
                  </a:solidFill>
                </a:rPr>
                <a:t>Optimiser</a:t>
              </a:r>
            </a:p>
            <a:p>
              <a:pPr lvl="0"/>
              <a:r>
                <a:rPr lang="fr-FR" dirty="0" smtClean="0">
                  <a:solidFill>
                    <a:schemeClr val="tx1">
                      <a:lumMod val="75000"/>
                      <a:lumOff val="25000"/>
                    </a:schemeClr>
                  </a:solidFill>
                </a:rPr>
                <a:t>l’orientation </a:t>
              </a:r>
              <a:endParaRPr lang="fr-FR" dirty="0">
                <a:solidFill>
                  <a:schemeClr val="tx1">
                    <a:lumMod val="75000"/>
                    <a:lumOff val="25000"/>
                  </a:schemeClr>
                </a:solidFill>
              </a:endParaRPr>
            </a:p>
          </p:txBody>
        </p:sp>
        <p:cxnSp>
          <p:nvCxnSpPr>
            <p:cNvPr id="16" name="Connecteur droit 15"/>
            <p:cNvCxnSpPr/>
            <p:nvPr/>
          </p:nvCxnSpPr>
          <p:spPr>
            <a:xfrm>
              <a:off x="410070" y="4160408"/>
              <a:ext cx="1840618" cy="13938"/>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grpSp>
      <p:sp>
        <p:nvSpPr>
          <p:cNvPr id="30" name="Rectangle 29"/>
          <p:cNvSpPr/>
          <p:nvPr/>
        </p:nvSpPr>
        <p:spPr>
          <a:xfrm>
            <a:off x="6801477" y="1652464"/>
            <a:ext cx="2091003" cy="646331"/>
          </a:xfrm>
          <a:prstGeom prst="rect">
            <a:avLst/>
          </a:prstGeom>
          <a:noFill/>
        </p:spPr>
        <p:txBody>
          <a:bodyPr wrap="square">
            <a:spAutoFit/>
          </a:bodyPr>
          <a:lstStyle/>
          <a:p>
            <a:pPr lvl="0"/>
            <a:r>
              <a:rPr lang="fr-FR" dirty="0"/>
              <a:t>Supprimer les ponts thermiques</a:t>
            </a:r>
          </a:p>
        </p:txBody>
      </p:sp>
      <p:cxnSp>
        <p:nvCxnSpPr>
          <p:cNvPr id="31" name="Connecteur droit 30"/>
          <p:cNvCxnSpPr/>
          <p:nvPr/>
        </p:nvCxnSpPr>
        <p:spPr>
          <a:xfrm flipH="1">
            <a:off x="6624740" y="1988840"/>
            <a:ext cx="2088228" cy="0"/>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grpSp>
        <p:nvGrpSpPr>
          <p:cNvPr id="67" name="Groupe 66"/>
          <p:cNvGrpSpPr/>
          <p:nvPr/>
        </p:nvGrpSpPr>
        <p:grpSpPr>
          <a:xfrm>
            <a:off x="81236" y="2574379"/>
            <a:ext cx="2439044" cy="1022301"/>
            <a:chOff x="116732" y="2694731"/>
            <a:chExt cx="2439044" cy="1022301"/>
          </a:xfrm>
        </p:grpSpPr>
        <p:pic>
          <p:nvPicPr>
            <p:cNvPr id="15" name="Image 5"/>
            <p:cNvPicPr>
              <a:picLocks noChangeAspect="1" noChangeArrowheads="1"/>
            </p:cNvPicPr>
            <p:nvPr/>
          </p:nvPicPr>
          <p:blipFill rotWithShape="1">
            <a:blip r:embed="rId9" cstate="print">
              <a:extLst>
                <a:ext uri="{28A0092B-C50C-407E-A947-70E740481C1C}">
                  <a14:useLocalDpi xmlns="" xmlns:a14="http://schemas.microsoft.com/office/drawing/2010/main" val="0"/>
                </a:ext>
              </a:extLst>
            </a:blip>
            <a:srcRect l="32626" t="20027" r="32142" b="30135"/>
            <a:stretch/>
          </p:blipFill>
          <p:spPr bwMode="auto">
            <a:xfrm>
              <a:off x="1028997" y="3039534"/>
              <a:ext cx="734691" cy="677498"/>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20" name="Rectangle 19"/>
            <p:cNvSpPr/>
            <p:nvPr/>
          </p:nvSpPr>
          <p:spPr>
            <a:xfrm>
              <a:off x="225251" y="2694731"/>
              <a:ext cx="2330525" cy="646331"/>
            </a:xfrm>
            <a:prstGeom prst="rect">
              <a:avLst/>
            </a:prstGeom>
          </p:spPr>
          <p:txBody>
            <a:bodyPr wrap="square">
              <a:spAutoFit/>
            </a:bodyPr>
            <a:lstStyle/>
            <a:p>
              <a:pPr lvl="0"/>
              <a:r>
                <a:rPr lang="fr-FR" dirty="0" smtClean="0">
                  <a:solidFill>
                    <a:schemeClr val="tx1">
                      <a:lumMod val="75000"/>
                      <a:lumOff val="25000"/>
                    </a:schemeClr>
                  </a:solidFill>
                </a:rPr>
                <a:t>Capter  les apports solaires</a:t>
              </a:r>
              <a:endParaRPr lang="fr-FR" dirty="0">
                <a:solidFill>
                  <a:schemeClr val="tx1">
                    <a:lumMod val="75000"/>
                    <a:lumOff val="25000"/>
                  </a:schemeClr>
                </a:solidFill>
              </a:endParaRPr>
            </a:p>
          </p:txBody>
        </p:sp>
        <p:cxnSp>
          <p:nvCxnSpPr>
            <p:cNvPr id="21" name="Connecteur droit 20"/>
            <p:cNvCxnSpPr/>
            <p:nvPr/>
          </p:nvCxnSpPr>
          <p:spPr>
            <a:xfrm>
              <a:off x="116732" y="3031834"/>
              <a:ext cx="1989940" cy="0"/>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69" name="Groupe 68"/>
          <p:cNvGrpSpPr/>
          <p:nvPr/>
        </p:nvGrpSpPr>
        <p:grpSpPr>
          <a:xfrm>
            <a:off x="5507082" y="1110900"/>
            <a:ext cx="3205885" cy="646331"/>
            <a:chOff x="5542578" y="1231252"/>
            <a:chExt cx="3205885" cy="646331"/>
          </a:xfrm>
        </p:grpSpPr>
        <p:sp>
          <p:nvSpPr>
            <p:cNvPr id="27" name="Rectangle 26"/>
            <p:cNvSpPr/>
            <p:nvPr/>
          </p:nvSpPr>
          <p:spPr>
            <a:xfrm>
              <a:off x="6335694" y="1231252"/>
              <a:ext cx="2412769" cy="646331"/>
            </a:xfrm>
            <a:prstGeom prst="rect">
              <a:avLst/>
            </a:prstGeom>
          </p:spPr>
          <p:txBody>
            <a:bodyPr wrap="square">
              <a:spAutoFit/>
            </a:bodyPr>
            <a:lstStyle/>
            <a:p>
              <a:pPr lvl="0"/>
              <a:r>
                <a:rPr lang="fr-FR" dirty="0"/>
                <a:t>Optimiser la compacité </a:t>
              </a:r>
              <a:r>
                <a:rPr lang="fr-FR" dirty="0" smtClean="0"/>
                <a:t>              	du </a:t>
              </a:r>
              <a:r>
                <a:rPr lang="fr-FR" dirty="0"/>
                <a:t>bâti</a:t>
              </a:r>
            </a:p>
          </p:txBody>
        </p:sp>
        <p:cxnSp>
          <p:nvCxnSpPr>
            <p:cNvPr id="28" name="Connecteur droit 27"/>
            <p:cNvCxnSpPr/>
            <p:nvPr/>
          </p:nvCxnSpPr>
          <p:spPr>
            <a:xfrm flipH="1">
              <a:off x="5542578" y="1567628"/>
              <a:ext cx="3060847" cy="0"/>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grpSp>
      <p:sp>
        <p:nvSpPr>
          <p:cNvPr id="60" name="Rectangle à coins arrondis 59"/>
          <p:cNvSpPr/>
          <p:nvPr/>
        </p:nvSpPr>
        <p:spPr>
          <a:xfrm>
            <a:off x="7128792" y="2418513"/>
            <a:ext cx="1695046" cy="29040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7056784" y="2363252"/>
            <a:ext cx="1835696" cy="369332"/>
          </a:xfrm>
          <a:prstGeom prst="rect">
            <a:avLst/>
          </a:prstGeom>
          <a:solidFill>
            <a:srgbClr val="FFFF00"/>
          </a:solidFill>
        </p:spPr>
        <p:txBody>
          <a:bodyPr wrap="square">
            <a:spAutoFit/>
          </a:bodyPr>
          <a:lstStyle/>
          <a:p>
            <a:pPr lvl="0"/>
            <a:r>
              <a:rPr lang="fr-FR" dirty="0"/>
              <a:t>Isoler l’enveloppe</a:t>
            </a:r>
          </a:p>
        </p:txBody>
      </p:sp>
      <p:cxnSp>
        <p:nvCxnSpPr>
          <p:cNvPr id="33" name="Connecteur droit 32"/>
          <p:cNvCxnSpPr/>
          <p:nvPr/>
        </p:nvCxnSpPr>
        <p:spPr>
          <a:xfrm flipH="1">
            <a:off x="7056785" y="2708920"/>
            <a:ext cx="1728191" cy="0"/>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grpSp>
        <p:nvGrpSpPr>
          <p:cNvPr id="71" name="Groupe 70"/>
          <p:cNvGrpSpPr/>
          <p:nvPr/>
        </p:nvGrpSpPr>
        <p:grpSpPr>
          <a:xfrm>
            <a:off x="7200802" y="2948608"/>
            <a:ext cx="1907702" cy="646331"/>
            <a:chOff x="7236298" y="3068960"/>
            <a:chExt cx="1907702" cy="646331"/>
          </a:xfrm>
        </p:grpSpPr>
        <p:sp>
          <p:nvSpPr>
            <p:cNvPr id="34" name="Rectangle 33"/>
            <p:cNvSpPr/>
            <p:nvPr/>
          </p:nvSpPr>
          <p:spPr>
            <a:xfrm>
              <a:off x="7452320" y="3068960"/>
              <a:ext cx="1691680" cy="646331"/>
            </a:xfrm>
            <a:prstGeom prst="rect">
              <a:avLst/>
            </a:prstGeom>
          </p:spPr>
          <p:txBody>
            <a:bodyPr wrap="square">
              <a:spAutoFit/>
            </a:bodyPr>
            <a:lstStyle/>
            <a:p>
              <a:pPr lvl="0"/>
              <a:r>
                <a:rPr lang="fr-FR" dirty="0" smtClean="0"/>
                <a:t>Étanchéifier</a:t>
              </a:r>
            </a:p>
            <a:p>
              <a:pPr lvl="0"/>
              <a:r>
                <a:rPr lang="fr-FR" dirty="0" smtClean="0"/>
                <a:t> </a:t>
              </a:r>
              <a:r>
                <a:rPr lang="fr-FR" dirty="0"/>
                <a:t>à l’air</a:t>
              </a:r>
            </a:p>
          </p:txBody>
        </p:sp>
        <p:cxnSp>
          <p:nvCxnSpPr>
            <p:cNvPr id="35" name="Connecteur droit 34"/>
            <p:cNvCxnSpPr/>
            <p:nvPr/>
          </p:nvCxnSpPr>
          <p:spPr>
            <a:xfrm flipH="1">
              <a:off x="7236298" y="3405336"/>
              <a:ext cx="1368150" cy="0"/>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72" name="Groupe 71"/>
          <p:cNvGrpSpPr/>
          <p:nvPr/>
        </p:nvGrpSpPr>
        <p:grpSpPr>
          <a:xfrm>
            <a:off x="7308306" y="3717032"/>
            <a:ext cx="2232246" cy="646331"/>
            <a:chOff x="7092282" y="3717032"/>
            <a:chExt cx="2232246" cy="646331"/>
          </a:xfrm>
        </p:grpSpPr>
        <p:sp>
          <p:nvSpPr>
            <p:cNvPr id="37" name="Rectangle 36"/>
            <p:cNvSpPr/>
            <p:nvPr/>
          </p:nvSpPr>
          <p:spPr>
            <a:xfrm>
              <a:off x="7236296" y="3717032"/>
              <a:ext cx="2088232" cy="646331"/>
            </a:xfrm>
            <a:prstGeom prst="rect">
              <a:avLst/>
            </a:prstGeom>
          </p:spPr>
          <p:txBody>
            <a:bodyPr wrap="square">
              <a:spAutoFit/>
            </a:bodyPr>
            <a:lstStyle/>
            <a:p>
              <a:pPr lvl="0"/>
              <a:r>
                <a:rPr lang="fr-FR" dirty="0"/>
                <a:t>Se protéger des vents dominants</a:t>
              </a:r>
            </a:p>
          </p:txBody>
        </p:sp>
        <p:cxnSp>
          <p:nvCxnSpPr>
            <p:cNvPr id="38" name="Connecteur droit 37"/>
            <p:cNvCxnSpPr/>
            <p:nvPr/>
          </p:nvCxnSpPr>
          <p:spPr>
            <a:xfrm flipH="1">
              <a:off x="7092282" y="4053408"/>
              <a:ext cx="1799175" cy="0"/>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grpSp>
      <p:sp>
        <p:nvSpPr>
          <p:cNvPr id="61" name="Rectangle à coins arrondis 60"/>
          <p:cNvSpPr/>
          <p:nvPr/>
        </p:nvSpPr>
        <p:spPr>
          <a:xfrm>
            <a:off x="831036" y="5911772"/>
            <a:ext cx="1977275" cy="565228"/>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oupe 72"/>
          <p:cNvGrpSpPr/>
          <p:nvPr/>
        </p:nvGrpSpPr>
        <p:grpSpPr>
          <a:xfrm>
            <a:off x="6003298" y="5204520"/>
            <a:ext cx="2987809" cy="646331"/>
            <a:chOff x="6038794" y="5324872"/>
            <a:chExt cx="2987809" cy="646331"/>
          </a:xfrm>
        </p:grpSpPr>
        <p:sp>
          <p:nvSpPr>
            <p:cNvPr id="43" name="Rectangle 42"/>
            <p:cNvSpPr/>
            <p:nvPr/>
          </p:nvSpPr>
          <p:spPr>
            <a:xfrm>
              <a:off x="6470841" y="5324872"/>
              <a:ext cx="2555762" cy="646331"/>
            </a:xfrm>
            <a:prstGeom prst="rect">
              <a:avLst/>
            </a:prstGeom>
          </p:spPr>
          <p:txBody>
            <a:bodyPr wrap="square">
              <a:spAutoFit/>
            </a:bodyPr>
            <a:lstStyle/>
            <a:p>
              <a:pPr lvl="0"/>
              <a:r>
                <a:rPr lang="fr-FR" dirty="0"/>
                <a:t>Utiliser les énergies renouvelables</a:t>
              </a:r>
            </a:p>
          </p:txBody>
        </p:sp>
        <p:cxnSp>
          <p:nvCxnSpPr>
            <p:cNvPr id="44" name="Connecteur droit 43"/>
            <p:cNvCxnSpPr/>
            <p:nvPr/>
          </p:nvCxnSpPr>
          <p:spPr>
            <a:xfrm flipH="1">
              <a:off x="6038794" y="5661248"/>
              <a:ext cx="2483767" cy="0"/>
            </a:xfrm>
            <a:prstGeom prst="line">
              <a:avLst/>
            </a:prstGeom>
            <a:ln w="28575">
              <a:solidFill>
                <a:srgbClr val="59B9BB"/>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74" name="Groupe 73"/>
          <p:cNvGrpSpPr/>
          <p:nvPr/>
        </p:nvGrpSpPr>
        <p:grpSpPr>
          <a:xfrm>
            <a:off x="5256585" y="5830669"/>
            <a:ext cx="3456383" cy="646331"/>
            <a:chOff x="5292081" y="5951021"/>
            <a:chExt cx="3456383" cy="646331"/>
          </a:xfrm>
        </p:grpSpPr>
        <p:sp>
          <p:nvSpPr>
            <p:cNvPr id="45" name="Rectangle 44"/>
            <p:cNvSpPr/>
            <p:nvPr/>
          </p:nvSpPr>
          <p:spPr>
            <a:xfrm>
              <a:off x="6048686" y="5951021"/>
              <a:ext cx="2555762" cy="646331"/>
            </a:xfrm>
            <a:prstGeom prst="rect">
              <a:avLst/>
            </a:prstGeom>
          </p:spPr>
          <p:txBody>
            <a:bodyPr wrap="square">
              <a:spAutoFit/>
            </a:bodyPr>
            <a:lstStyle/>
            <a:p>
              <a:pPr lvl="0"/>
              <a:r>
                <a:rPr lang="fr-FR" dirty="0"/>
                <a:t>Installer un système de chauffage performent</a:t>
              </a:r>
            </a:p>
          </p:txBody>
        </p:sp>
        <p:cxnSp>
          <p:nvCxnSpPr>
            <p:cNvPr id="46" name="Connecteur droit 45"/>
            <p:cNvCxnSpPr/>
            <p:nvPr/>
          </p:nvCxnSpPr>
          <p:spPr>
            <a:xfrm flipH="1">
              <a:off x="5292081" y="6287397"/>
              <a:ext cx="3456383" cy="0"/>
            </a:xfrm>
            <a:prstGeom prst="line">
              <a:avLst/>
            </a:prstGeom>
            <a:ln w="28575">
              <a:solidFill>
                <a:srgbClr val="59B9BB"/>
              </a:solidFill>
              <a:tailEnd type="oval" w="lg" len="lg"/>
            </a:ln>
          </p:spPr>
          <p:style>
            <a:lnRef idx="1">
              <a:schemeClr val="accent1"/>
            </a:lnRef>
            <a:fillRef idx="0">
              <a:schemeClr val="accent1"/>
            </a:fillRef>
            <a:effectRef idx="0">
              <a:schemeClr val="accent1"/>
            </a:effectRef>
            <a:fontRef idx="minor">
              <a:schemeClr val="tx1"/>
            </a:fontRef>
          </p:style>
        </p:cxnSp>
      </p:grpSp>
      <p:sp>
        <p:nvSpPr>
          <p:cNvPr id="62" name="Rectangle à coins arrondis 61"/>
          <p:cNvSpPr/>
          <p:nvPr/>
        </p:nvSpPr>
        <p:spPr>
          <a:xfrm>
            <a:off x="523021" y="5282253"/>
            <a:ext cx="2069267" cy="565228"/>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792088" y="5911772"/>
            <a:ext cx="2232249" cy="646331"/>
          </a:xfrm>
          <a:prstGeom prst="rect">
            <a:avLst/>
          </a:prstGeom>
          <a:noFill/>
        </p:spPr>
        <p:txBody>
          <a:bodyPr wrap="square">
            <a:spAutoFit/>
          </a:bodyPr>
          <a:lstStyle/>
          <a:p>
            <a:pPr lvl="0"/>
            <a:r>
              <a:rPr lang="fr-FR" dirty="0"/>
              <a:t>Récupérer l’énergie de la ventilation</a:t>
            </a:r>
          </a:p>
        </p:txBody>
      </p:sp>
      <p:cxnSp>
        <p:nvCxnSpPr>
          <p:cNvPr id="49" name="Connecteur droit 48"/>
          <p:cNvCxnSpPr/>
          <p:nvPr/>
        </p:nvCxnSpPr>
        <p:spPr>
          <a:xfrm>
            <a:off x="831037" y="6234938"/>
            <a:ext cx="3057395" cy="0"/>
          </a:xfrm>
          <a:prstGeom prst="line">
            <a:avLst/>
          </a:prstGeom>
          <a:ln w="28575">
            <a:solidFill>
              <a:srgbClr val="59B9BB"/>
            </a:solidFill>
            <a:tailEnd type="oval" w="lg" len="lg"/>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04056" y="5252864"/>
            <a:ext cx="2555762" cy="646331"/>
          </a:xfrm>
          <a:prstGeom prst="rect">
            <a:avLst/>
          </a:prstGeom>
        </p:spPr>
        <p:txBody>
          <a:bodyPr wrap="square">
            <a:spAutoFit/>
          </a:bodyPr>
          <a:lstStyle/>
          <a:p>
            <a:pPr lvl="0"/>
            <a:r>
              <a:rPr lang="fr-FR" dirty="0"/>
              <a:t>Adopter un comportement sobre</a:t>
            </a:r>
          </a:p>
        </p:txBody>
      </p:sp>
      <p:cxnSp>
        <p:nvCxnSpPr>
          <p:cNvPr id="51" name="Connecteur droit 50"/>
          <p:cNvCxnSpPr/>
          <p:nvPr/>
        </p:nvCxnSpPr>
        <p:spPr>
          <a:xfrm>
            <a:off x="576064" y="5612904"/>
            <a:ext cx="2448273" cy="0"/>
          </a:xfrm>
          <a:prstGeom prst="line">
            <a:avLst/>
          </a:prstGeom>
          <a:ln w="28575">
            <a:solidFill>
              <a:srgbClr val="59B9BB"/>
            </a:solidFill>
            <a:tailEnd type="oval" w="lg" len="lg"/>
          </a:ln>
        </p:spPr>
        <p:style>
          <a:lnRef idx="1">
            <a:schemeClr val="accent1"/>
          </a:lnRef>
          <a:fillRef idx="0">
            <a:schemeClr val="accent1"/>
          </a:fillRef>
          <a:effectRef idx="0">
            <a:schemeClr val="accent1"/>
          </a:effectRef>
          <a:fontRef idx="minor">
            <a:schemeClr val="tx1"/>
          </a:fontRef>
        </p:style>
      </p:cxnSp>
      <p:sp>
        <p:nvSpPr>
          <p:cNvPr id="89" name="Pentagone 88"/>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52" name="Rectangle à coins arrondis 51"/>
          <p:cNvSpPr/>
          <p:nvPr/>
        </p:nvSpPr>
        <p:spPr>
          <a:xfrm>
            <a:off x="57008" y="1011282"/>
            <a:ext cx="8908076" cy="5730086"/>
          </a:xfrm>
          <a:prstGeom prst="roundRect">
            <a:avLst>
              <a:gd name="adj" fmla="val 6117"/>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3" name="AutoShape 4"/>
          <p:cNvSpPr>
            <a:spLocks noChangeArrowheads="1"/>
          </p:cNvSpPr>
          <p:nvPr/>
        </p:nvSpPr>
        <p:spPr bwMode="auto">
          <a:xfrm>
            <a:off x="68412" y="810413"/>
            <a:ext cx="4648200" cy="386339"/>
          </a:xfrm>
          <a:prstGeom prst="roundRect">
            <a:avLst>
              <a:gd name="adj" fmla="val 16667"/>
            </a:avLst>
          </a:prstGeom>
          <a:ln>
            <a:solidFill>
              <a:schemeClr val="accent2">
                <a:lumMod val="40000"/>
                <a:lumOff val="60000"/>
              </a:schemeClr>
            </a:solidFill>
            <a:headEnd/>
            <a:tailEnd/>
          </a:ln>
        </p:spPr>
        <p:style>
          <a:lnRef idx="1">
            <a:schemeClr val="accent2"/>
          </a:lnRef>
          <a:fillRef idx="2">
            <a:schemeClr val="accent2"/>
          </a:fillRef>
          <a:effectRef idx="1">
            <a:schemeClr val="accent2"/>
          </a:effectRef>
          <a:fontRef idx="minor">
            <a:schemeClr val="dk1"/>
          </a:fontRef>
        </p:style>
        <p:txBody>
          <a:bodyPr/>
          <a:lstStyle/>
          <a:p>
            <a:pPr lvl="0" algn="ctr" fontAlgn="base">
              <a:spcBef>
                <a:spcPct val="0"/>
              </a:spcBef>
              <a:spcAft>
                <a:spcPct val="0"/>
              </a:spcAft>
            </a:pPr>
            <a:r>
              <a:rPr lang="fr-FR" altLang="zh-CN" dirty="0" smtClean="0">
                <a:solidFill>
                  <a:schemeClr val="tx1"/>
                </a:solidFill>
                <a:latin typeface="Calibri" pitchFamily="34" charset="0"/>
                <a:ea typeface="Times New Roman" pitchFamily="18" charset="0"/>
                <a:cs typeface="Calibri" pitchFamily="34" charset="0"/>
              </a:rPr>
              <a:t>Connaissances visées</a:t>
            </a:r>
            <a:endParaRPr lang="fr-FR" dirty="0">
              <a:solidFill>
                <a:schemeClr val="tx1"/>
              </a:solidFill>
            </a:endParaRPr>
          </a:p>
        </p:txBody>
      </p:sp>
      <p:pic>
        <p:nvPicPr>
          <p:cNvPr id="54" name="Image 53"/>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968589" y="1680518"/>
            <a:ext cx="1251483" cy="1604466"/>
          </a:xfrm>
          <a:prstGeom prst="rect">
            <a:avLst/>
          </a:prstGeom>
        </p:spPr>
      </p:pic>
    </p:spTree>
    <p:extLst>
      <p:ext uri="{BB962C8B-B14F-4D97-AF65-F5344CB8AC3E}">
        <p14:creationId xmlns="" xmlns:p14="http://schemas.microsoft.com/office/powerpoint/2010/main" val="216321855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p:cTn id="22" dur="500" fill="hold"/>
                                        <p:tgtEl>
                                          <p:spTgt spid="61"/>
                                        </p:tgtEl>
                                        <p:attrNameLst>
                                          <p:attrName>ppt_w</p:attrName>
                                        </p:attrNameLst>
                                      </p:cBhvr>
                                      <p:tavLst>
                                        <p:tav tm="0">
                                          <p:val>
                                            <p:fltVal val="0"/>
                                          </p:val>
                                        </p:tav>
                                        <p:tav tm="100000">
                                          <p:val>
                                            <p:strVal val="#ppt_w"/>
                                          </p:val>
                                        </p:tav>
                                      </p:tavLst>
                                    </p:anim>
                                    <p:anim calcmode="lin" valueType="num">
                                      <p:cBhvr>
                                        <p:cTn id="23" dur="500" fill="hold"/>
                                        <p:tgtEl>
                                          <p:spTgt spid="61"/>
                                        </p:tgtEl>
                                        <p:attrNameLst>
                                          <p:attrName>ppt_h</p:attrName>
                                        </p:attrNameLst>
                                      </p:cBhvr>
                                      <p:tavLst>
                                        <p:tav tm="0">
                                          <p:val>
                                            <p:fltVal val="0"/>
                                          </p:val>
                                        </p:tav>
                                        <p:tav tm="100000">
                                          <p:val>
                                            <p:strVal val="#ppt_h"/>
                                          </p:val>
                                        </p:tav>
                                      </p:tavLst>
                                    </p:anim>
                                    <p:animEffect transition="in" filter="fade">
                                      <p:cBhvr>
                                        <p:cTn id="24" dur="500"/>
                                        <p:tgtEl>
                                          <p:spTgt spid="6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p:cTn id="27" dur="500" fill="hold"/>
                                        <p:tgtEl>
                                          <p:spTgt spid="62"/>
                                        </p:tgtEl>
                                        <p:attrNameLst>
                                          <p:attrName>ppt_w</p:attrName>
                                        </p:attrNameLst>
                                      </p:cBhvr>
                                      <p:tavLst>
                                        <p:tav tm="0">
                                          <p:val>
                                            <p:fltVal val="0"/>
                                          </p:val>
                                        </p:tav>
                                        <p:tav tm="100000">
                                          <p:val>
                                            <p:strVal val="#ppt_w"/>
                                          </p:val>
                                        </p:tav>
                                      </p:tavLst>
                                    </p:anim>
                                    <p:anim calcmode="lin" valueType="num">
                                      <p:cBhvr>
                                        <p:cTn id="28" dur="500" fill="hold"/>
                                        <p:tgtEl>
                                          <p:spTgt spid="62"/>
                                        </p:tgtEl>
                                        <p:attrNameLst>
                                          <p:attrName>ppt_h</p:attrName>
                                        </p:attrNameLst>
                                      </p:cBhvr>
                                      <p:tavLst>
                                        <p:tav tm="0">
                                          <p:val>
                                            <p:fltVal val="0"/>
                                          </p:val>
                                        </p:tav>
                                        <p:tav tm="100000">
                                          <p:val>
                                            <p:strVal val="#ppt_h"/>
                                          </p:val>
                                        </p:tav>
                                      </p:tavLst>
                                    </p:anim>
                                    <p:animEffect transition="in" filter="fade">
                                      <p:cBhvr>
                                        <p:cTn id="29" dur="500"/>
                                        <p:tgtEl>
                                          <p:spTgt spid="6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8" grpId="0" animBg="1"/>
      <p:bldP spid="32" grpId="0" animBg="1"/>
      <p:bldP spid="61" grpId="0" animBg="1"/>
      <p:bldP spid="6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41" name="Pentagone 40"/>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pic>
        <p:nvPicPr>
          <p:cNvPr id="1031" name="Picture 7" descr="C:\Users\An\Dropbox\seminaire anne\photos\photo.gif"/>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5674" r="26764" b="21443"/>
          <a:stretch/>
        </p:blipFill>
        <p:spPr bwMode="auto">
          <a:xfrm>
            <a:off x="56390" y="3717032"/>
            <a:ext cx="3744094" cy="2794544"/>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8433" y="1484784"/>
            <a:ext cx="3793487" cy="2137600"/>
          </a:xfrm>
          <a:prstGeom prst="rect">
            <a:avLst/>
          </a:prstGeom>
        </p:spPr>
      </p:pic>
      <p:sp>
        <p:nvSpPr>
          <p:cNvPr id="25" name="ZoneTexte 24"/>
          <p:cNvSpPr txBox="1"/>
          <p:nvPr/>
        </p:nvSpPr>
        <p:spPr>
          <a:xfrm>
            <a:off x="3735522" y="1510277"/>
            <a:ext cx="3177347" cy="984885"/>
          </a:xfrm>
          <a:prstGeom prst="rect">
            <a:avLst/>
          </a:prstGeom>
          <a:noFill/>
        </p:spPr>
        <p:txBody>
          <a:bodyPr wrap="square" rtlCol="0">
            <a:spAutoFit/>
          </a:bodyPr>
          <a:lstStyle/>
          <a:p>
            <a:r>
              <a:rPr lang="fr-FR" sz="2000" i="1" dirty="0" smtClean="0"/>
              <a:t>Maquette de base</a:t>
            </a:r>
            <a:endParaRPr lang="fr-FR" sz="2000" i="1" dirty="0"/>
          </a:p>
          <a:p>
            <a:r>
              <a:rPr lang="fr-FR" sz="2000" b="1" dirty="0" smtClean="0"/>
              <a:t>« Bâtiment existant »</a:t>
            </a:r>
          </a:p>
          <a:p>
            <a:pPr marL="381000" indent="-285750">
              <a:buFont typeface="Wingdings" panose="05000000000000000000" pitchFamily="2" charset="2"/>
              <a:buChar char="ü"/>
            </a:pPr>
            <a:r>
              <a:rPr lang="fr-FR" dirty="0" smtClean="0"/>
              <a:t>Système de chauffe</a:t>
            </a:r>
          </a:p>
        </p:txBody>
      </p:sp>
      <p:sp>
        <p:nvSpPr>
          <p:cNvPr id="26" name="ZoneTexte 25"/>
          <p:cNvSpPr txBox="1"/>
          <p:nvPr/>
        </p:nvSpPr>
        <p:spPr>
          <a:xfrm>
            <a:off x="3707904" y="4275093"/>
            <a:ext cx="2406938" cy="954107"/>
          </a:xfrm>
          <a:prstGeom prst="rect">
            <a:avLst/>
          </a:prstGeom>
          <a:noFill/>
        </p:spPr>
        <p:txBody>
          <a:bodyPr wrap="square" rtlCol="0">
            <a:spAutoFit/>
          </a:bodyPr>
          <a:lstStyle/>
          <a:p>
            <a:r>
              <a:rPr lang="fr-FR" sz="2000" b="1" dirty="0" smtClean="0"/>
              <a:t>« Bâtiment rénové »</a:t>
            </a:r>
          </a:p>
          <a:p>
            <a:pPr marL="381000" indent="-285750">
              <a:buFont typeface="Symbol" panose="05050102010706020507" pitchFamily="18" charset="2"/>
              <a:buChar char="+"/>
            </a:pPr>
            <a:r>
              <a:rPr lang="fr-FR" dirty="0" smtClean="0"/>
              <a:t>Isolation</a:t>
            </a:r>
          </a:p>
          <a:p>
            <a:pPr marL="381000" indent="-285750">
              <a:buFont typeface="Symbol" panose="05050102010706020507" pitchFamily="18" charset="2"/>
              <a:buChar char="+"/>
            </a:pPr>
            <a:r>
              <a:rPr lang="fr-FR" dirty="0" smtClean="0"/>
              <a:t>VMC</a:t>
            </a:r>
          </a:p>
        </p:txBody>
      </p:sp>
      <p:sp>
        <p:nvSpPr>
          <p:cNvPr id="4" name="Rectangle à coins arrondis 3"/>
          <p:cNvSpPr/>
          <p:nvPr/>
        </p:nvSpPr>
        <p:spPr>
          <a:xfrm>
            <a:off x="63503" y="1196975"/>
            <a:ext cx="8756647" cy="5327650"/>
          </a:xfrm>
          <a:prstGeom prst="roundRect">
            <a:avLst>
              <a:gd name="adj" fmla="val 611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3" name="AutoShape 4"/>
          <p:cNvSpPr>
            <a:spLocks noChangeArrowheads="1"/>
          </p:cNvSpPr>
          <p:nvPr/>
        </p:nvSpPr>
        <p:spPr bwMode="auto">
          <a:xfrm>
            <a:off x="63503" y="962975"/>
            <a:ext cx="4104000" cy="468000"/>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marL="1074738" lvl="0" indent="-1074738" algn="ctr"/>
            <a:r>
              <a:rPr lang="fr-FR" b="1" dirty="0" smtClean="0">
                <a:solidFill>
                  <a:srgbClr val="FFFFFF"/>
                </a:solidFill>
                <a:latin typeface="Calibri" pitchFamily="34" charset="0"/>
              </a:rPr>
              <a:t>Maquette 1/20</a:t>
            </a:r>
            <a:r>
              <a:rPr lang="fr-FR" b="1" baseline="30000" dirty="0" smtClean="0">
                <a:solidFill>
                  <a:srgbClr val="FFFFFF"/>
                </a:solidFill>
                <a:latin typeface="Calibri" pitchFamily="34" charset="0"/>
              </a:rPr>
              <a:t>ème</a:t>
            </a:r>
            <a:endParaRPr lang="fr-FR" dirty="0">
              <a:latin typeface="Calibri" pitchFamily="34" charset="0"/>
            </a:endParaRPr>
          </a:p>
        </p:txBody>
      </p:sp>
      <p:sp>
        <p:nvSpPr>
          <p:cNvPr id="2" name="Flèche courbée vers la gauche 1"/>
          <p:cNvSpPr/>
          <p:nvPr/>
        </p:nvSpPr>
        <p:spPr>
          <a:xfrm>
            <a:off x="4541954" y="2533543"/>
            <a:ext cx="882856" cy="174154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 name="Imag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218636" y="2438563"/>
            <a:ext cx="1800000" cy="1012500"/>
          </a:xfrm>
          <a:prstGeom prst="rect">
            <a:avLst/>
          </a:prstGeom>
        </p:spPr>
      </p:pic>
      <p:pic>
        <p:nvPicPr>
          <p:cNvPr id="7" name="Imag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20762979">
            <a:off x="6012869" y="3899762"/>
            <a:ext cx="1800000" cy="1012500"/>
          </a:xfrm>
          <a:prstGeom prst="rect">
            <a:avLst/>
          </a:prstGeom>
        </p:spPr>
      </p:pic>
      <p:pic>
        <p:nvPicPr>
          <p:cNvPr id="8" name="Image 7"/>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012869" y="3476174"/>
            <a:ext cx="1800000" cy="1012500"/>
          </a:xfrm>
          <a:prstGeom prst="rect">
            <a:avLst/>
          </a:prstGeom>
        </p:spPr>
      </p:pic>
      <p:pic>
        <p:nvPicPr>
          <p:cNvPr id="10" name="Image 9"/>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7573529" y="3581575"/>
            <a:ext cx="1445107" cy="1143569"/>
          </a:xfrm>
          <a:prstGeom prst="rect">
            <a:avLst/>
          </a:prstGeom>
        </p:spPr>
      </p:pic>
      <p:sp>
        <p:nvSpPr>
          <p:cNvPr id="11" name="Rectangle 10"/>
          <p:cNvSpPr/>
          <p:nvPr/>
        </p:nvSpPr>
        <p:spPr>
          <a:xfrm>
            <a:off x="5424810" y="2704776"/>
            <a:ext cx="1850378" cy="646331"/>
          </a:xfrm>
          <a:prstGeom prst="rect">
            <a:avLst/>
          </a:prstGeom>
        </p:spPr>
        <p:txBody>
          <a:bodyPr wrap="none">
            <a:spAutoFit/>
          </a:bodyPr>
          <a:lstStyle/>
          <a:p>
            <a:r>
              <a:rPr lang="fr-FR" b="1" dirty="0"/>
              <a:t>+ </a:t>
            </a:r>
            <a:r>
              <a:rPr lang="fr-FR" b="1" dirty="0" smtClean="0"/>
              <a:t>Aménagements</a:t>
            </a:r>
          </a:p>
          <a:p>
            <a:pPr algn="ctr"/>
            <a:r>
              <a:rPr lang="fr-FR" b="1" dirty="0" smtClean="0"/>
              <a:t>possibles</a:t>
            </a:r>
            <a:endParaRPr lang="fr-FR" b="1" dirty="0"/>
          </a:p>
        </p:txBody>
      </p:sp>
      <p:pic>
        <p:nvPicPr>
          <p:cNvPr id="6" name="Image 5"/>
          <p:cNvPicPr>
            <a:picLocks noChangeAspect="1"/>
          </p:cNvPicPr>
          <p:nvPr/>
        </p:nvPicPr>
        <p:blipFill rotWithShape="1">
          <a:blip r:embed="rId9" cstate="print">
            <a:extLst>
              <a:ext uri="{28A0092B-C50C-407E-A947-70E740481C1C}">
                <a14:useLocalDpi xmlns="" xmlns:a14="http://schemas.microsoft.com/office/drawing/2010/main" val="0"/>
              </a:ext>
            </a:extLst>
          </a:blip>
          <a:srcRect b="25895"/>
          <a:stretch/>
        </p:blipFill>
        <p:spPr>
          <a:xfrm>
            <a:off x="5121388" y="4905352"/>
            <a:ext cx="4059124" cy="1692000"/>
          </a:xfrm>
          <a:prstGeom prst="rect">
            <a:avLst/>
          </a:prstGeom>
        </p:spPr>
      </p:pic>
    </p:spTree>
    <p:extLst>
      <p:ext uri="{BB962C8B-B14F-4D97-AF65-F5344CB8AC3E}">
        <p14:creationId xmlns="" xmlns:p14="http://schemas.microsoft.com/office/powerpoint/2010/main" val="33613356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41" name="Pentagone 40"/>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2" name="ZoneTexte 1"/>
          <p:cNvSpPr txBox="1"/>
          <p:nvPr/>
        </p:nvSpPr>
        <p:spPr>
          <a:xfrm>
            <a:off x="78563" y="1950761"/>
            <a:ext cx="1661981" cy="1477328"/>
          </a:xfrm>
          <a:prstGeom prst="rect">
            <a:avLst/>
          </a:prstGeom>
          <a:noFill/>
        </p:spPr>
        <p:txBody>
          <a:bodyPr wrap="square" rtlCol="0">
            <a:spAutoFit/>
          </a:bodyPr>
          <a:lstStyle/>
          <a:p>
            <a:r>
              <a:rPr lang="fr-FR" b="1" dirty="0" smtClean="0"/>
              <a:t>Constantes</a:t>
            </a:r>
          </a:p>
          <a:p>
            <a:pPr marL="285750" indent="-190500">
              <a:buFont typeface="Arial" panose="020B0604020202020204" pitchFamily="34" charset="0"/>
              <a:buChar char="•"/>
            </a:pPr>
            <a:r>
              <a:rPr lang="fr-FR" dirty="0" smtClean="0"/>
              <a:t>Volume intérieur</a:t>
            </a:r>
          </a:p>
          <a:p>
            <a:pPr marL="285750" indent="-190500">
              <a:buFont typeface="Arial" panose="020B0604020202020204" pitchFamily="34" charset="0"/>
              <a:buChar char="•"/>
            </a:pPr>
            <a:r>
              <a:rPr lang="fr-FR" dirty="0" smtClean="0"/>
              <a:t>Puissance de chauffe</a:t>
            </a:r>
          </a:p>
        </p:txBody>
      </p:sp>
      <p:sp>
        <p:nvSpPr>
          <p:cNvPr id="3" name="ZoneTexte 2"/>
          <p:cNvSpPr txBox="1"/>
          <p:nvPr/>
        </p:nvSpPr>
        <p:spPr>
          <a:xfrm>
            <a:off x="76830" y="4365104"/>
            <a:ext cx="1446461" cy="646331"/>
          </a:xfrm>
          <a:prstGeom prst="rect">
            <a:avLst/>
          </a:prstGeom>
          <a:noFill/>
        </p:spPr>
        <p:txBody>
          <a:bodyPr wrap="square" rtlCol="0">
            <a:spAutoFit/>
          </a:bodyPr>
          <a:lstStyle/>
          <a:p>
            <a:r>
              <a:rPr lang="fr-FR" b="1" dirty="0" smtClean="0"/>
              <a:t>Variable</a:t>
            </a:r>
            <a:r>
              <a:rPr lang="fr-FR" dirty="0" smtClean="0"/>
              <a:t> </a:t>
            </a:r>
          </a:p>
          <a:p>
            <a:pPr marL="285750" indent="-190500">
              <a:buFont typeface="Arial" panose="020B0604020202020204" pitchFamily="34" charset="0"/>
              <a:buChar char="•"/>
            </a:pPr>
            <a:r>
              <a:rPr lang="fr-FR" dirty="0"/>
              <a:t>E</a:t>
            </a:r>
            <a:r>
              <a:rPr lang="fr-FR" dirty="0" smtClean="0"/>
              <a:t>nveloppe</a:t>
            </a:r>
            <a:endParaRPr lang="fr-FR" dirty="0"/>
          </a:p>
        </p:txBody>
      </p:sp>
      <p:grpSp>
        <p:nvGrpSpPr>
          <p:cNvPr id="12" name="Groupe 11"/>
          <p:cNvGrpSpPr>
            <a:grpSpLocks noChangeAspect="1"/>
          </p:cNvGrpSpPr>
          <p:nvPr/>
        </p:nvGrpSpPr>
        <p:grpSpPr>
          <a:xfrm>
            <a:off x="1696951" y="1663809"/>
            <a:ext cx="1682907" cy="2188038"/>
            <a:chOff x="6608823" y="1782813"/>
            <a:chExt cx="1682907" cy="2188038"/>
          </a:xfrm>
        </p:grpSpPr>
        <p:pic>
          <p:nvPicPr>
            <p:cNvPr id="5" name="Image 4"/>
            <p:cNvPicPr>
              <a:picLocks noChangeAspect="1"/>
            </p:cNvPicPr>
            <p:nvPr/>
          </p:nvPicPr>
          <p:blipFill rotWithShape="1">
            <a:blip r:embed="rId3" cstate="print">
              <a:extLst>
                <a:ext uri="{28A0092B-C50C-407E-A947-70E740481C1C}">
                  <a14:useLocalDpi xmlns="" xmlns:a14="http://schemas.microsoft.com/office/drawing/2010/main" val="0"/>
                </a:ext>
              </a:extLst>
            </a:blip>
            <a:srcRect t="38236"/>
            <a:stretch/>
          </p:blipFill>
          <p:spPr>
            <a:xfrm>
              <a:off x="6652416" y="2170851"/>
              <a:ext cx="1639314"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à coins arrondis 5"/>
            <p:cNvSpPr/>
            <p:nvPr/>
          </p:nvSpPr>
          <p:spPr>
            <a:xfrm>
              <a:off x="6608823" y="1782813"/>
              <a:ext cx="1507851" cy="566072"/>
            </a:xfrm>
            <a:prstGeom prst="roundRec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r>
                <a:rPr lang="fr-FR" b="1" i="1" dirty="0" smtClean="0">
                  <a:solidFill>
                    <a:schemeClr val="bg1"/>
                  </a:solidFill>
                </a:rPr>
                <a:t>Témoin</a:t>
              </a:r>
            </a:p>
            <a:p>
              <a:pPr algn="ctr"/>
              <a:r>
                <a:rPr lang="fr-FR" dirty="0" smtClean="0">
                  <a:solidFill>
                    <a:schemeClr val="bg1"/>
                  </a:solidFill>
                </a:rPr>
                <a:t>Sans isolation</a:t>
              </a:r>
              <a:endParaRPr lang="fr-FR" dirty="0">
                <a:solidFill>
                  <a:schemeClr val="bg1"/>
                </a:solidFill>
              </a:endParaRPr>
            </a:p>
          </p:txBody>
        </p:sp>
      </p:grpSp>
      <p:grpSp>
        <p:nvGrpSpPr>
          <p:cNvPr id="11" name="Groupe 10"/>
          <p:cNvGrpSpPr/>
          <p:nvPr/>
        </p:nvGrpSpPr>
        <p:grpSpPr>
          <a:xfrm>
            <a:off x="3526276" y="4460702"/>
            <a:ext cx="1621788" cy="2088232"/>
            <a:chOff x="7208971" y="3855458"/>
            <a:chExt cx="1621788" cy="2088232"/>
          </a:xfrm>
        </p:grpSpPr>
        <p:pic>
          <p:nvPicPr>
            <p:cNvPr id="4099"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5337" r="6349"/>
            <a:stretch/>
          </p:blipFill>
          <p:spPr bwMode="auto">
            <a:xfrm>
              <a:off x="7269427" y="4143690"/>
              <a:ext cx="1561332"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3" name="Rectangle à coins arrondis 32"/>
            <p:cNvSpPr/>
            <p:nvPr/>
          </p:nvSpPr>
          <p:spPr>
            <a:xfrm>
              <a:off x="7208971" y="3855458"/>
              <a:ext cx="1189740" cy="545942"/>
            </a:xfrm>
            <a:prstGeom prst="roundRec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bg1"/>
                  </a:solidFill>
                </a:rPr>
                <a:t>Isolation répartie</a:t>
              </a:r>
              <a:endParaRPr lang="fr-FR" dirty="0">
                <a:solidFill>
                  <a:schemeClr val="bg1"/>
                </a:solidFill>
              </a:endParaRPr>
            </a:p>
          </p:txBody>
        </p:sp>
      </p:grpSp>
      <p:grpSp>
        <p:nvGrpSpPr>
          <p:cNvPr id="8" name="Groupe 7"/>
          <p:cNvGrpSpPr/>
          <p:nvPr/>
        </p:nvGrpSpPr>
        <p:grpSpPr>
          <a:xfrm>
            <a:off x="5271657" y="4437112"/>
            <a:ext cx="1676607" cy="2086984"/>
            <a:chOff x="269010" y="3873018"/>
            <a:chExt cx="1676607" cy="2086984"/>
          </a:xfrm>
        </p:grpSpPr>
        <p:pic>
          <p:nvPicPr>
            <p:cNvPr id="4098"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24966" r="5921"/>
            <a:stretch/>
          </p:blipFill>
          <p:spPr bwMode="auto">
            <a:xfrm>
              <a:off x="324384" y="4160002"/>
              <a:ext cx="1621233"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4" name="Rectangle à coins arrondis 33"/>
            <p:cNvSpPr/>
            <p:nvPr/>
          </p:nvSpPr>
          <p:spPr>
            <a:xfrm>
              <a:off x="269010" y="3873018"/>
              <a:ext cx="1224137" cy="504000"/>
            </a:xfrm>
            <a:prstGeom prst="roundRec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bg1"/>
                  </a:solidFill>
                </a:rPr>
                <a:t>Isolation intérieure</a:t>
              </a:r>
              <a:endParaRPr lang="fr-FR" dirty="0">
                <a:solidFill>
                  <a:schemeClr val="bg1"/>
                </a:solidFill>
              </a:endParaRPr>
            </a:p>
          </p:txBody>
        </p:sp>
      </p:grpSp>
      <p:grpSp>
        <p:nvGrpSpPr>
          <p:cNvPr id="10" name="Groupe 9"/>
          <p:cNvGrpSpPr/>
          <p:nvPr/>
        </p:nvGrpSpPr>
        <p:grpSpPr>
          <a:xfrm>
            <a:off x="1696951" y="4453285"/>
            <a:ext cx="1650913" cy="2095649"/>
            <a:chOff x="4876875" y="4630993"/>
            <a:chExt cx="1650913" cy="2095649"/>
          </a:xfrm>
        </p:grpSpPr>
        <p:pic>
          <p:nvPicPr>
            <p:cNvPr id="27" name="Image 26"/>
            <p:cNvPicPr>
              <a:picLocks noChangeAspect="1"/>
            </p:cNvPicPr>
            <p:nvPr/>
          </p:nvPicPr>
          <p:blipFill rotWithShape="1">
            <a:blip r:embed="rId6" cstate="print">
              <a:extLst>
                <a:ext uri="{28A0092B-C50C-407E-A947-70E740481C1C}">
                  <a14:useLocalDpi xmlns="" xmlns:a14="http://schemas.microsoft.com/office/drawing/2010/main" val="0"/>
                </a:ext>
              </a:extLst>
            </a:blip>
            <a:srcRect l="8470" t="35079" b="7263"/>
            <a:stretch/>
          </p:blipFill>
          <p:spPr>
            <a:xfrm>
              <a:off x="4920468" y="4926642"/>
              <a:ext cx="1607320"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 name="Rectangle à coins arrondis 34"/>
            <p:cNvSpPr/>
            <p:nvPr/>
          </p:nvSpPr>
          <p:spPr>
            <a:xfrm>
              <a:off x="4876875" y="4630993"/>
              <a:ext cx="1224136" cy="503337"/>
            </a:xfrm>
            <a:prstGeom prst="roundRec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bg1"/>
                  </a:solidFill>
                </a:rPr>
                <a:t>Isolation extérieure</a:t>
              </a:r>
              <a:endParaRPr lang="fr-FR" dirty="0">
                <a:solidFill>
                  <a:schemeClr val="bg1"/>
                </a:solidFill>
              </a:endParaRPr>
            </a:p>
          </p:txBody>
        </p:sp>
      </p:grpSp>
      <p:grpSp>
        <p:nvGrpSpPr>
          <p:cNvPr id="9" name="Groupe 8"/>
          <p:cNvGrpSpPr/>
          <p:nvPr/>
        </p:nvGrpSpPr>
        <p:grpSpPr>
          <a:xfrm>
            <a:off x="7045659" y="4221089"/>
            <a:ext cx="1702805" cy="2326092"/>
            <a:chOff x="2366172" y="3641122"/>
            <a:chExt cx="1702805" cy="2326092"/>
          </a:xfrm>
        </p:grpSpPr>
        <p:pic>
          <p:nvPicPr>
            <p:cNvPr id="26" name="Image 25"/>
            <p:cNvPicPr>
              <a:picLocks noChangeAspect="1"/>
            </p:cNvPicPr>
            <p:nvPr/>
          </p:nvPicPr>
          <p:blipFill rotWithShape="1">
            <a:blip r:embed="rId7" cstate="print">
              <a:extLst>
                <a:ext uri="{28A0092B-C50C-407E-A947-70E740481C1C}">
                  <a14:useLocalDpi xmlns="" xmlns:a14="http://schemas.microsoft.com/office/drawing/2010/main" val="0"/>
                </a:ext>
              </a:extLst>
            </a:blip>
            <a:srcRect t="36613"/>
            <a:stretch/>
          </p:blipFill>
          <p:spPr>
            <a:xfrm>
              <a:off x="2471627" y="4167214"/>
              <a:ext cx="1597350"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à coins arrondis 35"/>
            <p:cNvSpPr/>
            <p:nvPr/>
          </p:nvSpPr>
          <p:spPr>
            <a:xfrm>
              <a:off x="2366172" y="3641122"/>
              <a:ext cx="1702805" cy="790346"/>
            </a:xfrm>
            <a:prstGeom prst="roundRec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bg1"/>
                  </a:solidFill>
                </a:rPr>
                <a:t>Isolation intérieure Refends</a:t>
              </a:r>
              <a:endParaRPr lang="fr-FR" dirty="0">
                <a:solidFill>
                  <a:schemeClr val="bg1"/>
                </a:solidFill>
              </a:endParaRPr>
            </a:p>
          </p:txBody>
        </p:sp>
      </p:grpSp>
      <p:sp>
        <p:nvSpPr>
          <p:cNvPr id="4" name="Rectangle à coins arrondis 3"/>
          <p:cNvSpPr/>
          <p:nvPr/>
        </p:nvSpPr>
        <p:spPr>
          <a:xfrm>
            <a:off x="63503" y="1196974"/>
            <a:ext cx="8756647" cy="5472385"/>
          </a:xfrm>
          <a:prstGeom prst="roundRect">
            <a:avLst>
              <a:gd name="adj" fmla="val 611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9" name="AutoShape 4"/>
          <p:cNvSpPr>
            <a:spLocks noChangeArrowheads="1"/>
          </p:cNvSpPr>
          <p:nvPr/>
        </p:nvSpPr>
        <p:spPr bwMode="auto">
          <a:xfrm>
            <a:off x="35496" y="980784"/>
            <a:ext cx="4104000" cy="468000"/>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marL="1074738" lvl="0" indent="-1074738" algn="ctr"/>
            <a:r>
              <a:rPr lang="fr-FR" b="1" dirty="0" smtClean="0">
                <a:solidFill>
                  <a:srgbClr val="FFFFFF"/>
                </a:solidFill>
                <a:latin typeface="Calibri" pitchFamily="34" charset="0"/>
              </a:rPr>
              <a:t>Les « enceintes thermiques »</a:t>
            </a:r>
            <a:endParaRPr lang="fr-FR" dirty="0">
              <a:latin typeface="Calibri" pitchFamily="34" charset="0"/>
            </a:endParaRPr>
          </a:p>
        </p:txBody>
      </p:sp>
      <p:sp>
        <p:nvSpPr>
          <p:cNvPr id="13" name="Flèche droite 12"/>
          <p:cNvSpPr/>
          <p:nvPr/>
        </p:nvSpPr>
        <p:spPr>
          <a:xfrm>
            <a:off x="1043608" y="4460702"/>
            <a:ext cx="479683" cy="20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rot="1133592">
            <a:off x="5510865" y="1497729"/>
            <a:ext cx="1969857" cy="271724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
        <p:nvSpPr>
          <p:cNvPr id="30" name="Rectangle 29"/>
          <p:cNvSpPr/>
          <p:nvPr/>
        </p:nvSpPr>
        <p:spPr>
          <a:xfrm rot="1106021">
            <a:off x="5640286" y="1988335"/>
            <a:ext cx="2016979" cy="707886"/>
          </a:xfrm>
          <a:prstGeom prst="rect">
            <a:avLst/>
          </a:prstGeom>
          <a:noFill/>
        </p:spPr>
        <p:txBody>
          <a:bodyPr wrap="square" lIns="91440" tIns="45720" rIns="91440" bIns="45720">
            <a:spAutoFit/>
          </a:bodyPr>
          <a:lstStyle/>
          <a:p>
            <a:pPr algn="ctr"/>
            <a:r>
              <a:rPr lang="fr-FR" sz="20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Protocole d’essai</a:t>
            </a:r>
            <a:endParaRPr lang="fr-FR" sz="20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spTree>
    <p:extLst>
      <p:ext uri="{BB962C8B-B14F-4D97-AF65-F5344CB8AC3E}">
        <p14:creationId xmlns="" xmlns:p14="http://schemas.microsoft.com/office/powerpoint/2010/main" val="20613419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41" name="Pentagone 40"/>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pic>
        <p:nvPicPr>
          <p:cNvPr id="13" name="Image 12"/>
          <p:cNvPicPr>
            <a:picLocks noChangeAspect="1"/>
          </p:cNvPicPr>
          <p:nvPr/>
        </p:nvPicPr>
        <p:blipFill rotWithShape="1">
          <a:blip r:embed="rId3" cstate="print">
            <a:extLst>
              <a:ext uri="{28A0092B-C50C-407E-A947-70E740481C1C}">
                <a14:useLocalDpi xmlns="" xmlns:a14="http://schemas.microsoft.com/office/drawing/2010/main" val="0"/>
              </a:ext>
            </a:extLst>
          </a:blip>
          <a:srcRect b="5445"/>
          <a:stretch/>
        </p:blipFill>
        <p:spPr>
          <a:xfrm>
            <a:off x="117252" y="4293096"/>
            <a:ext cx="3302620" cy="2340828"/>
          </a:xfrm>
          <a:prstGeom prst="roundRect">
            <a:avLst>
              <a:gd name="adj" fmla="val 95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3">
            <a:hlinkClick r:id="rId4" action="ppaction://hlinkfile"/>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4354" t="4861" r="3174" b="6377"/>
          <a:stretch/>
        </p:blipFill>
        <p:spPr bwMode="auto">
          <a:xfrm>
            <a:off x="1474124" y="1962369"/>
            <a:ext cx="1945748" cy="2395973"/>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
        <p:nvSpPr>
          <p:cNvPr id="4" name="Rectangle à coins arrondis 3"/>
          <p:cNvSpPr/>
          <p:nvPr/>
        </p:nvSpPr>
        <p:spPr>
          <a:xfrm>
            <a:off x="63503" y="1196974"/>
            <a:ext cx="8756647" cy="5472385"/>
          </a:xfrm>
          <a:prstGeom prst="roundRect">
            <a:avLst>
              <a:gd name="adj" fmla="val 611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AutoShape 4"/>
          <p:cNvSpPr>
            <a:spLocks noChangeArrowheads="1"/>
          </p:cNvSpPr>
          <p:nvPr/>
        </p:nvSpPr>
        <p:spPr bwMode="auto">
          <a:xfrm>
            <a:off x="63503" y="908776"/>
            <a:ext cx="4104000" cy="468000"/>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marL="1074738" lvl="0" indent="-1074738" algn="ctr"/>
            <a:r>
              <a:rPr lang="fr-FR" b="1" dirty="0" smtClean="0">
                <a:solidFill>
                  <a:srgbClr val="FFFFFF"/>
                </a:solidFill>
                <a:latin typeface="Calibri" pitchFamily="34" charset="0"/>
              </a:rPr>
              <a:t>Matériel d’acquisition de données</a:t>
            </a:r>
            <a:endParaRPr lang="fr-FR" dirty="0">
              <a:latin typeface="Calibri" pitchFamily="34" charset="0"/>
            </a:endParaRPr>
          </a:p>
        </p:txBody>
      </p:sp>
      <p:pic>
        <p:nvPicPr>
          <p:cNvPr id="11" name="Picture 2">
            <a:hlinkClick r:id="rId4" action="ppaction://hlinkfile"/>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2" b="-198"/>
          <a:stretch/>
        </p:blipFill>
        <p:spPr bwMode="auto">
          <a:xfrm>
            <a:off x="251520" y="1661649"/>
            <a:ext cx="1876933" cy="2400764"/>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5" name="Image 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347863" y="1340768"/>
            <a:ext cx="5773731" cy="3240360"/>
          </a:xfrm>
          <a:prstGeom prst="rect">
            <a:avLst/>
          </a:prstGeom>
        </p:spPr>
      </p:pic>
      <p:pic>
        <p:nvPicPr>
          <p:cNvPr id="5122" name="Picture 2">
            <a:hlinkClick r:id="rId8" action="ppaction://hlinkfile"/>
          </p:cNvPr>
          <p:cNvPicPr>
            <a:picLocks noChangeAspect="1" noChangeArrowheads="1"/>
          </p:cNvPicPr>
          <p:nvPr/>
        </p:nvPicPr>
        <p:blipFill rotWithShape="1">
          <a:blip r:embed="rId9" cstate="print">
            <a:extLst>
              <a:ext uri="{28A0092B-C50C-407E-A947-70E740481C1C}">
                <a14:useLocalDpi xmlns="" xmlns:a14="http://schemas.microsoft.com/office/drawing/2010/main" val="0"/>
              </a:ext>
            </a:extLst>
          </a:blip>
          <a:srcRect l="4141" t="5502" r="7364" b="6647"/>
          <a:stretch/>
        </p:blipFill>
        <p:spPr bwMode="auto">
          <a:xfrm>
            <a:off x="5611353" y="4221088"/>
            <a:ext cx="1840967" cy="24480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5123" name="Picture 3">
            <a:hlinkClick r:id="rId8" action="ppaction://hlinkfile"/>
          </p:cNvPr>
          <p:cNvPicPr>
            <a:picLocks noChangeAspect="1" noChangeArrowheads="1"/>
          </p:cNvPicPr>
          <p:nvPr/>
        </p:nvPicPr>
        <p:blipFill rotWithShape="1">
          <a:blip r:embed="rId10" cstate="print">
            <a:extLst>
              <a:ext uri="{28A0092B-C50C-407E-A947-70E740481C1C}">
                <a14:useLocalDpi xmlns="" xmlns:a14="http://schemas.microsoft.com/office/drawing/2010/main" val="0"/>
              </a:ext>
            </a:extLst>
          </a:blip>
          <a:srcRect l="5843" t="3848" r="5877" b="7076"/>
          <a:stretch/>
        </p:blipFill>
        <p:spPr bwMode="auto">
          <a:xfrm>
            <a:off x="3977117" y="3479006"/>
            <a:ext cx="1975734" cy="261429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30433274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63503" y="1196975"/>
            <a:ext cx="8756647" cy="5327650"/>
          </a:xfrm>
          <a:prstGeom prst="roundRect">
            <a:avLst>
              <a:gd name="adj" fmla="val 611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41" name="Pentagone 40"/>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43" name="AutoShape 4"/>
          <p:cNvSpPr>
            <a:spLocks noChangeArrowheads="1"/>
          </p:cNvSpPr>
          <p:nvPr/>
        </p:nvSpPr>
        <p:spPr bwMode="auto">
          <a:xfrm>
            <a:off x="63503" y="837406"/>
            <a:ext cx="6769100" cy="648000"/>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marL="1433513" lvl="0" indent="-1433513"/>
            <a:r>
              <a:rPr lang="fr-FR" b="1" dirty="0">
                <a:solidFill>
                  <a:srgbClr val="FFFFFF"/>
                </a:solidFill>
                <a:latin typeface="Calibri" pitchFamily="34" charset="0"/>
              </a:rPr>
              <a:t>Activité </a:t>
            </a:r>
            <a:r>
              <a:rPr lang="fr-FR" b="1" dirty="0" smtClean="0">
                <a:solidFill>
                  <a:srgbClr val="FFFFFF"/>
                </a:solidFill>
                <a:latin typeface="Calibri" pitchFamily="34" charset="0"/>
              </a:rPr>
              <a:t>1 &amp; 2: 	Comment atteindre une température intérieure confortable et maîtriser la consommation d’énergie?</a:t>
            </a:r>
            <a:endParaRPr lang="fr-FR" b="1" dirty="0">
              <a:solidFill>
                <a:schemeClr val="bg1"/>
              </a:solidFill>
              <a:latin typeface="Calibri" pitchFamily="34" charset="0"/>
            </a:endParaRPr>
          </a:p>
          <a:p>
            <a:endParaRPr lang="fr-FR" dirty="0">
              <a:latin typeface="Calibri" pitchFamily="34" charset="0"/>
            </a:endParaRPr>
          </a:p>
        </p:txBody>
      </p:sp>
      <p:grpSp>
        <p:nvGrpSpPr>
          <p:cNvPr id="35" name="Groupe 34"/>
          <p:cNvGrpSpPr/>
          <p:nvPr/>
        </p:nvGrpSpPr>
        <p:grpSpPr>
          <a:xfrm>
            <a:off x="2599978" y="3212976"/>
            <a:ext cx="2368980" cy="1335555"/>
            <a:chOff x="2723457" y="2261832"/>
            <a:chExt cx="6313039" cy="4767568"/>
          </a:xfrm>
        </p:grpSpPr>
        <p:pic>
          <p:nvPicPr>
            <p:cNvPr id="37" name="Image 3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88276" y="4365156"/>
              <a:ext cx="2448220" cy="2448220"/>
            </a:xfrm>
            <a:prstGeom prst="rect">
              <a:avLst/>
            </a:prstGeom>
          </p:spPr>
        </p:pic>
        <p:pic>
          <p:nvPicPr>
            <p:cNvPr id="38" name="Image 3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63020" y="2261832"/>
              <a:ext cx="4224859" cy="4304074"/>
            </a:xfrm>
            <a:prstGeom prst="rect">
              <a:avLst/>
            </a:prstGeom>
          </p:spPr>
        </p:pic>
        <p:pic>
          <p:nvPicPr>
            <p:cNvPr id="39" name="Image 3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723457" y="4638625"/>
              <a:ext cx="2457450" cy="2390775"/>
            </a:xfrm>
            <a:prstGeom prst="rect">
              <a:avLst/>
            </a:prstGeom>
          </p:spPr>
        </p:pic>
      </p:grpSp>
      <p:grpSp>
        <p:nvGrpSpPr>
          <p:cNvPr id="11" name="Groupe 10"/>
          <p:cNvGrpSpPr/>
          <p:nvPr/>
        </p:nvGrpSpPr>
        <p:grpSpPr>
          <a:xfrm>
            <a:off x="5479344" y="2193636"/>
            <a:ext cx="3038614" cy="4265732"/>
            <a:chOff x="88955" y="2277669"/>
            <a:chExt cx="3038614" cy="4265732"/>
          </a:xfrm>
        </p:grpSpPr>
        <p:pic>
          <p:nvPicPr>
            <p:cNvPr id="2056" name="Picture 8">
              <a:hlinkClick r:id="rId6" action="ppaction://hlinkfile"/>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996161" y="2277669"/>
              <a:ext cx="2131408" cy="28800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2055" name="Picture 7">
              <a:hlinkClick r:id="rId8" action="ppaction://hlinkfile"/>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88955" y="3663401"/>
              <a:ext cx="2131408" cy="28800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
          <p:nvSpPr>
            <p:cNvPr id="28" name="Rectangle 27"/>
            <p:cNvSpPr/>
            <p:nvPr/>
          </p:nvSpPr>
          <p:spPr>
            <a:xfrm rot="21402765">
              <a:off x="97987" y="4232840"/>
              <a:ext cx="2016979" cy="707886"/>
            </a:xfrm>
            <a:prstGeom prst="rect">
              <a:avLst/>
            </a:prstGeom>
            <a:noFill/>
          </p:spPr>
          <p:txBody>
            <a:bodyPr wrap="square" lIns="91440" tIns="45720" rIns="91440" bIns="45720">
              <a:spAutoFit/>
            </a:bodyPr>
            <a:lstStyle/>
            <a:p>
              <a:pPr algn="ctr"/>
              <a:r>
                <a:rPr lang="fr-FR" sz="20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Les solutions d’isolation</a:t>
              </a:r>
              <a:endParaRPr lang="fr-FR" sz="20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sp>
          <p:nvSpPr>
            <p:cNvPr id="29" name="Rectangle 28"/>
            <p:cNvSpPr/>
            <p:nvPr/>
          </p:nvSpPr>
          <p:spPr>
            <a:xfrm rot="21402765">
              <a:off x="1100778" y="2712789"/>
              <a:ext cx="2016979" cy="400110"/>
            </a:xfrm>
            <a:prstGeom prst="rect">
              <a:avLst/>
            </a:prstGeom>
            <a:noFill/>
          </p:spPr>
          <p:txBody>
            <a:bodyPr wrap="square" lIns="91440" tIns="45720" rIns="91440" bIns="45720">
              <a:spAutoFit/>
            </a:bodyPr>
            <a:lstStyle/>
            <a:p>
              <a:pPr algn="ctr"/>
              <a:r>
                <a:rPr lang="fr-FR" sz="20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Les isolants</a:t>
              </a:r>
              <a:endParaRPr lang="fr-FR" sz="20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grpSp>
      <p:grpSp>
        <p:nvGrpSpPr>
          <p:cNvPr id="12" name="Groupe 11"/>
          <p:cNvGrpSpPr/>
          <p:nvPr/>
        </p:nvGrpSpPr>
        <p:grpSpPr>
          <a:xfrm>
            <a:off x="179512" y="3501008"/>
            <a:ext cx="4968232" cy="2981005"/>
            <a:chOff x="2992553" y="3504651"/>
            <a:chExt cx="4968232" cy="2981005"/>
          </a:xfrm>
        </p:grpSpPr>
        <p:pic>
          <p:nvPicPr>
            <p:cNvPr id="2057" name="Picture 9">
              <a:hlinkClick r:id="rId10" action="ppaction://hlinkfile"/>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2992553" y="3504651"/>
              <a:ext cx="1967186" cy="288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8" name="Picture 10">
              <a:hlinkClick r:id="rId12" action="ppaction://hlinkfile"/>
            </p:cNvPr>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080785" y="4656779"/>
              <a:ext cx="2880000" cy="18288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42" name="Rectangle 3"/>
          <p:cNvSpPr>
            <a:spLocks noChangeArrowheads="1"/>
          </p:cNvSpPr>
          <p:nvPr/>
        </p:nvSpPr>
        <p:spPr bwMode="auto">
          <a:xfrm>
            <a:off x="1331640" y="1735648"/>
            <a:ext cx="4968232" cy="1477328"/>
          </a:xfrm>
          <a:prstGeom prst="rect">
            <a:avLst/>
          </a:prstGeom>
          <a:noFill/>
          <a:ln w="9525">
            <a:noFill/>
            <a:miter lim="800000"/>
            <a:headEnd/>
            <a:tailEnd/>
          </a:ln>
        </p:spPr>
        <p:txBody>
          <a:bodyPr wrap="square" anchor="ctr">
            <a:spAutoFit/>
          </a:bodyPr>
          <a:lstStyle/>
          <a:p>
            <a:r>
              <a:rPr lang="fr-FR" dirty="0" smtClean="0"/>
              <a:t>Les entrepreneurs ont </a:t>
            </a:r>
            <a:r>
              <a:rPr lang="fr-FR" dirty="0"/>
              <a:t>conseillé  </a:t>
            </a:r>
            <a:r>
              <a:rPr lang="fr-FR" dirty="0" smtClean="0"/>
              <a:t>aux acheteurs </a:t>
            </a:r>
            <a:r>
              <a:rPr lang="fr-FR" dirty="0"/>
              <a:t>de la maison </a:t>
            </a:r>
            <a:r>
              <a:rPr lang="fr-FR" dirty="0" smtClean="0"/>
              <a:t>d’isoler les murs. Ils se demandent maintenant  si le choix de l’isolant, sa position dans la paroi influence la consommation énergétique et donnera la même sensation de confort.</a:t>
            </a:r>
          </a:p>
        </p:txBody>
      </p:sp>
      <p:pic>
        <p:nvPicPr>
          <p:cNvPr id="24" name="Image 23"/>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107504" y="1752526"/>
            <a:ext cx="1251483" cy="1604466"/>
          </a:xfrm>
          <a:prstGeom prst="rect">
            <a:avLst/>
          </a:prstGeom>
        </p:spPr>
      </p:pic>
    </p:spTree>
    <p:extLst>
      <p:ext uri="{BB962C8B-B14F-4D97-AF65-F5344CB8AC3E}">
        <p14:creationId xmlns="" xmlns:p14="http://schemas.microsoft.com/office/powerpoint/2010/main" val="351998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200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nodeType="afterEffect">
                                  <p:stCondLst>
                                    <p:cond delay="200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 xmlns:a14="http://schemas.microsoft.com/office/drawing/2010/main" val="0"/>
              </a:ext>
            </a:extLst>
          </a:blip>
          <a:srcRect l="11231" t="13824" b="6171"/>
          <a:stretch/>
        </p:blipFill>
        <p:spPr>
          <a:xfrm>
            <a:off x="63503" y="4570819"/>
            <a:ext cx="4265138" cy="2162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à coins arrondis 3"/>
          <p:cNvSpPr/>
          <p:nvPr/>
        </p:nvSpPr>
        <p:spPr>
          <a:xfrm>
            <a:off x="63503" y="1196974"/>
            <a:ext cx="8756647" cy="5544393"/>
          </a:xfrm>
          <a:prstGeom prst="roundRect">
            <a:avLst>
              <a:gd name="adj" fmla="val 611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pic>
        <p:nvPicPr>
          <p:cNvPr id="4099" name="Picture 3">
            <a:hlinkClick r:id="rId4" action="ppaction://hlinkfile"/>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102812" y="3555839"/>
            <a:ext cx="2138260" cy="28800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41" name="Pentagone 40"/>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43" name="AutoShape 4"/>
          <p:cNvSpPr>
            <a:spLocks noChangeArrowheads="1"/>
          </p:cNvSpPr>
          <p:nvPr/>
        </p:nvSpPr>
        <p:spPr bwMode="auto">
          <a:xfrm>
            <a:off x="63503" y="837406"/>
            <a:ext cx="6769100" cy="648000"/>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marL="1433513" lvl="0" indent="-1433513"/>
            <a:r>
              <a:rPr lang="fr-FR" b="1" dirty="0">
                <a:solidFill>
                  <a:srgbClr val="FFFFFF"/>
                </a:solidFill>
                <a:latin typeface="Calibri" pitchFamily="34" charset="0"/>
              </a:rPr>
              <a:t>Activité </a:t>
            </a:r>
            <a:r>
              <a:rPr lang="fr-FR" b="1" dirty="0" smtClean="0">
                <a:solidFill>
                  <a:srgbClr val="FFFFFF"/>
                </a:solidFill>
                <a:latin typeface="Calibri" pitchFamily="34" charset="0"/>
              </a:rPr>
              <a:t>1 &amp; 2: 	Comment atteindre une température intérieure confortable et maîtriser la consommation d’énergie?</a:t>
            </a:r>
            <a:endParaRPr lang="fr-FR" b="1" dirty="0">
              <a:solidFill>
                <a:schemeClr val="bg1"/>
              </a:solidFill>
              <a:latin typeface="Calibri" pitchFamily="34" charset="0"/>
            </a:endParaRPr>
          </a:p>
          <a:p>
            <a:endParaRPr lang="fr-FR" dirty="0">
              <a:latin typeface="Calibri" pitchFamily="34" charset="0"/>
            </a:endParaRPr>
          </a:p>
        </p:txBody>
      </p:sp>
      <p:sp>
        <p:nvSpPr>
          <p:cNvPr id="27" name="Rectangle 26"/>
          <p:cNvSpPr/>
          <p:nvPr/>
        </p:nvSpPr>
        <p:spPr>
          <a:xfrm rot="21402765">
            <a:off x="5276601" y="3918193"/>
            <a:ext cx="2016979" cy="830997"/>
          </a:xfrm>
          <a:prstGeom prst="rect">
            <a:avLst/>
          </a:prstGeom>
          <a:noFill/>
        </p:spPr>
        <p:txBody>
          <a:bodyPr wrap="square" lIns="91440" tIns="45720" rIns="91440" bIns="45720">
            <a:spAutoFit/>
          </a:bodyPr>
          <a:lstStyle/>
          <a:p>
            <a:pPr algn="ctr"/>
            <a:r>
              <a:rPr lang="fr-FR" sz="24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Protocole d’essais</a:t>
            </a:r>
            <a:endParaRPr lang="fr-FR" sz="24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sp>
        <p:nvSpPr>
          <p:cNvPr id="29" name="Rectangle 28"/>
          <p:cNvSpPr/>
          <p:nvPr/>
        </p:nvSpPr>
        <p:spPr>
          <a:xfrm>
            <a:off x="-36512" y="3442271"/>
            <a:ext cx="4501143" cy="1200329"/>
          </a:xfrm>
          <a:prstGeom prst="rect">
            <a:avLst/>
          </a:prstGeom>
          <a:noFill/>
        </p:spPr>
        <p:txBody>
          <a:bodyPr wrap="square" lIns="91440" tIns="45720" rIns="91440" bIns="45720">
            <a:spAutoFit/>
          </a:bodyPr>
          <a:lstStyle/>
          <a:p>
            <a:pPr algn="ctr"/>
            <a:r>
              <a:rPr lang="fr-FR" sz="24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Isolation </a:t>
            </a:r>
          </a:p>
          <a:p>
            <a:pPr algn="ctr"/>
            <a:r>
              <a:rPr lang="fr-FR" sz="24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et </a:t>
            </a:r>
          </a:p>
          <a:p>
            <a:pPr algn="ctr"/>
            <a:r>
              <a:rPr lang="fr-FR" sz="24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Consommation d’énergie</a:t>
            </a:r>
            <a:endParaRPr lang="fr-FR" sz="24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pic>
        <p:nvPicPr>
          <p:cNvPr id="25" name="Picture 2">
            <a:hlinkClick r:id="rId6" action="ppaction://hlinkfile"/>
          </p:cNvPr>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b="36439"/>
          <a:stretch/>
        </p:blipFill>
        <p:spPr bwMode="auto">
          <a:xfrm>
            <a:off x="115733" y="1573699"/>
            <a:ext cx="2256105" cy="1830564"/>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26" name="Picture 3"/>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4354" t="33523" r="3174" b="6377"/>
          <a:stretch/>
        </p:blipFill>
        <p:spPr bwMode="auto">
          <a:xfrm>
            <a:off x="2441968" y="1568297"/>
            <a:ext cx="2202040" cy="1835966"/>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6146" name="Picture 2">
            <a:hlinkClick r:id="rId9" action="ppaction://hlinkfile"/>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056730" y="4995839"/>
            <a:ext cx="2518033" cy="14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676356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63503" y="1196975"/>
            <a:ext cx="8756647" cy="5327650"/>
          </a:xfrm>
          <a:prstGeom prst="roundRect">
            <a:avLst>
              <a:gd name="adj" fmla="val 611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41" name="Pentagone 40"/>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43" name="AutoShape 4"/>
          <p:cNvSpPr>
            <a:spLocks noChangeArrowheads="1"/>
          </p:cNvSpPr>
          <p:nvPr/>
        </p:nvSpPr>
        <p:spPr bwMode="auto">
          <a:xfrm>
            <a:off x="63503" y="837406"/>
            <a:ext cx="6769100" cy="648000"/>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marL="1433513" lvl="0" indent="-1433513"/>
            <a:r>
              <a:rPr lang="fr-FR" b="1" dirty="0">
                <a:solidFill>
                  <a:srgbClr val="FFFFFF"/>
                </a:solidFill>
                <a:latin typeface="Calibri" pitchFamily="34" charset="0"/>
              </a:rPr>
              <a:t>Activité </a:t>
            </a:r>
            <a:r>
              <a:rPr lang="fr-FR" b="1" dirty="0" smtClean="0">
                <a:solidFill>
                  <a:srgbClr val="FFFFFF"/>
                </a:solidFill>
                <a:latin typeface="Calibri" pitchFamily="34" charset="0"/>
              </a:rPr>
              <a:t>1 &amp; 2: 	Comment atteindre une température intérieure confortable et maîtriser la consommation d’énergie?</a:t>
            </a:r>
            <a:endParaRPr lang="fr-FR" b="1" dirty="0">
              <a:solidFill>
                <a:schemeClr val="bg1"/>
              </a:solidFill>
              <a:latin typeface="Calibri" pitchFamily="34" charset="0"/>
            </a:endParaRPr>
          </a:p>
          <a:p>
            <a:endParaRPr lang="fr-FR" dirty="0">
              <a:latin typeface="Calibri" pitchFamily="34" charset="0"/>
            </a:endParaRPr>
          </a:p>
        </p:txBody>
      </p:sp>
      <p:grpSp>
        <p:nvGrpSpPr>
          <p:cNvPr id="5" name="Groupe 4"/>
          <p:cNvGrpSpPr/>
          <p:nvPr/>
        </p:nvGrpSpPr>
        <p:grpSpPr>
          <a:xfrm>
            <a:off x="185408" y="1622210"/>
            <a:ext cx="8764604" cy="5761414"/>
            <a:chOff x="185408" y="1622210"/>
            <a:chExt cx="8764604" cy="5761414"/>
          </a:xfrm>
        </p:grpSpPr>
        <p:pic>
          <p:nvPicPr>
            <p:cNvPr id="1027"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7605" t="23431" r="36839" b="14035"/>
            <a:stretch/>
          </p:blipFill>
          <p:spPr bwMode="auto">
            <a:xfrm>
              <a:off x="323528" y="1622210"/>
              <a:ext cx="1831729" cy="25200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grpSp>
          <p:nvGrpSpPr>
            <p:cNvPr id="2" name="Groupe 1"/>
            <p:cNvGrpSpPr/>
            <p:nvPr/>
          </p:nvGrpSpPr>
          <p:grpSpPr>
            <a:xfrm>
              <a:off x="185408" y="2906942"/>
              <a:ext cx="8764604" cy="4476682"/>
              <a:chOff x="185408" y="2906942"/>
              <a:chExt cx="8764604" cy="4476682"/>
            </a:xfrm>
          </p:grpSpPr>
          <p:pic>
            <p:nvPicPr>
              <p:cNvPr id="1026" name="Picture 2">
                <a:hlinkClick r:id="rId4" action="ppaction://hlinkfile"/>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6404" y="4874908"/>
                <a:ext cx="2621268" cy="12189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 name="Groupe 2"/>
              <p:cNvGrpSpPr/>
              <p:nvPr/>
            </p:nvGrpSpPr>
            <p:grpSpPr>
              <a:xfrm>
                <a:off x="185408" y="2906942"/>
                <a:ext cx="8764604" cy="4476682"/>
                <a:chOff x="57143" y="2941207"/>
                <a:chExt cx="8764604" cy="4476682"/>
              </a:xfrm>
            </p:grpSpPr>
            <p:pic>
              <p:nvPicPr>
                <p:cNvPr id="5122" name="Picture 2">
                  <a:hlinkClick r:id="rId6" action="ppaction://hlinkfile"/>
                </p:cNvPr>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2641" t="2122" r="3555" b="2193"/>
                <a:stretch/>
              </p:blipFill>
              <p:spPr bwMode="auto">
                <a:xfrm>
                  <a:off x="6363840" y="2941207"/>
                  <a:ext cx="2457907" cy="23335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2" name="Image 21"/>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rot="20225593">
                  <a:off x="2458138" y="5499644"/>
                  <a:ext cx="1528529" cy="1918245"/>
                </a:xfrm>
                <a:prstGeom prst="rect">
                  <a:avLst/>
                </a:prstGeom>
              </p:spPr>
            </p:pic>
            <p:pic>
              <p:nvPicPr>
                <p:cNvPr id="20" name="Picture 4">
                  <a:hlinkClick r:id="rId9" action="ppaction://hlinkfile"/>
                </p:cNvPr>
                <p:cNvPicPr>
                  <a:picLocks noChangeAspect="1" noChangeArrowheads="1"/>
                </p:cNvPicPr>
                <p:nvPr/>
              </p:nvPicPr>
              <p:blipFill>
                <a:blip r:embed="rId10" cstate="print">
                  <a:extLst>
                    <a:ext uri="{28A0092B-C50C-407E-A947-70E740481C1C}">
                      <a14:useLocalDpi xmlns="" xmlns:a14="http://schemas.microsoft.com/office/drawing/2010/main" val="0"/>
                    </a:ext>
                  </a:extLst>
                </a:blip>
                <a:stretch>
                  <a:fillRect/>
                </a:stretch>
              </p:blipFill>
              <p:spPr bwMode="auto">
                <a:xfrm>
                  <a:off x="3426580" y="5230427"/>
                  <a:ext cx="3077739" cy="179534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Lst>
              </p:spPr>
            </p:pic>
            <p:pic>
              <p:nvPicPr>
                <p:cNvPr id="21" name="Image 20"/>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rot="2477513">
                  <a:off x="57143" y="3399297"/>
                  <a:ext cx="1528529" cy="1918245"/>
                </a:xfrm>
                <a:prstGeom prst="rect">
                  <a:avLst/>
                </a:prstGeom>
              </p:spPr>
            </p:pic>
          </p:grpSp>
          <p:pic>
            <p:nvPicPr>
              <p:cNvPr id="30" name="Image 29"/>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rot="17792989">
                <a:off x="6087443" y="4885895"/>
                <a:ext cx="1528529" cy="1918245"/>
              </a:xfrm>
              <a:prstGeom prst="rect">
                <a:avLst/>
              </a:prstGeom>
            </p:spPr>
          </p:pic>
        </p:grpSp>
      </p:grpSp>
      <p:sp>
        <p:nvSpPr>
          <p:cNvPr id="19" name="Rectangle 18"/>
          <p:cNvSpPr/>
          <p:nvPr/>
        </p:nvSpPr>
        <p:spPr>
          <a:xfrm rot="21422516">
            <a:off x="2762750" y="2574622"/>
            <a:ext cx="3358151" cy="1200329"/>
          </a:xfrm>
          <a:prstGeom prst="rect">
            <a:avLst/>
          </a:prstGeom>
          <a:noFill/>
        </p:spPr>
        <p:txBody>
          <a:bodyPr wrap="square" lIns="91440" tIns="45720" rIns="91440" bIns="45720">
            <a:spAutoFit/>
          </a:bodyPr>
          <a:lstStyle/>
          <a:p>
            <a:pPr algn="ctr"/>
            <a:r>
              <a:rPr lang="fr-FR" sz="24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Isolation </a:t>
            </a:r>
          </a:p>
          <a:p>
            <a:pPr algn="ctr"/>
            <a:r>
              <a:rPr lang="fr-FR" sz="2400" b="1"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e</a:t>
            </a:r>
            <a:r>
              <a:rPr lang="fr-FR" sz="24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t</a:t>
            </a:r>
          </a:p>
          <a:p>
            <a:pPr algn="ctr"/>
            <a:r>
              <a:rPr lang="fr-FR" sz="24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 Confort thermique</a:t>
            </a:r>
            <a:endParaRPr lang="fr-FR" sz="24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spTree>
    <p:extLst>
      <p:ext uri="{BB962C8B-B14F-4D97-AF65-F5344CB8AC3E}">
        <p14:creationId xmlns="" xmlns:p14="http://schemas.microsoft.com/office/powerpoint/2010/main" val="86763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AutoShape 4"/>
          <p:cNvSpPr>
            <a:spLocks noChangeArrowheads="1"/>
          </p:cNvSpPr>
          <p:nvPr/>
        </p:nvSpPr>
        <p:spPr bwMode="auto">
          <a:xfrm>
            <a:off x="152400" y="116632"/>
            <a:ext cx="8785224" cy="46800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pPr algn="ctr"/>
            <a:r>
              <a:rPr lang="fr-FR" sz="2000" b="1" dirty="0" smtClean="0">
                <a:solidFill>
                  <a:srgbClr val="FFFFFF"/>
                </a:solidFill>
                <a:latin typeface="Arial" panose="020B0604020202020204" pitchFamily="34" charset="0"/>
                <a:cs typeface="Arial" panose="020B0604020202020204" pitchFamily="34" charset="0"/>
              </a:rPr>
              <a:t>OBJECTIFS PEDAGOGIQUES</a:t>
            </a:r>
            <a:endParaRPr lang="fr-FR" sz="2000" b="1" dirty="0">
              <a:solidFill>
                <a:srgbClr val="FFFFFF"/>
              </a:solidFill>
              <a:latin typeface="Arial" panose="020B0604020202020204" pitchFamily="34" charset="0"/>
              <a:cs typeface="Arial" panose="020B0604020202020204" pitchFamily="34" charset="0"/>
            </a:endParaRPr>
          </a:p>
        </p:txBody>
      </p:sp>
      <p:grpSp>
        <p:nvGrpSpPr>
          <p:cNvPr id="6" name="Groupe 5"/>
          <p:cNvGrpSpPr/>
          <p:nvPr/>
        </p:nvGrpSpPr>
        <p:grpSpPr>
          <a:xfrm>
            <a:off x="-89763" y="1342509"/>
            <a:ext cx="4589755" cy="2846188"/>
            <a:chOff x="-180528" y="907890"/>
            <a:chExt cx="4589755" cy="2846188"/>
          </a:xfrm>
        </p:grpSpPr>
        <p:sp>
          <p:nvSpPr>
            <p:cNvPr id="7" name="Rectangle à coins arrondis 6"/>
            <p:cNvSpPr/>
            <p:nvPr/>
          </p:nvSpPr>
          <p:spPr>
            <a:xfrm>
              <a:off x="804172" y="978157"/>
              <a:ext cx="3307607" cy="2118732"/>
            </a:xfrm>
            <a:prstGeom prst="roundRect">
              <a:avLst>
                <a:gd name="adj" fmla="val 3924"/>
              </a:avLst>
            </a:prstGeom>
            <a:solidFill>
              <a:schemeClr val="accent3">
                <a:lumMod val="40000"/>
                <a:lumOff val="6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0" name="Image 2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149431" y="1144946"/>
              <a:ext cx="1259796" cy="1247063"/>
            </a:xfrm>
            <a:prstGeom prst="rect">
              <a:avLst/>
            </a:prstGeom>
          </p:spPr>
        </p:pic>
        <p:grpSp>
          <p:nvGrpSpPr>
            <p:cNvPr id="92166" name="Groupe 92165"/>
            <p:cNvGrpSpPr/>
            <p:nvPr/>
          </p:nvGrpSpPr>
          <p:grpSpPr>
            <a:xfrm>
              <a:off x="-180528" y="1274241"/>
              <a:ext cx="1969399" cy="2226198"/>
              <a:chOff x="-798520" y="2385120"/>
              <a:chExt cx="4273469" cy="4607971"/>
            </a:xfrm>
          </p:grpSpPr>
          <p:sp>
            <p:nvSpPr>
              <p:cNvPr id="92165" name="Cube 92164"/>
              <p:cNvSpPr/>
              <p:nvPr/>
            </p:nvSpPr>
            <p:spPr>
              <a:xfrm>
                <a:off x="6062" y="5552932"/>
                <a:ext cx="2664306" cy="1440159"/>
              </a:xfrm>
              <a:prstGeom prst="cube">
                <a:avLst>
                  <a:gd name="adj" fmla="val 4800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200" b="1" dirty="0" smtClean="0">
                    <a:solidFill>
                      <a:schemeClr val="accent4">
                        <a:lumMod val="75000"/>
                      </a:schemeClr>
                    </a:solidFill>
                  </a:rPr>
                  <a:t>Personne ressource</a:t>
                </a:r>
                <a:endParaRPr lang="fr-FR" sz="1200" b="1" dirty="0">
                  <a:solidFill>
                    <a:schemeClr val="accent4">
                      <a:lumMod val="75000"/>
                    </a:schemeClr>
                  </a:solidFill>
                </a:endParaRPr>
              </a:p>
            </p:txBody>
          </p:sp>
          <p:pic>
            <p:nvPicPr>
              <p:cNvPr id="31" name="Image 30"/>
              <p:cNvPicPr>
                <a:picLocks noChangeAspect="1"/>
              </p:cNvPicPr>
              <p:nvPr/>
            </p:nvPicPr>
            <p:blipFill rotWithShape="1">
              <a:blip r:embed="rId4" cstate="print">
                <a:extLst>
                  <a:ext uri="{28A0092B-C50C-407E-A947-70E740481C1C}">
                    <a14:useLocalDpi xmlns="" xmlns:a14="http://schemas.microsoft.com/office/drawing/2010/main" val="0"/>
                  </a:ext>
                </a:extLst>
              </a:blip>
              <a:srcRect b="9679"/>
              <a:stretch/>
            </p:blipFill>
            <p:spPr>
              <a:xfrm>
                <a:off x="-798520" y="2385120"/>
                <a:ext cx="4273469" cy="3836830"/>
              </a:xfrm>
              <a:prstGeom prst="rect">
                <a:avLst/>
              </a:prstGeom>
            </p:spPr>
          </p:pic>
        </p:grpSp>
        <p:sp>
          <p:nvSpPr>
            <p:cNvPr id="5" name="ZoneTexte 4"/>
            <p:cNvSpPr txBox="1"/>
            <p:nvPr/>
          </p:nvSpPr>
          <p:spPr>
            <a:xfrm>
              <a:off x="784396" y="907890"/>
              <a:ext cx="2976759" cy="646331"/>
            </a:xfrm>
            <a:prstGeom prst="rect">
              <a:avLst/>
            </a:prstGeom>
            <a:noFill/>
          </p:spPr>
          <p:txBody>
            <a:bodyPr wrap="square" rtlCol="0">
              <a:spAutoFit/>
            </a:bodyPr>
            <a:lstStyle/>
            <a:p>
              <a:r>
                <a:rPr lang="fr-FR" b="1" dirty="0" smtClean="0">
                  <a:solidFill>
                    <a:schemeClr val="tx1">
                      <a:lumMod val="75000"/>
                      <a:lumOff val="25000"/>
                    </a:schemeClr>
                  </a:solidFill>
                </a:rPr>
                <a:t>ACTIVITE, </a:t>
              </a:r>
            </a:p>
            <a:p>
              <a:r>
                <a:rPr lang="fr-FR" b="1" dirty="0" smtClean="0">
                  <a:solidFill>
                    <a:schemeClr val="tx1">
                      <a:lumMod val="75000"/>
                      <a:lumOff val="25000"/>
                    </a:schemeClr>
                  </a:solidFill>
                </a:rPr>
                <a:t>situation </a:t>
              </a:r>
              <a:r>
                <a:rPr lang="fr-FR" b="1" dirty="0">
                  <a:solidFill>
                    <a:schemeClr val="tx1">
                      <a:lumMod val="75000"/>
                      <a:lumOff val="25000"/>
                    </a:schemeClr>
                  </a:solidFill>
                </a:rPr>
                <a:t>vécue</a:t>
              </a:r>
              <a:r>
                <a:rPr lang="fr-FR" b="1" dirty="0" smtClean="0">
                  <a:solidFill>
                    <a:schemeClr val="tx1">
                      <a:lumMod val="75000"/>
                      <a:lumOff val="25000"/>
                    </a:schemeClr>
                  </a:solidFill>
                </a:rPr>
                <a:t>, simulée</a:t>
              </a:r>
              <a:endParaRPr lang="fr-FR" b="1" dirty="0">
                <a:solidFill>
                  <a:schemeClr val="tx1">
                    <a:lumMod val="75000"/>
                    <a:lumOff val="25000"/>
                  </a:schemeClr>
                </a:solidFill>
              </a:endParaRPr>
            </a:p>
          </p:txBody>
        </p:sp>
        <p:pic>
          <p:nvPicPr>
            <p:cNvPr id="24" name="Image 2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149455" y="2466931"/>
              <a:ext cx="1128246" cy="1182782"/>
            </a:xfrm>
            <a:prstGeom prst="rect">
              <a:avLst/>
            </a:prstGeom>
          </p:spPr>
        </p:pic>
        <p:pic>
          <p:nvPicPr>
            <p:cNvPr id="26" name="Image 2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617034" y="1450775"/>
              <a:ext cx="1946998" cy="2079380"/>
            </a:xfrm>
            <a:prstGeom prst="rect">
              <a:avLst/>
            </a:prstGeom>
          </p:spPr>
        </p:pic>
        <p:pic>
          <p:nvPicPr>
            <p:cNvPr id="28" name="Image 27"/>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368380" y="2599049"/>
              <a:ext cx="1132499" cy="1155029"/>
            </a:xfrm>
            <a:prstGeom prst="rect">
              <a:avLst/>
            </a:prstGeom>
          </p:spPr>
        </p:pic>
      </p:grpSp>
      <p:sp>
        <p:nvSpPr>
          <p:cNvPr id="19" name="AutoShape 3"/>
          <p:cNvSpPr>
            <a:spLocks noChangeArrowheads="1"/>
          </p:cNvSpPr>
          <p:nvPr/>
        </p:nvSpPr>
        <p:spPr bwMode="auto">
          <a:xfrm>
            <a:off x="152402" y="908721"/>
            <a:ext cx="8785223" cy="5832646"/>
          </a:xfrm>
          <a:prstGeom prst="roundRect">
            <a:avLst>
              <a:gd name="adj" fmla="val 3402"/>
            </a:avLst>
          </a:prstGeom>
          <a:noFill/>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dirty="0">
              <a:solidFill>
                <a:srgbClr val="7BB800"/>
              </a:solidFill>
              <a:latin typeface="Century Gothic" pitchFamily="34" charset="0"/>
            </a:endParaRPr>
          </a:p>
        </p:txBody>
      </p:sp>
      <p:sp>
        <p:nvSpPr>
          <p:cNvPr id="20" name="AutoShape 4"/>
          <p:cNvSpPr>
            <a:spLocks noChangeArrowheads="1"/>
          </p:cNvSpPr>
          <p:nvPr/>
        </p:nvSpPr>
        <p:spPr bwMode="auto">
          <a:xfrm>
            <a:off x="152400" y="692695"/>
            <a:ext cx="3312000" cy="46800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sz="2000" dirty="0" smtClean="0">
                <a:solidFill>
                  <a:srgbClr val="FFFFFF"/>
                </a:solidFill>
                <a:latin typeface="Arial" panose="020B0604020202020204" pitchFamily="34" charset="0"/>
                <a:cs typeface="Arial" panose="020B0604020202020204" pitchFamily="34" charset="0"/>
              </a:rPr>
              <a:t>Les Compétences</a:t>
            </a:r>
            <a:endParaRPr lang="fr-FR" sz="2000" dirty="0">
              <a:solidFill>
                <a:srgbClr val="FFFFFF"/>
              </a:solidFill>
              <a:latin typeface="Arial" panose="020B0604020202020204" pitchFamily="34" charset="0"/>
              <a:cs typeface="Arial" panose="020B0604020202020204" pitchFamily="34" charset="0"/>
            </a:endParaRPr>
          </a:p>
        </p:txBody>
      </p:sp>
      <p:grpSp>
        <p:nvGrpSpPr>
          <p:cNvPr id="8" name="Groupe 7"/>
          <p:cNvGrpSpPr/>
          <p:nvPr/>
        </p:nvGrpSpPr>
        <p:grpSpPr>
          <a:xfrm>
            <a:off x="4860032" y="1412776"/>
            <a:ext cx="3456384" cy="2118732"/>
            <a:chOff x="1499162" y="1401288"/>
            <a:chExt cx="7177294" cy="4617796"/>
          </a:xfrm>
          <a:solidFill>
            <a:schemeClr val="accent3">
              <a:lumMod val="60000"/>
              <a:lumOff val="40000"/>
            </a:schemeClr>
          </a:solidFill>
        </p:grpSpPr>
        <p:sp>
          <p:nvSpPr>
            <p:cNvPr id="22" name="Rectangle à coins arrondis 21"/>
            <p:cNvSpPr/>
            <p:nvPr/>
          </p:nvSpPr>
          <p:spPr>
            <a:xfrm>
              <a:off x="1499162" y="1401288"/>
              <a:ext cx="7177294" cy="4617796"/>
            </a:xfrm>
            <a:prstGeom prst="roundRect">
              <a:avLst>
                <a:gd name="adj" fmla="val 3924"/>
              </a:avLst>
            </a:prstGeom>
            <a:grpFill/>
            <a:ln>
              <a:solidFill>
                <a:schemeClr val="accent3">
                  <a:lumMod val="60000"/>
                  <a:lumOff val="40000"/>
                </a:schemeClr>
              </a:solidFill>
            </a:ln>
            <a:scene3d>
              <a:camera prst="orthographicFront"/>
              <a:lightRig rig="threePt" dir="t"/>
            </a:scene3d>
            <a:sp3d>
              <a:bevelT/>
            </a:sp3d>
          </p:spPr>
          <p:style>
            <a:lnRef idx="3">
              <a:schemeClr val="lt1"/>
            </a:lnRef>
            <a:fillRef idx="1">
              <a:schemeClr val="accent3"/>
            </a:fillRef>
            <a:effectRef idx="1">
              <a:schemeClr val="accent3"/>
            </a:effectRef>
            <a:fontRef idx="minor">
              <a:schemeClr val="lt1"/>
            </a:fontRef>
          </p:style>
          <p:txBody>
            <a:bodyPr rtlCol="0" anchor="t"/>
            <a:lstStyle/>
            <a:p>
              <a:r>
                <a:rPr lang="fr-FR" b="1" dirty="0" smtClean="0">
                  <a:solidFill>
                    <a:schemeClr val="tx1">
                      <a:lumMod val="75000"/>
                      <a:lumOff val="25000"/>
                    </a:schemeClr>
                  </a:solidFill>
                </a:rPr>
                <a:t>RESTITUTION</a:t>
              </a:r>
              <a:endParaRPr lang="fr-FR" b="1" dirty="0">
                <a:solidFill>
                  <a:schemeClr val="tx1">
                    <a:lumMod val="75000"/>
                    <a:lumOff val="25000"/>
                  </a:schemeClr>
                </a:solidFill>
              </a:endParaRPr>
            </a:p>
          </p:txBody>
        </p:sp>
        <p:pic>
          <p:nvPicPr>
            <p:cNvPr id="23" name="Image 22"/>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flipH="1">
              <a:off x="2535277" y="2348880"/>
              <a:ext cx="5105063" cy="3633473"/>
            </a:xfrm>
            <a:prstGeom prst="rect">
              <a:avLst/>
            </a:prstGeom>
            <a:noFill/>
            <a:ln>
              <a:noFill/>
            </a:ln>
          </p:spPr>
        </p:pic>
      </p:grpSp>
      <p:grpSp>
        <p:nvGrpSpPr>
          <p:cNvPr id="9" name="Groupe 8"/>
          <p:cNvGrpSpPr/>
          <p:nvPr/>
        </p:nvGrpSpPr>
        <p:grpSpPr>
          <a:xfrm>
            <a:off x="532697" y="4257630"/>
            <a:ext cx="3669847" cy="2195706"/>
            <a:chOff x="1058467" y="1283568"/>
            <a:chExt cx="7617989" cy="4909166"/>
          </a:xfrm>
        </p:grpSpPr>
        <p:sp>
          <p:nvSpPr>
            <p:cNvPr id="25" name="Rectangle à coins arrondis 24"/>
            <p:cNvSpPr/>
            <p:nvPr/>
          </p:nvSpPr>
          <p:spPr>
            <a:xfrm>
              <a:off x="1499162" y="1283568"/>
              <a:ext cx="7177294" cy="4909166"/>
            </a:xfrm>
            <a:prstGeom prst="roundRect">
              <a:avLst>
                <a:gd name="adj" fmla="val 3924"/>
              </a:avLst>
            </a:prstGeom>
            <a:solidFill>
              <a:schemeClr val="accent3"/>
            </a:solidFill>
            <a:ln>
              <a:solidFill>
                <a:schemeClr val="accent4">
                  <a:lumMod val="40000"/>
                  <a:lumOff val="60000"/>
                </a:schemeClr>
              </a:solid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algn="r"/>
              <a:r>
                <a:rPr lang="fr-FR" b="1" dirty="0" smtClean="0">
                  <a:solidFill>
                    <a:schemeClr val="tx1">
                      <a:lumMod val="75000"/>
                      <a:lumOff val="25000"/>
                    </a:schemeClr>
                  </a:solidFill>
                </a:rPr>
                <a:t>STRUCTURATION</a:t>
              </a:r>
              <a:endParaRPr lang="fr-FR" b="1" dirty="0">
                <a:solidFill>
                  <a:schemeClr val="tx1">
                    <a:lumMod val="75000"/>
                    <a:lumOff val="25000"/>
                  </a:schemeClr>
                </a:solidFill>
              </a:endParaRPr>
            </a:p>
          </p:txBody>
        </p:sp>
        <p:pic>
          <p:nvPicPr>
            <p:cNvPr id="27" name="Picture 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058467" y="1442932"/>
              <a:ext cx="4694239" cy="47498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0" name="Groupe 9"/>
          <p:cNvGrpSpPr/>
          <p:nvPr/>
        </p:nvGrpSpPr>
        <p:grpSpPr>
          <a:xfrm>
            <a:off x="4440474" y="4005064"/>
            <a:ext cx="4307990" cy="2880320"/>
            <a:chOff x="611560" y="822186"/>
            <a:chExt cx="8765615" cy="5912082"/>
          </a:xfrm>
        </p:grpSpPr>
        <p:sp>
          <p:nvSpPr>
            <p:cNvPr id="29" name="Rectangle à coins arrondis 28"/>
            <p:cNvSpPr/>
            <p:nvPr/>
          </p:nvSpPr>
          <p:spPr>
            <a:xfrm>
              <a:off x="1478269" y="1283567"/>
              <a:ext cx="7177294" cy="4363825"/>
            </a:xfrm>
            <a:prstGeom prst="roundRect">
              <a:avLst>
                <a:gd name="adj" fmla="val 3924"/>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t"/>
            <a:lstStyle/>
            <a:p>
              <a:pPr algn="ctr"/>
              <a:r>
                <a:rPr lang="fr-FR" b="1" dirty="0" smtClean="0">
                  <a:solidFill>
                    <a:schemeClr val="tx1">
                      <a:lumMod val="75000"/>
                      <a:lumOff val="25000"/>
                    </a:schemeClr>
                  </a:solidFill>
                </a:rPr>
                <a:t>EVALUATION</a:t>
              </a:r>
              <a:endParaRPr lang="fr-FR" b="1" dirty="0">
                <a:solidFill>
                  <a:schemeClr val="tx1">
                    <a:lumMod val="75000"/>
                    <a:lumOff val="25000"/>
                  </a:schemeClr>
                </a:solidFill>
              </a:endParaRPr>
            </a:p>
          </p:txBody>
        </p:sp>
        <p:pic>
          <p:nvPicPr>
            <p:cNvPr id="32" name="Image 3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079898" y="4068869"/>
              <a:ext cx="2448220" cy="2448220"/>
            </a:xfrm>
            <a:prstGeom prst="rect">
              <a:avLst/>
            </a:prstGeom>
          </p:spPr>
        </p:pic>
        <p:pic>
          <p:nvPicPr>
            <p:cNvPr id="33" name="Image 32"/>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11560" y="4343493"/>
              <a:ext cx="2457450" cy="2390775"/>
            </a:xfrm>
            <a:prstGeom prst="rect">
              <a:avLst/>
            </a:prstGeom>
          </p:spPr>
        </p:pic>
        <p:pic>
          <p:nvPicPr>
            <p:cNvPr id="34" name="Image 3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669535" y="1916832"/>
              <a:ext cx="4224859" cy="4304074"/>
            </a:xfrm>
            <a:prstGeom prst="rect">
              <a:avLst/>
            </a:prstGeom>
          </p:spPr>
        </p:pic>
        <p:pic>
          <p:nvPicPr>
            <p:cNvPr id="36" name="Picture 4"/>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flipH="1">
              <a:off x="6785693" y="822186"/>
              <a:ext cx="2591482" cy="2512191"/>
            </a:xfrm>
            <a:prstGeom prst="roundRect">
              <a:avLst>
                <a:gd name="adj" fmla="val 4883"/>
              </a:avLst>
            </a:prstGeom>
            <a:ln w="28575">
              <a:solidFill>
                <a:schemeClr val="accent3"/>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a:extLst>
              <a:ext uri="{909E8E84-426E-40DD-AFC4-6F175D3DCCD1}">
                <a14:hiddenFill xmlns="" xmlns:a14="http://schemas.microsoft.com/office/drawing/2010/main">
                  <a:solidFill>
                    <a:schemeClr val="accent1"/>
                  </a:solidFill>
                </a14:hiddenFill>
              </a:ext>
            </a:extLst>
          </p:spPr>
        </p:pic>
      </p:grpSp>
    </p:spTree>
    <p:extLst>
      <p:ext uri="{BB962C8B-B14F-4D97-AF65-F5344CB8AC3E}">
        <p14:creationId xmlns="" xmlns:p14="http://schemas.microsoft.com/office/powerpoint/2010/main" val="61793845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3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3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grpSp>
        <p:nvGrpSpPr>
          <p:cNvPr id="40" name="Groupe 39"/>
          <p:cNvGrpSpPr/>
          <p:nvPr/>
        </p:nvGrpSpPr>
        <p:grpSpPr>
          <a:xfrm>
            <a:off x="2347608" y="2430806"/>
            <a:ext cx="2476078" cy="1512888"/>
            <a:chOff x="2723457" y="1628800"/>
            <a:chExt cx="6598442" cy="5400600"/>
          </a:xfrm>
        </p:grpSpPr>
        <p:pic>
          <p:nvPicPr>
            <p:cNvPr id="43" name="Image 4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88224" y="1628800"/>
              <a:ext cx="2733675" cy="2581275"/>
            </a:xfrm>
            <a:prstGeom prst="rect">
              <a:avLst/>
            </a:prstGeom>
          </p:spPr>
        </p:pic>
        <p:pic>
          <p:nvPicPr>
            <p:cNvPr id="44" name="Image 4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588276" y="4365156"/>
              <a:ext cx="2448220" cy="2448220"/>
            </a:xfrm>
            <a:prstGeom prst="rect">
              <a:avLst/>
            </a:prstGeom>
          </p:spPr>
        </p:pic>
        <p:pic>
          <p:nvPicPr>
            <p:cNvPr id="45" name="Image 4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263020" y="2261832"/>
              <a:ext cx="4224859" cy="4304074"/>
            </a:xfrm>
            <a:prstGeom prst="rect">
              <a:avLst/>
            </a:prstGeom>
          </p:spPr>
        </p:pic>
        <p:pic>
          <p:nvPicPr>
            <p:cNvPr id="46" name="Image 4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723457" y="4638625"/>
              <a:ext cx="2457450" cy="2390775"/>
            </a:xfrm>
            <a:prstGeom prst="rect">
              <a:avLst/>
            </a:prstGeom>
          </p:spPr>
        </p:pic>
      </p:grpSp>
      <p:sp>
        <p:nvSpPr>
          <p:cNvPr id="39" name="Pentagone 38"/>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37" name="Rectangle à coins arrondis 36"/>
          <p:cNvSpPr/>
          <p:nvPr/>
        </p:nvSpPr>
        <p:spPr>
          <a:xfrm>
            <a:off x="63503" y="1196974"/>
            <a:ext cx="8900985" cy="5472385"/>
          </a:xfrm>
          <a:prstGeom prst="roundRect">
            <a:avLst>
              <a:gd name="adj" fmla="val 611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1" name="AutoShape 4"/>
          <p:cNvSpPr>
            <a:spLocks noChangeArrowheads="1"/>
          </p:cNvSpPr>
          <p:nvPr/>
        </p:nvSpPr>
        <p:spPr bwMode="auto">
          <a:xfrm>
            <a:off x="63503" y="837406"/>
            <a:ext cx="4104000" cy="504000"/>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marL="1074738" lvl="0" indent="-1074738"/>
            <a:r>
              <a:rPr lang="fr-FR" b="1" dirty="0">
                <a:solidFill>
                  <a:srgbClr val="FFFFFF"/>
                </a:solidFill>
                <a:latin typeface="Calibri" pitchFamily="34" charset="0"/>
              </a:rPr>
              <a:t>Activité </a:t>
            </a:r>
            <a:r>
              <a:rPr lang="fr-FR" b="1" dirty="0" smtClean="0">
                <a:solidFill>
                  <a:srgbClr val="FFFFFF"/>
                </a:solidFill>
                <a:latin typeface="Calibri" pitchFamily="34" charset="0"/>
              </a:rPr>
              <a:t>3 </a:t>
            </a:r>
            <a:r>
              <a:rPr lang="fr-FR" b="1" dirty="0">
                <a:solidFill>
                  <a:srgbClr val="FFFFFF"/>
                </a:solidFill>
                <a:latin typeface="Calibri" pitchFamily="34" charset="0"/>
              </a:rPr>
              <a:t>: </a:t>
            </a:r>
            <a:r>
              <a:rPr lang="fr-FR" altLang="zh-CN" b="1" dirty="0" smtClean="0">
                <a:solidFill>
                  <a:schemeClr val="bg1"/>
                </a:solidFill>
                <a:cs typeface="Arial" pitchFamily="34" charset="0"/>
              </a:rPr>
              <a:t>Les déperditions thermiques</a:t>
            </a:r>
            <a:endParaRPr lang="fr-FR" altLang="zh-CN" b="1" dirty="0">
              <a:solidFill>
                <a:schemeClr val="bg1"/>
              </a:solidFill>
              <a:cs typeface="Arial" pitchFamily="34" charset="0"/>
            </a:endParaRPr>
          </a:p>
          <a:p>
            <a:endParaRPr lang="fr-FR" dirty="0">
              <a:solidFill>
                <a:schemeClr val="bg1"/>
              </a:solidFill>
              <a:latin typeface="Calibri" pitchFamily="34" charset="0"/>
            </a:endParaRPr>
          </a:p>
          <a:p>
            <a:pPr algn="ctr">
              <a:spcAft>
                <a:spcPts val="1000"/>
              </a:spcAft>
            </a:pPr>
            <a:endParaRPr lang="fr-FR" b="1" dirty="0">
              <a:solidFill>
                <a:schemeClr val="bg1"/>
              </a:solidFill>
              <a:latin typeface="Calibri" pitchFamily="34" charset="0"/>
            </a:endParaRPr>
          </a:p>
          <a:p>
            <a:endParaRPr lang="fr-FR" dirty="0">
              <a:latin typeface="Calibri" pitchFamily="34" charset="0"/>
            </a:endParaRPr>
          </a:p>
        </p:txBody>
      </p:sp>
      <p:grpSp>
        <p:nvGrpSpPr>
          <p:cNvPr id="7" name="Groupe 6"/>
          <p:cNvGrpSpPr/>
          <p:nvPr/>
        </p:nvGrpSpPr>
        <p:grpSpPr>
          <a:xfrm>
            <a:off x="17934" y="1927526"/>
            <a:ext cx="8802216" cy="4899162"/>
            <a:chOff x="17934" y="1927526"/>
            <a:chExt cx="8802216" cy="4899162"/>
          </a:xfrm>
        </p:grpSpPr>
        <p:grpSp>
          <p:nvGrpSpPr>
            <p:cNvPr id="6" name="Groupe 5"/>
            <p:cNvGrpSpPr/>
            <p:nvPr/>
          </p:nvGrpSpPr>
          <p:grpSpPr>
            <a:xfrm>
              <a:off x="17934" y="1927526"/>
              <a:ext cx="8802216" cy="4899162"/>
              <a:chOff x="17934" y="1927526"/>
              <a:chExt cx="8802216" cy="4899162"/>
            </a:xfrm>
          </p:grpSpPr>
          <p:pic>
            <p:nvPicPr>
              <p:cNvPr id="3" name="Image 2"/>
              <p:cNvPicPr>
                <a:picLocks noChangeAspect="1"/>
              </p:cNvPicPr>
              <p:nvPr/>
            </p:nvPicPr>
            <p:blipFill rotWithShape="1">
              <a:blip r:embed="rId7" cstate="print">
                <a:extLst>
                  <a:ext uri="{28A0092B-C50C-407E-A947-70E740481C1C}">
                    <a14:useLocalDpi xmlns="" xmlns:a14="http://schemas.microsoft.com/office/drawing/2010/main" val="0"/>
                  </a:ext>
                </a:extLst>
              </a:blip>
              <a:srcRect t="6635" r="27911" b="23348"/>
              <a:stretch/>
            </p:blipFill>
            <p:spPr>
              <a:xfrm>
                <a:off x="963090" y="4333379"/>
                <a:ext cx="3422814" cy="2493309"/>
              </a:xfrm>
              <a:prstGeom prst="rect">
                <a:avLst/>
              </a:prstGeom>
            </p:spPr>
          </p:pic>
          <p:pic>
            <p:nvPicPr>
              <p:cNvPr id="7170" name="Picture 2">
                <a:hlinkClick r:id="rId8" action="ppaction://hlinkfile"/>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944028" y="4353604"/>
                <a:ext cx="2876122" cy="2171306"/>
              </a:xfrm>
              <a:prstGeom prst="roundRect">
                <a:avLst>
                  <a:gd name="adj" fmla="val 1526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 name="Image 23"/>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075165" y="5652925"/>
                <a:ext cx="680147" cy="871985"/>
              </a:xfrm>
              <a:prstGeom prst="rect">
                <a:avLst/>
              </a:prstGeom>
            </p:spPr>
          </p:pic>
          <p:sp>
            <p:nvSpPr>
              <p:cNvPr id="20" name="Rectangle 19"/>
              <p:cNvSpPr/>
              <p:nvPr/>
            </p:nvSpPr>
            <p:spPr>
              <a:xfrm rot="21402765">
                <a:off x="17934" y="4094881"/>
                <a:ext cx="2869248" cy="707886"/>
              </a:xfrm>
              <a:prstGeom prst="rect">
                <a:avLst/>
              </a:prstGeom>
              <a:noFill/>
            </p:spPr>
            <p:txBody>
              <a:bodyPr wrap="square" lIns="91440" tIns="45720" rIns="91440" bIns="45720">
                <a:spAutoFit/>
              </a:bodyPr>
              <a:lstStyle/>
              <a:p>
                <a:pPr algn="ctr"/>
                <a:r>
                  <a:rPr lang="fr-FR" sz="40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Constat</a:t>
                </a:r>
                <a:endParaRPr lang="fr-FR" sz="40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pic>
            <p:nvPicPr>
              <p:cNvPr id="5" name="Image 4"/>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130388" y="1927526"/>
                <a:ext cx="2448272" cy="2036303"/>
              </a:xfrm>
              <a:prstGeom prst="rect">
                <a:avLst/>
              </a:prstGeom>
              <a:scene3d>
                <a:camera prst="perspectiveContrastingRightFacing"/>
                <a:lightRig rig="threePt" dir="t"/>
              </a:scene3d>
            </p:spPr>
          </p:pic>
          <p:sp>
            <p:nvSpPr>
              <p:cNvPr id="25" name="Rectangle 24"/>
              <p:cNvSpPr/>
              <p:nvPr/>
            </p:nvSpPr>
            <p:spPr>
              <a:xfrm rot="21402765">
                <a:off x="4593246" y="4892509"/>
                <a:ext cx="3194572" cy="1200329"/>
              </a:xfrm>
              <a:prstGeom prst="rect">
                <a:avLst/>
              </a:prstGeom>
              <a:noFill/>
            </p:spPr>
            <p:txBody>
              <a:bodyPr wrap="square" lIns="91440" tIns="45720" rIns="91440" bIns="45720">
                <a:spAutoFit/>
              </a:bodyPr>
              <a:lstStyle/>
              <a:p>
                <a:pPr algn="ctr"/>
                <a:r>
                  <a:rPr lang="fr-FR" sz="24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Épave thermique</a:t>
                </a:r>
              </a:p>
              <a:p>
                <a:pPr algn="ctr"/>
                <a:r>
                  <a:rPr lang="fr-FR" sz="2400" b="1"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RT 2005</a:t>
                </a:r>
              </a:p>
              <a:p>
                <a:pPr algn="ctr"/>
                <a:r>
                  <a:rPr lang="fr-FR" sz="24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RT 2012</a:t>
                </a:r>
                <a:endParaRPr lang="fr-FR" sz="24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grpSp>
        <p:sp>
          <p:nvSpPr>
            <p:cNvPr id="26" name="Rectangle 25"/>
            <p:cNvSpPr/>
            <p:nvPr/>
          </p:nvSpPr>
          <p:spPr>
            <a:xfrm rot="21402765">
              <a:off x="7374015" y="4589522"/>
              <a:ext cx="891180" cy="1569660"/>
            </a:xfrm>
            <a:prstGeom prst="rect">
              <a:avLst/>
            </a:prstGeom>
            <a:noFill/>
          </p:spPr>
          <p:txBody>
            <a:bodyPr wrap="square" lIns="91440" tIns="45720" rIns="91440" bIns="45720">
              <a:spAutoFit/>
            </a:bodyPr>
            <a:lstStyle/>
            <a:p>
              <a:pPr algn="ctr"/>
              <a:r>
                <a:rPr lang="fr-FR" sz="96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a:t>
              </a:r>
              <a:endParaRPr lang="fr-FR" sz="96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grpSp>
      <p:grpSp>
        <p:nvGrpSpPr>
          <p:cNvPr id="10" name="Groupe 9"/>
          <p:cNvGrpSpPr/>
          <p:nvPr/>
        </p:nvGrpSpPr>
        <p:grpSpPr>
          <a:xfrm>
            <a:off x="4910683" y="1052736"/>
            <a:ext cx="4125813" cy="2816226"/>
            <a:chOff x="4838675" y="1196974"/>
            <a:chExt cx="4125813" cy="2816226"/>
          </a:xfrm>
        </p:grpSpPr>
        <p:sp>
          <p:nvSpPr>
            <p:cNvPr id="8" name="Carré corné 7"/>
            <p:cNvSpPr/>
            <p:nvPr/>
          </p:nvSpPr>
          <p:spPr>
            <a:xfrm>
              <a:off x="4838675" y="1196974"/>
              <a:ext cx="4125813" cy="2816226"/>
            </a:xfrm>
            <a:prstGeom prst="foldedCorner">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1"/>
            <p:cNvGrpSpPr/>
            <p:nvPr/>
          </p:nvGrpSpPr>
          <p:grpSpPr>
            <a:xfrm>
              <a:off x="5076056" y="1558858"/>
              <a:ext cx="3305483" cy="2374198"/>
              <a:chOff x="865268" y="1722600"/>
              <a:chExt cx="3305483" cy="2374198"/>
            </a:xfrm>
          </p:grpSpPr>
          <p:pic>
            <p:nvPicPr>
              <p:cNvPr id="7171" name="Picture 3">
                <a:hlinkClick r:id="rId12" action="ppaction://hlinkfile"/>
              </p:cNvPr>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865268" y="2333219"/>
                <a:ext cx="2237827" cy="14035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2" name="Rectangle 21"/>
              <p:cNvSpPr/>
              <p:nvPr/>
            </p:nvSpPr>
            <p:spPr>
              <a:xfrm rot="21402765">
                <a:off x="1020626" y="1722600"/>
                <a:ext cx="2302567" cy="461665"/>
              </a:xfrm>
              <a:prstGeom prst="rect">
                <a:avLst/>
              </a:prstGeom>
              <a:noFill/>
            </p:spPr>
            <p:txBody>
              <a:bodyPr wrap="square" lIns="91440" tIns="45720" rIns="91440" bIns="45720">
                <a:spAutoFit/>
              </a:bodyPr>
              <a:lstStyle/>
              <a:p>
                <a:pPr algn="ctr"/>
                <a:r>
                  <a:rPr lang="fr-FR" sz="24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Vu en ETT</a:t>
                </a:r>
                <a:endParaRPr lang="fr-FR" sz="24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pic>
            <p:nvPicPr>
              <p:cNvPr id="4" name="Image 3"/>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3097516" y="3023563"/>
                <a:ext cx="1073235" cy="1073235"/>
              </a:xfrm>
              <a:prstGeom prst="rect">
                <a:avLst/>
              </a:prstGeom>
              <a:ln>
                <a:noFill/>
              </a:ln>
            </p:spPr>
          </p:pic>
        </p:grpSp>
        <p:pic>
          <p:nvPicPr>
            <p:cNvPr id="9" name="Image 8"/>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7737966" y="1334641"/>
              <a:ext cx="1143000" cy="2238375"/>
            </a:xfrm>
            <a:prstGeom prst="rect">
              <a:avLst/>
            </a:prstGeom>
          </p:spPr>
        </p:pic>
      </p:grpSp>
    </p:spTree>
    <p:extLst>
      <p:ext uri="{BB962C8B-B14F-4D97-AF65-F5344CB8AC3E}">
        <p14:creationId xmlns="" xmlns:p14="http://schemas.microsoft.com/office/powerpoint/2010/main" val="258139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0-#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2000" fill="hold"/>
                                        <p:tgtEl>
                                          <p:spTgt spid="10"/>
                                        </p:tgtEl>
                                        <p:attrNameLst>
                                          <p:attrName>ppt_w</p:attrName>
                                        </p:attrNameLst>
                                      </p:cBhvr>
                                      <p:tavLst>
                                        <p:tav tm="0">
                                          <p:val>
                                            <p:fltVal val="0"/>
                                          </p:val>
                                        </p:tav>
                                        <p:tav tm="100000">
                                          <p:val>
                                            <p:strVal val="#ppt_w"/>
                                          </p:val>
                                        </p:tav>
                                      </p:tavLst>
                                    </p:anim>
                                    <p:anim calcmode="lin" valueType="num">
                                      <p:cBhvr>
                                        <p:cTn id="14" dur="2000" fill="hold"/>
                                        <p:tgtEl>
                                          <p:spTgt spid="10"/>
                                        </p:tgtEl>
                                        <p:attrNameLst>
                                          <p:attrName>ppt_h</p:attrName>
                                        </p:attrNameLst>
                                      </p:cBhvr>
                                      <p:tavLst>
                                        <p:tav tm="0">
                                          <p:val>
                                            <p:fltVal val="0"/>
                                          </p:val>
                                        </p:tav>
                                        <p:tav tm="100000">
                                          <p:val>
                                            <p:strVal val="#ppt_h"/>
                                          </p:val>
                                        </p:tav>
                                      </p:tavLst>
                                    </p:anim>
                                    <p:animEffect transition="in" filter="fade">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pic>
        <p:nvPicPr>
          <p:cNvPr id="11"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95359" y="1606798"/>
            <a:ext cx="1556121" cy="18722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7" name="Rectangle à coins arrondis 36"/>
          <p:cNvSpPr/>
          <p:nvPr/>
        </p:nvSpPr>
        <p:spPr>
          <a:xfrm>
            <a:off x="63503" y="1196974"/>
            <a:ext cx="8756647" cy="5544393"/>
          </a:xfrm>
          <a:prstGeom prst="roundRect">
            <a:avLst>
              <a:gd name="adj" fmla="val 611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9" name="Pentagone 38"/>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41" name="AutoShape 4"/>
          <p:cNvSpPr>
            <a:spLocks noChangeArrowheads="1"/>
          </p:cNvSpPr>
          <p:nvPr/>
        </p:nvSpPr>
        <p:spPr bwMode="auto">
          <a:xfrm>
            <a:off x="63503" y="837406"/>
            <a:ext cx="4104000" cy="504000"/>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marL="1074738" lvl="0" indent="-1074738"/>
            <a:r>
              <a:rPr lang="fr-FR" b="1" dirty="0">
                <a:solidFill>
                  <a:srgbClr val="FFFFFF"/>
                </a:solidFill>
                <a:latin typeface="Calibri" pitchFamily="34" charset="0"/>
              </a:rPr>
              <a:t>Activité </a:t>
            </a:r>
            <a:r>
              <a:rPr lang="fr-FR" b="1" dirty="0" smtClean="0">
                <a:solidFill>
                  <a:srgbClr val="FFFFFF"/>
                </a:solidFill>
                <a:latin typeface="Calibri" pitchFamily="34" charset="0"/>
              </a:rPr>
              <a:t>3 </a:t>
            </a:r>
            <a:r>
              <a:rPr lang="fr-FR" b="1" dirty="0">
                <a:solidFill>
                  <a:srgbClr val="FFFFFF"/>
                </a:solidFill>
                <a:latin typeface="Calibri" pitchFamily="34" charset="0"/>
              </a:rPr>
              <a:t>: </a:t>
            </a:r>
            <a:r>
              <a:rPr lang="fr-FR" altLang="zh-CN" b="1" dirty="0" smtClean="0">
                <a:solidFill>
                  <a:schemeClr val="bg1"/>
                </a:solidFill>
                <a:cs typeface="Arial" pitchFamily="34" charset="0"/>
              </a:rPr>
              <a:t>Les déperditions thermiques</a:t>
            </a:r>
            <a:endParaRPr lang="fr-FR" altLang="zh-CN" b="1" dirty="0">
              <a:solidFill>
                <a:schemeClr val="bg1"/>
              </a:solidFill>
              <a:cs typeface="Arial" pitchFamily="34" charset="0"/>
            </a:endParaRPr>
          </a:p>
          <a:p>
            <a:endParaRPr lang="fr-FR" dirty="0">
              <a:solidFill>
                <a:schemeClr val="bg1"/>
              </a:solidFill>
              <a:latin typeface="Calibri" pitchFamily="34" charset="0"/>
            </a:endParaRPr>
          </a:p>
          <a:p>
            <a:pPr algn="ctr">
              <a:spcAft>
                <a:spcPts val="1000"/>
              </a:spcAft>
            </a:pPr>
            <a:endParaRPr lang="fr-FR" b="1" dirty="0">
              <a:solidFill>
                <a:schemeClr val="bg1"/>
              </a:solidFill>
              <a:latin typeface="Calibri" pitchFamily="34" charset="0"/>
            </a:endParaRPr>
          </a:p>
          <a:p>
            <a:endParaRPr lang="fr-FR" dirty="0">
              <a:latin typeface="Calibri" pitchFamily="34" charset="0"/>
            </a:endParaRPr>
          </a:p>
        </p:txBody>
      </p:sp>
      <p:pic>
        <p:nvPicPr>
          <p:cNvPr id="1026" name="Picture 2">
            <a:hlinkClick r:id="rId4" action="ppaction://hlinkfile"/>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554794" y="1436339"/>
            <a:ext cx="2136372" cy="284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27" name="Groupe 26"/>
          <p:cNvGrpSpPr>
            <a:grpSpLocks noChangeAspect="1"/>
          </p:cNvGrpSpPr>
          <p:nvPr/>
        </p:nvGrpSpPr>
        <p:grpSpPr>
          <a:xfrm>
            <a:off x="251520" y="1782567"/>
            <a:ext cx="1772703" cy="2150489"/>
            <a:chOff x="6750681" y="1948099"/>
            <a:chExt cx="1772703" cy="2150489"/>
          </a:xfrm>
        </p:grpSpPr>
        <p:pic>
          <p:nvPicPr>
            <p:cNvPr id="28" name="Image 27"/>
            <p:cNvPicPr>
              <a:picLocks noChangeAspect="1"/>
            </p:cNvPicPr>
            <p:nvPr/>
          </p:nvPicPr>
          <p:blipFill rotWithShape="1">
            <a:blip r:embed="rId6" cstate="print">
              <a:extLst>
                <a:ext uri="{28A0092B-C50C-407E-A947-70E740481C1C}">
                  <a14:useLocalDpi xmlns="" xmlns:a14="http://schemas.microsoft.com/office/drawing/2010/main" val="0"/>
                </a:ext>
              </a:extLst>
            </a:blip>
            <a:srcRect t="38236"/>
            <a:stretch/>
          </p:blipFill>
          <p:spPr>
            <a:xfrm>
              <a:off x="6750681" y="1948099"/>
              <a:ext cx="1639314"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Rectangle à coins arrondis 28"/>
            <p:cNvSpPr/>
            <p:nvPr/>
          </p:nvSpPr>
          <p:spPr>
            <a:xfrm>
              <a:off x="7015533" y="3532516"/>
              <a:ext cx="1507851" cy="566072"/>
            </a:xfrm>
            <a:prstGeom prst="roundRec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r>
                <a:rPr lang="fr-FR" b="1" i="1" dirty="0" smtClean="0">
                  <a:solidFill>
                    <a:schemeClr val="bg1"/>
                  </a:solidFill>
                </a:rPr>
                <a:t>Témoin</a:t>
              </a:r>
            </a:p>
            <a:p>
              <a:pPr algn="ctr"/>
              <a:r>
                <a:rPr lang="fr-FR" dirty="0" smtClean="0">
                  <a:solidFill>
                    <a:schemeClr val="bg1"/>
                  </a:solidFill>
                </a:rPr>
                <a:t>Sans isolation</a:t>
              </a:r>
              <a:endParaRPr lang="fr-FR" dirty="0">
                <a:solidFill>
                  <a:schemeClr val="bg1"/>
                </a:solidFill>
              </a:endParaRPr>
            </a:p>
          </p:txBody>
        </p:sp>
      </p:grpSp>
      <p:pic>
        <p:nvPicPr>
          <p:cNvPr id="8195" name="Picture 3">
            <a:hlinkClick r:id="rId7" action="ppaction://hlinkfile"/>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713857" y="1820185"/>
            <a:ext cx="1363733" cy="126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0" name="Groupe 29"/>
          <p:cNvGrpSpPr/>
          <p:nvPr/>
        </p:nvGrpSpPr>
        <p:grpSpPr>
          <a:xfrm>
            <a:off x="95619" y="4530287"/>
            <a:ext cx="1740077" cy="2139073"/>
            <a:chOff x="4876875" y="4630993"/>
            <a:chExt cx="1740077" cy="2139073"/>
          </a:xfrm>
        </p:grpSpPr>
        <p:pic>
          <p:nvPicPr>
            <p:cNvPr id="31" name="Image 30"/>
            <p:cNvPicPr>
              <a:picLocks noChangeAspect="1"/>
            </p:cNvPicPr>
            <p:nvPr/>
          </p:nvPicPr>
          <p:blipFill rotWithShape="1">
            <a:blip r:embed="rId9" cstate="print">
              <a:extLst>
                <a:ext uri="{28A0092B-C50C-407E-A947-70E740481C1C}">
                  <a14:useLocalDpi xmlns="" xmlns:a14="http://schemas.microsoft.com/office/drawing/2010/main" val="0"/>
                </a:ext>
              </a:extLst>
            </a:blip>
            <a:srcRect l="8470" t="35079" b="7263"/>
            <a:stretch/>
          </p:blipFill>
          <p:spPr>
            <a:xfrm>
              <a:off x="5009632" y="4970066"/>
              <a:ext cx="1607320"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Rectangle à coins arrondis 31"/>
            <p:cNvSpPr/>
            <p:nvPr/>
          </p:nvSpPr>
          <p:spPr>
            <a:xfrm>
              <a:off x="4876875" y="4630993"/>
              <a:ext cx="1224136" cy="503337"/>
            </a:xfrm>
            <a:prstGeom prst="roundRec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bg1"/>
                  </a:solidFill>
                </a:rPr>
                <a:t>Isolation extérieure</a:t>
              </a:r>
              <a:endParaRPr lang="fr-FR" dirty="0">
                <a:solidFill>
                  <a:schemeClr val="bg1"/>
                </a:solidFill>
              </a:endParaRPr>
            </a:p>
          </p:txBody>
        </p:sp>
      </p:grpSp>
      <p:pic>
        <p:nvPicPr>
          <p:cNvPr id="8196" name="Picture 4"/>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547664" y="5283251"/>
            <a:ext cx="1260000" cy="126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3" name="Groupe 32"/>
          <p:cNvGrpSpPr/>
          <p:nvPr/>
        </p:nvGrpSpPr>
        <p:grpSpPr>
          <a:xfrm>
            <a:off x="3100966" y="4581128"/>
            <a:ext cx="1621788" cy="2088232"/>
            <a:chOff x="7208971" y="3855458"/>
            <a:chExt cx="1621788" cy="2088232"/>
          </a:xfrm>
        </p:grpSpPr>
        <p:pic>
          <p:nvPicPr>
            <p:cNvPr id="34" name="Picture 3"/>
            <p:cNvPicPr>
              <a:picLocks noChangeAspect="1" noChangeArrowheads="1"/>
            </p:cNvPicPr>
            <p:nvPr/>
          </p:nvPicPr>
          <p:blipFill rotWithShape="1">
            <a:blip r:embed="rId11" cstate="print">
              <a:extLst>
                <a:ext uri="{28A0092B-C50C-407E-A947-70E740481C1C}">
                  <a14:useLocalDpi xmlns="" xmlns:a14="http://schemas.microsoft.com/office/drawing/2010/main" val="0"/>
                </a:ext>
              </a:extLst>
            </a:blip>
            <a:srcRect l="5337" r="6349"/>
            <a:stretch/>
          </p:blipFill>
          <p:spPr bwMode="auto">
            <a:xfrm>
              <a:off x="7269427" y="4143690"/>
              <a:ext cx="1561332"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5" name="Rectangle à coins arrondis 34"/>
            <p:cNvSpPr/>
            <p:nvPr/>
          </p:nvSpPr>
          <p:spPr>
            <a:xfrm>
              <a:off x="7208971" y="3855458"/>
              <a:ext cx="1189740" cy="545942"/>
            </a:xfrm>
            <a:prstGeom prst="roundRec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bg1"/>
                  </a:solidFill>
                </a:rPr>
                <a:t>Isolation répartie</a:t>
              </a:r>
              <a:endParaRPr lang="fr-FR" dirty="0">
                <a:solidFill>
                  <a:schemeClr val="bg1"/>
                </a:solidFill>
              </a:endParaRPr>
            </a:p>
          </p:txBody>
        </p:sp>
      </p:grpSp>
      <p:pic>
        <p:nvPicPr>
          <p:cNvPr id="8197" name="Picture 5"/>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4412856" y="5264625"/>
            <a:ext cx="1239264" cy="126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6" name="Groupe 35"/>
          <p:cNvGrpSpPr/>
          <p:nvPr/>
        </p:nvGrpSpPr>
        <p:grpSpPr>
          <a:xfrm>
            <a:off x="6040658" y="4509120"/>
            <a:ext cx="1702805" cy="2110069"/>
            <a:chOff x="2366172" y="3857145"/>
            <a:chExt cx="1702805" cy="2110069"/>
          </a:xfrm>
        </p:grpSpPr>
        <p:pic>
          <p:nvPicPr>
            <p:cNvPr id="38" name="Image 37"/>
            <p:cNvPicPr>
              <a:picLocks noChangeAspect="1"/>
            </p:cNvPicPr>
            <p:nvPr/>
          </p:nvPicPr>
          <p:blipFill rotWithShape="1">
            <a:blip r:embed="rId13" cstate="print">
              <a:extLst>
                <a:ext uri="{28A0092B-C50C-407E-A947-70E740481C1C}">
                  <a14:useLocalDpi xmlns="" xmlns:a14="http://schemas.microsoft.com/office/drawing/2010/main" val="0"/>
                </a:ext>
              </a:extLst>
            </a:blip>
            <a:srcRect t="36613"/>
            <a:stretch/>
          </p:blipFill>
          <p:spPr>
            <a:xfrm>
              <a:off x="2471627" y="4167214"/>
              <a:ext cx="1597350"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2" name="Rectangle à coins arrondis 41"/>
            <p:cNvSpPr/>
            <p:nvPr/>
          </p:nvSpPr>
          <p:spPr>
            <a:xfrm>
              <a:off x="2366172" y="3857145"/>
              <a:ext cx="1028273" cy="422056"/>
            </a:xfrm>
            <a:prstGeom prst="roundRec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R</a:t>
              </a:r>
              <a:r>
                <a:rPr lang="fr-FR" dirty="0" smtClean="0">
                  <a:solidFill>
                    <a:schemeClr val="bg1"/>
                  </a:solidFill>
                </a:rPr>
                <a:t>efends</a:t>
              </a:r>
              <a:endParaRPr lang="fr-FR" dirty="0">
                <a:solidFill>
                  <a:schemeClr val="bg1"/>
                </a:solidFill>
              </a:endParaRPr>
            </a:p>
          </p:txBody>
        </p:sp>
      </p:grpSp>
      <p:pic>
        <p:nvPicPr>
          <p:cNvPr id="8194" name="Picture 2"/>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7449377" y="5181599"/>
            <a:ext cx="1299087" cy="126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8" name="Rectangle 47"/>
          <p:cNvSpPr/>
          <p:nvPr/>
        </p:nvSpPr>
        <p:spPr>
          <a:xfrm rot="21402765">
            <a:off x="2209718" y="3227515"/>
            <a:ext cx="2869248" cy="1200329"/>
          </a:xfrm>
          <a:prstGeom prst="rect">
            <a:avLst/>
          </a:prstGeom>
          <a:noFill/>
        </p:spPr>
        <p:txBody>
          <a:bodyPr wrap="square" lIns="91440" tIns="45720" rIns="91440" bIns="45720">
            <a:spAutoFit/>
          </a:bodyPr>
          <a:lstStyle/>
          <a:p>
            <a:pPr algn="ctr"/>
            <a:r>
              <a:rPr lang="fr-FR" sz="24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Déperditions thermiques et ISOLATION</a:t>
            </a:r>
            <a:endParaRPr lang="fr-FR" sz="24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spTree>
    <p:extLst>
      <p:ext uri="{BB962C8B-B14F-4D97-AF65-F5344CB8AC3E}">
        <p14:creationId xmlns="" xmlns:p14="http://schemas.microsoft.com/office/powerpoint/2010/main" val="15620717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44" name="Pentagone 43"/>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23" name="Rectangle 22"/>
          <p:cNvSpPr/>
          <p:nvPr/>
        </p:nvSpPr>
        <p:spPr>
          <a:xfrm rot="21402765">
            <a:off x="4890038" y="1441552"/>
            <a:ext cx="3214282" cy="1138773"/>
          </a:xfrm>
          <a:prstGeom prst="rect">
            <a:avLst/>
          </a:prstGeom>
          <a:noFill/>
        </p:spPr>
        <p:txBody>
          <a:bodyPr wrap="square" lIns="91440" tIns="45720" rIns="91440" bIns="45720">
            <a:spAutoFit/>
          </a:bodyPr>
          <a:lstStyle/>
          <a:p>
            <a:pPr algn="ctr"/>
            <a:r>
              <a:rPr lang="fr-FR" sz="28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Point particulier </a:t>
            </a:r>
          </a:p>
          <a:p>
            <a:pPr algn="ctr"/>
            <a:endParaRPr lang="fr-FR" sz="20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a:p>
            <a:pPr algn="ctr"/>
            <a:r>
              <a:rPr lang="fr-FR" sz="20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Les ponts thermiques</a:t>
            </a:r>
            <a:endParaRPr lang="fr-FR" sz="20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pic>
        <p:nvPicPr>
          <p:cNvPr id="9219"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7392" t="18282"/>
          <a:stretch/>
        </p:blipFill>
        <p:spPr bwMode="auto">
          <a:xfrm>
            <a:off x="152122" y="1506538"/>
            <a:ext cx="4419878" cy="3811350"/>
          </a:xfrm>
          <a:prstGeom prst="roundRect">
            <a:avLst>
              <a:gd name="adj" fmla="val 1202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Ellipse 1"/>
          <p:cNvSpPr/>
          <p:nvPr/>
        </p:nvSpPr>
        <p:spPr>
          <a:xfrm>
            <a:off x="249790" y="3867441"/>
            <a:ext cx="2448272" cy="8937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AutoShape 4"/>
          <p:cNvSpPr>
            <a:spLocks noChangeArrowheads="1"/>
          </p:cNvSpPr>
          <p:nvPr/>
        </p:nvSpPr>
        <p:spPr bwMode="auto">
          <a:xfrm>
            <a:off x="63503" y="837406"/>
            <a:ext cx="4104000" cy="504000"/>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marL="1074738" lvl="0" indent="-1074738"/>
            <a:r>
              <a:rPr lang="fr-FR" b="1" dirty="0">
                <a:solidFill>
                  <a:srgbClr val="FFFFFF"/>
                </a:solidFill>
                <a:latin typeface="Calibri" pitchFamily="34" charset="0"/>
              </a:rPr>
              <a:t>Activité </a:t>
            </a:r>
            <a:r>
              <a:rPr lang="fr-FR" b="1" dirty="0" smtClean="0">
                <a:solidFill>
                  <a:srgbClr val="FFFFFF"/>
                </a:solidFill>
                <a:latin typeface="Calibri" pitchFamily="34" charset="0"/>
              </a:rPr>
              <a:t>3 </a:t>
            </a:r>
            <a:r>
              <a:rPr lang="fr-FR" b="1" dirty="0">
                <a:solidFill>
                  <a:srgbClr val="FFFFFF"/>
                </a:solidFill>
                <a:latin typeface="Calibri" pitchFamily="34" charset="0"/>
              </a:rPr>
              <a:t>: </a:t>
            </a:r>
            <a:r>
              <a:rPr lang="fr-FR" altLang="zh-CN" b="1" dirty="0" smtClean="0">
                <a:solidFill>
                  <a:schemeClr val="bg1"/>
                </a:solidFill>
                <a:cs typeface="Arial" pitchFamily="34" charset="0"/>
              </a:rPr>
              <a:t>Les déperditions thermiques</a:t>
            </a:r>
            <a:endParaRPr lang="fr-FR" altLang="zh-CN" b="1" dirty="0">
              <a:solidFill>
                <a:schemeClr val="bg1"/>
              </a:solidFill>
              <a:cs typeface="Arial" pitchFamily="34" charset="0"/>
            </a:endParaRPr>
          </a:p>
          <a:p>
            <a:endParaRPr lang="fr-FR" dirty="0">
              <a:solidFill>
                <a:schemeClr val="bg1"/>
              </a:solidFill>
              <a:latin typeface="Calibri" pitchFamily="34" charset="0"/>
            </a:endParaRPr>
          </a:p>
          <a:p>
            <a:pPr algn="ctr">
              <a:spcAft>
                <a:spcPts val="1000"/>
              </a:spcAft>
            </a:pPr>
            <a:endParaRPr lang="fr-FR" b="1" dirty="0">
              <a:solidFill>
                <a:schemeClr val="bg1"/>
              </a:solidFill>
              <a:latin typeface="Calibri" pitchFamily="34" charset="0"/>
            </a:endParaRPr>
          </a:p>
          <a:p>
            <a:endParaRPr lang="fr-FR" dirty="0">
              <a:latin typeface="Calibri" pitchFamily="34" charset="0"/>
            </a:endParaRPr>
          </a:p>
        </p:txBody>
      </p:sp>
      <p:pic>
        <p:nvPicPr>
          <p:cNvPr id="9220" name="Picture 4">
            <a:hlinkClick r:id="rId4" action="ppaction://hlinkpres?slideindex=1&amp;slidetitle="/>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458646" y="2780929"/>
            <a:ext cx="5361826" cy="39604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1" name="Rectangle à coins arrondis 40"/>
          <p:cNvSpPr/>
          <p:nvPr/>
        </p:nvSpPr>
        <p:spPr>
          <a:xfrm>
            <a:off x="63503" y="1196974"/>
            <a:ext cx="8756647" cy="5544393"/>
          </a:xfrm>
          <a:prstGeom prst="roundRect">
            <a:avLst>
              <a:gd name="adj" fmla="val 611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extLst>
      <p:ext uri="{BB962C8B-B14F-4D97-AF65-F5344CB8AC3E}">
        <p14:creationId xmlns="" xmlns:p14="http://schemas.microsoft.com/office/powerpoint/2010/main" val="41315461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grpSp>
        <p:nvGrpSpPr>
          <p:cNvPr id="36" name="Groupe 35"/>
          <p:cNvGrpSpPr/>
          <p:nvPr/>
        </p:nvGrpSpPr>
        <p:grpSpPr>
          <a:xfrm>
            <a:off x="6041486" y="2013228"/>
            <a:ext cx="2476078" cy="1512888"/>
            <a:chOff x="2723457" y="1628800"/>
            <a:chExt cx="6598442" cy="5400600"/>
          </a:xfrm>
        </p:grpSpPr>
        <p:pic>
          <p:nvPicPr>
            <p:cNvPr id="37" name="Image 3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88224" y="1628800"/>
              <a:ext cx="2733675" cy="2581275"/>
            </a:xfrm>
            <a:prstGeom prst="rect">
              <a:avLst/>
            </a:prstGeom>
          </p:spPr>
        </p:pic>
        <p:pic>
          <p:nvPicPr>
            <p:cNvPr id="38" name="Image 3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588276" y="4365156"/>
              <a:ext cx="2448220" cy="2448220"/>
            </a:xfrm>
            <a:prstGeom prst="rect">
              <a:avLst/>
            </a:prstGeom>
          </p:spPr>
        </p:pic>
        <p:pic>
          <p:nvPicPr>
            <p:cNvPr id="39" name="Image 3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263020" y="2261832"/>
              <a:ext cx="4224859" cy="4304074"/>
            </a:xfrm>
            <a:prstGeom prst="rect">
              <a:avLst/>
            </a:prstGeom>
          </p:spPr>
        </p:pic>
        <p:pic>
          <p:nvPicPr>
            <p:cNvPr id="40" name="Image 3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723457" y="4638625"/>
              <a:ext cx="2457450" cy="2390775"/>
            </a:xfrm>
            <a:prstGeom prst="rect">
              <a:avLst/>
            </a:prstGeom>
          </p:spPr>
        </p:pic>
      </p:grpSp>
      <p:sp>
        <p:nvSpPr>
          <p:cNvPr id="41" name="Rectangle à coins arrondis 40"/>
          <p:cNvSpPr/>
          <p:nvPr/>
        </p:nvSpPr>
        <p:spPr>
          <a:xfrm>
            <a:off x="147081" y="1196975"/>
            <a:ext cx="8756647" cy="5327650"/>
          </a:xfrm>
          <a:prstGeom prst="roundRect">
            <a:avLst>
              <a:gd name="adj" fmla="val 611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4" name="Pentagone 43"/>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45" name="AutoShape 4"/>
          <p:cNvSpPr>
            <a:spLocks noChangeArrowheads="1"/>
          </p:cNvSpPr>
          <p:nvPr/>
        </p:nvSpPr>
        <p:spPr bwMode="auto">
          <a:xfrm>
            <a:off x="63502" y="837406"/>
            <a:ext cx="4500000" cy="504000"/>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marL="1074738" lvl="0" indent="-1074738"/>
            <a:r>
              <a:rPr lang="fr-FR" b="1" dirty="0">
                <a:solidFill>
                  <a:srgbClr val="FFFFFF"/>
                </a:solidFill>
                <a:latin typeface="Calibri" pitchFamily="34" charset="0"/>
              </a:rPr>
              <a:t>Activité </a:t>
            </a:r>
            <a:r>
              <a:rPr lang="fr-FR" b="1" dirty="0" smtClean="0">
                <a:solidFill>
                  <a:srgbClr val="FFFFFF"/>
                </a:solidFill>
                <a:latin typeface="Calibri" pitchFamily="34" charset="0"/>
              </a:rPr>
              <a:t>4 </a:t>
            </a:r>
            <a:r>
              <a:rPr lang="fr-FR" b="1" dirty="0">
                <a:solidFill>
                  <a:srgbClr val="FFFFFF"/>
                </a:solidFill>
                <a:latin typeface="Calibri" pitchFamily="34" charset="0"/>
              </a:rPr>
              <a:t>: </a:t>
            </a:r>
            <a:r>
              <a:rPr lang="fr-FR" b="1" dirty="0">
                <a:solidFill>
                  <a:schemeClr val="bg1"/>
                </a:solidFill>
                <a:cs typeface="Arial" pitchFamily="34" charset="0"/>
              </a:rPr>
              <a:t> </a:t>
            </a:r>
            <a:r>
              <a:rPr lang="fr-FR" b="1" dirty="0" smtClean="0">
                <a:solidFill>
                  <a:schemeClr val="bg1"/>
                </a:solidFill>
                <a:cs typeface="Arial" pitchFamily="34" charset="0"/>
              </a:rPr>
              <a:t>Inertie thermique d’un bâtiment</a:t>
            </a:r>
            <a:endParaRPr lang="fr-FR" altLang="zh-CN" b="1" dirty="0">
              <a:solidFill>
                <a:schemeClr val="bg1"/>
              </a:solidFill>
              <a:cs typeface="Arial" pitchFamily="34" charset="0"/>
            </a:endParaRPr>
          </a:p>
          <a:p>
            <a:endParaRPr lang="fr-FR" dirty="0">
              <a:solidFill>
                <a:schemeClr val="bg1"/>
              </a:solidFill>
              <a:latin typeface="Calibri" pitchFamily="34" charset="0"/>
            </a:endParaRPr>
          </a:p>
          <a:p>
            <a:pPr algn="ctr">
              <a:spcAft>
                <a:spcPts val="1000"/>
              </a:spcAft>
            </a:pPr>
            <a:endParaRPr lang="fr-FR" b="1" dirty="0">
              <a:solidFill>
                <a:schemeClr val="bg1"/>
              </a:solidFill>
              <a:latin typeface="Calibri" pitchFamily="34" charset="0"/>
            </a:endParaRPr>
          </a:p>
          <a:p>
            <a:endParaRPr lang="fr-FR" dirty="0">
              <a:latin typeface="Calibri" pitchFamily="34" charset="0"/>
            </a:endParaRPr>
          </a:p>
        </p:txBody>
      </p:sp>
      <p:pic>
        <p:nvPicPr>
          <p:cNvPr id="10242" name="Picture 2">
            <a:hlinkClick r:id="rId7" action="ppaction://hlinkfile"/>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626095" y="3756923"/>
            <a:ext cx="4039180" cy="2605296"/>
          </a:xfrm>
          <a:prstGeom prst="rect">
            <a:avLst/>
          </a:prstGeom>
          <a:noFill/>
          <a:ln w="38100">
            <a:solidFill>
              <a:schemeClr val="tx1">
                <a:lumMod val="65000"/>
                <a:lumOff val="35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28" name="Rectangle 3"/>
          <p:cNvSpPr>
            <a:spLocks noChangeArrowheads="1"/>
          </p:cNvSpPr>
          <p:nvPr/>
        </p:nvSpPr>
        <p:spPr bwMode="auto">
          <a:xfrm>
            <a:off x="1377455" y="1645037"/>
            <a:ext cx="4367767" cy="1754326"/>
          </a:xfrm>
          <a:prstGeom prst="rect">
            <a:avLst/>
          </a:prstGeom>
          <a:noFill/>
          <a:ln w="9525">
            <a:noFill/>
            <a:miter lim="800000"/>
            <a:headEnd/>
            <a:tailEnd/>
          </a:ln>
        </p:spPr>
        <p:txBody>
          <a:bodyPr wrap="square" anchor="ctr">
            <a:spAutoFit/>
          </a:bodyPr>
          <a:lstStyle/>
          <a:p>
            <a:pPr algn="just"/>
            <a:r>
              <a:rPr lang="fr-FR" dirty="0" smtClean="0"/>
              <a:t>Les entrepreneurs ont </a:t>
            </a:r>
            <a:r>
              <a:rPr lang="fr-FR" dirty="0"/>
              <a:t>conseillé  </a:t>
            </a:r>
            <a:r>
              <a:rPr lang="fr-FR" dirty="0" smtClean="0"/>
              <a:t>aux acheteurs </a:t>
            </a:r>
            <a:r>
              <a:rPr lang="fr-FR" dirty="0"/>
              <a:t>de la maison </a:t>
            </a:r>
            <a:r>
              <a:rPr lang="fr-FR" dirty="0" smtClean="0"/>
              <a:t>d’isoler les murs. Ils se demandent maintenant  si le choix de l’isolant, sa position dans la paroi influence la consommation énergétique et donnera la même sensation de confort.</a:t>
            </a:r>
          </a:p>
        </p:txBody>
      </p:sp>
      <p:pic>
        <p:nvPicPr>
          <p:cNvPr id="10243" name="Picture 3">
            <a:hlinkClick r:id="rId9" action="ppaction://hlinkfile"/>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203239" y="4002540"/>
            <a:ext cx="4356088" cy="20270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 name="Image 18"/>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149" y="1836565"/>
            <a:ext cx="1251483" cy="1604466"/>
          </a:xfrm>
          <a:prstGeom prst="rect">
            <a:avLst/>
          </a:prstGeom>
        </p:spPr>
      </p:pic>
    </p:spTree>
    <p:extLst>
      <p:ext uri="{BB962C8B-B14F-4D97-AF65-F5344CB8AC3E}">
        <p14:creationId xmlns="" xmlns:p14="http://schemas.microsoft.com/office/powerpoint/2010/main" val="156207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41" name="Rectangle à coins arrondis 40"/>
          <p:cNvSpPr/>
          <p:nvPr/>
        </p:nvSpPr>
        <p:spPr>
          <a:xfrm>
            <a:off x="63503" y="1196975"/>
            <a:ext cx="8756647" cy="5327650"/>
          </a:xfrm>
          <a:prstGeom prst="roundRect">
            <a:avLst>
              <a:gd name="adj" fmla="val 611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4" name="Pentagone 43"/>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45" name="AutoShape 4"/>
          <p:cNvSpPr>
            <a:spLocks noChangeArrowheads="1"/>
          </p:cNvSpPr>
          <p:nvPr/>
        </p:nvSpPr>
        <p:spPr bwMode="auto">
          <a:xfrm>
            <a:off x="63503" y="837406"/>
            <a:ext cx="4500000" cy="504000"/>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marL="1074738" lvl="0" indent="-1074738"/>
            <a:r>
              <a:rPr lang="fr-FR" b="1" dirty="0">
                <a:solidFill>
                  <a:srgbClr val="FFFFFF"/>
                </a:solidFill>
                <a:latin typeface="Calibri" pitchFamily="34" charset="0"/>
              </a:rPr>
              <a:t>Activité </a:t>
            </a:r>
            <a:r>
              <a:rPr lang="fr-FR" b="1" dirty="0" smtClean="0">
                <a:solidFill>
                  <a:srgbClr val="FFFFFF"/>
                </a:solidFill>
                <a:latin typeface="Calibri" pitchFamily="34" charset="0"/>
              </a:rPr>
              <a:t>4 </a:t>
            </a:r>
            <a:r>
              <a:rPr lang="fr-FR" b="1" dirty="0">
                <a:solidFill>
                  <a:srgbClr val="FFFFFF"/>
                </a:solidFill>
                <a:latin typeface="Calibri" pitchFamily="34" charset="0"/>
              </a:rPr>
              <a:t>: </a:t>
            </a:r>
            <a:r>
              <a:rPr lang="fr-FR" b="1" dirty="0">
                <a:solidFill>
                  <a:schemeClr val="bg1"/>
                </a:solidFill>
                <a:cs typeface="Arial" pitchFamily="34" charset="0"/>
              </a:rPr>
              <a:t> </a:t>
            </a:r>
            <a:r>
              <a:rPr lang="fr-FR" b="1" dirty="0" smtClean="0">
                <a:solidFill>
                  <a:schemeClr val="bg1"/>
                </a:solidFill>
                <a:cs typeface="Arial" pitchFamily="34" charset="0"/>
              </a:rPr>
              <a:t>Inertie thermique d’un bâtiment</a:t>
            </a:r>
            <a:endParaRPr lang="fr-FR" altLang="zh-CN" b="1" dirty="0">
              <a:solidFill>
                <a:schemeClr val="bg1"/>
              </a:solidFill>
              <a:cs typeface="Arial" pitchFamily="34" charset="0"/>
            </a:endParaRPr>
          </a:p>
          <a:p>
            <a:endParaRPr lang="fr-FR" dirty="0">
              <a:solidFill>
                <a:schemeClr val="bg1"/>
              </a:solidFill>
              <a:latin typeface="Calibri" pitchFamily="34" charset="0"/>
            </a:endParaRPr>
          </a:p>
          <a:p>
            <a:pPr algn="ctr">
              <a:spcAft>
                <a:spcPts val="1000"/>
              </a:spcAft>
            </a:pPr>
            <a:endParaRPr lang="fr-FR" b="1" dirty="0">
              <a:solidFill>
                <a:schemeClr val="bg1"/>
              </a:solidFill>
              <a:latin typeface="Calibri" pitchFamily="34" charset="0"/>
            </a:endParaRPr>
          </a:p>
          <a:p>
            <a:endParaRPr lang="fr-FR" dirty="0">
              <a:latin typeface="Calibri" pitchFamily="34" charset="0"/>
            </a:endParaRPr>
          </a:p>
        </p:txBody>
      </p:sp>
      <p:pic>
        <p:nvPicPr>
          <p:cNvPr id="18"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6528" y="3291848"/>
            <a:ext cx="2138260" cy="28800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11267" name="Picture 3">
            <a:hlinkClick r:id="rId4" action="ppaction://hlinkfile"/>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67489" y="1512327"/>
            <a:ext cx="3570790" cy="48600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
        <p:nvSpPr>
          <p:cNvPr id="20" name="Rectangle 19"/>
          <p:cNvSpPr/>
          <p:nvPr/>
        </p:nvSpPr>
        <p:spPr>
          <a:xfrm rot="21402765">
            <a:off x="355642" y="4728558"/>
            <a:ext cx="2016979" cy="830997"/>
          </a:xfrm>
          <a:prstGeom prst="rect">
            <a:avLst/>
          </a:prstGeom>
          <a:noFill/>
        </p:spPr>
        <p:txBody>
          <a:bodyPr wrap="square" lIns="91440" tIns="45720" rIns="91440" bIns="45720">
            <a:spAutoFit/>
          </a:bodyPr>
          <a:lstStyle/>
          <a:p>
            <a:pPr algn="ctr"/>
            <a:r>
              <a:rPr lang="fr-FR" sz="2400" b="1" cap="none" spc="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Protocole d’essais</a:t>
            </a:r>
            <a:endParaRPr lang="fr-FR" sz="24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pic>
        <p:nvPicPr>
          <p:cNvPr id="11266"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1856" y="1512327"/>
            <a:ext cx="3790950" cy="1571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6" name="Groupe 35"/>
          <p:cNvGrpSpPr/>
          <p:nvPr/>
        </p:nvGrpSpPr>
        <p:grpSpPr>
          <a:xfrm>
            <a:off x="2455962" y="2651153"/>
            <a:ext cx="2476078" cy="1512888"/>
            <a:chOff x="2723457" y="1628800"/>
            <a:chExt cx="6598442" cy="5400600"/>
          </a:xfrm>
        </p:grpSpPr>
        <p:pic>
          <p:nvPicPr>
            <p:cNvPr id="37" name="Image 3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588224" y="1628800"/>
              <a:ext cx="2733675" cy="2581275"/>
            </a:xfrm>
            <a:prstGeom prst="rect">
              <a:avLst/>
            </a:prstGeom>
          </p:spPr>
        </p:pic>
        <p:pic>
          <p:nvPicPr>
            <p:cNvPr id="38" name="Image 37"/>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588276" y="4365156"/>
              <a:ext cx="2448220" cy="2448220"/>
            </a:xfrm>
            <a:prstGeom prst="rect">
              <a:avLst/>
            </a:prstGeom>
          </p:spPr>
        </p:pic>
        <p:pic>
          <p:nvPicPr>
            <p:cNvPr id="39" name="Image 38"/>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263020" y="2261832"/>
              <a:ext cx="4224859" cy="4304074"/>
            </a:xfrm>
            <a:prstGeom prst="rect">
              <a:avLst/>
            </a:prstGeom>
          </p:spPr>
        </p:pic>
        <p:pic>
          <p:nvPicPr>
            <p:cNvPr id="40" name="Image 39"/>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723457" y="4638625"/>
              <a:ext cx="2457450" cy="2390775"/>
            </a:xfrm>
            <a:prstGeom prst="rect">
              <a:avLst/>
            </a:prstGeom>
          </p:spPr>
        </p:pic>
      </p:grpSp>
      <p:pic>
        <p:nvPicPr>
          <p:cNvPr id="11268" name="Picture 4">
            <a:hlinkClick r:id="rId11" action="ppaction://hlinkfile"/>
          </p:cNvPr>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2585717" y="4671412"/>
            <a:ext cx="2323228" cy="133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0556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3" action="ppaction://hlinkfile"/>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9552" y="2724021"/>
            <a:ext cx="2687679" cy="3729315"/>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40" name="Pentagone 39"/>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41" name="Rectangle à coins arrondis 40"/>
          <p:cNvSpPr/>
          <p:nvPr/>
        </p:nvSpPr>
        <p:spPr>
          <a:xfrm>
            <a:off x="136078" y="1268760"/>
            <a:ext cx="8612386" cy="5327898"/>
          </a:xfrm>
          <a:prstGeom prst="roundRect">
            <a:avLst>
              <a:gd name="adj" fmla="val 3621"/>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3" name="AutoShape 4"/>
          <p:cNvSpPr>
            <a:spLocks noChangeArrowheads="1"/>
          </p:cNvSpPr>
          <p:nvPr/>
        </p:nvSpPr>
        <p:spPr bwMode="auto">
          <a:xfrm>
            <a:off x="63503" y="837406"/>
            <a:ext cx="6769100" cy="719138"/>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marL="1074738" lvl="0" indent="-1074738"/>
            <a:r>
              <a:rPr lang="fr-FR" b="1" dirty="0">
                <a:solidFill>
                  <a:srgbClr val="FFFFFF"/>
                </a:solidFill>
                <a:latin typeface="Calibri" pitchFamily="34" charset="0"/>
              </a:rPr>
              <a:t>Activité </a:t>
            </a:r>
            <a:r>
              <a:rPr lang="fr-FR" b="1" dirty="0" smtClean="0">
                <a:solidFill>
                  <a:srgbClr val="FFFFFF"/>
                </a:solidFill>
                <a:latin typeface="Calibri" pitchFamily="34" charset="0"/>
              </a:rPr>
              <a:t>5 </a:t>
            </a:r>
            <a:r>
              <a:rPr lang="fr-FR" b="1" dirty="0">
                <a:solidFill>
                  <a:srgbClr val="FFFFFF"/>
                </a:solidFill>
                <a:latin typeface="Calibri" pitchFamily="34" charset="0"/>
              </a:rPr>
              <a:t>: </a:t>
            </a:r>
            <a:r>
              <a:rPr lang="fr-FR" altLang="zh-CN" b="1" dirty="0">
                <a:solidFill>
                  <a:schemeClr val="bg1"/>
                </a:solidFill>
                <a:cs typeface="Arial" pitchFamily="34" charset="0"/>
              </a:rPr>
              <a:t>Comment assurer le confort respiratoire tout en maîtrisant la consommation d’énergie?</a:t>
            </a:r>
          </a:p>
          <a:p>
            <a:endParaRPr lang="fr-FR" dirty="0">
              <a:solidFill>
                <a:schemeClr val="bg1"/>
              </a:solidFill>
              <a:latin typeface="Calibri" pitchFamily="34" charset="0"/>
            </a:endParaRPr>
          </a:p>
          <a:p>
            <a:pPr algn="ctr">
              <a:spcAft>
                <a:spcPts val="1000"/>
              </a:spcAft>
            </a:pPr>
            <a:endParaRPr lang="fr-FR" b="1" dirty="0">
              <a:solidFill>
                <a:schemeClr val="bg1"/>
              </a:solidFill>
              <a:latin typeface="Calibri" pitchFamily="34" charset="0"/>
            </a:endParaRPr>
          </a:p>
          <a:p>
            <a:endParaRPr lang="fr-FR" dirty="0">
              <a:latin typeface="Calibri" pitchFamily="34" charset="0"/>
            </a:endParaRPr>
          </a:p>
        </p:txBody>
      </p:sp>
      <p:grpSp>
        <p:nvGrpSpPr>
          <p:cNvPr id="34" name="Groupe 33"/>
          <p:cNvGrpSpPr/>
          <p:nvPr/>
        </p:nvGrpSpPr>
        <p:grpSpPr>
          <a:xfrm>
            <a:off x="4067944" y="1772816"/>
            <a:ext cx="2476078" cy="1512888"/>
            <a:chOff x="2723457" y="1628800"/>
            <a:chExt cx="6598442" cy="5400600"/>
          </a:xfrm>
        </p:grpSpPr>
        <p:pic>
          <p:nvPicPr>
            <p:cNvPr id="35" name="Image 3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588224" y="1628800"/>
              <a:ext cx="2733675" cy="2581275"/>
            </a:xfrm>
            <a:prstGeom prst="rect">
              <a:avLst/>
            </a:prstGeom>
          </p:spPr>
        </p:pic>
        <p:pic>
          <p:nvPicPr>
            <p:cNvPr id="36" name="Image 3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588276" y="4365156"/>
              <a:ext cx="2448220" cy="2448220"/>
            </a:xfrm>
            <a:prstGeom prst="rect">
              <a:avLst/>
            </a:prstGeom>
          </p:spPr>
        </p:pic>
        <p:pic>
          <p:nvPicPr>
            <p:cNvPr id="37" name="Image 3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263020" y="2261832"/>
              <a:ext cx="4224859" cy="4304074"/>
            </a:xfrm>
            <a:prstGeom prst="rect">
              <a:avLst/>
            </a:prstGeom>
          </p:spPr>
        </p:pic>
        <p:pic>
          <p:nvPicPr>
            <p:cNvPr id="38" name="Image 37"/>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2723457" y="4638625"/>
              <a:ext cx="2457450" cy="2390775"/>
            </a:xfrm>
            <a:prstGeom prst="rect">
              <a:avLst/>
            </a:prstGeom>
          </p:spPr>
        </p:pic>
      </p:grpSp>
      <p:sp>
        <p:nvSpPr>
          <p:cNvPr id="3" name="Rectangle 2"/>
          <p:cNvSpPr/>
          <p:nvPr/>
        </p:nvSpPr>
        <p:spPr>
          <a:xfrm rot="20973155">
            <a:off x="587591" y="1781147"/>
            <a:ext cx="2575739" cy="1077218"/>
          </a:xfrm>
          <a:prstGeom prst="rect">
            <a:avLst/>
          </a:prstGeom>
          <a:noFill/>
        </p:spPr>
        <p:txBody>
          <a:bodyPr wrap="square" lIns="91440" tIns="45720" rIns="91440" bIns="45720">
            <a:spAutoFit/>
          </a:bodyPr>
          <a:lstStyle/>
          <a:p>
            <a:pPr algn="ctr"/>
            <a:r>
              <a:rPr lang="fr-FR" sz="3200" b="1" cap="none" spc="0" dirty="0" smtClean="0">
                <a:ln w="10541" cmpd="sng">
                  <a:noFill/>
                  <a:prstDash val="solid"/>
                </a:ln>
                <a:solidFill>
                  <a:srgbClr val="FF0000"/>
                </a:solidFill>
                <a:effectLst/>
                <a:latin typeface="Action of the Time New UL" panose="04030905020B02020C02" pitchFamily="82" charset="0"/>
              </a:rPr>
              <a:t>Pourquoi ventiler?</a:t>
            </a:r>
            <a:endParaRPr lang="fr-FR" sz="3200" b="1" cap="none" spc="0" dirty="0">
              <a:ln w="10541" cmpd="sng">
                <a:noFill/>
                <a:prstDash val="solid"/>
              </a:ln>
              <a:solidFill>
                <a:srgbClr val="FF0000"/>
              </a:solidFill>
              <a:effectLst/>
              <a:latin typeface="Action of the Time New UL" panose="04030905020B02020C02" pitchFamily="82" charset="0"/>
            </a:endParaRPr>
          </a:p>
        </p:txBody>
      </p:sp>
      <p:sp>
        <p:nvSpPr>
          <p:cNvPr id="19" name="Rectangle 18"/>
          <p:cNvSpPr/>
          <p:nvPr/>
        </p:nvSpPr>
        <p:spPr>
          <a:xfrm rot="21087121">
            <a:off x="3464520" y="3498905"/>
            <a:ext cx="4859930" cy="584775"/>
          </a:xfrm>
          <a:prstGeom prst="rect">
            <a:avLst/>
          </a:prstGeom>
          <a:noFill/>
        </p:spPr>
        <p:txBody>
          <a:bodyPr wrap="square" lIns="91440" tIns="45720" rIns="91440" bIns="45720">
            <a:spAutoFit/>
          </a:bodyPr>
          <a:lstStyle/>
          <a:p>
            <a:pPr algn="ctr"/>
            <a:r>
              <a:rPr lang="fr-FR" sz="3200" b="1" cap="none" spc="0" dirty="0" smtClean="0">
                <a:ln w="10541" cmpd="sng">
                  <a:noFill/>
                  <a:prstDash val="solid"/>
                </a:ln>
                <a:solidFill>
                  <a:srgbClr val="FF0000"/>
                </a:solidFill>
                <a:effectLst/>
                <a:latin typeface="Action of the Time New UL" panose="04030905020B02020C02" pitchFamily="82" charset="0"/>
              </a:rPr>
              <a:t>Comment ventiler?</a:t>
            </a:r>
            <a:endParaRPr lang="fr-FR" sz="3200" b="1" cap="none" spc="0" dirty="0">
              <a:ln w="10541" cmpd="sng">
                <a:noFill/>
                <a:prstDash val="solid"/>
              </a:ln>
              <a:solidFill>
                <a:srgbClr val="FF0000"/>
              </a:solidFill>
              <a:effectLst/>
              <a:latin typeface="Action of the Time New UL" panose="04030905020B02020C02" pitchFamily="82" charset="0"/>
            </a:endParaRPr>
          </a:p>
        </p:txBody>
      </p:sp>
      <p:pic>
        <p:nvPicPr>
          <p:cNvPr id="2" name="Image 1"/>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5951724" y="3501008"/>
            <a:ext cx="3162300" cy="2371725"/>
          </a:xfrm>
          <a:prstGeom prst="rect">
            <a:avLst/>
          </a:prstGeom>
        </p:spPr>
      </p:pic>
      <p:pic>
        <p:nvPicPr>
          <p:cNvPr id="4" name="Image 3"/>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226304" y="4061435"/>
            <a:ext cx="2762250" cy="2105025"/>
          </a:xfrm>
          <a:prstGeom prst="rect">
            <a:avLst/>
          </a:prstGeom>
        </p:spPr>
      </p:pic>
      <p:sp>
        <p:nvSpPr>
          <p:cNvPr id="20" name="Rectangle 19"/>
          <p:cNvSpPr/>
          <p:nvPr/>
        </p:nvSpPr>
        <p:spPr>
          <a:xfrm rot="21087121">
            <a:off x="3570930" y="5854034"/>
            <a:ext cx="2637737" cy="584775"/>
          </a:xfrm>
          <a:prstGeom prst="rect">
            <a:avLst/>
          </a:prstGeom>
          <a:noFill/>
        </p:spPr>
        <p:txBody>
          <a:bodyPr wrap="square" lIns="91440" tIns="45720" rIns="91440" bIns="45720">
            <a:spAutoFit/>
          </a:bodyPr>
          <a:lstStyle/>
          <a:p>
            <a:pPr algn="ctr"/>
            <a:r>
              <a:rPr lang="fr-FR" sz="3200" b="1" cap="none" spc="0" dirty="0" smtClean="0">
                <a:ln w="10541" cmpd="sng">
                  <a:noFill/>
                  <a:prstDash val="solid"/>
                </a:ln>
                <a:solidFill>
                  <a:schemeClr val="accent1"/>
                </a:solidFill>
                <a:effectLst/>
                <a:latin typeface="Action of the Time New UL" panose="04030905020B02020C02" pitchFamily="82" charset="0"/>
              </a:rPr>
              <a:t>Simple flux</a:t>
            </a:r>
            <a:endParaRPr lang="fr-FR" sz="3200" b="1" cap="none" spc="0" dirty="0">
              <a:ln w="10541" cmpd="sng">
                <a:noFill/>
                <a:prstDash val="solid"/>
              </a:ln>
              <a:solidFill>
                <a:schemeClr val="accent1"/>
              </a:solidFill>
              <a:effectLst/>
              <a:latin typeface="Action of the Time New UL" panose="04030905020B02020C02" pitchFamily="82" charset="0"/>
            </a:endParaRPr>
          </a:p>
        </p:txBody>
      </p:sp>
      <p:sp>
        <p:nvSpPr>
          <p:cNvPr id="21" name="Rectangle 20"/>
          <p:cNvSpPr/>
          <p:nvPr/>
        </p:nvSpPr>
        <p:spPr>
          <a:xfrm rot="21087121">
            <a:off x="6509616" y="5475591"/>
            <a:ext cx="2637737" cy="1077218"/>
          </a:xfrm>
          <a:prstGeom prst="rect">
            <a:avLst/>
          </a:prstGeom>
          <a:noFill/>
        </p:spPr>
        <p:txBody>
          <a:bodyPr wrap="square" lIns="91440" tIns="45720" rIns="91440" bIns="45720">
            <a:spAutoFit/>
          </a:bodyPr>
          <a:lstStyle/>
          <a:p>
            <a:pPr algn="ctr"/>
            <a:r>
              <a:rPr lang="fr-FR" sz="3200" b="1" cap="none" spc="0" dirty="0" smtClean="0">
                <a:ln w="10541" cmpd="sng">
                  <a:noFill/>
                  <a:prstDash val="solid"/>
                </a:ln>
                <a:solidFill>
                  <a:schemeClr val="accent1"/>
                </a:solidFill>
                <a:effectLst/>
                <a:latin typeface="Action of the Time New UL" panose="04030905020B02020C02" pitchFamily="82" charset="0"/>
              </a:rPr>
              <a:t>Double flux</a:t>
            </a:r>
            <a:endParaRPr lang="fr-FR" sz="3200" b="1" cap="none" spc="0" dirty="0">
              <a:ln w="10541" cmpd="sng">
                <a:noFill/>
                <a:prstDash val="solid"/>
              </a:ln>
              <a:solidFill>
                <a:schemeClr val="accent1"/>
              </a:solidFill>
              <a:effectLst/>
              <a:latin typeface="Action of the Time New UL" panose="04030905020B02020C02"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40" name="Pentagone 39"/>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41" name="Rectangle à coins arrondis 40"/>
          <p:cNvSpPr/>
          <p:nvPr/>
        </p:nvSpPr>
        <p:spPr>
          <a:xfrm>
            <a:off x="136078" y="1268760"/>
            <a:ext cx="8612386" cy="5472608"/>
          </a:xfrm>
          <a:prstGeom prst="roundRect">
            <a:avLst>
              <a:gd name="adj" fmla="val 3621"/>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3" name="AutoShape 4"/>
          <p:cNvSpPr>
            <a:spLocks noChangeArrowheads="1"/>
          </p:cNvSpPr>
          <p:nvPr/>
        </p:nvSpPr>
        <p:spPr bwMode="auto">
          <a:xfrm>
            <a:off x="63503" y="837406"/>
            <a:ext cx="6769100" cy="719138"/>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marL="1074738" lvl="0" indent="-1074738"/>
            <a:r>
              <a:rPr lang="fr-FR" b="1" dirty="0">
                <a:solidFill>
                  <a:srgbClr val="FFFFFF"/>
                </a:solidFill>
                <a:latin typeface="Calibri" pitchFamily="34" charset="0"/>
              </a:rPr>
              <a:t>Activité 5</a:t>
            </a:r>
            <a:r>
              <a:rPr lang="fr-FR" b="1" dirty="0" smtClean="0">
                <a:solidFill>
                  <a:srgbClr val="FFFFFF"/>
                </a:solidFill>
                <a:latin typeface="Calibri" pitchFamily="34" charset="0"/>
              </a:rPr>
              <a:t> </a:t>
            </a:r>
            <a:r>
              <a:rPr lang="fr-FR" b="1" dirty="0">
                <a:solidFill>
                  <a:srgbClr val="FFFFFF"/>
                </a:solidFill>
                <a:latin typeface="Calibri" pitchFamily="34" charset="0"/>
              </a:rPr>
              <a:t>: </a:t>
            </a:r>
            <a:r>
              <a:rPr lang="fr-FR" altLang="zh-CN" b="1" dirty="0">
                <a:solidFill>
                  <a:schemeClr val="bg1"/>
                </a:solidFill>
                <a:cs typeface="Arial" pitchFamily="34" charset="0"/>
              </a:rPr>
              <a:t>Comment assurer le confort respiratoire tout en maîtrisant la consommation d’énergie?</a:t>
            </a:r>
          </a:p>
          <a:p>
            <a:endParaRPr lang="fr-FR" dirty="0">
              <a:solidFill>
                <a:schemeClr val="bg1"/>
              </a:solidFill>
              <a:latin typeface="Calibri" pitchFamily="34" charset="0"/>
            </a:endParaRPr>
          </a:p>
          <a:p>
            <a:pPr algn="ctr">
              <a:spcAft>
                <a:spcPts val="1000"/>
              </a:spcAft>
            </a:pPr>
            <a:endParaRPr lang="fr-FR" b="1" dirty="0">
              <a:solidFill>
                <a:schemeClr val="bg1"/>
              </a:solidFill>
              <a:latin typeface="Calibri" pitchFamily="34" charset="0"/>
            </a:endParaRPr>
          </a:p>
          <a:p>
            <a:endParaRPr lang="fr-FR" dirty="0">
              <a:latin typeface="Calibri" pitchFamily="34" charset="0"/>
            </a:endParaRPr>
          </a:p>
        </p:txBody>
      </p:sp>
      <p:pic>
        <p:nvPicPr>
          <p:cNvPr id="2" name="Imag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165300" y="1556792"/>
            <a:ext cx="4572000" cy="2571750"/>
          </a:xfrm>
          <a:prstGeom prst="rect">
            <a:avLst/>
          </a:prstGeom>
        </p:spPr>
      </p:pic>
      <p:pic>
        <p:nvPicPr>
          <p:cNvPr id="1229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71612" y="4661858"/>
            <a:ext cx="2799955" cy="16046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r="35296" b="67832"/>
          <a:stretch/>
        </p:blipFill>
        <p:spPr bwMode="auto">
          <a:xfrm>
            <a:off x="7380312" y="1376856"/>
            <a:ext cx="1191255" cy="756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9" name="Rectangle 38"/>
          <p:cNvSpPr/>
          <p:nvPr/>
        </p:nvSpPr>
        <p:spPr>
          <a:xfrm rot="20973155">
            <a:off x="-73597" y="1786807"/>
            <a:ext cx="4268849" cy="1569660"/>
          </a:xfrm>
          <a:prstGeom prst="rect">
            <a:avLst/>
          </a:prstGeom>
          <a:noFill/>
        </p:spPr>
        <p:txBody>
          <a:bodyPr wrap="square" lIns="91440" tIns="45720" rIns="91440" bIns="45720">
            <a:spAutoFit/>
          </a:bodyPr>
          <a:lstStyle/>
          <a:p>
            <a:pPr algn="ctr"/>
            <a:r>
              <a:rPr lang="fr-FR" sz="3200" b="1" cap="none" spc="0" dirty="0" smtClean="0">
                <a:ln w="10541" cmpd="sng">
                  <a:noFill/>
                  <a:prstDash val="solid"/>
                </a:ln>
                <a:solidFill>
                  <a:schemeClr val="accent1"/>
                </a:solidFill>
                <a:effectLst/>
                <a:latin typeface="Action of the Time New UL" panose="04030905020B02020C02" pitchFamily="82" charset="0"/>
              </a:rPr>
              <a:t>Quelle influence sur l’efficacité énergétique</a:t>
            </a:r>
            <a:r>
              <a:rPr lang="fr-FR" sz="3200" b="1" dirty="0">
                <a:ln w="10541" cmpd="sng">
                  <a:noFill/>
                  <a:prstDash val="solid"/>
                </a:ln>
                <a:solidFill>
                  <a:schemeClr val="accent1"/>
                </a:solidFill>
                <a:latin typeface="Action of the Time New UL" panose="04030905020B02020C02" pitchFamily="82" charset="0"/>
              </a:rPr>
              <a:t>?</a:t>
            </a:r>
            <a:endParaRPr lang="fr-FR" sz="3200" b="1" cap="none" spc="0" dirty="0">
              <a:ln w="10541" cmpd="sng">
                <a:noFill/>
                <a:prstDash val="solid"/>
              </a:ln>
              <a:solidFill>
                <a:schemeClr val="accent1"/>
              </a:solidFill>
              <a:effectLst/>
              <a:latin typeface="Action of the Time New UL" panose="04030905020B02020C02" pitchFamily="82" charset="0"/>
            </a:endParaRPr>
          </a:p>
        </p:txBody>
      </p:sp>
      <p:pic>
        <p:nvPicPr>
          <p:cNvPr id="3" name="Image 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4825" y="5079216"/>
            <a:ext cx="2632730" cy="1480910"/>
          </a:xfrm>
          <a:prstGeom prst="rect">
            <a:avLst/>
          </a:prstGeom>
        </p:spPr>
      </p:pic>
      <p:sp>
        <p:nvSpPr>
          <p:cNvPr id="4" name="Flèche droite 3"/>
          <p:cNvSpPr/>
          <p:nvPr/>
        </p:nvSpPr>
        <p:spPr>
          <a:xfrm rot="8690127">
            <a:off x="1595084" y="4602571"/>
            <a:ext cx="4631792" cy="806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rotWithShape="1">
          <a:blip r:embed="rId7" cstate="print">
            <a:extLst>
              <a:ext uri="{28A0092B-C50C-407E-A947-70E740481C1C}">
                <a14:useLocalDpi xmlns="" xmlns:a14="http://schemas.microsoft.com/office/drawing/2010/main" val="0"/>
              </a:ext>
            </a:extLst>
          </a:blip>
          <a:srcRect l="40663" r="15935" b="29544"/>
          <a:stretch/>
        </p:blipFill>
        <p:spPr>
          <a:xfrm>
            <a:off x="2562481" y="3284984"/>
            <a:ext cx="2383459" cy="2176376"/>
          </a:xfrm>
          <a:prstGeom prst="rect">
            <a:avLst/>
          </a:prstGeom>
          <a:ln w="38100">
            <a:solidFill>
              <a:schemeClr val="bg1"/>
            </a:solidFill>
          </a:ln>
        </p:spPr>
      </p:pic>
      <p:sp>
        <p:nvSpPr>
          <p:cNvPr id="5" name="ZoneTexte 4"/>
          <p:cNvSpPr txBox="1"/>
          <p:nvPr/>
        </p:nvSpPr>
        <p:spPr>
          <a:xfrm>
            <a:off x="3552086" y="5433987"/>
            <a:ext cx="1595978" cy="830997"/>
          </a:xfrm>
          <a:prstGeom prst="rect">
            <a:avLst/>
          </a:prstGeom>
          <a:noFill/>
        </p:spPr>
        <p:txBody>
          <a:bodyPr wrap="square" rtlCol="0">
            <a:spAutoFit/>
          </a:bodyPr>
          <a:lstStyle/>
          <a:p>
            <a:pPr algn="ctr"/>
            <a:r>
              <a:rPr lang="fr-FR" sz="2400" dirty="0" smtClean="0"/>
              <a:t>Ventilateur ASUS</a:t>
            </a:r>
            <a:endParaRPr lang="fr-FR" sz="2400" dirty="0"/>
          </a:p>
        </p:txBody>
      </p:sp>
    </p:spTree>
    <p:extLst>
      <p:ext uri="{BB962C8B-B14F-4D97-AF65-F5344CB8AC3E}">
        <p14:creationId xmlns="" xmlns:p14="http://schemas.microsoft.com/office/powerpoint/2010/main" val="35566400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117492" y="1993127"/>
            <a:ext cx="2486956" cy="1891252"/>
          </a:xfrm>
          <a:prstGeom prst="rect">
            <a:avLst/>
          </a:prstGeom>
        </p:spPr>
      </p:pic>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40" name="Pentagone 39"/>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41" name="Rectangle à coins arrondis 40"/>
          <p:cNvSpPr/>
          <p:nvPr/>
        </p:nvSpPr>
        <p:spPr>
          <a:xfrm>
            <a:off x="136078" y="1268760"/>
            <a:ext cx="8612386" cy="5327898"/>
          </a:xfrm>
          <a:prstGeom prst="roundRect">
            <a:avLst>
              <a:gd name="adj" fmla="val 3621"/>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3" name="AutoShape 4"/>
          <p:cNvSpPr>
            <a:spLocks noChangeArrowheads="1"/>
          </p:cNvSpPr>
          <p:nvPr/>
        </p:nvSpPr>
        <p:spPr bwMode="auto">
          <a:xfrm>
            <a:off x="63503" y="837406"/>
            <a:ext cx="6769100" cy="719138"/>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marL="1074738" lvl="0" indent="-1074738"/>
            <a:r>
              <a:rPr lang="fr-FR" sz="3200" b="1" dirty="0" smtClean="0">
                <a:solidFill>
                  <a:srgbClr val="FFFFFF"/>
                </a:solidFill>
                <a:latin typeface="Calibri" pitchFamily="34" charset="0"/>
              </a:rPr>
              <a:t>Pour aller plus loin…</a:t>
            </a:r>
            <a:endParaRPr lang="fr-FR" altLang="zh-CN" sz="3200" b="1" dirty="0">
              <a:solidFill>
                <a:schemeClr val="bg1"/>
              </a:solidFill>
              <a:cs typeface="Arial" pitchFamily="34" charset="0"/>
            </a:endParaRPr>
          </a:p>
          <a:p>
            <a:endParaRPr lang="fr-FR" sz="3200" dirty="0">
              <a:solidFill>
                <a:schemeClr val="bg1"/>
              </a:solidFill>
              <a:latin typeface="Calibri" pitchFamily="34" charset="0"/>
            </a:endParaRPr>
          </a:p>
          <a:p>
            <a:pPr algn="ctr">
              <a:spcAft>
                <a:spcPts val="1000"/>
              </a:spcAft>
            </a:pPr>
            <a:endParaRPr lang="fr-FR" sz="3200" b="1" dirty="0">
              <a:solidFill>
                <a:schemeClr val="bg1"/>
              </a:solidFill>
              <a:latin typeface="Calibri" pitchFamily="34" charset="0"/>
            </a:endParaRPr>
          </a:p>
          <a:p>
            <a:endParaRPr lang="fr-FR" sz="3200" dirty="0">
              <a:latin typeface="Calibri" pitchFamily="34" charset="0"/>
            </a:endParaRPr>
          </a:p>
        </p:txBody>
      </p:sp>
      <p:grpSp>
        <p:nvGrpSpPr>
          <p:cNvPr id="34" name="Groupe 33"/>
          <p:cNvGrpSpPr/>
          <p:nvPr/>
        </p:nvGrpSpPr>
        <p:grpSpPr>
          <a:xfrm>
            <a:off x="2743994" y="2132136"/>
            <a:ext cx="2476078" cy="1512888"/>
            <a:chOff x="2723457" y="1628800"/>
            <a:chExt cx="6598442" cy="5400600"/>
          </a:xfrm>
        </p:grpSpPr>
        <p:pic>
          <p:nvPicPr>
            <p:cNvPr id="35" name="Image 3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588224" y="1628800"/>
              <a:ext cx="2733675" cy="2581275"/>
            </a:xfrm>
            <a:prstGeom prst="rect">
              <a:avLst/>
            </a:prstGeom>
          </p:spPr>
        </p:pic>
        <p:pic>
          <p:nvPicPr>
            <p:cNvPr id="36" name="Image 3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588276" y="4365156"/>
              <a:ext cx="2448220" cy="2448220"/>
            </a:xfrm>
            <a:prstGeom prst="rect">
              <a:avLst/>
            </a:prstGeom>
          </p:spPr>
        </p:pic>
        <p:pic>
          <p:nvPicPr>
            <p:cNvPr id="37" name="Image 3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263020" y="2261832"/>
              <a:ext cx="4224859" cy="4304074"/>
            </a:xfrm>
            <a:prstGeom prst="rect">
              <a:avLst/>
            </a:prstGeom>
          </p:spPr>
        </p:pic>
        <p:pic>
          <p:nvPicPr>
            <p:cNvPr id="38" name="Image 37"/>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723457" y="4638625"/>
              <a:ext cx="2457450" cy="2390775"/>
            </a:xfrm>
            <a:prstGeom prst="rect">
              <a:avLst/>
            </a:prstGeom>
          </p:spPr>
        </p:pic>
      </p:grpSp>
      <p:sp>
        <p:nvSpPr>
          <p:cNvPr id="39" name="Rectangle 38"/>
          <p:cNvSpPr/>
          <p:nvPr/>
        </p:nvSpPr>
        <p:spPr>
          <a:xfrm rot="20973155">
            <a:off x="5405974" y="1871358"/>
            <a:ext cx="2289171" cy="707886"/>
          </a:xfrm>
          <a:prstGeom prst="rect">
            <a:avLst/>
          </a:prstGeom>
          <a:noFill/>
        </p:spPr>
        <p:txBody>
          <a:bodyPr wrap="square" lIns="91440" tIns="45720" rIns="91440" bIns="45720">
            <a:spAutoFit/>
          </a:bodyPr>
          <a:lstStyle/>
          <a:p>
            <a:pPr algn="ctr"/>
            <a:r>
              <a:rPr lang="fr-FR" sz="2000" b="1" cap="none" spc="0" dirty="0" smtClean="0">
                <a:ln w="10541" cmpd="sng">
                  <a:noFill/>
                  <a:prstDash val="solid"/>
                </a:ln>
                <a:solidFill>
                  <a:schemeClr val="tx1">
                    <a:lumMod val="50000"/>
                    <a:lumOff val="50000"/>
                  </a:schemeClr>
                </a:solidFill>
                <a:effectLst/>
                <a:latin typeface="Action of the Time New UL" panose="04030905020B02020C02" pitchFamily="82" charset="0"/>
              </a:rPr>
              <a:t>Comportement  sobre</a:t>
            </a:r>
            <a:endParaRPr lang="fr-FR" sz="2000" b="1" cap="none" spc="0" dirty="0">
              <a:ln w="10541" cmpd="sng">
                <a:noFill/>
                <a:prstDash val="solid"/>
              </a:ln>
              <a:solidFill>
                <a:schemeClr val="tx1">
                  <a:lumMod val="50000"/>
                  <a:lumOff val="50000"/>
                </a:schemeClr>
              </a:solidFill>
              <a:effectLst/>
              <a:latin typeface="Action of the Time New UL" panose="04030905020B02020C02" pitchFamily="82" charset="0"/>
            </a:endParaRPr>
          </a:p>
        </p:txBody>
      </p:sp>
      <p:pic>
        <p:nvPicPr>
          <p:cNvPr id="2" name="Image 1"/>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625263" y="4293095"/>
            <a:ext cx="3013634" cy="2227469"/>
          </a:xfrm>
          <a:prstGeom prst="rect">
            <a:avLst/>
          </a:prstGeom>
        </p:spPr>
      </p:pic>
      <p:pic>
        <p:nvPicPr>
          <p:cNvPr id="4" name="Image 3"/>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76040" y="4293094"/>
            <a:ext cx="2682466" cy="2368303"/>
          </a:xfrm>
          <a:prstGeom prst="roundRect">
            <a:avLst>
              <a:gd name="adj" fmla="val 984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 4"/>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422338" y="4005064"/>
            <a:ext cx="1890894" cy="2718607"/>
          </a:xfrm>
          <a:prstGeom prst="rect">
            <a:avLst/>
          </a:prstGeom>
        </p:spPr>
      </p:pic>
      <p:sp>
        <p:nvSpPr>
          <p:cNvPr id="25" name="Rectangle 24"/>
          <p:cNvSpPr/>
          <p:nvPr/>
        </p:nvSpPr>
        <p:spPr>
          <a:xfrm rot="20973155">
            <a:off x="4852135" y="4176544"/>
            <a:ext cx="2140006" cy="1015663"/>
          </a:xfrm>
          <a:prstGeom prst="rect">
            <a:avLst/>
          </a:prstGeom>
          <a:noFill/>
        </p:spPr>
        <p:txBody>
          <a:bodyPr wrap="square" lIns="91440" tIns="45720" rIns="91440" bIns="45720">
            <a:spAutoFit/>
          </a:bodyPr>
          <a:lstStyle/>
          <a:p>
            <a:pPr algn="ctr"/>
            <a:r>
              <a:rPr lang="fr-FR" sz="2000" b="1" cap="none" spc="0" dirty="0" smtClean="0">
                <a:ln w="10541" cmpd="sng">
                  <a:noFill/>
                  <a:prstDash val="solid"/>
                </a:ln>
                <a:solidFill>
                  <a:schemeClr val="tx1">
                    <a:lumMod val="50000"/>
                    <a:lumOff val="50000"/>
                  </a:schemeClr>
                </a:solidFill>
                <a:effectLst/>
                <a:latin typeface="Action of the Time New UL" panose="04030905020B02020C02" pitchFamily="82" charset="0"/>
              </a:rPr>
              <a:t>Bien utiliser les équipements</a:t>
            </a:r>
            <a:endParaRPr lang="fr-FR" sz="2000" b="1" cap="none" spc="0" dirty="0">
              <a:ln w="10541" cmpd="sng">
                <a:noFill/>
                <a:prstDash val="solid"/>
              </a:ln>
              <a:solidFill>
                <a:schemeClr val="tx1">
                  <a:lumMod val="50000"/>
                  <a:lumOff val="50000"/>
                </a:schemeClr>
              </a:solidFill>
              <a:effectLst/>
              <a:latin typeface="Action of the Time New UL" panose="04030905020B02020C02" pitchFamily="82" charset="0"/>
            </a:endParaRPr>
          </a:p>
        </p:txBody>
      </p:sp>
      <p:sp>
        <p:nvSpPr>
          <p:cNvPr id="27" name="Rectangle 26"/>
          <p:cNvSpPr/>
          <p:nvPr/>
        </p:nvSpPr>
        <p:spPr>
          <a:xfrm>
            <a:off x="-272913" y="1628800"/>
            <a:ext cx="4268849" cy="1077218"/>
          </a:xfrm>
          <a:prstGeom prst="rect">
            <a:avLst/>
          </a:prstGeom>
          <a:noFill/>
        </p:spPr>
        <p:txBody>
          <a:bodyPr wrap="square" lIns="91440" tIns="45720" rIns="91440" bIns="45720">
            <a:spAutoFit/>
          </a:bodyPr>
          <a:lstStyle/>
          <a:p>
            <a:pPr algn="ctr"/>
            <a:r>
              <a:rPr lang="fr-FR" sz="3200" b="1" cap="none" spc="0" dirty="0" smtClean="0">
                <a:ln w="10541" cmpd="sng">
                  <a:noFill/>
                  <a:prstDash val="solid"/>
                </a:ln>
                <a:solidFill>
                  <a:schemeClr val="accent1"/>
                </a:solidFill>
                <a:effectLst/>
                <a:latin typeface="Action of the Time New UL" panose="04030905020B02020C02" pitchFamily="82" charset="0"/>
              </a:rPr>
              <a:t>Comportement  des utilisateurs</a:t>
            </a:r>
            <a:endParaRPr lang="fr-FR" sz="3200" b="1" cap="none" spc="0" dirty="0">
              <a:ln w="10541" cmpd="sng">
                <a:noFill/>
                <a:prstDash val="solid"/>
              </a:ln>
              <a:solidFill>
                <a:schemeClr val="accent1"/>
              </a:solidFill>
              <a:effectLst/>
              <a:latin typeface="Action of the Time New UL" panose="04030905020B02020C02" pitchFamily="82" charset="0"/>
            </a:endParaRPr>
          </a:p>
        </p:txBody>
      </p:sp>
      <p:sp>
        <p:nvSpPr>
          <p:cNvPr id="26" name="Rectangle 25"/>
          <p:cNvSpPr/>
          <p:nvPr/>
        </p:nvSpPr>
        <p:spPr>
          <a:xfrm rot="20973155">
            <a:off x="74055" y="3758417"/>
            <a:ext cx="2903787" cy="707886"/>
          </a:xfrm>
          <a:prstGeom prst="rect">
            <a:avLst/>
          </a:prstGeom>
          <a:noFill/>
        </p:spPr>
        <p:txBody>
          <a:bodyPr wrap="square" lIns="91440" tIns="45720" rIns="91440" bIns="45720">
            <a:spAutoFit/>
          </a:bodyPr>
          <a:lstStyle/>
          <a:p>
            <a:pPr algn="ctr"/>
            <a:r>
              <a:rPr lang="fr-FR" sz="2000" b="1" cap="none" spc="0" dirty="0" smtClean="0">
                <a:ln w="10541" cmpd="sng">
                  <a:noFill/>
                  <a:prstDash val="solid"/>
                </a:ln>
                <a:solidFill>
                  <a:schemeClr val="tx1">
                    <a:lumMod val="50000"/>
                    <a:lumOff val="50000"/>
                  </a:schemeClr>
                </a:solidFill>
                <a:effectLst/>
                <a:latin typeface="Action of the Time New UL" panose="04030905020B02020C02" pitchFamily="82" charset="0"/>
              </a:rPr>
              <a:t>Préserver la qualité de l’enveloppe</a:t>
            </a:r>
            <a:endParaRPr lang="fr-FR" sz="2000" b="1" cap="none" spc="0" dirty="0">
              <a:ln w="10541" cmpd="sng">
                <a:noFill/>
                <a:prstDash val="solid"/>
              </a:ln>
              <a:solidFill>
                <a:schemeClr val="tx1">
                  <a:lumMod val="50000"/>
                  <a:lumOff val="50000"/>
                </a:schemeClr>
              </a:solidFill>
              <a:effectLst/>
              <a:latin typeface="Action of the Time New UL" panose="04030905020B02020C02" pitchFamily="82" charset="0"/>
            </a:endParaRPr>
          </a:p>
        </p:txBody>
      </p:sp>
    </p:spTree>
    <p:extLst>
      <p:ext uri="{BB962C8B-B14F-4D97-AF65-F5344CB8AC3E}">
        <p14:creationId xmlns="" xmlns:p14="http://schemas.microsoft.com/office/powerpoint/2010/main" val="186526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40" name="Pentagone 39"/>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23" name="Rectangle à coins arrondis 22"/>
          <p:cNvSpPr/>
          <p:nvPr/>
        </p:nvSpPr>
        <p:spPr>
          <a:xfrm>
            <a:off x="468313" y="1412875"/>
            <a:ext cx="8280400" cy="5256485"/>
          </a:xfrm>
          <a:prstGeom prst="roundRect">
            <a:avLst>
              <a:gd name="adj" fmla="val 6117"/>
            </a:avLst>
          </a:prstGeom>
          <a:noFill/>
          <a:ln>
            <a:solidFill>
              <a:srgbClr val="7BB8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4" name="Rectangle 11"/>
          <p:cNvSpPr>
            <a:spLocks noChangeArrowheads="1"/>
          </p:cNvSpPr>
          <p:nvPr/>
        </p:nvSpPr>
        <p:spPr bwMode="auto">
          <a:xfrm>
            <a:off x="5707063" y="5295900"/>
            <a:ext cx="184150" cy="731838"/>
          </a:xfrm>
          <a:prstGeom prst="rect">
            <a:avLst/>
          </a:prstGeom>
          <a:noFill/>
          <a:ln w="9525">
            <a:noFill/>
            <a:miter lim="800000"/>
            <a:headEnd/>
            <a:tailEnd/>
          </a:ln>
        </p:spPr>
        <p:txBody>
          <a:bodyPr wrap="none">
            <a:spAutoFit/>
          </a:bodyPr>
          <a:lstStyle/>
          <a:p>
            <a:endParaRPr lang="fr-FR" sz="4200">
              <a:solidFill>
                <a:srgbClr val="8FBF93"/>
              </a:solidFill>
              <a:latin typeface="Century Gothic" pitchFamily="34" charset="0"/>
            </a:endParaRPr>
          </a:p>
        </p:txBody>
      </p:sp>
      <p:sp>
        <p:nvSpPr>
          <p:cNvPr id="29" name="AutoShape 4"/>
          <p:cNvSpPr>
            <a:spLocks noChangeArrowheads="1"/>
          </p:cNvSpPr>
          <p:nvPr/>
        </p:nvSpPr>
        <p:spPr bwMode="auto">
          <a:xfrm>
            <a:off x="323850" y="1196800"/>
            <a:ext cx="4648200" cy="43200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pPr algn="ctr"/>
            <a:r>
              <a:rPr lang="fr-FR" altLang="zh-CN" b="1" dirty="0">
                <a:solidFill>
                  <a:srgbClr val="FFFFFF"/>
                </a:solidFill>
                <a:latin typeface="Calibri" pitchFamily="34" charset="0"/>
                <a:ea typeface="Times New Roman" pitchFamily="18" charset="0"/>
                <a:cs typeface="Calibri" pitchFamily="34" charset="0"/>
              </a:rPr>
              <a:t>Restitution</a:t>
            </a:r>
            <a:endParaRPr lang="fr-FR" altLang="zh-CN" sz="1000" dirty="0">
              <a:ea typeface="宋体" pitchFamily="2" charset="-122"/>
              <a:cs typeface="Calibri" pitchFamily="34" charset="0"/>
            </a:endParaRPr>
          </a:p>
          <a:p>
            <a:endParaRPr lang="fr-FR" dirty="0">
              <a:latin typeface="Calibri" pitchFamily="34" charset="0"/>
              <a:ea typeface="宋体" pitchFamily="2" charset="-122"/>
            </a:endParaRPr>
          </a:p>
        </p:txBody>
      </p:sp>
      <p:pic>
        <p:nvPicPr>
          <p:cNvPr id="5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84168" y="692696"/>
            <a:ext cx="2881228" cy="205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7" name="Rectangle à coins arrondis 56"/>
          <p:cNvSpPr/>
          <p:nvPr/>
        </p:nvSpPr>
        <p:spPr>
          <a:xfrm>
            <a:off x="567886" y="1971255"/>
            <a:ext cx="4210114" cy="4384760"/>
          </a:xfrm>
          <a:prstGeom prst="roundRect">
            <a:avLst>
              <a:gd name="adj" fmla="val 6597"/>
            </a:avLst>
          </a:prstGeom>
          <a:ln/>
        </p:spPr>
        <p:style>
          <a:lnRef idx="1">
            <a:schemeClr val="accent6"/>
          </a:lnRef>
          <a:fillRef idx="3">
            <a:schemeClr val="accent6"/>
          </a:fillRef>
          <a:effectRef idx="2">
            <a:schemeClr val="accent6"/>
          </a:effectRef>
          <a:fontRef idx="minor">
            <a:schemeClr val="lt1"/>
          </a:fontRef>
        </p:style>
        <p:txBody>
          <a:bodyPr rtlCol="0" anchor="t"/>
          <a:lstStyle/>
          <a:p>
            <a:pPr algn="ctr"/>
            <a:r>
              <a:rPr lang="fr-FR" b="1" i="1" dirty="0">
                <a:solidFill>
                  <a:schemeClr val="tx1"/>
                </a:solidFill>
                <a:effectLst>
                  <a:outerShdw blurRad="38100" dist="38100" dir="2700000" algn="tl">
                    <a:srgbClr val="000000">
                      <a:alpha val="43137"/>
                    </a:srgbClr>
                  </a:outerShdw>
                </a:effectLst>
              </a:rPr>
              <a:t>RÉSOLUTION </a:t>
            </a:r>
            <a:r>
              <a:rPr lang="fr-FR" b="1" i="1" dirty="0" smtClean="0">
                <a:solidFill>
                  <a:schemeClr val="tx1"/>
                </a:solidFill>
                <a:effectLst>
                  <a:outerShdw blurRad="38100" dist="38100" dir="2700000" algn="tl">
                    <a:srgbClr val="000000">
                      <a:alpha val="43137"/>
                    </a:srgbClr>
                  </a:outerShdw>
                </a:effectLst>
              </a:rPr>
              <a:t>de </a:t>
            </a:r>
            <a:r>
              <a:rPr lang="fr-FR" b="1" i="1" dirty="0">
                <a:solidFill>
                  <a:schemeClr val="tx1"/>
                </a:solidFill>
                <a:effectLst>
                  <a:outerShdw blurRad="38100" dist="38100" dir="2700000" algn="tl">
                    <a:srgbClr val="000000">
                      <a:alpha val="43137"/>
                    </a:srgbClr>
                  </a:outerShdw>
                </a:effectLst>
              </a:rPr>
              <a:t>PROBLÈME TECHNIQUE</a:t>
            </a:r>
          </a:p>
          <a:p>
            <a:pPr algn="ctr"/>
            <a:endParaRPr lang="fr-FR" dirty="0"/>
          </a:p>
        </p:txBody>
      </p:sp>
      <p:sp>
        <p:nvSpPr>
          <p:cNvPr id="58" name="Rectangle à coins arrondis 57"/>
          <p:cNvSpPr/>
          <p:nvPr/>
        </p:nvSpPr>
        <p:spPr>
          <a:xfrm>
            <a:off x="2148833" y="5512037"/>
            <a:ext cx="1670805" cy="64693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t>Activité 5</a:t>
            </a:r>
          </a:p>
          <a:p>
            <a:pPr algn="ctr"/>
            <a:r>
              <a:rPr lang="fr-FR" sz="1400" dirty="0" smtClean="0"/>
              <a:t>VMC et  efficacité énergétique</a:t>
            </a:r>
            <a:endParaRPr lang="fr-FR" sz="1400" dirty="0"/>
          </a:p>
        </p:txBody>
      </p:sp>
      <p:sp>
        <p:nvSpPr>
          <p:cNvPr id="59" name="Rectangle à coins arrondis 58"/>
          <p:cNvSpPr/>
          <p:nvPr/>
        </p:nvSpPr>
        <p:spPr>
          <a:xfrm>
            <a:off x="2137244" y="4029810"/>
            <a:ext cx="1670805" cy="64642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t>Activité </a:t>
            </a:r>
            <a:r>
              <a:rPr lang="fr-FR" sz="1400" b="1" dirty="0"/>
              <a:t>3</a:t>
            </a:r>
            <a:endParaRPr lang="fr-FR" sz="1400" b="1" dirty="0" smtClean="0"/>
          </a:p>
          <a:p>
            <a:pPr algn="ctr"/>
            <a:r>
              <a:rPr lang="fr-FR" sz="1400" dirty="0" smtClean="0"/>
              <a:t>Les déperditions  thermiques</a:t>
            </a:r>
          </a:p>
        </p:txBody>
      </p:sp>
      <p:sp>
        <p:nvSpPr>
          <p:cNvPr id="60" name="Rectangle à coins arrondis 59"/>
          <p:cNvSpPr/>
          <p:nvPr/>
        </p:nvSpPr>
        <p:spPr>
          <a:xfrm>
            <a:off x="2137242" y="2491419"/>
            <a:ext cx="1682396" cy="67560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Activité </a:t>
            </a:r>
            <a:r>
              <a:rPr lang="fr-FR" sz="1400" dirty="0"/>
              <a:t>1</a:t>
            </a:r>
            <a:endParaRPr lang="fr-FR" sz="1400" dirty="0" smtClean="0"/>
          </a:p>
          <a:p>
            <a:pPr algn="ctr"/>
            <a:r>
              <a:rPr lang="fr-FR" sz="1300" dirty="0"/>
              <a:t>Isolation et efficacité </a:t>
            </a:r>
            <a:r>
              <a:rPr lang="fr-FR" sz="1300" dirty="0" smtClean="0"/>
              <a:t>énergétique</a:t>
            </a:r>
            <a:endParaRPr lang="fr-FR" sz="1300" dirty="0"/>
          </a:p>
        </p:txBody>
      </p:sp>
      <p:sp>
        <p:nvSpPr>
          <p:cNvPr id="61" name="Rectangle à coins arrondis 60"/>
          <p:cNvSpPr/>
          <p:nvPr/>
        </p:nvSpPr>
        <p:spPr>
          <a:xfrm>
            <a:off x="2137244" y="3250681"/>
            <a:ext cx="1670805" cy="67560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t>Activité </a:t>
            </a:r>
            <a:r>
              <a:rPr lang="fr-FR" sz="1400" b="1" dirty="0"/>
              <a:t>2</a:t>
            </a:r>
            <a:endParaRPr lang="fr-FR" sz="1400" b="1" dirty="0" smtClean="0"/>
          </a:p>
          <a:p>
            <a:pPr algn="ctr"/>
            <a:r>
              <a:rPr lang="fr-FR" sz="1300" dirty="0" smtClean="0"/>
              <a:t>Isolation et efficacité énergétique</a:t>
            </a:r>
          </a:p>
        </p:txBody>
      </p:sp>
      <p:sp>
        <p:nvSpPr>
          <p:cNvPr id="62" name="Rectangle à coins arrondis 61"/>
          <p:cNvSpPr/>
          <p:nvPr/>
        </p:nvSpPr>
        <p:spPr>
          <a:xfrm>
            <a:off x="2148833" y="4768422"/>
            <a:ext cx="1670805" cy="671607"/>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t>Activité 4</a:t>
            </a:r>
          </a:p>
          <a:p>
            <a:pPr algn="ctr"/>
            <a:r>
              <a:rPr lang="fr-FR" sz="1400" dirty="0" smtClean="0"/>
              <a:t>Inertie thermique</a:t>
            </a:r>
          </a:p>
        </p:txBody>
      </p:sp>
      <p:sp>
        <p:nvSpPr>
          <p:cNvPr id="63" name="Rectangle à coins arrondis 62"/>
          <p:cNvSpPr/>
          <p:nvPr/>
        </p:nvSpPr>
        <p:spPr>
          <a:xfrm>
            <a:off x="725278" y="2394705"/>
            <a:ext cx="1268966" cy="38172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b="1" dirty="0" smtClean="0"/>
              <a:t>Une question de confort !</a:t>
            </a:r>
          </a:p>
          <a:p>
            <a:pPr algn="ctr"/>
            <a:endParaRPr lang="fr-FR" sz="1400" dirty="0" smtClean="0"/>
          </a:p>
          <a:p>
            <a:pPr algn="ctr"/>
            <a:r>
              <a:rPr lang="fr-FR" sz="1400" dirty="0" smtClean="0"/>
              <a:t>Quels matériaux et équipements choisir…</a:t>
            </a:r>
          </a:p>
          <a:p>
            <a:pPr algn="ctr"/>
            <a:endParaRPr lang="fr-FR" sz="1400" dirty="0" smtClean="0"/>
          </a:p>
          <a:p>
            <a:pPr algn="ctr"/>
            <a:endParaRPr lang="fr-FR" sz="1400" dirty="0" smtClean="0"/>
          </a:p>
          <a:p>
            <a:pPr algn="ctr"/>
            <a:r>
              <a:rPr lang="fr-FR" sz="1400" dirty="0" smtClean="0"/>
              <a:t>…pour améliorer l’efficacité énergétique?</a:t>
            </a:r>
          </a:p>
          <a:p>
            <a:pPr algn="ctr"/>
            <a:endParaRPr lang="fr-FR" sz="1400" dirty="0" smtClean="0"/>
          </a:p>
        </p:txBody>
      </p:sp>
      <p:sp>
        <p:nvSpPr>
          <p:cNvPr id="64" name="Rectangle à coins arrondis 63"/>
          <p:cNvSpPr/>
          <p:nvPr/>
        </p:nvSpPr>
        <p:spPr>
          <a:xfrm>
            <a:off x="4034280" y="2394705"/>
            <a:ext cx="527623" cy="3732654"/>
          </a:xfrm>
          <a:prstGeom prst="roundRect">
            <a:avLst/>
          </a:prstGeom>
        </p:spPr>
        <p:style>
          <a:lnRef idx="3">
            <a:schemeClr val="lt1"/>
          </a:lnRef>
          <a:fillRef idx="1">
            <a:schemeClr val="accent3"/>
          </a:fillRef>
          <a:effectRef idx="1">
            <a:schemeClr val="accent3"/>
          </a:effectRef>
          <a:fontRef idx="minor">
            <a:schemeClr val="lt1"/>
          </a:fontRef>
        </p:style>
        <p:txBody>
          <a:bodyPr vert="vert270" rtlCol="0" anchor="ctr"/>
          <a:lstStyle/>
          <a:p>
            <a:pPr algn="ctr"/>
            <a:r>
              <a:rPr lang="fr-FR" sz="4400" dirty="0" smtClean="0"/>
              <a:t>Restitution</a:t>
            </a:r>
          </a:p>
        </p:txBody>
      </p:sp>
      <p:sp>
        <p:nvSpPr>
          <p:cNvPr id="68" name="ZoneTexte 32"/>
          <p:cNvSpPr txBox="1">
            <a:spLocks noChangeArrowheads="1"/>
          </p:cNvSpPr>
          <p:nvPr/>
        </p:nvSpPr>
        <p:spPr bwMode="auto">
          <a:xfrm>
            <a:off x="5030667" y="2780928"/>
            <a:ext cx="3272358" cy="923330"/>
          </a:xfrm>
          <a:prstGeom prst="rect">
            <a:avLst/>
          </a:prstGeom>
          <a:noFill/>
          <a:ln w="9525">
            <a:noFill/>
            <a:miter lim="800000"/>
            <a:headEnd/>
            <a:tailEnd/>
          </a:ln>
        </p:spPr>
        <p:txBody>
          <a:bodyPr wrap="square">
            <a:spAutoFit/>
          </a:bodyPr>
          <a:lstStyle/>
          <a:p>
            <a:r>
              <a:rPr lang="fr-FR" dirty="0" smtClean="0">
                <a:latin typeface="Calibri" pitchFamily="34" charset="0"/>
              </a:rPr>
              <a:t>Chaque groupe d’élèves restitue les résultats de leur travail. </a:t>
            </a:r>
          </a:p>
          <a:p>
            <a:endParaRPr lang="fr-FR" dirty="0" smtClean="0">
              <a:latin typeface="Calibri" pitchFamily="34" charset="0"/>
            </a:endParaRPr>
          </a:p>
        </p:txBody>
      </p:sp>
      <p:pic>
        <p:nvPicPr>
          <p:cNvPr id="6" name="Image 5"/>
          <p:cNvPicPr>
            <a:picLocks noChangeAspect="1"/>
          </p:cNvPicPr>
          <p:nvPr/>
        </p:nvPicPr>
        <p:blipFill rotWithShape="1">
          <a:blip r:embed="rId4" cstate="print">
            <a:extLst>
              <a:ext uri="{28A0092B-C50C-407E-A947-70E740481C1C}">
                <a14:useLocalDpi xmlns="" xmlns:a14="http://schemas.microsoft.com/office/drawing/2010/main" val="0"/>
              </a:ext>
            </a:extLst>
          </a:blip>
          <a:srcRect l="29232" t="17068" r="18955"/>
          <a:stretch/>
        </p:blipFill>
        <p:spPr>
          <a:xfrm>
            <a:off x="5148064" y="3429001"/>
            <a:ext cx="3456000" cy="3111573"/>
          </a:xfrm>
          <a:prstGeom prst="rect">
            <a:avLst/>
          </a:prstGeom>
        </p:spPr>
      </p:pic>
    </p:spTree>
    <p:extLst>
      <p:ext uri="{BB962C8B-B14F-4D97-AF65-F5344CB8AC3E}">
        <p14:creationId xmlns="" xmlns:p14="http://schemas.microsoft.com/office/powerpoint/2010/main" val="119773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1+#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40" name="Pentagone 39"/>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23" name="Rectangle à coins arrondis 22"/>
          <p:cNvSpPr/>
          <p:nvPr/>
        </p:nvSpPr>
        <p:spPr>
          <a:xfrm>
            <a:off x="63502" y="1187977"/>
            <a:ext cx="8900985" cy="5553391"/>
          </a:xfrm>
          <a:prstGeom prst="roundRect">
            <a:avLst>
              <a:gd name="adj" fmla="val 2489"/>
            </a:avLst>
          </a:prstGeom>
          <a:noFill/>
          <a:ln>
            <a:solidFill>
              <a:srgbClr val="7BB8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4" name="Rectangle 11"/>
          <p:cNvSpPr>
            <a:spLocks noChangeArrowheads="1"/>
          </p:cNvSpPr>
          <p:nvPr/>
        </p:nvSpPr>
        <p:spPr bwMode="auto">
          <a:xfrm>
            <a:off x="5707063" y="5295900"/>
            <a:ext cx="184150" cy="731838"/>
          </a:xfrm>
          <a:prstGeom prst="rect">
            <a:avLst/>
          </a:prstGeom>
          <a:noFill/>
          <a:ln w="9525">
            <a:noFill/>
            <a:miter lim="800000"/>
            <a:headEnd/>
            <a:tailEnd/>
          </a:ln>
        </p:spPr>
        <p:txBody>
          <a:bodyPr wrap="none">
            <a:spAutoFit/>
          </a:bodyPr>
          <a:lstStyle/>
          <a:p>
            <a:endParaRPr lang="fr-FR" sz="4200">
              <a:solidFill>
                <a:srgbClr val="8FBF93"/>
              </a:solidFill>
              <a:latin typeface="Century Gothic" pitchFamily="34" charset="0"/>
            </a:endParaRPr>
          </a:p>
        </p:txBody>
      </p:sp>
      <p:sp>
        <p:nvSpPr>
          <p:cNvPr id="29" name="AutoShape 4"/>
          <p:cNvSpPr>
            <a:spLocks noChangeArrowheads="1"/>
          </p:cNvSpPr>
          <p:nvPr/>
        </p:nvSpPr>
        <p:spPr bwMode="auto">
          <a:xfrm>
            <a:off x="61718" y="980728"/>
            <a:ext cx="4648200" cy="38100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pPr marL="357188"/>
            <a:r>
              <a:rPr lang="fr-FR" altLang="zh-CN" b="1" dirty="0">
                <a:solidFill>
                  <a:srgbClr val="FFFFFF"/>
                </a:solidFill>
                <a:latin typeface="Calibri" pitchFamily="34" charset="0"/>
                <a:ea typeface="Times New Roman" pitchFamily="18" charset="0"/>
                <a:cs typeface="Calibri" pitchFamily="34" charset="0"/>
              </a:rPr>
              <a:t>Restitution</a:t>
            </a:r>
            <a:endParaRPr lang="fr-FR" altLang="zh-CN" sz="1000" dirty="0">
              <a:ea typeface="宋体" pitchFamily="2" charset="-122"/>
              <a:cs typeface="Calibri" pitchFamily="34" charset="0"/>
            </a:endParaRPr>
          </a:p>
          <a:p>
            <a:endParaRPr lang="fr-FR" dirty="0">
              <a:latin typeface="Calibri" pitchFamily="34" charset="0"/>
              <a:ea typeface="宋体" pitchFamily="2" charset="-122"/>
            </a:endParaRPr>
          </a:p>
        </p:txBody>
      </p:sp>
      <p:grpSp>
        <p:nvGrpSpPr>
          <p:cNvPr id="3" name="Groupe 2"/>
          <p:cNvGrpSpPr/>
          <p:nvPr/>
        </p:nvGrpSpPr>
        <p:grpSpPr>
          <a:xfrm>
            <a:off x="4576291" y="3237475"/>
            <a:ext cx="4197539" cy="3436787"/>
            <a:chOff x="4708991" y="3284984"/>
            <a:chExt cx="4197539" cy="3436787"/>
          </a:xfrm>
        </p:grpSpPr>
        <p:pic>
          <p:nvPicPr>
            <p:cNvPr id="56" name="Picture 2">
              <a:hlinkClick r:id="rId3" action="ppaction://hlinkpres?slideindex=1&amp;slidetitle="/>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64754" y="3559485"/>
              <a:ext cx="4041776" cy="31622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4" name="AutoShape 4"/>
            <p:cNvSpPr>
              <a:spLocks noChangeArrowheads="1"/>
            </p:cNvSpPr>
            <p:nvPr/>
          </p:nvSpPr>
          <p:spPr bwMode="auto">
            <a:xfrm>
              <a:off x="4708991" y="3284984"/>
              <a:ext cx="1190781" cy="432048"/>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marL="1074738" lvl="0" indent="-1074738"/>
              <a:r>
                <a:rPr lang="fr-FR" b="1" dirty="0">
                  <a:solidFill>
                    <a:srgbClr val="FFFFFF"/>
                  </a:solidFill>
                  <a:latin typeface="Calibri" pitchFamily="34" charset="0"/>
                </a:rPr>
                <a:t>Activité </a:t>
              </a:r>
              <a:r>
                <a:rPr lang="fr-FR" b="1" dirty="0" smtClean="0">
                  <a:solidFill>
                    <a:srgbClr val="FFFFFF"/>
                  </a:solidFill>
                  <a:latin typeface="Calibri" pitchFamily="34" charset="0"/>
                </a:rPr>
                <a:t>3</a:t>
              </a:r>
              <a:endParaRPr lang="fr-FR" altLang="zh-CN" b="1" dirty="0">
                <a:solidFill>
                  <a:schemeClr val="bg1"/>
                </a:solidFill>
                <a:cs typeface="Arial" pitchFamily="34" charset="0"/>
              </a:endParaRPr>
            </a:p>
            <a:p>
              <a:endParaRPr lang="fr-FR" dirty="0">
                <a:solidFill>
                  <a:schemeClr val="bg1"/>
                </a:solidFill>
                <a:latin typeface="Calibri" pitchFamily="34" charset="0"/>
              </a:endParaRPr>
            </a:p>
            <a:p>
              <a:pPr algn="ctr">
                <a:spcAft>
                  <a:spcPts val="1000"/>
                </a:spcAft>
              </a:pPr>
              <a:endParaRPr lang="fr-FR" b="1" dirty="0">
                <a:solidFill>
                  <a:schemeClr val="bg1"/>
                </a:solidFill>
                <a:latin typeface="Calibri" pitchFamily="34" charset="0"/>
              </a:endParaRPr>
            </a:p>
            <a:p>
              <a:endParaRPr lang="fr-FR" dirty="0">
                <a:latin typeface="Calibri" pitchFamily="34" charset="0"/>
              </a:endParaRPr>
            </a:p>
          </p:txBody>
        </p:sp>
      </p:grpSp>
      <p:sp>
        <p:nvSpPr>
          <p:cNvPr id="38" name="Rectangle 37"/>
          <p:cNvSpPr/>
          <p:nvPr/>
        </p:nvSpPr>
        <p:spPr>
          <a:xfrm rot="20973155">
            <a:off x="131519" y="1672415"/>
            <a:ext cx="2903787" cy="1015663"/>
          </a:xfrm>
          <a:prstGeom prst="rect">
            <a:avLst/>
          </a:prstGeom>
          <a:noFill/>
        </p:spPr>
        <p:txBody>
          <a:bodyPr wrap="square" lIns="91440" tIns="45720" rIns="91440" bIns="45720">
            <a:spAutoFit/>
          </a:bodyPr>
          <a:lstStyle/>
          <a:p>
            <a:pPr algn="ctr"/>
            <a:r>
              <a:rPr lang="fr-FR" sz="2000" b="1" cap="none" spc="0" dirty="0" smtClean="0">
                <a:ln w="10541" cmpd="sng">
                  <a:noFill/>
                  <a:prstDash val="solid"/>
                </a:ln>
                <a:solidFill>
                  <a:srgbClr val="00B0F0"/>
                </a:solidFill>
                <a:effectLst/>
                <a:latin typeface="Action of the Time New UL" panose="04030905020B02020C02" pitchFamily="82" charset="0"/>
              </a:rPr>
              <a:t>Diaporama</a:t>
            </a:r>
          </a:p>
          <a:p>
            <a:pPr algn="ctr"/>
            <a:r>
              <a:rPr lang="fr-FR" sz="2000" b="1" dirty="0" smtClean="0">
                <a:ln w="10541" cmpd="sng">
                  <a:noFill/>
                  <a:prstDash val="solid"/>
                </a:ln>
                <a:solidFill>
                  <a:srgbClr val="00B0F0"/>
                </a:solidFill>
                <a:latin typeface="Action of the Time New UL" panose="04030905020B02020C02" pitchFamily="82" charset="0"/>
              </a:rPr>
              <a:t>Article </a:t>
            </a:r>
          </a:p>
          <a:p>
            <a:pPr algn="ctr"/>
            <a:r>
              <a:rPr lang="fr-FR" sz="2000" b="1" cap="none" spc="0" dirty="0" smtClean="0">
                <a:ln w="10541" cmpd="sng">
                  <a:noFill/>
                  <a:prstDash val="solid"/>
                </a:ln>
                <a:solidFill>
                  <a:srgbClr val="00B0F0"/>
                </a:solidFill>
                <a:effectLst/>
                <a:latin typeface="Action of the Time New UL" panose="04030905020B02020C02" pitchFamily="82" charset="0"/>
              </a:rPr>
              <a:t>rapport</a:t>
            </a:r>
            <a:endParaRPr lang="fr-FR" sz="2000" b="1" cap="none" spc="0" dirty="0">
              <a:ln w="10541" cmpd="sng">
                <a:noFill/>
                <a:prstDash val="solid"/>
              </a:ln>
              <a:solidFill>
                <a:srgbClr val="00B0F0"/>
              </a:solidFill>
              <a:effectLst/>
              <a:latin typeface="Action of the Time New UL" panose="04030905020B02020C02" pitchFamily="82" charset="0"/>
            </a:endParaRPr>
          </a:p>
        </p:txBody>
      </p:sp>
      <p:grpSp>
        <p:nvGrpSpPr>
          <p:cNvPr id="2" name="Groupe 1"/>
          <p:cNvGrpSpPr/>
          <p:nvPr/>
        </p:nvGrpSpPr>
        <p:grpSpPr>
          <a:xfrm>
            <a:off x="150837" y="2942935"/>
            <a:ext cx="4425454" cy="3827999"/>
            <a:chOff x="149171" y="2948562"/>
            <a:chExt cx="4425454" cy="3827999"/>
          </a:xfrm>
        </p:grpSpPr>
        <p:pic>
          <p:nvPicPr>
            <p:cNvPr id="15362" name="Picture 2">
              <a:hlinkClick r:id="rId5" action="ppaction://hlinkfile"/>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49171" y="3223539"/>
              <a:ext cx="2620963"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4" name="Picture 2">
              <a:hlinkClick r:id="rId7" action="ppaction://hlinkfile"/>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93678" y="4496911"/>
              <a:ext cx="3810000" cy="227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3" name="Picture 3">
              <a:hlinkClick r:id="rId9" action="ppaction://hlinkfile"/>
            </p:cNvPr>
            <p:cNvPicPr>
              <a:picLocks noChangeAspect="1" noChangeArrowheads="1"/>
            </p:cNvPicPr>
            <p:nvPr/>
          </p:nvPicPr>
          <p:blipFill rotWithShape="1">
            <a:blip r:embed="rId10" cstate="print">
              <a:extLst>
                <a:ext uri="{28A0092B-C50C-407E-A947-70E740481C1C}">
                  <a14:useLocalDpi xmlns="" xmlns:a14="http://schemas.microsoft.com/office/drawing/2010/main" val="0"/>
                </a:ext>
              </a:extLst>
            </a:blip>
            <a:srcRect l="1446" t="3882" r="50000" b="9327"/>
            <a:stretch/>
          </p:blipFill>
          <p:spPr bwMode="auto">
            <a:xfrm>
              <a:off x="2233855" y="3772685"/>
              <a:ext cx="2340770" cy="1534150"/>
            </a:xfrm>
            <a:prstGeom prst="rect">
              <a:avLst/>
            </a:prstGeom>
            <a:noFill/>
            <a:ln w="9525">
              <a:solidFill>
                <a:schemeClr val="bg1">
                  <a:lumMod val="65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9" name="AutoShape 4"/>
            <p:cNvSpPr>
              <a:spLocks noChangeArrowheads="1"/>
            </p:cNvSpPr>
            <p:nvPr/>
          </p:nvSpPr>
          <p:spPr bwMode="auto">
            <a:xfrm>
              <a:off x="157034" y="2948562"/>
              <a:ext cx="1559704" cy="448214"/>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lvl="0"/>
              <a:r>
                <a:rPr lang="fr-FR" b="1" dirty="0">
                  <a:solidFill>
                    <a:srgbClr val="FFFFFF"/>
                  </a:solidFill>
                  <a:latin typeface="Calibri" pitchFamily="34" charset="0"/>
                </a:rPr>
                <a:t>Activité </a:t>
              </a:r>
              <a:r>
                <a:rPr lang="fr-FR" b="1" dirty="0" smtClean="0">
                  <a:solidFill>
                    <a:srgbClr val="FFFFFF"/>
                  </a:solidFill>
                  <a:latin typeface="Calibri" pitchFamily="34" charset="0"/>
                </a:rPr>
                <a:t>1 &amp; 2</a:t>
              </a:r>
              <a:endParaRPr lang="fr-FR" dirty="0">
                <a:latin typeface="Calibri" pitchFamily="34" charset="0"/>
              </a:endParaRPr>
            </a:p>
          </p:txBody>
        </p:sp>
      </p:grpSp>
      <p:grpSp>
        <p:nvGrpSpPr>
          <p:cNvPr id="4" name="Groupe 3"/>
          <p:cNvGrpSpPr/>
          <p:nvPr/>
        </p:nvGrpSpPr>
        <p:grpSpPr>
          <a:xfrm>
            <a:off x="3060113" y="980729"/>
            <a:ext cx="5536351" cy="2520280"/>
            <a:chOff x="2459887" y="916353"/>
            <a:chExt cx="5536351" cy="2520280"/>
          </a:xfrm>
        </p:grpSpPr>
        <p:pic>
          <p:nvPicPr>
            <p:cNvPr id="41" name="Picture 2"/>
            <p:cNvPicPr>
              <a:picLocks noChangeAspect="1" noChangeArrowheads="1"/>
            </p:cNvPicPr>
            <p:nvPr/>
          </p:nvPicPr>
          <p:blipFill rotWithShape="1">
            <a:blip r:embed="rId11" cstate="print">
              <a:extLst>
                <a:ext uri="{28A0092B-C50C-407E-A947-70E740481C1C}">
                  <a14:useLocalDpi xmlns="" xmlns:a14="http://schemas.microsoft.com/office/drawing/2010/main" val="0"/>
                </a:ext>
              </a:extLst>
            </a:blip>
            <a:srcRect r="37273"/>
            <a:stretch/>
          </p:blipFill>
          <p:spPr bwMode="auto">
            <a:xfrm>
              <a:off x="2459887" y="1282298"/>
              <a:ext cx="1807313" cy="205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3848041" y="2394780"/>
              <a:ext cx="2903787" cy="707886"/>
            </a:xfrm>
            <a:prstGeom prst="rect">
              <a:avLst/>
            </a:prstGeom>
            <a:noFill/>
          </p:spPr>
          <p:txBody>
            <a:bodyPr wrap="square" lIns="91440" tIns="45720" rIns="91440" bIns="45720">
              <a:spAutoFit/>
            </a:bodyPr>
            <a:lstStyle/>
            <a:p>
              <a:pPr algn="ctr"/>
              <a:r>
                <a:rPr lang="fr-FR" sz="2000" b="1" cap="none" spc="0" dirty="0" smtClean="0">
                  <a:ln w="10541" cmpd="sng">
                    <a:noFill/>
                    <a:prstDash val="solid"/>
                  </a:ln>
                  <a:solidFill>
                    <a:srgbClr val="FF0000"/>
                  </a:solidFill>
                  <a:effectLst/>
                  <a:latin typeface="Action of the Time New UL" panose="04030905020B02020C02" pitchFamily="82" charset="0"/>
                </a:rPr>
                <a:t>Propositions de solutions</a:t>
              </a:r>
              <a:endParaRPr lang="fr-FR" sz="2000" b="1" cap="none" spc="0" dirty="0">
                <a:ln w="10541" cmpd="sng">
                  <a:noFill/>
                  <a:prstDash val="solid"/>
                </a:ln>
                <a:solidFill>
                  <a:srgbClr val="FF0000"/>
                </a:solidFill>
                <a:effectLst/>
                <a:latin typeface="Action of the Time New UL" panose="04030905020B02020C02" pitchFamily="82" charset="0"/>
              </a:endParaRPr>
            </a:p>
          </p:txBody>
        </p:sp>
        <p:pic>
          <p:nvPicPr>
            <p:cNvPr id="1026" name="Picture 2"/>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6022433" y="916353"/>
              <a:ext cx="1973805" cy="2520280"/>
            </a:xfrm>
            <a:prstGeom prst="rect">
              <a:avLst/>
            </a:prstGeom>
            <a:noFill/>
            <a:ln>
              <a:noFill/>
            </a:ln>
            <a:effectLst/>
            <a:scene3d>
              <a:camera prst="isometricLeftDown"/>
              <a:lightRig rig="threePt" dir="t"/>
            </a:scene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2156352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1"/>
          <p:cNvGrpSpPr>
            <a:grpSpLocks/>
          </p:cNvGrpSpPr>
          <p:nvPr/>
        </p:nvGrpSpPr>
        <p:grpSpPr bwMode="auto">
          <a:xfrm>
            <a:off x="152400" y="692694"/>
            <a:ext cx="8785225" cy="6120682"/>
            <a:chOff x="0" y="-122218"/>
            <a:chExt cx="4575710" cy="3462835"/>
          </a:xfrm>
        </p:grpSpPr>
        <p:sp>
          <p:nvSpPr>
            <p:cNvPr id="6162" name="AutoShape 3"/>
            <p:cNvSpPr>
              <a:spLocks noChangeArrowheads="1"/>
            </p:cNvSpPr>
            <p:nvPr/>
          </p:nvSpPr>
          <p:spPr bwMode="auto">
            <a:xfrm>
              <a:off x="1" y="1"/>
              <a:ext cx="4575709" cy="3340616"/>
            </a:xfrm>
            <a:prstGeom prst="roundRect">
              <a:avLst>
                <a:gd name="adj" fmla="val 3402"/>
              </a:avLst>
            </a:prstGeom>
            <a:noFill/>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dirty="0">
                <a:solidFill>
                  <a:srgbClr val="7BB800"/>
                </a:solidFill>
                <a:latin typeface="Century Gothic" pitchFamily="34" charset="0"/>
              </a:endParaRPr>
            </a:p>
          </p:txBody>
        </p:sp>
        <p:sp>
          <p:nvSpPr>
            <p:cNvPr id="6163" name="AutoShape 4"/>
            <p:cNvSpPr>
              <a:spLocks noChangeArrowheads="1"/>
            </p:cNvSpPr>
            <p:nvPr/>
          </p:nvSpPr>
          <p:spPr bwMode="auto">
            <a:xfrm>
              <a:off x="0" y="-122218"/>
              <a:ext cx="1725027" cy="264776"/>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sz="2000" dirty="0" smtClean="0">
                  <a:solidFill>
                    <a:srgbClr val="FFFFFF"/>
                  </a:solidFill>
                  <a:latin typeface="Arial" panose="020B0604020202020204" pitchFamily="34" charset="0"/>
                  <a:cs typeface="Arial" panose="020B0604020202020204" pitchFamily="34" charset="0"/>
                </a:rPr>
                <a:t>Compétences développées</a:t>
              </a:r>
              <a:endParaRPr lang="fr-FR" sz="2000" dirty="0">
                <a:solidFill>
                  <a:srgbClr val="FFFFFF"/>
                </a:solidFill>
                <a:latin typeface="Arial" panose="020B0604020202020204" pitchFamily="34" charset="0"/>
                <a:cs typeface="Arial" panose="020B0604020202020204" pitchFamily="34" charset="0"/>
              </a:endParaRPr>
            </a:p>
          </p:txBody>
        </p:sp>
      </p:grpSp>
      <p:sp>
        <p:nvSpPr>
          <p:cNvPr id="21" name="AutoShape 4"/>
          <p:cNvSpPr>
            <a:spLocks noChangeArrowheads="1"/>
          </p:cNvSpPr>
          <p:nvPr/>
        </p:nvSpPr>
        <p:spPr bwMode="auto">
          <a:xfrm>
            <a:off x="152400" y="116632"/>
            <a:ext cx="8785224" cy="46800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pPr algn="ctr"/>
            <a:r>
              <a:rPr lang="fr-FR" sz="2000" b="1" dirty="0" smtClean="0">
                <a:solidFill>
                  <a:srgbClr val="FFFFFF"/>
                </a:solidFill>
                <a:latin typeface="Arial" panose="020B0604020202020204" pitchFamily="34" charset="0"/>
                <a:cs typeface="Arial" panose="020B0604020202020204" pitchFamily="34" charset="0"/>
              </a:rPr>
              <a:t>OBJECTIFS PEDAGOGIQUES</a:t>
            </a:r>
            <a:endParaRPr lang="fr-FR" sz="2000" b="1" dirty="0">
              <a:solidFill>
                <a:srgbClr val="FFFFFF"/>
              </a:solidFill>
              <a:latin typeface="Arial" panose="020B0604020202020204" pitchFamily="34" charset="0"/>
              <a:cs typeface="Arial" panose="020B0604020202020204" pitchFamily="34" charset="0"/>
            </a:endParaRPr>
          </a:p>
        </p:txBody>
      </p:sp>
      <p:pic>
        <p:nvPicPr>
          <p:cNvPr id="9113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9899" y="1161876"/>
            <a:ext cx="8467725" cy="5651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2" name="Rectangle à coins arrondis 41"/>
          <p:cNvSpPr/>
          <p:nvPr/>
        </p:nvSpPr>
        <p:spPr>
          <a:xfrm>
            <a:off x="7791487" y="700584"/>
            <a:ext cx="596937" cy="397198"/>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r-FR" b="1" dirty="0" smtClean="0">
                <a:solidFill>
                  <a:schemeClr val="bg1"/>
                </a:solidFill>
                <a:latin typeface="Arial" panose="020B0604020202020204" pitchFamily="34" charset="0"/>
                <a:cs typeface="Arial" panose="020B0604020202020204" pitchFamily="34" charset="0"/>
              </a:rPr>
              <a:t>AC</a:t>
            </a:r>
            <a:endParaRPr lang="fr-FR" dirty="0">
              <a:solidFill>
                <a:schemeClr val="bg1"/>
              </a:solidFill>
            </a:endParaRPr>
          </a:p>
        </p:txBody>
      </p:sp>
      <p:grpSp>
        <p:nvGrpSpPr>
          <p:cNvPr id="55" name="Grouper 71"/>
          <p:cNvGrpSpPr>
            <a:grpSpLocks/>
          </p:cNvGrpSpPr>
          <p:nvPr/>
        </p:nvGrpSpPr>
        <p:grpSpPr bwMode="auto">
          <a:xfrm>
            <a:off x="6012159" y="4941168"/>
            <a:ext cx="2376264" cy="1746250"/>
            <a:chOff x="4230698" y="5053559"/>
            <a:chExt cx="2376094" cy="1746440"/>
          </a:xfrm>
        </p:grpSpPr>
        <p:cxnSp>
          <p:nvCxnSpPr>
            <p:cNvPr id="56" name="Connecteur droit 55"/>
            <p:cNvCxnSpPr/>
            <p:nvPr/>
          </p:nvCxnSpPr>
          <p:spPr>
            <a:xfrm>
              <a:off x="4230699" y="6069670"/>
              <a:ext cx="1926863" cy="0"/>
            </a:xfrm>
            <a:prstGeom prst="line">
              <a:avLst/>
            </a:prstGeom>
          </p:spPr>
          <p:style>
            <a:lnRef idx="2">
              <a:schemeClr val="accent1"/>
            </a:lnRef>
            <a:fillRef idx="0">
              <a:schemeClr val="accent1"/>
            </a:fillRef>
            <a:effectRef idx="1">
              <a:schemeClr val="accent1"/>
            </a:effectRef>
            <a:fontRef idx="minor">
              <a:schemeClr val="tx1"/>
            </a:fontRef>
          </p:style>
        </p:cxnSp>
        <p:pic>
          <p:nvPicPr>
            <p:cNvPr id="57" name="Image 17" descr="http://sti.discipline.ac-lille.fr/Ens-Scienc-et-Techno/Sti2D/parution-de-supports-de-communication-sti2d/image_mini"/>
            <p:cNvPicPr>
              <a:picLocks noChangeAspect="1"/>
            </p:cNvPicPr>
            <p:nvPr/>
          </p:nvPicPr>
          <p:blipFill>
            <a:blip r:embed="rId4" cstate="print"/>
            <a:srcRect/>
            <a:stretch>
              <a:fillRect/>
            </a:stretch>
          </p:blipFill>
          <p:spPr bwMode="auto">
            <a:xfrm>
              <a:off x="6157686" y="5243398"/>
              <a:ext cx="415612" cy="551508"/>
            </a:xfrm>
            <a:prstGeom prst="rect">
              <a:avLst/>
            </a:prstGeom>
            <a:noFill/>
            <a:ln w="9525">
              <a:noFill/>
              <a:miter lim="800000"/>
              <a:headEnd/>
              <a:tailEnd/>
            </a:ln>
          </p:spPr>
        </p:pic>
        <p:pic>
          <p:nvPicPr>
            <p:cNvPr id="58" name="Image 18" descr="http://sti.discipline.ac-lille.fr/Ens-Scienc-et-Techno/Sti2D/parution-de-supports-de-communication-sti2d/image_mini"/>
            <p:cNvPicPr>
              <a:picLocks noChangeAspect="1"/>
            </p:cNvPicPr>
            <p:nvPr/>
          </p:nvPicPr>
          <p:blipFill>
            <a:blip r:embed="rId4" cstate="print"/>
            <a:srcRect/>
            <a:stretch>
              <a:fillRect/>
            </a:stretch>
          </p:blipFill>
          <p:spPr bwMode="auto">
            <a:xfrm>
              <a:off x="6165780" y="5735994"/>
              <a:ext cx="415612" cy="551508"/>
            </a:xfrm>
            <a:prstGeom prst="rect">
              <a:avLst/>
            </a:prstGeom>
            <a:noFill/>
            <a:ln w="9525">
              <a:noFill/>
              <a:miter lim="800000"/>
              <a:headEnd/>
              <a:tailEnd/>
            </a:ln>
          </p:spPr>
        </p:pic>
        <p:pic>
          <p:nvPicPr>
            <p:cNvPr id="59" name="Image 19" descr="http://sti.discipline.ac-lille.fr/Ens-Scienc-et-Techno/Sti2D/parution-de-supports-de-communication-sti2d/image_mini"/>
            <p:cNvPicPr>
              <a:picLocks noChangeAspect="1"/>
            </p:cNvPicPr>
            <p:nvPr/>
          </p:nvPicPr>
          <p:blipFill>
            <a:blip r:embed="rId4" cstate="print"/>
            <a:srcRect/>
            <a:stretch>
              <a:fillRect/>
            </a:stretch>
          </p:blipFill>
          <p:spPr bwMode="auto">
            <a:xfrm>
              <a:off x="6157686" y="6248491"/>
              <a:ext cx="415612" cy="551508"/>
            </a:xfrm>
            <a:prstGeom prst="rect">
              <a:avLst/>
            </a:prstGeom>
            <a:noFill/>
            <a:ln w="9525">
              <a:noFill/>
              <a:miter lim="800000"/>
              <a:headEnd/>
              <a:tailEnd/>
            </a:ln>
          </p:spPr>
        </p:pic>
        <p:cxnSp>
          <p:nvCxnSpPr>
            <p:cNvPr id="60" name="Connecteur droit 59"/>
            <p:cNvCxnSpPr/>
            <p:nvPr/>
          </p:nvCxnSpPr>
          <p:spPr>
            <a:xfrm>
              <a:off x="4230698" y="5520335"/>
              <a:ext cx="19268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Connecteur droit 60"/>
            <p:cNvCxnSpPr/>
            <p:nvPr/>
          </p:nvCxnSpPr>
          <p:spPr>
            <a:xfrm>
              <a:off x="4230698" y="6617416"/>
              <a:ext cx="1926863" cy="0"/>
            </a:xfrm>
            <a:prstGeom prst="line">
              <a:avLst/>
            </a:prstGeom>
          </p:spPr>
          <p:style>
            <a:lnRef idx="2">
              <a:schemeClr val="accent1"/>
            </a:lnRef>
            <a:fillRef idx="0">
              <a:schemeClr val="accent1"/>
            </a:fillRef>
            <a:effectRef idx="1">
              <a:schemeClr val="accent1"/>
            </a:effectRef>
            <a:fontRef idx="minor">
              <a:schemeClr val="tx1"/>
            </a:fontRef>
          </p:style>
        </p:cxnSp>
        <p:sp>
          <p:nvSpPr>
            <p:cNvPr id="63" name="Ellipse 62"/>
            <p:cNvSpPr/>
            <p:nvPr/>
          </p:nvSpPr>
          <p:spPr>
            <a:xfrm>
              <a:off x="6028983" y="5053559"/>
              <a:ext cx="577809" cy="1746440"/>
            </a:xfrm>
            <a:prstGeom prst="ellipse">
              <a:avLst/>
            </a:prstGeom>
            <a:no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dirty="0"/>
            </a:p>
          </p:txBody>
        </p:sp>
      </p:grpSp>
      <p:grpSp>
        <p:nvGrpSpPr>
          <p:cNvPr id="80" name="Groupe 79"/>
          <p:cNvGrpSpPr/>
          <p:nvPr/>
        </p:nvGrpSpPr>
        <p:grpSpPr>
          <a:xfrm>
            <a:off x="6012159" y="871810"/>
            <a:ext cx="1216613" cy="4181203"/>
            <a:chOff x="6012159" y="871810"/>
            <a:chExt cx="1216613" cy="4181203"/>
          </a:xfrm>
        </p:grpSpPr>
        <p:grpSp>
          <p:nvGrpSpPr>
            <p:cNvPr id="11" name="Groupe 10"/>
            <p:cNvGrpSpPr/>
            <p:nvPr/>
          </p:nvGrpSpPr>
          <p:grpSpPr>
            <a:xfrm>
              <a:off x="6012159" y="871810"/>
              <a:ext cx="1216613" cy="4181203"/>
              <a:chOff x="6012159" y="871810"/>
              <a:chExt cx="1216613" cy="4181203"/>
            </a:xfrm>
          </p:grpSpPr>
          <p:grpSp>
            <p:nvGrpSpPr>
              <p:cNvPr id="30" name="Grouper 74"/>
              <p:cNvGrpSpPr>
                <a:grpSpLocks/>
              </p:cNvGrpSpPr>
              <p:nvPr/>
            </p:nvGrpSpPr>
            <p:grpSpPr bwMode="auto">
              <a:xfrm>
                <a:off x="6012159" y="871810"/>
                <a:ext cx="1216613" cy="4181203"/>
                <a:chOff x="6358324" y="819125"/>
                <a:chExt cx="1216495" cy="4181221"/>
              </a:xfrm>
            </p:grpSpPr>
            <p:pic>
              <p:nvPicPr>
                <p:cNvPr id="31" name="Image 24" descr="http://sti.discipline.ac-lille.fr/Ens-Scienc-et-Techno/Sti2D/parution-de-supports-de-communication-sti2d/image_mini"/>
                <p:cNvPicPr>
                  <a:picLocks noChangeAspect="1"/>
                </p:cNvPicPr>
                <p:nvPr/>
              </p:nvPicPr>
              <p:blipFill>
                <a:blip r:embed="rId4" cstate="print"/>
                <a:srcRect/>
                <a:stretch>
                  <a:fillRect/>
                </a:stretch>
              </p:blipFill>
              <p:spPr bwMode="auto">
                <a:xfrm>
                  <a:off x="7094694" y="1168627"/>
                  <a:ext cx="415612" cy="551508"/>
                </a:xfrm>
                <a:prstGeom prst="rect">
                  <a:avLst/>
                </a:prstGeom>
                <a:noFill/>
                <a:ln w="9525">
                  <a:noFill/>
                  <a:miter lim="800000"/>
                  <a:headEnd/>
                  <a:tailEnd/>
                </a:ln>
              </p:spPr>
            </p:pic>
            <p:pic>
              <p:nvPicPr>
                <p:cNvPr id="32" name="Image 25" descr="http://sti.discipline.ac-lille.fr/Ens-Scienc-et-Techno/Sti2D/parution-de-supports-de-communication-sti2d/image_mini"/>
                <p:cNvPicPr>
                  <a:picLocks noChangeAspect="1"/>
                </p:cNvPicPr>
                <p:nvPr/>
              </p:nvPicPr>
              <p:blipFill>
                <a:blip r:embed="rId4" cstate="print"/>
                <a:srcRect/>
                <a:stretch>
                  <a:fillRect/>
                </a:stretch>
              </p:blipFill>
              <p:spPr bwMode="auto">
                <a:xfrm>
                  <a:off x="7086600" y="1814116"/>
                  <a:ext cx="415612" cy="551508"/>
                </a:xfrm>
                <a:prstGeom prst="rect">
                  <a:avLst/>
                </a:prstGeom>
                <a:noFill/>
                <a:ln w="9525">
                  <a:noFill/>
                  <a:miter lim="800000"/>
                  <a:headEnd/>
                  <a:tailEnd/>
                </a:ln>
              </p:spPr>
            </p:pic>
            <p:pic>
              <p:nvPicPr>
                <p:cNvPr id="33" name="Image 26" descr="http://sti.discipline.ac-lille.fr/Ens-Scienc-et-Techno/Sti2D/parution-de-supports-de-communication-sti2d/image_mini"/>
                <p:cNvPicPr>
                  <a:picLocks noChangeAspect="1"/>
                </p:cNvPicPr>
                <p:nvPr/>
              </p:nvPicPr>
              <p:blipFill>
                <a:blip r:embed="rId4" cstate="print"/>
                <a:srcRect/>
                <a:stretch>
                  <a:fillRect/>
                </a:stretch>
              </p:blipFill>
              <p:spPr bwMode="auto">
                <a:xfrm>
                  <a:off x="7086600" y="2464776"/>
                  <a:ext cx="415612" cy="551508"/>
                </a:xfrm>
                <a:prstGeom prst="rect">
                  <a:avLst/>
                </a:prstGeom>
                <a:noFill/>
                <a:ln w="9525">
                  <a:noFill/>
                  <a:miter lim="800000"/>
                  <a:headEnd/>
                  <a:tailEnd/>
                </a:ln>
              </p:spPr>
            </p:pic>
            <p:cxnSp>
              <p:nvCxnSpPr>
                <p:cNvPr id="34" name="Connecteur droit 33"/>
                <p:cNvCxnSpPr/>
                <p:nvPr/>
              </p:nvCxnSpPr>
              <p:spPr>
                <a:xfrm>
                  <a:off x="6358324" y="1379872"/>
                  <a:ext cx="7275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Connecteur droit 34"/>
                <p:cNvCxnSpPr/>
                <p:nvPr/>
              </p:nvCxnSpPr>
              <p:spPr>
                <a:xfrm>
                  <a:off x="6358324" y="2046268"/>
                  <a:ext cx="7371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Connecteur droit 35"/>
                <p:cNvCxnSpPr/>
                <p:nvPr/>
              </p:nvCxnSpPr>
              <p:spPr>
                <a:xfrm>
                  <a:off x="6358324" y="2726457"/>
                  <a:ext cx="737117" cy="1587"/>
                </a:xfrm>
                <a:prstGeom prst="line">
                  <a:avLst/>
                </a:prstGeom>
              </p:spPr>
              <p:style>
                <a:lnRef idx="2">
                  <a:schemeClr val="accent1"/>
                </a:lnRef>
                <a:fillRef idx="0">
                  <a:schemeClr val="accent1"/>
                </a:fillRef>
                <a:effectRef idx="1">
                  <a:schemeClr val="accent1"/>
                </a:effectRef>
                <a:fontRef idx="minor">
                  <a:schemeClr val="tx1"/>
                </a:fontRef>
              </p:style>
            </p:cxnSp>
            <p:sp>
              <p:nvSpPr>
                <p:cNvPr id="39" name="Ellipse 38"/>
                <p:cNvSpPr/>
                <p:nvPr/>
              </p:nvSpPr>
              <p:spPr>
                <a:xfrm>
                  <a:off x="6997700" y="819125"/>
                  <a:ext cx="577119" cy="4181221"/>
                </a:xfrm>
                <a:prstGeom prst="ellipse">
                  <a:avLst/>
                </a:prstGeom>
                <a:noFill/>
                <a:ln>
                  <a:gradFill flip="none" rotWithShape="1">
                    <a:gsLst>
                      <a:gs pos="0">
                        <a:schemeClr val="accent1">
                          <a:shade val="95000"/>
                          <a:satMod val="105000"/>
                        </a:schemeClr>
                      </a:gs>
                      <a:gs pos="100000">
                        <a:schemeClr val="accent2">
                          <a:lumMod val="60000"/>
                          <a:lumOff val="40000"/>
                        </a:schemeClr>
                      </a:gs>
                    </a:gsLst>
                    <a:lin ang="0" scaled="1"/>
                    <a:tileRect/>
                  </a:gra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dirty="0"/>
                </a:p>
              </p:txBody>
            </p:sp>
          </p:grpSp>
          <p:pic>
            <p:nvPicPr>
              <p:cNvPr id="45" name="Image 26" descr="http://sti.discipline.ac-lille.fr/Ens-Scienc-et-Techno/Sti2D/parution-de-supports-de-communication-sti2d/image_mini"/>
              <p:cNvPicPr>
                <a:picLocks noChangeAspect="1"/>
              </p:cNvPicPr>
              <p:nvPr/>
            </p:nvPicPr>
            <p:blipFill>
              <a:blip r:embed="rId4" cstate="print"/>
              <a:srcRect/>
              <a:stretch>
                <a:fillRect/>
              </a:stretch>
            </p:blipFill>
            <p:spPr bwMode="auto">
              <a:xfrm>
                <a:off x="6748636" y="3140968"/>
                <a:ext cx="415652" cy="551506"/>
              </a:xfrm>
              <a:prstGeom prst="rect">
                <a:avLst/>
              </a:prstGeom>
              <a:noFill/>
              <a:ln w="9525">
                <a:noFill/>
                <a:miter lim="800000"/>
                <a:headEnd/>
                <a:tailEnd/>
              </a:ln>
            </p:spPr>
          </p:pic>
          <p:cxnSp>
            <p:nvCxnSpPr>
              <p:cNvPr id="46" name="Connecteur droit 45"/>
              <p:cNvCxnSpPr>
                <a:endCxn id="45" idx="1"/>
              </p:cNvCxnSpPr>
              <p:nvPr/>
            </p:nvCxnSpPr>
            <p:spPr bwMode="auto">
              <a:xfrm>
                <a:off x="6012160" y="3416721"/>
                <a:ext cx="736476"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78" name="Rectangle 77"/>
            <p:cNvSpPr/>
            <p:nvPr/>
          </p:nvSpPr>
          <p:spPr>
            <a:xfrm>
              <a:off x="6130537" y="1207785"/>
              <a:ext cx="601703" cy="276999"/>
            </a:xfrm>
            <a:prstGeom prst="rect">
              <a:avLst/>
            </a:prstGeom>
          </p:spPr>
          <p:txBody>
            <a:bodyPr wrap="none">
              <a:spAutoFit/>
            </a:bodyPr>
            <a:lstStyle/>
            <a:p>
              <a:r>
                <a:rPr lang="fr-FR" sz="1200" dirty="0"/>
                <a:t>CO1.1.</a:t>
              </a:r>
            </a:p>
          </p:txBody>
        </p:sp>
        <p:sp>
          <p:nvSpPr>
            <p:cNvPr id="79" name="Rectangle 78"/>
            <p:cNvSpPr/>
            <p:nvPr/>
          </p:nvSpPr>
          <p:spPr>
            <a:xfrm>
              <a:off x="6122329" y="1879409"/>
              <a:ext cx="636969" cy="646331"/>
            </a:xfrm>
            <a:prstGeom prst="rect">
              <a:avLst/>
            </a:prstGeom>
          </p:spPr>
          <p:txBody>
            <a:bodyPr wrap="none">
              <a:spAutoFit/>
            </a:bodyPr>
            <a:lstStyle/>
            <a:p>
              <a:r>
                <a:rPr lang="fr-FR" sz="1200" dirty="0">
                  <a:solidFill>
                    <a:srgbClr val="000000"/>
                  </a:solidFill>
                </a:rPr>
                <a:t>CO2.1</a:t>
              </a:r>
              <a:r>
                <a:rPr lang="fr-FR" sz="1200" dirty="0" smtClean="0">
                  <a:solidFill>
                    <a:srgbClr val="000000"/>
                  </a:solidFill>
                </a:rPr>
                <a:t>.</a:t>
              </a:r>
              <a:r>
                <a:rPr lang="fr-FR" sz="1200" dirty="0">
                  <a:solidFill>
                    <a:srgbClr val="000000"/>
                  </a:solidFill>
                </a:rPr>
                <a:t> </a:t>
              </a:r>
              <a:endParaRPr lang="fr-FR" sz="1200" dirty="0" smtClean="0">
                <a:solidFill>
                  <a:srgbClr val="000000"/>
                </a:solidFill>
              </a:endParaRPr>
            </a:p>
            <a:p>
              <a:r>
                <a:rPr lang="fr-FR" sz="1200" dirty="0" smtClean="0">
                  <a:solidFill>
                    <a:srgbClr val="000000"/>
                  </a:solidFill>
                </a:rPr>
                <a:t>CO2.2.</a:t>
              </a:r>
              <a:endParaRPr lang="fr-FR" sz="1200" dirty="0"/>
            </a:p>
            <a:p>
              <a:endParaRPr lang="fr-FR" sz="1200" dirty="0"/>
            </a:p>
          </p:txBody>
        </p:sp>
        <p:sp>
          <p:nvSpPr>
            <p:cNvPr id="88" name="Rectangle 87"/>
            <p:cNvSpPr/>
            <p:nvPr/>
          </p:nvSpPr>
          <p:spPr>
            <a:xfrm>
              <a:off x="6130537" y="2564904"/>
              <a:ext cx="601703" cy="276999"/>
            </a:xfrm>
            <a:prstGeom prst="rect">
              <a:avLst/>
            </a:prstGeom>
          </p:spPr>
          <p:txBody>
            <a:bodyPr wrap="none">
              <a:spAutoFit/>
            </a:bodyPr>
            <a:lstStyle/>
            <a:p>
              <a:r>
                <a:rPr lang="fr-FR" sz="1200" dirty="0" smtClean="0"/>
                <a:t>CO3.2.</a:t>
              </a:r>
              <a:endParaRPr lang="fr-FR" sz="1200" dirty="0"/>
            </a:p>
          </p:txBody>
        </p:sp>
        <p:sp>
          <p:nvSpPr>
            <p:cNvPr id="89" name="Rectangle 88"/>
            <p:cNvSpPr/>
            <p:nvPr/>
          </p:nvSpPr>
          <p:spPr>
            <a:xfrm>
              <a:off x="6130537" y="3212976"/>
              <a:ext cx="601703" cy="276999"/>
            </a:xfrm>
            <a:prstGeom prst="rect">
              <a:avLst/>
            </a:prstGeom>
          </p:spPr>
          <p:txBody>
            <a:bodyPr wrap="none">
              <a:spAutoFit/>
            </a:bodyPr>
            <a:lstStyle/>
            <a:p>
              <a:r>
                <a:rPr lang="fr-FR" sz="1200" dirty="0" smtClean="0"/>
                <a:t>CO4.4.</a:t>
              </a:r>
              <a:endParaRPr lang="fr-FR" sz="1200" dirty="0"/>
            </a:p>
          </p:txBody>
        </p:sp>
      </p:grpSp>
      <p:sp>
        <p:nvSpPr>
          <p:cNvPr id="22" name="Rectangle à coins arrondis 21"/>
          <p:cNvSpPr/>
          <p:nvPr/>
        </p:nvSpPr>
        <p:spPr>
          <a:xfrm>
            <a:off x="6639359" y="710122"/>
            <a:ext cx="596937" cy="397198"/>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r-FR" b="1" dirty="0">
                <a:solidFill>
                  <a:schemeClr val="bg1"/>
                </a:solidFill>
                <a:latin typeface="Arial" panose="020B0604020202020204" pitchFamily="34" charset="0"/>
                <a:cs typeface="Arial" panose="020B0604020202020204" pitchFamily="34" charset="0"/>
              </a:rPr>
              <a:t>ET</a:t>
            </a:r>
            <a:endParaRPr lang="fr-FR" dirty="0">
              <a:solidFill>
                <a:schemeClr val="bg1"/>
              </a:solidFill>
            </a:endParaRPr>
          </a:p>
        </p:txBody>
      </p:sp>
    </p:spTree>
    <p:extLst>
      <p:ext uri="{BB962C8B-B14F-4D97-AF65-F5344CB8AC3E}">
        <p14:creationId xmlns="" xmlns:p14="http://schemas.microsoft.com/office/powerpoint/2010/main" val="255518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p:cTn id="7" dur="2000" fill="hold"/>
                                        <p:tgtEl>
                                          <p:spTgt spid="91138"/>
                                        </p:tgtEl>
                                        <p:attrNameLst>
                                          <p:attrName>ppt_w</p:attrName>
                                        </p:attrNameLst>
                                      </p:cBhvr>
                                      <p:tavLst>
                                        <p:tav tm="0">
                                          <p:val>
                                            <p:strVal val="#ppt_w*0.70"/>
                                          </p:val>
                                        </p:tav>
                                        <p:tav tm="100000">
                                          <p:val>
                                            <p:strVal val="#ppt_w"/>
                                          </p:val>
                                        </p:tav>
                                      </p:tavLst>
                                    </p:anim>
                                    <p:anim calcmode="lin" valueType="num">
                                      <p:cBhvr>
                                        <p:cTn id="8" dur="2000" fill="hold"/>
                                        <p:tgtEl>
                                          <p:spTgt spid="91138"/>
                                        </p:tgtEl>
                                        <p:attrNameLst>
                                          <p:attrName>ppt_h</p:attrName>
                                        </p:attrNameLst>
                                      </p:cBhvr>
                                      <p:tavLst>
                                        <p:tav tm="0">
                                          <p:val>
                                            <p:strVal val="#ppt_h"/>
                                          </p:val>
                                        </p:tav>
                                        <p:tav tm="100000">
                                          <p:val>
                                            <p:strVal val="#ppt_h"/>
                                          </p:val>
                                        </p:tav>
                                      </p:tavLst>
                                    </p:anim>
                                    <p:animEffect transition="in" filter="fade">
                                      <p:cBhvr>
                                        <p:cTn id="9" dur="2000"/>
                                        <p:tgtEl>
                                          <p:spTgt spid="91138"/>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2000" fill="hold"/>
                                        <p:tgtEl>
                                          <p:spTgt spid="22"/>
                                        </p:tgtEl>
                                        <p:attrNameLst>
                                          <p:attrName>ppt_w</p:attrName>
                                        </p:attrNameLst>
                                      </p:cBhvr>
                                      <p:tavLst>
                                        <p:tav tm="0">
                                          <p:val>
                                            <p:strVal val="#ppt_w*0.70"/>
                                          </p:val>
                                        </p:tav>
                                        <p:tav tm="100000">
                                          <p:val>
                                            <p:strVal val="#ppt_w"/>
                                          </p:val>
                                        </p:tav>
                                      </p:tavLst>
                                    </p:anim>
                                    <p:anim calcmode="lin" valueType="num">
                                      <p:cBhvr>
                                        <p:cTn id="14" dur="2000" fill="hold"/>
                                        <p:tgtEl>
                                          <p:spTgt spid="22"/>
                                        </p:tgtEl>
                                        <p:attrNameLst>
                                          <p:attrName>ppt_h</p:attrName>
                                        </p:attrNameLst>
                                      </p:cBhvr>
                                      <p:tavLst>
                                        <p:tav tm="0">
                                          <p:val>
                                            <p:strVal val="#ppt_h"/>
                                          </p:val>
                                        </p:tav>
                                        <p:tav tm="100000">
                                          <p:val>
                                            <p:strVal val="#ppt_h"/>
                                          </p:val>
                                        </p:tav>
                                      </p:tavLst>
                                    </p:anim>
                                    <p:animEffect transition="in" filter="fade">
                                      <p:cBhvr>
                                        <p:cTn id="15" dur="2000"/>
                                        <p:tgtEl>
                                          <p:spTgt spid="22"/>
                                        </p:tgtEl>
                                      </p:cBhvr>
                                    </p:animEffect>
                                  </p:childTnLst>
                                </p:cTn>
                              </p:par>
                              <p:par>
                                <p:cTn id="16" presetID="55" presetClass="entr" presetSubtype="0" fill="hold" nodeType="withEffect">
                                  <p:stCondLst>
                                    <p:cond delay="0"/>
                                  </p:stCondLst>
                                  <p:childTnLst>
                                    <p:set>
                                      <p:cBhvr>
                                        <p:cTn id="17" dur="1" fill="hold">
                                          <p:stCondLst>
                                            <p:cond delay="0"/>
                                          </p:stCondLst>
                                        </p:cTn>
                                        <p:tgtEl>
                                          <p:spTgt spid="80"/>
                                        </p:tgtEl>
                                        <p:attrNameLst>
                                          <p:attrName>style.visibility</p:attrName>
                                        </p:attrNameLst>
                                      </p:cBhvr>
                                      <p:to>
                                        <p:strVal val="visible"/>
                                      </p:to>
                                    </p:set>
                                    <p:anim calcmode="lin" valueType="num">
                                      <p:cBhvr>
                                        <p:cTn id="18" dur="2000" fill="hold"/>
                                        <p:tgtEl>
                                          <p:spTgt spid="80"/>
                                        </p:tgtEl>
                                        <p:attrNameLst>
                                          <p:attrName>ppt_w</p:attrName>
                                        </p:attrNameLst>
                                      </p:cBhvr>
                                      <p:tavLst>
                                        <p:tav tm="0">
                                          <p:val>
                                            <p:strVal val="#ppt_w*0.70"/>
                                          </p:val>
                                        </p:tav>
                                        <p:tav tm="100000">
                                          <p:val>
                                            <p:strVal val="#ppt_w"/>
                                          </p:val>
                                        </p:tav>
                                      </p:tavLst>
                                    </p:anim>
                                    <p:anim calcmode="lin" valueType="num">
                                      <p:cBhvr>
                                        <p:cTn id="19" dur="2000" fill="hold"/>
                                        <p:tgtEl>
                                          <p:spTgt spid="80"/>
                                        </p:tgtEl>
                                        <p:attrNameLst>
                                          <p:attrName>ppt_h</p:attrName>
                                        </p:attrNameLst>
                                      </p:cBhvr>
                                      <p:tavLst>
                                        <p:tav tm="0">
                                          <p:val>
                                            <p:strVal val="#ppt_h"/>
                                          </p:val>
                                        </p:tav>
                                        <p:tav tm="100000">
                                          <p:val>
                                            <p:strVal val="#ppt_h"/>
                                          </p:val>
                                        </p:tav>
                                      </p:tavLst>
                                    </p:anim>
                                    <p:animEffect transition="in" filter="fade">
                                      <p:cBhvr>
                                        <p:cTn id="20" dur="2000"/>
                                        <p:tgtEl>
                                          <p:spTgt spid="80"/>
                                        </p:tgtEl>
                                      </p:cBhvr>
                                    </p:animEffect>
                                  </p:childTnLst>
                                </p:cTn>
                              </p:par>
                            </p:childTnLst>
                          </p:cTn>
                        </p:par>
                        <p:par>
                          <p:cTn id="21" fill="hold">
                            <p:stCondLst>
                              <p:cond delay="4000"/>
                            </p:stCondLst>
                            <p:childTnLst>
                              <p:par>
                                <p:cTn id="22" presetID="55" presetClass="entr" presetSubtype="0" fill="hold" nodeType="after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p:cTn id="24" dur="2000" fill="hold"/>
                                        <p:tgtEl>
                                          <p:spTgt spid="55"/>
                                        </p:tgtEl>
                                        <p:attrNameLst>
                                          <p:attrName>ppt_w</p:attrName>
                                        </p:attrNameLst>
                                      </p:cBhvr>
                                      <p:tavLst>
                                        <p:tav tm="0">
                                          <p:val>
                                            <p:strVal val="#ppt_w*0.70"/>
                                          </p:val>
                                        </p:tav>
                                        <p:tav tm="100000">
                                          <p:val>
                                            <p:strVal val="#ppt_w"/>
                                          </p:val>
                                        </p:tav>
                                      </p:tavLst>
                                    </p:anim>
                                    <p:anim calcmode="lin" valueType="num">
                                      <p:cBhvr>
                                        <p:cTn id="25" dur="2000" fill="hold"/>
                                        <p:tgtEl>
                                          <p:spTgt spid="55"/>
                                        </p:tgtEl>
                                        <p:attrNameLst>
                                          <p:attrName>ppt_h</p:attrName>
                                        </p:attrNameLst>
                                      </p:cBhvr>
                                      <p:tavLst>
                                        <p:tav tm="0">
                                          <p:val>
                                            <p:strVal val="#ppt_h"/>
                                          </p:val>
                                        </p:tav>
                                        <p:tav tm="100000">
                                          <p:val>
                                            <p:strVal val="#ppt_h"/>
                                          </p:val>
                                        </p:tav>
                                      </p:tavLst>
                                    </p:anim>
                                    <p:animEffect transition="in" filter="fade">
                                      <p:cBhvr>
                                        <p:cTn id="26" dur="2000"/>
                                        <p:tgtEl>
                                          <p:spTgt spid="55"/>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2000" fill="hold"/>
                                        <p:tgtEl>
                                          <p:spTgt spid="42"/>
                                        </p:tgtEl>
                                        <p:attrNameLst>
                                          <p:attrName>ppt_w</p:attrName>
                                        </p:attrNameLst>
                                      </p:cBhvr>
                                      <p:tavLst>
                                        <p:tav tm="0">
                                          <p:val>
                                            <p:strVal val="#ppt_w*0.70"/>
                                          </p:val>
                                        </p:tav>
                                        <p:tav tm="100000">
                                          <p:val>
                                            <p:strVal val="#ppt_w"/>
                                          </p:val>
                                        </p:tav>
                                      </p:tavLst>
                                    </p:anim>
                                    <p:anim calcmode="lin" valueType="num">
                                      <p:cBhvr>
                                        <p:cTn id="30" dur="2000" fill="hold"/>
                                        <p:tgtEl>
                                          <p:spTgt spid="42"/>
                                        </p:tgtEl>
                                        <p:attrNameLst>
                                          <p:attrName>ppt_h</p:attrName>
                                        </p:attrNameLst>
                                      </p:cBhvr>
                                      <p:tavLst>
                                        <p:tav tm="0">
                                          <p:val>
                                            <p:strVal val="#ppt_h"/>
                                          </p:val>
                                        </p:tav>
                                        <p:tav tm="100000">
                                          <p:val>
                                            <p:strVal val="#ppt_h"/>
                                          </p:val>
                                        </p:tav>
                                      </p:tavLst>
                                    </p:anim>
                                    <p:animEffect transition="in" filter="fade">
                                      <p:cBhvr>
                                        <p:cTn id="31"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40" name="Pentagone 39"/>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23" name="Rectangle à coins arrondis 22"/>
          <p:cNvSpPr/>
          <p:nvPr/>
        </p:nvSpPr>
        <p:spPr>
          <a:xfrm>
            <a:off x="63504" y="1412875"/>
            <a:ext cx="8828976" cy="5328493"/>
          </a:xfrm>
          <a:prstGeom prst="roundRect">
            <a:avLst>
              <a:gd name="adj" fmla="val 6117"/>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9" name="AutoShape 4"/>
          <p:cNvSpPr>
            <a:spLocks noChangeArrowheads="1"/>
          </p:cNvSpPr>
          <p:nvPr/>
        </p:nvSpPr>
        <p:spPr bwMode="auto">
          <a:xfrm>
            <a:off x="63936" y="1089236"/>
            <a:ext cx="4648200" cy="647278"/>
          </a:xfrm>
          <a:prstGeom prst="roundRect">
            <a:avLst>
              <a:gd name="adj" fmla="val 16667"/>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ctr"/>
            <a:r>
              <a:rPr lang="fr-FR" altLang="zh-CN" b="1" dirty="0" smtClean="0">
                <a:solidFill>
                  <a:srgbClr val="FFFFFF"/>
                </a:solidFill>
                <a:latin typeface="Calibri" pitchFamily="34" charset="0"/>
                <a:ea typeface="Times New Roman" pitchFamily="18" charset="0"/>
                <a:cs typeface="Calibri" pitchFamily="34" charset="0"/>
              </a:rPr>
              <a:t>Structuration des connaissances</a:t>
            </a:r>
          </a:p>
          <a:p>
            <a:pPr algn="ctr"/>
            <a:r>
              <a:rPr lang="fr-FR" altLang="zh-CN" b="1" dirty="0" smtClean="0">
                <a:solidFill>
                  <a:srgbClr val="FFFFFF"/>
                </a:solidFill>
                <a:latin typeface="Calibri" pitchFamily="34" charset="0"/>
                <a:ea typeface="宋体" pitchFamily="2" charset="-122"/>
                <a:cs typeface="Calibri" pitchFamily="34" charset="0"/>
              </a:rPr>
              <a:t>Fiche connaissances</a:t>
            </a:r>
            <a:endParaRPr lang="fr-FR" altLang="zh-CN" dirty="0">
              <a:ea typeface="宋体" pitchFamily="2" charset="-122"/>
              <a:cs typeface="Calibri" pitchFamily="34" charset="0"/>
            </a:endParaRPr>
          </a:p>
          <a:p>
            <a:endParaRPr lang="fr-FR" dirty="0">
              <a:latin typeface="Calibri" pitchFamily="34" charset="0"/>
              <a:ea typeface="宋体" pitchFamily="2" charset="-122"/>
            </a:endParaRPr>
          </a:p>
        </p:txBody>
      </p:sp>
      <p:pic>
        <p:nvPicPr>
          <p:cNvPr id="4098" name="Picture 2">
            <a:hlinkClick r:id="rId3" action="ppaction://hlinkfile"/>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9178" y="1844781"/>
            <a:ext cx="5493748" cy="25923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0" name="Picture 2">
            <a:hlinkClick r:id="rId5" action="ppaction://hlinkfile"/>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171454" y="3542679"/>
            <a:ext cx="4505002" cy="3105721"/>
          </a:xfrm>
          <a:prstGeom prst="rect">
            <a:avLst/>
          </a:prstGeom>
          <a:noFill/>
          <a:ln w="38100">
            <a:solidFill>
              <a:schemeClr val="tx1">
                <a:lumMod val="50000"/>
                <a:lumOff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
        <p:nvSpPr>
          <p:cNvPr id="17" name="Rectangle 16"/>
          <p:cNvSpPr/>
          <p:nvPr/>
        </p:nvSpPr>
        <p:spPr>
          <a:xfrm rot="21395736">
            <a:off x="567308" y="4000013"/>
            <a:ext cx="2719971" cy="1015663"/>
          </a:xfrm>
          <a:prstGeom prst="rect">
            <a:avLst/>
          </a:prstGeom>
          <a:solidFill>
            <a:schemeClr val="bg1"/>
          </a:solidFill>
          <a:ln w="28575">
            <a:solidFill>
              <a:schemeClr val="tx1"/>
            </a:solidFill>
          </a:ln>
        </p:spPr>
        <p:txBody>
          <a:bodyPr wrap="square" lIns="91440" tIns="45720" rIns="91440" bIns="45720">
            <a:spAutoFit/>
          </a:bodyPr>
          <a:lstStyle/>
          <a:p>
            <a:pPr algn="ctr"/>
            <a:r>
              <a:rPr lang="fr-FR" sz="2000" b="1" cap="none" spc="0" dirty="0" smtClean="0">
                <a:ln w="10541" cmpd="sng">
                  <a:noFill/>
                  <a:prstDash val="solid"/>
                </a:ln>
                <a:solidFill>
                  <a:schemeClr val="accent6">
                    <a:lumMod val="75000"/>
                  </a:schemeClr>
                </a:solidFill>
                <a:effectLst/>
                <a:latin typeface="Action of the Time New UL" panose="04030905020B02020C02" pitchFamily="82" charset="0"/>
              </a:rPr>
              <a:t>FC </a:t>
            </a:r>
          </a:p>
          <a:p>
            <a:pPr algn="ctr"/>
            <a:r>
              <a:rPr lang="fr-FR" sz="2000" b="1" cap="none" spc="0" dirty="0" smtClean="0">
                <a:ln w="10541" cmpd="sng">
                  <a:noFill/>
                  <a:prstDash val="solid"/>
                </a:ln>
                <a:solidFill>
                  <a:schemeClr val="accent6">
                    <a:lumMod val="75000"/>
                  </a:schemeClr>
                </a:solidFill>
                <a:effectLst/>
                <a:latin typeface="Action of the Time New UL" panose="04030905020B02020C02" pitchFamily="82" charset="0"/>
              </a:rPr>
              <a:t>Efficacité thermique du bâti</a:t>
            </a:r>
            <a:endParaRPr lang="fr-FR" sz="2000" b="1" cap="none" spc="0" dirty="0">
              <a:ln w="10541" cmpd="sng">
                <a:noFill/>
                <a:prstDash val="solid"/>
              </a:ln>
              <a:solidFill>
                <a:schemeClr val="accent6">
                  <a:lumMod val="75000"/>
                </a:schemeClr>
              </a:solidFill>
              <a:effectLst/>
              <a:latin typeface="Action of the Time New UL" panose="04030905020B02020C02" pitchFamily="82" charset="0"/>
            </a:endParaRPr>
          </a:p>
        </p:txBody>
      </p:sp>
      <p:pic>
        <p:nvPicPr>
          <p:cNvPr id="4100" name="Picture 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857126" y="587881"/>
            <a:ext cx="2882900" cy="291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954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1+#ppt_w/2"/>
                                          </p:val>
                                        </p:tav>
                                        <p:tav tm="100000">
                                          <p:val>
                                            <p:strVal val="#ppt_x"/>
                                          </p:val>
                                        </p:tav>
                                      </p:tavLst>
                                    </p:anim>
                                    <p:anim calcmode="lin" valueType="num">
                                      <p:cBhvr additive="base">
                                        <p:cTn id="8"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40" name="Pentagone 39"/>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23" name="Rectangle à coins arrondis 22"/>
          <p:cNvSpPr/>
          <p:nvPr/>
        </p:nvSpPr>
        <p:spPr>
          <a:xfrm>
            <a:off x="63504" y="1412875"/>
            <a:ext cx="8828976" cy="5328493"/>
          </a:xfrm>
          <a:prstGeom prst="roundRect">
            <a:avLst>
              <a:gd name="adj" fmla="val 6117"/>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9" name="AutoShape 4"/>
          <p:cNvSpPr>
            <a:spLocks noChangeArrowheads="1"/>
          </p:cNvSpPr>
          <p:nvPr/>
        </p:nvSpPr>
        <p:spPr bwMode="auto">
          <a:xfrm>
            <a:off x="63936" y="1089236"/>
            <a:ext cx="4648200" cy="647278"/>
          </a:xfrm>
          <a:prstGeom prst="roundRect">
            <a:avLst>
              <a:gd name="adj" fmla="val 16667"/>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ctr"/>
            <a:r>
              <a:rPr lang="fr-FR" altLang="zh-CN" b="1" dirty="0" smtClean="0">
                <a:solidFill>
                  <a:srgbClr val="FFFFFF"/>
                </a:solidFill>
                <a:latin typeface="Calibri" pitchFamily="34" charset="0"/>
                <a:ea typeface="Times New Roman" pitchFamily="18" charset="0"/>
                <a:cs typeface="Calibri" pitchFamily="34" charset="0"/>
              </a:rPr>
              <a:t>Structuration des connaissances</a:t>
            </a:r>
          </a:p>
          <a:p>
            <a:pPr algn="ctr"/>
            <a:r>
              <a:rPr lang="fr-FR" altLang="zh-CN" b="1" dirty="0" smtClean="0">
                <a:solidFill>
                  <a:srgbClr val="FFFFFF"/>
                </a:solidFill>
                <a:latin typeface="Calibri" pitchFamily="34" charset="0"/>
                <a:ea typeface="宋体" pitchFamily="2" charset="-122"/>
                <a:cs typeface="Calibri" pitchFamily="34" charset="0"/>
              </a:rPr>
              <a:t>Fiches méthodes - TD</a:t>
            </a:r>
            <a:endParaRPr lang="fr-FR" altLang="zh-CN" dirty="0">
              <a:ea typeface="宋体" pitchFamily="2" charset="-122"/>
              <a:cs typeface="Calibri" pitchFamily="34" charset="0"/>
            </a:endParaRPr>
          </a:p>
          <a:p>
            <a:endParaRPr lang="fr-FR" dirty="0">
              <a:latin typeface="Calibri" pitchFamily="34" charset="0"/>
              <a:ea typeface="宋体" pitchFamily="2" charset="-122"/>
            </a:endParaRPr>
          </a:p>
        </p:txBody>
      </p:sp>
      <p:pic>
        <p:nvPicPr>
          <p:cNvPr id="4099" name="Picture 3">
            <a:hlinkClick r:id="rId3" action="ppaction://hlinkfile"/>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94852" y="3645024"/>
            <a:ext cx="3869236" cy="2750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ectangle 24"/>
          <p:cNvSpPr/>
          <p:nvPr/>
        </p:nvSpPr>
        <p:spPr>
          <a:xfrm rot="21395736">
            <a:off x="2085566" y="4306223"/>
            <a:ext cx="2687808" cy="1015663"/>
          </a:xfrm>
          <a:prstGeom prst="rect">
            <a:avLst/>
          </a:prstGeom>
          <a:solidFill>
            <a:schemeClr val="bg1"/>
          </a:solidFill>
          <a:ln w="19050">
            <a:noFill/>
          </a:ln>
        </p:spPr>
        <p:txBody>
          <a:bodyPr wrap="square" lIns="91440" tIns="45720" rIns="91440" bIns="45720">
            <a:spAutoFit/>
          </a:bodyPr>
          <a:lstStyle/>
          <a:p>
            <a:pPr algn="ctr"/>
            <a:r>
              <a:rPr lang="fr-FR" sz="2000" b="1" cap="none" spc="0" dirty="0" smtClean="0">
                <a:ln w="10541" cmpd="sng">
                  <a:noFill/>
                  <a:prstDash val="solid"/>
                </a:ln>
                <a:solidFill>
                  <a:schemeClr val="accent6">
                    <a:lumMod val="75000"/>
                  </a:schemeClr>
                </a:solidFill>
                <a:effectLst/>
                <a:latin typeface="Action of the Time New UL" panose="04030905020B02020C02" pitchFamily="82" charset="0"/>
              </a:rPr>
              <a:t>TD dimensionnement matériau isolant</a:t>
            </a:r>
            <a:endParaRPr lang="fr-FR" sz="2000" b="1" cap="none" spc="0" dirty="0">
              <a:ln w="10541" cmpd="sng">
                <a:noFill/>
                <a:prstDash val="solid"/>
              </a:ln>
              <a:solidFill>
                <a:schemeClr val="accent6">
                  <a:lumMod val="75000"/>
                </a:schemeClr>
              </a:solidFill>
              <a:effectLst/>
              <a:latin typeface="Action of the Time New UL" panose="04030905020B02020C02" pitchFamily="82" charset="0"/>
            </a:endParaRPr>
          </a:p>
        </p:txBody>
      </p:sp>
      <p:pic>
        <p:nvPicPr>
          <p:cNvPr id="4100"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2536" y="1666643"/>
            <a:ext cx="2811514" cy="28424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Image 1"/>
          <p:cNvPicPr>
            <a:picLocks noChangeAspect="1"/>
          </p:cNvPicPr>
          <p:nvPr/>
        </p:nvPicPr>
        <p:blipFill rotWithShape="1">
          <a:blip r:embed="rId6" cstate="print">
            <a:extLst>
              <a:ext uri="{28A0092B-C50C-407E-A947-70E740481C1C}">
                <a14:useLocalDpi xmlns="" xmlns:a14="http://schemas.microsoft.com/office/drawing/2010/main" val="0"/>
              </a:ext>
            </a:extLst>
          </a:blip>
          <a:srcRect t="945"/>
          <a:stretch/>
        </p:blipFill>
        <p:spPr>
          <a:xfrm>
            <a:off x="2771800" y="1939331"/>
            <a:ext cx="4896544" cy="4886309"/>
          </a:xfrm>
          <a:prstGeom prst="rect">
            <a:avLst/>
          </a:prstGeom>
        </p:spPr>
      </p:pic>
      <p:sp>
        <p:nvSpPr>
          <p:cNvPr id="3" name="Triangle isocèle 2"/>
          <p:cNvSpPr/>
          <p:nvPr/>
        </p:nvSpPr>
        <p:spPr>
          <a:xfrm flipV="1">
            <a:off x="3995936" y="2204864"/>
            <a:ext cx="111465" cy="7200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riangle isocèle 18"/>
          <p:cNvSpPr/>
          <p:nvPr/>
        </p:nvSpPr>
        <p:spPr>
          <a:xfrm flipV="1">
            <a:off x="6444208" y="3212976"/>
            <a:ext cx="111465" cy="7200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riangle isocèle 19"/>
          <p:cNvSpPr/>
          <p:nvPr/>
        </p:nvSpPr>
        <p:spPr>
          <a:xfrm flipV="1">
            <a:off x="7052820" y="6194956"/>
            <a:ext cx="111465" cy="7200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rot="21395736">
            <a:off x="6212619" y="2249702"/>
            <a:ext cx="2903787" cy="1015663"/>
          </a:xfrm>
          <a:prstGeom prst="rect">
            <a:avLst/>
          </a:prstGeom>
          <a:noFill/>
          <a:ln w="19050">
            <a:noFill/>
          </a:ln>
        </p:spPr>
        <p:txBody>
          <a:bodyPr wrap="square" lIns="91440" tIns="45720" rIns="91440" bIns="45720">
            <a:spAutoFit/>
          </a:bodyPr>
          <a:lstStyle/>
          <a:p>
            <a:pPr algn="ctr"/>
            <a:r>
              <a:rPr lang="fr-FR" sz="2000" b="1" cap="none" spc="0" dirty="0" smtClean="0">
                <a:ln w="10541" cmpd="sng">
                  <a:noFill/>
                  <a:prstDash val="solid"/>
                </a:ln>
                <a:solidFill>
                  <a:schemeClr val="accent6">
                    <a:lumMod val="75000"/>
                  </a:schemeClr>
                </a:solidFill>
                <a:effectLst/>
                <a:latin typeface="Action of the Time New UL" panose="04030905020B02020C02" pitchFamily="82" charset="0"/>
              </a:rPr>
              <a:t>Cheminement application RT liée au bâti existant</a:t>
            </a:r>
            <a:endParaRPr lang="fr-FR" sz="2000" b="1" cap="none" spc="0" dirty="0">
              <a:ln w="10541" cmpd="sng">
                <a:noFill/>
                <a:prstDash val="solid"/>
              </a:ln>
              <a:solidFill>
                <a:schemeClr val="accent6">
                  <a:lumMod val="75000"/>
                </a:schemeClr>
              </a:solidFill>
              <a:effectLst/>
              <a:latin typeface="Action of the Time New UL" panose="04030905020B02020C02" pitchFamily="82" charset="0"/>
            </a:endParaRPr>
          </a:p>
        </p:txBody>
      </p:sp>
      <p:sp>
        <p:nvSpPr>
          <p:cNvPr id="22" name="ZoneTexte 21"/>
          <p:cNvSpPr txBox="1"/>
          <p:nvPr/>
        </p:nvSpPr>
        <p:spPr>
          <a:xfrm>
            <a:off x="4499992" y="1630541"/>
            <a:ext cx="4462080" cy="646331"/>
          </a:xfrm>
          <a:prstGeom prst="rect">
            <a:avLst/>
          </a:prstGeom>
          <a:noFill/>
        </p:spPr>
        <p:txBody>
          <a:bodyPr wrap="square" rtlCol="0">
            <a:spAutoFit/>
          </a:bodyPr>
          <a:lstStyle/>
          <a:p>
            <a:r>
              <a:rPr lang="fr-FR" dirty="0" smtClean="0">
                <a:hlinkClick r:id="rId7" action="ppaction://hlinkfile"/>
              </a:rPr>
              <a:t>organigramme RT 2012_constructions neuves</a:t>
            </a:r>
            <a:endParaRPr lang="fr-FR" dirty="0" smtClean="0"/>
          </a:p>
          <a:p>
            <a:r>
              <a:rPr lang="fr-FR" dirty="0" smtClean="0">
                <a:hlinkClick r:id="rId8" action="ppaction://hlinkfile"/>
              </a:rPr>
              <a:t>organigramme RT 2012 rénovati</a:t>
            </a:r>
            <a:r>
              <a:rPr lang="fr-FR" dirty="0" smtClean="0">
                <a:hlinkClick r:id="rId9" action="ppaction://hlinkfile"/>
              </a:rPr>
              <a:t>on</a:t>
            </a:r>
            <a:endParaRPr lang="fr-FR" dirty="0" smtClean="0"/>
          </a:p>
        </p:txBody>
      </p:sp>
    </p:spTree>
    <p:extLst>
      <p:ext uri="{BB962C8B-B14F-4D97-AF65-F5344CB8AC3E}">
        <p14:creationId xmlns="" xmlns:p14="http://schemas.microsoft.com/office/powerpoint/2010/main" val="205311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0-#ppt_w/2"/>
                                          </p:val>
                                        </p:tav>
                                        <p:tav tm="100000">
                                          <p:val>
                                            <p:strVal val="#ppt_x"/>
                                          </p:val>
                                        </p:tav>
                                      </p:tavLst>
                                    </p:anim>
                                    <p:anim calcmode="lin" valueType="num">
                                      <p:cBhvr additive="base">
                                        <p:cTn id="8"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9" name="Rectangle 31"/>
          <p:cNvSpPr>
            <a:spLocks noChangeArrowheads="1"/>
          </p:cNvSpPr>
          <p:nvPr/>
        </p:nvSpPr>
        <p:spPr bwMode="auto">
          <a:xfrm>
            <a:off x="-1147763" y="1506538"/>
            <a:ext cx="9144001" cy="0"/>
          </a:xfrm>
          <a:prstGeom prst="rect">
            <a:avLst/>
          </a:prstGeom>
          <a:noFill/>
          <a:ln w="9525">
            <a:noFill/>
            <a:miter lim="800000"/>
            <a:headEnd/>
            <a:tailEnd/>
          </a:ln>
          <a:effectLst/>
        </p:spPr>
        <p:txBody>
          <a:bodyPr wrap="none" anchor="ctr">
            <a:spAutoFit/>
          </a:bodyPr>
          <a:lstStyle/>
          <a:p>
            <a:endParaRPr lang="fr-FR"/>
          </a:p>
        </p:txBody>
      </p:sp>
      <p:sp>
        <p:nvSpPr>
          <p:cNvPr id="22561" name="Rectangle 33"/>
          <p:cNvSpPr>
            <a:spLocks noChangeArrowheads="1"/>
          </p:cNvSpPr>
          <p:nvPr/>
        </p:nvSpPr>
        <p:spPr bwMode="auto">
          <a:xfrm>
            <a:off x="-1147763" y="1506538"/>
            <a:ext cx="0" cy="0"/>
          </a:xfrm>
          <a:prstGeom prst="rect">
            <a:avLst/>
          </a:prstGeom>
          <a:solidFill>
            <a:schemeClr val="accent1"/>
          </a:solidFill>
          <a:ln w="9525">
            <a:solidFill>
              <a:schemeClr val="tx1"/>
            </a:solidFill>
            <a:miter lim="800000"/>
            <a:headEnd/>
            <a:tailEnd/>
          </a:ln>
          <a:effectLst/>
        </p:spPr>
        <p:txBody>
          <a:bodyPr/>
          <a:lstStyle/>
          <a:p>
            <a:endParaRPr lang="fr-FR"/>
          </a:p>
        </p:txBody>
      </p:sp>
      <p:sp>
        <p:nvSpPr>
          <p:cNvPr id="22562" name="Rectangle 34"/>
          <p:cNvSpPr>
            <a:spLocks noChangeArrowheads="1"/>
          </p:cNvSpPr>
          <p:nvPr/>
        </p:nvSpPr>
        <p:spPr bwMode="auto">
          <a:xfrm>
            <a:off x="-1147763" y="2944813"/>
            <a:ext cx="727075" cy="1068387"/>
          </a:xfrm>
          <a:prstGeom prst="rect">
            <a:avLst/>
          </a:prstGeom>
          <a:noFill/>
          <a:ln w="9525">
            <a:noFill/>
            <a:miter lim="800000"/>
            <a:headEnd/>
            <a:tailEnd/>
          </a:ln>
          <a:effectLst/>
        </p:spPr>
        <p:txBody>
          <a:bodyPr wrap="none" anchor="ctr">
            <a:spAutoFit/>
          </a:bodyPr>
          <a:lstStyle/>
          <a:p>
            <a:pPr>
              <a:tabLst>
                <a:tab pos="449263" algn="r"/>
              </a:tabLst>
            </a:pPr>
            <a:r>
              <a:rPr lang="fr-FR">
                <a:latin typeface="Calibri" pitchFamily="34" charset="0"/>
              </a:rPr>
              <a:t/>
            </a:r>
            <a:br>
              <a:rPr lang="fr-FR">
                <a:latin typeface="Calibri" pitchFamily="34" charset="0"/>
              </a:rPr>
            </a:br>
            <a:endParaRPr lang="fr-FR">
              <a:latin typeface="Calibri" pitchFamily="34" charset="0"/>
            </a:endParaRPr>
          </a:p>
          <a:p>
            <a:pPr eaLnBrk="0" hangingPunct="0">
              <a:tabLst>
                <a:tab pos="449263" algn="r"/>
              </a:tabLst>
            </a:pPr>
            <a:r>
              <a:rPr lang="fr-FR" altLang="zh-CN" sz="1000">
                <a:latin typeface="Calibri" pitchFamily="34" charset="0"/>
                <a:cs typeface="Times New Roman" pitchFamily="18" charset="0"/>
              </a:rPr>
              <a:t>                   </a:t>
            </a:r>
            <a:endParaRPr lang="fr-FR" altLang="zh-CN" sz="600">
              <a:latin typeface="Calibri" pitchFamily="34" charset="0"/>
            </a:endParaRPr>
          </a:p>
          <a:p>
            <a:pPr eaLnBrk="0" hangingPunct="0">
              <a:tabLst>
                <a:tab pos="449263" algn="r"/>
              </a:tabLst>
            </a:pPr>
            <a:endParaRPr lang="fr-FR" altLang="zh-CN">
              <a:latin typeface="Calibri" pitchFamily="34" charset="0"/>
            </a:endParaRPr>
          </a:p>
        </p:txBody>
      </p:sp>
      <p:sp>
        <p:nvSpPr>
          <p:cNvPr id="22619" name="Rectangle 91"/>
          <p:cNvSpPr>
            <a:spLocks noChangeArrowheads="1"/>
          </p:cNvSpPr>
          <p:nvPr/>
        </p:nvSpPr>
        <p:spPr bwMode="auto">
          <a:xfrm>
            <a:off x="-1147763" y="1249203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22661" name="Rectangle 133"/>
          <p:cNvSpPr>
            <a:spLocks noChangeArrowheads="1"/>
          </p:cNvSpPr>
          <p:nvPr/>
        </p:nvSpPr>
        <p:spPr bwMode="auto">
          <a:xfrm>
            <a:off x="-1147763" y="14136688"/>
            <a:ext cx="9144001" cy="0"/>
          </a:xfrm>
          <a:prstGeom prst="rect">
            <a:avLst/>
          </a:prstGeom>
          <a:noFill/>
          <a:ln w="9525">
            <a:noFill/>
            <a:miter lim="800000"/>
            <a:headEnd/>
            <a:tailEnd/>
          </a:ln>
          <a:effectLst/>
        </p:spPr>
        <p:txBody>
          <a:bodyPr wrap="none" anchor="ctr">
            <a:spAutoFit/>
          </a:bodyPr>
          <a:lstStyle/>
          <a:p>
            <a:endParaRPr lang="fr-FR">
              <a:latin typeface="Calibri" pitchFamily="34" charset="0"/>
            </a:endParaRPr>
          </a:p>
        </p:txBody>
      </p:sp>
      <p:sp>
        <p:nvSpPr>
          <p:cNvPr id="40" name="Pentagone 39"/>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Séquence  5                     «  Une question de confort »</a:t>
            </a:r>
            <a:endParaRPr lang="fr-FR" sz="2400" dirty="0">
              <a:solidFill>
                <a:schemeClr val="bg1"/>
              </a:solidFill>
            </a:endParaRPr>
          </a:p>
        </p:txBody>
      </p:sp>
      <p:sp>
        <p:nvSpPr>
          <p:cNvPr id="16" name="Rectangle à coins arrondis 15"/>
          <p:cNvSpPr/>
          <p:nvPr/>
        </p:nvSpPr>
        <p:spPr>
          <a:xfrm>
            <a:off x="179512" y="1179290"/>
            <a:ext cx="8621910" cy="5418063"/>
          </a:xfrm>
          <a:prstGeom prst="roundRect">
            <a:avLst>
              <a:gd name="adj" fmla="val 6117"/>
            </a:avLst>
          </a:prstGeom>
          <a:noFill/>
          <a:ln>
            <a:solidFill>
              <a:srgbClr val="7BB8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18435" name="Picture 3">
            <a:hlinkClick r:id="rId3" action="ppaction://hlinkfile"/>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1520" y="1556792"/>
            <a:ext cx="4724400" cy="434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AutoShape 4"/>
          <p:cNvSpPr>
            <a:spLocks noChangeArrowheads="1"/>
          </p:cNvSpPr>
          <p:nvPr/>
        </p:nvSpPr>
        <p:spPr bwMode="auto">
          <a:xfrm>
            <a:off x="89638" y="874490"/>
            <a:ext cx="4428000" cy="43200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pPr lvl="0" algn="ctr" fontAlgn="base">
              <a:spcBef>
                <a:spcPct val="0"/>
              </a:spcBef>
              <a:spcAft>
                <a:spcPct val="0"/>
              </a:spcAft>
            </a:pPr>
            <a:r>
              <a:rPr lang="fr-FR" altLang="zh-CN" b="1" dirty="0" smtClean="0">
                <a:solidFill>
                  <a:srgbClr val="FFFFFF"/>
                </a:solidFill>
                <a:latin typeface="Calibri" pitchFamily="34" charset="0"/>
                <a:ea typeface="Times New Roman" pitchFamily="18" charset="0"/>
                <a:cs typeface="Calibri" pitchFamily="34" charset="0"/>
              </a:rPr>
              <a:t>Évaluation </a:t>
            </a:r>
            <a:endParaRPr lang="fr-FR" altLang="zh-CN" sz="1000" dirty="0" smtClean="0">
              <a:latin typeface="Arial" pitchFamily="34" charset="0"/>
              <a:cs typeface="Arial" pitchFamily="34" charset="0"/>
            </a:endParaRPr>
          </a:p>
          <a:p>
            <a:endParaRPr lang="fr-FR" dirty="0"/>
          </a:p>
        </p:txBody>
      </p:sp>
      <p:pic>
        <p:nvPicPr>
          <p:cNvPr id="18434" name="Picture 2">
            <a:hlinkClick r:id="rId5" action="ppaction://hlinkfile"/>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076066" y="2132856"/>
            <a:ext cx="4688156" cy="4356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920057" y="4750991"/>
            <a:ext cx="2044431" cy="19903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4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à coins arrondis 108"/>
          <p:cNvSpPr/>
          <p:nvPr/>
        </p:nvSpPr>
        <p:spPr>
          <a:xfrm>
            <a:off x="827848" y="2887787"/>
            <a:ext cx="2376264" cy="3061493"/>
          </a:xfrm>
          <a:prstGeom prst="roundRect">
            <a:avLst>
              <a:gd name="adj" fmla="val 11359"/>
            </a:avLst>
          </a:prstGeom>
          <a:ln/>
        </p:spPr>
        <p:style>
          <a:lnRef idx="1">
            <a:schemeClr val="accent2"/>
          </a:lnRef>
          <a:fillRef idx="3">
            <a:schemeClr val="accent2"/>
          </a:fillRef>
          <a:effectRef idx="2">
            <a:schemeClr val="accent2"/>
          </a:effectRef>
          <a:fontRef idx="minor">
            <a:schemeClr val="lt1"/>
          </a:fontRef>
        </p:style>
        <p:txBody>
          <a:bodyPr rtlCol="0" anchor="t"/>
          <a:lstStyle/>
          <a:p>
            <a:pPr algn="ctr"/>
            <a:r>
              <a:rPr lang="fr-FR" sz="2200" b="1" dirty="0">
                <a:solidFill>
                  <a:schemeClr val="bg1"/>
                </a:solidFill>
                <a:latin typeface="Arial" panose="020B0604020202020204" pitchFamily="34" charset="0"/>
                <a:cs typeface="Arial" panose="020B0604020202020204" pitchFamily="34" charset="0"/>
              </a:rPr>
              <a:t>Séquence </a:t>
            </a:r>
            <a:r>
              <a:rPr lang="fr-FR" sz="2000" dirty="0" smtClean="0">
                <a:solidFill>
                  <a:schemeClr val="bg1"/>
                </a:solidFill>
                <a:latin typeface="Arial" panose="020B0604020202020204" pitchFamily="34" charset="0"/>
                <a:cs typeface="Arial" panose="020B0604020202020204" pitchFamily="34" charset="0"/>
              </a:rPr>
              <a:t>«</a:t>
            </a:r>
            <a:r>
              <a:rPr lang="fr-FR" sz="2000" dirty="0">
                <a:solidFill>
                  <a:schemeClr val="bg1"/>
                </a:solidFill>
                <a:latin typeface="Arial" panose="020B0604020202020204" pitchFamily="34" charset="0"/>
                <a:cs typeface="Arial" panose="020B0604020202020204" pitchFamily="34" charset="0"/>
              </a:rPr>
              <a:t> </a:t>
            </a:r>
            <a:r>
              <a:rPr lang="fr-FR" sz="2000" dirty="0" smtClean="0">
                <a:solidFill>
                  <a:schemeClr val="bg1"/>
                </a:solidFill>
                <a:latin typeface="Arial" panose="020B0604020202020204" pitchFamily="34" charset="0"/>
                <a:cs typeface="Arial" panose="020B0604020202020204" pitchFamily="34" charset="0"/>
              </a:rPr>
              <a:t>L’énergie </a:t>
            </a:r>
            <a:r>
              <a:rPr lang="fr-FR" sz="2000" dirty="0">
                <a:solidFill>
                  <a:schemeClr val="bg1"/>
                </a:solidFill>
                <a:latin typeface="Arial" panose="020B0604020202020204" pitchFamily="34" charset="0"/>
                <a:cs typeface="Arial" panose="020B0604020202020204" pitchFamily="34" charset="0"/>
              </a:rPr>
              <a:t>dans l’habitat </a:t>
            </a:r>
            <a:r>
              <a:rPr lang="fr-FR" sz="2000" dirty="0" smtClean="0">
                <a:solidFill>
                  <a:schemeClr val="bg1"/>
                </a:solidFill>
                <a:latin typeface="Arial" panose="020B0604020202020204" pitchFamily="34" charset="0"/>
                <a:cs typeface="Arial" panose="020B0604020202020204" pitchFamily="34" charset="0"/>
              </a:rPr>
              <a:t>»</a:t>
            </a:r>
            <a:endParaRPr lang="fr-FR" sz="2000" dirty="0">
              <a:solidFill>
                <a:schemeClr val="bg1"/>
              </a:solidFill>
              <a:latin typeface="Arial" panose="020B0604020202020204" pitchFamily="34" charset="0"/>
              <a:cs typeface="Arial" panose="020B0604020202020204" pitchFamily="34" charset="0"/>
            </a:endParaRPr>
          </a:p>
        </p:txBody>
      </p:sp>
      <p:sp>
        <p:nvSpPr>
          <p:cNvPr id="102" name="Triangle isocèle 101"/>
          <p:cNvSpPr/>
          <p:nvPr/>
        </p:nvSpPr>
        <p:spPr>
          <a:xfrm rot="5400000">
            <a:off x="28987" y="3437925"/>
            <a:ext cx="1081275" cy="971599"/>
          </a:xfrm>
          <a:prstGeom prst="triangl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dirty="0">
              <a:solidFill>
                <a:schemeClr val="bg1"/>
              </a:solidFill>
            </a:endParaRPr>
          </a:p>
        </p:txBody>
      </p:sp>
      <p:sp>
        <p:nvSpPr>
          <p:cNvPr id="110" name="Rectangle à coins arrondis 109"/>
          <p:cNvSpPr/>
          <p:nvPr/>
        </p:nvSpPr>
        <p:spPr>
          <a:xfrm>
            <a:off x="611824" y="2797198"/>
            <a:ext cx="596937" cy="397198"/>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r-FR" b="1" dirty="0">
                <a:solidFill>
                  <a:schemeClr val="bg1"/>
                </a:solidFill>
                <a:latin typeface="Arial" panose="020B0604020202020204" pitchFamily="34" charset="0"/>
                <a:cs typeface="Arial" panose="020B0604020202020204" pitchFamily="34" charset="0"/>
              </a:rPr>
              <a:t>ET</a:t>
            </a:r>
            <a:endParaRPr lang="fr-FR" dirty="0">
              <a:solidFill>
                <a:schemeClr val="bg1"/>
              </a:solidFill>
            </a:endParaRPr>
          </a:p>
        </p:txBody>
      </p:sp>
      <p:sp>
        <p:nvSpPr>
          <p:cNvPr id="117" name="ZoneTexte 116"/>
          <p:cNvSpPr txBox="1"/>
          <p:nvPr/>
        </p:nvSpPr>
        <p:spPr>
          <a:xfrm>
            <a:off x="14359" y="3769295"/>
            <a:ext cx="1245273" cy="307777"/>
          </a:xfrm>
          <a:prstGeom prst="rect">
            <a:avLst/>
          </a:prstGeom>
          <a:noFill/>
        </p:spPr>
        <p:txBody>
          <a:bodyPr wrap="square" rtlCol="0">
            <a:spAutoFit/>
          </a:bodyPr>
          <a:lstStyle/>
          <a:p>
            <a:r>
              <a:rPr lang="fr-FR" sz="1400" b="1" dirty="0" smtClean="0">
                <a:solidFill>
                  <a:schemeClr val="bg1"/>
                </a:solidFill>
              </a:rPr>
              <a:t>Lancement</a:t>
            </a:r>
            <a:endParaRPr lang="fr-FR" sz="1400" b="1" dirty="0">
              <a:solidFill>
                <a:schemeClr val="bg1"/>
              </a:solidFill>
            </a:endParaRPr>
          </a:p>
        </p:txBody>
      </p:sp>
      <p:sp>
        <p:nvSpPr>
          <p:cNvPr id="118" name="Rectangle à coins arrondis 117"/>
          <p:cNvSpPr/>
          <p:nvPr/>
        </p:nvSpPr>
        <p:spPr>
          <a:xfrm>
            <a:off x="971600" y="4450073"/>
            <a:ext cx="2053003" cy="1333301"/>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000" i="1" dirty="0" smtClean="0">
                <a:solidFill>
                  <a:schemeClr val="bg1"/>
                </a:solidFill>
                <a:latin typeface="Arial" panose="020B0604020202020204" pitchFamily="34" charset="0"/>
                <a:cs typeface="Arial" panose="020B0604020202020204" pitchFamily="34" charset="0"/>
              </a:rPr>
              <a:t>« Des idées lumineuses »</a:t>
            </a:r>
            <a:endParaRPr lang="fr-FR" sz="2000" i="1" dirty="0">
              <a:solidFill>
                <a:schemeClr val="bg1"/>
              </a:solidFill>
              <a:latin typeface="Arial" panose="020B0604020202020204" pitchFamily="34" charset="0"/>
              <a:cs typeface="Arial" panose="020B0604020202020204" pitchFamily="34" charset="0"/>
            </a:endParaRPr>
          </a:p>
        </p:txBody>
      </p:sp>
      <p:sp>
        <p:nvSpPr>
          <p:cNvPr id="111" name="Rectangle à coins arrondis 110"/>
          <p:cNvSpPr/>
          <p:nvPr/>
        </p:nvSpPr>
        <p:spPr>
          <a:xfrm>
            <a:off x="3780440" y="2889088"/>
            <a:ext cx="2376000" cy="3060192"/>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t"/>
          <a:lstStyle/>
          <a:p>
            <a:pPr algn="ctr"/>
            <a:r>
              <a:rPr lang="fr-FR" sz="2200" b="1" dirty="0">
                <a:solidFill>
                  <a:schemeClr val="bg1"/>
                </a:solidFill>
                <a:latin typeface="Arial" panose="020B0604020202020204" pitchFamily="34" charset="0"/>
                <a:cs typeface="Arial" panose="020B0604020202020204" pitchFamily="34" charset="0"/>
              </a:rPr>
              <a:t>Séquence </a:t>
            </a:r>
            <a:r>
              <a:rPr lang="fr-FR" sz="2000" dirty="0">
                <a:solidFill>
                  <a:schemeClr val="bg1"/>
                </a:solidFill>
                <a:latin typeface="Arial" panose="020B0604020202020204" pitchFamily="34" charset="0"/>
                <a:cs typeface="Arial" panose="020B0604020202020204" pitchFamily="34" charset="0"/>
              </a:rPr>
              <a:t>« </a:t>
            </a:r>
            <a:r>
              <a:rPr lang="fr-FR" sz="2000" dirty="0" smtClean="0">
                <a:solidFill>
                  <a:schemeClr val="bg1"/>
                </a:solidFill>
                <a:latin typeface="Arial" panose="020B0604020202020204" pitchFamily="34" charset="0"/>
                <a:cs typeface="Arial" panose="020B0604020202020204" pitchFamily="34" charset="0"/>
              </a:rPr>
              <a:t>L’énergie </a:t>
            </a:r>
            <a:r>
              <a:rPr lang="fr-FR" sz="2000" dirty="0">
                <a:solidFill>
                  <a:schemeClr val="bg1"/>
                </a:solidFill>
                <a:latin typeface="Arial" panose="020B0604020202020204" pitchFamily="34" charset="0"/>
                <a:cs typeface="Arial" panose="020B0604020202020204" pitchFamily="34" charset="0"/>
              </a:rPr>
              <a:t>dans l’habitat </a:t>
            </a:r>
            <a:r>
              <a:rPr lang="fr-FR" sz="2000" dirty="0" smtClean="0">
                <a:solidFill>
                  <a:schemeClr val="bg1"/>
                </a:solidFill>
                <a:latin typeface="Arial" panose="020B0604020202020204" pitchFamily="34" charset="0"/>
                <a:cs typeface="Arial" panose="020B0604020202020204" pitchFamily="34" charset="0"/>
              </a:rPr>
              <a:t>»</a:t>
            </a:r>
            <a:endParaRPr lang="fr-FR" sz="2000" dirty="0">
              <a:solidFill>
                <a:schemeClr val="bg1"/>
              </a:solidFill>
              <a:latin typeface="Arial" panose="020B0604020202020204" pitchFamily="34" charset="0"/>
              <a:cs typeface="Arial" panose="020B0604020202020204" pitchFamily="34" charset="0"/>
            </a:endParaRPr>
          </a:p>
        </p:txBody>
      </p:sp>
      <p:sp>
        <p:nvSpPr>
          <p:cNvPr id="112" name="Rectangle à coins arrondis 111"/>
          <p:cNvSpPr/>
          <p:nvPr/>
        </p:nvSpPr>
        <p:spPr>
          <a:xfrm>
            <a:off x="3564152" y="2797198"/>
            <a:ext cx="596937" cy="397198"/>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r-FR" b="1" dirty="0" smtClean="0">
                <a:solidFill>
                  <a:schemeClr val="bg1"/>
                </a:solidFill>
                <a:latin typeface="Arial" panose="020B0604020202020204" pitchFamily="34" charset="0"/>
                <a:cs typeface="Arial" panose="020B0604020202020204" pitchFamily="34" charset="0"/>
              </a:rPr>
              <a:t>AC</a:t>
            </a:r>
            <a:endParaRPr lang="fr-FR" dirty="0">
              <a:solidFill>
                <a:schemeClr val="bg1"/>
              </a:solidFill>
            </a:endParaRPr>
          </a:p>
        </p:txBody>
      </p:sp>
      <p:sp>
        <p:nvSpPr>
          <p:cNvPr id="115" name="Ellipse 114"/>
          <p:cNvSpPr/>
          <p:nvPr/>
        </p:nvSpPr>
        <p:spPr>
          <a:xfrm>
            <a:off x="3060096" y="3554437"/>
            <a:ext cx="802524" cy="810667"/>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119" name="Rectangle à coins arrondis 118"/>
          <p:cNvSpPr/>
          <p:nvPr/>
        </p:nvSpPr>
        <p:spPr>
          <a:xfrm>
            <a:off x="3971510" y="4450073"/>
            <a:ext cx="2053003" cy="1333301"/>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2000" i="1" dirty="0" smtClean="0">
                <a:solidFill>
                  <a:schemeClr val="bg1"/>
                </a:solidFill>
                <a:latin typeface="Arial" panose="020B0604020202020204" pitchFamily="34" charset="0"/>
                <a:cs typeface="Arial" panose="020B0604020202020204" pitchFamily="34" charset="0"/>
              </a:rPr>
              <a:t>« Une question de confort »</a:t>
            </a:r>
            <a:endParaRPr lang="fr-FR" sz="2000" i="1" dirty="0">
              <a:solidFill>
                <a:schemeClr val="bg1"/>
              </a:solidFill>
              <a:latin typeface="Arial" panose="020B0604020202020204" pitchFamily="34" charset="0"/>
              <a:cs typeface="Arial" panose="020B0604020202020204" pitchFamily="34" charset="0"/>
            </a:endParaRPr>
          </a:p>
        </p:txBody>
      </p:sp>
      <p:grpSp>
        <p:nvGrpSpPr>
          <p:cNvPr id="2" name="Groupe 1"/>
          <p:cNvGrpSpPr/>
          <p:nvPr/>
        </p:nvGrpSpPr>
        <p:grpSpPr>
          <a:xfrm>
            <a:off x="5983602" y="2346572"/>
            <a:ext cx="3052894" cy="4106764"/>
            <a:chOff x="5983602" y="2346572"/>
            <a:chExt cx="3052894" cy="4106764"/>
          </a:xfrm>
        </p:grpSpPr>
        <p:sp>
          <p:nvSpPr>
            <p:cNvPr id="113" name="Rectangle à coins arrondis 112"/>
            <p:cNvSpPr/>
            <p:nvPr/>
          </p:nvSpPr>
          <p:spPr>
            <a:xfrm>
              <a:off x="6384864" y="2420888"/>
              <a:ext cx="2651632" cy="4032448"/>
            </a:xfrm>
            <a:prstGeom prst="roundRect">
              <a:avLst>
                <a:gd name="adj" fmla="val 14676"/>
              </a:avLst>
            </a:prstGeom>
            <a:ln/>
          </p:spPr>
          <p:style>
            <a:lnRef idx="1">
              <a:schemeClr val="accent6"/>
            </a:lnRef>
            <a:fillRef idx="3">
              <a:schemeClr val="accent6"/>
            </a:fillRef>
            <a:effectRef idx="2">
              <a:schemeClr val="accent6"/>
            </a:effectRef>
            <a:fontRef idx="minor">
              <a:schemeClr val="lt1"/>
            </a:fontRef>
          </p:style>
          <p:txBody>
            <a:bodyPr rtlCol="0" anchor="t"/>
            <a:lstStyle/>
            <a:p>
              <a:pPr algn="ctr"/>
              <a:r>
                <a:rPr lang="fr-FR" sz="2200" b="1" dirty="0" smtClean="0">
                  <a:solidFill>
                    <a:schemeClr val="bg1"/>
                  </a:solidFill>
                  <a:latin typeface="Arial" panose="020B0604020202020204" pitchFamily="34" charset="0"/>
                  <a:cs typeface="Arial" panose="020B0604020202020204" pitchFamily="34" charset="0"/>
                </a:rPr>
                <a:t>Projet</a:t>
              </a:r>
            </a:p>
            <a:p>
              <a:pPr algn="ctr">
                <a:spcBef>
                  <a:spcPts val="1200"/>
                </a:spcBef>
              </a:pPr>
              <a:r>
                <a:rPr lang="fr-FR" sz="2000" dirty="0" smtClean="0">
                  <a:solidFill>
                    <a:schemeClr val="bg1"/>
                  </a:solidFill>
                  <a:latin typeface="Arial" panose="020B0604020202020204" pitchFamily="34" charset="0"/>
                  <a:cs typeface="Arial" panose="020B0604020202020204" pitchFamily="34" charset="0"/>
                </a:rPr>
                <a:t>Micro-crèche</a:t>
              </a:r>
              <a:endParaRPr lang="fr-FR" sz="2000" dirty="0">
                <a:solidFill>
                  <a:schemeClr val="bg1"/>
                </a:solidFill>
                <a:latin typeface="Arial" panose="020B0604020202020204" pitchFamily="34" charset="0"/>
                <a:cs typeface="Arial" panose="020B0604020202020204" pitchFamily="34" charset="0"/>
              </a:endParaRPr>
            </a:p>
          </p:txBody>
        </p:sp>
        <p:sp>
          <p:nvSpPr>
            <p:cNvPr id="114" name="Rectangle à coins arrondis 113"/>
            <p:cNvSpPr/>
            <p:nvPr/>
          </p:nvSpPr>
          <p:spPr>
            <a:xfrm>
              <a:off x="6250351" y="2346572"/>
              <a:ext cx="596937" cy="397198"/>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r-FR" b="1" dirty="0" smtClean="0">
                  <a:solidFill>
                    <a:schemeClr val="bg1"/>
                  </a:solidFill>
                  <a:latin typeface="Arial" panose="020B0604020202020204" pitchFamily="34" charset="0"/>
                  <a:cs typeface="Arial" panose="020B0604020202020204" pitchFamily="34" charset="0"/>
                </a:rPr>
                <a:t>AC</a:t>
              </a:r>
              <a:endParaRPr lang="fr-FR" dirty="0">
                <a:solidFill>
                  <a:schemeClr val="bg1"/>
                </a:solidFill>
              </a:endParaRPr>
            </a:p>
          </p:txBody>
        </p:sp>
        <p:sp>
          <p:nvSpPr>
            <p:cNvPr id="120" name="Rectangle à coins arrondis 119"/>
            <p:cNvSpPr/>
            <p:nvPr/>
          </p:nvSpPr>
          <p:spPr>
            <a:xfrm>
              <a:off x="6845734" y="4450073"/>
              <a:ext cx="2053003" cy="1333301"/>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2000" i="1" dirty="0" smtClean="0">
                  <a:solidFill>
                    <a:schemeClr val="bg1"/>
                  </a:solidFill>
                  <a:latin typeface="Arial" panose="020B0604020202020204" pitchFamily="34" charset="0"/>
                  <a:cs typeface="Arial" panose="020B0604020202020204" pitchFamily="34" charset="0"/>
                </a:rPr>
                <a:t>« E</a:t>
              </a:r>
              <a:r>
                <a:rPr lang="fr-FR" sz="2000" dirty="0" smtClean="0">
                  <a:solidFill>
                    <a:schemeClr val="bg1"/>
                  </a:solidFill>
                  <a:latin typeface="Arial" panose="020B0604020202020204" pitchFamily="34" charset="0"/>
                  <a:cs typeface="Arial" panose="020B0604020202020204" pitchFamily="34" charset="0"/>
                </a:rPr>
                <a:t>xtension </a:t>
              </a:r>
              <a:r>
                <a:rPr lang="fr-FR" sz="2000" dirty="0">
                  <a:solidFill>
                    <a:schemeClr val="bg1"/>
                  </a:solidFill>
                  <a:latin typeface="Arial" panose="020B0604020202020204" pitchFamily="34" charset="0"/>
                  <a:cs typeface="Arial" panose="020B0604020202020204" pitchFamily="34" charset="0"/>
                </a:rPr>
                <a:t>d’un bâtiment </a:t>
              </a:r>
              <a:r>
                <a:rPr lang="fr-FR" sz="2000" i="1" dirty="0" smtClean="0">
                  <a:solidFill>
                    <a:schemeClr val="bg1"/>
                  </a:solidFill>
                  <a:latin typeface="Arial" panose="020B0604020202020204" pitchFamily="34" charset="0"/>
                  <a:cs typeface="Arial" panose="020B0604020202020204" pitchFamily="34" charset="0"/>
                </a:rPr>
                <a:t>»</a:t>
              </a:r>
              <a:endParaRPr lang="fr-FR" sz="2000" i="1" dirty="0">
                <a:solidFill>
                  <a:schemeClr val="bg1"/>
                </a:solidFill>
                <a:latin typeface="Arial" panose="020B0604020202020204" pitchFamily="34" charset="0"/>
                <a:cs typeface="Arial" panose="020B0604020202020204" pitchFamily="34" charset="0"/>
              </a:endParaRPr>
            </a:p>
          </p:txBody>
        </p:sp>
        <p:sp>
          <p:nvSpPr>
            <p:cNvPr id="121" name="Ellipse 120"/>
            <p:cNvSpPr/>
            <p:nvPr/>
          </p:nvSpPr>
          <p:spPr>
            <a:xfrm>
              <a:off x="5983602" y="3554437"/>
              <a:ext cx="802524" cy="810667"/>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grpSp>
      <p:sp>
        <p:nvSpPr>
          <p:cNvPr id="28" name="Pentagone 27"/>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a:t>
            </a:r>
            <a:r>
              <a:rPr lang="fr-FR" dirty="0" smtClean="0">
                <a:solidFill>
                  <a:schemeClr val="bg1"/>
                </a:solidFill>
              </a:rPr>
              <a:t>                                  </a:t>
            </a:r>
            <a:r>
              <a:rPr lang="fr-FR" sz="2400" dirty="0" smtClean="0">
                <a:solidFill>
                  <a:schemeClr val="bg1"/>
                </a:solidFill>
              </a:rPr>
              <a:t> Projet                                             Micro-crèche</a:t>
            </a:r>
            <a:endParaRPr lang="fr-FR" sz="2400" dirty="0">
              <a:solidFill>
                <a:schemeClr val="bg1"/>
              </a:solidFill>
            </a:endParaRPr>
          </a:p>
        </p:txBody>
      </p:sp>
      <p:grpSp>
        <p:nvGrpSpPr>
          <p:cNvPr id="29" name="Groupe 21"/>
          <p:cNvGrpSpPr>
            <a:grpSpLocks/>
          </p:cNvGrpSpPr>
          <p:nvPr/>
        </p:nvGrpSpPr>
        <p:grpSpPr bwMode="auto">
          <a:xfrm>
            <a:off x="107504" y="980574"/>
            <a:ext cx="4087356" cy="752996"/>
            <a:chOff x="1" y="-35519"/>
            <a:chExt cx="2182012" cy="574365"/>
          </a:xfrm>
        </p:grpSpPr>
        <p:sp>
          <p:nvSpPr>
            <p:cNvPr id="30" name="AutoShape 3"/>
            <p:cNvSpPr>
              <a:spLocks noChangeArrowheads="1"/>
            </p:cNvSpPr>
            <p:nvPr/>
          </p:nvSpPr>
          <p:spPr bwMode="auto">
            <a:xfrm>
              <a:off x="56544" y="74334"/>
              <a:ext cx="2125469" cy="464512"/>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marL="1260475" algn="ctr"/>
              <a:r>
                <a:rPr lang="fr-FR" sz="2000" b="1" dirty="0" smtClean="0">
                  <a:solidFill>
                    <a:srgbClr val="7BB800"/>
                  </a:solidFill>
                  <a:latin typeface="Century Gothic" pitchFamily="34" charset="0"/>
                </a:rPr>
                <a:t>L’énergie </a:t>
              </a:r>
              <a:endParaRPr lang="fr-FR" sz="2000" b="1" dirty="0">
                <a:solidFill>
                  <a:srgbClr val="7BB800"/>
                </a:solidFill>
                <a:latin typeface="Century Gothic" pitchFamily="34" charset="0"/>
              </a:endParaRPr>
            </a:p>
            <a:p>
              <a:pPr marL="1344613" algn="ctr"/>
              <a:r>
                <a:rPr lang="fr-FR" sz="2000" b="1" dirty="0" smtClean="0">
                  <a:solidFill>
                    <a:srgbClr val="7BB800"/>
                  </a:solidFill>
                  <a:latin typeface="Century Gothic" pitchFamily="34" charset="0"/>
                </a:rPr>
                <a:t>dans l’habitat</a:t>
              </a:r>
              <a:endParaRPr lang="fr-FR" sz="2000" b="1" dirty="0">
                <a:solidFill>
                  <a:srgbClr val="7BB800"/>
                </a:solidFill>
                <a:latin typeface="Century Gothic" pitchFamily="34" charset="0"/>
              </a:endParaRPr>
            </a:p>
          </p:txBody>
        </p:sp>
        <p:sp>
          <p:nvSpPr>
            <p:cNvPr id="31" name="AutoShape 4"/>
            <p:cNvSpPr>
              <a:spLocks noChangeArrowheads="1"/>
            </p:cNvSpPr>
            <p:nvPr/>
          </p:nvSpPr>
          <p:spPr bwMode="auto">
            <a:xfrm>
              <a:off x="1" y="-35519"/>
              <a:ext cx="768820" cy="302058"/>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smtClean="0">
                  <a:solidFill>
                    <a:srgbClr val="FFFFFF"/>
                  </a:solidFill>
                  <a:latin typeface="Calibri" pitchFamily="34" charset="0"/>
                </a:rPr>
                <a:t>Thème</a:t>
              </a:r>
              <a:endParaRPr lang="fr-FR" b="1" dirty="0">
                <a:solidFill>
                  <a:srgbClr val="FFFFFF"/>
                </a:solidFill>
                <a:latin typeface="Calibri" pitchFamily="34" charset="0"/>
              </a:endParaRPr>
            </a:p>
          </p:txBody>
        </p:sp>
      </p:grpSp>
      <p:grpSp>
        <p:nvGrpSpPr>
          <p:cNvPr id="32" name="Groupe 31"/>
          <p:cNvGrpSpPr/>
          <p:nvPr/>
        </p:nvGrpSpPr>
        <p:grpSpPr>
          <a:xfrm>
            <a:off x="4457918" y="764704"/>
            <a:ext cx="4320739" cy="1368000"/>
            <a:chOff x="4457918" y="188792"/>
            <a:chExt cx="4320739" cy="1368000"/>
          </a:xfrm>
        </p:grpSpPr>
        <p:grpSp>
          <p:nvGrpSpPr>
            <p:cNvPr id="33" name="Groupe 21"/>
            <p:cNvGrpSpPr>
              <a:grpSpLocks/>
            </p:cNvGrpSpPr>
            <p:nvPr/>
          </p:nvGrpSpPr>
          <p:grpSpPr bwMode="auto">
            <a:xfrm>
              <a:off x="4457918" y="404662"/>
              <a:ext cx="4320739" cy="752996"/>
              <a:chOff x="-25372" y="87725"/>
              <a:chExt cx="2605540" cy="426016"/>
            </a:xfrm>
          </p:grpSpPr>
          <p:sp>
            <p:nvSpPr>
              <p:cNvPr id="35" name="AutoShape 3"/>
              <p:cNvSpPr>
                <a:spLocks noChangeArrowheads="1"/>
              </p:cNvSpPr>
              <p:nvPr/>
            </p:nvSpPr>
            <p:spPr bwMode="auto">
              <a:xfrm>
                <a:off x="1" y="176927"/>
                <a:ext cx="2580167" cy="336814"/>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a:solidFill>
                    <a:srgbClr val="7BB800"/>
                  </a:solidFill>
                  <a:latin typeface="Century Gothic" pitchFamily="34" charset="0"/>
                </a:endParaRPr>
              </a:p>
            </p:txBody>
          </p:sp>
          <p:sp>
            <p:nvSpPr>
              <p:cNvPr id="36" name="AutoShape 4"/>
              <p:cNvSpPr>
                <a:spLocks noChangeArrowheads="1"/>
              </p:cNvSpPr>
              <p:nvPr/>
            </p:nvSpPr>
            <p:spPr bwMode="auto">
              <a:xfrm>
                <a:off x="-25372" y="87725"/>
                <a:ext cx="1290084" cy="224041"/>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a:solidFill>
                      <a:srgbClr val="FFFFFF"/>
                    </a:solidFill>
                    <a:latin typeface="Calibri" pitchFamily="34" charset="0"/>
                  </a:rPr>
                  <a:t>Centres </a:t>
                </a:r>
                <a:r>
                  <a:rPr lang="fr-FR" b="1" dirty="0" smtClean="0">
                    <a:solidFill>
                      <a:srgbClr val="FFFFFF"/>
                    </a:solidFill>
                    <a:latin typeface="Calibri" pitchFamily="34" charset="0"/>
                  </a:rPr>
                  <a:t>d’Intérêts</a:t>
                </a:r>
                <a:endParaRPr lang="fr-FR" b="1" dirty="0">
                  <a:solidFill>
                    <a:srgbClr val="FFFFFF"/>
                  </a:solidFill>
                  <a:latin typeface="Calibri" pitchFamily="34" charset="0"/>
                </a:endParaRPr>
              </a:p>
            </p:txBody>
          </p:sp>
        </p:grpSp>
        <p:pic>
          <p:nvPicPr>
            <p:cNvPr id="34" name="Image 3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48264" y="188792"/>
              <a:ext cx="1464918" cy="1368000"/>
            </a:xfrm>
            <a:prstGeom prst="rect">
              <a:avLst/>
            </a:prstGeom>
          </p:spPr>
        </p:pic>
      </p:grpSp>
    </p:spTree>
    <p:extLst>
      <p:ext uri="{BB962C8B-B14F-4D97-AF65-F5344CB8AC3E}">
        <p14:creationId xmlns="" xmlns:p14="http://schemas.microsoft.com/office/powerpoint/2010/main" val="3583123135"/>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33"/>
          <p:cNvGrpSpPr>
            <a:grpSpLocks/>
          </p:cNvGrpSpPr>
          <p:nvPr/>
        </p:nvGrpSpPr>
        <p:grpSpPr bwMode="auto">
          <a:xfrm>
            <a:off x="684485" y="5238750"/>
            <a:ext cx="1900238" cy="1430338"/>
            <a:chOff x="323528" y="5238849"/>
            <a:chExt cx="1900705" cy="1430511"/>
          </a:xfrm>
        </p:grpSpPr>
        <p:pic>
          <p:nvPicPr>
            <p:cNvPr id="15" name="Image 14" descr="cuisine.jpg"/>
            <p:cNvPicPr>
              <a:picLocks noChangeAspect="1"/>
            </p:cNvPicPr>
            <p:nvPr/>
          </p:nvPicPr>
          <p:blipFill>
            <a:blip r:embed="rId3" cstate="print"/>
            <a:stretch>
              <a:fillRect/>
            </a:stretch>
          </p:blipFill>
          <p:spPr>
            <a:xfrm>
              <a:off x="323528" y="5238849"/>
              <a:ext cx="1900705" cy="107047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Text Box 2"/>
            <p:cNvSpPr txBox="1">
              <a:spLocks noChangeAspect="1" noChangeArrowheads="1"/>
            </p:cNvSpPr>
            <p:nvPr/>
          </p:nvSpPr>
          <p:spPr bwMode="auto">
            <a:xfrm>
              <a:off x="560485" y="6446991"/>
              <a:ext cx="1347219" cy="222369"/>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lgn="ctr">
                <a:defRPr/>
              </a:pPr>
              <a:r>
                <a:rPr lang="fr-FR" sz="1100" b="1" dirty="0">
                  <a:solidFill>
                    <a:srgbClr val="FFFF00"/>
                  </a:solidFill>
                  <a:latin typeface="Calibri" pitchFamily="34" charset="0"/>
                  <a:cs typeface="+mn-cs"/>
                </a:rPr>
                <a:t>POUR ME NOURRIR</a:t>
              </a:r>
              <a:endParaRPr lang="fr-FR" sz="1100" dirty="0">
                <a:latin typeface="Arial" pitchFamily="34" charset="0"/>
                <a:cs typeface="+mn-cs"/>
              </a:endParaRPr>
            </a:p>
          </p:txBody>
        </p:sp>
      </p:grpSp>
      <p:grpSp>
        <p:nvGrpSpPr>
          <p:cNvPr id="4" name="Groupe 34"/>
          <p:cNvGrpSpPr>
            <a:grpSpLocks/>
          </p:cNvGrpSpPr>
          <p:nvPr/>
        </p:nvGrpSpPr>
        <p:grpSpPr bwMode="auto">
          <a:xfrm>
            <a:off x="684485" y="3587750"/>
            <a:ext cx="1892300" cy="1425575"/>
            <a:chOff x="323528" y="3588129"/>
            <a:chExt cx="1893346" cy="1425047"/>
          </a:xfrm>
        </p:grpSpPr>
        <p:pic>
          <p:nvPicPr>
            <p:cNvPr id="7" name="Image 6" descr="isolants.jpg"/>
            <p:cNvPicPr>
              <a:picLocks noChangeAspect="1"/>
            </p:cNvPicPr>
            <p:nvPr/>
          </p:nvPicPr>
          <p:blipFill>
            <a:blip r:embed="rId4" cstate="print"/>
            <a:stretch>
              <a:fillRect/>
            </a:stretch>
          </p:blipFill>
          <p:spPr>
            <a:xfrm>
              <a:off x="323528" y="3588129"/>
              <a:ext cx="1893346" cy="10650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 Box 2"/>
            <p:cNvSpPr txBox="1">
              <a:spLocks noChangeArrowheads="1"/>
            </p:cNvSpPr>
            <p:nvPr/>
          </p:nvSpPr>
          <p:spPr bwMode="auto">
            <a:xfrm>
              <a:off x="560485" y="4790807"/>
              <a:ext cx="1347219" cy="222369"/>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lgn="ctr">
                <a:defRPr/>
              </a:pPr>
              <a:r>
                <a:rPr lang="fr-FR" sz="1100" b="1" dirty="0">
                  <a:solidFill>
                    <a:srgbClr val="FFFF00"/>
                  </a:solidFill>
                  <a:latin typeface="Calibri" pitchFamily="34" charset="0"/>
                  <a:cs typeface="+mn-cs"/>
                </a:rPr>
                <a:t>POUR ME LOGER</a:t>
              </a:r>
              <a:endParaRPr lang="fr-FR" sz="1100" dirty="0">
                <a:latin typeface="Arial" pitchFamily="34" charset="0"/>
                <a:cs typeface="+mn-cs"/>
              </a:endParaRPr>
            </a:p>
          </p:txBody>
        </p:sp>
      </p:grpSp>
      <p:grpSp>
        <p:nvGrpSpPr>
          <p:cNvPr id="5" name="Groupe 35"/>
          <p:cNvGrpSpPr>
            <a:grpSpLocks/>
          </p:cNvGrpSpPr>
          <p:nvPr/>
        </p:nvGrpSpPr>
        <p:grpSpPr bwMode="auto">
          <a:xfrm>
            <a:off x="684485" y="1931988"/>
            <a:ext cx="1892300" cy="1470025"/>
            <a:chOff x="323528" y="1931945"/>
            <a:chExt cx="1893346" cy="1470633"/>
          </a:xfrm>
        </p:grpSpPr>
        <p:pic>
          <p:nvPicPr>
            <p:cNvPr id="11" name="Image 10" descr="communiquer.jpg"/>
            <p:cNvPicPr>
              <a:picLocks noChangeAspect="1"/>
            </p:cNvPicPr>
            <p:nvPr/>
          </p:nvPicPr>
          <p:blipFill>
            <a:blip r:embed="rId5" cstate="print"/>
            <a:stretch>
              <a:fillRect/>
            </a:stretch>
          </p:blipFill>
          <p:spPr>
            <a:xfrm>
              <a:off x="323528" y="1931945"/>
              <a:ext cx="1893346" cy="10650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 name="Text Box 2"/>
            <p:cNvSpPr txBox="1">
              <a:spLocks noChangeArrowheads="1"/>
            </p:cNvSpPr>
            <p:nvPr/>
          </p:nvSpPr>
          <p:spPr bwMode="auto">
            <a:xfrm>
              <a:off x="467544" y="3140968"/>
              <a:ext cx="1584176" cy="26161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lgn="ctr">
                <a:defRPr/>
              </a:pPr>
              <a:r>
                <a:rPr lang="fr-FR" sz="1100" b="1" dirty="0">
                  <a:solidFill>
                    <a:srgbClr val="FFFF00"/>
                  </a:solidFill>
                  <a:latin typeface="Calibri" pitchFamily="34" charset="0"/>
                  <a:cs typeface="+mn-cs"/>
                </a:rPr>
                <a:t>POUR COMMUNIQUER</a:t>
              </a:r>
              <a:endParaRPr lang="fr-FR" sz="1100" dirty="0">
                <a:latin typeface="Arial" pitchFamily="34" charset="0"/>
                <a:cs typeface="+mn-cs"/>
              </a:endParaRPr>
            </a:p>
          </p:txBody>
        </p:sp>
      </p:grpSp>
      <p:grpSp>
        <p:nvGrpSpPr>
          <p:cNvPr id="6" name="Groupe 37"/>
          <p:cNvGrpSpPr>
            <a:grpSpLocks/>
          </p:cNvGrpSpPr>
          <p:nvPr/>
        </p:nvGrpSpPr>
        <p:grpSpPr bwMode="auto">
          <a:xfrm>
            <a:off x="1311548" y="276225"/>
            <a:ext cx="1892300" cy="1463675"/>
            <a:chOff x="950462" y="275761"/>
            <a:chExt cx="1893346" cy="1464288"/>
          </a:xfrm>
        </p:grpSpPr>
        <p:pic>
          <p:nvPicPr>
            <p:cNvPr id="18" name="Image 17" descr="chauffage.jpg"/>
            <p:cNvPicPr>
              <a:picLocks noChangeAspect="1"/>
            </p:cNvPicPr>
            <p:nvPr/>
          </p:nvPicPr>
          <p:blipFill>
            <a:blip r:embed="rId6" cstate="print"/>
            <a:stretch>
              <a:fillRect/>
            </a:stretch>
          </p:blipFill>
          <p:spPr>
            <a:xfrm>
              <a:off x="950462" y="275761"/>
              <a:ext cx="1893346" cy="10650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9" name="Text Box 2"/>
            <p:cNvSpPr txBox="1">
              <a:spLocks noChangeArrowheads="1"/>
            </p:cNvSpPr>
            <p:nvPr/>
          </p:nvSpPr>
          <p:spPr bwMode="auto">
            <a:xfrm>
              <a:off x="1280565" y="1478439"/>
              <a:ext cx="1419227" cy="26161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lgn="ctr">
                <a:defRPr/>
              </a:pPr>
              <a:r>
                <a:rPr lang="fr-FR" sz="1100" b="1" dirty="0">
                  <a:solidFill>
                    <a:srgbClr val="FFFF00"/>
                  </a:solidFill>
                  <a:latin typeface="Calibri" pitchFamily="34" charset="0"/>
                  <a:cs typeface="+mn-cs"/>
                </a:rPr>
                <a:t>POUR ME CHAUFFER</a:t>
              </a:r>
              <a:endParaRPr lang="fr-FR" sz="1100" dirty="0">
                <a:latin typeface="Arial" pitchFamily="34" charset="0"/>
                <a:cs typeface="+mn-cs"/>
              </a:endParaRPr>
            </a:p>
          </p:txBody>
        </p:sp>
      </p:grpSp>
      <p:pic>
        <p:nvPicPr>
          <p:cNvPr id="21" name="Image 20" descr="maison devant 1.jpg"/>
          <p:cNvPicPr>
            <a:picLocks noChangeAspect="1"/>
          </p:cNvPicPr>
          <p:nvPr/>
        </p:nvPicPr>
        <p:blipFill>
          <a:blip r:embed="rId7" cstate="print"/>
          <a:stretch>
            <a:fillRect/>
          </a:stretch>
        </p:blipFill>
        <p:spPr>
          <a:xfrm>
            <a:off x="3758774" y="188640"/>
            <a:ext cx="1893346" cy="10650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2" name="Text Box 2"/>
          <p:cNvSpPr txBox="1">
            <a:spLocks noChangeArrowheads="1"/>
          </p:cNvSpPr>
          <p:nvPr/>
        </p:nvSpPr>
        <p:spPr bwMode="auto">
          <a:xfrm>
            <a:off x="3995936" y="1367190"/>
            <a:ext cx="1440160" cy="26161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lgn="ctr">
              <a:defRPr/>
            </a:pPr>
            <a:r>
              <a:rPr lang="fr-FR" sz="1100" b="1" dirty="0">
                <a:solidFill>
                  <a:srgbClr val="FFFF00"/>
                </a:solidFill>
                <a:latin typeface="Calibri" pitchFamily="34" charset="0"/>
                <a:cs typeface="+mn-cs"/>
              </a:rPr>
              <a:t>POUR ME DEPLACER</a:t>
            </a:r>
            <a:endParaRPr lang="fr-FR" sz="1100" dirty="0">
              <a:latin typeface="Arial" pitchFamily="34" charset="0"/>
              <a:cs typeface="+mn-cs"/>
            </a:endParaRPr>
          </a:p>
        </p:txBody>
      </p:sp>
      <p:pic>
        <p:nvPicPr>
          <p:cNvPr id="24" name="Image 23" descr="maison énergie.jpg"/>
          <p:cNvPicPr>
            <a:picLocks noChangeAspect="1"/>
          </p:cNvPicPr>
          <p:nvPr/>
        </p:nvPicPr>
        <p:blipFill>
          <a:blip r:embed="rId8" cstate="print"/>
          <a:stretch>
            <a:fillRect/>
          </a:stretch>
        </p:blipFill>
        <p:spPr>
          <a:xfrm>
            <a:off x="6423070" y="275761"/>
            <a:ext cx="1893346" cy="10650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5" name="Text Box 2"/>
          <p:cNvSpPr txBox="1">
            <a:spLocks noChangeArrowheads="1"/>
          </p:cNvSpPr>
          <p:nvPr/>
        </p:nvSpPr>
        <p:spPr bwMode="auto">
          <a:xfrm>
            <a:off x="6516216" y="1484784"/>
            <a:ext cx="1656184" cy="215444"/>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lgn="ctr">
              <a:defRPr/>
            </a:pPr>
            <a:r>
              <a:rPr lang="fr-FR" sz="800" b="1" dirty="0">
                <a:solidFill>
                  <a:srgbClr val="FFFF00"/>
                </a:solidFill>
                <a:latin typeface="Calibri" pitchFamily="34" charset="0"/>
                <a:cs typeface="+mn-cs"/>
              </a:rPr>
              <a:t>POUR ME PRODUIRE DE L’ENERGIE</a:t>
            </a:r>
            <a:endParaRPr lang="fr-FR" sz="800" dirty="0">
              <a:latin typeface="Arial" pitchFamily="34" charset="0"/>
              <a:cs typeface="+mn-cs"/>
            </a:endParaRPr>
          </a:p>
        </p:txBody>
      </p:sp>
      <p:pic>
        <p:nvPicPr>
          <p:cNvPr id="27" name="Image 26" descr="éclairage.jpg"/>
          <p:cNvPicPr>
            <a:picLocks noChangeAspect="1"/>
          </p:cNvPicPr>
          <p:nvPr/>
        </p:nvPicPr>
        <p:blipFill>
          <a:blip r:embed="rId9" cstate="print"/>
          <a:stretch>
            <a:fillRect/>
          </a:stretch>
        </p:blipFill>
        <p:spPr>
          <a:xfrm>
            <a:off x="7071142" y="1844824"/>
            <a:ext cx="1893346" cy="10650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8" name="Text Box 2"/>
          <p:cNvSpPr txBox="1">
            <a:spLocks noChangeArrowheads="1"/>
          </p:cNvSpPr>
          <p:nvPr/>
        </p:nvSpPr>
        <p:spPr bwMode="auto">
          <a:xfrm>
            <a:off x="7236296" y="3023374"/>
            <a:ext cx="1440160" cy="26161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lgn="ctr">
              <a:defRPr/>
            </a:pPr>
            <a:r>
              <a:rPr lang="fr-FR" sz="1100" b="1" dirty="0">
                <a:solidFill>
                  <a:srgbClr val="FFFF00"/>
                </a:solidFill>
                <a:latin typeface="Calibri" pitchFamily="34" charset="0"/>
                <a:cs typeface="+mn-cs"/>
              </a:rPr>
              <a:t>POUR M’ECLAIRER</a:t>
            </a:r>
            <a:endParaRPr lang="fr-FR" sz="1100" dirty="0">
              <a:latin typeface="Arial" pitchFamily="34" charset="0"/>
              <a:cs typeface="+mn-cs"/>
            </a:endParaRPr>
          </a:p>
        </p:txBody>
      </p:sp>
      <p:grpSp>
        <p:nvGrpSpPr>
          <p:cNvPr id="8" name="Groupe 39"/>
          <p:cNvGrpSpPr>
            <a:grpSpLocks/>
          </p:cNvGrpSpPr>
          <p:nvPr/>
        </p:nvGrpSpPr>
        <p:grpSpPr bwMode="auto">
          <a:xfrm>
            <a:off x="3381375" y="4800600"/>
            <a:ext cx="2559050" cy="1868488"/>
            <a:chOff x="3381494" y="4800873"/>
            <a:chExt cx="2558658" cy="1868487"/>
          </a:xfrm>
        </p:grpSpPr>
        <p:pic>
          <p:nvPicPr>
            <p:cNvPr id="30" name="Image 29" descr="tri.jpg"/>
            <p:cNvPicPr>
              <a:picLocks noChangeAspect="1"/>
            </p:cNvPicPr>
            <p:nvPr/>
          </p:nvPicPr>
          <p:blipFill>
            <a:blip r:embed="rId10" cstate="print"/>
            <a:stretch>
              <a:fillRect/>
            </a:stretch>
          </p:blipFill>
          <p:spPr>
            <a:xfrm>
              <a:off x="3381494" y="4800873"/>
              <a:ext cx="2558658" cy="1436439"/>
            </a:xfrm>
            <a:prstGeom prst="rect">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220" name="Text Box 2"/>
            <p:cNvSpPr txBox="1">
              <a:spLocks noChangeArrowheads="1"/>
            </p:cNvSpPr>
            <p:nvPr/>
          </p:nvSpPr>
          <p:spPr bwMode="auto">
            <a:xfrm>
              <a:off x="4067944" y="6407750"/>
              <a:ext cx="1440160" cy="26161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lgn="ctr"/>
              <a:r>
                <a:rPr lang="fr-FR" sz="1100" b="1" dirty="0">
                  <a:solidFill>
                    <a:srgbClr val="FFFF00"/>
                  </a:solidFill>
                  <a:latin typeface="Calibri" pitchFamily="34" charset="0"/>
                </a:rPr>
                <a:t>JE RECYCLERAI</a:t>
              </a:r>
              <a:endParaRPr lang="fr-FR" sz="1100" dirty="0"/>
            </a:p>
          </p:txBody>
        </p:sp>
      </p:grpSp>
      <p:grpSp>
        <p:nvGrpSpPr>
          <p:cNvPr id="14" name="Groupe 38"/>
          <p:cNvGrpSpPr>
            <a:grpSpLocks/>
          </p:cNvGrpSpPr>
          <p:nvPr/>
        </p:nvGrpSpPr>
        <p:grpSpPr bwMode="auto">
          <a:xfrm>
            <a:off x="6659563" y="3573463"/>
            <a:ext cx="2233612" cy="1943100"/>
            <a:chOff x="6660232" y="3573014"/>
            <a:chExt cx="2232248" cy="1944218"/>
          </a:xfrm>
        </p:grpSpPr>
        <p:pic>
          <p:nvPicPr>
            <p:cNvPr id="33" name="Image 32" descr="robot aspi+ventilateur.jpg"/>
            <p:cNvPicPr>
              <a:picLocks noChangeAspect="1"/>
            </p:cNvPicPr>
            <p:nvPr/>
          </p:nvPicPr>
          <p:blipFill>
            <a:blip r:embed="rId11" cstate="print"/>
            <a:stretch>
              <a:fillRect/>
            </a:stretch>
          </p:blipFill>
          <p:spPr>
            <a:xfrm>
              <a:off x="6712883" y="3573014"/>
              <a:ext cx="2179597" cy="122363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218" name="Text Box 3"/>
            <p:cNvSpPr txBox="1">
              <a:spLocks noChangeAspect="1" noChangeArrowheads="1"/>
            </p:cNvSpPr>
            <p:nvPr/>
          </p:nvSpPr>
          <p:spPr bwMode="auto">
            <a:xfrm>
              <a:off x="6660232" y="4994012"/>
              <a:ext cx="2184954" cy="52322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lgn="ctr"/>
              <a:r>
                <a:rPr lang="fr-FR" sz="1400" b="1" dirty="0">
                  <a:solidFill>
                    <a:srgbClr val="FFFF00"/>
                  </a:solidFill>
                  <a:latin typeface="Calibri" pitchFamily="34" charset="0"/>
                </a:rPr>
                <a:t>En me facilitant la vie tout en améliorant mon confort</a:t>
              </a:r>
              <a:endParaRPr lang="fr-FR" sz="1400" dirty="0"/>
            </a:p>
          </p:txBody>
        </p:sp>
      </p:grpSp>
      <p:sp>
        <p:nvSpPr>
          <p:cNvPr id="8215" name="Text Box 4"/>
          <p:cNvSpPr txBox="1">
            <a:spLocks noChangeArrowheads="1"/>
          </p:cNvSpPr>
          <p:nvPr/>
        </p:nvSpPr>
        <p:spPr bwMode="auto">
          <a:xfrm>
            <a:off x="6174866" y="5670411"/>
            <a:ext cx="2808288" cy="576262"/>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lstStyle/>
          <a:p>
            <a:pPr algn="ctr"/>
            <a:r>
              <a:rPr lang="fr-FR" sz="1400" b="1" dirty="0">
                <a:solidFill>
                  <a:srgbClr val="FFFF00"/>
                </a:solidFill>
                <a:latin typeface="Calibri" pitchFamily="34" charset="0"/>
              </a:rPr>
              <a:t>Avec une logique de limitation de l’impact sur l’environnement</a:t>
            </a:r>
            <a:endParaRPr lang="fr-FR" sz="1400" dirty="0"/>
          </a:p>
        </p:txBody>
      </p:sp>
      <p:pic>
        <p:nvPicPr>
          <p:cNvPr id="90116" name="Picture 4"/>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3224449" y="2609240"/>
            <a:ext cx="3247028" cy="2030912"/>
          </a:xfrm>
          <a:prstGeom prst="rect">
            <a:avLst/>
          </a:prstGeom>
          <a:noFill/>
          <a:ln w="76200">
            <a:solidFill>
              <a:schemeClr val="accent3"/>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
        <p:nvSpPr>
          <p:cNvPr id="10" name="Ellipse 9"/>
          <p:cNvSpPr/>
          <p:nvPr/>
        </p:nvSpPr>
        <p:spPr>
          <a:xfrm>
            <a:off x="2603669" y="1739900"/>
            <a:ext cx="2832427" cy="1712338"/>
          </a:xfrm>
          <a:prstGeom prst="ellipse">
            <a:avLst/>
          </a:prstGeom>
          <a:blipFill dpi="0" rotWithShape="1">
            <a:blip r:embed="rId13" cstate="print">
              <a:extLst>
                <a:ext uri="{28A0092B-C50C-407E-A947-70E740481C1C}">
                  <a14:useLocalDpi xmlns=""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rot="20962716">
            <a:off x="115147" y="1007772"/>
            <a:ext cx="5328865" cy="1162022"/>
          </a:xfrm>
          <a:prstGeom prst="rect">
            <a:avLst/>
          </a:prstGeom>
          <a:ln>
            <a:noFill/>
          </a:ln>
          <a:effectLst>
            <a:outerShdw blurRad="50800" dist="38100" algn="l" rotWithShape="0">
              <a:prstClr val="black">
                <a:alpha val="40000"/>
              </a:prstClr>
            </a:outerShdw>
            <a:softEdge rad="63500"/>
          </a:effectLst>
        </p:spPr>
      </p:pic>
      <p:pic>
        <p:nvPicPr>
          <p:cNvPr id="17" name="Image 16"/>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rot="595186">
            <a:off x="389687" y="4168166"/>
            <a:ext cx="5340450" cy="2056296"/>
          </a:xfrm>
          <a:prstGeom prst="rect">
            <a:avLst/>
          </a:prstGeom>
          <a:ln>
            <a:noFill/>
          </a:ln>
          <a:effectLst>
            <a:outerShdw blurRad="63500" sx="102000" sy="102000" algn="ctr" rotWithShape="0">
              <a:prstClr val="black">
                <a:alpha val="40000"/>
              </a:prstClr>
            </a:outerShdw>
            <a:softEdge rad="112500"/>
          </a:effectLst>
        </p:spPr>
      </p:pic>
    </p:spTree>
    <p:extLst>
      <p:ext uri="{BB962C8B-B14F-4D97-AF65-F5344CB8AC3E}">
        <p14:creationId xmlns="" xmlns:p14="http://schemas.microsoft.com/office/powerpoint/2010/main" val="3492231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2500"/>
                            </p:stCondLst>
                            <p:childTnLst>
                              <p:par>
                                <p:cTn id="9" presetID="22" presetClass="entr" presetSubtype="8" fill="hold" nodeType="afterEffect">
                                  <p:stCondLst>
                                    <p:cond delay="100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e 6"/>
          <p:cNvGraphicFramePr/>
          <p:nvPr>
            <p:extLst>
              <p:ext uri="{D42A27DB-BD31-4B8C-83A1-F6EECF244321}">
                <p14:modId xmlns="" xmlns:p14="http://schemas.microsoft.com/office/powerpoint/2010/main" val="354473102"/>
              </p:ext>
            </p:extLst>
          </p:nvPr>
        </p:nvGraphicFramePr>
        <p:xfrm>
          <a:off x="4644008" y="1141479"/>
          <a:ext cx="403244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entagone 2"/>
          <p:cNvSpPr/>
          <p:nvPr/>
        </p:nvSpPr>
        <p:spPr>
          <a:xfrm>
            <a:off x="63503" y="72008"/>
            <a:ext cx="8715153" cy="620688"/>
          </a:xfrm>
          <a:prstGeom prst="homePlat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b="1" dirty="0" smtClean="0">
                <a:solidFill>
                  <a:schemeClr val="bg1"/>
                </a:solidFill>
              </a:rPr>
              <a:t>AC    </a:t>
            </a:r>
            <a:r>
              <a:rPr lang="fr-FR" dirty="0" smtClean="0">
                <a:solidFill>
                  <a:schemeClr val="bg1"/>
                </a:solidFill>
              </a:rPr>
              <a:t>         </a:t>
            </a:r>
            <a:r>
              <a:rPr lang="fr-FR" sz="2400" dirty="0" smtClean="0">
                <a:solidFill>
                  <a:schemeClr val="bg1"/>
                </a:solidFill>
              </a:rPr>
              <a:t>Projet  : Réhabilitation &amp; extension              Micro-crèche</a:t>
            </a:r>
            <a:endParaRPr lang="fr-FR" sz="2400" dirty="0">
              <a:solidFill>
                <a:schemeClr val="bg1"/>
              </a:solidFill>
            </a:endParaRPr>
          </a:p>
        </p:txBody>
      </p:sp>
      <p:pic>
        <p:nvPicPr>
          <p:cNvPr id="8" name="Image 7"/>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11560" y="4831174"/>
            <a:ext cx="3095848" cy="1622162"/>
          </a:xfrm>
          <a:prstGeom prst="rect">
            <a:avLst/>
          </a:prstGeom>
        </p:spPr>
      </p:pic>
      <p:pic>
        <p:nvPicPr>
          <p:cNvPr id="9" name="Image 8"/>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29442" y="260648"/>
            <a:ext cx="3460084" cy="2595063"/>
          </a:xfrm>
          <a:prstGeom prst="rect">
            <a:avLst/>
          </a:prstGeom>
        </p:spPr>
      </p:pic>
      <p:pic>
        <p:nvPicPr>
          <p:cNvPr id="5" name="Image 4"/>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429442" y="2679265"/>
            <a:ext cx="3460084" cy="1944299"/>
          </a:xfrm>
          <a:prstGeom prst="rect">
            <a:avLst/>
          </a:prstGeom>
        </p:spPr>
      </p:pic>
      <p:pic>
        <p:nvPicPr>
          <p:cNvPr id="4" name="Image 3"/>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58656" y="2679265"/>
            <a:ext cx="1238614" cy="900000"/>
          </a:xfrm>
          <a:prstGeom prst="rect">
            <a:avLst/>
          </a:prstGeom>
          <a:effectLst>
            <a:softEdge rad="31750"/>
          </a:effectLst>
          <a:scene3d>
            <a:camera prst="orthographicFront">
              <a:rot lat="2389038" lon="0" rev="21349034"/>
            </a:camera>
            <a:lightRig rig="threePt" dir="t"/>
          </a:scene3d>
        </p:spPr>
      </p:pic>
      <p:pic>
        <p:nvPicPr>
          <p:cNvPr id="11" name="Image 10"/>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59357" y="4850291"/>
            <a:ext cx="1238616" cy="900000"/>
          </a:xfrm>
          <a:prstGeom prst="rect">
            <a:avLst/>
          </a:prstGeom>
          <a:effectLst>
            <a:softEdge rad="31750"/>
          </a:effectLst>
          <a:scene3d>
            <a:camera prst="orthographicFront">
              <a:rot lat="2389038" lon="0" rev="21349034"/>
            </a:camera>
            <a:lightRig rig="threePt" dir="t"/>
          </a:scene3d>
        </p:spPr>
      </p:pic>
      <p:pic>
        <p:nvPicPr>
          <p:cNvPr id="10" name="Picture 2"/>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29442" y="3563438"/>
            <a:ext cx="879086" cy="1122473"/>
          </a:xfrm>
          <a:prstGeom prst="rect">
            <a:avLst/>
          </a:prstGeom>
          <a:noFill/>
          <a:ln>
            <a:noFill/>
          </a:ln>
          <a:effectLst>
            <a:glow rad="63500">
              <a:schemeClr val="accent1">
                <a:satMod val="175000"/>
                <a:alpha val="40000"/>
              </a:schemeClr>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Image 1"/>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330822" y="5949280"/>
            <a:ext cx="1076325" cy="704850"/>
          </a:xfrm>
          <a:prstGeom prst="rect">
            <a:avLst/>
          </a:prstGeom>
          <a:effectLst>
            <a:glow rad="63500">
              <a:schemeClr val="accent6">
                <a:satMod val="175000"/>
                <a:alpha val="40000"/>
              </a:schemeClr>
            </a:glow>
          </a:effectLst>
        </p:spPr>
      </p:pic>
    </p:spTree>
    <p:extLst>
      <p:ext uri="{BB962C8B-B14F-4D97-AF65-F5344CB8AC3E}">
        <p14:creationId xmlns="" xmlns:p14="http://schemas.microsoft.com/office/powerpoint/2010/main" val="11110729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6512" y="-27384"/>
            <a:ext cx="9144000" cy="6824709"/>
          </a:xfrm>
          <a:prstGeom prst="rect">
            <a:avLst/>
          </a:prstGeom>
        </p:spPr>
      </p:pic>
      <p:pic>
        <p:nvPicPr>
          <p:cNvPr id="3074" name="Picture 2">
            <a:hlinkClick r:id="rId4" action="ppaction://hlinkfile"/>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1492" t="21305" r="46866" b="36080"/>
          <a:stretch/>
        </p:blipFill>
        <p:spPr bwMode="auto">
          <a:xfrm>
            <a:off x="611560" y="1124744"/>
            <a:ext cx="6837469" cy="52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211770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61"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62" name="Rectangle à coins arrondis 61"/>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p:txBody>
      </p:sp>
      <p:sp>
        <p:nvSpPr>
          <p:cNvPr id="44" name="Rectangle 43"/>
          <p:cNvSpPr/>
          <p:nvPr/>
        </p:nvSpPr>
        <p:spPr>
          <a:xfrm>
            <a:off x="201803" y="1032496"/>
            <a:ext cx="1923769" cy="7403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683568"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1</a:t>
            </a:r>
            <a:endParaRPr lang="fr-FR" dirty="0"/>
          </a:p>
        </p:txBody>
      </p:sp>
      <p:sp>
        <p:nvSpPr>
          <p:cNvPr id="65" name="Rectangle à coins arrondis 64"/>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r>
              <a:rPr lang="fr-FR" sz="2800" b="1" dirty="0" smtClean="0">
                <a:solidFill>
                  <a:schemeClr val="bg1"/>
                </a:solidFill>
              </a:rPr>
              <a:t>Planification des tâches </a:t>
            </a:r>
            <a:r>
              <a:rPr lang="fr-FR" sz="2800" b="1" dirty="0">
                <a:solidFill>
                  <a:schemeClr val="bg1"/>
                </a:solidFill>
              </a:rPr>
              <a:t>/</a:t>
            </a:r>
            <a:r>
              <a:rPr lang="fr-FR" sz="2800" b="1" dirty="0" smtClean="0">
                <a:solidFill>
                  <a:schemeClr val="bg1"/>
                </a:solidFill>
              </a:rPr>
              <a:t> équipe</a:t>
            </a:r>
            <a:endParaRPr lang="fr-FR" sz="2800" b="1" dirty="0">
              <a:solidFill>
                <a:schemeClr val="bg1"/>
              </a:solidFill>
            </a:endParaRPr>
          </a:p>
        </p:txBody>
      </p:sp>
      <p:pic>
        <p:nvPicPr>
          <p:cNvPr id="205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29139"/>
          <a:stretch/>
        </p:blipFill>
        <p:spPr bwMode="auto">
          <a:xfrm>
            <a:off x="300345" y="2421312"/>
            <a:ext cx="4204175" cy="4176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70800"/>
          <a:stretch/>
        </p:blipFill>
        <p:spPr bwMode="auto">
          <a:xfrm>
            <a:off x="4668394" y="4509312"/>
            <a:ext cx="4133759" cy="169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402688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61"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62" name="Rectangle à coins arrondis 61"/>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p:txBody>
      </p:sp>
      <p:sp>
        <p:nvSpPr>
          <p:cNvPr id="44" name="Rectangle 43"/>
          <p:cNvSpPr/>
          <p:nvPr/>
        </p:nvSpPr>
        <p:spPr>
          <a:xfrm>
            <a:off x="201803" y="1032496"/>
            <a:ext cx="1923769" cy="7403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683568"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1</a:t>
            </a:r>
            <a:endParaRPr lang="fr-FR" dirty="0"/>
          </a:p>
        </p:txBody>
      </p:sp>
      <p:sp>
        <p:nvSpPr>
          <p:cNvPr id="65" name="Rectangle à coins arrondis 64"/>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r"/>
            <a:r>
              <a:rPr lang="fr-FR" sz="2800" b="1" dirty="0" smtClean="0">
                <a:solidFill>
                  <a:schemeClr val="bg1"/>
                </a:solidFill>
              </a:rPr>
              <a:t>Expression du besoin – Missions (SysML)</a:t>
            </a:r>
            <a:endParaRPr lang="fr-FR" sz="2800" b="1" dirty="0">
              <a:solidFill>
                <a:schemeClr val="bg1"/>
              </a:solidFill>
            </a:endParaRPr>
          </a:p>
        </p:txBody>
      </p:sp>
      <p:pic>
        <p:nvPicPr>
          <p:cNvPr id="1026" name="Picture 2">
            <a:hlinkClick r:id="rId3" action="ppaction://hlinkfile"/>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0155" y="2420888"/>
            <a:ext cx="3938588" cy="287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a:hlinkClick r:id="rId3" action="ppaction://hlinkfile"/>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026778" y="3859162"/>
            <a:ext cx="4881846" cy="28101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Image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459020" y="2420888"/>
            <a:ext cx="2171700" cy="1270000"/>
          </a:xfrm>
          <a:prstGeom prst="rect">
            <a:avLst/>
          </a:prstGeom>
        </p:spPr>
      </p:pic>
    </p:spTree>
    <p:extLst>
      <p:ext uri="{BB962C8B-B14F-4D97-AF65-F5344CB8AC3E}">
        <p14:creationId xmlns="" xmlns:p14="http://schemas.microsoft.com/office/powerpoint/2010/main" val="9918659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61"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62" name="Rectangle à coins arrondis 61"/>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p:txBody>
      </p:sp>
      <p:sp>
        <p:nvSpPr>
          <p:cNvPr id="44" name="Rectangle 43"/>
          <p:cNvSpPr/>
          <p:nvPr/>
        </p:nvSpPr>
        <p:spPr>
          <a:xfrm>
            <a:off x="201803" y="1032496"/>
            <a:ext cx="1923769" cy="7403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683568"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1</a:t>
            </a:r>
            <a:endParaRPr lang="fr-FR" dirty="0"/>
          </a:p>
        </p:txBody>
      </p:sp>
      <p:sp>
        <p:nvSpPr>
          <p:cNvPr id="65" name="Rectangle à coins arrondis 64"/>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Cahier des charges</a:t>
            </a:r>
            <a:endParaRPr lang="fr-FR" sz="2800" b="1" dirty="0">
              <a:solidFill>
                <a:schemeClr val="bg1"/>
              </a:solidFill>
            </a:endParaRPr>
          </a:p>
        </p:txBody>
      </p:sp>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13419" y="2636912"/>
            <a:ext cx="2807369" cy="12456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0" name="Picture 2">
            <a:hlinkClick r:id="rId4" action="ppaction://hlinkfile"/>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9826" y="2399371"/>
            <a:ext cx="4067878" cy="36219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a:hlinkClick r:id="rId4" action="ppaction://hlinkfile"/>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048914" y="4308264"/>
            <a:ext cx="4855691" cy="22666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5360219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3"/>
          <p:cNvSpPr>
            <a:spLocks noChangeArrowheads="1"/>
          </p:cNvSpPr>
          <p:nvPr/>
        </p:nvSpPr>
        <p:spPr bwMode="auto">
          <a:xfrm>
            <a:off x="179265" y="1844825"/>
            <a:ext cx="8785223" cy="4032447"/>
          </a:xfrm>
          <a:prstGeom prst="roundRect">
            <a:avLst>
              <a:gd name="adj" fmla="val 3402"/>
            </a:avLst>
          </a:prstGeom>
          <a:noFill/>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dirty="0">
              <a:solidFill>
                <a:srgbClr val="7BB800"/>
              </a:solidFill>
              <a:latin typeface="Century Gothic" pitchFamily="34" charset="0"/>
            </a:endParaRPr>
          </a:p>
        </p:txBody>
      </p:sp>
      <p:sp>
        <p:nvSpPr>
          <p:cNvPr id="20" name="AutoShape 4"/>
          <p:cNvSpPr>
            <a:spLocks noChangeArrowheads="1"/>
          </p:cNvSpPr>
          <p:nvPr/>
        </p:nvSpPr>
        <p:spPr bwMode="auto">
          <a:xfrm>
            <a:off x="152400" y="188639"/>
            <a:ext cx="8785224" cy="46800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pPr algn="ctr"/>
            <a:r>
              <a:rPr lang="fr-FR" sz="2000" b="1" dirty="0" smtClean="0">
                <a:solidFill>
                  <a:srgbClr val="FFFFFF"/>
                </a:solidFill>
                <a:latin typeface="Arial" panose="020B0604020202020204" pitchFamily="34" charset="0"/>
                <a:cs typeface="Arial" panose="020B0604020202020204" pitchFamily="34" charset="0"/>
              </a:rPr>
              <a:t>PLAN de FORMATION</a:t>
            </a:r>
            <a:endParaRPr lang="fr-FR" sz="2000" b="1" dirty="0">
              <a:solidFill>
                <a:srgbClr val="FFFFFF"/>
              </a:solidFill>
              <a:latin typeface="Arial" panose="020B0604020202020204" pitchFamily="34" charset="0"/>
              <a:cs typeface="Arial" panose="020B0604020202020204" pitchFamily="34" charset="0"/>
            </a:endParaRPr>
          </a:p>
        </p:txBody>
      </p:sp>
      <p:sp>
        <p:nvSpPr>
          <p:cNvPr id="22" name="Rectangle à coins arrondis 21"/>
          <p:cNvSpPr/>
          <p:nvPr/>
        </p:nvSpPr>
        <p:spPr>
          <a:xfrm>
            <a:off x="179265" y="1706142"/>
            <a:ext cx="1683294" cy="397198"/>
          </a:xfrm>
          <a:prstGeom prst="roundRect">
            <a:avLst/>
          </a:prstGeom>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b="1" dirty="0" smtClean="0">
                <a:solidFill>
                  <a:schemeClr val="bg1"/>
                </a:solidFill>
                <a:latin typeface="Arial" panose="020B0604020202020204" pitchFamily="34" charset="0"/>
                <a:cs typeface="Arial" panose="020B0604020202020204" pitchFamily="34" charset="0"/>
              </a:rPr>
              <a:t>ET – 1</a:t>
            </a:r>
            <a:r>
              <a:rPr lang="fr-FR" b="1" baseline="30000" dirty="0" smtClean="0">
                <a:solidFill>
                  <a:schemeClr val="bg1"/>
                </a:solidFill>
                <a:latin typeface="Arial" panose="020B0604020202020204" pitchFamily="34" charset="0"/>
                <a:cs typeface="Arial" panose="020B0604020202020204" pitchFamily="34" charset="0"/>
              </a:rPr>
              <a:t>ère</a:t>
            </a:r>
            <a:endParaRPr lang="fr-FR" baseline="30000" dirty="0">
              <a:solidFill>
                <a:schemeClr val="bg1"/>
              </a:solidFill>
            </a:endParaRPr>
          </a:p>
        </p:txBody>
      </p:sp>
      <p:grpSp>
        <p:nvGrpSpPr>
          <p:cNvPr id="28" name="Groupe 27"/>
          <p:cNvGrpSpPr/>
          <p:nvPr/>
        </p:nvGrpSpPr>
        <p:grpSpPr>
          <a:xfrm>
            <a:off x="221589" y="2209752"/>
            <a:ext cx="8598883" cy="3451496"/>
            <a:chOff x="221589" y="1553173"/>
            <a:chExt cx="8598883" cy="3451496"/>
          </a:xfrm>
        </p:grpSpPr>
        <p:pic>
          <p:nvPicPr>
            <p:cNvPr id="3" name="Image 2"/>
            <p:cNvPicPr>
              <a:picLocks noChangeAspect="1"/>
            </p:cNvPicPr>
            <p:nvPr/>
          </p:nvPicPr>
          <p:blipFill rotWithShape="1">
            <a:blip r:embed="rId3" cstate="print">
              <a:extLst>
                <a:ext uri="{28A0092B-C50C-407E-A947-70E740481C1C}">
                  <a14:useLocalDpi xmlns="" xmlns:a14="http://schemas.microsoft.com/office/drawing/2010/main" val="0"/>
                </a:ext>
              </a:extLst>
            </a:blip>
            <a:srcRect b="2538"/>
            <a:stretch/>
          </p:blipFill>
          <p:spPr>
            <a:xfrm>
              <a:off x="221589" y="1553173"/>
              <a:ext cx="8598883" cy="3451496"/>
            </a:xfrm>
            <a:prstGeom prst="rect">
              <a:avLst/>
            </a:prstGeom>
          </p:spPr>
        </p:pic>
        <p:sp>
          <p:nvSpPr>
            <p:cNvPr id="11" name="Pentagone 10"/>
            <p:cNvSpPr/>
            <p:nvPr/>
          </p:nvSpPr>
          <p:spPr>
            <a:xfrm>
              <a:off x="248674" y="2052373"/>
              <a:ext cx="828000" cy="288000"/>
            </a:xfrm>
            <a:prstGeom prst="homePlate">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Séq. 1</a:t>
              </a:r>
              <a:endParaRPr lang="fr-FR" dirty="0">
                <a:solidFill>
                  <a:schemeClr val="tx1"/>
                </a:solidFill>
              </a:endParaRPr>
            </a:p>
          </p:txBody>
        </p:sp>
        <p:sp>
          <p:nvSpPr>
            <p:cNvPr id="12" name="Pentagone 11"/>
            <p:cNvSpPr/>
            <p:nvPr/>
          </p:nvSpPr>
          <p:spPr>
            <a:xfrm>
              <a:off x="971696" y="2412413"/>
              <a:ext cx="864000" cy="288000"/>
            </a:xfrm>
            <a:prstGeom prst="homePlate">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 2</a:t>
              </a:r>
              <a:endParaRPr lang="fr-FR" dirty="0">
                <a:solidFill>
                  <a:schemeClr val="tx1"/>
                </a:solidFill>
              </a:endParaRPr>
            </a:p>
          </p:txBody>
        </p:sp>
        <p:sp>
          <p:nvSpPr>
            <p:cNvPr id="13" name="Pentagone 12"/>
            <p:cNvSpPr/>
            <p:nvPr/>
          </p:nvSpPr>
          <p:spPr>
            <a:xfrm>
              <a:off x="4499992" y="3420525"/>
              <a:ext cx="684000" cy="288000"/>
            </a:xfrm>
            <a:prstGeom prst="homePlate">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 6</a:t>
              </a:r>
              <a:endParaRPr lang="fr-FR" dirty="0">
                <a:solidFill>
                  <a:schemeClr val="tx1"/>
                </a:solidFill>
              </a:endParaRPr>
            </a:p>
          </p:txBody>
        </p:sp>
        <p:sp>
          <p:nvSpPr>
            <p:cNvPr id="14" name="Pentagone 13"/>
            <p:cNvSpPr/>
            <p:nvPr/>
          </p:nvSpPr>
          <p:spPr>
            <a:xfrm>
              <a:off x="5004048" y="3780565"/>
              <a:ext cx="648000" cy="288000"/>
            </a:xfrm>
            <a:prstGeom prst="homePlate">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 7</a:t>
              </a:r>
              <a:endParaRPr lang="fr-FR" dirty="0">
                <a:solidFill>
                  <a:schemeClr val="tx1"/>
                </a:solidFill>
              </a:endParaRPr>
            </a:p>
          </p:txBody>
        </p:sp>
        <p:sp>
          <p:nvSpPr>
            <p:cNvPr id="15" name="Pentagone 14"/>
            <p:cNvSpPr/>
            <p:nvPr/>
          </p:nvSpPr>
          <p:spPr>
            <a:xfrm>
              <a:off x="3960008" y="3060485"/>
              <a:ext cx="684000" cy="288000"/>
            </a:xfrm>
            <a:prstGeom prst="homePlate">
              <a:avLst/>
            </a:prstGeom>
            <a:solidFill>
              <a:schemeClr val="accent6">
                <a:lumMod val="20000"/>
                <a:lumOff val="80000"/>
              </a:schemeClr>
            </a:solidFill>
            <a:ln w="28575">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 5</a:t>
              </a:r>
              <a:endParaRPr lang="fr-FR" dirty="0">
                <a:solidFill>
                  <a:schemeClr val="tx1"/>
                </a:solidFill>
              </a:endParaRPr>
            </a:p>
          </p:txBody>
        </p:sp>
        <p:sp>
          <p:nvSpPr>
            <p:cNvPr id="16" name="Pentagone 15"/>
            <p:cNvSpPr/>
            <p:nvPr/>
          </p:nvSpPr>
          <p:spPr>
            <a:xfrm>
              <a:off x="2035933" y="2564904"/>
              <a:ext cx="828000" cy="288000"/>
            </a:xfrm>
            <a:prstGeom prst="homePlate">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 3</a:t>
              </a:r>
              <a:endParaRPr lang="fr-FR" dirty="0">
                <a:solidFill>
                  <a:schemeClr val="tx1"/>
                </a:solidFill>
              </a:endParaRPr>
            </a:p>
          </p:txBody>
        </p:sp>
        <p:sp>
          <p:nvSpPr>
            <p:cNvPr id="17" name="Pentagone 16"/>
            <p:cNvSpPr/>
            <p:nvPr/>
          </p:nvSpPr>
          <p:spPr>
            <a:xfrm>
              <a:off x="2776755" y="2856623"/>
              <a:ext cx="756000" cy="288000"/>
            </a:xfrm>
            <a:prstGeom prst="homePlat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solidFill>
                    <a:schemeClr val="bg1"/>
                  </a:solidFill>
                </a:rPr>
                <a:t>S 4</a:t>
              </a:r>
              <a:endParaRPr lang="fr-FR" dirty="0">
                <a:solidFill>
                  <a:schemeClr val="bg1"/>
                </a:solidFill>
              </a:endParaRPr>
            </a:p>
          </p:txBody>
        </p:sp>
        <p:sp>
          <p:nvSpPr>
            <p:cNvPr id="19" name="Pentagone 18"/>
            <p:cNvSpPr/>
            <p:nvPr/>
          </p:nvSpPr>
          <p:spPr>
            <a:xfrm>
              <a:off x="6120052" y="3996557"/>
              <a:ext cx="684000" cy="288000"/>
            </a:xfrm>
            <a:prstGeom prst="homePlate">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 8</a:t>
              </a:r>
              <a:endParaRPr lang="fr-FR" dirty="0">
                <a:solidFill>
                  <a:schemeClr val="tx1"/>
                </a:solidFill>
              </a:endParaRPr>
            </a:p>
          </p:txBody>
        </p:sp>
        <p:sp>
          <p:nvSpPr>
            <p:cNvPr id="21" name="Pentagone 20"/>
            <p:cNvSpPr/>
            <p:nvPr/>
          </p:nvSpPr>
          <p:spPr>
            <a:xfrm>
              <a:off x="6696312" y="4356629"/>
              <a:ext cx="684000" cy="288000"/>
            </a:xfrm>
            <a:prstGeom prst="homePlate">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 9</a:t>
              </a:r>
              <a:endParaRPr lang="fr-FR" dirty="0">
                <a:solidFill>
                  <a:schemeClr val="tx1"/>
                </a:solidFill>
              </a:endParaRPr>
            </a:p>
          </p:txBody>
        </p:sp>
        <p:sp>
          <p:nvSpPr>
            <p:cNvPr id="24" name="Pentagone 23"/>
            <p:cNvSpPr/>
            <p:nvPr/>
          </p:nvSpPr>
          <p:spPr>
            <a:xfrm>
              <a:off x="7812121" y="4644661"/>
              <a:ext cx="936343" cy="288000"/>
            </a:xfrm>
            <a:prstGeom prst="homePlate">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 10</a:t>
              </a:r>
              <a:endParaRPr lang="fr-FR" dirty="0">
                <a:solidFill>
                  <a:schemeClr val="tx1"/>
                </a:solidFill>
              </a:endParaRPr>
            </a:p>
          </p:txBody>
        </p:sp>
        <p:sp>
          <p:nvSpPr>
            <p:cNvPr id="29" name="ZoneTexte 28"/>
            <p:cNvSpPr txBox="1"/>
            <p:nvPr/>
          </p:nvSpPr>
          <p:spPr>
            <a:xfrm>
              <a:off x="2051720" y="3144655"/>
              <a:ext cx="1872208" cy="707886"/>
            </a:xfrm>
            <a:prstGeom prst="rect">
              <a:avLst/>
            </a:prstGeom>
            <a:noFill/>
          </p:spPr>
          <p:txBody>
            <a:bodyPr wrap="square" rtlCol="0">
              <a:spAutoFit/>
            </a:bodyPr>
            <a:lstStyle/>
            <a:p>
              <a:pPr marL="182563" indent="-182563"/>
              <a:r>
                <a:rPr lang="fr-FR" sz="2000" b="1" dirty="0" smtClean="0">
                  <a:solidFill>
                    <a:schemeClr val="accent2">
                      <a:lumMod val="50000"/>
                    </a:schemeClr>
                  </a:solidFill>
                </a:rPr>
                <a:t>« L’énergie dans l’habitat »</a:t>
              </a:r>
              <a:endParaRPr lang="fr-FR" sz="2000" b="1" dirty="0">
                <a:solidFill>
                  <a:schemeClr val="accent2">
                    <a:lumMod val="50000"/>
                  </a:schemeClr>
                </a:solidFill>
              </a:endParaRPr>
            </a:p>
          </p:txBody>
        </p:sp>
      </p:grpSp>
    </p:spTree>
    <p:extLst>
      <p:ext uri="{BB962C8B-B14F-4D97-AF65-F5344CB8AC3E}">
        <p14:creationId xmlns="" xmlns:p14="http://schemas.microsoft.com/office/powerpoint/2010/main" val="421900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62" name="Rectangle à coins arrondis 61"/>
          <p:cNvSpPr/>
          <p:nvPr/>
        </p:nvSpPr>
        <p:spPr>
          <a:xfrm>
            <a:off x="179512" y="1813410"/>
            <a:ext cx="8784976" cy="4855950"/>
          </a:xfrm>
          <a:prstGeom prst="roundRect">
            <a:avLst>
              <a:gd name="adj" fmla="val 4313"/>
            </a:avLst>
          </a:prstGeom>
          <a:noFill/>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61"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7403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683568"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1</a:t>
            </a:r>
            <a:endParaRPr lang="fr-FR" dirty="0"/>
          </a:p>
        </p:txBody>
      </p:sp>
      <p:sp>
        <p:nvSpPr>
          <p:cNvPr id="65" name="Rectangle à coins arrondis 64"/>
          <p:cNvSpPr/>
          <p:nvPr/>
        </p:nvSpPr>
        <p:spPr>
          <a:xfrm>
            <a:off x="179512" y="1844824"/>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Besoins des parties prenantes</a:t>
            </a:r>
            <a:endParaRPr lang="fr-FR" sz="2800" b="1" dirty="0">
              <a:solidFill>
                <a:schemeClr val="bg1"/>
              </a:solidFill>
            </a:endParaRPr>
          </a:p>
        </p:txBody>
      </p:sp>
      <p:pic>
        <p:nvPicPr>
          <p:cNvPr id="3074" name="Picture 2">
            <a:hlinkClick r:id="rId3" action="ppaction://hlinkfile"/>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36807" y="2398401"/>
            <a:ext cx="4439431" cy="25177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5" name="Picture 3">
            <a:hlinkClick r:id="rId3" action="ppaction://hlinkfile"/>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954872" y="5055829"/>
            <a:ext cx="6981800" cy="14695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3" name="Rectangle 32"/>
          <p:cNvSpPr/>
          <p:nvPr/>
        </p:nvSpPr>
        <p:spPr>
          <a:xfrm rot="20973155">
            <a:off x="5094797" y="3430755"/>
            <a:ext cx="2717384" cy="1015663"/>
          </a:xfrm>
          <a:prstGeom prst="rect">
            <a:avLst/>
          </a:prstGeom>
          <a:noFill/>
        </p:spPr>
        <p:txBody>
          <a:bodyPr wrap="square" lIns="91440" tIns="45720" rIns="91440" bIns="45720">
            <a:spAutoFit/>
          </a:bodyPr>
          <a:lstStyle/>
          <a:p>
            <a:pPr algn="ctr"/>
            <a:r>
              <a:rPr lang="fr-FR" sz="2000" b="1" cap="none" spc="0" dirty="0" smtClean="0">
                <a:ln w="10541" cmpd="sng">
                  <a:noFill/>
                  <a:prstDash val="solid"/>
                </a:ln>
                <a:solidFill>
                  <a:schemeClr val="tx1">
                    <a:lumMod val="50000"/>
                    <a:lumOff val="50000"/>
                  </a:schemeClr>
                </a:solidFill>
                <a:effectLst/>
                <a:latin typeface="Action of the Time New UL" panose="04030905020B02020C02" pitchFamily="82" charset="0"/>
              </a:rPr>
              <a:t>Cahier des charges finalisé</a:t>
            </a:r>
          </a:p>
          <a:p>
            <a:pPr algn="ctr"/>
            <a:r>
              <a:rPr lang="fr-FR" sz="2000" b="1" dirty="0" smtClean="0">
                <a:ln w="10541" cmpd="sng">
                  <a:noFill/>
                  <a:prstDash val="solid"/>
                </a:ln>
                <a:solidFill>
                  <a:schemeClr val="tx1">
                    <a:lumMod val="50000"/>
                    <a:lumOff val="50000"/>
                  </a:schemeClr>
                </a:solidFill>
                <a:latin typeface="Action of the Time New UL" panose="04030905020B02020C02" pitchFamily="82" charset="0"/>
              </a:rPr>
              <a:t>professeur</a:t>
            </a:r>
            <a:endParaRPr lang="fr-FR" sz="2000" b="1" cap="none" spc="0" dirty="0">
              <a:ln w="10541" cmpd="sng">
                <a:noFill/>
                <a:prstDash val="solid"/>
              </a:ln>
              <a:solidFill>
                <a:schemeClr val="tx1">
                  <a:lumMod val="50000"/>
                  <a:lumOff val="50000"/>
                </a:schemeClr>
              </a:solidFill>
              <a:effectLst/>
              <a:latin typeface="Action of the Time New UL" panose="04030905020B02020C02" pitchFamily="82" charset="0"/>
            </a:endParaRPr>
          </a:p>
        </p:txBody>
      </p:sp>
    </p:spTree>
    <p:extLst>
      <p:ext uri="{BB962C8B-B14F-4D97-AF65-F5344CB8AC3E}">
        <p14:creationId xmlns="" xmlns:p14="http://schemas.microsoft.com/office/powerpoint/2010/main" val="31182517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61"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62" name="Rectangle à coins arrondis 61"/>
          <p:cNvSpPr/>
          <p:nvPr/>
        </p:nvSpPr>
        <p:spPr>
          <a:xfrm>
            <a:off x="179512" y="1844824"/>
            <a:ext cx="8784976" cy="4752528"/>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p:txBody>
      </p:sp>
      <p:sp>
        <p:nvSpPr>
          <p:cNvPr id="44" name="Rectangle 43"/>
          <p:cNvSpPr/>
          <p:nvPr/>
        </p:nvSpPr>
        <p:spPr>
          <a:xfrm>
            <a:off x="201803" y="1032496"/>
            <a:ext cx="1923769" cy="7403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683568"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1</a:t>
            </a:r>
            <a:endParaRPr lang="fr-FR" dirty="0"/>
          </a:p>
        </p:txBody>
      </p:sp>
      <p:sp>
        <p:nvSpPr>
          <p:cNvPr id="65" name="Rectangle à coins arrondis 64"/>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Planification des tâches - équipe</a:t>
            </a:r>
            <a:endParaRPr lang="fr-FR" sz="2800" b="1" dirty="0">
              <a:solidFill>
                <a:schemeClr val="bg1"/>
              </a:solidFill>
            </a:endParaRPr>
          </a:p>
        </p:txBody>
      </p:sp>
      <p:grpSp>
        <p:nvGrpSpPr>
          <p:cNvPr id="54" name="Groupe 53"/>
          <p:cNvGrpSpPr/>
          <p:nvPr/>
        </p:nvGrpSpPr>
        <p:grpSpPr>
          <a:xfrm>
            <a:off x="323528" y="2403978"/>
            <a:ext cx="8537590" cy="3833334"/>
            <a:chOff x="-178074" y="1594916"/>
            <a:chExt cx="8537590" cy="3833334"/>
          </a:xfrm>
        </p:grpSpPr>
        <p:pic>
          <p:nvPicPr>
            <p:cNvPr id="55" name="Image 54"/>
            <p:cNvPicPr/>
            <p:nvPr/>
          </p:nvPicPr>
          <p:blipFill>
            <a:blip r:embed="rId3" cstate="print"/>
            <a:srcRect l="56769" b="2256"/>
            <a:stretch>
              <a:fillRect/>
            </a:stretch>
          </p:blipFill>
          <p:spPr bwMode="auto">
            <a:xfrm>
              <a:off x="-178074" y="1648250"/>
              <a:ext cx="4316274" cy="3780000"/>
            </a:xfrm>
            <a:prstGeom prst="rect">
              <a:avLst/>
            </a:prstGeom>
            <a:noFill/>
            <a:ln w="9525">
              <a:solidFill>
                <a:schemeClr val="tx1"/>
              </a:solidFill>
              <a:miter lim="800000"/>
              <a:headEnd/>
              <a:tailEnd/>
            </a:ln>
          </p:spPr>
        </p:pic>
        <p:pic>
          <p:nvPicPr>
            <p:cNvPr id="69" name="Image 68"/>
            <p:cNvPicPr>
              <a:picLocks noChangeAspect="1"/>
            </p:cNvPicPr>
            <p:nvPr/>
          </p:nvPicPr>
          <p:blipFill>
            <a:blip r:embed="rId4" cstate="print"/>
            <a:srcRect l="56448" b="21752"/>
            <a:stretch>
              <a:fillRect/>
            </a:stretch>
          </p:blipFill>
          <p:spPr bwMode="auto">
            <a:xfrm>
              <a:off x="5390902" y="1594916"/>
              <a:ext cx="2968614" cy="1889118"/>
            </a:xfrm>
            <a:prstGeom prst="rect">
              <a:avLst/>
            </a:prstGeom>
            <a:noFill/>
            <a:ln w="9525">
              <a:solidFill>
                <a:schemeClr val="tx1"/>
              </a:solidFill>
              <a:miter lim="800000"/>
              <a:headEnd/>
              <a:tailEnd/>
            </a:ln>
          </p:spPr>
        </p:pic>
        <p:sp>
          <p:nvSpPr>
            <p:cNvPr id="70" name="ZoneTexte 69"/>
            <p:cNvSpPr txBox="1"/>
            <p:nvPr/>
          </p:nvSpPr>
          <p:spPr>
            <a:xfrm>
              <a:off x="5043268" y="2270372"/>
              <a:ext cx="1998238" cy="923330"/>
            </a:xfrm>
            <a:prstGeom prst="rect">
              <a:avLst/>
            </a:prstGeom>
            <a:solidFill>
              <a:srgbClr val="FFFF00"/>
            </a:solidFill>
            <a:ln>
              <a:solidFill>
                <a:srgbClr val="FF0000"/>
              </a:solidFill>
            </a:ln>
          </p:spPr>
          <p:txBody>
            <a:bodyPr wrap="square" rtlCol="0">
              <a:spAutoFit/>
            </a:bodyPr>
            <a:lstStyle/>
            <a:p>
              <a:pPr algn="ctr"/>
              <a:r>
                <a:rPr lang="fr-FR" dirty="0" smtClean="0"/>
                <a:t>Planning GANTT du 07/01/2014 au 06/06/2014</a:t>
              </a:r>
              <a:endParaRPr lang="fr-FR" dirty="0"/>
            </a:p>
          </p:txBody>
        </p:sp>
        <p:pic>
          <p:nvPicPr>
            <p:cNvPr id="71" name="Image 70"/>
            <p:cNvPicPr>
              <a:picLocks noChangeAspect="1"/>
            </p:cNvPicPr>
            <p:nvPr/>
          </p:nvPicPr>
          <p:blipFill>
            <a:blip r:embed="rId5" cstate="print"/>
            <a:srcRect l="56020" b="22356"/>
            <a:stretch>
              <a:fillRect/>
            </a:stretch>
          </p:blipFill>
          <p:spPr bwMode="auto">
            <a:xfrm>
              <a:off x="5390901" y="3556042"/>
              <a:ext cx="2952000" cy="1849054"/>
            </a:xfrm>
            <a:prstGeom prst="rect">
              <a:avLst/>
            </a:prstGeom>
            <a:noFill/>
            <a:ln w="9525">
              <a:solidFill>
                <a:schemeClr val="tx1"/>
              </a:solidFill>
              <a:miter lim="800000"/>
              <a:headEnd/>
              <a:tailEnd/>
            </a:ln>
          </p:spPr>
        </p:pic>
        <p:sp>
          <p:nvSpPr>
            <p:cNvPr id="72" name="ZoneTexte 71"/>
            <p:cNvSpPr txBox="1"/>
            <p:nvPr/>
          </p:nvSpPr>
          <p:spPr>
            <a:xfrm>
              <a:off x="5043268" y="4348130"/>
              <a:ext cx="1823633" cy="646331"/>
            </a:xfrm>
            <a:prstGeom prst="rect">
              <a:avLst/>
            </a:prstGeom>
            <a:solidFill>
              <a:srgbClr val="FFFF00"/>
            </a:solidFill>
            <a:ln>
              <a:solidFill>
                <a:srgbClr val="FF0000"/>
              </a:solidFill>
            </a:ln>
          </p:spPr>
          <p:txBody>
            <a:bodyPr wrap="square" rtlCol="0">
              <a:spAutoFit/>
            </a:bodyPr>
            <a:lstStyle/>
            <a:p>
              <a:pPr algn="ctr"/>
              <a:r>
                <a:rPr lang="fr-FR" dirty="0" smtClean="0"/>
                <a:t>Planning GANTT mensuel</a:t>
              </a:r>
              <a:endParaRPr lang="fr-FR" dirty="0"/>
            </a:p>
          </p:txBody>
        </p:sp>
      </p:grpSp>
      <p:pic>
        <p:nvPicPr>
          <p:cNvPr id="6146"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203848" y="5229200"/>
            <a:ext cx="1720383" cy="1224000"/>
          </a:xfrm>
          <a:prstGeom prst="rect">
            <a:avLst/>
          </a:prstGeom>
          <a:noFill/>
          <a:ln>
            <a:noFill/>
          </a:ln>
          <a:effectLst/>
          <a:scene3d>
            <a:camera prst="orthographicFront"/>
            <a:lightRig rig="threePt" dir="t"/>
          </a:scene3d>
          <a:sp3d>
            <a:bevelT/>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7" name="ZoneTexte 36"/>
          <p:cNvSpPr txBox="1"/>
          <p:nvPr/>
        </p:nvSpPr>
        <p:spPr>
          <a:xfrm>
            <a:off x="395536" y="4653136"/>
            <a:ext cx="1998238" cy="646331"/>
          </a:xfrm>
          <a:prstGeom prst="rect">
            <a:avLst/>
          </a:prstGeom>
          <a:solidFill>
            <a:srgbClr val="FFFF00"/>
          </a:solidFill>
          <a:ln>
            <a:solidFill>
              <a:srgbClr val="FF0000"/>
            </a:solidFill>
          </a:ln>
        </p:spPr>
        <p:txBody>
          <a:bodyPr wrap="square" rtlCol="0">
            <a:spAutoFit/>
          </a:bodyPr>
          <a:lstStyle/>
          <a:p>
            <a:pPr algn="ctr"/>
            <a:r>
              <a:rPr lang="fr-FR" dirty="0" smtClean="0"/>
              <a:t>Carte mentale générale</a:t>
            </a:r>
            <a:endParaRPr lang="fr-FR" dirty="0"/>
          </a:p>
        </p:txBody>
      </p:sp>
    </p:spTree>
    <p:extLst>
      <p:ext uri="{BB962C8B-B14F-4D97-AF65-F5344CB8AC3E}">
        <p14:creationId xmlns="" xmlns:p14="http://schemas.microsoft.com/office/powerpoint/2010/main" val="24624023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61"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62" name="Rectangle à coins arrondis 61"/>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p:txBody>
      </p:sp>
      <p:sp>
        <p:nvSpPr>
          <p:cNvPr id="44" name="Rectangle 43"/>
          <p:cNvSpPr/>
          <p:nvPr/>
        </p:nvSpPr>
        <p:spPr>
          <a:xfrm>
            <a:off x="201803" y="1032496"/>
            <a:ext cx="1923769" cy="7403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683568"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1</a:t>
            </a:r>
            <a:endParaRPr lang="fr-FR" dirty="0"/>
          </a:p>
        </p:txBody>
      </p:sp>
      <p:sp>
        <p:nvSpPr>
          <p:cNvPr id="65" name="Rectangle à coins arrondis 64"/>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Planification des tâches - individuelle</a:t>
            </a:r>
            <a:endParaRPr lang="fr-FR" sz="2800" b="1" dirty="0">
              <a:solidFill>
                <a:schemeClr val="bg1"/>
              </a:solidFill>
            </a:endParaRPr>
          </a:p>
        </p:txBody>
      </p:sp>
      <p:grpSp>
        <p:nvGrpSpPr>
          <p:cNvPr id="33" name="Groupe 32"/>
          <p:cNvGrpSpPr/>
          <p:nvPr/>
        </p:nvGrpSpPr>
        <p:grpSpPr>
          <a:xfrm>
            <a:off x="307973" y="2348880"/>
            <a:ext cx="8541774" cy="3824119"/>
            <a:chOff x="307973" y="2348880"/>
            <a:chExt cx="8541774" cy="3824119"/>
          </a:xfrm>
        </p:grpSpPr>
        <p:pic>
          <p:nvPicPr>
            <p:cNvPr id="34" name="Image 33"/>
            <p:cNvPicPr>
              <a:picLocks noChangeAspect="1"/>
            </p:cNvPicPr>
            <p:nvPr/>
          </p:nvPicPr>
          <p:blipFill rotWithShape="1">
            <a:blip r:embed="rId3" cstate="print"/>
            <a:srcRect l="20056" t="-1" r="58574" b="35209"/>
            <a:stretch/>
          </p:blipFill>
          <p:spPr bwMode="auto">
            <a:xfrm>
              <a:off x="307973" y="2765137"/>
              <a:ext cx="3045285" cy="3273353"/>
            </a:xfrm>
            <a:prstGeom prst="rect">
              <a:avLst/>
            </a:prstGeom>
            <a:noFill/>
            <a:ln w="9525">
              <a:solidFill>
                <a:schemeClr val="tx1"/>
              </a:solidFill>
              <a:miter lim="800000"/>
              <a:headEnd/>
              <a:tailEnd/>
            </a:ln>
          </p:spPr>
        </p:pic>
        <p:pic>
          <p:nvPicPr>
            <p:cNvPr id="35" name="Image 34"/>
            <p:cNvPicPr>
              <a:picLocks noChangeAspect="1"/>
            </p:cNvPicPr>
            <p:nvPr/>
          </p:nvPicPr>
          <p:blipFill>
            <a:blip r:embed="rId4" cstate="print"/>
            <a:srcRect r="59351" b="24471"/>
            <a:stretch>
              <a:fillRect/>
            </a:stretch>
          </p:blipFill>
          <p:spPr bwMode="auto">
            <a:xfrm>
              <a:off x="4958017" y="2367510"/>
              <a:ext cx="3891730" cy="2095547"/>
            </a:xfrm>
            <a:prstGeom prst="rect">
              <a:avLst/>
            </a:prstGeom>
            <a:noFill/>
            <a:ln w="9525">
              <a:solidFill>
                <a:schemeClr val="tx1"/>
              </a:solidFill>
              <a:miter lim="800000"/>
              <a:headEnd/>
              <a:tailEnd/>
            </a:ln>
          </p:spPr>
        </p:pic>
        <p:pic>
          <p:nvPicPr>
            <p:cNvPr id="36" name="Image 35"/>
            <p:cNvPicPr>
              <a:picLocks noChangeAspect="1"/>
            </p:cNvPicPr>
            <p:nvPr/>
          </p:nvPicPr>
          <p:blipFill>
            <a:blip r:embed="rId5" cstate="print"/>
            <a:srcRect r="71134" b="21752"/>
            <a:stretch>
              <a:fillRect/>
            </a:stretch>
          </p:blipFill>
          <p:spPr bwMode="auto">
            <a:xfrm>
              <a:off x="6812794" y="4354242"/>
              <a:ext cx="1892456" cy="1818757"/>
            </a:xfrm>
            <a:prstGeom prst="rect">
              <a:avLst/>
            </a:prstGeom>
            <a:noFill/>
            <a:ln w="9525">
              <a:solidFill>
                <a:schemeClr val="tx1"/>
              </a:solidFill>
              <a:miter lim="800000"/>
              <a:headEnd/>
              <a:tailEnd/>
            </a:ln>
          </p:spPr>
        </p:pic>
        <p:sp>
          <p:nvSpPr>
            <p:cNvPr id="37" name="ZoneTexte 36"/>
            <p:cNvSpPr txBox="1"/>
            <p:nvPr/>
          </p:nvSpPr>
          <p:spPr>
            <a:xfrm>
              <a:off x="434264" y="2348880"/>
              <a:ext cx="1902709" cy="646331"/>
            </a:xfrm>
            <a:prstGeom prst="rect">
              <a:avLst/>
            </a:prstGeom>
            <a:solidFill>
              <a:srgbClr val="FFFF00"/>
            </a:solidFill>
            <a:ln>
              <a:solidFill>
                <a:srgbClr val="FF0000"/>
              </a:solidFill>
            </a:ln>
          </p:spPr>
          <p:txBody>
            <a:bodyPr wrap="square" rtlCol="0">
              <a:spAutoFit/>
            </a:bodyPr>
            <a:lstStyle/>
            <a:p>
              <a:pPr algn="ctr"/>
              <a:r>
                <a:rPr lang="fr-FR" dirty="0" smtClean="0"/>
                <a:t>Fonction filtre: choix de l’élève</a:t>
              </a:r>
              <a:endParaRPr lang="fr-FR" dirty="0"/>
            </a:p>
          </p:txBody>
        </p:sp>
        <p:sp>
          <p:nvSpPr>
            <p:cNvPr id="38" name="ZoneTexte 37"/>
            <p:cNvSpPr txBox="1"/>
            <p:nvPr/>
          </p:nvSpPr>
          <p:spPr>
            <a:xfrm>
              <a:off x="3999702" y="3070701"/>
              <a:ext cx="2143806" cy="646331"/>
            </a:xfrm>
            <a:prstGeom prst="rect">
              <a:avLst/>
            </a:prstGeom>
            <a:solidFill>
              <a:srgbClr val="FFFF00"/>
            </a:solidFill>
            <a:ln>
              <a:solidFill>
                <a:srgbClr val="FF0000"/>
              </a:solidFill>
            </a:ln>
          </p:spPr>
          <p:txBody>
            <a:bodyPr wrap="square" rtlCol="0">
              <a:spAutoFit/>
            </a:bodyPr>
            <a:lstStyle/>
            <a:p>
              <a:pPr algn="ctr"/>
              <a:r>
                <a:rPr lang="fr-FR" dirty="0" smtClean="0"/>
                <a:t>La carte mentale de l’élève s’affiche</a:t>
              </a:r>
              <a:endParaRPr lang="fr-FR" dirty="0"/>
            </a:p>
          </p:txBody>
        </p:sp>
        <p:sp>
          <p:nvSpPr>
            <p:cNvPr id="39" name="ZoneTexte 38"/>
            <p:cNvSpPr txBox="1"/>
            <p:nvPr/>
          </p:nvSpPr>
          <p:spPr>
            <a:xfrm>
              <a:off x="7382771" y="5167922"/>
              <a:ext cx="1466976" cy="646331"/>
            </a:xfrm>
            <a:prstGeom prst="rect">
              <a:avLst/>
            </a:prstGeom>
            <a:solidFill>
              <a:srgbClr val="FFFF00"/>
            </a:solidFill>
            <a:ln>
              <a:solidFill>
                <a:srgbClr val="FF0000"/>
              </a:solidFill>
            </a:ln>
          </p:spPr>
          <p:txBody>
            <a:bodyPr wrap="square" rtlCol="0">
              <a:spAutoFit/>
            </a:bodyPr>
            <a:lstStyle/>
            <a:p>
              <a:pPr algn="ctr"/>
              <a:r>
                <a:rPr lang="fr-FR" dirty="0" smtClean="0"/>
                <a:t>Gantt associé à l’élève</a:t>
              </a:r>
              <a:endParaRPr lang="fr-FR" dirty="0"/>
            </a:p>
          </p:txBody>
        </p:sp>
      </p:grpSp>
      <p:pic>
        <p:nvPicPr>
          <p:cNvPr id="10242"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282086" y="4123795"/>
            <a:ext cx="4048125" cy="2279650"/>
          </a:xfrm>
          <a:prstGeom prst="rect">
            <a:avLst/>
          </a:prstGeom>
          <a:noFill/>
          <a:ln>
            <a:noFill/>
          </a:ln>
          <a:effectLst/>
          <a:scene3d>
            <a:camera prst="orthographicFront"/>
            <a:lightRig rig="threePt" dir="t"/>
          </a:scene3d>
          <a:sp3d>
            <a:bevelT/>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546172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61"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62" name="Rectangle à coins arrondis 61"/>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p:txBody>
      </p:sp>
      <p:sp>
        <p:nvSpPr>
          <p:cNvPr id="44" name="Rectangle 43"/>
          <p:cNvSpPr/>
          <p:nvPr/>
        </p:nvSpPr>
        <p:spPr>
          <a:xfrm>
            <a:off x="201803" y="1032496"/>
            <a:ext cx="1923769" cy="7403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683568"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1</a:t>
            </a:r>
            <a:endParaRPr lang="fr-FR" dirty="0"/>
          </a:p>
        </p:txBody>
      </p:sp>
      <p:sp>
        <p:nvSpPr>
          <p:cNvPr id="65" name="Rectangle à coins arrondis 64"/>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Analyse de l’existant</a:t>
            </a:r>
            <a:endParaRPr lang="fr-FR" sz="2800" b="1" dirty="0">
              <a:solidFill>
                <a:schemeClr val="bg1"/>
              </a:solidFill>
            </a:endParaRPr>
          </a:p>
        </p:txBody>
      </p:sp>
      <p:pic>
        <p:nvPicPr>
          <p:cNvPr id="3" name="Image 2"/>
          <p:cNvPicPr>
            <a:picLocks noChangeAspect="1"/>
          </p:cNvPicPr>
          <p:nvPr/>
        </p:nvPicPr>
        <p:blipFill rotWithShape="1">
          <a:blip r:embed="rId3" cstate="print">
            <a:extLst>
              <a:ext uri="{28A0092B-C50C-407E-A947-70E740481C1C}">
                <a14:useLocalDpi xmlns="" xmlns:a14="http://schemas.microsoft.com/office/drawing/2010/main" val="0"/>
              </a:ext>
            </a:extLst>
          </a:blip>
          <a:srcRect l="16351" t="4684" r="23276"/>
          <a:stretch/>
        </p:blipFill>
        <p:spPr>
          <a:xfrm>
            <a:off x="390312" y="3141432"/>
            <a:ext cx="2736174" cy="3239896"/>
          </a:xfrm>
          <a:prstGeom prst="rect">
            <a:avLst/>
          </a:prstGeom>
          <a:ln w="19050">
            <a:solidFill>
              <a:schemeClr val="bg1">
                <a:lumMod val="50000"/>
              </a:schemeClr>
            </a:solidFill>
          </a:ln>
        </p:spPr>
      </p:pic>
      <p:pic>
        <p:nvPicPr>
          <p:cNvPr id="819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6200000">
            <a:off x="5482129" y="3691057"/>
            <a:ext cx="1348574" cy="432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Imag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529446" y="2133152"/>
            <a:ext cx="5016575" cy="2664000"/>
          </a:xfrm>
          <a:prstGeom prst="rect">
            <a:avLst/>
          </a:prstGeom>
          <a:scene3d>
            <a:camera prst="orthographicFront"/>
            <a:lightRig rig="threePt" dir="t"/>
          </a:scene3d>
          <a:sp3d>
            <a:bevelT/>
          </a:sp3d>
        </p:spPr>
      </p:pic>
      <p:sp>
        <p:nvSpPr>
          <p:cNvPr id="35" name="Rectangle 34"/>
          <p:cNvSpPr/>
          <p:nvPr/>
        </p:nvSpPr>
        <p:spPr>
          <a:xfrm>
            <a:off x="251520" y="2708920"/>
            <a:ext cx="2946973" cy="461665"/>
          </a:xfrm>
          <a:prstGeom prst="rect">
            <a:avLst/>
          </a:prstGeom>
          <a:noFill/>
        </p:spPr>
        <p:txBody>
          <a:bodyPr wrap="square" lIns="91440" tIns="45720" rIns="91440" bIns="45720">
            <a:spAutoFit/>
          </a:bodyPr>
          <a:lstStyle/>
          <a:p>
            <a:pPr algn="ctr"/>
            <a:r>
              <a:rPr lang="fr-FR" sz="2400" b="1"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Plan de situation</a:t>
            </a:r>
            <a:endParaRPr lang="fr-FR" sz="24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sp>
        <p:nvSpPr>
          <p:cNvPr id="36" name="Rectangle 35"/>
          <p:cNvSpPr/>
          <p:nvPr/>
        </p:nvSpPr>
        <p:spPr>
          <a:xfrm>
            <a:off x="4048914" y="4797152"/>
            <a:ext cx="4267502" cy="461665"/>
          </a:xfrm>
          <a:prstGeom prst="rect">
            <a:avLst/>
          </a:prstGeom>
          <a:noFill/>
        </p:spPr>
        <p:txBody>
          <a:bodyPr wrap="square" lIns="91440" tIns="45720" rIns="91440" bIns="45720">
            <a:spAutoFit/>
          </a:bodyPr>
          <a:lstStyle/>
          <a:p>
            <a:r>
              <a:rPr lang="fr-FR" sz="2400" b="1"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Vue en plan RdC</a:t>
            </a:r>
            <a:endParaRPr lang="fr-FR" sz="24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spTree>
    <p:extLst>
      <p:ext uri="{BB962C8B-B14F-4D97-AF65-F5344CB8AC3E}">
        <p14:creationId xmlns="" xmlns:p14="http://schemas.microsoft.com/office/powerpoint/2010/main" val="30376726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61"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62" name="Rectangle à coins arrondis 61"/>
          <p:cNvSpPr/>
          <p:nvPr/>
        </p:nvSpPr>
        <p:spPr>
          <a:xfrm>
            <a:off x="179512" y="1813410"/>
            <a:ext cx="8784976" cy="4783942"/>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p:txBody>
      </p:sp>
      <p:sp>
        <p:nvSpPr>
          <p:cNvPr id="44" name="Rectangle 43"/>
          <p:cNvSpPr/>
          <p:nvPr/>
        </p:nvSpPr>
        <p:spPr>
          <a:xfrm>
            <a:off x="201803" y="1032496"/>
            <a:ext cx="1923769" cy="7403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683568"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1</a:t>
            </a:r>
            <a:endParaRPr lang="fr-FR" dirty="0"/>
          </a:p>
        </p:txBody>
      </p:sp>
      <p:sp>
        <p:nvSpPr>
          <p:cNvPr id="65" name="Rectangle à coins arrondis 64"/>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Contraintes du projet</a:t>
            </a:r>
            <a:endParaRPr lang="fr-FR" sz="2800" b="1" dirty="0">
              <a:solidFill>
                <a:schemeClr val="bg1"/>
              </a:solidFill>
            </a:endParaRPr>
          </a:p>
        </p:txBody>
      </p:sp>
      <p:pic>
        <p:nvPicPr>
          <p:cNvPr id="9011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6545" b="9417"/>
          <a:stretch/>
        </p:blipFill>
        <p:spPr bwMode="auto">
          <a:xfrm>
            <a:off x="2876185" y="2537082"/>
            <a:ext cx="6012000" cy="3547893"/>
          </a:xfrm>
          <a:prstGeom prst="rect">
            <a:avLst/>
          </a:prstGeom>
          <a:noFill/>
          <a:ln w="9525">
            <a:solidFill>
              <a:schemeClr val="bg1">
                <a:lumMod val="75000"/>
              </a:schemeClr>
            </a:solidFill>
            <a:miter lim="800000"/>
            <a:headEnd/>
            <a:tailEnd/>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48058" y="2920363"/>
            <a:ext cx="2218662" cy="19289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b="12233"/>
          <a:stretch/>
        </p:blipFill>
        <p:spPr bwMode="auto">
          <a:xfrm>
            <a:off x="251520" y="3293705"/>
            <a:ext cx="2401911" cy="3159631"/>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
        <p:nvSpPr>
          <p:cNvPr id="37" name="Rectangle 36"/>
          <p:cNvSpPr/>
          <p:nvPr/>
        </p:nvSpPr>
        <p:spPr>
          <a:xfrm rot="21117096">
            <a:off x="345473" y="2381755"/>
            <a:ext cx="2286653" cy="1077218"/>
          </a:xfrm>
          <a:prstGeom prst="rect">
            <a:avLst/>
          </a:prstGeom>
          <a:noFill/>
        </p:spPr>
        <p:txBody>
          <a:bodyPr wrap="square" lIns="91440" tIns="45720" rIns="91440" bIns="45720">
            <a:spAutoFit/>
          </a:bodyPr>
          <a:lstStyle/>
          <a:p>
            <a:pPr algn="ctr"/>
            <a:r>
              <a:rPr lang="fr-FR" sz="3200" b="1" spc="-10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mj-lt"/>
              </a:rPr>
              <a:t>Plan Local d’Urbanisme</a:t>
            </a:r>
            <a:endParaRPr lang="fr-FR" sz="3200" b="1" cap="none" spc="-10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mj-lt"/>
            </a:endParaRPr>
          </a:p>
        </p:txBody>
      </p:sp>
      <p:sp>
        <p:nvSpPr>
          <p:cNvPr id="38" name="Rectangle 37"/>
          <p:cNvSpPr/>
          <p:nvPr/>
        </p:nvSpPr>
        <p:spPr>
          <a:xfrm rot="21223826">
            <a:off x="3340070" y="4576180"/>
            <a:ext cx="4045869" cy="2062103"/>
          </a:xfrm>
          <a:prstGeom prst="rect">
            <a:avLst/>
          </a:prstGeom>
          <a:solidFill>
            <a:schemeClr val="bg1"/>
          </a:solidFill>
        </p:spPr>
        <p:txBody>
          <a:bodyPr wrap="square" lIns="91440" tIns="45720" rIns="91440" bIns="45720">
            <a:spAutoFit/>
          </a:bodyPr>
          <a:lstStyle/>
          <a:p>
            <a:pPr algn="ctr"/>
            <a:r>
              <a:rPr lang="fr-FR" sz="3200" b="1" spc="-100"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mj-lt"/>
              </a:rPr>
              <a:t>Cahier des Charges destiné aux porteurs de projet de création de micro-crèche</a:t>
            </a:r>
            <a:endParaRPr lang="fr-FR" sz="3200" b="1" cap="none" spc="-10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mj-lt"/>
            </a:endParaRPr>
          </a:p>
        </p:txBody>
      </p:sp>
    </p:spTree>
    <p:extLst>
      <p:ext uri="{BB962C8B-B14F-4D97-AF65-F5344CB8AC3E}">
        <p14:creationId xmlns="" xmlns:p14="http://schemas.microsoft.com/office/powerpoint/2010/main" val="222358202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61"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62" name="Rectangle à coins arrondis 61"/>
          <p:cNvSpPr/>
          <p:nvPr/>
        </p:nvSpPr>
        <p:spPr>
          <a:xfrm>
            <a:off x="179512" y="1813410"/>
            <a:ext cx="8784976" cy="4927958"/>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p:txBody>
      </p:sp>
      <p:sp>
        <p:nvSpPr>
          <p:cNvPr id="44" name="Rectangle 43"/>
          <p:cNvSpPr/>
          <p:nvPr/>
        </p:nvSpPr>
        <p:spPr>
          <a:xfrm>
            <a:off x="201803" y="1032496"/>
            <a:ext cx="1923769" cy="7403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683568"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1</a:t>
            </a:r>
            <a:endParaRPr lang="fr-FR" dirty="0"/>
          </a:p>
        </p:txBody>
      </p:sp>
      <p:sp>
        <p:nvSpPr>
          <p:cNvPr id="65" name="Rectangle à coins arrondis 64"/>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Faisabilité</a:t>
            </a:r>
            <a:endParaRPr lang="fr-FR" sz="2800" b="1" dirty="0">
              <a:solidFill>
                <a:schemeClr val="bg1"/>
              </a:solidFill>
            </a:endParaRPr>
          </a:p>
        </p:txBody>
      </p:sp>
      <p:pic>
        <p:nvPicPr>
          <p:cNvPr id="35" name="Image 34"/>
          <p:cNvPicPr>
            <a:picLocks noChangeAspect="1"/>
          </p:cNvPicPr>
          <p:nvPr/>
        </p:nvPicPr>
        <p:blipFill rotWithShape="1">
          <a:blip r:embed="rId3" cstate="print">
            <a:extLst>
              <a:ext uri="{28A0092B-C50C-407E-A947-70E740481C1C}">
                <a14:useLocalDpi xmlns="" xmlns:a14="http://schemas.microsoft.com/office/drawing/2010/main" val="0"/>
              </a:ext>
            </a:extLst>
          </a:blip>
          <a:srcRect l="10611" t="6776" r="43711" b="417"/>
          <a:stretch/>
        </p:blipFill>
        <p:spPr>
          <a:xfrm>
            <a:off x="3745208" y="641848"/>
            <a:ext cx="2410968" cy="7539680"/>
          </a:xfrm>
          <a:prstGeom prst="rect">
            <a:avLst/>
          </a:prstGeom>
          <a:scene3d>
            <a:camera prst="isometricTopUp"/>
            <a:lightRig rig="threePt" dir="t"/>
          </a:scene3d>
        </p:spPr>
      </p:pic>
      <p:pic>
        <p:nvPicPr>
          <p:cNvPr id="36" name="Image 35"/>
          <p:cNvPicPr>
            <a:picLocks noChangeAspect="1"/>
          </p:cNvPicPr>
          <p:nvPr/>
        </p:nvPicPr>
        <p:blipFill rotWithShape="1">
          <a:blip r:embed="rId4" cstate="print">
            <a:extLst>
              <a:ext uri="{28A0092B-C50C-407E-A947-70E740481C1C}">
                <a14:useLocalDpi xmlns="" xmlns:a14="http://schemas.microsoft.com/office/drawing/2010/main" val="0"/>
              </a:ext>
            </a:extLst>
          </a:blip>
          <a:srcRect l="17383" t="17426" r="29501" b="2972"/>
          <a:stretch/>
        </p:blipFill>
        <p:spPr>
          <a:xfrm>
            <a:off x="5862032" y="2598530"/>
            <a:ext cx="2389586" cy="3600000"/>
          </a:xfrm>
          <a:prstGeom prst="rect">
            <a:avLst/>
          </a:prstGeom>
          <a:scene3d>
            <a:camera prst="isometricTopUp"/>
            <a:lightRig rig="threePt" dir="t"/>
          </a:scene3d>
        </p:spPr>
      </p:pic>
      <p:sp>
        <p:nvSpPr>
          <p:cNvPr id="37" name="Rectangle 36"/>
          <p:cNvSpPr/>
          <p:nvPr/>
        </p:nvSpPr>
        <p:spPr>
          <a:xfrm>
            <a:off x="2555776" y="3559858"/>
            <a:ext cx="2202464" cy="2016224"/>
          </a:xfrm>
          <a:prstGeom prst="rect">
            <a:avLst/>
          </a:prstGeom>
          <a:solidFill>
            <a:srgbClr val="00B050"/>
          </a:solidFill>
          <a:ln>
            <a:solidFill>
              <a:srgbClr val="00B050"/>
            </a:solid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smtClean="0">
                <a:solidFill>
                  <a:schemeClr val="bg1"/>
                </a:solidFill>
              </a:rPr>
              <a:t>Extension ?</a:t>
            </a:r>
          </a:p>
          <a:p>
            <a:pPr algn="ctr"/>
            <a:endParaRPr lang="fr-FR" sz="3000" dirty="0">
              <a:solidFill>
                <a:schemeClr val="bg1"/>
              </a:solidFill>
            </a:endParaRPr>
          </a:p>
        </p:txBody>
      </p:sp>
      <p:grpSp>
        <p:nvGrpSpPr>
          <p:cNvPr id="38" name="Groupe 37"/>
          <p:cNvGrpSpPr/>
          <p:nvPr/>
        </p:nvGrpSpPr>
        <p:grpSpPr>
          <a:xfrm>
            <a:off x="-180528" y="2253221"/>
            <a:ext cx="3384376" cy="3110278"/>
            <a:chOff x="-1476672" y="2118922"/>
            <a:chExt cx="3384376" cy="3110278"/>
          </a:xfrm>
          <a:solidFill>
            <a:schemeClr val="accent6">
              <a:lumMod val="75000"/>
            </a:schemeClr>
          </a:solidFill>
        </p:grpSpPr>
        <p:sp>
          <p:nvSpPr>
            <p:cNvPr id="39" name="Rectangle 38"/>
            <p:cNvSpPr/>
            <p:nvPr/>
          </p:nvSpPr>
          <p:spPr>
            <a:xfrm>
              <a:off x="-612765" y="2118922"/>
              <a:ext cx="1440349" cy="3110278"/>
            </a:xfrm>
            <a:prstGeom prst="rect">
              <a:avLst/>
            </a:prstGeom>
            <a:grp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000" dirty="0">
                <a:solidFill>
                  <a:schemeClr val="bg1"/>
                </a:solidFill>
              </a:endParaRPr>
            </a:p>
          </p:txBody>
        </p:sp>
        <p:sp>
          <p:nvSpPr>
            <p:cNvPr id="40" name="Rectangle 39"/>
            <p:cNvSpPr/>
            <p:nvPr/>
          </p:nvSpPr>
          <p:spPr>
            <a:xfrm>
              <a:off x="-1476672" y="2204864"/>
              <a:ext cx="3384376" cy="1152128"/>
            </a:xfrm>
            <a:prstGeom prst="rect">
              <a:avLst/>
            </a:prstGeom>
            <a:grp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smtClean="0">
                  <a:solidFill>
                    <a:schemeClr val="bg1"/>
                  </a:solidFill>
                </a:rPr>
                <a:t>Extension ?</a:t>
              </a:r>
            </a:p>
            <a:p>
              <a:pPr algn="ctr"/>
              <a:endParaRPr lang="fr-FR" sz="3000" dirty="0">
                <a:solidFill>
                  <a:schemeClr val="bg1"/>
                </a:solidFill>
              </a:endParaRPr>
            </a:p>
          </p:txBody>
        </p:sp>
      </p:grpSp>
      <p:sp>
        <p:nvSpPr>
          <p:cNvPr id="41" name="Rectangle 40"/>
          <p:cNvSpPr/>
          <p:nvPr/>
        </p:nvSpPr>
        <p:spPr>
          <a:xfrm>
            <a:off x="4067944" y="4351946"/>
            <a:ext cx="1762703" cy="3265784"/>
          </a:xfrm>
          <a:prstGeom prst="rect">
            <a:avLst/>
          </a:prstGeom>
          <a:solidFill>
            <a:schemeClr val="accent5"/>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smtClean="0">
                <a:solidFill>
                  <a:schemeClr val="bg1"/>
                </a:solidFill>
              </a:rPr>
              <a:t>Extension ?</a:t>
            </a:r>
          </a:p>
          <a:p>
            <a:pPr algn="ctr"/>
            <a:endParaRPr lang="fr-FR" sz="3000" dirty="0">
              <a:solidFill>
                <a:schemeClr val="bg1"/>
              </a:solidFill>
            </a:endParaRPr>
          </a:p>
        </p:txBody>
      </p:sp>
    </p:spTree>
    <p:extLst>
      <p:ext uri="{BB962C8B-B14F-4D97-AF65-F5344CB8AC3E}">
        <p14:creationId xmlns="" xmlns:p14="http://schemas.microsoft.com/office/powerpoint/2010/main" val="375166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childTnLst>
                                  <p:subTnLst>
                                    <p:animClr clrSpc="rgb" dir="cw">
                                      <p:cBhvr override="childStyle">
                                        <p:cTn dur="1" fill="hold" display="0" masterRel="nextClick" afterEffect="1"/>
                                        <p:tgtEl>
                                          <p:spTgt spid="38"/>
                                        </p:tgtEl>
                                        <p:attrNameLst>
                                          <p:attrName>ppt_c</p:attrName>
                                        </p:attrNameLst>
                                      </p:cBhvr>
                                      <p:to>
                                        <a:schemeClr val="bg1"/>
                                      </p:to>
                                    </p:animClr>
                                  </p:subTnLst>
                                </p:cTn>
                              </p:par>
                            </p:childTnLst>
                          </p:cTn>
                        </p:par>
                        <p:par>
                          <p:cTn id="20" fill="hold">
                            <p:stCondLst>
                              <p:cond delay="0"/>
                            </p:stCondLst>
                            <p:childTnLst>
                              <p:par>
                                <p:cTn id="21" presetID="10" presetClass="exit" presetSubtype="0" fill="hold" nodeType="afterEffect">
                                  <p:stCondLst>
                                    <p:cond delay="500"/>
                                  </p:stCondLst>
                                  <p:childTnLst>
                                    <p:animEffect transition="out" filter="fade">
                                      <p:cBhvr>
                                        <p:cTn id="22" dur="500"/>
                                        <p:tgtEl>
                                          <p:spTgt spid="38"/>
                                        </p:tgtEl>
                                      </p:cBhvr>
                                    </p:animEffect>
                                    <p:set>
                                      <p:cBhvr>
                                        <p:cTn id="23" dur="1" fill="hold">
                                          <p:stCondLst>
                                            <p:cond delay="499"/>
                                          </p:stCondLst>
                                        </p:cTn>
                                        <p:tgtEl>
                                          <p:spTgt spid="38"/>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41"/>
                                        </p:tgtEl>
                                        <p:attrNameLst>
                                          <p:attrName>style.visibility</p:attrName>
                                        </p:attrNameLst>
                                      </p:cBhvr>
                                      <p:to>
                                        <p:strVal val="visible"/>
                                      </p:to>
                                    </p:set>
                                  </p:childTnLst>
                                </p:cTn>
                              </p:par>
                            </p:childTnLst>
                          </p:cTn>
                        </p:par>
                        <p:par>
                          <p:cTn id="27" fill="hold">
                            <p:stCondLst>
                              <p:cond delay="2000"/>
                            </p:stCondLst>
                            <p:childTnLst>
                              <p:par>
                                <p:cTn id="28" presetID="10" presetClass="exit" presetSubtype="0" fill="hold" grpId="1" nodeType="afterEffect">
                                  <p:stCondLst>
                                    <p:cond delay="500"/>
                                  </p:stCondLst>
                                  <p:childTnLst>
                                    <p:animEffect transition="out" filter="fade">
                                      <p:cBhvr>
                                        <p:cTn id="29" dur="500"/>
                                        <p:tgtEl>
                                          <p:spTgt spid="41"/>
                                        </p:tgtEl>
                                      </p:cBhvr>
                                    </p:animEffect>
                                    <p:set>
                                      <p:cBhvr>
                                        <p:cTn id="30" dur="1" fill="hold">
                                          <p:stCondLst>
                                            <p:cond delay="499"/>
                                          </p:stCondLst>
                                        </p:cTn>
                                        <p:tgtEl>
                                          <p:spTgt spid="41"/>
                                        </p:tgtEl>
                                        <p:attrNameLst>
                                          <p:attrName>style.visibility</p:attrName>
                                        </p:attrNameLst>
                                      </p:cBhvr>
                                      <p:to>
                                        <p:strVal val="hidden"/>
                                      </p:to>
                                    </p:set>
                                  </p:child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 grpId="0" animBg="1"/>
      <p:bldP spid="41"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6"/>
            <a:ext cx="971551"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2131717"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2</a:t>
            </a:r>
            <a:endParaRPr lang="fr-FR" dirty="0"/>
          </a:p>
        </p:txBody>
      </p:sp>
      <p:sp>
        <p:nvSpPr>
          <p:cNvPr id="30" name="Rectangle à coins arrondis 29"/>
          <p:cNvSpPr/>
          <p:nvPr/>
        </p:nvSpPr>
        <p:spPr>
          <a:xfrm>
            <a:off x="179512" y="1813410"/>
            <a:ext cx="8784976" cy="4783942"/>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p:txBody>
      </p:sp>
      <p:sp>
        <p:nvSpPr>
          <p:cNvPr id="33" name="Rectangle à coins arrondis 32"/>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Apports en cours de projet </a:t>
            </a:r>
            <a:endParaRPr lang="fr-FR" sz="2800" b="1" dirty="0">
              <a:solidFill>
                <a:schemeClr val="bg1"/>
              </a:solidFill>
            </a:endParaRPr>
          </a:p>
        </p:txBody>
      </p:sp>
      <p:sp>
        <p:nvSpPr>
          <p:cNvPr id="3" name="ZoneTexte 2"/>
          <p:cNvSpPr txBox="1"/>
          <p:nvPr/>
        </p:nvSpPr>
        <p:spPr>
          <a:xfrm>
            <a:off x="251520" y="2204864"/>
            <a:ext cx="3494462" cy="1384995"/>
          </a:xfrm>
          <a:prstGeom prst="rect">
            <a:avLst/>
          </a:prstGeom>
          <a:noFill/>
        </p:spPr>
        <p:txBody>
          <a:bodyPr wrap="square" rtlCol="0">
            <a:spAutoFit/>
          </a:bodyPr>
          <a:lstStyle/>
          <a:p>
            <a:endParaRPr lang="fr-FR" sz="2800" b="1" i="1" dirty="0" smtClean="0"/>
          </a:p>
          <a:p>
            <a:r>
              <a:rPr lang="fr-FR" sz="3200" b="1" i="1" dirty="0" smtClean="0"/>
              <a:t>Visites</a:t>
            </a:r>
          </a:p>
          <a:p>
            <a:r>
              <a:rPr lang="fr-FR" sz="2400" b="1" i="1" dirty="0" smtClean="0"/>
              <a:t>Société ETRA à Calais</a:t>
            </a:r>
            <a:endParaRPr lang="fr-FR" sz="2400" b="1" i="1" dirty="0"/>
          </a:p>
        </p:txBody>
      </p:sp>
      <p:pic>
        <p:nvPicPr>
          <p:cNvPr id="4" name="Imag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084168" y="2492896"/>
            <a:ext cx="2736000" cy="2052000"/>
          </a:xfrm>
          <a:prstGeom prst="rect">
            <a:avLst/>
          </a:prstGeom>
        </p:spPr>
      </p:pic>
      <p:pic>
        <p:nvPicPr>
          <p:cNvPr id="6" name="Imag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03848" y="3421372"/>
            <a:ext cx="2736000" cy="2052000"/>
          </a:xfrm>
          <a:prstGeom prst="rect">
            <a:avLst/>
          </a:prstGeom>
        </p:spPr>
      </p:pic>
      <p:pic>
        <p:nvPicPr>
          <p:cNvPr id="7" name="Imag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80452" y="4365104"/>
            <a:ext cx="2736000" cy="2052000"/>
          </a:xfrm>
          <a:prstGeom prst="rect">
            <a:avLst/>
          </a:prstGeom>
        </p:spPr>
      </p:pic>
      <p:sp>
        <p:nvSpPr>
          <p:cNvPr id="35" name="ZoneTexte 34"/>
          <p:cNvSpPr txBox="1"/>
          <p:nvPr/>
        </p:nvSpPr>
        <p:spPr>
          <a:xfrm>
            <a:off x="3131840" y="6063679"/>
            <a:ext cx="5747575" cy="461665"/>
          </a:xfrm>
          <a:prstGeom prst="rect">
            <a:avLst/>
          </a:prstGeom>
          <a:noFill/>
        </p:spPr>
        <p:txBody>
          <a:bodyPr wrap="square" rtlCol="0">
            <a:spAutoFit/>
          </a:bodyPr>
          <a:lstStyle/>
          <a:p>
            <a:r>
              <a:rPr lang="fr-FR" sz="2400" b="1" dirty="0"/>
              <a:t>O</a:t>
            </a:r>
            <a:r>
              <a:rPr lang="fr-FR" sz="2400" b="1" dirty="0" smtClean="0"/>
              <a:t>ssature métallique</a:t>
            </a:r>
            <a:r>
              <a:rPr lang="fr-FR" sz="2400" dirty="0" smtClean="0"/>
              <a:t>, hôtel d’entreprise R+1.</a:t>
            </a:r>
          </a:p>
        </p:txBody>
      </p:sp>
      <p:pic>
        <p:nvPicPr>
          <p:cNvPr id="9" name="Image 8"/>
          <p:cNvPicPr>
            <a:picLocks noChangeAspect="1"/>
          </p:cNvPicPr>
          <p:nvPr/>
        </p:nvPicPr>
        <p:blipFill rotWithShape="1">
          <a:blip r:embed="rId6" cstate="print">
            <a:extLst>
              <a:ext uri="{28A0092B-C50C-407E-A947-70E740481C1C}">
                <a14:useLocalDpi xmlns="" xmlns:a14="http://schemas.microsoft.com/office/drawing/2010/main" val="0"/>
              </a:ext>
            </a:extLst>
          </a:blip>
          <a:srcRect t="18410" b="24418"/>
          <a:stretch/>
        </p:blipFill>
        <p:spPr>
          <a:xfrm>
            <a:off x="6012160" y="4745224"/>
            <a:ext cx="2808008" cy="1204055"/>
          </a:xfrm>
          <a:prstGeom prst="rect">
            <a:avLst/>
          </a:prstGeom>
        </p:spPr>
      </p:pic>
    </p:spTree>
    <p:extLst>
      <p:ext uri="{BB962C8B-B14F-4D97-AF65-F5344CB8AC3E}">
        <p14:creationId xmlns="" xmlns:p14="http://schemas.microsoft.com/office/powerpoint/2010/main" val="29897782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6"/>
            <a:ext cx="971551"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2131717"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2</a:t>
            </a:r>
            <a:endParaRPr lang="fr-FR" dirty="0"/>
          </a:p>
        </p:txBody>
      </p:sp>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p:txBody>
      </p:sp>
      <p:sp>
        <p:nvSpPr>
          <p:cNvPr id="33" name="Rectangle à coins arrondis 32"/>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a:solidFill>
                  <a:schemeClr val="bg1"/>
                </a:solidFill>
              </a:rPr>
              <a:t>Apports en cours de projet </a:t>
            </a:r>
          </a:p>
        </p:txBody>
      </p:sp>
      <p:sp>
        <p:nvSpPr>
          <p:cNvPr id="3" name="ZoneTexte 2"/>
          <p:cNvSpPr txBox="1"/>
          <p:nvPr/>
        </p:nvSpPr>
        <p:spPr>
          <a:xfrm>
            <a:off x="251520" y="6135687"/>
            <a:ext cx="4736000" cy="461665"/>
          </a:xfrm>
          <a:prstGeom prst="rect">
            <a:avLst/>
          </a:prstGeom>
          <a:noFill/>
        </p:spPr>
        <p:txBody>
          <a:bodyPr wrap="square" rtlCol="0">
            <a:spAutoFit/>
          </a:bodyPr>
          <a:lstStyle/>
          <a:p>
            <a:r>
              <a:rPr lang="fr-FR" sz="2400" b="1" dirty="0"/>
              <a:t>O</a:t>
            </a:r>
            <a:r>
              <a:rPr lang="fr-FR" sz="2400" b="1" dirty="0" smtClean="0"/>
              <a:t>ssature bois</a:t>
            </a:r>
            <a:r>
              <a:rPr lang="fr-FR" sz="2400" dirty="0" smtClean="0"/>
              <a:t>, maison particulière</a:t>
            </a:r>
          </a:p>
        </p:txBody>
      </p:sp>
      <p:pic>
        <p:nvPicPr>
          <p:cNvPr id="8" name="Image 7"/>
          <p:cNvPicPr>
            <a:picLocks noChangeAspect="1"/>
          </p:cNvPicPr>
          <p:nvPr/>
        </p:nvPicPr>
        <p:blipFill rotWithShape="1">
          <a:blip r:embed="rId3" cstate="print">
            <a:extLst>
              <a:ext uri="{28A0092B-C50C-407E-A947-70E740481C1C}">
                <a14:useLocalDpi xmlns="" xmlns:a14="http://schemas.microsoft.com/office/drawing/2010/main" val="0"/>
              </a:ext>
            </a:extLst>
          </a:blip>
          <a:srcRect b="8413"/>
          <a:stretch/>
        </p:blipFill>
        <p:spPr>
          <a:xfrm>
            <a:off x="251518" y="3609296"/>
            <a:ext cx="4821628" cy="2484000"/>
          </a:xfrm>
          <a:prstGeom prst="rect">
            <a:avLst/>
          </a:prstGeom>
        </p:spPr>
      </p:pic>
      <p:pic>
        <p:nvPicPr>
          <p:cNvPr id="9" name="Image 8"/>
          <p:cNvPicPr>
            <a:picLocks noChangeAspect="1"/>
          </p:cNvPicPr>
          <p:nvPr/>
        </p:nvPicPr>
        <p:blipFill rotWithShape="1">
          <a:blip r:embed="rId4" cstate="print">
            <a:extLst>
              <a:ext uri="{28A0092B-C50C-407E-A947-70E740481C1C}">
                <a14:useLocalDpi xmlns="" xmlns:a14="http://schemas.microsoft.com/office/drawing/2010/main" val="0"/>
              </a:ext>
            </a:extLst>
          </a:blip>
          <a:srcRect b="28806"/>
          <a:stretch/>
        </p:blipFill>
        <p:spPr>
          <a:xfrm>
            <a:off x="5179716" y="2564904"/>
            <a:ext cx="3640756" cy="1944000"/>
          </a:xfrm>
          <a:prstGeom prst="rect">
            <a:avLst/>
          </a:prstGeom>
        </p:spPr>
      </p:pic>
      <p:pic>
        <p:nvPicPr>
          <p:cNvPr id="10" name="Image 9"/>
          <p:cNvPicPr>
            <a:picLocks noChangeAspect="1"/>
          </p:cNvPicPr>
          <p:nvPr/>
        </p:nvPicPr>
        <p:blipFill rotWithShape="1">
          <a:blip r:embed="rId5" cstate="print">
            <a:extLst>
              <a:ext uri="{28A0092B-C50C-407E-A947-70E740481C1C}">
                <a14:useLocalDpi xmlns="" xmlns:a14="http://schemas.microsoft.com/office/drawing/2010/main" val="0"/>
              </a:ext>
            </a:extLst>
          </a:blip>
          <a:srcRect t="21220" b="15850"/>
          <a:stretch/>
        </p:blipFill>
        <p:spPr>
          <a:xfrm>
            <a:off x="5159271" y="4797344"/>
            <a:ext cx="3661201" cy="1728000"/>
          </a:xfrm>
          <a:prstGeom prst="rect">
            <a:avLst/>
          </a:prstGeom>
        </p:spPr>
      </p:pic>
      <p:sp>
        <p:nvSpPr>
          <p:cNvPr id="35" name="ZoneTexte 34"/>
          <p:cNvSpPr txBox="1"/>
          <p:nvPr/>
        </p:nvSpPr>
        <p:spPr>
          <a:xfrm>
            <a:off x="251520" y="2564904"/>
            <a:ext cx="3494462" cy="954107"/>
          </a:xfrm>
          <a:prstGeom prst="rect">
            <a:avLst/>
          </a:prstGeom>
          <a:noFill/>
        </p:spPr>
        <p:txBody>
          <a:bodyPr wrap="square" rtlCol="0">
            <a:spAutoFit/>
          </a:bodyPr>
          <a:lstStyle/>
          <a:p>
            <a:r>
              <a:rPr lang="fr-FR" sz="3200" b="1" i="1" dirty="0" smtClean="0"/>
              <a:t>Visites</a:t>
            </a:r>
          </a:p>
          <a:p>
            <a:r>
              <a:rPr lang="fr-FR" sz="2400" b="1" i="1" dirty="0"/>
              <a:t>Société </a:t>
            </a:r>
            <a:r>
              <a:rPr lang="fr-FR" sz="2400" b="1" i="1" dirty="0" err="1"/>
              <a:t>Charlitt</a:t>
            </a:r>
            <a:r>
              <a:rPr lang="fr-FR" sz="2400" b="1" i="1" dirty="0"/>
              <a:t> à </a:t>
            </a:r>
            <a:r>
              <a:rPr lang="fr-FR" sz="2400" b="1" i="1" dirty="0" err="1" smtClean="0"/>
              <a:t>Guines</a:t>
            </a:r>
            <a:endParaRPr lang="fr-FR" sz="2400" b="1" i="1" dirty="0"/>
          </a:p>
        </p:txBody>
      </p:sp>
      <p:pic>
        <p:nvPicPr>
          <p:cNvPr id="4" name="Image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211960" y="2420888"/>
            <a:ext cx="1437741" cy="2646918"/>
          </a:xfrm>
          <a:prstGeom prst="rect">
            <a:avLst/>
          </a:prstGeom>
        </p:spPr>
      </p:pic>
    </p:spTree>
    <p:extLst>
      <p:ext uri="{BB962C8B-B14F-4D97-AF65-F5344CB8AC3E}">
        <p14:creationId xmlns="" xmlns:p14="http://schemas.microsoft.com/office/powerpoint/2010/main" val="27032587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6"/>
            <a:ext cx="971551"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2131717"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2</a:t>
            </a:r>
            <a:endParaRPr lang="fr-FR" dirty="0"/>
          </a:p>
        </p:txBody>
      </p:sp>
      <p:sp>
        <p:nvSpPr>
          <p:cNvPr id="30" name="Rectangle à coins arrondis 29"/>
          <p:cNvSpPr/>
          <p:nvPr/>
        </p:nvSpPr>
        <p:spPr>
          <a:xfrm>
            <a:off x="179512" y="1813410"/>
            <a:ext cx="8784976" cy="4783942"/>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p:txBody>
      </p:sp>
      <p:sp>
        <p:nvSpPr>
          <p:cNvPr id="33" name="Rectangle à coins arrondis 32"/>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a:solidFill>
                  <a:schemeClr val="bg1"/>
                </a:solidFill>
              </a:rPr>
              <a:t>Apports en cours de projet </a:t>
            </a:r>
          </a:p>
        </p:txBody>
      </p:sp>
      <p:sp>
        <p:nvSpPr>
          <p:cNvPr id="3" name="ZoneTexte 2"/>
          <p:cNvSpPr txBox="1"/>
          <p:nvPr/>
        </p:nvSpPr>
        <p:spPr>
          <a:xfrm>
            <a:off x="2402687" y="5589240"/>
            <a:ext cx="3537464" cy="830997"/>
          </a:xfrm>
          <a:prstGeom prst="rect">
            <a:avLst/>
          </a:prstGeom>
          <a:noFill/>
        </p:spPr>
        <p:txBody>
          <a:bodyPr wrap="square" rtlCol="0">
            <a:spAutoFit/>
          </a:bodyPr>
          <a:lstStyle/>
          <a:p>
            <a:pPr algn="ctr"/>
            <a:r>
              <a:rPr lang="fr-FR" sz="2400" b="1" dirty="0" smtClean="0"/>
              <a:t>Ossature béton</a:t>
            </a:r>
            <a:r>
              <a:rPr lang="fr-FR" sz="2400" dirty="0" smtClean="0"/>
              <a:t>, </a:t>
            </a:r>
          </a:p>
          <a:p>
            <a:pPr algn="ctr"/>
            <a:r>
              <a:rPr lang="fr-FR" sz="2400" dirty="0"/>
              <a:t>C</a:t>
            </a:r>
            <a:r>
              <a:rPr lang="fr-FR" sz="2400" dirty="0" smtClean="0"/>
              <a:t>hantier </a:t>
            </a:r>
            <a:r>
              <a:rPr lang="fr-FR" sz="2400" dirty="0"/>
              <a:t>CCAS à Calais </a:t>
            </a:r>
            <a:endParaRPr lang="fr-FR" sz="2400" dirty="0" smtClean="0"/>
          </a:p>
        </p:txBody>
      </p:sp>
      <p:pic>
        <p:nvPicPr>
          <p:cNvPr id="8" name="Image 7"/>
          <p:cNvPicPr>
            <a:picLocks noChangeAspect="1"/>
          </p:cNvPicPr>
          <p:nvPr/>
        </p:nvPicPr>
        <p:blipFill rotWithShape="1">
          <a:blip r:embed="rId3" cstate="print">
            <a:extLst>
              <a:ext uri="{28A0092B-C50C-407E-A947-70E740481C1C}">
                <a14:useLocalDpi xmlns="" xmlns:a14="http://schemas.microsoft.com/office/drawing/2010/main" val="0"/>
              </a:ext>
            </a:extLst>
          </a:blip>
          <a:srcRect r="6267"/>
          <a:stretch/>
        </p:blipFill>
        <p:spPr>
          <a:xfrm>
            <a:off x="251520" y="3465344"/>
            <a:ext cx="2151166" cy="3060000"/>
          </a:xfrm>
          <a:prstGeom prst="rect">
            <a:avLst/>
          </a:prstGeom>
        </p:spPr>
      </p:pic>
      <p:pic>
        <p:nvPicPr>
          <p:cNvPr id="10" name="Image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483768" y="2493216"/>
            <a:ext cx="3840000" cy="2880000"/>
          </a:xfrm>
          <a:prstGeom prst="rect">
            <a:avLst/>
          </a:prstGeom>
        </p:spPr>
      </p:pic>
      <p:sp>
        <p:nvSpPr>
          <p:cNvPr id="36" name="ZoneTexte 35"/>
          <p:cNvSpPr txBox="1"/>
          <p:nvPr/>
        </p:nvSpPr>
        <p:spPr>
          <a:xfrm>
            <a:off x="179512" y="2402885"/>
            <a:ext cx="2304256" cy="954107"/>
          </a:xfrm>
          <a:prstGeom prst="rect">
            <a:avLst/>
          </a:prstGeom>
          <a:noFill/>
        </p:spPr>
        <p:txBody>
          <a:bodyPr wrap="square" rtlCol="0">
            <a:spAutoFit/>
          </a:bodyPr>
          <a:lstStyle/>
          <a:p>
            <a:pPr algn="ctr"/>
            <a:r>
              <a:rPr lang="fr-FR" sz="3200" b="1" i="1" dirty="0" smtClean="0"/>
              <a:t>Visites</a:t>
            </a:r>
          </a:p>
          <a:p>
            <a:pPr algn="ctr"/>
            <a:r>
              <a:rPr lang="fr-FR" sz="2400" b="1" i="1" dirty="0"/>
              <a:t>Société </a:t>
            </a:r>
            <a:r>
              <a:rPr lang="fr-FR" sz="2400" b="1" i="1" dirty="0" smtClean="0"/>
              <a:t>Eiffage</a:t>
            </a:r>
            <a:endParaRPr lang="fr-FR" sz="2400" b="1" i="1" dirty="0"/>
          </a:p>
        </p:txBody>
      </p:sp>
      <p:pic>
        <p:nvPicPr>
          <p:cNvPr id="9" name="Image 8"/>
          <p:cNvPicPr>
            <a:picLocks noChangeAspect="1"/>
          </p:cNvPicPr>
          <p:nvPr/>
        </p:nvPicPr>
        <p:blipFill rotWithShape="1">
          <a:blip r:embed="rId5" cstate="print">
            <a:extLst>
              <a:ext uri="{28A0092B-C50C-407E-A947-70E740481C1C}">
                <a14:useLocalDpi xmlns="" xmlns:a14="http://schemas.microsoft.com/office/drawing/2010/main" val="0"/>
              </a:ext>
            </a:extLst>
          </a:blip>
          <a:srcRect r="3534" b="38262"/>
          <a:stretch/>
        </p:blipFill>
        <p:spPr>
          <a:xfrm>
            <a:off x="5940151" y="3933336"/>
            <a:ext cx="2953133" cy="2520000"/>
          </a:xfrm>
          <a:prstGeom prst="rect">
            <a:avLst/>
          </a:prstGeom>
          <a:ln>
            <a:solidFill>
              <a:schemeClr val="bg1"/>
            </a:solidFill>
          </a:ln>
        </p:spPr>
      </p:pic>
      <p:pic>
        <p:nvPicPr>
          <p:cNvPr id="37" name="Image 36"/>
          <p:cNvPicPr>
            <a:picLocks noChangeAspect="1"/>
          </p:cNvPicPr>
          <p:nvPr/>
        </p:nvPicPr>
        <p:blipFill rotWithShape="1">
          <a:blip r:embed="rId6" cstate="print">
            <a:extLst>
              <a:ext uri="{28A0092B-C50C-407E-A947-70E740481C1C}">
                <a14:useLocalDpi xmlns="" xmlns:a14="http://schemas.microsoft.com/office/drawing/2010/main" val="0"/>
              </a:ext>
            </a:extLst>
          </a:blip>
          <a:srcRect b="19732"/>
          <a:stretch/>
        </p:blipFill>
        <p:spPr>
          <a:xfrm>
            <a:off x="6372200" y="2370464"/>
            <a:ext cx="2520280" cy="1058536"/>
          </a:xfrm>
          <a:prstGeom prst="rect">
            <a:avLst/>
          </a:prstGeom>
        </p:spPr>
      </p:pic>
    </p:spTree>
    <p:extLst>
      <p:ext uri="{BB962C8B-B14F-4D97-AF65-F5344CB8AC3E}">
        <p14:creationId xmlns="" xmlns:p14="http://schemas.microsoft.com/office/powerpoint/2010/main" val="27032587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6"/>
            <a:ext cx="971551"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2131717"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2</a:t>
            </a:r>
            <a:endParaRPr lang="fr-FR" dirty="0"/>
          </a:p>
        </p:txBody>
      </p:sp>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a:p>
            <a:pPr algn="ctr"/>
            <a:endParaRPr lang="fr-FR" dirty="0" smtClean="0"/>
          </a:p>
        </p:txBody>
      </p:sp>
      <p:sp>
        <p:nvSpPr>
          <p:cNvPr id="33" name="Rectangle à coins arrondis 32"/>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Les tâches</a:t>
            </a:r>
            <a:endParaRPr lang="fr-FR" sz="2800" b="1" dirty="0">
              <a:solidFill>
                <a:schemeClr val="bg1"/>
              </a:solidFill>
            </a:endParaRPr>
          </a:p>
        </p:txBody>
      </p:sp>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3919" y="3645024"/>
            <a:ext cx="8539488" cy="28725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4" name="Rectangle 33"/>
          <p:cNvSpPr/>
          <p:nvPr/>
        </p:nvSpPr>
        <p:spPr>
          <a:xfrm rot="21117096">
            <a:off x="528115" y="2352368"/>
            <a:ext cx="4763047" cy="1200329"/>
          </a:xfrm>
          <a:prstGeom prst="rect">
            <a:avLst/>
          </a:prstGeom>
          <a:noFill/>
        </p:spPr>
        <p:txBody>
          <a:bodyPr wrap="square" lIns="91440" tIns="45720" rIns="91440" bIns="45720">
            <a:spAutoFit/>
          </a:bodyPr>
          <a:lstStyle/>
          <a:p>
            <a:pPr algn="ctr"/>
            <a:r>
              <a:rPr lang="fr-FR" sz="2400" b="1" dirty="0" smtClean="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rPr>
              <a:t>Pour chaque tâche, il y a autant de solutions que d’élèves dans le groupe.</a:t>
            </a:r>
            <a:endParaRPr lang="fr-FR" sz="2400" b="1" cap="none" spc="0" dirty="0">
              <a:ln w="10541" cmpd="sng">
                <a:noFill/>
                <a:prstDash val="solid"/>
              </a:ln>
              <a:solidFill>
                <a:schemeClr val="tx1">
                  <a:lumMod val="75000"/>
                  <a:lumOff val="25000"/>
                </a:schemeClr>
              </a:solidFill>
              <a:effectLst>
                <a:outerShdw blurRad="38100" dist="38100" dir="2700000" algn="tl">
                  <a:srgbClr val="000000">
                    <a:alpha val="43137"/>
                  </a:srgbClr>
                </a:outerShdw>
              </a:effectLst>
              <a:latin typeface="Action of the Time New UL" panose="04030905020B02020C02" pitchFamily="82" charset="0"/>
            </a:endParaRPr>
          </a:p>
        </p:txBody>
      </p:sp>
      <p:pic>
        <p:nvPicPr>
          <p:cNvPr id="3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37983" y="2527998"/>
            <a:ext cx="3243263" cy="1279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7162856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3"/>
          <p:cNvSpPr>
            <a:spLocks noChangeArrowheads="1"/>
          </p:cNvSpPr>
          <p:nvPr/>
        </p:nvSpPr>
        <p:spPr bwMode="auto">
          <a:xfrm>
            <a:off x="152402" y="908721"/>
            <a:ext cx="8785223" cy="5832646"/>
          </a:xfrm>
          <a:prstGeom prst="roundRect">
            <a:avLst>
              <a:gd name="adj" fmla="val 3402"/>
            </a:avLst>
          </a:prstGeom>
          <a:noFill/>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dirty="0">
              <a:solidFill>
                <a:srgbClr val="7BB800"/>
              </a:solidFill>
              <a:latin typeface="Century Gothic" pitchFamily="34" charset="0"/>
            </a:endParaRPr>
          </a:p>
        </p:txBody>
      </p:sp>
      <p:sp>
        <p:nvSpPr>
          <p:cNvPr id="20" name="AutoShape 4"/>
          <p:cNvSpPr>
            <a:spLocks noChangeArrowheads="1"/>
          </p:cNvSpPr>
          <p:nvPr/>
        </p:nvSpPr>
        <p:spPr bwMode="auto">
          <a:xfrm>
            <a:off x="152400" y="188639"/>
            <a:ext cx="8785224" cy="46800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pPr algn="ctr"/>
            <a:r>
              <a:rPr lang="fr-FR" sz="2000" b="1" dirty="0" smtClean="0">
                <a:solidFill>
                  <a:srgbClr val="FFFFFF"/>
                </a:solidFill>
                <a:latin typeface="Arial" panose="020B0604020202020204" pitchFamily="34" charset="0"/>
                <a:cs typeface="Arial" panose="020B0604020202020204" pitchFamily="34" charset="0"/>
              </a:rPr>
              <a:t>PLAN de FORMATION</a:t>
            </a:r>
            <a:endParaRPr lang="fr-FR" sz="2000" b="1" dirty="0">
              <a:solidFill>
                <a:srgbClr val="FFFFFF"/>
              </a:solidFill>
              <a:latin typeface="Arial" panose="020B0604020202020204" pitchFamily="34" charset="0"/>
              <a:cs typeface="Arial" panose="020B0604020202020204" pitchFamily="34" charset="0"/>
            </a:endParaRPr>
          </a:p>
        </p:txBody>
      </p:sp>
      <p:sp>
        <p:nvSpPr>
          <p:cNvPr id="57" name="Rectangle à coins arrondis 56"/>
          <p:cNvSpPr/>
          <p:nvPr/>
        </p:nvSpPr>
        <p:spPr>
          <a:xfrm>
            <a:off x="107504" y="770038"/>
            <a:ext cx="2005521" cy="397198"/>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r-FR" b="1" dirty="0" smtClean="0">
                <a:solidFill>
                  <a:schemeClr val="bg1"/>
                </a:solidFill>
                <a:latin typeface="Arial" panose="020B0604020202020204" pitchFamily="34" charset="0"/>
                <a:cs typeface="Arial" panose="020B0604020202020204" pitchFamily="34" charset="0"/>
              </a:rPr>
              <a:t>AC –  Première</a:t>
            </a:r>
            <a:endParaRPr lang="fr-FR" baseline="30000" dirty="0">
              <a:solidFill>
                <a:schemeClr val="bg1"/>
              </a:solidFill>
            </a:endParaRPr>
          </a:p>
        </p:txBody>
      </p:sp>
      <p:sp>
        <p:nvSpPr>
          <p:cNvPr id="58" name="Rectangle à coins arrondis 57"/>
          <p:cNvSpPr/>
          <p:nvPr/>
        </p:nvSpPr>
        <p:spPr>
          <a:xfrm>
            <a:off x="107504" y="3861048"/>
            <a:ext cx="2005521" cy="397198"/>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fr-FR" b="1" dirty="0" smtClean="0">
                <a:solidFill>
                  <a:schemeClr val="bg1"/>
                </a:solidFill>
                <a:latin typeface="Arial" panose="020B0604020202020204" pitchFamily="34" charset="0"/>
                <a:cs typeface="Arial" panose="020B0604020202020204" pitchFamily="34" charset="0"/>
              </a:rPr>
              <a:t>AC – Terminale</a:t>
            </a:r>
            <a:endParaRPr lang="fr-FR" baseline="30000" dirty="0">
              <a:solidFill>
                <a:schemeClr val="bg1"/>
              </a:solidFill>
            </a:endParaRPr>
          </a:p>
        </p:txBody>
      </p:sp>
      <p:grpSp>
        <p:nvGrpSpPr>
          <p:cNvPr id="8" name="Groupe 7"/>
          <p:cNvGrpSpPr/>
          <p:nvPr/>
        </p:nvGrpSpPr>
        <p:grpSpPr>
          <a:xfrm>
            <a:off x="225895" y="4293097"/>
            <a:ext cx="8676000" cy="2402033"/>
            <a:chOff x="153887" y="4293097"/>
            <a:chExt cx="8702483" cy="2402033"/>
          </a:xfrm>
        </p:grpSpPr>
        <p:pic>
          <p:nvPicPr>
            <p:cNvPr id="68" name="Image 67"/>
            <p:cNvPicPr>
              <a:picLocks noChangeAspect="1"/>
            </p:cNvPicPr>
            <p:nvPr/>
          </p:nvPicPr>
          <p:blipFill rotWithShape="1">
            <a:blip r:embed="rId3" cstate="print">
              <a:extLst>
                <a:ext uri="{28A0092B-C50C-407E-A947-70E740481C1C}">
                  <a14:useLocalDpi xmlns="" xmlns:a14="http://schemas.microsoft.com/office/drawing/2010/main" val="0"/>
                </a:ext>
              </a:extLst>
            </a:blip>
            <a:srcRect b="32726"/>
            <a:stretch/>
          </p:blipFill>
          <p:spPr>
            <a:xfrm>
              <a:off x="153887" y="4293097"/>
              <a:ext cx="8702483" cy="2402033"/>
            </a:xfrm>
            <a:prstGeom prst="rect">
              <a:avLst/>
            </a:prstGeom>
          </p:spPr>
        </p:pic>
        <p:sp>
          <p:nvSpPr>
            <p:cNvPr id="69" name="Pentagone 68"/>
            <p:cNvSpPr/>
            <p:nvPr/>
          </p:nvSpPr>
          <p:spPr>
            <a:xfrm>
              <a:off x="225140" y="4869160"/>
              <a:ext cx="864000" cy="252000"/>
            </a:xfrm>
            <a:prstGeom prst="homePlate">
              <a:avLst/>
            </a:prstGeom>
            <a:solidFill>
              <a:schemeClr val="accent6">
                <a:lumMod val="20000"/>
                <a:lumOff val="80000"/>
              </a:schemeClr>
            </a:solidFill>
            <a:ln w="28575">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Séq. 6</a:t>
              </a:r>
              <a:endParaRPr lang="fr-FR" dirty="0">
                <a:solidFill>
                  <a:schemeClr val="tx1"/>
                </a:solidFill>
              </a:endParaRPr>
            </a:p>
          </p:txBody>
        </p:sp>
        <p:sp>
          <p:nvSpPr>
            <p:cNvPr id="70" name="Pentagone 69"/>
            <p:cNvSpPr/>
            <p:nvPr/>
          </p:nvSpPr>
          <p:spPr>
            <a:xfrm>
              <a:off x="903591" y="5229200"/>
              <a:ext cx="864000" cy="252000"/>
            </a:xfrm>
            <a:prstGeom prst="homePlate">
              <a:avLst/>
            </a:prstGeom>
            <a:solidFill>
              <a:schemeClr val="accent6">
                <a:lumMod val="20000"/>
                <a:lumOff val="80000"/>
              </a:schemeClr>
            </a:solidFill>
            <a:ln w="28575">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Séq. 7</a:t>
              </a:r>
              <a:endParaRPr lang="fr-FR" dirty="0">
                <a:solidFill>
                  <a:schemeClr val="tx1"/>
                </a:solidFill>
              </a:endParaRPr>
            </a:p>
          </p:txBody>
        </p:sp>
        <p:sp>
          <p:nvSpPr>
            <p:cNvPr id="71" name="Pentagone 70"/>
            <p:cNvSpPr/>
            <p:nvPr/>
          </p:nvSpPr>
          <p:spPr>
            <a:xfrm>
              <a:off x="1997866" y="5576038"/>
              <a:ext cx="1080000" cy="252000"/>
            </a:xfrm>
            <a:prstGeom prst="homePlate">
              <a:avLst/>
            </a:prstGeom>
            <a:solidFill>
              <a:schemeClr val="accent6">
                <a:lumMod val="20000"/>
                <a:lumOff val="80000"/>
              </a:schemeClr>
            </a:solidFill>
            <a:ln w="28575">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Séq. 8</a:t>
              </a:r>
              <a:endParaRPr lang="fr-FR" dirty="0">
                <a:solidFill>
                  <a:schemeClr val="tx1"/>
                </a:solidFill>
              </a:endParaRPr>
            </a:p>
          </p:txBody>
        </p:sp>
        <p:sp>
          <p:nvSpPr>
            <p:cNvPr id="72" name="Flèche droite 71"/>
            <p:cNvSpPr/>
            <p:nvPr/>
          </p:nvSpPr>
          <p:spPr>
            <a:xfrm>
              <a:off x="3096206" y="5828038"/>
              <a:ext cx="4932178" cy="504000"/>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fr-FR" dirty="0" smtClean="0">
                  <a:solidFill>
                    <a:schemeClr val="tx1"/>
                  </a:solidFill>
                </a:rPr>
                <a:t>Projet  Terminal</a:t>
              </a:r>
              <a:endParaRPr lang="fr-FR" dirty="0">
                <a:solidFill>
                  <a:schemeClr val="tx1"/>
                </a:solidFill>
              </a:endParaRPr>
            </a:p>
          </p:txBody>
        </p:sp>
        <p:sp>
          <p:nvSpPr>
            <p:cNvPr id="73" name="Pentagone 72"/>
            <p:cNvSpPr/>
            <p:nvPr/>
          </p:nvSpPr>
          <p:spPr>
            <a:xfrm rot="1584825">
              <a:off x="3658284" y="5505434"/>
              <a:ext cx="900000" cy="252000"/>
            </a:xfrm>
            <a:prstGeom prst="homePlate">
              <a:avLst/>
            </a:prstGeom>
            <a:solidFill>
              <a:schemeClr val="accent6">
                <a:lumMod val="20000"/>
                <a:lumOff val="80000"/>
              </a:schemeClr>
            </a:solidFill>
            <a:ln w="28575">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Apport</a:t>
              </a:r>
              <a:endParaRPr lang="fr-FR" dirty="0">
                <a:solidFill>
                  <a:schemeClr val="tx1"/>
                </a:solidFill>
              </a:endParaRPr>
            </a:p>
          </p:txBody>
        </p:sp>
        <p:sp>
          <p:nvSpPr>
            <p:cNvPr id="74" name="Pentagone 73"/>
            <p:cNvSpPr/>
            <p:nvPr/>
          </p:nvSpPr>
          <p:spPr>
            <a:xfrm rot="1584825">
              <a:off x="6093241" y="5511811"/>
              <a:ext cx="900000" cy="252000"/>
            </a:xfrm>
            <a:prstGeom prst="homePlate">
              <a:avLst/>
            </a:prstGeom>
            <a:solidFill>
              <a:schemeClr val="accent6">
                <a:lumMod val="20000"/>
                <a:lumOff val="80000"/>
              </a:schemeClr>
            </a:solidFill>
            <a:ln w="28575">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Apport</a:t>
              </a:r>
              <a:endParaRPr lang="fr-FR" dirty="0">
                <a:solidFill>
                  <a:schemeClr val="tx1"/>
                </a:solidFill>
              </a:endParaRPr>
            </a:p>
          </p:txBody>
        </p:sp>
        <p:sp>
          <p:nvSpPr>
            <p:cNvPr id="75" name="Pentagone 74"/>
            <p:cNvSpPr/>
            <p:nvPr/>
          </p:nvSpPr>
          <p:spPr>
            <a:xfrm rot="1584825">
              <a:off x="4554089" y="5488237"/>
              <a:ext cx="900000" cy="252000"/>
            </a:xfrm>
            <a:prstGeom prst="homePlate">
              <a:avLst/>
            </a:prstGeom>
            <a:solidFill>
              <a:schemeClr val="accent6">
                <a:lumMod val="20000"/>
                <a:lumOff val="80000"/>
              </a:schemeClr>
            </a:solidFill>
            <a:ln w="28575">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Apport</a:t>
              </a:r>
              <a:endParaRPr lang="fr-FR" dirty="0">
                <a:solidFill>
                  <a:schemeClr val="tx1"/>
                </a:solidFill>
              </a:endParaRPr>
            </a:p>
          </p:txBody>
        </p:sp>
      </p:grpSp>
      <p:grpSp>
        <p:nvGrpSpPr>
          <p:cNvPr id="7" name="Groupe 6"/>
          <p:cNvGrpSpPr/>
          <p:nvPr/>
        </p:nvGrpSpPr>
        <p:grpSpPr>
          <a:xfrm>
            <a:off x="179512" y="1196752"/>
            <a:ext cx="9026625" cy="2376000"/>
            <a:chOff x="153887" y="1196752"/>
            <a:chExt cx="9026625" cy="2412000"/>
          </a:xfrm>
        </p:grpSpPr>
        <p:pic>
          <p:nvPicPr>
            <p:cNvPr id="6" name="Image 5"/>
            <p:cNvPicPr>
              <a:picLocks noChangeAspect="1"/>
            </p:cNvPicPr>
            <p:nvPr/>
          </p:nvPicPr>
          <p:blipFill rotWithShape="1">
            <a:blip r:embed="rId3" cstate="print">
              <a:extLst>
                <a:ext uri="{28A0092B-C50C-407E-A947-70E740481C1C}">
                  <a14:useLocalDpi xmlns="" xmlns:a14="http://schemas.microsoft.com/office/drawing/2010/main" val="0"/>
                </a:ext>
              </a:extLst>
            </a:blip>
            <a:srcRect b="32726"/>
            <a:stretch/>
          </p:blipFill>
          <p:spPr>
            <a:xfrm>
              <a:off x="153887" y="1196752"/>
              <a:ext cx="8738593" cy="2412000"/>
            </a:xfrm>
            <a:prstGeom prst="rect">
              <a:avLst/>
            </a:prstGeom>
          </p:spPr>
        </p:pic>
        <p:grpSp>
          <p:nvGrpSpPr>
            <p:cNvPr id="3" name="Groupe 2"/>
            <p:cNvGrpSpPr/>
            <p:nvPr/>
          </p:nvGrpSpPr>
          <p:grpSpPr>
            <a:xfrm>
              <a:off x="179512" y="1725470"/>
              <a:ext cx="8640960" cy="1847538"/>
              <a:chOff x="683907" y="3587232"/>
              <a:chExt cx="8640960" cy="1847538"/>
            </a:xfrm>
          </p:grpSpPr>
          <p:sp>
            <p:nvSpPr>
              <p:cNvPr id="60" name="Flèche droite 59"/>
              <p:cNvSpPr/>
              <p:nvPr/>
            </p:nvSpPr>
            <p:spPr>
              <a:xfrm>
                <a:off x="2502262" y="4066674"/>
                <a:ext cx="1512168" cy="504000"/>
              </a:xfrm>
              <a:prstGeom prst="rightArrow">
                <a:avLst/>
              </a:prstGeom>
              <a:solidFill>
                <a:schemeClr val="accent3">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dirty="0" smtClean="0">
                    <a:solidFill>
                      <a:schemeClr val="tx1"/>
                    </a:solidFill>
                  </a:rPr>
                  <a:t>Projet 1</a:t>
                </a:r>
                <a:endParaRPr lang="fr-FR" dirty="0">
                  <a:solidFill>
                    <a:schemeClr val="tx1"/>
                  </a:solidFill>
                </a:endParaRPr>
              </a:p>
            </p:txBody>
          </p:sp>
          <p:sp>
            <p:nvSpPr>
              <p:cNvPr id="61" name="Flèche droite 60"/>
              <p:cNvSpPr/>
              <p:nvPr/>
            </p:nvSpPr>
            <p:spPr>
              <a:xfrm>
                <a:off x="6588562" y="4786754"/>
                <a:ext cx="1337713" cy="504000"/>
              </a:xfrm>
              <a:prstGeom prst="rightArrow">
                <a:avLst/>
              </a:prstGeom>
              <a:solidFill>
                <a:schemeClr val="accent3">
                  <a:lumMod val="20000"/>
                  <a:lumOff val="80000"/>
                </a:schemeClr>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dirty="0" smtClean="0">
                    <a:solidFill>
                      <a:schemeClr val="tx1"/>
                    </a:solidFill>
                  </a:rPr>
                  <a:t>Projet 2</a:t>
                </a:r>
                <a:endParaRPr lang="fr-FR" dirty="0">
                  <a:solidFill>
                    <a:schemeClr val="tx1"/>
                  </a:solidFill>
                </a:endParaRPr>
              </a:p>
            </p:txBody>
          </p:sp>
          <p:sp>
            <p:nvSpPr>
              <p:cNvPr id="62" name="Pentagone 61"/>
              <p:cNvSpPr/>
              <p:nvPr/>
            </p:nvSpPr>
            <p:spPr>
              <a:xfrm>
                <a:off x="683907" y="3587232"/>
                <a:ext cx="828000" cy="252000"/>
              </a:xfrm>
              <a:prstGeom prst="homePlate">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Séq. 1</a:t>
                </a:r>
                <a:endParaRPr lang="fr-FR" dirty="0">
                  <a:solidFill>
                    <a:schemeClr val="tx1"/>
                  </a:solidFill>
                </a:endParaRPr>
              </a:p>
            </p:txBody>
          </p:sp>
          <p:sp>
            <p:nvSpPr>
              <p:cNvPr id="63" name="Pentagone 62"/>
              <p:cNvSpPr/>
              <p:nvPr/>
            </p:nvSpPr>
            <p:spPr>
              <a:xfrm>
                <a:off x="1403987" y="3958642"/>
                <a:ext cx="864000" cy="252000"/>
              </a:xfrm>
              <a:prstGeom prst="homePlate">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Séq. 2</a:t>
                </a:r>
                <a:endParaRPr lang="fr-FR" dirty="0">
                  <a:solidFill>
                    <a:schemeClr val="tx1"/>
                  </a:solidFill>
                </a:endParaRPr>
              </a:p>
            </p:txBody>
          </p:sp>
          <p:sp>
            <p:nvSpPr>
              <p:cNvPr id="64" name="Pentagone 63"/>
              <p:cNvSpPr/>
              <p:nvPr/>
            </p:nvSpPr>
            <p:spPr>
              <a:xfrm>
                <a:off x="4428323" y="4390682"/>
                <a:ext cx="936343" cy="252000"/>
              </a:xfrm>
              <a:prstGeom prst="homePlate">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Séq. 3</a:t>
                </a:r>
                <a:endParaRPr lang="fr-FR" dirty="0">
                  <a:solidFill>
                    <a:schemeClr val="tx1"/>
                  </a:solidFill>
                </a:endParaRPr>
              </a:p>
            </p:txBody>
          </p:sp>
          <p:sp>
            <p:nvSpPr>
              <p:cNvPr id="65" name="Pentagone 64"/>
              <p:cNvSpPr/>
              <p:nvPr/>
            </p:nvSpPr>
            <p:spPr>
              <a:xfrm>
                <a:off x="5220411" y="4714698"/>
                <a:ext cx="936343" cy="252000"/>
              </a:xfrm>
              <a:prstGeom prst="homePlate">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Séq. 4</a:t>
                </a:r>
                <a:endParaRPr lang="fr-FR" dirty="0">
                  <a:solidFill>
                    <a:schemeClr val="tx1"/>
                  </a:solidFill>
                </a:endParaRPr>
              </a:p>
            </p:txBody>
          </p:sp>
          <p:sp>
            <p:nvSpPr>
              <p:cNvPr id="66" name="Pentagone 65"/>
              <p:cNvSpPr/>
              <p:nvPr/>
            </p:nvSpPr>
            <p:spPr>
              <a:xfrm>
                <a:off x="8388524" y="5182770"/>
                <a:ext cx="936343" cy="252000"/>
              </a:xfrm>
              <a:prstGeom prst="homePlat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fr-FR" dirty="0" smtClean="0">
                    <a:solidFill>
                      <a:schemeClr val="tx1"/>
                    </a:solidFill>
                  </a:rPr>
                  <a:t>Séq. 5</a:t>
                </a:r>
                <a:endParaRPr lang="fr-FR" dirty="0">
                  <a:solidFill>
                    <a:schemeClr val="tx1"/>
                  </a:solidFill>
                </a:endParaRPr>
              </a:p>
            </p:txBody>
          </p:sp>
        </p:grpSp>
        <p:sp>
          <p:nvSpPr>
            <p:cNvPr id="76" name="ZoneTexte 75"/>
            <p:cNvSpPr txBox="1"/>
            <p:nvPr/>
          </p:nvSpPr>
          <p:spPr>
            <a:xfrm>
              <a:off x="7308304" y="2577098"/>
              <a:ext cx="1872208" cy="707886"/>
            </a:xfrm>
            <a:prstGeom prst="rect">
              <a:avLst/>
            </a:prstGeom>
            <a:noFill/>
          </p:spPr>
          <p:txBody>
            <a:bodyPr wrap="square" rtlCol="0">
              <a:spAutoFit/>
            </a:bodyPr>
            <a:lstStyle/>
            <a:p>
              <a:pPr marL="182563" indent="-182563"/>
              <a:r>
                <a:rPr lang="fr-FR" sz="2000" b="1" dirty="0" smtClean="0">
                  <a:solidFill>
                    <a:schemeClr val="accent2">
                      <a:lumMod val="50000"/>
                    </a:schemeClr>
                  </a:solidFill>
                </a:rPr>
                <a:t>« L’énergie dans l’habitat »</a:t>
              </a:r>
              <a:endParaRPr lang="fr-FR" sz="2000" b="1" dirty="0">
                <a:solidFill>
                  <a:schemeClr val="accent2">
                    <a:lumMod val="50000"/>
                  </a:schemeClr>
                </a:solidFill>
              </a:endParaRPr>
            </a:p>
          </p:txBody>
        </p:sp>
      </p:grpSp>
    </p:spTree>
    <p:extLst>
      <p:ext uri="{BB962C8B-B14F-4D97-AF65-F5344CB8AC3E}">
        <p14:creationId xmlns="" xmlns:p14="http://schemas.microsoft.com/office/powerpoint/2010/main" val="331508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1"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00" fill="hold"/>
                                        <p:tgtEl>
                                          <p:spTgt spid="57"/>
                                        </p:tgtEl>
                                        <p:attrNameLst>
                                          <p:attrName>ppt_w</p:attrName>
                                        </p:attrNameLst>
                                      </p:cBhvr>
                                      <p:tavLst>
                                        <p:tav tm="0">
                                          <p:val>
                                            <p:strVal val="#ppt_w*0.70"/>
                                          </p:val>
                                        </p:tav>
                                        <p:tav tm="100000">
                                          <p:val>
                                            <p:strVal val="#ppt_w"/>
                                          </p:val>
                                        </p:tav>
                                      </p:tavLst>
                                    </p:anim>
                                    <p:anim calcmode="lin" valueType="num">
                                      <p:cBhvr>
                                        <p:cTn id="8" dur="1000" fill="hold"/>
                                        <p:tgtEl>
                                          <p:spTgt spid="57"/>
                                        </p:tgtEl>
                                        <p:attrNameLst>
                                          <p:attrName>ppt_h</p:attrName>
                                        </p:attrNameLst>
                                      </p:cBhvr>
                                      <p:tavLst>
                                        <p:tav tm="0">
                                          <p:val>
                                            <p:strVal val="#ppt_h"/>
                                          </p:val>
                                        </p:tav>
                                        <p:tav tm="100000">
                                          <p:val>
                                            <p:strVal val="#ppt_h"/>
                                          </p:val>
                                        </p:tav>
                                      </p:tavLst>
                                    </p:anim>
                                    <p:animEffect transition="in" filter="fade">
                                      <p:cBhvr>
                                        <p:cTn id="9" dur="1000"/>
                                        <p:tgtEl>
                                          <p:spTgt spid="5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2000"/>
                                        <p:tgtEl>
                                          <p:spTgt spid="7"/>
                                        </p:tgtEl>
                                      </p:cBhvr>
                                    </p:animEffect>
                                  </p:childTnLst>
                                </p:cTn>
                              </p:par>
                            </p:childTnLst>
                          </p:cTn>
                        </p:par>
                        <p:par>
                          <p:cTn id="14" fill="hold">
                            <p:stCondLst>
                              <p:cond delay="3000"/>
                            </p:stCondLst>
                            <p:childTnLst>
                              <p:par>
                                <p:cTn id="15" presetID="55" presetClass="entr" presetSubtype="0" fill="hold" grpId="0" nodeType="afterEffect">
                                  <p:stCondLst>
                                    <p:cond delay="1000"/>
                                  </p:stCondLst>
                                  <p:childTnLst>
                                    <p:set>
                                      <p:cBhvr>
                                        <p:cTn id="16" dur="1" fill="hold">
                                          <p:stCondLst>
                                            <p:cond delay="0"/>
                                          </p:stCondLst>
                                        </p:cTn>
                                        <p:tgtEl>
                                          <p:spTgt spid="58"/>
                                        </p:tgtEl>
                                        <p:attrNameLst>
                                          <p:attrName>style.visibility</p:attrName>
                                        </p:attrNameLst>
                                      </p:cBhvr>
                                      <p:to>
                                        <p:strVal val="visible"/>
                                      </p:to>
                                    </p:set>
                                    <p:anim calcmode="lin" valueType="num">
                                      <p:cBhvr>
                                        <p:cTn id="17" dur="1000" fill="hold"/>
                                        <p:tgtEl>
                                          <p:spTgt spid="58"/>
                                        </p:tgtEl>
                                        <p:attrNameLst>
                                          <p:attrName>ppt_w</p:attrName>
                                        </p:attrNameLst>
                                      </p:cBhvr>
                                      <p:tavLst>
                                        <p:tav tm="0">
                                          <p:val>
                                            <p:strVal val="#ppt_w*0.70"/>
                                          </p:val>
                                        </p:tav>
                                        <p:tav tm="100000">
                                          <p:val>
                                            <p:strVal val="#ppt_w"/>
                                          </p:val>
                                        </p:tav>
                                      </p:tavLst>
                                    </p:anim>
                                    <p:anim calcmode="lin" valueType="num">
                                      <p:cBhvr>
                                        <p:cTn id="18" dur="1000" fill="hold"/>
                                        <p:tgtEl>
                                          <p:spTgt spid="58"/>
                                        </p:tgtEl>
                                        <p:attrNameLst>
                                          <p:attrName>ppt_h</p:attrName>
                                        </p:attrNameLst>
                                      </p:cBhvr>
                                      <p:tavLst>
                                        <p:tav tm="0">
                                          <p:val>
                                            <p:strVal val="#ppt_h"/>
                                          </p:val>
                                        </p:tav>
                                        <p:tav tm="100000">
                                          <p:val>
                                            <p:strVal val="#ppt_h"/>
                                          </p:val>
                                        </p:tav>
                                      </p:tavLst>
                                    </p:anim>
                                    <p:animEffect transition="in" filter="fade">
                                      <p:cBhvr>
                                        <p:cTn id="19" dur="1000"/>
                                        <p:tgtEl>
                                          <p:spTgt spid="58"/>
                                        </p:tgtEl>
                                      </p:cBhvr>
                                    </p:animEffect>
                                  </p:childTnLst>
                                </p:cTn>
                              </p:par>
                            </p:childTnLst>
                          </p:cTn>
                        </p:par>
                        <p:par>
                          <p:cTn id="20" fill="hold">
                            <p:stCondLst>
                              <p:cond delay="5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1" animBg="1"/>
      <p:bldP spid="5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5" name="Espace réservé du numéro de diapositive 4"/>
          <p:cNvSpPr>
            <a:spLocks noGrp="1"/>
          </p:cNvSpPr>
          <p:nvPr>
            <p:ph type="sldNum" sz="quarter" idx="12"/>
          </p:nvPr>
        </p:nvSpPr>
        <p:spPr/>
        <p:txBody>
          <a:bodyPr/>
          <a:lstStyle/>
          <a:p>
            <a:fld id="{1241D18C-4869-4210-9335-0F84A51A443B}" type="slidenum">
              <a:rPr lang="fr-FR" smtClean="0"/>
              <a:pPr/>
              <a:t>60</a:t>
            </a:fld>
            <a:endParaRPr lang="fr-F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6"/>
            <a:ext cx="971551"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2131717"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2</a:t>
            </a:r>
            <a:endParaRPr lang="fr-FR" dirty="0"/>
          </a:p>
        </p:txBody>
      </p:sp>
      <p:sp>
        <p:nvSpPr>
          <p:cNvPr id="30" name="Rectangle à coins arrondis 29"/>
          <p:cNvSpPr/>
          <p:nvPr/>
        </p:nvSpPr>
        <p:spPr>
          <a:xfrm>
            <a:off x="236807" y="1772816"/>
            <a:ext cx="8784976" cy="4880632"/>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a:p>
            <a:pPr algn="ctr"/>
            <a:endParaRPr lang="fr-FR" dirty="0" smtClean="0"/>
          </a:p>
        </p:txBody>
      </p:sp>
      <p:pic>
        <p:nvPicPr>
          <p:cNvPr id="922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5400000">
            <a:off x="6396471" y="4022013"/>
            <a:ext cx="2076017" cy="2916000"/>
          </a:xfrm>
          <a:prstGeom prst="rect">
            <a:avLst/>
          </a:prstGeom>
          <a:noFill/>
          <a:ln w="9525">
            <a:solidFill>
              <a:schemeClr val="tx1"/>
            </a:solidFill>
            <a:miter lim="800000"/>
            <a:headEnd/>
            <a:tailEnd/>
          </a:ln>
          <a:effectLst>
            <a:outerShdw blurRad="149987" dist="250190" dir="8460000" algn="ctr">
              <a:srgbClr val="000000">
                <a:alpha val="28000"/>
              </a:srgbClr>
            </a:outerShdw>
            <a:softEdge rad="31750"/>
          </a:effectLst>
          <a:scene3d>
            <a:camera prst="orthographicFront">
              <a:rot lat="0" lon="0" rev="0"/>
            </a:camera>
            <a:lightRig rig="contrasting" dir="t">
              <a:rot lat="0" lon="0" rev="1500000"/>
            </a:lightRig>
          </a:scene3d>
          <a:sp3d prstMaterial="metal">
            <a:bevelT w="88900" h="88900"/>
          </a:sp3d>
          <a:extLst>
            <a:ext uri="{909E8E84-426E-40DD-AFC4-6F175D3DCCD1}">
              <a14:hiddenFill xmlns="" xmlns:a14="http://schemas.microsoft.com/office/drawing/2010/main">
                <a:solidFill>
                  <a:schemeClr val="accent1"/>
                </a:solidFill>
              </a14:hiddenFill>
            </a:ext>
          </a:extLst>
        </p:spPr>
      </p:pic>
      <p:sp>
        <p:nvSpPr>
          <p:cNvPr id="33" name="Rectangle à coins arrondis 32"/>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r>
              <a:rPr lang="fr-FR" sz="2800" b="1" dirty="0" smtClean="0">
                <a:solidFill>
                  <a:schemeClr val="bg1"/>
                </a:solidFill>
              </a:rPr>
              <a:t>	Conception architecturale </a:t>
            </a:r>
            <a:endParaRPr lang="fr-FR" sz="2800" b="1" dirty="0">
              <a:solidFill>
                <a:schemeClr val="bg1"/>
              </a:solidFill>
            </a:endParaRPr>
          </a:p>
        </p:txBody>
      </p:sp>
      <p:pic>
        <p:nvPicPr>
          <p:cNvPr id="10" name="Image 9"/>
          <p:cNvPicPr>
            <a:picLocks noChangeAspect="1"/>
          </p:cNvPicPr>
          <p:nvPr/>
        </p:nvPicPr>
        <p:blipFill rotWithShape="1">
          <a:blip r:embed="rId4" cstate="print">
            <a:extLst>
              <a:ext uri="{28A0092B-C50C-407E-A947-70E740481C1C}">
                <a14:useLocalDpi xmlns="" xmlns:a14="http://schemas.microsoft.com/office/drawing/2010/main" val="0"/>
              </a:ext>
            </a:extLst>
          </a:blip>
          <a:srcRect r="10348"/>
          <a:stretch/>
        </p:blipFill>
        <p:spPr>
          <a:xfrm>
            <a:off x="1620248" y="3249304"/>
            <a:ext cx="4647548" cy="2916000"/>
          </a:xfrm>
          <a:prstGeom prst="rect">
            <a:avLst/>
          </a:prstGeom>
          <a:scene3d>
            <a:camera prst="orthographicFront"/>
            <a:lightRig rig="threePt" dir="t"/>
          </a:scene3d>
          <a:sp3d>
            <a:bevelT/>
          </a:sp3d>
        </p:spPr>
      </p:pic>
      <p:pic>
        <p:nvPicPr>
          <p:cNvPr id="9219"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5400000">
            <a:off x="691953" y="3740442"/>
            <a:ext cx="2459085" cy="3504066"/>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Lst>
        </p:spPr>
      </p:pic>
      <p:pic>
        <p:nvPicPr>
          <p:cNvPr id="9221"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16200000">
            <a:off x="1140891" y="1921751"/>
            <a:ext cx="2314977" cy="3240000"/>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 xmlns:a14="http://schemas.microsoft.com/office/drawing/2010/main">
                <a:solidFill>
                  <a:schemeClr val="accent1"/>
                </a:solidFill>
              </a14:hiddenFill>
            </a:ext>
          </a:extLst>
        </p:spPr>
      </p:pic>
      <p:pic>
        <p:nvPicPr>
          <p:cNvPr id="9218"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6663762">
            <a:off x="6380947" y="1754881"/>
            <a:ext cx="2062541" cy="2916000"/>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771800" y="2371805"/>
            <a:ext cx="3992971" cy="5959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71463" y="2609541"/>
            <a:ext cx="3243263" cy="1279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079865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6"/>
            <a:ext cx="971551"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pic>
        <p:nvPicPr>
          <p:cNvPr id="1126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30844"/>
          <a:stretch/>
        </p:blipFill>
        <p:spPr bwMode="auto">
          <a:xfrm>
            <a:off x="5148064" y="3177360"/>
            <a:ext cx="3719639" cy="3492000"/>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3" name="Rectangle à coins arrondis 62"/>
          <p:cNvSpPr/>
          <p:nvPr/>
        </p:nvSpPr>
        <p:spPr>
          <a:xfrm>
            <a:off x="2131717"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2</a:t>
            </a:r>
            <a:endParaRPr lang="fr-FR" dirty="0"/>
          </a:p>
        </p:txBody>
      </p:sp>
      <p:pic>
        <p:nvPicPr>
          <p:cNvPr id="3" name="Image 2"/>
          <p:cNvPicPr>
            <a:picLocks noChangeAspect="1"/>
          </p:cNvPicPr>
          <p:nvPr/>
        </p:nvPicPr>
        <p:blipFill rotWithShape="1">
          <a:blip r:embed="rId4" cstate="print">
            <a:extLst>
              <a:ext uri="{28A0092B-C50C-407E-A947-70E740481C1C}">
                <a14:useLocalDpi xmlns="" xmlns:a14="http://schemas.microsoft.com/office/drawing/2010/main" val="0"/>
              </a:ext>
            </a:extLst>
          </a:blip>
          <a:srcRect l="8725" t="7282" r="9206" b="13833"/>
          <a:stretch/>
        </p:blipFill>
        <p:spPr>
          <a:xfrm flipH="1">
            <a:off x="176107" y="3645024"/>
            <a:ext cx="4884712" cy="2641079"/>
          </a:xfrm>
          <a:prstGeom prst="roundRect">
            <a:avLst>
              <a:gd name="adj" fmla="val 702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Rectangle à coins arrondis 29"/>
          <p:cNvSpPr/>
          <p:nvPr/>
        </p:nvSpPr>
        <p:spPr>
          <a:xfrm>
            <a:off x="179512" y="1813410"/>
            <a:ext cx="8784976" cy="4927958"/>
          </a:xfrm>
          <a:prstGeom prst="roundRect">
            <a:avLst>
              <a:gd name="adj" fmla="val 4313"/>
            </a:avLst>
          </a:prstGeom>
          <a:noFill/>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a:p>
            <a:pPr algn="ctr"/>
            <a:endParaRPr lang="fr-FR" dirty="0" smtClean="0"/>
          </a:p>
        </p:txBody>
      </p:sp>
      <p:sp>
        <p:nvSpPr>
          <p:cNvPr id="33" name="Rectangle à coins arrondis 32"/>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Conception architecturale</a:t>
            </a:r>
            <a:endParaRPr lang="fr-FR" sz="2800" b="1" dirty="0">
              <a:solidFill>
                <a:schemeClr val="bg1"/>
              </a:solidFill>
            </a:endParaRPr>
          </a:p>
        </p:txBody>
      </p:sp>
      <p:sp>
        <p:nvSpPr>
          <p:cNvPr id="39" name="ZoneTexte 38"/>
          <p:cNvSpPr txBox="1"/>
          <p:nvPr/>
        </p:nvSpPr>
        <p:spPr>
          <a:xfrm>
            <a:off x="1119951" y="2492896"/>
            <a:ext cx="7052449" cy="707886"/>
          </a:xfrm>
          <a:prstGeom prst="rect">
            <a:avLst/>
          </a:prstGeom>
          <a:noFill/>
        </p:spPr>
        <p:txBody>
          <a:bodyPr wrap="square" rtlCol="0">
            <a:spAutoFit/>
          </a:bodyPr>
          <a:lstStyle/>
          <a:p>
            <a:pPr algn="just"/>
            <a:r>
              <a:rPr lang="fr-FR" sz="2000" dirty="0" smtClean="0">
                <a:latin typeface="Arial" panose="020B0604020202020204" pitchFamily="34" charset="0"/>
                <a:cs typeface="Arial" panose="020B0604020202020204" pitchFamily="34" charset="0"/>
              </a:rPr>
              <a:t>Quels sont les critères du cahier des charges à évaluer pour valider une solution?</a:t>
            </a:r>
            <a:endParaRPr lang="fr-FR" sz="2000" dirty="0">
              <a:latin typeface="Arial" panose="020B0604020202020204" pitchFamily="34" charset="0"/>
              <a:cs typeface="Arial" panose="020B0604020202020204" pitchFamily="34" charset="0"/>
            </a:endParaRPr>
          </a:p>
        </p:txBody>
      </p:sp>
      <p:sp>
        <p:nvSpPr>
          <p:cNvPr id="34" name="Rectangle 33"/>
          <p:cNvSpPr/>
          <p:nvPr/>
        </p:nvSpPr>
        <p:spPr>
          <a:xfrm rot="21223826">
            <a:off x="5432432" y="3964158"/>
            <a:ext cx="3166340" cy="830997"/>
          </a:xfrm>
          <a:prstGeom prst="rect">
            <a:avLst/>
          </a:prstGeom>
          <a:noFill/>
        </p:spPr>
        <p:txBody>
          <a:bodyPr wrap="square" lIns="91440" tIns="45720" rIns="91440" bIns="45720">
            <a:spAutoFit/>
          </a:bodyPr>
          <a:lstStyle/>
          <a:p>
            <a:pPr algn="ctr"/>
            <a:r>
              <a:rPr lang="fr-FR" sz="2400" b="1" dirty="0" smtClean="0">
                <a:ln w="10541" cmpd="sng">
                  <a:noFill/>
                  <a:prstDash val="solid"/>
                </a:ln>
                <a:solidFill>
                  <a:srgbClr val="FF0000"/>
                </a:solidFill>
                <a:effectLst>
                  <a:outerShdw blurRad="38100" dist="38100" dir="2700000" algn="tl">
                    <a:srgbClr val="000000">
                      <a:alpha val="43137"/>
                    </a:srgbClr>
                  </a:outerShdw>
                </a:effectLst>
                <a:latin typeface="Action of the Time New UL" panose="04030905020B02020C02" pitchFamily="82" charset="0"/>
              </a:rPr>
              <a:t>Exemple de tableau de choix</a:t>
            </a:r>
          </a:p>
        </p:txBody>
      </p:sp>
    </p:spTree>
    <p:extLst>
      <p:ext uri="{BB962C8B-B14F-4D97-AF65-F5344CB8AC3E}">
        <p14:creationId xmlns="" xmlns:p14="http://schemas.microsoft.com/office/powerpoint/2010/main" val="32207489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6"/>
            <a:ext cx="971551"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2131717"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2</a:t>
            </a:r>
            <a:endParaRPr lang="fr-FR" dirty="0"/>
          </a:p>
        </p:txBody>
      </p:sp>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a:p>
            <a:pPr algn="ctr"/>
            <a:endParaRPr lang="fr-FR" dirty="0" smtClean="0"/>
          </a:p>
        </p:txBody>
      </p:sp>
      <p:sp>
        <p:nvSpPr>
          <p:cNvPr id="33" name="Rectangle à coins arrondis 32"/>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Conception architecturale – Emplacement retenu</a:t>
            </a:r>
            <a:endParaRPr lang="fr-FR" sz="2800" b="1" dirty="0">
              <a:solidFill>
                <a:schemeClr val="bg1"/>
              </a:solidFill>
            </a:endParaRPr>
          </a:p>
        </p:txBody>
      </p:sp>
      <p:pic>
        <p:nvPicPr>
          <p:cNvPr id="1229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3982" r="4276" b="46033"/>
          <a:stretch/>
        </p:blipFill>
        <p:spPr bwMode="auto">
          <a:xfrm rot="687940">
            <a:off x="198312" y="2414825"/>
            <a:ext cx="3763865" cy="2016000"/>
          </a:xfrm>
          <a:prstGeom prst="rect">
            <a:avLst/>
          </a:prstGeom>
          <a:noFill/>
          <a:ln w="9525">
            <a:solidFill>
              <a:schemeClr val="bg1">
                <a:lumMod val="75000"/>
              </a:schemeClr>
            </a:solidFill>
            <a:miter lim="800000"/>
            <a:headEnd/>
            <a:tailEnd/>
          </a:ln>
          <a:effectLst>
            <a:outerShdw blurRad="50800" dist="38100" algn="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32"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3982" t="53537" r="18212" b="219"/>
          <a:stretch/>
        </p:blipFill>
        <p:spPr bwMode="auto">
          <a:xfrm flipH="1" flipV="1">
            <a:off x="239116" y="4293096"/>
            <a:ext cx="4044852" cy="2304000"/>
          </a:xfrm>
          <a:prstGeom prst="rect">
            <a:avLst/>
          </a:prstGeom>
          <a:noFill/>
          <a:ln w="9525">
            <a:solidFill>
              <a:schemeClr val="bg1">
                <a:lumMod val="75000"/>
              </a:schemeClr>
            </a:solidFill>
            <a:miter lim="800000"/>
            <a:headEnd/>
            <a:tailEnd/>
          </a:ln>
          <a:effectLst>
            <a:outerShdw blurRad="50800" dist="38100" algn="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6146"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952" r="2407"/>
          <a:stretch/>
        </p:blipFill>
        <p:spPr bwMode="auto">
          <a:xfrm>
            <a:off x="4473352" y="3068960"/>
            <a:ext cx="4347120" cy="3060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6949728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6"/>
            <a:ext cx="971551"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2131717"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2</a:t>
            </a:r>
            <a:endParaRPr lang="fr-FR" dirty="0"/>
          </a:p>
        </p:txBody>
      </p:sp>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a:p>
            <a:pPr algn="ctr"/>
            <a:endParaRPr lang="fr-FR" dirty="0" smtClean="0"/>
          </a:p>
        </p:txBody>
      </p:sp>
      <p:sp>
        <p:nvSpPr>
          <p:cNvPr id="33" name="Rectangle à coins arrondis 32"/>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Conception architecturale - Définition du volume</a:t>
            </a:r>
            <a:endParaRPr lang="fr-FR" sz="2800" b="1" dirty="0">
              <a:solidFill>
                <a:schemeClr val="bg1"/>
              </a:solidFill>
            </a:endParaRPr>
          </a:p>
        </p:txBody>
      </p:sp>
      <p:pic>
        <p:nvPicPr>
          <p:cNvPr id="32" name="Image 3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1672" y="2421168"/>
            <a:ext cx="3602256" cy="252000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34" name="Image 3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248381" y="4149360"/>
            <a:ext cx="3601065" cy="252000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35" name="Image 3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201427" y="2421168"/>
            <a:ext cx="3628350" cy="252000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6" name="Rectangle 35"/>
          <p:cNvSpPr/>
          <p:nvPr/>
        </p:nvSpPr>
        <p:spPr>
          <a:xfrm rot="21223826">
            <a:off x="5834250" y="5399606"/>
            <a:ext cx="3166340" cy="830997"/>
          </a:xfrm>
          <a:prstGeom prst="rect">
            <a:avLst/>
          </a:prstGeom>
          <a:noFill/>
        </p:spPr>
        <p:txBody>
          <a:bodyPr wrap="square" lIns="91440" tIns="45720" rIns="91440" bIns="45720">
            <a:spAutoFit/>
          </a:bodyPr>
          <a:lstStyle/>
          <a:p>
            <a:pPr algn="ctr"/>
            <a:r>
              <a:rPr lang="fr-FR" sz="2400" b="1" dirty="0" smtClean="0">
                <a:ln w="10541" cmpd="sng">
                  <a:noFill/>
                  <a:prstDash val="solid"/>
                </a:ln>
                <a:solidFill>
                  <a:srgbClr val="FF0000"/>
                </a:solidFill>
                <a:effectLst>
                  <a:outerShdw blurRad="38100" dist="38100" dir="2700000" algn="tl">
                    <a:srgbClr val="000000">
                      <a:alpha val="43137"/>
                    </a:srgbClr>
                  </a:outerShdw>
                </a:effectLst>
                <a:latin typeface="Action of the Time New UL" panose="04030905020B02020C02" pitchFamily="82" charset="0"/>
              </a:rPr>
              <a:t>Démarche de créativité</a:t>
            </a:r>
          </a:p>
        </p:txBody>
      </p:sp>
      <p:pic>
        <p:nvPicPr>
          <p:cNvPr id="8194"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469313" y="2403549"/>
            <a:ext cx="4517129" cy="5934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38005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par>
                          <p:cTn id="10" fill="hold">
                            <p:stCondLst>
                              <p:cond delay="2000"/>
                            </p:stCondLst>
                            <p:childTnLst>
                              <p:par>
                                <p:cTn id="11" presetID="53" presetClass="entr" presetSubtype="16" fill="hold" nodeType="afterEffect">
                                  <p:stCondLst>
                                    <p:cond delay="100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ppt_w</p:attrName>
                                        </p:attrNameLst>
                                      </p:cBhvr>
                                      <p:tavLst>
                                        <p:tav tm="0">
                                          <p:val>
                                            <p:fltVal val="0"/>
                                          </p:val>
                                        </p:tav>
                                        <p:tav tm="100000">
                                          <p:val>
                                            <p:strVal val="#ppt_w"/>
                                          </p:val>
                                        </p:tav>
                                      </p:tavLst>
                                    </p:anim>
                                    <p:anim calcmode="lin" valueType="num">
                                      <p:cBhvr>
                                        <p:cTn id="14" dur="1000" fill="hold"/>
                                        <p:tgtEl>
                                          <p:spTgt spid="35"/>
                                        </p:tgtEl>
                                        <p:attrNameLst>
                                          <p:attrName>ppt_h</p:attrName>
                                        </p:attrNameLst>
                                      </p:cBhvr>
                                      <p:tavLst>
                                        <p:tav tm="0">
                                          <p:val>
                                            <p:fltVal val="0"/>
                                          </p:val>
                                        </p:tav>
                                        <p:tav tm="100000">
                                          <p:val>
                                            <p:strVal val="#ppt_h"/>
                                          </p:val>
                                        </p:tav>
                                      </p:tavLst>
                                    </p:anim>
                                    <p:animEffect transition="in" filter="fade">
                                      <p:cBhvr>
                                        <p:cTn id="15" dur="1000"/>
                                        <p:tgtEl>
                                          <p:spTgt spid="35"/>
                                        </p:tgtEl>
                                      </p:cBhvr>
                                    </p:animEffect>
                                  </p:childTnLst>
                                </p:cTn>
                              </p:par>
                            </p:childTnLst>
                          </p:cTn>
                        </p:par>
                        <p:par>
                          <p:cTn id="16" fill="hold">
                            <p:stCondLst>
                              <p:cond delay="4000"/>
                            </p:stCondLst>
                            <p:childTnLst>
                              <p:par>
                                <p:cTn id="17" presetID="53" presetClass="entr" presetSubtype="16" fill="hold" nodeType="afterEffect">
                                  <p:stCondLst>
                                    <p:cond delay="1000"/>
                                  </p:stCondLst>
                                  <p:childTnLst>
                                    <p:set>
                                      <p:cBhvr>
                                        <p:cTn id="18" dur="1" fill="hold">
                                          <p:stCondLst>
                                            <p:cond delay="0"/>
                                          </p:stCondLst>
                                        </p:cTn>
                                        <p:tgtEl>
                                          <p:spTgt spid="34"/>
                                        </p:tgtEl>
                                        <p:attrNameLst>
                                          <p:attrName>style.visibility</p:attrName>
                                        </p:attrNameLst>
                                      </p:cBhvr>
                                      <p:to>
                                        <p:strVal val="visible"/>
                                      </p:to>
                                    </p:set>
                                    <p:anim calcmode="lin" valueType="num">
                                      <p:cBhvr>
                                        <p:cTn id="19" dur="1000" fill="hold"/>
                                        <p:tgtEl>
                                          <p:spTgt spid="34"/>
                                        </p:tgtEl>
                                        <p:attrNameLst>
                                          <p:attrName>ppt_w</p:attrName>
                                        </p:attrNameLst>
                                      </p:cBhvr>
                                      <p:tavLst>
                                        <p:tav tm="0">
                                          <p:val>
                                            <p:fltVal val="0"/>
                                          </p:val>
                                        </p:tav>
                                        <p:tav tm="100000">
                                          <p:val>
                                            <p:strVal val="#ppt_w"/>
                                          </p:val>
                                        </p:tav>
                                      </p:tavLst>
                                    </p:anim>
                                    <p:anim calcmode="lin" valueType="num">
                                      <p:cBhvr>
                                        <p:cTn id="20" dur="1000" fill="hold"/>
                                        <p:tgtEl>
                                          <p:spTgt spid="34"/>
                                        </p:tgtEl>
                                        <p:attrNameLst>
                                          <p:attrName>ppt_h</p:attrName>
                                        </p:attrNameLst>
                                      </p:cBhvr>
                                      <p:tavLst>
                                        <p:tav tm="0">
                                          <p:val>
                                            <p:fltVal val="0"/>
                                          </p:val>
                                        </p:tav>
                                        <p:tav tm="100000">
                                          <p:val>
                                            <p:strVal val="#ppt_h"/>
                                          </p:val>
                                        </p:tav>
                                      </p:tavLst>
                                    </p:anim>
                                    <p:animEffect transition="in" filter="fade">
                                      <p:cBhvr>
                                        <p:cTn id="21"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6"/>
            <a:ext cx="971551"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2131717"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2</a:t>
            </a:r>
            <a:endParaRPr lang="fr-FR" dirty="0"/>
          </a:p>
        </p:txBody>
      </p:sp>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a:p>
            <a:pPr algn="ctr"/>
            <a:endParaRPr lang="fr-FR" dirty="0" smtClean="0"/>
          </a:p>
        </p:txBody>
      </p:sp>
      <p:sp>
        <p:nvSpPr>
          <p:cNvPr id="33" name="Rectangle à coins arrondis 32"/>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Conception architecturale - Définition du volume</a:t>
            </a:r>
            <a:endParaRPr lang="fr-FR" sz="2800" b="1" dirty="0">
              <a:solidFill>
                <a:schemeClr val="bg1"/>
              </a:solidFill>
            </a:endParaRPr>
          </a:p>
        </p:txBody>
      </p:sp>
      <p:pic>
        <p:nvPicPr>
          <p:cNvPr id="32" name="Image 3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1520" y="3861048"/>
            <a:ext cx="3602256" cy="2520000"/>
          </a:xfrm>
          <a:prstGeom prst="rect">
            <a:avLst/>
          </a:prstGeom>
          <a:ln w="28575">
            <a:solidFill>
              <a:srgbClr val="FF0000"/>
            </a:solidFill>
          </a:ln>
          <a:effectLst>
            <a:outerShdw blurRad="50800" dist="38100" dir="2700000" algn="tl" rotWithShape="0">
              <a:prstClr val="black">
                <a:alpha val="40000"/>
              </a:prstClr>
            </a:outerShdw>
          </a:effectLst>
        </p:spPr>
      </p:pic>
      <p:sp>
        <p:nvSpPr>
          <p:cNvPr id="37" name="ZoneTexte 36"/>
          <p:cNvSpPr txBox="1"/>
          <p:nvPr/>
        </p:nvSpPr>
        <p:spPr>
          <a:xfrm>
            <a:off x="246379" y="2492896"/>
            <a:ext cx="8621324" cy="707886"/>
          </a:xfrm>
          <a:prstGeom prst="rect">
            <a:avLst/>
          </a:prstGeom>
          <a:noFill/>
        </p:spPr>
        <p:txBody>
          <a:bodyPr wrap="square" rtlCol="0">
            <a:spAutoFit/>
          </a:bodyPr>
          <a:lstStyle/>
          <a:p>
            <a:pPr algn="just"/>
            <a:r>
              <a:rPr lang="fr-FR" sz="2000" dirty="0" smtClean="0">
                <a:latin typeface="Arial" panose="020B0604020202020204" pitchFamily="34" charset="0"/>
                <a:cs typeface="Arial" panose="020B0604020202020204" pitchFamily="34" charset="0"/>
              </a:rPr>
              <a:t>Quels sont les critères du cahier des charges à évaluer pour valider une solution?</a:t>
            </a:r>
            <a:endParaRPr lang="fr-FR" sz="2000" dirty="0">
              <a:latin typeface="Arial" panose="020B0604020202020204" pitchFamily="34" charset="0"/>
              <a:cs typeface="Arial" panose="020B0604020202020204" pitchFamily="34" charset="0"/>
            </a:endParaRPr>
          </a:p>
        </p:txBody>
      </p:sp>
      <p:pic>
        <p:nvPicPr>
          <p:cNvPr id="921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23928" y="3212976"/>
            <a:ext cx="4952001" cy="3384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0269983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6"/>
            <a:ext cx="971551"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2131717"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2</a:t>
            </a:r>
            <a:endParaRPr lang="fr-FR" dirty="0"/>
          </a:p>
        </p:txBody>
      </p:sp>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a:p>
            <a:pPr algn="ctr"/>
            <a:endParaRPr lang="fr-FR" dirty="0" smtClean="0"/>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7297" y="2302865"/>
            <a:ext cx="7632000" cy="44339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2" name="Rectangle à coins arrondis 31"/>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r>
              <a:rPr lang="fr-FR" sz="2800" b="1" dirty="0" smtClean="0">
                <a:solidFill>
                  <a:schemeClr val="bg1"/>
                </a:solidFill>
              </a:rPr>
              <a:t>Conception de l’enveloppe à la DPE</a:t>
            </a:r>
            <a:endParaRPr lang="fr-FR" sz="2800" b="1" dirty="0">
              <a:solidFill>
                <a:schemeClr val="bg1"/>
              </a:solidFill>
            </a:endParaRPr>
          </a:p>
        </p:txBody>
      </p:sp>
      <p:sp>
        <p:nvSpPr>
          <p:cNvPr id="3" name="ZoneTexte 2"/>
          <p:cNvSpPr txBox="1"/>
          <p:nvPr/>
        </p:nvSpPr>
        <p:spPr>
          <a:xfrm rot="1392603">
            <a:off x="6953462" y="1733223"/>
            <a:ext cx="2131310" cy="954107"/>
          </a:xfrm>
          <a:prstGeom prst="rect">
            <a:avLst/>
          </a:prstGeom>
          <a:noFill/>
        </p:spPr>
        <p:txBody>
          <a:bodyPr wrap="square" rtlCol="0">
            <a:spAutoFit/>
          </a:bodyPr>
          <a:lstStyle/>
          <a:p>
            <a:pPr algn="ctr"/>
            <a:r>
              <a:rPr lang="fr-FR" sz="2800" b="1" dirty="0" smtClean="0"/>
              <a:t>Constituants des parois</a:t>
            </a:r>
            <a:endParaRPr lang="fr-FR" sz="2800" b="1" dirty="0"/>
          </a:p>
        </p:txBody>
      </p:sp>
    </p:spTree>
    <p:extLst>
      <p:ext uri="{BB962C8B-B14F-4D97-AF65-F5344CB8AC3E}">
        <p14:creationId xmlns="" xmlns:p14="http://schemas.microsoft.com/office/powerpoint/2010/main" val="39170180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à coins arrondis 29"/>
          <p:cNvSpPr/>
          <p:nvPr/>
        </p:nvSpPr>
        <p:spPr>
          <a:xfrm>
            <a:off x="179513"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p:txBody>
      </p:sp>
      <p:sp>
        <p:nvSpPr>
          <p:cNvPr id="36" name="Rectangle 35"/>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37" name="Flèche droite 36"/>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38" name="Rectangle à coins arrondis 37"/>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39" name="Rectangle à coins arrondis 38"/>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40" name="Rectangle à coins arrondis 39"/>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41" name="Rectangle à coins arrondis 40"/>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42" name="Rectangle à coins arrondis 41"/>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51" name="Groupe 60"/>
          <p:cNvGrpSpPr/>
          <p:nvPr/>
        </p:nvGrpSpPr>
        <p:grpSpPr>
          <a:xfrm>
            <a:off x="217298" y="44624"/>
            <a:ext cx="6798304" cy="1942808"/>
            <a:chOff x="574129" y="622096"/>
            <a:chExt cx="6798304" cy="5913452"/>
          </a:xfrm>
        </p:grpSpPr>
        <p:cxnSp>
          <p:nvCxnSpPr>
            <p:cNvPr id="54" name="Connecteur droit 53"/>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5" name="Connecteur droit 54"/>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6" name="Connecteur droit 55"/>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7" name="Connecteur droit 56"/>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9" name="Connecteur droit 58"/>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60" name="Connecteur droit 59"/>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61" name="Connecteur droit 6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62" name="Flèche droite 61"/>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64" name="Rectangle 63"/>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65" name="Rectangle 64"/>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66" name="Rectangle 65"/>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67" name="Rectangle 66"/>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68" name="Rectangle 67"/>
          <p:cNvSpPr/>
          <p:nvPr/>
        </p:nvSpPr>
        <p:spPr>
          <a:xfrm>
            <a:off x="3127517" y="1032496"/>
            <a:ext cx="957193"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69" name="Ellipse 68"/>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70" name="Rectangle à coins arrondis 69"/>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71" name="Rectangle 70"/>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72" name="Rectangle à coins arrondis 71"/>
          <p:cNvSpPr/>
          <p:nvPr/>
        </p:nvSpPr>
        <p:spPr>
          <a:xfrm>
            <a:off x="3139829"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sp>
        <p:nvSpPr>
          <p:cNvPr id="73" name="Rectangle à coins arrondis 72"/>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Conception de l’enveloppe - DPE</a:t>
            </a:r>
            <a:endParaRPr lang="fr-FR" sz="2800" b="1" dirty="0">
              <a:solidFill>
                <a:schemeClr val="bg1"/>
              </a:solidFill>
            </a:endParaRPr>
          </a:p>
        </p:txBody>
      </p:sp>
      <p:grpSp>
        <p:nvGrpSpPr>
          <p:cNvPr id="74" name="Groupe 11"/>
          <p:cNvGrpSpPr>
            <a:grpSpLocks/>
          </p:cNvGrpSpPr>
          <p:nvPr/>
        </p:nvGrpSpPr>
        <p:grpSpPr bwMode="auto">
          <a:xfrm>
            <a:off x="3904602" y="1177740"/>
            <a:ext cx="398463" cy="377825"/>
            <a:chOff x="1047361" y="2607930"/>
            <a:chExt cx="223501" cy="212762"/>
          </a:xfrm>
        </p:grpSpPr>
        <p:sp>
          <p:nvSpPr>
            <p:cNvPr id="75" name="Flèche en arc 74"/>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76" name="Flèche en arc 75"/>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pic>
        <p:nvPicPr>
          <p:cNvPr id="13314" name="Picture 2" descr="F:\DOSSIER CRECHE\Dossier photo crèche\DSCF1854.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9009" t="6875" r="18352"/>
          <a:stretch/>
        </p:blipFill>
        <p:spPr bwMode="auto">
          <a:xfrm>
            <a:off x="2782512" y="2492894"/>
            <a:ext cx="3047275" cy="2197509"/>
          </a:xfrm>
          <a:prstGeom prst="rect">
            <a:avLst/>
          </a:prstGeom>
          <a:noFill/>
          <a:scene3d>
            <a:camera prst="orthographicFront"/>
            <a:lightRig rig="threePt" dir="t"/>
          </a:scene3d>
          <a:sp3d>
            <a:bevelT w="139700" prst="cross"/>
          </a:sp3d>
          <a:extLst>
            <a:ext uri="{909E8E84-426E-40DD-AFC4-6F175D3DCCD1}">
              <a14:hiddenFill xmlns="" xmlns:a14="http://schemas.microsoft.com/office/drawing/2010/main">
                <a:solidFill>
                  <a:srgbClr val="FFFFFF"/>
                </a:solidFill>
              </a14:hiddenFill>
            </a:ext>
          </a:extLst>
        </p:spPr>
      </p:pic>
      <p:grpSp>
        <p:nvGrpSpPr>
          <p:cNvPr id="5" name="Groupe 4"/>
          <p:cNvGrpSpPr/>
          <p:nvPr/>
        </p:nvGrpSpPr>
        <p:grpSpPr>
          <a:xfrm>
            <a:off x="99259" y="2532373"/>
            <a:ext cx="9044742" cy="4367654"/>
            <a:chOff x="99259" y="2532373"/>
            <a:chExt cx="9044742" cy="4367654"/>
          </a:xfrm>
        </p:grpSpPr>
        <p:grpSp>
          <p:nvGrpSpPr>
            <p:cNvPr id="2" name="Groupe 1"/>
            <p:cNvGrpSpPr/>
            <p:nvPr/>
          </p:nvGrpSpPr>
          <p:grpSpPr>
            <a:xfrm>
              <a:off x="99259" y="2947290"/>
              <a:ext cx="2042975" cy="2008837"/>
              <a:chOff x="424703" y="3951269"/>
              <a:chExt cx="2042975" cy="2008837"/>
            </a:xfrm>
          </p:grpSpPr>
          <p:pic>
            <p:nvPicPr>
              <p:cNvPr id="13317"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67478" y="3951269"/>
                <a:ext cx="1800200" cy="18276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24703" y="5277247"/>
                <a:ext cx="814180" cy="68285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4" name="Flèche courbée vers le haut 3"/>
            <p:cNvSpPr/>
            <p:nvPr/>
          </p:nvSpPr>
          <p:spPr>
            <a:xfrm>
              <a:off x="1475656" y="4003986"/>
              <a:ext cx="6021856" cy="242458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3" name="ZoneTexte 42"/>
            <p:cNvSpPr txBox="1"/>
            <p:nvPr/>
          </p:nvSpPr>
          <p:spPr>
            <a:xfrm>
              <a:off x="307794" y="2567545"/>
              <a:ext cx="2376489" cy="338554"/>
            </a:xfrm>
            <a:prstGeom prst="rect">
              <a:avLst/>
            </a:prstGeom>
            <a:noFill/>
          </p:spPr>
          <p:txBody>
            <a:bodyPr wrap="square" rtlCol="0">
              <a:spAutoFit/>
            </a:bodyPr>
            <a:lstStyle/>
            <a:p>
              <a:r>
                <a:rPr lang="fr-FR" sz="1600" b="1" i="1" dirty="0" smtClean="0">
                  <a:latin typeface="Arial" panose="020B0604020202020204" pitchFamily="34" charset="0"/>
                  <a:cs typeface="Arial" panose="020B0604020202020204" pitchFamily="34" charset="0"/>
                </a:rPr>
                <a:t>1- </a:t>
              </a:r>
              <a:r>
                <a:rPr lang="fr-FR" sz="1600" b="1" dirty="0" smtClean="0">
                  <a:latin typeface="Arial" panose="020B0604020202020204" pitchFamily="34" charset="0"/>
                  <a:cs typeface="Arial" panose="020B0604020202020204" pitchFamily="34" charset="0"/>
                </a:rPr>
                <a:t>Création du volume</a:t>
              </a:r>
              <a:endParaRPr lang="fr-FR" sz="1600" b="1" dirty="0">
                <a:latin typeface="Arial" panose="020B0604020202020204" pitchFamily="34" charset="0"/>
                <a:cs typeface="Arial" panose="020B0604020202020204" pitchFamily="34" charset="0"/>
              </a:endParaRPr>
            </a:p>
          </p:txBody>
        </p:sp>
        <p:grpSp>
          <p:nvGrpSpPr>
            <p:cNvPr id="3" name="Groupe 2"/>
            <p:cNvGrpSpPr/>
            <p:nvPr/>
          </p:nvGrpSpPr>
          <p:grpSpPr>
            <a:xfrm>
              <a:off x="513525" y="5208027"/>
              <a:ext cx="2975714" cy="1692000"/>
              <a:chOff x="3730014" y="3324887"/>
              <a:chExt cx="2975714" cy="1692000"/>
            </a:xfrm>
          </p:grpSpPr>
          <p:pic>
            <p:nvPicPr>
              <p:cNvPr id="44" name="Picture 2"/>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42988" r="6085" b="12755"/>
              <a:stretch/>
            </p:blipFill>
            <p:spPr bwMode="auto">
              <a:xfrm>
                <a:off x="4989291" y="3324887"/>
                <a:ext cx="1716437" cy="1692000"/>
              </a:xfrm>
              <a:prstGeom prst="rect">
                <a:avLst/>
              </a:prstGeom>
              <a:noFill/>
              <a:ln w="12700">
                <a:solidFill>
                  <a:schemeClr val="tx1">
                    <a:lumMod val="50000"/>
                    <a:lumOff val="50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730014" y="4481783"/>
                <a:ext cx="1457217" cy="47538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46" name="ZoneTexte 45"/>
            <p:cNvSpPr txBox="1"/>
            <p:nvPr/>
          </p:nvSpPr>
          <p:spPr>
            <a:xfrm>
              <a:off x="236807" y="5500666"/>
              <a:ext cx="2627230" cy="584775"/>
            </a:xfrm>
            <a:prstGeom prst="rect">
              <a:avLst/>
            </a:prstGeom>
            <a:noFill/>
          </p:spPr>
          <p:txBody>
            <a:bodyPr wrap="square" rtlCol="0">
              <a:spAutoFit/>
            </a:bodyPr>
            <a:lstStyle/>
            <a:p>
              <a:r>
                <a:rPr lang="fr-FR" sz="1600" b="1" i="1" dirty="0" smtClean="0">
                  <a:latin typeface="Arial" panose="020B0604020202020204" pitchFamily="34" charset="0"/>
                  <a:cs typeface="Arial" panose="020B0604020202020204" pitchFamily="34" charset="0"/>
                </a:rPr>
                <a:t>2- </a:t>
              </a:r>
              <a:r>
                <a:rPr lang="fr-FR" sz="1600" b="1" dirty="0" smtClean="0">
                  <a:latin typeface="Arial" panose="020B0604020202020204" pitchFamily="34" charset="0"/>
                  <a:cs typeface="Arial" panose="020B0604020202020204" pitchFamily="34" charset="0"/>
                </a:rPr>
                <a:t>Importation du volume dans </a:t>
              </a:r>
              <a:r>
                <a:rPr lang="fr-FR" sz="1600" b="1" dirty="0" err="1" smtClean="0">
                  <a:latin typeface="Arial" panose="020B0604020202020204" pitchFamily="34" charset="0"/>
                  <a:cs typeface="Arial" panose="020B0604020202020204" pitchFamily="34" charset="0"/>
                </a:rPr>
                <a:t>Archiwizard</a:t>
              </a:r>
              <a:endParaRPr lang="fr-FR" sz="1600" b="1" dirty="0">
                <a:latin typeface="Arial" panose="020B0604020202020204" pitchFamily="34" charset="0"/>
                <a:cs typeface="Arial" panose="020B0604020202020204" pitchFamily="34" charset="0"/>
              </a:endParaRPr>
            </a:p>
          </p:txBody>
        </p:sp>
        <p:pic>
          <p:nvPicPr>
            <p:cNvPr id="47" name="Image 46"/>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762442" y="5167763"/>
              <a:ext cx="2448000" cy="1406799"/>
            </a:xfrm>
            <a:prstGeom prst="rect">
              <a:avLst/>
            </a:prstGeom>
          </p:spPr>
        </p:pic>
        <p:sp>
          <p:nvSpPr>
            <p:cNvPr id="48" name="ZoneTexte 47"/>
            <p:cNvSpPr txBox="1"/>
            <p:nvPr/>
          </p:nvSpPr>
          <p:spPr>
            <a:xfrm>
              <a:off x="7110763" y="5397023"/>
              <a:ext cx="2033238" cy="1200329"/>
            </a:xfrm>
            <a:prstGeom prst="rect">
              <a:avLst/>
            </a:prstGeom>
            <a:noFill/>
          </p:spPr>
          <p:txBody>
            <a:bodyPr wrap="square" rtlCol="0">
              <a:spAutoFit/>
            </a:bodyPr>
            <a:lstStyle/>
            <a:p>
              <a:pPr marL="182563" indent="-182563"/>
              <a:r>
                <a:rPr lang="fr-FR" b="1" i="1" dirty="0" smtClean="0">
                  <a:latin typeface="Arial" panose="020B0604020202020204" pitchFamily="34" charset="0"/>
                  <a:cs typeface="Arial" panose="020B0604020202020204" pitchFamily="34" charset="0"/>
                </a:rPr>
                <a:t>3- </a:t>
              </a:r>
              <a:r>
                <a:rPr lang="fr-FR" b="1" dirty="0" smtClean="0">
                  <a:latin typeface="Arial" panose="020B0604020202020204" pitchFamily="34" charset="0"/>
                  <a:cs typeface="Arial" panose="020B0604020202020204" pitchFamily="34" charset="0"/>
                </a:rPr>
                <a:t>Paramétrage général</a:t>
              </a:r>
            </a:p>
            <a:p>
              <a:pPr marL="441325" indent="-166688" defTabSz="517525"/>
              <a:r>
                <a:rPr lang="fr-FR" dirty="0" smtClean="0">
                  <a:latin typeface="Arial" panose="020B0604020202020204" pitchFamily="34" charset="0"/>
                  <a:cs typeface="Arial" panose="020B0604020202020204" pitchFamily="34" charset="0"/>
                </a:rPr>
                <a:t>- Orientation</a:t>
              </a:r>
            </a:p>
            <a:p>
              <a:pPr marL="441325" indent="-166688" defTabSz="517525"/>
              <a:r>
                <a:rPr lang="fr-FR" dirty="0" smtClean="0">
                  <a:latin typeface="Arial" panose="020B0604020202020204" pitchFamily="34" charset="0"/>
                  <a:cs typeface="Arial" panose="020B0604020202020204" pitchFamily="34" charset="0"/>
                </a:rPr>
                <a:t>- Localisation</a:t>
              </a:r>
              <a:endParaRPr lang="fr-FR" dirty="0">
                <a:latin typeface="Arial" panose="020B0604020202020204" pitchFamily="34" charset="0"/>
                <a:cs typeface="Arial" panose="020B0604020202020204" pitchFamily="34" charset="0"/>
              </a:endParaRPr>
            </a:p>
          </p:txBody>
        </p:sp>
        <p:sp>
          <p:nvSpPr>
            <p:cNvPr id="49" name="ZoneTexte 48"/>
            <p:cNvSpPr txBox="1"/>
            <p:nvPr/>
          </p:nvSpPr>
          <p:spPr>
            <a:xfrm>
              <a:off x="7092280" y="3789040"/>
              <a:ext cx="1970726" cy="646331"/>
            </a:xfrm>
            <a:prstGeom prst="rect">
              <a:avLst/>
            </a:prstGeom>
            <a:noFill/>
          </p:spPr>
          <p:txBody>
            <a:bodyPr wrap="square" rtlCol="0">
              <a:spAutoFit/>
            </a:bodyPr>
            <a:lstStyle/>
            <a:p>
              <a:pPr algn="just"/>
              <a:r>
                <a:rPr lang="fr-FR" b="1" i="1" dirty="0">
                  <a:latin typeface="Arial" panose="020B0604020202020204" pitchFamily="34" charset="0"/>
                  <a:cs typeface="Arial" panose="020B0604020202020204" pitchFamily="34" charset="0"/>
                </a:rPr>
                <a:t>4</a:t>
              </a:r>
              <a:r>
                <a:rPr lang="fr-FR" b="1" i="1" dirty="0" smtClean="0">
                  <a:latin typeface="Arial" panose="020B0604020202020204" pitchFamily="34" charset="0"/>
                  <a:cs typeface="Arial" panose="020B0604020202020204" pitchFamily="34" charset="0"/>
                </a:rPr>
                <a:t>- </a:t>
              </a:r>
              <a:r>
                <a:rPr lang="fr-FR" b="1" dirty="0" smtClean="0">
                  <a:latin typeface="Arial" panose="020B0604020202020204" pitchFamily="34" charset="0"/>
                  <a:cs typeface="Arial" panose="020B0604020202020204" pitchFamily="34" charset="0"/>
                </a:rPr>
                <a:t>Paramétrage des matériaux</a:t>
              </a:r>
              <a:endParaRPr lang="fr-FR" b="1" baseline="-25000" dirty="0">
                <a:latin typeface="Arial" panose="020B0604020202020204" pitchFamily="34" charset="0"/>
                <a:cs typeface="Arial" panose="020B0604020202020204" pitchFamily="34" charset="0"/>
              </a:endParaRPr>
            </a:p>
          </p:txBody>
        </p:sp>
        <p:pic>
          <p:nvPicPr>
            <p:cNvPr id="3077" name="Picture 5"/>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441380" y="2532373"/>
              <a:ext cx="2451100" cy="1328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23439374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à coins arrondis 29"/>
          <p:cNvSpPr/>
          <p:nvPr/>
        </p:nvSpPr>
        <p:spPr>
          <a:xfrm>
            <a:off x="179512" y="1813410"/>
            <a:ext cx="8784976" cy="4855950"/>
          </a:xfrm>
          <a:prstGeom prst="roundRect">
            <a:avLst>
              <a:gd name="adj" fmla="val 4313"/>
            </a:avLst>
          </a:prstGeom>
          <a:noFill/>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p:txBody>
      </p:sp>
      <p:sp>
        <p:nvSpPr>
          <p:cNvPr id="35" name="Rectangle 34"/>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36" name="Flèche droite 35"/>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37" name="Rectangle à coins arrondis 36"/>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38" name="Rectangle à coins arrondis 37"/>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39" name="Rectangle à coins arrondis 38"/>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40" name="Rectangle à coins arrondis 39"/>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41" name="Rectangle à coins arrondis 40"/>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42" name="Groupe 60"/>
          <p:cNvGrpSpPr/>
          <p:nvPr/>
        </p:nvGrpSpPr>
        <p:grpSpPr>
          <a:xfrm>
            <a:off x="217298" y="44624"/>
            <a:ext cx="6798304" cy="1942808"/>
            <a:chOff x="574129" y="622096"/>
            <a:chExt cx="6798304" cy="5913452"/>
          </a:xfrm>
        </p:grpSpPr>
        <p:cxnSp>
          <p:nvCxnSpPr>
            <p:cNvPr id="51" name="Connecteur droit 50"/>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4" name="Connecteur droit 53"/>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5" name="Connecteur droit 54"/>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6" name="Connecteur droit 55"/>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7" name="Connecteur droit 56"/>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9" name="Connecteur droit 58"/>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60" name="Connecteur droit 59"/>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61" name="Flèche droite 60"/>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62" name="Rectangle 61"/>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64" name="Rectangle 63"/>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65" name="Rectangle 64"/>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66" name="Rectangle 65"/>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67" name="Rectangle 66"/>
          <p:cNvSpPr/>
          <p:nvPr/>
        </p:nvSpPr>
        <p:spPr>
          <a:xfrm>
            <a:off x="3127517" y="1032496"/>
            <a:ext cx="957193"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68" name="Ellipse 67"/>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69" name="Rectangle à coins arrondis 68"/>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70" name="Rectangle 69"/>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71" name="Rectangle à coins arrondis 70"/>
          <p:cNvSpPr/>
          <p:nvPr/>
        </p:nvSpPr>
        <p:spPr>
          <a:xfrm>
            <a:off x="3139829"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grpSp>
        <p:nvGrpSpPr>
          <p:cNvPr id="73" name="Groupe 11"/>
          <p:cNvGrpSpPr>
            <a:grpSpLocks/>
          </p:cNvGrpSpPr>
          <p:nvPr/>
        </p:nvGrpSpPr>
        <p:grpSpPr bwMode="auto">
          <a:xfrm>
            <a:off x="3904602" y="1177740"/>
            <a:ext cx="398463" cy="377825"/>
            <a:chOff x="1047361" y="2607930"/>
            <a:chExt cx="223501" cy="212762"/>
          </a:xfrm>
        </p:grpSpPr>
        <p:sp>
          <p:nvSpPr>
            <p:cNvPr id="74" name="Flèche en arc 7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75" name="Flèche en arc 7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grpSp>
        <p:nvGrpSpPr>
          <p:cNvPr id="5" name="Groupe 4"/>
          <p:cNvGrpSpPr/>
          <p:nvPr/>
        </p:nvGrpSpPr>
        <p:grpSpPr>
          <a:xfrm>
            <a:off x="303113" y="2494637"/>
            <a:ext cx="3040895" cy="3310627"/>
            <a:chOff x="303113" y="2494637"/>
            <a:chExt cx="3040895" cy="3310627"/>
          </a:xfrm>
        </p:grpSpPr>
        <p:pic>
          <p:nvPicPr>
            <p:cNvPr id="10242"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15940" b="40216"/>
            <a:stretch/>
          </p:blipFill>
          <p:spPr bwMode="auto">
            <a:xfrm>
              <a:off x="303113" y="3228727"/>
              <a:ext cx="2124000" cy="1208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18273" b="44203"/>
            <a:stretch/>
          </p:blipFill>
          <p:spPr bwMode="auto">
            <a:xfrm>
              <a:off x="303113" y="4639094"/>
              <a:ext cx="2135287" cy="11661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4" name="ZoneTexte 43"/>
            <p:cNvSpPr txBox="1"/>
            <p:nvPr/>
          </p:nvSpPr>
          <p:spPr>
            <a:xfrm>
              <a:off x="395536" y="2494637"/>
              <a:ext cx="2948472" cy="646331"/>
            </a:xfrm>
            <a:prstGeom prst="rect">
              <a:avLst/>
            </a:prstGeom>
            <a:noFill/>
          </p:spPr>
          <p:txBody>
            <a:bodyPr wrap="square" rtlCol="0">
              <a:spAutoFit/>
            </a:bodyPr>
            <a:lstStyle/>
            <a:p>
              <a:pPr marL="533400" indent="-533400"/>
              <a:r>
                <a:rPr lang="fr-FR" b="1" i="1" dirty="0" smtClean="0">
                  <a:latin typeface="Arial" panose="020B0604020202020204" pitchFamily="34" charset="0"/>
                  <a:cs typeface="Arial" panose="020B0604020202020204" pitchFamily="34" charset="0"/>
                </a:rPr>
                <a:t>4,1 - T</a:t>
              </a:r>
              <a:r>
                <a:rPr lang="fr-FR" b="1" dirty="0" smtClean="0">
                  <a:latin typeface="Arial" panose="020B0604020202020204" pitchFamily="34" charset="0"/>
                  <a:cs typeface="Arial" panose="020B0604020202020204" pitchFamily="34" charset="0"/>
                </a:rPr>
                <a:t>oiture </a:t>
              </a:r>
            </a:p>
            <a:p>
              <a:pPr marL="533400" indent="-533400"/>
              <a:r>
                <a:rPr lang="fr-FR" b="1" dirty="0" smtClean="0">
                  <a:latin typeface="Arial" panose="020B0604020202020204" pitchFamily="34" charset="0"/>
                  <a:cs typeface="Arial" panose="020B0604020202020204" pitchFamily="34" charset="0"/>
                </a:rPr>
                <a:t>        </a:t>
              </a:r>
              <a:r>
                <a:rPr lang="fr-FR" b="1" i="1" dirty="0" smtClean="0">
                  <a:latin typeface="Arial" panose="020B0604020202020204" pitchFamily="34" charset="0"/>
                  <a:cs typeface="Arial" panose="020B0604020202020204" pitchFamily="34" charset="0"/>
                </a:rPr>
                <a:t>P</a:t>
              </a:r>
              <a:r>
                <a:rPr lang="fr-FR" b="1" dirty="0" smtClean="0">
                  <a:latin typeface="Arial" panose="020B0604020202020204" pitchFamily="34" charset="0"/>
                  <a:cs typeface="Arial" panose="020B0604020202020204" pitchFamily="34" charset="0"/>
                </a:rPr>
                <a:t>lancher bas</a:t>
              </a:r>
              <a:endParaRPr lang="fr-FR" b="1" baseline="-25000" dirty="0">
                <a:latin typeface="Arial" panose="020B0604020202020204" pitchFamily="34" charset="0"/>
                <a:cs typeface="Arial" panose="020B0604020202020204" pitchFamily="34" charset="0"/>
              </a:endParaRPr>
            </a:p>
          </p:txBody>
        </p:sp>
      </p:grpSp>
      <p:grpSp>
        <p:nvGrpSpPr>
          <p:cNvPr id="9" name="Groupe 8"/>
          <p:cNvGrpSpPr/>
          <p:nvPr/>
        </p:nvGrpSpPr>
        <p:grpSpPr>
          <a:xfrm>
            <a:off x="6444207" y="3789040"/>
            <a:ext cx="2448271" cy="2781240"/>
            <a:chOff x="6444207" y="3789040"/>
            <a:chExt cx="2448271" cy="2781240"/>
          </a:xfrm>
        </p:grpSpPr>
        <p:sp>
          <p:nvSpPr>
            <p:cNvPr id="7" name="ZoneTexte 6"/>
            <p:cNvSpPr txBox="1"/>
            <p:nvPr/>
          </p:nvSpPr>
          <p:spPr>
            <a:xfrm>
              <a:off x="6444207" y="3789040"/>
              <a:ext cx="2448271" cy="2781240"/>
            </a:xfrm>
            <a:prstGeom prst="roundRect">
              <a:avLst>
                <a:gd name="adj" fmla="val 7652"/>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sz="2800" dirty="0" smtClean="0"/>
                <a:t>CHOIX OSSATURE BOIS</a:t>
              </a:r>
            </a:p>
            <a:p>
              <a:pPr algn="ctr"/>
              <a:endParaRPr lang="fr-FR" sz="2800" dirty="0"/>
            </a:p>
            <a:p>
              <a:pPr algn="ctr"/>
              <a:endParaRPr lang="fr-FR" sz="2800" dirty="0" smtClean="0"/>
            </a:p>
            <a:p>
              <a:pPr algn="ctr"/>
              <a:endParaRPr lang="fr-FR" sz="2800" dirty="0" smtClean="0"/>
            </a:p>
          </p:txBody>
        </p:sp>
        <p:sp>
          <p:nvSpPr>
            <p:cNvPr id="48" name="ZoneTexte 47"/>
            <p:cNvSpPr txBox="1"/>
            <p:nvPr/>
          </p:nvSpPr>
          <p:spPr>
            <a:xfrm>
              <a:off x="6444208" y="5406315"/>
              <a:ext cx="2448270" cy="923330"/>
            </a:xfrm>
            <a:prstGeom prst="rect">
              <a:avLst/>
            </a:prstGeom>
            <a:noFill/>
          </p:spPr>
          <p:txBody>
            <a:bodyPr wrap="square" rtlCol="0">
              <a:spAutoFit/>
            </a:bodyPr>
            <a:lstStyle/>
            <a:p>
              <a:pPr marL="285750" indent="-285750">
                <a:buFont typeface="Symbol" panose="05050102010706020507" pitchFamily="18" charset="2"/>
                <a:buChar char=""/>
              </a:pPr>
              <a:r>
                <a:rPr lang="fr-FR" dirty="0" smtClean="0"/>
                <a:t>Énergie </a:t>
              </a:r>
              <a:r>
                <a:rPr lang="fr-FR" dirty="0"/>
                <a:t>grise</a:t>
              </a:r>
            </a:p>
            <a:p>
              <a:pPr marL="285750" indent="-285750">
                <a:buFont typeface="Symbol" panose="05050102010706020507" pitchFamily="18" charset="2"/>
                <a:buChar char=""/>
              </a:pPr>
              <a:r>
                <a:rPr lang="fr-FR" dirty="0" smtClean="0"/>
                <a:t>Rapidité d’</a:t>
              </a:r>
              <a:r>
                <a:rPr lang="fr-FR" dirty="0"/>
                <a:t>e</a:t>
              </a:r>
              <a:r>
                <a:rPr lang="fr-FR" dirty="0" smtClean="0"/>
                <a:t>xécution</a:t>
              </a:r>
            </a:p>
            <a:p>
              <a:pPr marL="285750" indent="-285750">
                <a:buFont typeface="Symbol" panose="05050102010706020507" pitchFamily="18" charset="2"/>
                <a:buChar char=""/>
              </a:pPr>
              <a:r>
                <a:rPr lang="fr-FR" dirty="0" smtClean="0"/>
                <a:t>Surface habitable</a:t>
              </a:r>
            </a:p>
          </p:txBody>
        </p:sp>
      </p:grpSp>
      <p:sp>
        <p:nvSpPr>
          <p:cNvPr id="49" name="Rectangle à coins arrondis 48"/>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Conception de l’enveloppe à la DPE</a:t>
            </a:r>
            <a:endParaRPr lang="fr-FR" sz="2800" b="1" dirty="0">
              <a:solidFill>
                <a:schemeClr val="bg1"/>
              </a:solidFill>
            </a:endParaRPr>
          </a:p>
        </p:txBody>
      </p:sp>
      <p:grpSp>
        <p:nvGrpSpPr>
          <p:cNvPr id="6" name="Groupe 5"/>
          <p:cNvGrpSpPr/>
          <p:nvPr/>
        </p:nvGrpSpPr>
        <p:grpSpPr>
          <a:xfrm>
            <a:off x="2627784" y="2306086"/>
            <a:ext cx="3697106" cy="4316611"/>
            <a:chOff x="2627784" y="2306086"/>
            <a:chExt cx="3697106" cy="4316611"/>
          </a:xfrm>
        </p:grpSpPr>
        <p:pic>
          <p:nvPicPr>
            <p:cNvPr id="10244" name="Picture 4"/>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r="11740"/>
            <a:stretch/>
          </p:blipFill>
          <p:spPr bwMode="auto">
            <a:xfrm>
              <a:off x="4021098" y="2690118"/>
              <a:ext cx="1875600" cy="115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024490" y="4012927"/>
              <a:ext cx="1900166" cy="126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627784" y="4515756"/>
              <a:ext cx="1296144" cy="646331"/>
            </a:xfrm>
            <a:prstGeom prst="rect">
              <a:avLst/>
            </a:prstGeom>
            <a:noFill/>
          </p:spPr>
          <p:txBody>
            <a:bodyPr wrap="square" rtlCol="0">
              <a:spAutoFit/>
            </a:bodyPr>
            <a:lstStyle/>
            <a:p>
              <a:pPr algn="r"/>
              <a:r>
                <a:rPr lang="fr-FR" b="1" dirty="0" smtClean="0"/>
                <a:t>BBM + isolant</a:t>
              </a:r>
              <a:endParaRPr lang="fr-FR" b="1" dirty="0"/>
            </a:p>
          </p:txBody>
        </p:sp>
        <p:pic>
          <p:nvPicPr>
            <p:cNvPr id="45" name="Image 44"/>
            <p:cNvPicPr>
              <a:picLocks noChangeAspect="1"/>
            </p:cNvPicPr>
            <p:nvPr/>
          </p:nvPicPr>
          <p:blipFill rotWithShape="1">
            <a:blip r:embed="rId7" cstate="print"/>
            <a:srcRect r="11255" b="28938"/>
            <a:stretch/>
          </p:blipFill>
          <p:spPr bwMode="auto">
            <a:xfrm>
              <a:off x="4024490" y="5445224"/>
              <a:ext cx="1884954" cy="1177473"/>
            </a:xfrm>
            <a:prstGeom prst="rect">
              <a:avLst/>
            </a:prstGeom>
            <a:noFill/>
            <a:ln w="9525">
              <a:noFill/>
              <a:miter lim="800000"/>
              <a:headEnd/>
              <a:tailEnd/>
            </a:ln>
          </p:spPr>
        </p:pic>
        <p:sp>
          <p:nvSpPr>
            <p:cNvPr id="3" name="ZoneTexte 2"/>
            <p:cNvSpPr txBox="1"/>
            <p:nvPr/>
          </p:nvSpPr>
          <p:spPr>
            <a:xfrm>
              <a:off x="2847802" y="5805264"/>
              <a:ext cx="1076126" cy="646331"/>
            </a:xfrm>
            <a:prstGeom prst="rect">
              <a:avLst/>
            </a:prstGeom>
            <a:noFill/>
          </p:spPr>
          <p:txBody>
            <a:bodyPr wrap="square" rtlCol="0">
              <a:spAutoFit/>
            </a:bodyPr>
            <a:lstStyle/>
            <a:p>
              <a:pPr algn="r"/>
              <a:r>
                <a:rPr lang="fr-FR" b="1" dirty="0" smtClean="0"/>
                <a:t>Ossature bois</a:t>
              </a:r>
              <a:endParaRPr lang="fr-FR" b="1" dirty="0"/>
            </a:p>
          </p:txBody>
        </p:sp>
        <p:sp>
          <p:nvSpPr>
            <p:cNvPr id="46" name="ZoneTexte 45"/>
            <p:cNvSpPr txBox="1"/>
            <p:nvPr/>
          </p:nvSpPr>
          <p:spPr>
            <a:xfrm>
              <a:off x="2847802" y="2952417"/>
              <a:ext cx="1076126" cy="646331"/>
            </a:xfrm>
            <a:prstGeom prst="rect">
              <a:avLst/>
            </a:prstGeom>
            <a:noFill/>
          </p:spPr>
          <p:txBody>
            <a:bodyPr wrap="square" rtlCol="0">
              <a:spAutoFit/>
            </a:bodyPr>
            <a:lstStyle/>
            <a:p>
              <a:pPr algn="r"/>
              <a:r>
                <a:rPr lang="fr-FR" b="1" dirty="0" smtClean="0"/>
                <a:t>Béton cellulaire</a:t>
              </a:r>
              <a:endParaRPr lang="fr-FR" b="1" dirty="0"/>
            </a:p>
          </p:txBody>
        </p:sp>
        <p:sp>
          <p:nvSpPr>
            <p:cNvPr id="47" name="ZoneTexte 46"/>
            <p:cNvSpPr txBox="1"/>
            <p:nvPr/>
          </p:nvSpPr>
          <p:spPr>
            <a:xfrm>
              <a:off x="3376418" y="2306086"/>
              <a:ext cx="2948472" cy="369332"/>
            </a:xfrm>
            <a:prstGeom prst="rect">
              <a:avLst/>
            </a:prstGeom>
            <a:noFill/>
          </p:spPr>
          <p:txBody>
            <a:bodyPr wrap="square" rtlCol="0">
              <a:spAutoFit/>
            </a:bodyPr>
            <a:lstStyle/>
            <a:p>
              <a:pPr marL="533400" indent="-533400"/>
              <a:r>
                <a:rPr lang="fr-FR" b="1" i="1" dirty="0" smtClean="0">
                  <a:latin typeface="Arial" panose="020B0604020202020204" pitchFamily="34" charset="0"/>
                  <a:cs typeface="Arial" panose="020B0604020202020204" pitchFamily="34" charset="0"/>
                </a:rPr>
                <a:t>4,2 – Parois verticales</a:t>
              </a:r>
              <a:endParaRPr lang="fr-FR" b="1" baseline="-25000" dirty="0">
                <a:latin typeface="Arial" panose="020B0604020202020204" pitchFamily="34" charset="0"/>
                <a:cs typeface="Arial" panose="020B0604020202020204" pitchFamily="34" charset="0"/>
              </a:endParaRPr>
            </a:p>
          </p:txBody>
        </p:sp>
      </p:grpSp>
      <p:grpSp>
        <p:nvGrpSpPr>
          <p:cNvPr id="8" name="Groupe 7"/>
          <p:cNvGrpSpPr/>
          <p:nvPr/>
        </p:nvGrpSpPr>
        <p:grpSpPr>
          <a:xfrm>
            <a:off x="6440312" y="2363794"/>
            <a:ext cx="3244256" cy="1275033"/>
            <a:chOff x="6593952" y="2363794"/>
            <a:chExt cx="3244256" cy="1275033"/>
          </a:xfrm>
        </p:grpSpPr>
        <p:sp>
          <p:nvSpPr>
            <p:cNvPr id="4" name="ZoneTexte 3"/>
            <p:cNvSpPr txBox="1"/>
            <p:nvPr/>
          </p:nvSpPr>
          <p:spPr>
            <a:xfrm>
              <a:off x="6593952" y="2715497"/>
              <a:ext cx="3244256" cy="923330"/>
            </a:xfrm>
            <a:prstGeom prst="rect">
              <a:avLst/>
            </a:prstGeom>
            <a:noFill/>
          </p:spPr>
          <p:txBody>
            <a:bodyPr wrap="square" rtlCol="0">
              <a:spAutoFit/>
            </a:bodyPr>
            <a:lstStyle/>
            <a:p>
              <a:pPr marL="285750" indent="-285750">
                <a:buFont typeface="Wingdings" panose="05000000000000000000" pitchFamily="2" charset="2"/>
                <a:buChar char="ü"/>
              </a:pPr>
              <a:r>
                <a:rPr lang="fr-FR" dirty="0" err="1" smtClean="0"/>
                <a:t>Bbio</a:t>
              </a:r>
              <a:r>
                <a:rPr lang="fr-FR" dirty="0" smtClean="0"/>
                <a:t> = 68,2 &lt; 80</a:t>
              </a:r>
            </a:p>
            <a:p>
              <a:pPr marL="285750" indent="-285750">
                <a:buFont typeface="Wingdings" panose="05000000000000000000" pitchFamily="2" charset="2"/>
                <a:buChar char="ü"/>
              </a:pPr>
              <a:r>
                <a:rPr lang="fr-FR" dirty="0" smtClean="0"/>
                <a:t>TIC = 19,2°C</a:t>
              </a:r>
            </a:p>
            <a:p>
              <a:pPr marL="285750" indent="-285750">
                <a:buFont typeface="Wingdings" panose="05000000000000000000" pitchFamily="2" charset="2"/>
                <a:buChar char="ü"/>
              </a:pPr>
              <a:r>
                <a:rPr lang="fr-FR" dirty="0" smtClean="0"/>
                <a:t>Cep = 68,5 </a:t>
              </a:r>
              <a:r>
                <a:rPr lang="fr-FR" dirty="0"/>
                <a:t>&lt; 96 </a:t>
              </a:r>
              <a:r>
                <a:rPr lang="fr-FR" sz="1000" dirty="0" err="1"/>
                <a:t>Kwhep</a:t>
              </a:r>
              <a:r>
                <a:rPr lang="fr-FR" sz="1000" dirty="0"/>
                <a:t>/(m².an) </a:t>
              </a:r>
            </a:p>
          </p:txBody>
        </p:sp>
        <p:sp>
          <p:nvSpPr>
            <p:cNvPr id="50" name="ZoneTexte 49"/>
            <p:cNvSpPr txBox="1"/>
            <p:nvPr/>
          </p:nvSpPr>
          <p:spPr>
            <a:xfrm>
              <a:off x="6597848" y="2363794"/>
              <a:ext cx="2948472" cy="369332"/>
            </a:xfrm>
            <a:prstGeom prst="rect">
              <a:avLst/>
            </a:prstGeom>
            <a:noFill/>
          </p:spPr>
          <p:txBody>
            <a:bodyPr wrap="square" rtlCol="0">
              <a:spAutoFit/>
            </a:bodyPr>
            <a:lstStyle/>
            <a:p>
              <a:pPr marL="533400" indent="-533400"/>
              <a:r>
                <a:rPr lang="fr-FR" b="1" i="1" dirty="0" smtClean="0">
                  <a:latin typeface="Arial" panose="020B0604020202020204" pitchFamily="34" charset="0"/>
                  <a:cs typeface="Arial" panose="020B0604020202020204" pitchFamily="34" charset="0"/>
                </a:rPr>
                <a:t>5 – Simulation</a:t>
              </a:r>
              <a:endParaRPr lang="fr-FR" b="1" baseline="-25000" dirty="0">
                <a:latin typeface="Arial" panose="020B0604020202020204" pitchFamily="34" charset="0"/>
                <a:cs typeface="Arial" panose="020B0604020202020204" pitchFamily="34" charset="0"/>
              </a:endParaRPr>
            </a:p>
          </p:txBody>
        </p:sp>
      </p:grpSp>
    </p:spTree>
    <p:extLst>
      <p:ext uri="{BB962C8B-B14F-4D97-AF65-F5344CB8AC3E}">
        <p14:creationId xmlns="" xmlns:p14="http://schemas.microsoft.com/office/powerpoint/2010/main" val="49766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p:txBody>
      </p:sp>
      <p:sp>
        <p:nvSpPr>
          <p:cNvPr id="35" name="Rectangle 34"/>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36" name="Flèche droite 35"/>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37" name="Rectangle à coins arrondis 36"/>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38" name="Rectangle à coins arrondis 37"/>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39" name="Rectangle à coins arrondis 38"/>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40" name="Rectangle à coins arrondis 39"/>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41" name="Rectangle à coins arrondis 40"/>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42" name="Groupe 60"/>
          <p:cNvGrpSpPr/>
          <p:nvPr/>
        </p:nvGrpSpPr>
        <p:grpSpPr>
          <a:xfrm>
            <a:off x="217298" y="44624"/>
            <a:ext cx="6798304" cy="1942808"/>
            <a:chOff x="574129" y="622096"/>
            <a:chExt cx="6798304" cy="5913452"/>
          </a:xfrm>
        </p:grpSpPr>
        <p:cxnSp>
          <p:nvCxnSpPr>
            <p:cNvPr id="51" name="Connecteur droit 50"/>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4" name="Connecteur droit 53"/>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5" name="Connecteur droit 54"/>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6" name="Connecteur droit 55"/>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7" name="Connecteur droit 56"/>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9" name="Connecteur droit 58"/>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60" name="Connecteur droit 59"/>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61" name="Flèche droite 60"/>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62" name="Rectangle 61"/>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64" name="Rectangle 63"/>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65" name="Rectangle 64"/>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66" name="Rectangle 65"/>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67" name="Rectangle 66"/>
          <p:cNvSpPr/>
          <p:nvPr/>
        </p:nvSpPr>
        <p:spPr>
          <a:xfrm>
            <a:off x="3127517" y="1032496"/>
            <a:ext cx="957193"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68" name="Ellipse 67"/>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69" name="Rectangle à coins arrondis 68"/>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70" name="Rectangle 69"/>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71" name="Rectangle à coins arrondis 70"/>
          <p:cNvSpPr/>
          <p:nvPr/>
        </p:nvSpPr>
        <p:spPr>
          <a:xfrm>
            <a:off x="3139829"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grpSp>
        <p:nvGrpSpPr>
          <p:cNvPr id="73" name="Groupe 11"/>
          <p:cNvGrpSpPr>
            <a:grpSpLocks/>
          </p:cNvGrpSpPr>
          <p:nvPr/>
        </p:nvGrpSpPr>
        <p:grpSpPr bwMode="auto">
          <a:xfrm>
            <a:off x="3904602" y="1177740"/>
            <a:ext cx="398463" cy="377825"/>
            <a:chOff x="1047361" y="2607930"/>
            <a:chExt cx="223501" cy="212762"/>
          </a:xfrm>
        </p:grpSpPr>
        <p:sp>
          <p:nvSpPr>
            <p:cNvPr id="74" name="Flèche en arc 7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75" name="Flèche en arc 7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sp>
        <p:nvSpPr>
          <p:cNvPr id="49" name="Rectangle à coins arrondis 48"/>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Conception de l’enveloppe à la DPE</a:t>
            </a:r>
            <a:endParaRPr lang="fr-FR" sz="2800" b="1" dirty="0">
              <a:solidFill>
                <a:schemeClr val="bg1"/>
              </a:solidFill>
            </a:endParaRPr>
          </a:p>
        </p:txBody>
      </p:sp>
      <p:pic>
        <p:nvPicPr>
          <p:cNvPr id="34" name="Image 33"/>
          <p:cNvPicPr/>
          <p:nvPr/>
        </p:nvPicPr>
        <p:blipFill>
          <a:blip r:embed="rId3" cstate="print"/>
          <a:srcRect t="2222" r="-1020" b="3016"/>
          <a:stretch>
            <a:fillRect/>
          </a:stretch>
        </p:blipFill>
        <p:spPr bwMode="auto">
          <a:xfrm>
            <a:off x="1937602" y="2500989"/>
            <a:ext cx="5292121" cy="4079498"/>
          </a:xfrm>
          <a:prstGeom prst="rect">
            <a:avLst/>
          </a:prstGeom>
          <a:noFill/>
          <a:ln w="9525">
            <a:noFill/>
            <a:miter lim="800000"/>
            <a:headEnd/>
            <a:tailEnd/>
          </a:ln>
        </p:spPr>
      </p:pic>
    </p:spTree>
    <p:extLst>
      <p:ext uri="{BB962C8B-B14F-4D97-AF65-F5344CB8AC3E}">
        <p14:creationId xmlns="" xmlns:p14="http://schemas.microsoft.com/office/powerpoint/2010/main" val="101109084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p:txBody>
      </p:sp>
      <p:sp>
        <p:nvSpPr>
          <p:cNvPr id="35" name="Rectangle 34"/>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36" name="Flèche droite 35"/>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37" name="Rectangle à coins arrondis 36"/>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38" name="Rectangle à coins arrondis 37"/>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39" name="Rectangle à coins arrondis 38"/>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40" name="Rectangle à coins arrondis 39"/>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41" name="Rectangle à coins arrondis 40"/>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42" name="Groupe 60"/>
          <p:cNvGrpSpPr/>
          <p:nvPr/>
        </p:nvGrpSpPr>
        <p:grpSpPr>
          <a:xfrm>
            <a:off x="217298" y="44624"/>
            <a:ext cx="6798304" cy="1942808"/>
            <a:chOff x="574129" y="622096"/>
            <a:chExt cx="6798304" cy="5913452"/>
          </a:xfrm>
        </p:grpSpPr>
        <p:cxnSp>
          <p:nvCxnSpPr>
            <p:cNvPr id="51" name="Connecteur droit 50"/>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4" name="Connecteur droit 53"/>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5" name="Connecteur droit 54"/>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6" name="Connecteur droit 55"/>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7" name="Connecteur droit 56"/>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59" name="Connecteur droit 58"/>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60" name="Connecteur droit 59"/>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61" name="Flèche droite 60"/>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62" name="Rectangle 61"/>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64" name="Rectangle 63"/>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65" name="Rectangle 64"/>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66" name="Rectangle 65"/>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67" name="Rectangle 66"/>
          <p:cNvSpPr/>
          <p:nvPr/>
        </p:nvSpPr>
        <p:spPr>
          <a:xfrm>
            <a:off x="3127517" y="1032496"/>
            <a:ext cx="957193"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68" name="Ellipse 67"/>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69" name="Rectangle à coins arrondis 68"/>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70" name="Rectangle 69"/>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71" name="Rectangle à coins arrondis 70"/>
          <p:cNvSpPr/>
          <p:nvPr/>
        </p:nvSpPr>
        <p:spPr>
          <a:xfrm>
            <a:off x="3139829"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grpSp>
        <p:nvGrpSpPr>
          <p:cNvPr id="73" name="Groupe 11"/>
          <p:cNvGrpSpPr>
            <a:grpSpLocks/>
          </p:cNvGrpSpPr>
          <p:nvPr/>
        </p:nvGrpSpPr>
        <p:grpSpPr bwMode="auto">
          <a:xfrm>
            <a:off x="3904602" y="1177740"/>
            <a:ext cx="398463" cy="377825"/>
            <a:chOff x="1047361" y="2607930"/>
            <a:chExt cx="223501" cy="212762"/>
          </a:xfrm>
        </p:grpSpPr>
        <p:sp>
          <p:nvSpPr>
            <p:cNvPr id="74" name="Flèche en arc 7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75" name="Flèche en arc 7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sp>
        <p:nvSpPr>
          <p:cNvPr id="49" name="Rectangle à coins arrondis 48"/>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Conception de l’enveloppe à la DPE</a:t>
            </a:r>
            <a:endParaRPr lang="fr-FR" sz="2800" b="1" dirty="0">
              <a:solidFill>
                <a:schemeClr val="bg1"/>
              </a:solidFill>
            </a:endParaRPr>
          </a:p>
        </p:txBody>
      </p:sp>
      <p:sp>
        <p:nvSpPr>
          <p:cNvPr id="5" name="ZoneTexte 4"/>
          <p:cNvSpPr txBox="1"/>
          <p:nvPr/>
        </p:nvSpPr>
        <p:spPr>
          <a:xfrm>
            <a:off x="5814392" y="2486868"/>
            <a:ext cx="2952328" cy="369332"/>
          </a:xfrm>
          <a:prstGeom prst="rect">
            <a:avLst/>
          </a:prstGeom>
          <a:noFill/>
        </p:spPr>
        <p:txBody>
          <a:bodyPr wrap="square" rtlCol="0">
            <a:spAutoFit/>
          </a:bodyPr>
          <a:lstStyle/>
          <a:p>
            <a:r>
              <a:rPr lang="fr-FR" dirty="0" smtClean="0"/>
              <a:t>Toiture (bac acier)</a:t>
            </a:r>
          </a:p>
        </p:txBody>
      </p:sp>
      <p:pic>
        <p:nvPicPr>
          <p:cNvPr id="3" name="Image 2"/>
          <p:cNvPicPr>
            <a:picLocks noChangeAspect="1"/>
          </p:cNvPicPr>
          <p:nvPr/>
        </p:nvPicPr>
        <p:blipFill rotWithShape="1">
          <a:blip r:embed="rId3" cstate="print">
            <a:extLst>
              <a:ext uri="{28A0092B-C50C-407E-A947-70E740481C1C}">
                <a14:useLocalDpi xmlns="" xmlns:a14="http://schemas.microsoft.com/office/drawing/2010/main" val="0"/>
              </a:ext>
            </a:extLst>
          </a:blip>
          <a:srcRect l="29177" r="20913" b="19260"/>
          <a:stretch/>
        </p:blipFill>
        <p:spPr>
          <a:xfrm>
            <a:off x="2818789" y="3232417"/>
            <a:ext cx="2551740" cy="3096000"/>
          </a:xfrm>
          <a:prstGeom prst="rect">
            <a:avLst/>
          </a:prstGeom>
        </p:spPr>
      </p:pic>
      <p:pic>
        <p:nvPicPr>
          <p:cNvPr id="1028" name="Picture 4"/>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50000"/>
          <a:stretch/>
        </p:blipFill>
        <p:spPr bwMode="auto">
          <a:xfrm>
            <a:off x="261647" y="4407748"/>
            <a:ext cx="2143125" cy="2190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261647" y="4038416"/>
            <a:ext cx="2244204" cy="369332"/>
          </a:xfrm>
          <a:prstGeom prst="rect">
            <a:avLst/>
          </a:prstGeom>
        </p:spPr>
        <p:txBody>
          <a:bodyPr wrap="none">
            <a:spAutoFit/>
          </a:bodyPr>
          <a:lstStyle/>
          <a:p>
            <a:r>
              <a:rPr lang="fr-FR" dirty="0"/>
              <a:t>Plancher bas (</a:t>
            </a:r>
            <a:r>
              <a:rPr lang="fr-FR" dirty="0" smtClean="0"/>
              <a:t>dallage)</a:t>
            </a:r>
            <a:endParaRPr lang="fr-FR" dirty="0"/>
          </a:p>
        </p:txBody>
      </p:sp>
      <p:sp>
        <p:nvSpPr>
          <p:cNvPr id="43" name="ZoneTexte 42"/>
          <p:cNvSpPr txBox="1"/>
          <p:nvPr/>
        </p:nvSpPr>
        <p:spPr>
          <a:xfrm>
            <a:off x="2727544" y="2856200"/>
            <a:ext cx="2952328" cy="369332"/>
          </a:xfrm>
          <a:prstGeom prst="rect">
            <a:avLst/>
          </a:prstGeom>
          <a:noFill/>
        </p:spPr>
        <p:txBody>
          <a:bodyPr wrap="square" rtlCol="0">
            <a:spAutoFit/>
          </a:bodyPr>
          <a:lstStyle/>
          <a:p>
            <a:r>
              <a:rPr lang="fr-FR" dirty="0" smtClean="0"/>
              <a:t>Paroi verticale (bois)</a:t>
            </a:r>
          </a:p>
        </p:txBody>
      </p:sp>
      <p:pic>
        <p:nvPicPr>
          <p:cNvPr id="5122" name="Picture 2" descr="http://www.abriarcis.com/upload/image/bacacier0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646500" y="3048134"/>
            <a:ext cx="3288112" cy="208202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85233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e 21"/>
          <p:cNvGrpSpPr>
            <a:grpSpLocks/>
          </p:cNvGrpSpPr>
          <p:nvPr/>
        </p:nvGrpSpPr>
        <p:grpSpPr bwMode="auto">
          <a:xfrm>
            <a:off x="107504" y="705444"/>
            <a:ext cx="4087356" cy="668238"/>
            <a:chOff x="1" y="29132"/>
            <a:chExt cx="2182012" cy="509714"/>
          </a:xfrm>
        </p:grpSpPr>
        <p:sp>
          <p:nvSpPr>
            <p:cNvPr id="107" name="AutoShape 3"/>
            <p:cNvSpPr>
              <a:spLocks noChangeArrowheads="1"/>
            </p:cNvSpPr>
            <p:nvPr/>
          </p:nvSpPr>
          <p:spPr bwMode="auto">
            <a:xfrm>
              <a:off x="56544" y="74334"/>
              <a:ext cx="2125469" cy="464512"/>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marL="1260475" algn="ctr"/>
              <a:r>
                <a:rPr lang="fr-FR" sz="2000" b="1" dirty="0" smtClean="0">
                  <a:solidFill>
                    <a:srgbClr val="7BB800"/>
                  </a:solidFill>
                  <a:latin typeface="Century Gothic" pitchFamily="34" charset="0"/>
                </a:rPr>
                <a:t>L’énergie </a:t>
              </a:r>
              <a:endParaRPr lang="fr-FR" sz="2000" b="1" dirty="0">
                <a:solidFill>
                  <a:srgbClr val="7BB800"/>
                </a:solidFill>
                <a:latin typeface="Century Gothic" pitchFamily="34" charset="0"/>
              </a:endParaRPr>
            </a:p>
            <a:p>
              <a:pPr marL="1344613" algn="ctr"/>
              <a:r>
                <a:rPr lang="fr-FR" sz="2000" b="1" dirty="0" smtClean="0">
                  <a:solidFill>
                    <a:srgbClr val="7BB800"/>
                  </a:solidFill>
                  <a:latin typeface="Century Gothic" pitchFamily="34" charset="0"/>
                </a:rPr>
                <a:t>dans l’habitat</a:t>
              </a:r>
              <a:endParaRPr lang="fr-FR" sz="2000" b="1" dirty="0">
                <a:solidFill>
                  <a:srgbClr val="7BB800"/>
                </a:solidFill>
                <a:latin typeface="Century Gothic" pitchFamily="34" charset="0"/>
              </a:endParaRPr>
            </a:p>
          </p:txBody>
        </p:sp>
        <p:sp>
          <p:nvSpPr>
            <p:cNvPr id="108" name="AutoShape 4"/>
            <p:cNvSpPr>
              <a:spLocks noChangeArrowheads="1"/>
            </p:cNvSpPr>
            <p:nvPr/>
          </p:nvSpPr>
          <p:spPr bwMode="auto">
            <a:xfrm>
              <a:off x="1" y="29132"/>
              <a:ext cx="768820" cy="26490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smtClean="0">
                  <a:solidFill>
                    <a:srgbClr val="FFFFFF"/>
                  </a:solidFill>
                  <a:latin typeface="Calibri" pitchFamily="34" charset="0"/>
                </a:rPr>
                <a:t>Thème</a:t>
              </a:r>
              <a:endParaRPr lang="fr-FR" b="1" dirty="0">
                <a:solidFill>
                  <a:srgbClr val="FFFFFF"/>
                </a:solidFill>
                <a:latin typeface="Calibri" pitchFamily="34" charset="0"/>
              </a:endParaRPr>
            </a:p>
          </p:txBody>
        </p:sp>
      </p:grpSp>
      <p:sp>
        <p:nvSpPr>
          <p:cNvPr id="101" name="AutoShape 4"/>
          <p:cNvSpPr>
            <a:spLocks noChangeArrowheads="1"/>
          </p:cNvSpPr>
          <p:nvPr/>
        </p:nvSpPr>
        <p:spPr bwMode="auto">
          <a:xfrm>
            <a:off x="107380" y="44623"/>
            <a:ext cx="8785224" cy="46800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pPr marL="1163638"/>
            <a:r>
              <a:rPr lang="fr-FR" sz="2000" b="1" dirty="0" smtClean="0">
                <a:solidFill>
                  <a:srgbClr val="FFFFFF"/>
                </a:solidFill>
                <a:latin typeface="Arial" panose="020B0604020202020204" pitchFamily="34" charset="0"/>
                <a:cs typeface="Arial" panose="020B0604020202020204" pitchFamily="34" charset="0"/>
              </a:rPr>
              <a:t>L’enchaînement des séquences</a:t>
            </a:r>
            <a:endParaRPr lang="fr-FR" sz="2000" b="1" dirty="0">
              <a:solidFill>
                <a:srgbClr val="FFFFFF"/>
              </a:solidFill>
              <a:latin typeface="Arial" panose="020B0604020202020204" pitchFamily="34" charset="0"/>
              <a:cs typeface="Arial" panose="020B0604020202020204" pitchFamily="34" charset="0"/>
            </a:endParaRPr>
          </a:p>
        </p:txBody>
      </p:sp>
      <p:grpSp>
        <p:nvGrpSpPr>
          <p:cNvPr id="2" name="Groupe 1"/>
          <p:cNvGrpSpPr/>
          <p:nvPr/>
        </p:nvGrpSpPr>
        <p:grpSpPr>
          <a:xfrm>
            <a:off x="4457918" y="404816"/>
            <a:ext cx="4320739" cy="1368000"/>
            <a:chOff x="4457918" y="188792"/>
            <a:chExt cx="4320739" cy="1368000"/>
          </a:xfrm>
        </p:grpSpPr>
        <p:grpSp>
          <p:nvGrpSpPr>
            <p:cNvPr id="99" name="Groupe 21"/>
            <p:cNvGrpSpPr>
              <a:grpSpLocks/>
            </p:cNvGrpSpPr>
            <p:nvPr/>
          </p:nvGrpSpPr>
          <p:grpSpPr bwMode="auto">
            <a:xfrm>
              <a:off x="4457918" y="489420"/>
              <a:ext cx="4320739" cy="668237"/>
              <a:chOff x="-25372" y="135678"/>
              <a:chExt cx="2605540" cy="378063"/>
            </a:xfrm>
          </p:grpSpPr>
          <p:sp>
            <p:nvSpPr>
              <p:cNvPr id="100" name="AutoShape 3"/>
              <p:cNvSpPr>
                <a:spLocks noChangeArrowheads="1"/>
              </p:cNvSpPr>
              <p:nvPr/>
            </p:nvSpPr>
            <p:spPr bwMode="auto">
              <a:xfrm>
                <a:off x="1" y="176927"/>
                <a:ext cx="2580167" cy="336814"/>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dirty="0">
                  <a:solidFill>
                    <a:srgbClr val="7BB800"/>
                  </a:solidFill>
                  <a:latin typeface="Century Gothic" pitchFamily="34" charset="0"/>
                </a:endParaRPr>
              </a:p>
            </p:txBody>
          </p:sp>
          <p:sp>
            <p:nvSpPr>
              <p:cNvPr id="105" name="AutoShape 4"/>
              <p:cNvSpPr>
                <a:spLocks noChangeArrowheads="1"/>
              </p:cNvSpPr>
              <p:nvPr/>
            </p:nvSpPr>
            <p:spPr bwMode="auto">
              <a:xfrm>
                <a:off x="-25372" y="135678"/>
                <a:ext cx="1290084" cy="19648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a:solidFill>
                      <a:srgbClr val="FFFFFF"/>
                    </a:solidFill>
                    <a:latin typeface="Calibri" pitchFamily="34" charset="0"/>
                  </a:rPr>
                  <a:t>Centres </a:t>
                </a:r>
                <a:r>
                  <a:rPr lang="fr-FR" b="1" dirty="0" smtClean="0">
                    <a:solidFill>
                      <a:srgbClr val="FFFFFF"/>
                    </a:solidFill>
                    <a:latin typeface="Calibri" pitchFamily="34" charset="0"/>
                  </a:rPr>
                  <a:t>d’Intérêts</a:t>
                </a:r>
                <a:endParaRPr lang="fr-FR" b="1" dirty="0">
                  <a:solidFill>
                    <a:srgbClr val="FFFFFF"/>
                  </a:solidFill>
                  <a:latin typeface="Calibri" pitchFamily="34" charset="0"/>
                </a:endParaRPr>
              </a:p>
            </p:txBody>
          </p:sp>
        </p:grpSp>
        <p:pic>
          <p:nvPicPr>
            <p:cNvPr id="7" name="Imag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48264" y="188792"/>
              <a:ext cx="1464918" cy="1368000"/>
            </a:xfrm>
            <a:prstGeom prst="rect">
              <a:avLst/>
            </a:prstGeom>
          </p:spPr>
        </p:pic>
      </p:grpSp>
      <p:grpSp>
        <p:nvGrpSpPr>
          <p:cNvPr id="46" name="Groupe 45"/>
          <p:cNvGrpSpPr/>
          <p:nvPr/>
        </p:nvGrpSpPr>
        <p:grpSpPr>
          <a:xfrm>
            <a:off x="14359" y="2527746"/>
            <a:ext cx="9022137" cy="3421535"/>
            <a:chOff x="14359" y="2527746"/>
            <a:chExt cx="9022137" cy="3421535"/>
          </a:xfrm>
        </p:grpSpPr>
        <p:sp>
          <p:nvSpPr>
            <p:cNvPr id="104" name="Sous-titre 2"/>
            <p:cNvSpPr txBox="1">
              <a:spLocks/>
            </p:cNvSpPr>
            <p:nvPr/>
          </p:nvSpPr>
          <p:spPr>
            <a:xfrm>
              <a:off x="806711" y="2527746"/>
              <a:ext cx="3038591" cy="13333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fr-FR" sz="2800" b="1" dirty="0">
                <a:solidFill>
                  <a:schemeClr val="bg1">
                    <a:lumMod val="50000"/>
                  </a:schemeClr>
                </a:solidFill>
                <a:latin typeface="Arial" panose="020B0604020202020204" pitchFamily="34" charset="0"/>
                <a:cs typeface="Arial" panose="020B0604020202020204" pitchFamily="34" charset="0"/>
              </a:endParaRPr>
            </a:p>
          </p:txBody>
        </p:sp>
        <p:grpSp>
          <p:nvGrpSpPr>
            <p:cNvPr id="45" name="Groupe 44"/>
            <p:cNvGrpSpPr/>
            <p:nvPr/>
          </p:nvGrpSpPr>
          <p:grpSpPr>
            <a:xfrm>
              <a:off x="14359" y="2743770"/>
              <a:ext cx="9022137" cy="3205511"/>
              <a:chOff x="14359" y="2743770"/>
              <a:chExt cx="9022137" cy="3205511"/>
            </a:xfrm>
          </p:grpSpPr>
          <p:sp>
            <p:nvSpPr>
              <p:cNvPr id="109" name="Rectangle à coins arrondis 108"/>
              <p:cNvSpPr/>
              <p:nvPr/>
            </p:nvSpPr>
            <p:spPr>
              <a:xfrm>
                <a:off x="806711" y="2889089"/>
                <a:ext cx="2469146" cy="3060192"/>
              </a:xfrm>
              <a:prstGeom prst="roundRect">
                <a:avLst>
                  <a:gd name="adj" fmla="val 113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200" b="1" dirty="0">
                    <a:solidFill>
                      <a:schemeClr val="bg1"/>
                    </a:solidFill>
                    <a:latin typeface="Arial" panose="020B0604020202020204" pitchFamily="34" charset="0"/>
                    <a:cs typeface="Arial" panose="020B0604020202020204" pitchFamily="34" charset="0"/>
                  </a:rPr>
                  <a:t>Séquence </a:t>
                </a:r>
                <a:r>
                  <a:rPr lang="fr-FR" sz="2000" dirty="0">
                    <a:solidFill>
                      <a:schemeClr val="bg1"/>
                    </a:solidFill>
                    <a:latin typeface="Arial" panose="020B0604020202020204" pitchFamily="34" charset="0"/>
                    <a:cs typeface="Arial" panose="020B0604020202020204" pitchFamily="34" charset="0"/>
                  </a:rPr>
                  <a:t>« </a:t>
                </a:r>
                <a:r>
                  <a:rPr lang="fr-FR" sz="2000" dirty="0" smtClean="0">
                    <a:solidFill>
                      <a:schemeClr val="bg1"/>
                    </a:solidFill>
                    <a:latin typeface="Arial" panose="020B0604020202020204" pitchFamily="34" charset="0"/>
                    <a:cs typeface="Arial" panose="020B0604020202020204" pitchFamily="34" charset="0"/>
                  </a:rPr>
                  <a:t>L’énergie </a:t>
                </a:r>
                <a:r>
                  <a:rPr lang="fr-FR" sz="2000" dirty="0">
                    <a:solidFill>
                      <a:schemeClr val="bg1"/>
                    </a:solidFill>
                    <a:latin typeface="Arial" panose="020B0604020202020204" pitchFamily="34" charset="0"/>
                    <a:cs typeface="Arial" panose="020B0604020202020204" pitchFamily="34" charset="0"/>
                  </a:rPr>
                  <a:t>dans l’habitat </a:t>
                </a:r>
                <a:r>
                  <a:rPr lang="fr-FR" sz="2000" dirty="0" smtClean="0">
                    <a:solidFill>
                      <a:schemeClr val="bg1"/>
                    </a:solidFill>
                    <a:latin typeface="Arial" panose="020B0604020202020204" pitchFamily="34" charset="0"/>
                    <a:cs typeface="Arial" panose="020B0604020202020204" pitchFamily="34" charset="0"/>
                  </a:rPr>
                  <a:t>»</a:t>
                </a:r>
                <a:endParaRPr lang="fr-FR" sz="2000" dirty="0">
                  <a:solidFill>
                    <a:schemeClr val="bg1"/>
                  </a:solidFill>
                  <a:latin typeface="Arial" panose="020B0604020202020204" pitchFamily="34" charset="0"/>
                  <a:cs typeface="Arial" panose="020B0604020202020204" pitchFamily="34" charset="0"/>
                </a:endParaRPr>
              </a:p>
            </p:txBody>
          </p:sp>
          <p:sp>
            <p:nvSpPr>
              <p:cNvPr id="102" name="Triangle isocèle 101"/>
              <p:cNvSpPr/>
              <p:nvPr/>
            </p:nvSpPr>
            <p:spPr>
              <a:xfrm rot="5400000">
                <a:off x="28987" y="3437925"/>
                <a:ext cx="1081275" cy="971599"/>
              </a:xfrm>
              <a:prstGeom prst="triangl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dirty="0">
                  <a:solidFill>
                    <a:schemeClr val="bg1"/>
                  </a:solidFill>
                </a:endParaRPr>
              </a:p>
            </p:txBody>
          </p:sp>
          <p:sp>
            <p:nvSpPr>
              <p:cNvPr id="110" name="Rectangle à coins arrondis 109"/>
              <p:cNvSpPr/>
              <p:nvPr/>
            </p:nvSpPr>
            <p:spPr>
              <a:xfrm>
                <a:off x="611824" y="2797198"/>
                <a:ext cx="596937" cy="397198"/>
              </a:xfrm>
              <a:prstGeom prst="roundRect">
                <a:avLst/>
              </a:prstGeom>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b="1" dirty="0">
                    <a:solidFill>
                      <a:schemeClr val="bg1"/>
                    </a:solidFill>
                    <a:latin typeface="Arial" panose="020B0604020202020204" pitchFamily="34" charset="0"/>
                    <a:cs typeface="Arial" panose="020B0604020202020204" pitchFamily="34" charset="0"/>
                  </a:rPr>
                  <a:t>ET</a:t>
                </a:r>
                <a:endParaRPr lang="fr-FR" dirty="0">
                  <a:solidFill>
                    <a:schemeClr val="bg1"/>
                  </a:solidFill>
                </a:endParaRPr>
              </a:p>
            </p:txBody>
          </p:sp>
          <p:sp>
            <p:nvSpPr>
              <p:cNvPr id="111" name="Rectangle à coins arrondis 110"/>
              <p:cNvSpPr/>
              <p:nvPr/>
            </p:nvSpPr>
            <p:spPr>
              <a:xfrm>
                <a:off x="3780440" y="2889088"/>
                <a:ext cx="2376000" cy="306019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200" b="1" dirty="0">
                    <a:solidFill>
                      <a:schemeClr val="bg1"/>
                    </a:solidFill>
                    <a:latin typeface="Arial" panose="020B0604020202020204" pitchFamily="34" charset="0"/>
                    <a:cs typeface="Arial" panose="020B0604020202020204" pitchFamily="34" charset="0"/>
                  </a:rPr>
                  <a:t>Séquence </a:t>
                </a:r>
                <a:r>
                  <a:rPr lang="fr-FR" sz="2000" dirty="0">
                    <a:solidFill>
                      <a:schemeClr val="bg1"/>
                    </a:solidFill>
                    <a:latin typeface="Arial" panose="020B0604020202020204" pitchFamily="34" charset="0"/>
                    <a:cs typeface="Arial" panose="020B0604020202020204" pitchFamily="34" charset="0"/>
                  </a:rPr>
                  <a:t>« </a:t>
                </a:r>
                <a:r>
                  <a:rPr lang="fr-FR" sz="2000" dirty="0" smtClean="0">
                    <a:solidFill>
                      <a:schemeClr val="bg1"/>
                    </a:solidFill>
                    <a:latin typeface="Arial" panose="020B0604020202020204" pitchFamily="34" charset="0"/>
                    <a:cs typeface="Arial" panose="020B0604020202020204" pitchFamily="34" charset="0"/>
                  </a:rPr>
                  <a:t>L’énergie </a:t>
                </a:r>
                <a:r>
                  <a:rPr lang="fr-FR" sz="2000" dirty="0">
                    <a:solidFill>
                      <a:schemeClr val="bg1"/>
                    </a:solidFill>
                    <a:latin typeface="Arial" panose="020B0604020202020204" pitchFamily="34" charset="0"/>
                    <a:cs typeface="Arial" panose="020B0604020202020204" pitchFamily="34" charset="0"/>
                  </a:rPr>
                  <a:t>dans l’habitat </a:t>
                </a:r>
                <a:r>
                  <a:rPr lang="fr-FR" sz="2000" dirty="0" smtClean="0">
                    <a:solidFill>
                      <a:schemeClr val="bg1"/>
                    </a:solidFill>
                    <a:latin typeface="Arial" panose="020B0604020202020204" pitchFamily="34" charset="0"/>
                    <a:cs typeface="Arial" panose="020B0604020202020204" pitchFamily="34" charset="0"/>
                  </a:rPr>
                  <a:t>»</a:t>
                </a:r>
                <a:endParaRPr lang="fr-FR" sz="2000" dirty="0">
                  <a:solidFill>
                    <a:schemeClr val="bg1"/>
                  </a:solidFill>
                  <a:latin typeface="Arial" panose="020B0604020202020204" pitchFamily="34" charset="0"/>
                  <a:cs typeface="Arial" panose="020B0604020202020204" pitchFamily="34" charset="0"/>
                </a:endParaRPr>
              </a:p>
            </p:txBody>
          </p:sp>
          <p:sp>
            <p:nvSpPr>
              <p:cNvPr id="112" name="Rectangle à coins arrondis 111"/>
              <p:cNvSpPr/>
              <p:nvPr/>
            </p:nvSpPr>
            <p:spPr>
              <a:xfrm>
                <a:off x="3564152" y="2797198"/>
                <a:ext cx="596937" cy="397198"/>
              </a:xfrm>
              <a:prstGeom prst="roundRect">
                <a:avLst/>
              </a:prstGeom>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b="1" dirty="0" smtClean="0">
                    <a:solidFill>
                      <a:schemeClr val="bg1"/>
                    </a:solidFill>
                    <a:latin typeface="Arial" panose="020B0604020202020204" pitchFamily="34" charset="0"/>
                    <a:cs typeface="Arial" panose="020B0604020202020204" pitchFamily="34" charset="0"/>
                  </a:rPr>
                  <a:t>AC</a:t>
                </a:r>
                <a:endParaRPr lang="fr-FR" dirty="0">
                  <a:solidFill>
                    <a:schemeClr val="bg1"/>
                  </a:solidFill>
                </a:endParaRPr>
              </a:p>
            </p:txBody>
          </p:sp>
          <p:sp>
            <p:nvSpPr>
              <p:cNvPr id="113" name="Rectangle à coins arrondis 112"/>
              <p:cNvSpPr/>
              <p:nvPr/>
            </p:nvSpPr>
            <p:spPr>
              <a:xfrm>
                <a:off x="6660496" y="2852936"/>
                <a:ext cx="2376000" cy="3096344"/>
              </a:xfrm>
              <a:prstGeom prst="roundRect">
                <a:avLst>
                  <a:gd name="adj" fmla="val 1467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200" b="1" dirty="0" smtClean="0">
                    <a:solidFill>
                      <a:schemeClr val="bg1"/>
                    </a:solidFill>
                    <a:latin typeface="Arial" panose="020B0604020202020204" pitchFamily="34" charset="0"/>
                    <a:cs typeface="Arial" panose="020B0604020202020204" pitchFamily="34" charset="0"/>
                  </a:rPr>
                  <a:t>Projet</a:t>
                </a:r>
              </a:p>
              <a:p>
                <a:pPr algn="ctr">
                  <a:spcBef>
                    <a:spcPts val="1200"/>
                  </a:spcBef>
                </a:pPr>
                <a:r>
                  <a:rPr lang="fr-FR" sz="2000" dirty="0" smtClean="0">
                    <a:solidFill>
                      <a:schemeClr val="bg1"/>
                    </a:solidFill>
                    <a:latin typeface="Arial" panose="020B0604020202020204" pitchFamily="34" charset="0"/>
                    <a:cs typeface="Arial" panose="020B0604020202020204" pitchFamily="34" charset="0"/>
                  </a:rPr>
                  <a:t>Micro-crèche</a:t>
                </a:r>
                <a:endParaRPr lang="fr-FR" sz="2000" dirty="0">
                  <a:solidFill>
                    <a:schemeClr val="bg1"/>
                  </a:solidFill>
                  <a:latin typeface="Arial" panose="020B0604020202020204" pitchFamily="34" charset="0"/>
                  <a:cs typeface="Arial" panose="020B0604020202020204" pitchFamily="34" charset="0"/>
                </a:endParaRPr>
              </a:p>
            </p:txBody>
          </p:sp>
          <p:sp>
            <p:nvSpPr>
              <p:cNvPr id="114" name="Rectangle à coins arrondis 113"/>
              <p:cNvSpPr/>
              <p:nvPr/>
            </p:nvSpPr>
            <p:spPr>
              <a:xfrm>
                <a:off x="6444472" y="2743770"/>
                <a:ext cx="596937" cy="397198"/>
              </a:xfrm>
              <a:prstGeom prst="roundRect">
                <a:avLst/>
              </a:prstGeom>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b="1" dirty="0" smtClean="0">
                    <a:solidFill>
                      <a:schemeClr val="bg1"/>
                    </a:solidFill>
                    <a:latin typeface="Arial" panose="020B0604020202020204" pitchFamily="34" charset="0"/>
                    <a:cs typeface="Arial" panose="020B0604020202020204" pitchFamily="34" charset="0"/>
                  </a:rPr>
                  <a:t>AC</a:t>
                </a:r>
                <a:endParaRPr lang="fr-FR" dirty="0">
                  <a:solidFill>
                    <a:schemeClr val="bg1"/>
                  </a:solidFill>
                </a:endParaRPr>
              </a:p>
            </p:txBody>
          </p:sp>
          <p:sp>
            <p:nvSpPr>
              <p:cNvPr id="115" name="Ellipse 114"/>
              <p:cNvSpPr/>
              <p:nvPr/>
            </p:nvSpPr>
            <p:spPr>
              <a:xfrm>
                <a:off x="3060096" y="3554437"/>
                <a:ext cx="802524" cy="810667"/>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dirty="0"/>
              </a:p>
            </p:txBody>
          </p:sp>
          <p:sp>
            <p:nvSpPr>
              <p:cNvPr id="117" name="ZoneTexte 116"/>
              <p:cNvSpPr txBox="1"/>
              <p:nvPr/>
            </p:nvSpPr>
            <p:spPr>
              <a:xfrm>
                <a:off x="14359" y="3769295"/>
                <a:ext cx="1245273" cy="307777"/>
              </a:xfrm>
              <a:prstGeom prst="rect">
                <a:avLst/>
              </a:prstGeom>
              <a:noFill/>
            </p:spPr>
            <p:txBody>
              <a:bodyPr wrap="square" rtlCol="0">
                <a:spAutoFit/>
              </a:bodyPr>
              <a:lstStyle/>
              <a:p>
                <a:r>
                  <a:rPr lang="fr-FR" sz="1400" b="1" dirty="0" smtClean="0">
                    <a:solidFill>
                      <a:schemeClr val="bg1"/>
                    </a:solidFill>
                  </a:rPr>
                  <a:t>Lancement</a:t>
                </a:r>
                <a:endParaRPr lang="fr-FR" sz="1400" b="1" dirty="0">
                  <a:solidFill>
                    <a:schemeClr val="bg1"/>
                  </a:solidFill>
                </a:endParaRPr>
              </a:p>
            </p:txBody>
          </p:sp>
          <p:sp>
            <p:nvSpPr>
              <p:cNvPr id="118" name="Rectangle à coins arrondis 117"/>
              <p:cNvSpPr/>
              <p:nvPr/>
            </p:nvSpPr>
            <p:spPr>
              <a:xfrm>
                <a:off x="971600" y="4450073"/>
                <a:ext cx="2053003" cy="1333301"/>
              </a:xfrm>
              <a:prstGeom prst="round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i="1" dirty="0" smtClean="0">
                    <a:solidFill>
                      <a:schemeClr val="bg1"/>
                    </a:solidFill>
                    <a:latin typeface="Arial" panose="020B0604020202020204" pitchFamily="34" charset="0"/>
                    <a:cs typeface="Arial" panose="020B0604020202020204" pitchFamily="34" charset="0"/>
                  </a:rPr>
                  <a:t>« Des idées lumineuses »</a:t>
                </a:r>
                <a:endParaRPr lang="fr-FR" sz="2000" i="1" dirty="0">
                  <a:solidFill>
                    <a:schemeClr val="bg1"/>
                  </a:solidFill>
                  <a:latin typeface="Arial" panose="020B0604020202020204" pitchFamily="34" charset="0"/>
                  <a:cs typeface="Arial" panose="020B0604020202020204" pitchFamily="34" charset="0"/>
                </a:endParaRPr>
              </a:p>
            </p:txBody>
          </p:sp>
          <p:sp>
            <p:nvSpPr>
              <p:cNvPr id="119" name="Rectangle à coins arrondis 118"/>
              <p:cNvSpPr/>
              <p:nvPr/>
            </p:nvSpPr>
            <p:spPr>
              <a:xfrm>
                <a:off x="3971510" y="4450073"/>
                <a:ext cx="2053003" cy="1333301"/>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i="1" dirty="0" smtClean="0">
                    <a:solidFill>
                      <a:schemeClr val="bg1"/>
                    </a:solidFill>
                    <a:latin typeface="Arial" panose="020B0604020202020204" pitchFamily="34" charset="0"/>
                    <a:cs typeface="Arial" panose="020B0604020202020204" pitchFamily="34" charset="0"/>
                  </a:rPr>
                  <a:t>« Une question de confort »</a:t>
                </a:r>
                <a:endParaRPr lang="fr-FR" sz="2000" i="1" dirty="0">
                  <a:solidFill>
                    <a:schemeClr val="bg1"/>
                  </a:solidFill>
                  <a:latin typeface="Arial" panose="020B0604020202020204" pitchFamily="34" charset="0"/>
                  <a:cs typeface="Arial" panose="020B0604020202020204" pitchFamily="34" charset="0"/>
                </a:endParaRPr>
              </a:p>
            </p:txBody>
          </p:sp>
          <p:sp>
            <p:nvSpPr>
              <p:cNvPr id="120" name="Rectangle à coins arrondis 119"/>
              <p:cNvSpPr/>
              <p:nvPr/>
            </p:nvSpPr>
            <p:spPr>
              <a:xfrm>
                <a:off x="6845734" y="4450073"/>
                <a:ext cx="2053003" cy="1333301"/>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i="1" dirty="0" smtClean="0">
                    <a:solidFill>
                      <a:schemeClr val="bg1"/>
                    </a:solidFill>
                    <a:latin typeface="Arial" panose="020B0604020202020204" pitchFamily="34" charset="0"/>
                    <a:cs typeface="Arial" panose="020B0604020202020204" pitchFamily="34" charset="0"/>
                  </a:rPr>
                  <a:t>« E</a:t>
                </a:r>
                <a:r>
                  <a:rPr lang="fr-FR" sz="2000" dirty="0" smtClean="0">
                    <a:solidFill>
                      <a:schemeClr val="bg1"/>
                    </a:solidFill>
                    <a:latin typeface="Arial" panose="020B0604020202020204" pitchFamily="34" charset="0"/>
                    <a:cs typeface="Arial" panose="020B0604020202020204" pitchFamily="34" charset="0"/>
                  </a:rPr>
                  <a:t>xtension </a:t>
                </a:r>
                <a:r>
                  <a:rPr lang="fr-FR" sz="2000" dirty="0">
                    <a:solidFill>
                      <a:schemeClr val="bg1"/>
                    </a:solidFill>
                    <a:latin typeface="Arial" panose="020B0604020202020204" pitchFamily="34" charset="0"/>
                    <a:cs typeface="Arial" panose="020B0604020202020204" pitchFamily="34" charset="0"/>
                  </a:rPr>
                  <a:t>d’un bâtiment </a:t>
                </a:r>
                <a:r>
                  <a:rPr lang="fr-FR" sz="2000" i="1" dirty="0" smtClean="0">
                    <a:solidFill>
                      <a:schemeClr val="bg1"/>
                    </a:solidFill>
                    <a:latin typeface="Arial" panose="020B0604020202020204" pitchFamily="34" charset="0"/>
                    <a:cs typeface="Arial" panose="020B0604020202020204" pitchFamily="34" charset="0"/>
                  </a:rPr>
                  <a:t>»</a:t>
                </a:r>
                <a:endParaRPr lang="fr-FR" sz="2000" i="1" dirty="0">
                  <a:solidFill>
                    <a:schemeClr val="bg1"/>
                  </a:solidFill>
                  <a:latin typeface="Arial" panose="020B0604020202020204" pitchFamily="34" charset="0"/>
                  <a:cs typeface="Arial" panose="020B0604020202020204" pitchFamily="34" charset="0"/>
                </a:endParaRPr>
              </a:p>
            </p:txBody>
          </p:sp>
        </p:grpSp>
        <p:sp>
          <p:nvSpPr>
            <p:cNvPr id="121" name="Ellipse 120"/>
            <p:cNvSpPr/>
            <p:nvPr/>
          </p:nvSpPr>
          <p:spPr>
            <a:xfrm>
              <a:off x="5983602" y="3554437"/>
              <a:ext cx="802524" cy="810667"/>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dirty="0"/>
            </a:p>
          </p:txBody>
        </p:sp>
      </p:grpSp>
      <p:grpSp>
        <p:nvGrpSpPr>
          <p:cNvPr id="3" name="Groupe 2"/>
          <p:cNvGrpSpPr/>
          <p:nvPr/>
        </p:nvGrpSpPr>
        <p:grpSpPr>
          <a:xfrm>
            <a:off x="547936" y="2573288"/>
            <a:ext cx="3065822" cy="3960439"/>
            <a:chOff x="547936" y="2573288"/>
            <a:chExt cx="3065822" cy="3960439"/>
          </a:xfrm>
        </p:grpSpPr>
        <p:sp>
          <p:nvSpPr>
            <p:cNvPr id="28" name="Rectangle à coins arrondis 27"/>
            <p:cNvSpPr/>
            <p:nvPr/>
          </p:nvSpPr>
          <p:spPr>
            <a:xfrm>
              <a:off x="547936" y="2573288"/>
              <a:ext cx="3065822" cy="3960439"/>
            </a:xfrm>
            <a:prstGeom prst="roundRect">
              <a:avLst>
                <a:gd name="adj" fmla="val 113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200" b="1" dirty="0">
                  <a:solidFill>
                    <a:schemeClr val="bg1"/>
                  </a:solidFill>
                  <a:latin typeface="Arial" panose="020B0604020202020204" pitchFamily="34" charset="0"/>
                  <a:cs typeface="Arial" panose="020B0604020202020204" pitchFamily="34" charset="0"/>
                </a:rPr>
                <a:t>Séquence </a:t>
              </a:r>
              <a:r>
                <a:rPr lang="fr-FR" sz="2000" dirty="0">
                  <a:solidFill>
                    <a:schemeClr val="bg1"/>
                  </a:solidFill>
                  <a:latin typeface="Arial" panose="020B0604020202020204" pitchFamily="34" charset="0"/>
                  <a:cs typeface="Arial" panose="020B0604020202020204" pitchFamily="34" charset="0"/>
                </a:rPr>
                <a:t>« </a:t>
              </a:r>
              <a:r>
                <a:rPr lang="fr-FR" sz="2000" dirty="0" smtClean="0">
                  <a:solidFill>
                    <a:schemeClr val="bg1"/>
                  </a:solidFill>
                  <a:latin typeface="Arial" panose="020B0604020202020204" pitchFamily="34" charset="0"/>
                  <a:cs typeface="Arial" panose="020B0604020202020204" pitchFamily="34" charset="0"/>
                </a:rPr>
                <a:t>L’énergie </a:t>
              </a:r>
              <a:r>
                <a:rPr lang="fr-FR" sz="2000" dirty="0">
                  <a:solidFill>
                    <a:schemeClr val="bg1"/>
                  </a:solidFill>
                  <a:latin typeface="Arial" panose="020B0604020202020204" pitchFamily="34" charset="0"/>
                  <a:cs typeface="Arial" panose="020B0604020202020204" pitchFamily="34" charset="0"/>
                </a:rPr>
                <a:t>dans l’habitat </a:t>
              </a:r>
              <a:r>
                <a:rPr lang="fr-FR" sz="2000" dirty="0" smtClean="0">
                  <a:solidFill>
                    <a:schemeClr val="bg1"/>
                  </a:solidFill>
                  <a:latin typeface="Arial" panose="020B0604020202020204" pitchFamily="34" charset="0"/>
                  <a:cs typeface="Arial" panose="020B0604020202020204" pitchFamily="34" charset="0"/>
                </a:rPr>
                <a:t>»</a:t>
              </a:r>
              <a:endParaRPr lang="fr-FR" sz="2000" dirty="0">
                <a:solidFill>
                  <a:schemeClr val="bg1"/>
                </a:solidFill>
                <a:latin typeface="Arial" panose="020B0604020202020204" pitchFamily="34" charset="0"/>
                <a:cs typeface="Arial" panose="020B0604020202020204" pitchFamily="34" charset="0"/>
              </a:endParaRPr>
            </a:p>
          </p:txBody>
        </p:sp>
        <p:sp>
          <p:nvSpPr>
            <p:cNvPr id="29" name="Rectangle à coins arrondis 28"/>
            <p:cNvSpPr/>
            <p:nvPr/>
          </p:nvSpPr>
          <p:spPr>
            <a:xfrm>
              <a:off x="998223" y="4450072"/>
              <a:ext cx="2053003" cy="1333301"/>
            </a:xfrm>
            <a:prstGeom prst="round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i="1" dirty="0" smtClean="0">
                  <a:solidFill>
                    <a:schemeClr val="bg1"/>
                  </a:solidFill>
                  <a:latin typeface="Arial" panose="020B0604020202020204" pitchFamily="34" charset="0"/>
                  <a:cs typeface="Arial" panose="020B0604020202020204" pitchFamily="34" charset="0"/>
                </a:rPr>
                <a:t>« Des idées lumineuses »</a:t>
              </a:r>
              <a:endParaRPr lang="fr-FR" sz="2000" i="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 xmlns:p14="http://schemas.microsoft.com/office/powerpoint/2010/main" val="3116146993"/>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left)">
                                      <p:cBhvr>
                                        <p:cTn id="7" dur="2000"/>
                                        <p:tgtEl>
                                          <p:spTgt spid="10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wipe(left)">
                                      <p:cBhvr>
                                        <p:cTn id="15" dur="2000"/>
                                        <p:tgtEl>
                                          <p:spTgt spid="101"/>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2000"/>
                                        <p:tgtEl>
                                          <p:spTgt spid="46"/>
                                        </p:tgtEl>
                                      </p:cBhvr>
                                    </p:animEffect>
                                  </p:childTnLst>
                                </p:cTn>
                              </p:par>
                            </p:childTnLst>
                          </p:cTn>
                        </p:par>
                        <p:par>
                          <p:cTn id="20" fill="hold">
                            <p:stCondLst>
                              <p:cond delay="8000"/>
                            </p:stCondLst>
                            <p:childTnLst>
                              <p:par>
                                <p:cTn id="21" presetID="53"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5" name="Espace réservé du numéro de diapositive 4"/>
          <p:cNvSpPr>
            <a:spLocks noGrp="1"/>
          </p:cNvSpPr>
          <p:nvPr>
            <p:ph type="sldNum" sz="quarter" idx="12"/>
          </p:nvPr>
        </p:nvSpPr>
        <p:spPr/>
        <p:txBody>
          <a:bodyPr/>
          <a:lstStyle/>
          <a:p>
            <a:fld id="{1241D18C-4869-4210-9335-0F84A51A443B}" type="slidenum">
              <a:rPr lang="fr-FR" smtClean="0"/>
              <a:pPr/>
              <a:t>70</a:t>
            </a:fld>
            <a:endParaRPr lang="fr-F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6"/>
            <a:ext cx="966160"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4096520"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sp>
        <p:nvSpPr>
          <p:cNvPr id="30" name="Rectangle à coins arrondis 29"/>
          <p:cNvSpPr/>
          <p:nvPr/>
        </p:nvSpPr>
        <p:spPr>
          <a:xfrm>
            <a:off x="179512" y="1813410"/>
            <a:ext cx="8784976" cy="449591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sp>
        <p:nvSpPr>
          <p:cNvPr id="36" name="Rectangle à coins arrondis 35"/>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Calcul de la structure porteuse</a:t>
            </a:r>
            <a:endParaRPr lang="fr-FR" sz="2800" b="1" dirty="0">
              <a:solidFill>
                <a:schemeClr val="bg1"/>
              </a:solidFill>
            </a:endParaRPr>
          </a:p>
        </p:txBody>
      </p:sp>
      <p:pic>
        <p:nvPicPr>
          <p:cNvPr id="1638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5" y="2539218"/>
            <a:ext cx="5319725" cy="31940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45483" y="2542379"/>
            <a:ext cx="2273300" cy="1841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3072593" y="5900557"/>
            <a:ext cx="5086850" cy="369332"/>
          </a:xfrm>
          <a:prstGeom prst="rect">
            <a:avLst/>
          </a:prstGeom>
          <a:noFill/>
        </p:spPr>
        <p:txBody>
          <a:bodyPr wrap="square" rtlCol="0">
            <a:spAutoFit/>
          </a:bodyPr>
          <a:lstStyle/>
          <a:p>
            <a:r>
              <a:rPr lang="fr-FR" dirty="0" smtClean="0"/>
              <a:t>Modélisation de l’extension sous </a:t>
            </a:r>
            <a:r>
              <a:rPr lang="fr-FR" dirty="0" err="1" smtClean="0"/>
              <a:t>solidworks</a:t>
            </a:r>
            <a:endParaRPr lang="fr-FR" dirty="0"/>
          </a:p>
        </p:txBody>
      </p:sp>
    </p:spTree>
    <p:extLst>
      <p:ext uri="{BB962C8B-B14F-4D97-AF65-F5344CB8AC3E}">
        <p14:creationId xmlns="" xmlns:p14="http://schemas.microsoft.com/office/powerpoint/2010/main" val="29799236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6"/>
            <a:ext cx="966160"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4096520"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sp>
        <p:nvSpPr>
          <p:cNvPr id="30" name="Rectangle à coins arrondis 29"/>
          <p:cNvSpPr/>
          <p:nvPr/>
        </p:nvSpPr>
        <p:spPr>
          <a:xfrm>
            <a:off x="179512" y="1813409"/>
            <a:ext cx="8784976" cy="4920485"/>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smtClean="0"/>
          </a:p>
          <a:p>
            <a:pPr algn="ctr"/>
            <a:endParaRPr lang="fr-FR" dirty="0"/>
          </a:p>
          <a:p>
            <a:pPr algn="ctr"/>
            <a:endParaRPr lang="fr-FR" dirty="0" smtClean="0"/>
          </a:p>
          <a:p>
            <a:pPr algn="ctr"/>
            <a:endParaRPr lang="fr-FR" dirty="0"/>
          </a:p>
          <a:p>
            <a:pPr algn="ctr"/>
            <a:endParaRPr lang="fr-FR" dirty="0" smtClean="0"/>
          </a:p>
        </p:txBody>
      </p:sp>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sp>
        <p:nvSpPr>
          <p:cNvPr id="36" name="Rectangle à coins arrondis 35"/>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Calcul de la structure porteuse</a:t>
            </a:r>
            <a:endParaRPr lang="fr-FR" sz="2800" b="1" dirty="0">
              <a:solidFill>
                <a:schemeClr val="bg1"/>
              </a:solidFill>
            </a:endParaRPr>
          </a:p>
        </p:txBody>
      </p:sp>
      <p:pic>
        <p:nvPicPr>
          <p:cNvPr id="1741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3034" t="14194" r="32425" b="25972"/>
          <a:stretch/>
        </p:blipFill>
        <p:spPr bwMode="auto">
          <a:xfrm>
            <a:off x="5411514" y="2852935"/>
            <a:ext cx="3208176" cy="34631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505378" y="3140968"/>
            <a:ext cx="2043314" cy="468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Coupe verticale</a:t>
            </a:r>
            <a:endParaRPr lang="fr-FR" dirty="0"/>
          </a:p>
        </p:txBody>
      </p:sp>
      <p:sp>
        <p:nvSpPr>
          <p:cNvPr id="4" name="Rectangle 3"/>
          <p:cNvSpPr/>
          <p:nvPr/>
        </p:nvSpPr>
        <p:spPr>
          <a:xfrm>
            <a:off x="345021" y="2276872"/>
            <a:ext cx="3797070" cy="3785652"/>
          </a:xfrm>
          <a:prstGeom prst="rect">
            <a:avLst/>
          </a:prstGeom>
        </p:spPr>
        <p:txBody>
          <a:bodyPr wrap="square">
            <a:spAutoFit/>
          </a:bodyPr>
          <a:lstStyle/>
          <a:p>
            <a:endParaRPr lang="fr-FR" sz="2000" b="1" dirty="0" smtClean="0"/>
          </a:p>
          <a:p>
            <a:r>
              <a:rPr lang="fr-FR" sz="2000" b="1" dirty="0" smtClean="0"/>
              <a:t>Présentation</a:t>
            </a:r>
          </a:p>
          <a:p>
            <a:endParaRPr lang="fr-FR" sz="1000" dirty="0"/>
          </a:p>
          <a:p>
            <a:r>
              <a:rPr lang="fr-FR" sz="2000" dirty="0"/>
              <a:t>La descente de charge est décomposée en 3 études </a:t>
            </a:r>
            <a:r>
              <a:rPr lang="fr-FR" sz="2000" dirty="0" smtClean="0"/>
              <a:t>:</a:t>
            </a:r>
          </a:p>
          <a:p>
            <a:endParaRPr lang="fr-FR" sz="1000" dirty="0"/>
          </a:p>
          <a:p>
            <a:pPr marL="361950" indent="-361950">
              <a:buFont typeface="+mj-lt"/>
              <a:buAutoNum type="arabicPeriod"/>
            </a:pPr>
            <a:r>
              <a:rPr lang="fr-FR" sz="2000" dirty="0" smtClean="0"/>
              <a:t>Étude </a:t>
            </a:r>
            <a:r>
              <a:rPr lang="fr-FR" sz="2000" dirty="0"/>
              <a:t>de la </a:t>
            </a:r>
            <a:r>
              <a:rPr lang="fr-FR" sz="2000" b="1" dirty="0"/>
              <a:t>poutre métallique</a:t>
            </a:r>
            <a:r>
              <a:rPr lang="fr-FR" sz="2000" dirty="0" smtClean="0"/>
              <a:t>.</a:t>
            </a:r>
          </a:p>
          <a:p>
            <a:endParaRPr lang="fr-FR" sz="1000" dirty="0"/>
          </a:p>
          <a:p>
            <a:pPr marL="361950" indent="-361950">
              <a:buFont typeface="+mj-lt"/>
              <a:buAutoNum type="arabicPeriod" startAt="2"/>
            </a:pPr>
            <a:r>
              <a:rPr lang="fr-FR" sz="2000" dirty="0" smtClean="0"/>
              <a:t>Étude </a:t>
            </a:r>
            <a:r>
              <a:rPr lang="fr-FR" sz="2000" dirty="0"/>
              <a:t>de la </a:t>
            </a:r>
            <a:r>
              <a:rPr lang="fr-FR" sz="2000" b="1" dirty="0"/>
              <a:t>semelle isolée </a:t>
            </a:r>
            <a:r>
              <a:rPr lang="fr-FR" sz="2000" dirty="0"/>
              <a:t>sous un poteau</a:t>
            </a:r>
            <a:r>
              <a:rPr lang="fr-FR" sz="2000" dirty="0" smtClean="0"/>
              <a:t>.</a:t>
            </a:r>
          </a:p>
          <a:p>
            <a:endParaRPr lang="fr-FR" sz="1000" dirty="0"/>
          </a:p>
          <a:p>
            <a:pPr marL="361950" indent="-361950">
              <a:buFont typeface="+mj-lt"/>
              <a:buAutoNum type="arabicPeriod" startAt="3"/>
            </a:pPr>
            <a:r>
              <a:rPr lang="fr-FR" sz="2000" dirty="0" smtClean="0"/>
              <a:t>Étude </a:t>
            </a:r>
            <a:r>
              <a:rPr lang="fr-FR" sz="2000" dirty="0"/>
              <a:t>de la </a:t>
            </a:r>
            <a:r>
              <a:rPr lang="fr-FR" sz="2000" b="1" dirty="0"/>
              <a:t>semelle filante </a:t>
            </a:r>
            <a:r>
              <a:rPr lang="fr-FR" sz="2000" dirty="0"/>
              <a:t>sous le mur de façade.</a:t>
            </a:r>
          </a:p>
          <a:p>
            <a:endParaRPr lang="fr-FR" sz="2000" dirty="0"/>
          </a:p>
        </p:txBody>
      </p:sp>
      <p:cxnSp>
        <p:nvCxnSpPr>
          <p:cNvPr id="7" name="Connecteur droit avec flèche 6"/>
          <p:cNvCxnSpPr/>
          <p:nvPr/>
        </p:nvCxnSpPr>
        <p:spPr>
          <a:xfrm>
            <a:off x="4083991" y="4005063"/>
            <a:ext cx="2437199" cy="72008"/>
          </a:xfrm>
          <a:prstGeom prst="straightConnector1">
            <a:avLst/>
          </a:prstGeom>
          <a:ln>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3347864" y="4584520"/>
            <a:ext cx="2448272" cy="500663"/>
          </a:xfrm>
          <a:prstGeom prst="straightConnector1">
            <a:avLst/>
          </a:prstGeom>
          <a:ln>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Forme libre 12"/>
          <p:cNvSpPr/>
          <p:nvPr/>
        </p:nvSpPr>
        <p:spPr>
          <a:xfrm>
            <a:off x="3347864" y="5445224"/>
            <a:ext cx="5058088" cy="1080120"/>
          </a:xfrm>
          <a:custGeom>
            <a:avLst/>
            <a:gdLst>
              <a:gd name="connsiteX0" fmla="*/ 0 w 4585792"/>
              <a:gd name="connsiteY0" fmla="*/ 0 h 1471015"/>
              <a:gd name="connsiteX1" fmla="*/ 1016000 w 4585792"/>
              <a:gd name="connsiteY1" fmla="*/ 1097280 h 1471015"/>
              <a:gd name="connsiteX2" fmla="*/ 3718560 w 4585792"/>
              <a:gd name="connsiteY2" fmla="*/ 1463040 h 1471015"/>
              <a:gd name="connsiteX3" fmla="*/ 4572000 w 4585792"/>
              <a:gd name="connsiteY3" fmla="*/ 812800 h 1471015"/>
              <a:gd name="connsiteX4" fmla="*/ 4165600 w 4585792"/>
              <a:gd name="connsiteY4" fmla="*/ 325120 h 147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5792" h="1471015">
                <a:moveTo>
                  <a:pt x="0" y="0"/>
                </a:moveTo>
                <a:cubicBezTo>
                  <a:pt x="198120" y="426720"/>
                  <a:pt x="396240" y="853440"/>
                  <a:pt x="1016000" y="1097280"/>
                </a:cubicBezTo>
                <a:cubicBezTo>
                  <a:pt x="1635760" y="1341120"/>
                  <a:pt x="3125893" y="1510453"/>
                  <a:pt x="3718560" y="1463040"/>
                </a:cubicBezTo>
                <a:cubicBezTo>
                  <a:pt x="4311227" y="1415627"/>
                  <a:pt x="4497493" y="1002453"/>
                  <a:pt x="4572000" y="812800"/>
                </a:cubicBezTo>
                <a:cubicBezTo>
                  <a:pt x="4646507" y="623147"/>
                  <a:pt x="4406053" y="474133"/>
                  <a:pt x="4165600" y="325120"/>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41815112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6"/>
            <a:ext cx="966160"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4096520"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sp>
        <p:nvSpPr>
          <p:cNvPr id="30" name="Rectangle à coins arrondis 29"/>
          <p:cNvSpPr/>
          <p:nvPr/>
        </p:nvSpPr>
        <p:spPr>
          <a:xfrm>
            <a:off x="179512" y="1813410"/>
            <a:ext cx="8784976" cy="4927958"/>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sp>
        <p:nvSpPr>
          <p:cNvPr id="36" name="Rectangle à coins arrondis 35"/>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Calcul de la structure porteuse – poutre IPN</a:t>
            </a:r>
            <a:endParaRPr lang="fr-FR" sz="2800" b="1" dirty="0">
              <a:solidFill>
                <a:schemeClr val="bg1"/>
              </a:solidFill>
            </a:endParaRPr>
          </a:p>
        </p:txBody>
      </p:sp>
      <p:sp>
        <p:nvSpPr>
          <p:cNvPr id="13" name="Rectangle 12"/>
          <p:cNvSpPr/>
          <p:nvPr/>
        </p:nvSpPr>
        <p:spPr>
          <a:xfrm>
            <a:off x="268580" y="2764853"/>
            <a:ext cx="6063275" cy="738664"/>
          </a:xfrm>
          <a:prstGeom prst="rect">
            <a:avLst/>
          </a:prstGeom>
        </p:spPr>
        <p:txBody>
          <a:bodyPr wrap="square">
            <a:spAutoFit/>
          </a:bodyPr>
          <a:lstStyle/>
          <a:p>
            <a:r>
              <a:rPr lang="fr-FR" sz="2400" b="1" dirty="0"/>
              <a:t>Descente de charge sur la poutre métallique.</a:t>
            </a:r>
          </a:p>
          <a:p>
            <a:r>
              <a:rPr lang="fr-FR" dirty="0" smtClean="0"/>
              <a:t>La charge linéique prise en compte est  </a:t>
            </a:r>
            <a:r>
              <a:rPr lang="fr-FR" dirty="0"/>
              <a:t>de : </a:t>
            </a:r>
            <a:r>
              <a:rPr lang="fr-FR" b="1" dirty="0"/>
              <a:t>q</a:t>
            </a:r>
            <a:r>
              <a:rPr lang="fr-FR" b="1" dirty="0" smtClean="0"/>
              <a:t> </a:t>
            </a:r>
            <a:r>
              <a:rPr lang="fr-FR" b="1" dirty="0"/>
              <a:t>= 17840 </a:t>
            </a:r>
            <a:r>
              <a:rPr lang="fr-FR" b="1" dirty="0" smtClean="0"/>
              <a:t>N/ml</a:t>
            </a:r>
            <a:r>
              <a:rPr lang="fr-FR" dirty="0" smtClean="0"/>
              <a:t>.</a:t>
            </a:r>
            <a:endParaRPr lang="fr-FR" dirty="0"/>
          </a:p>
        </p:txBody>
      </p:sp>
      <p:pic>
        <p:nvPicPr>
          <p:cNvPr id="21517" name="Picture 1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2084" t="23040" r="22773" b="23225"/>
          <a:stretch/>
        </p:blipFill>
        <p:spPr bwMode="auto">
          <a:xfrm>
            <a:off x="6374045" y="2634146"/>
            <a:ext cx="2346961" cy="14782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518" name="Picture 1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3339" y="4581128"/>
            <a:ext cx="6672263" cy="1924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310770" y="3908057"/>
            <a:ext cx="7236755" cy="461665"/>
          </a:xfrm>
          <a:prstGeom prst="rect">
            <a:avLst/>
          </a:prstGeom>
        </p:spPr>
        <p:txBody>
          <a:bodyPr wrap="square">
            <a:spAutoFit/>
          </a:bodyPr>
          <a:lstStyle/>
          <a:p>
            <a:r>
              <a:rPr lang="fr-FR" sz="2400" b="1" dirty="0" smtClean="0"/>
              <a:t>Vérification de la contrainte maximale sous </a:t>
            </a:r>
            <a:r>
              <a:rPr lang="fr-FR" sz="2400" b="1" dirty="0" err="1" smtClean="0"/>
              <a:t>solidworks</a:t>
            </a:r>
            <a:endParaRPr lang="fr-FR" dirty="0"/>
          </a:p>
        </p:txBody>
      </p:sp>
    </p:spTree>
    <p:extLst>
      <p:ext uri="{BB962C8B-B14F-4D97-AF65-F5344CB8AC3E}">
        <p14:creationId xmlns="" xmlns:p14="http://schemas.microsoft.com/office/powerpoint/2010/main" val="418151123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6"/>
            <a:ext cx="966160"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4096520"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sp>
        <p:nvSpPr>
          <p:cNvPr id="36" name="Rectangle à coins arrondis 35"/>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Calcul de la structure porteuse</a:t>
            </a:r>
            <a:endParaRPr lang="fr-FR" sz="2800" b="1" dirty="0">
              <a:solidFill>
                <a:schemeClr val="bg1"/>
              </a:solidFill>
            </a:endParaRPr>
          </a:p>
        </p:txBody>
      </p:sp>
      <p:pic>
        <p:nvPicPr>
          <p:cNvPr id="20481" name="Pictur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4278" y="3140453"/>
            <a:ext cx="6900863" cy="2201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510991" y="2660104"/>
            <a:ext cx="8122017" cy="461665"/>
          </a:xfrm>
          <a:prstGeom prst="rect">
            <a:avLst/>
          </a:prstGeom>
        </p:spPr>
        <p:txBody>
          <a:bodyPr wrap="square">
            <a:spAutoFit/>
          </a:bodyPr>
          <a:lstStyle/>
          <a:p>
            <a:r>
              <a:rPr lang="fr-FR" sz="2400" b="1" dirty="0" smtClean="0"/>
              <a:t>Vérification de la déformation maximale sous </a:t>
            </a:r>
            <a:r>
              <a:rPr lang="fr-FR" sz="2400" b="1" dirty="0" err="1" smtClean="0"/>
              <a:t>solidworks</a:t>
            </a:r>
            <a:endParaRPr lang="fr-FR" dirty="0"/>
          </a:p>
        </p:txBody>
      </p:sp>
      <p:sp>
        <p:nvSpPr>
          <p:cNvPr id="39" name="Rectangle 38"/>
          <p:cNvSpPr/>
          <p:nvPr/>
        </p:nvSpPr>
        <p:spPr>
          <a:xfrm rot="1195146">
            <a:off x="3182456" y="5530594"/>
            <a:ext cx="1952642" cy="830997"/>
          </a:xfrm>
          <a:prstGeom prst="rect">
            <a:avLst/>
          </a:prstGeom>
        </p:spPr>
        <p:txBody>
          <a:bodyPr wrap="square">
            <a:spAutoFit/>
          </a:bodyPr>
          <a:lstStyle/>
          <a:p>
            <a:pPr algn="ctr"/>
            <a:r>
              <a:rPr lang="fr-FR" sz="2400" b="1" dirty="0" smtClean="0">
                <a:latin typeface="Action of the Time New UL" panose="04030905020B02020C02" pitchFamily="82" charset="0"/>
              </a:rPr>
              <a:t>Solution validée</a:t>
            </a:r>
            <a:endParaRPr lang="fr-FR" dirty="0">
              <a:latin typeface="Action of the Time New UL" panose="04030905020B02020C02" pitchFamily="82" charset="0"/>
            </a:endParaRPr>
          </a:p>
        </p:txBody>
      </p:sp>
    </p:spTree>
    <p:extLst>
      <p:ext uri="{BB962C8B-B14F-4D97-AF65-F5344CB8AC3E}">
        <p14:creationId xmlns="" xmlns:p14="http://schemas.microsoft.com/office/powerpoint/2010/main" val="41815112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6"/>
            <a:ext cx="966160"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4096520"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sp>
        <p:nvSpPr>
          <p:cNvPr id="30" name="Rectangle à coins arrondis 29"/>
          <p:cNvSpPr/>
          <p:nvPr/>
        </p:nvSpPr>
        <p:spPr>
          <a:xfrm>
            <a:off x="179512" y="1813409"/>
            <a:ext cx="8784976" cy="4854795"/>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sp>
        <p:nvSpPr>
          <p:cNvPr id="36" name="Rectangle à coins arrondis 35"/>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Calcul de la structure porteuse</a:t>
            </a:r>
            <a:endParaRPr lang="fr-FR" sz="2800" b="1" dirty="0">
              <a:solidFill>
                <a:schemeClr val="bg1"/>
              </a:solidFill>
            </a:endParaRPr>
          </a:p>
        </p:txBody>
      </p:sp>
      <p:sp>
        <p:nvSpPr>
          <p:cNvPr id="3" name="Rectangle 2"/>
          <p:cNvSpPr/>
          <p:nvPr/>
        </p:nvSpPr>
        <p:spPr>
          <a:xfrm>
            <a:off x="267077" y="2420888"/>
            <a:ext cx="8697411" cy="4616648"/>
          </a:xfrm>
          <a:prstGeom prst="rect">
            <a:avLst/>
          </a:prstGeom>
        </p:spPr>
        <p:txBody>
          <a:bodyPr wrap="square">
            <a:spAutoFit/>
          </a:bodyPr>
          <a:lstStyle/>
          <a:p>
            <a:r>
              <a:rPr lang="fr-FR" sz="2400" b="1" dirty="0" smtClean="0"/>
              <a:t>Vérification de la contrainte de compression (poteau)</a:t>
            </a:r>
            <a:endParaRPr lang="fr-FR" sz="2400" b="1" dirty="0"/>
          </a:p>
          <a:p>
            <a:r>
              <a:rPr lang="fr-FR" u="sng" dirty="0" smtClean="0"/>
              <a:t>Données de départ</a:t>
            </a:r>
            <a:r>
              <a:rPr lang="fr-FR" u="sng" dirty="0"/>
              <a:t> :</a:t>
            </a:r>
            <a:endParaRPr lang="fr-FR" dirty="0"/>
          </a:p>
          <a:p>
            <a:pPr lvl="0"/>
            <a:r>
              <a:rPr lang="fr-FR" dirty="0"/>
              <a:t>La masse volumique du béton est de : </a:t>
            </a:r>
            <a:r>
              <a:rPr lang="fr-FR" b="1" dirty="0"/>
              <a:t>μ </a:t>
            </a:r>
            <a:r>
              <a:rPr lang="fr-FR" b="1" baseline="-25000" dirty="0"/>
              <a:t>béton</a:t>
            </a:r>
            <a:r>
              <a:rPr lang="fr-FR" b="1" dirty="0"/>
              <a:t> = 2500 kg/m</a:t>
            </a:r>
            <a:r>
              <a:rPr lang="fr-FR" b="1" baseline="30000" dirty="0"/>
              <a:t>3</a:t>
            </a:r>
            <a:r>
              <a:rPr lang="fr-FR" dirty="0"/>
              <a:t>.</a:t>
            </a:r>
          </a:p>
          <a:p>
            <a:pPr lvl="0"/>
            <a:r>
              <a:rPr lang="fr-FR" dirty="0"/>
              <a:t>La contrainte admissible du béton est de : </a:t>
            </a:r>
            <a:r>
              <a:rPr lang="fr-FR" b="1" dirty="0"/>
              <a:t>σ </a:t>
            </a:r>
            <a:r>
              <a:rPr lang="fr-FR" b="1" baseline="-25000" dirty="0"/>
              <a:t>béton</a:t>
            </a:r>
            <a:r>
              <a:rPr lang="fr-FR" b="1" dirty="0"/>
              <a:t> = 25 </a:t>
            </a:r>
            <a:r>
              <a:rPr lang="fr-FR" b="1" dirty="0" err="1"/>
              <a:t>MPa</a:t>
            </a:r>
            <a:r>
              <a:rPr lang="fr-FR" dirty="0"/>
              <a:t>.</a:t>
            </a:r>
          </a:p>
          <a:p>
            <a:pPr lvl="0"/>
            <a:r>
              <a:rPr lang="fr-FR" dirty="0" smtClean="0"/>
              <a:t>Chaque </a:t>
            </a:r>
            <a:r>
              <a:rPr lang="fr-FR" dirty="0"/>
              <a:t>poteau a les dimensions suivantes : </a:t>
            </a:r>
            <a:r>
              <a:rPr lang="fr-FR" b="1" dirty="0"/>
              <a:t>200 x 200 x 3600 mm</a:t>
            </a:r>
            <a:r>
              <a:rPr lang="fr-FR" dirty="0"/>
              <a:t>.</a:t>
            </a:r>
          </a:p>
          <a:p>
            <a:r>
              <a:rPr lang="fr-FR" dirty="0"/>
              <a:t>(</a:t>
            </a:r>
            <a:r>
              <a:rPr lang="fr-FR" b="1" dirty="0"/>
              <a:t>2900 mm</a:t>
            </a:r>
            <a:r>
              <a:rPr lang="fr-FR" dirty="0"/>
              <a:t> hors sol et </a:t>
            </a:r>
            <a:r>
              <a:rPr lang="fr-FR" b="1" dirty="0"/>
              <a:t>700 mm</a:t>
            </a:r>
            <a:r>
              <a:rPr lang="fr-FR" dirty="0"/>
              <a:t> dans la terre pour atteindre la profondeur hors gel).</a:t>
            </a:r>
          </a:p>
          <a:p>
            <a:r>
              <a:rPr lang="fr-FR" dirty="0"/>
              <a:t> </a:t>
            </a:r>
          </a:p>
          <a:p>
            <a:r>
              <a:rPr lang="fr-FR" u="sng" dirty="0"/>
              <a:t>Calculs :</a:t>
            </a:r>
            <a:endParaRPr lang="fr-FR" dirty="0"/>
          </a:p>
          <a:p>
            <a:pPr lvl="0"/>
            <a:r>
              <a:rPr lang="fr-FR" dirty="0"/>
              <a:t>Poids propre du poteau est de :</a:t>
            </a:r>
            <a:r>
              <a:rPr lang="fr-FR" b="1" dirty="0"/>
              <a:t> P</a:t>
            </a:r>
            <a:r>
              <a:rPr lang="fr-FR" b="1" baseline="-25000" dirty="0"/>
              <a:t> poteau</a:t>
            </a:r>
            <a:r>
              <a:rPr lang="fr-FR" dirty="0"/>
              <a:t> = </a:t>
            </a:r>
            <a:r>
              <a:rPr lang="fr-FR" b="1" dirty="0"/>
              <a:t>3600 N</a:t>
            </a:r>
            <a:r>
              <a:rPr lang="fr-FR" dirty="0"/>
              <a:t>.</a:t>
            </a:r>
          </a:p>
          <a:p>
            <a:pPr lvl="0"/>
            <a:r>
              <a:rPr lang="fr-FR" dirty="0"/>
              <a:t>Charge en pied de poteau = 4800 + 3600 = </a:t>
            </a:r>
            <a:r>
              <a:rPr lang="fr-FR" b="1" dirty="0"/>
              <a:t>8400 N</a:t>
            </a:r>
            <a:r>
              <a:rPr lang="fr-FR" dirty="0"/>
              <a:t>.</a:t>
            </a:r>
          </a:p>
          <a:p>
            <a:pPr lvl="0"/>
            <a:r>
              <a:rPr lang="fr-FR" dirty="0"/>
              <a:t>Section </a:t>
            </a:r>
            <a:r>
              <a:rPr lang="fr-FR" dirty="0" smtClean="0"/>
              <a:t> minimale du </a:t>
            </a:r>
            <a:r>
              <a:rPr lang="fr-FR" dirty="0"/>
              <a:t>poteau = F / p = 8400 / 25 = </a:t>
            </a:r>
            <a:r>
              <a:rPr lang="fr-FR" b="1" dirty="0"/>
              <a:t>336 mm²</a:t>
            </a:r>
            <a:r>
              <a:rPr lang="fr-FR" dirty="0"/>
              <a:t>.</a:t>
            </a:r>
          </a:p>
          <a:p>
            <a:pPr lvl="0"/>
            <a:r>
              <a:rPr lang="fr-FR" dirty="0" smtClean="0"/>
              <a:t>Dimensionnement minimal  </a:t>
            </a:r>
            <a:r>
              <a:rPr lang="fr-FR" dirty="0"/>
              <a:t>du poteau = </a:t>
            </a:r>
            <a:r>
              <a:rPr lang="fr-FR" dirty="0" smtClean="0">
                <a:sym typeface="Symbol"/>
              </a:rPr>
              <a:t></a:t>
            </a:r>
            <a:r>
              <a:rPr lang="fr-FR" dirty="0" smtClean="0"/>
              <a:t>336 </a:t>
            </a:r>
            <a:r>
              <a:rPr lang="fr-FR" dirty="0"/>
              <a:t>= </a:t>
            </a:r>
            <a:r>
              <a:rPr lang="fr-FR" b="1" dirty="0"/>
              <a:t>18,33 mm</a:t>
            </a:r>
            <a:r>
              <a:rPr lang="fr-FR" dirty="0"/>
              <a:t>.</a:t>
            </a:r>
          </a:p>
          <a:p>
            <a:pPr lvl="0"/>
            <a:endParaRPr lang="fr-FR" dirty="0" smtClean="0"/>
          </a:p>
          <a:p>
            <a:pPr lvl="0"/>
            <a:r>
              <a:rPr lang="fr-FR" dirty="0" smtClean="0"/>
              <a:t>S </a:t>
            </a:r>
            <a:r>
              <a:rPr lang="fr-FR" dirty="0"/>
              <a:t>réelle = 200 x 200 = </a:t>
            </a:r>
            <a:r>
              <a:rPr lang="fr-FR" b="1" dirty="0"/>
              <a:t>40000 mm²</a:t>
            </a:r>
            <a:r>
              <a:rPr lang="fr-FR" dirty="0" smtClean="0"/>
              <a:t>.</a:t>
            </a:r>
          </a:p>
          <a:p>
            <a:pPr lvl="0"/>
            <a:endParaRPr lang="fr-FR" dirty="0"/>
          </a:p>
          <a:p>
            <a:pPr lvl="0"/>
            <a:endParaRPr lang="fr-FR" dirty="0"/>
          </a:p>
        </p:txBody>
      </p:sp>
      <p:sp>
        <p:nvSpPr>
          <p:cNvPr id="37" name="Rectangle 36"/>
          <p:cNvSpPr/>
          <p:nvPr/>
        </p:nvSpPr>
        <p:spPr>
          <a:xfrm rot="1036750">
            <a:off x="6600543" y="5366879"/>
            <a:ext cx="1952642" cy="954107"/>
          </a:xfrm>
          <a:prstGeom prst="rect">
            <a:avLst/>
          </a:prstGeom>
        </p:spPr>
        <p:txBody>
          <a:bodyPr wrap="square">
            <a:spAutoFit/>
          </a:bodyPr>
          <a:lstStyle/>
          <a:p>
            <a:pPr algn="ctr"/>
            <a:r>
              <a:rPr lang="fr-FR" sz="2800" b="1" spc="-100" dirty="0" smtClean="0">
                <a:effectLst>
                  <a:outerShdw blurRad="38100" dist="38100" dir="2700000" algn="tl">
                    <a:srgbClr val="000000">
                      <a:alpha val="43137"/>
                    </a:srgbClr>
                  </a:outerShdw>
                </a:effectLst>
                <a:latin typeface="Calibri" panose="020F0502020204030204" pitchFamily="34" charset="0"/>
                <a:cs typeface="Aharoni" panose="02010803020104030203" pitchFamily="2" charset="-79"/>
              </a:rPr>
              <a:t>Solution validée</a:t>
            </a:r>
            <a:endParaRPr lang="fr-FR" sz="2800" b="1" spc="-100" dirty="0">
              <a:effectLst>
                <a:outerShdw blurRad="38100" dist="38100" dir="2700000" algn="tl">
                  <a:srgbClr val="000000">
                    <a:alpha val="43137"/>
                  </a:srgbClr>
                </a:outerShdw>
              </a:effectLst>
              <a:latin typeface="Calibri" panose="020F0502020204030204" pitchFamily="34" charset="0"/>
              <a:cs typeface="Aharoni" panose="02010803020104030203" pitchFamily="2" charset="-79"/>
            </a:endParaRPr>
          </a:p>
        </p:txBody>
      </p:sp>
    </p:spTree>
    <p:extLst>
      <p:ext uri="{BB962C8B-B14F-4D97-AF65-F5344CB8AC3E}">
        <p14:creationId xmlns="" xmlns:p14="http://schemas.microsoft.com/office/powerpoint/2010/main" val="41815112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6"/>
            <a:ext cx="966160"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4096520"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sp>
        <p:nvSpPr>
          <p:cNvPr id="30" name="Rectangle à coins arrondis 29"/>
          <p:cNvSpPr/>
          <p:nvPr/>
        </p:nvSpPr>
        <p:spPr>
          <a:xfrm>
            <a:off x="179512" y="1813409"/>
            <a:ext cx="8784976" cy="4739393"/>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sp>
        <p:nvSpPr>
          <p:cNvPr id="36" name="Rectangle à coins arrondis 35"/>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Calcul de la structure porteuse</a:t>
            </a:r>
            <a:endParaRPr lang="fr-FR" sz="2800" b="1" dirty="0">
              <a:solidFill>
                <a:schemeClr val="bg1"/>
              </a:solidFill>
            </a:endParaRPr>
          </a:p>
        </p:txBody>
      </p:sp>
      <p:pic>
        <p:nvPicPr>
          <p:cNvPr id="18440" name="Image 9" descr="Assemblage_POUTRE_RDM_contraintes_avec_neig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86442" y="2710090"/>
            <a:ext cx="2971800" cy="1724025"/>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pic>
        <p:nvPicPr>
          <p:cNvPr id="18438" name="Image 11" descr="Assemblage_POUTRE_RDM_deplacements_avec_neig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40271">
            <a:off x="5155082" y="4683978"/>
            <a:ext cx="3076575" cy="1781175"/>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pic>
        <p:nvPicPr>
          <p:cNvPr id="18436" name="Image 12" descr="Assemblage_POUTRE_RDM_deplacements_sans_neige"/>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20952916">
            <a:off x="2368892" y="4596713"/>
            <a:ext cx="3019425" cy="1724025"/>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pic>
        <p:nvPicPr>
          <p:cNvPr id="18434" name="Image 10" descr="Assemblage_POUTRE_RDM_contraintes_sans_neige"/>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921771">
            <a:off x="-196391" y="4099529"/>
            <a:ext cx="2609850" cy="1971675"/>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sp>
        <p:nvSpPr>
          <p:cNvPr id="8" name="Rectangle 9"/>
          <p:cNvSpPr>
            <a:spLocks noChangeArrowheads="1"/>
          </p:cNvSpPr>
          <p:nvPr/>
        </p:nvSpPr>
        <p:spPr bwMode="auto">
          <a:xfrm>
            <a:off x="401142" y="2320957"/>
            <a:ext cx="4624093"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sng" strike="noStrike" cap="none" normalizeH="0" baseline="0" dirty="0" smtClean="0">
                <a:ln>
                  <a:noFill/>
                </a:ln>
                <a:solidFill>
                  <a:schemeClr val="tx1"/>
                </a:solidFill>
                <a:effectLst/>
                <a:ea typeface="Calibri" pitchFamily="34" charset="0"/>
                <a:cs typeface="Arial" pitchFamily="34" charset="0"/>
              </a:rPr>
              <a:t>Conclusions</a:t>
            </a:r>
            <a:r>
              <a:rPr kumimoji="0" lang="fr-FR" altLang="fr-FR" sz="2000" b="0" i="0" u="sng" strike="noStrike" cap="none" normalizeH="0" baseline="0" dirty="0" smtClean="0">
                <a:ln>
                  <a:noFill/>
                </a:ln>
                <a:solidFill>
                  <a:schemeClr val="tx1"/>
                </a:solidFill>
                <a:effectLst/>
                <a:latin typeface="Calibri"/>
                <a:ea typeface="Calibri" pitchFamily="34" charset="0"/>
                <a:cs typeface="Arial" pitchFamily="34" charset="0"/>
              </a:rPr>
              <a:t> </a:t>
            </a:r>
            <a:r>
              <a:rPr kumimoji="0" lang="fr-FR" altLang="fr-FR" sz="2000" b="0" i="0" u="sng" strike="noStrike" cap="none" normalizeH="0" baseline="0" dirty="0" smtClean="0">
                <a:ln>
                  <a:noFill/>
                </a:ln>
                <a:solidFill>
                  <a:schemeClr val="tx1"/>
                </a:solidFill>
                <a:effectLst/>
                <a:ea typeface="Calibri" pitchFamily="34" charset="0"/>
                <a:cs typeface="Arial" pitchFamily="34" charset="0"/>
              </a:rPr>
              <a:t>:</a:t>
            </a:r>
            <a:r>
              <a:rPr kumimoji="0" lang="fr-FR" altLang="fr-FR" sz="2000" b="0" i="0" u="none" strike="noStrike" cap="none" normalizeH="0" baseline="0" dirty="0" smtClean="0">
                <a:ln>
                  <a:noFill/>
                </a:ln>
                <a:solidFill>
                  <a:schemeClr val="tx1"/>
                </a:solidFill>
                <a:effectLst/>
                <a:ea typeface="Calibri" pitchFamily="34" charset="0"/>
                <a:cs typeface="Arial" pitchFamily="34" charset="0"/>
              </a:rPr>
              <a:t> </a:t>
            </a:r>
            <a:endParaRPr kumimoji="0" lang="fr-FR" altLang="fr-FR"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chemeClr val="tx1"/>
                </a:solidFill>
                <a:effectLst/>
                <a:ea typeface="Calibri" pitchFamily="34" charset="0"/>
                <a:cs typeface="Arial" pitchFamily="34" charset="0"/>
              </a:rPr>
              <a:t>Le poteau est surdimensionn</a:t>
            </a:r>
            <a:r>
              <a:rPr kumimoji="0" lang="fr-FR" altLang="fr-FR" sz="20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fr-FR" altLang="fr-FR" sz="2000" b="0" i="0" u="none" strike="noStrike" cap="none" normalizeH="0" baseline="0" dirty="0" smtClean="0">
                <a:ln>
                  <a:noFill/>
                </a:ln>
                <a:solidFill>
                  <a:schemeClr val="tx1"/>
                </a:solidFill>
                <a:effectLst/>
                <a:ea typeface="Calibri" pitchFamily="34" charset="0"/>
                <a:cs typeface="Arial" pitchFamily="34" charset="0"/>
              </a:rPr>
              <a:t> mais conforme aux préconisations des </a:t>
            </a:r>
            <a:r>
              <a:rPr kumimoji="0" lang="fr-FR" altLang="fr-FR" sz="2000" b="0" i="0" u="none" strike="noStrike" cap="none" normalizeH="0" baseline="0" dirty="0" err="1" smtClean="0">
                <a:ln>
                  <a:noFill/>
                </a:ln>
                <a:solidFill>
                  <a:schemeClr val="tx1"/>
                </a:solidFill>
                <a:effectLst/>
                <a:ea typeface="Calibri" pitchFamily="34" charset="0"/>
                <a:cs typeface="Arial" pitchFamily="34" charset="0"/>
              </a:rPr>
              <a:t>eurocodes</a:t>
            </a:r>
            <a:r>
              <a:rPr kumimoji="0" lang="fr-FR" altLang="fr-FR" sz="2000" b="0" i="0" u="none" strike="noStrike" cap="none" normalizeH="0" baseline="0" dirty="0" smtClean="0">
                <a:ln>
                  <a:noFill/>
                </a:ln>
                <a:solidFill>
                  <a:schemeClr val="tx1"/>
                </a:solidFill>
                <a:effectLst/>
                <a:ea typeface="Calibri" pitchFamily="34" charset="0"/>
                <a:cs typeface="Arial" pitchFamily="34" charset="0"/>
              </a:rPr>
              <a:t>.</a:t>
            </a:r>
            <a:endParaRPr kumimoji="0" lang="fr-FR" altLang="fr-FR" sz="2000" b="0" i="0" u="none" strike="noStrike" cap="none" normalizeH="0" baseline="0" dirty="0" smtClean="0">
              <a:ln>
                <a:noFill/>
              </a:ln>
              <a:solidFill>
                <a:schemeClr val="tx1"/>
              </a:solidFill>
              <a:effectLst/>
              <a:cs typeface="Arial" pitchFamily="34" charset="0"/>
            </a:endParaRPr>
          </a:p>
        </p:txBody>
      </p:sp>
      <p:sp>
        <p:nvSpPr>
          <p:cNvPr id="9" name="Rectangle 10"/>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p:cNvSpPr>
            <a:spLocks noChangeArrowheads="1"/>
          </p:cNvSpPr>
          <p:nvPr/>
        </p:nvSpPr>
        <p:spPr bwMode="auto">
          <a:xfrm>
            <a:off x="0" y="2181225"/>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 name="Rectangle 12"/>
          <p:cNvSpPr>
            <a:spLocks noChangeArrowheads="1"/>
          </p:cNvSpPr>
          <p:nvPr/>
        </p:nvSpPr>
        <p:spPr bwMode="auto">
          <a:xfrm>
            <a:off x="0" y="3962400"/>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 name="Rectangle 13"/>
          <p:cNvSpPr>
            <a:spLocks noChangeArrowheads="1"/>
          </p:cNvSpPr>
          <p:nvPr/>
        </p:nvSpPr>
        <p:spPr bwMode="auto">
          <a:xfrm>
            <a:off x="0" y="5686425"/>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 name="Rectangle 14"/>
          <p:cNvSpPr>
            <a:spLocks noChangeArrowheads="1"/>
          </p:cNvSpPr>
          <p:nvPr/>
        </p:nvSpPr>
        <p:spPr bwMode="auto">
          <a:xfrm>
            <a:off x="0" y="76581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41815112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5" name="Espace réservé du numéro de diapositive 4"/>
          <p:cNvSpPr>
            <a:spLocks noGrp="1"/>
          </p:cNvSpPr>
          <p:nvPr>
            <p:ph type="sldNum" sz="quarter" idx="12"/>
          </p:nvPr>
        </p:nvSpPr>
        <p:spPr/>
        <p:txBody>
          <a:bodyPr/>
          <a:lstStyle/>
          <a:p>
            <a:fld id="{1241D18C-4869-4210-9335-0F84A51A443B}" type="slidenum">
              <a:rPr lang="fr-FR" smtClean="0"/>
              <a:pPr/>
              <a:t>76</a:t>
            </a:fld>
            <a:endParaRPr lang="fr-F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6"/>
            <a:ext cx="957193"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3139829"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6807" y="2342075"/>
            <a:ext cx="4482188" cy="252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sp>
        <p:nvSpPr>
          <p:cNvPr id="4" name="Rectangle 3"/>
          <p:cNvSpPr/>
          <p:nvPr/>
        </p:nvSpPr>
        <p:spPr>
          <a:xfrm>
            <a:off x="4788024" y="2563332"/>
            <a:ext cx="2386212" cy="1200329"/>
          </a:xfrm>
          <a:prstGeom prst="rect">
            <a:avLst/>
          </a:prstGeom>
        </p:spPr>
        <p:txBody>
          <a:bodyPr wrap="square">
            <a:spAutoFit/>
          </a:bodyPr>
          <a:lstStyle/>
          <a:p>
            <a:r>
              <a:rPr lang="fr-FR" dirty="0"/>
              <a:t>P</a:t>
            </a:r>
            <a:r>
              <a:rPr lang="fr-FR" dirty="0" smtClean="0"/>
              <a:t>ourcentage </a:t>
            </a:r>
            <a:r>
              <a:rPr lang="fr-FR" dirty="0"/>
              <a:t>surface </a:t>
            </a:r>
            <a:r>
              <a:rPr lang="fr-FR" dirty="0" smtClean="0"/>
              <a:t>vitrée : 1/6 surface opaque conformément RT 2012</a:t>
            </a:r>
            <a:endParaRPr lang="fr-FR" dirty="0"/>
          </a:p>
        </p:txBody>
      </p:sp>
      <p:pic>
        <p:nvPicPr>
          <p:cNvPr id="1536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07340" y="2462313"/>
            <a:ext cx="1599052" cy="15990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2" name="Rectangle 41"/>
          <p:cNvSpPr/>
          <p:nvPr/>
        </p:nvSpPr>
        <p:spPr>
          <a:xfrm rot="21223826">
            <a:off x="714285" y="5030274"/>
            <a:ext cx="3166340" cy="1569660"/>
          </a:xfrm>
          <a:prstGeom prst="rect">
            <a:avLst/>
          </a:prstGeom>
          <a:noFill/>
        </p:spPr>
        <p:txBody>
          <a:bodyPr wrap="square" lIns="91440" tIns="45720" rIns="91440" bIns="45720">
            <a:spAutoFit/>
          </a:bodyPr>
          <a:lstStyle/>
          <a:p>
            <a:pPr algn="ctr"/>
            <a:r>
              <a:rPr lang="fr-FR" sz="2400" b="1" u="sng" dirty="0" smtClean="0">
                <a:ln w="10541" cmpd="sng">
                  <a:noFill/>
                  <a:prstDash val="solid"/>
                </a:ln>
                <a:solidFill>
                  <a:srgbClr val="FF0000"/>
                </a:solidFill>
                <a:effectLst>
                  <a:outerShdw blurRad="38100" dist="38100" dir="2700000" algn="tl">
                    <a:srgbClr val="000000">
                      <a:alpha val="43137"/>
                    </a:srgbClr>
                  </a:outerShdw>
                </a:effectLst>
                <a:latin typeface="+mj-lt"/>
              </a:rPr>
              <a:t>Étude 1</a:t>
            </a:r>
          </a:p>
          <a:p>
            <a:pPr algn="ctr"/>
            <a:r>
              <a:rPr lang="fr-FR" sz="2400" b="1" dirty="0" smtClean="0">
                <a:ln w="10541" cmpd="sng">
                  <a:noFill/>
                  <a:prstDash val="solid"/>
                </a:ln>
                <a:solidFill>
                  <a:srgbClr val="FF0000"/>
                </a:solidFill>
                <a:effectLst>
                  <a:outerShdw blurRad="38100" dist="38100" dir="2700000" algn="tl">
                    <a:srgbClr val="000000">
                      <a:alpha val="43137"/>
                    </a:srgbClr>
                  </a:outerShdw>
                </a:effectLst>
                <a:latin typeface="+mj-lt"/>
              </a:rPr>
              <a:t>1 lanterneau</a:t>
            </a:r>
          </a:p>
          <a:p>
            <a:pPr algn="ctr"/>
            <a:r>
              <a:rPr lang="fr-FR" sz="2400" b="1" dirty="0" smtClean="0">
                <a:ln w="10541" cmpd="sng">
                  <a:noFill/>
                  <a:prstDash val="solid"/>
                </a:ln>
                <a:solidFill>
                  <a:srgbClr val="FF0000"/>
                </a:solidFill>
                <a:effectLst>
                  <a:outerShdw blurRad="38100" dist="38100" dir="2700000" algn="tl">
                    <a:srgbClr val="000000">
                      <a:alpha val="43137"/>
                    </a:srgbClr>
                  </a:outerShdw>
                </a:effectLst>
                <a:latin typeface="+mj-lt"/>
              </a:rPr>
              <a:t>2 portes vitrées</a:t>
            </a:r>
          </a:p>
          <a:p>
            <a:pPr algn="ctr"/>
            <a:r>
              <a:rPr lang="fr-FR" sz="2400" b="1" dirty="0" smtClean="0">
                <a:ln w="10541" cmpd="sng">
                  <a:noFill/>
                  <a:prstDash val="solid"/>
                </a:ln>
                <a:solidFill>
                  <a:srgbClr val="FF0000"/>
                </a:solidFill>
                <a:effectLst>
                  <a:outerShdw blurRad="38100" dist="38100" dir="2700000" algn="tl">
                    <a:srgbClr val="000000">
                      <a:alpha val="43137"/>
                    </a:srgbClr>
                  </a:outerShdw>
                </a:effectLst>
                <a:latin typeface="+mj-lt"/>
              </a:rPr>
              <a:t>2 fenêtres</a:t>
            </a:r>
          </a:p>
        </p:txBody>
      </p:sp>
      <p:sp>
        <p:nvSpPr>
          <p:cNvPr id="30" name="Rectangle à coins arrondis 29"/>
          <p:cNvSpPr/>
          <p:nvPr/>
        </p:nvSpPr>
        <p:spPr>
          <a:xfrm>
            <a:off x="179513" y="1790137"/>
            <a:ext cx="8784976" cy="5004000"/>
          </a:xfrm>
          <a:prstGeom prst="roundRect">
            <a:avLst>
              <a:gd name="adj" fmla="val 2677"/>
            </a:avLst>
          </a:prstGeom>
          <a:noFill/>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pic>
        <p:nvPicPr>
          <p:cNvPr id="6" name="Imag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68751" y="4193126"/>
            <a:ext cx="4482187" cy="2520000"/>
          </a:xfrm>
          <a:prstGeom prst="rect">
            <a:avLst/>
          </a:prstGeom>
        </p:spPr>
      </p:pic>
      <p:sp>
        <p:nvSpPr>
          <p:cNvPr id="33" name="Rectangle à coins arrondis 32"/>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Confort visuel – éclairage naturel</a:t>
            </a:r>
            <a:endParaRPr lang="fr-FR" sz="2800" b="1" dirty="0">
              <a:solidFill>
                <a:schemeClr val="bg1"/>
              </a:solidFill>
            </a:endParaRPr>
          </a:p>
        </p:txBody>
      </p:sp>
    </p:spTree>
    <p:extLst>
      <p:ext uri="{BB962C8B-B14F-4D97-AF65-F5344CB8AC3E}">
        <p14:creationId xmlns="" xmlns:p14="http://schemas.microsoft.com/office/powerpoint/2010/main" val="15936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6"/>
            <a:ext cx="957193"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3139829"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9626" y="2348880"/>
            <a:ext cx="4482187" cy="252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07340" y="2462313"/>
            <a:ext cx="1599052" cy="15990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2" name="Rectangle 41"/>
          <p:cNvSpPr/>
          <p:nvPr/>
        </p:nvSpPr>
        <p:spPr>
          <a:xfrm rot="21223826">
            <a:off x="712974" y="5191014"/>
            <a:ext cx="3604518" cy="1200329"/>
          </a:xfrm>
          <a:prstGeom prst="rect">
            <a:avLst/>
          </a:prstGeom>
          <a:noFill/>
        </p:spPr>
        <p:txBody>
          <a:bodyPr wrap="square" lIns="91440" tIns="45720" rIns="91440" bIns="45720">
            <a:spAutoFit/>
          </a:bodyPr>
          <a:lstStyle/>
          <a:p>
            <a:pPr algn="ctr"/>
            <a:r>
              <a:rPr lang="fr-FR" sz="2400" b="1" u="sng" dirty="0" smtClean="0">
                <a:ln w="10541" cmpd="sng">
                  <a:noFill/>
                  <a:prstDash val="solid"/>
                </a:ln>
                <a:solidFill>
                  <a:srgbClr val="FF0000"/>
                </a:solidFill>
                <a:effectLst>
                  <a:outerShdw blurRad="38100" dist="38100" dir="2700000" algn="tl">
                    <a:srgbClr val="000000">
                      <a:alpha val="43137"/>
                    </a:srgbClr>
                  </a:outerShdw>
                </a:effectLst>
                <a:latin typeface="+mj-lt"/>
              </a:rPr>
              <a:t>Étude 2</a:t>
            </a:r>
          </a:p>
          <a:p>
            <a:pPr algn="ctr"/>
            <a:r>
              <a:rPr lang="fr-FR" sz="2400" b="1" dirty="0" smtClean="0">
                <a:ln w="10541" cmpd="sng">
                  <a:noFill/>
                  <a:prstDash val="solid"/>
                </a:ln>
                <a:solidFill>
                  <a:srgbClr val="FF0000"/>
                </a:solidFill>
                <a:effectLst>
                  <a:outerShdw blurRad="38100" dist="38100" dir="2700000" algn="tl">
                    <a:srgbClr val="000000">
                      <a:alpha val="43137"/>
                    </a:srgbClr>
                  </a:outerShdw>
                </a:effectLst>
                <a:latin typeface="+mj-lt"/>
              </a:rPr>
              <a:t>Portes  à  demi-vitrées</a:t>
            </a:r>
          </a:p>
          <a:p>
            <a:pPr algn="ctr"/>
            <a:r>
              <a:rPr lang="fr-FR" sz="2400" b="1" dirty="0" smtClean="0">
                <a:ln w="10541" cmpd="sng">
                  <a:noFill/>
                  <a:prstDash val="solid"/>
                </a:ln>
                <a:solidFill>
                  <a:srgbClr val="FF0000"/>
                </a:solidFill>
                <a:effectLst>
                  <a:outerShdw blurRad="38100" dist="38100" dir="2700000" algn="tl">
                    <a:srgbClr val="000000">
                      <a:alpha val="43137"/>
                    </a:srgbClr>
                  </a:outerShdw>
                </a:effectLst>
                <a:latin typeface="+mj-lt"/>
              </a:rPr>
              <a:t>4 impostes</a:t>
            </a:r>
          </a:p>
        </p:txBody>
      </p:sp>
      <p:sp>
        <p:nvSpPr>
          <p:cNvPr id="51" name="Rectangle à coins arrondis 50"/>
          <p:cNvSpPr/>
          <p:nvPr/>
        </p:nvSpPr>
        <p:spPr>
          <a:xfrm>
            <a:off x="179513" y="1790137"/>
            <a:ext cx="8784976" cy="5004000"/>
          </a:xfrm>
          <a:prstGeom prst="roundRect">
            <a:avLst>
              <a:gd name="adj" fmla="val 2677"/>
            </a:avLst>
          </a:prstGeom>
          <a:noFill/>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sp>
        <p:nvSpPr>
          <p:cNvPr id="54" name="Rectangle à coins arrondis 53"/>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Confort visuel – éclairage naturel</a:t>
            </a:r>
            <a:endParaRPr lang="fr-FR" sz="2800" b="1" dirty="0">
              <a:solidFill>
                <a:schemeClr val="bg1"/>
              </a:solidFill>
            </a:endParaRPr>
          </a:p>
        </p:txBody>
      </p:sp>
      <p:sp>
        <p:nvSpPr>
          <p:cNvPr id="57" name="Rectangle 56"/>
          <p:cNvSpPr/>
          <p:nvPr/>
        </p:nvSpPr>
        <p:spPr>
          <a:xfrm>
            <a:off x="4788024" y="2563332"/>
            <a:ext cx="2386212" cy="1200329"/>
          </a:xfrm>
          <a:prstGeom prst="rect">
            <a:avLst/>
          </a:prstGeom>
        </p:spPr>
        <p:txBody>
          <a:bodyPr wrap="square">
            <a:spAutoFit/>
          </a:bodyPr>
          <a:lstStyle/>
          <a:p>
            <a:r>
              <a:rPr lang="fr-FR" dirty="0"/>
              <a:t>P</a:t>
            </a:r>
            <a:r>
              <a:rPr lang="fr-FR" dirty="0" smtClean="0"/>
              <a:t>ourcentage </a:t>
            </a:r>
            <a:r>
              <a:rPr lang="fr-FR" dirty="0"/>
              <a:t>surface </a:t>
            </a:r>
            <a:r>
              <a:rPr lang="fr-FR" dirty="0" smtClean="0"/>
              <a:t>vitrée : 1/6 surface opaque conformément RT 2012</a:t>
            </a:r>
            <a:endParaRPr lang="fr-FR" dirty="0"/>
          </a:p>
        </p:txBody>
      </p:sp>
      <p:pic>
        <p:nvPicPr>
          <p:cNvPr id="3" name="Imag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55976" y="4221368"/>
            <a:ext cx="4482187" cy="2520000"/>
          </a:xfrm>
          <a:prstGeom prst="rect">
            <a:avLst/>
          </a:prstGeom>
        </p:spPr>
      </p:pic>
    </p:spTree>
    <p:extLst>
      <p:ext uri="{BB962C8B-B14F-4D97-AF65-F5344CB8AC3E}">
        <p14:creationId xmlns="" xmlns:p14="http://schemas.microsoft.com/office/powerpoint/2010/main" val="5354071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369144" y="4203653"/>
            <a:ext cx="4482187" cy="2520000"/>
          </a:xfrm>
          <a:prstGeom prst="rect">
            <a:avLst/>
          </a:prstGeom>
        </p:spPr>
      </p:pic>
      <p:pic>
        <p:nvPicPr>
          <p:cNvPr id="7" name="Imag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51520" y="2348880"/>
            <a:ext cx="4482187" cy="2520000"/>
          </a:xfrm>
          <a:prstGeom prst="rect">
            <a:avLst/>
          </a:prstGeom>
        </p:spPr>
      </p:pic>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5" name="Espace réservé du numéro de diapositive 4"/>
          <p:cNvSpPr>
            <a:spLocks noGrp="1"/>
          </p:cNvSpPr>
          <p:nvPr>
            <p:ph type="sldNum" sz="quarter" idx="12"/>
          </p:nvPr>
        </p:nvSpPr>
        <p:spPr/>
        <p:txBody>
          <a:bodyPr/>
          <a:lstStyle/>
          <a:p>
            <a:fld id="{1241D18C-4869-4210-9335-0F84A51A443B}" type="slidenum">
              <a:rPr lang="fr-FR" smtClean="0"/>
              <a:pPr/>
              <a:t>78</a:t>
            </a:fld>
            <a:endParaRPr lang="fr-F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6"/>
            <a:ext cx="957193"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3139829"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pic>
        <p:nvPicPr>
          <p:cNvPr id="15363"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07340" y="2462313"/>
            <a:ext cx="1599052" cy="15990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2" name="Rectangle 41"/>
          <p:cNvSpPr/>
          <p:nvPr/>
        </p:nvSpPr>
        <p:spPr>
          <a:xfrm rot="21223826">
            <a:off x="713603" y="5387158"/>
            <a:ext cx="3394291" cy="830997"/>
          </a:xfrm>
          <a:prstGeom prst="rect">
            <a:avLst/>
          </a:prstGeom>
          <a:noFill/>
        </p:spPr>
        <p:txBody>
          <a:bodyPr wrap="square" lIns="91440" tIns="45720" rIns="91440" bIns="45720">
            <a:spAutoFit/>
          </a:bodyPr>
          <a:lstStyle/>
          <a:p>
            <a:pPr algn="ctr"/>
            <a:r>
              <a:rPr lang="fr-FR" sz="2400" b="1" u="sng" dirty="0" smtClean="0">
                <a:ln w="10541" cmpd="sng">
                  <a:noFill/>
                  <a:prstDash val="solid"/>
                </a:ln>
                <a:solidFill>
                  <a:srgbClr val="FF0000"/>
                </a:solidFill>
                <a:effectLst>
                  <a:outerShdw blurRad="38100" dist="38100" dir="2700000" algn="tl">
                    <a:srgbClr val="000000">
                      <a:alpha val="43137"/>
                    </a:srgbClr>
                  </a:outerShdw>
                </a:effectLst>
                <a:latin typeface="+mj-lt"/>
              </a:rPr>
              <a:t>Étude 3</a:t>
            </a:r>
          </a:p>
          <a:p>
            <a:pPr algn="ctr"/>
            <a:r>
              <a:rPr lang="fr-FR" sz="2400" b="1" dirty="0" smtClean="0">
                <a:ln w="10541" cmpd="sng">
                  <a:noFill/>
                  <a:prstDash val="solid"/>
                </a:ln>
                <a:solidFill>
                  <a:srgbClr val="FF0000"/>
                </a:solidFill>
                <a:effectLst>
                  <a:outerShdw blurRad="38100" dist="38100" dir="2700000" algn="tl">
                    <a:srgbClr val="000000">
                      <a:alpha val="43137"/>
                    </a:srgbClr>
                  </a:outerShdw>
                </a:effectLst>
                <a:latin typeface="+mj-lt"/>
              </a:rPr>
              <a:t>Fenêtres aux angles</a:t>
            </a:r>
          </a:p>
        </p:txBody>
      </p:sp>
      <p:sp>
        <p:nvSpPr>
          <p:cNvPr id="61" name="Rectangle à coins arrondis 60"/>
          <p:cNvSpPr/>
          <p:nvPr/>
        </p:nvSpPr>
        <p:spPr>
          <a:xfrm>
            <a:off x="179513" y="1790137"/>
            <a:ext cx="8784976" cy="5004000"/>
          </a:xfrm>
          <a:prstGeom prst="roundRect">
            <a:avLst>
              <a:gd name="adj" fmla="val 2677"/>
            </a:avLst>
          </a:prstGeom>
          <a:noFill/>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sp>
        <p:nvSpPr>
          <p:cNvPr id="62" name="Rectangle à coins arrondis 61"/>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Confort visuel – éclairage naturel</a:t>
            </a:r>
            <a:endParaRPr lang="fr-FR" sz="2800" b="1" dirty="0">
              <a:solidFill>
                <a:schemeClr val="bg1"/>
              </a:solidFill>
            </a:endParaRPr>
          </a:p>
        </p:txBody>
      </p:sp>
      <p:sp>
        <p:nvSpPr>
          <p:cNvPr id="64" name="Rectangle 63"/>
          <p:cNvSpPr/>
          <p:nvPr/>
        </p:nvSpPr>
        <p:spPr>
          <a:xfrm>
            <a:off x="4788024" y="2563332"/>
            <a:ext cx="2386212" cy="1200329"/>
          </a:xfrm>
          <a:prstGeom prst="rect">
            <a:avLst/>
          </a:prstGeom>
        </p:spPr>
        <p:txBody>
          <a:bodyPr wrap="square">
            <a:spAutoFit/>
          </a:bodyPr>
          <a:lstStyle/>
          <a:p>
            <a:r>
              <a:rPr lang="fr-FR" dirty="0"/>
              <a:t>P</a:t>
            </a:r>
            <a:r>
              <a:rPr lang="fr-FR" dirty="0" smtClean="0"/>
              <a:t>ourcentage </a:t>
            </a:r>
            <a:r>
              <a:rPr lang="fr-FR" dirty="0"/>
              <a:t>surface </a:t>
            </a:r>
            <a:r>
              <a:rPr lang="fr-FR" dirty="0" smtClean="0"/>
              <a:t>vitrée : 1/6 surface opaque conformément RT 2012</a:t>
            </a:r>
            <a:endParaRPr lang="fr-FR" dirty="0"/>
          </a:p>
        </p:txBody>
      </p:sp>
    </p:spTree>
    <p:extLst>
      <p:ext uri="{BB962C8B-B14F-4D97-AF65-F5344CB8AC3E}">
        <p14:creationId xmlns="" xmlns:p14="http://schemas.microsoft.com/office/powerpoint/2010/main" val="38774161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5" name="Espace réservé du numéro de diapositive 4"/>
          <p:cNvSpPr>
            <a:spLocks noGrp="1"/>
          </p:cNvSpPr>
          <p:nvPr>
            <p:ph type="sldNum" sz="quarter" idx="12"/>
          </p:nvPr>
        </p:nvSpPr>
        <p:spPr/>
        <p:txBody>
          <a:bodyPr/>
          <a:lstStyle/>
          <a:p>
            <a:fld id="{1241D18C-4869-4210-9335-0F84A51A443B}" type="slidenum">
              <a:rPr lang="fr-FR" smtClean="0"/>
              <a:pPr/>
              <a:t>79</a:t>
            </a:fld>
            <a:endParaRPr lang="fr-F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6"/>
            <a:ext cx="957193"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3139829"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sp>
        <p:nvSpPr>
          <p:cNvPr id="30" name="Rectangle à coins arrondis 29"/>
          <p:cNvSpPr/>
          <p:nvPr/>
        </p:nvSpPr>
        <p:spPr>
          <a:xfrm>
            <a:off x="220489" y="1790137"/>
            <a:ext cx="8784976" cy="500400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sp>
        <p:nvSpPr>
          <p:cNvPr id="33" name="Rectangle à coins arrondis 32"/>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Confort </a:t>
            </a:r>
            <a:r>
              <a:rPr lang="fr-FR" sz="2800" b="1" dirty="0">
                <a:solidFill>
                  <a:schemeClr val="bg1"/>
                </a:solidFill>
              </a:rPr>
              <a:t>visuel – éclairage </a:t>
            </a:r>
            <a:r>
              <a:rPr lang="fr-FR" sz="2800" b="1" dirty="0" smtClean="0">
                <a:solidFill>
                  <a:schemeClr val="bg1"/>
                </a:solidFill>
              </a:rPr>
              <a:t>artificiel</a:t>
            </a:r>
            <a:endParaRPr lang="fr-FR" sz="2800" b="1" dirty="0">
              <a:solidFill>
                <a:schemeClr val="bg1"/>
              </a:solidFill>
            </a:endParaRPr>
          </a:p>
        </p:txBody>
      </p:sp>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pic>
        <p:nvPicPr>
          <p:cNvPr id="1536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07340" y="2462313"/>
            <a:ext cx="1599052" cy="15990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2" name="Rectangle 41"/>
          <p:cNvSpPr/>
          <p:nvPr/>
        </p:nvSpPr>
        <p:spPr>
          <a:xfrm rot="21223826">
            <a:off x="672879" y="5399604"/>
            <a:ext cx="3166340" cy="830997"/>
          </a:xfrm>
          <a:prstGeom prst="rect">
            <a:avLst/>
          </a:prstGeom>
          <a:noFill/>
        </p:spPr>
        <p:txBody>
          <a:bodyPr wrap="square" lIns="91440" tIns="45720" rIns="91440" bIns="45720">
            <a:spAutoFit/>
          </a:bodyPr>
          <a:lstStyle/>
          <a:p>
            <a:pPr algn="ctr"/>
            <a:r>
              <a:rPr lang="fr-FR" sz="2400" b="1" u="sng" dirty="0" smtClean="0">
                <a:ln w="10541" cmpd="sng">
                  <a:noFill/>
                  <a:prstDash val="solid"/>
                </a:ln>
                <a:solidFill>
                  <a:srgbClr val="FF0000"/>
                </a:solidFill>
                <a:effectLst>
                  <a:outerShdw blurRad="38100" dist="38100" dir="2700000" algn="tl">
                    <a:srgbClr val="000000">
                      <a:alpha val="43137"/>
                    </a:srgbClr>
                  </a:outerShdw>
                </a:effectLst>
                <a:latin typeface="+mj-lt"/>
              </a:rPr>
              <a:t>Étude 4</a:t>
            </a:r>
          </a:p>
          <a:p>
            <a:pPr algn="ctr"/>
            <a:r>
              <a:rPr lang="fr-FR" sz="2400" b="1" dirty="0" smtClean="0">
                <a:ln w="10541" cmpd="sng">
                  <a:noFill/>
                  <a:prstDash val="solid"/>
                </a:ln>
                <a:solidFill>
                  <a:srgbClr val="FF0000"/>
                </a:solidFill>
                <a:effectLst>
                  <a:outerShdw blurRad="38100" dist="38100" dir="2700000" algn="tl">
                    <a:srgbClr val="000000">
                      <a:alpha val="43137"/>
                    </a:srgbClr>
                  </a:outerShdw>
                </a:effectLst>
                <a:latin typeface="+mj-lt"/>
              </a:rPr>
              <a:t>Éclairage artificiel</a:t>
            </a:r>
          </a:p>
        </p:txBody>
      </p:sp>
      <p:pic>
        <p:nvPicPr>
          <p:cNvPr id="921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0672" y="2348951"/>
            <a:ext cx="4610636" cy="25922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8" name="Groupe 7"/>
          <p:cNvGrpSpPr/>
          <p:nvPr/>
        </p:nvGrpSpPr>
        <p:grpSpPr>
          <a:xfrm>
            <a:off x="4482301" y="4218284"/>
            <a:ext cx="4512248" cy="2520000"/>
            <a:chOff x="4482301" y="4218284"/>
            <a:chExt cx="4512248" cy="2520000"/>
          </a:xfrm>
        </p:grpSpPr>
        <p:pic>
          <p:nvPicPr>
            <p:cNvPr id="3" name="Imag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482301" y="4218284"/>
              <a:ext cx="4482187" cy="2520000"/>
            </a:xfrm>
            <a:prstGeom prst="rect">
              <a:avLst/>
            </a:prstGeom>
          </p:spPr>
        </p:pic>
        <p:sp>
          <p:nvSpPr>
            <p:cNvPr id="4" name="Rectangle 3"/>
            <p:cNvSpPr/>
            <p:nvPr/>
          </p:nvSpPr>
          <p:spPr>
            <a:xfrm>
              <a:off x="7884368" y="5243522"/>
              <a:ext cx="1110181" cy="646331"/>
            </a:xfrm>
            <a:prstGeom prst="rect">
              <a:avLst/>
            </a:prstGeom>
          </p:spPr>
          <p:txBody>
            <a:bodyPr wrap="square">
              <a:spAutoFit/>
            </a:bodyPr>
            <a:lstStyle/>
            <a:p>
              <a:r>
                <a:rPr lang="fr-FR" b="1" dirty="0"/>
                <a:t> </a:t>
              </a:r>
              <a:r>
                <a:rPr lang="fr-FR" b="1" dirty="0" smtClean="0"/>
                <a:t>Champ circulaire</a:t>
              </a:r>
              <a:endParaRPr lang="fr-FR" b="1" dirty="0"/>
            </a:p>
          </p:txBody>
        </p:sp>
      </p:grpSp>
    </p:spTree>
    <p:extLst>
      <p:ext uri="{BB962C8B-B14F-4D97-AF65-F5344CB8AC3E}">
        <p14:creationId xmlns="" xmlns:p14="http://schemas.microsoft.com/office/powerpoint/2010/main" val="38774161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AutoShape 10" descr="http://www.monversailles.com/wp-content/uploads/2011/03/fleche-verte.jpg"/>
          <p:cNvSpPr>
            <a:spLocks noChangeAspect="1" noChangeArrowheads="1"/>
          </p:cNvSpPr>
          <p:nvPr/>
        </p:nvSpPr>
        <p:spPr bwMode="auto">
          <a:xfrm>
            <a:off x="63500" y="-136525"/>
            <a:ext cx="2857500" cy="21431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pSp>
        <p:nvGrpSpPr>
          <p:cNvPr id="42" name="Groupe 21"/>
          <p:cNvGrpSpPr>
            <a:grpSpLocks/>
          </p:cNvGrpSpPr>
          <p:nvPr/>
        </p:nvGrpSpPr>
        <p:grpSpPr bwMode="auto">
          <a:xfrm>
            <a:off x="4181767" y="888555"/>
            <a:ext cx="4350673" cy="668237"/>
            <a:chOff x="-43423" y="135678"/>
            <a:chExt cx="2623591" cy="378063"/>
          </a:xfrm>
        </p:grpSpPr>
        <p:sp>
          <p:nvSpPr>
            <p:cNvPr id="43" name="AutoShape 3"/>
            <p:cNvSpPr>
              <a:spLocks noChangeArrowheads="1"/>
            </p:cNvSpPr>
            <p:nvPr/>
          </p:nvSpPr>
          <p:spPr bwMode="auto">
            <a:xfrm>
              <a:off x="1" y="176927"/>
              <a:ext cx="2580167" cy="336814"/>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a:solidFill>
                  <a:srgbClr val="7BB800"/>
                </a:solidFill>
                <a:latin typeface="Century Gothic" pitchFamily="34" charset="0"/>
              </a:endParaRPr>
            </a:p>
          </p:txBody>
        </p:sp>
        <p:sp>
          <p:nvSpPr>
            <p:cNvPr id="44" name="AutoShape 4"/>
            <p:cNvSpPr>
              <a:spLocks noChangeArrowheads="1"/>
            </p:cNvSpPr>
            <p:nvPr/>
          </p:nvSpPr>
          <p:spPr bwMode="auto">
            <a:xfrm>
              <a:off x="-43423" y="135678"/>
              <a:ext cx="1290084" cy="19648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a:solidFill>
                    <a:srgbClr val="FFFFFF"/>
                  </a:solidFill>
                  <a:latin typeface="Calibri" pitchFamily="34" charset="0"/>
                </a:rPr>
                <a:t>Centres </a:t>
              </a:r>
              <a:r>
                <a:rPr lang="fr-FR" b="1" dirty="0" smtClean="0">
                  <a:solidFill>
                    <a:srgbClr val="FFFFFF"/>
                  </a:solidFill>
                  <a:latin typeface="Calibri" pitchFamily="34" charset="0"/>
                </a:rPr>
                <a:t>d’Intérêts</a:t>
              </a:r>
              <a:endParaRPr lang="fr-FR" b="1" dirty="0">
                <a:solidFill>
                  <a:srgbClr val="FFFFFF"/>
                </a:solidFill>
                <a:latin typeface="Calibri" pitchFamily="34" charset="0"/>
              </a:endParaRPr>
            </a:p>
          </p:txBody>
        </p:sp>
      </p:grpSp>
      <p:grpSp>
        <p:nvGrpSpPr>
          <p:cNvPr id="45" name="Groupe 21"/>
          <p:cNvGrpSpPr>
            <a:grpSpLocks/>
          </p:cNvGrpSpPr>
          <p:nvPr/>
        </p:nvGrpSpPr>
        <p:grpSpPr bwMode="auto">
          <a:xfrm>
            <a:off x="35496" y="888554"/>
            <a:ext cx="3765333" cy="668238"/>
            <a:chOff x="296363" y="29132"/>
            <a:chExt cx="2010102" cy="509714"/>
          </a:xfrm>
        </p:grpSpPr>
        <p:sp>
          <p:nvSpPr>
            <p:cNvPr id="46" name="AutoShape 3"/>
            <p:cNvSpPr>
              <a:spLocks noChangeArrowheads="1"/>
            </p:cNvSpPr>
            <p:nvPr/>
          </p:nvSpPr>
          <p:spPr bwMode="auto">
            <a:xfrm>
              <a:off x="345970" y="74334"/>
              <a:ext cx="1960495" cy="464512"/>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marL="1260475" algn="ctr"/>
              <a:r>
                <a:rPr lang="fr-FR" sz="2000" b="1" dirty="0" smtClean="0">
                  <a:solidFill>
                    <a:srgbClr val="7BB800"/>
                  </a:solidFill>
                  <a:latin typeface="Century Gothic" pitchFamily="34" charset="0"/>
                </a:rPr>
                <a:t>L’énergie </a:t>
              </a:r>
              <a:endParaRPr lang="fr-FR" sz="2000" b="1" dirty="0">
                <a:solidFill>
                  <a:srgbClr val="7BB800"/>
                </a:solidFill>
                <a:latin typeface="Century Gothic" pitchFamily="34" charset="0"/>
              </a:endParaRPr>
            </a:p>
            <a:p>
              <a:pPr marL="1344613" algn="ctr"/>
              <a:r>
                <a:rPr lang="fr-FR" sz="2000" b="1" dirty="0" smtClean="0">
                  <a:solidFill>
                    <a:srgbClr val="7BB800"/>
                  </a:solidFill>
                  <a:latin typeface="Century Gothic" pitchFamily="34" charset="0"/>
                </a:rPr>
                <a:t>dans l’habitat</a:t>
              </a:r>
              <a:endParaRPr lang="fr-FR" sz="2000" b="1" dirty="0">
                <a:solidFill>
                  <a:srgbClr val="7BB800"/>
                </a:solidFill>
                <a:latin typeface="Century Gothic" pitchFamily="34" charset="0"/>
              </a:endParaRPr>
            </a:p>
          </p:txBody>
        </p:sp>
        <p:sp>
          <p:nvSpPr>
            <p:cNvPr id="47" name="AutoShape 4"/>
            <p:cNvSpPr>
              <a:spLocks noChangeArrowheads="1"/>
            </p:cNvSpPr>
            <p:nvPr/>
          </p:nvSpPr>
          <p:spPr bwMode="auto">
            <a:xfrm>
              <a:off x="296363" y="29132"/>
              <a:ext cx="768820" cy="26490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smtClean="0">
                  <a:solidFill>
                    <a:srgbClr val="FFFFFF"/>
                  </a:solidFill>
                  <a:latin typeface="Calibri" pitchFamily="34" charset="0"/>
                </a:rPr>
                <a:t>Thème</a:t>
              </a:r>
              <a:endParaRPr lang="fr-FR" b="1" dirty="0">
                <a:solidFill>
                  <a:srgbClr val="FFFFFF"/>
                </a:solidFill>
                <a:latin typeface="Calibri" pitchFamily="34" charset="0"/>
              </a:endParaRPr>
            </a:p>
          </p:txBody>
        </p:sp>
      </p:grpSp>
      <p:pic>
        <p:nvPicPr>
          <p:cNvPr id="24" name="Image 23"/>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851498" y="692848"/>
            <a:ext cx="1464918" cy="1368000"/>
          </a:xfrm>
          <a:prstGeom prst="rect">
            <a:avLst/>
          </a:prstGeom>
        </p:spPr>
      </p:pic>
      <p:grpSp>
        <p:nvGrpSpPr>
          <p:cNvPr id="6" name="Groupe 5"/>
          <p:cNvGrpSpPr/>
          <p:nvPr/>
        </p:nvGrpSpPr>
        <p:grpSpPr>
          <a:xfrm>
            <a:off x="-252537" y="1924560"/>
            <a:ext cx="9972186" cy="5023788"/>
            <a:chOff x="-252537" y="1924560"/>
            <a:chExt cx="9972186" cy="5023788"/>
          </a:xfrm>
        </p:grpSpPr>
        <p:sp>
          <p:nvSpPr>
            <p:cNvPr id="28" name="Rectangle à coins arrondis 27"/>
            <p:cNvSpPr/>
            <p:nvPr/>
          </p:nvSpPr>
          <p:spPr>
            <a:xfrm>
              <a:off x="4067945" y="1924560"/>
              <a:ext cx="4210114" cy="4384761"/>
            </a:xfrm>
            <a:prstGeom prst="roundRect">
              <a:avLst>
                <a:gd name="adj" fmla="val 6275"/>
              </a:avLst>
            </a:prstGeom>
          </p:spPr>
          <p:style>
            <a:lnRef idx="1">
              <a:schemeClr val="accent2"/>
            </a:lnRef>
            <a:fillRef idx="3">
              <a:schemeClr val="accent2"/>
            </a:fillRef>
            <a:effectRef idx="2">
              <a:schemeClr val="accent2"/>
            </a:effectRef>
            <a:fontRef idx="minor">
              <a:schemeClr val="lt1"/>
            </a:fontRef>
          </p:style>
          <p:txBody>
            <a:bodyPr rtlCol="0" anchor="t"/>
            <a:lstStyle/>
            <a:p>
              <a:pPr algn="ctr"/>
              <a:r>
                <a:rPr lang="fr-FR" b="1" i="1" dirty="0" smtClean="0">
                  <a:solidFill>
                    <a:schemeClr val="tx1"/>
                  </a:solidFill>
                  <a:effectLst>
                    <a:outerShdw blurRad="38100" dist="38100" dir="2700000" algn="tl">
                      <a:srgbClr val="000000">
                        <a:alpha val="43137"/>
                      </a:srgbClr>
                    </a:outerShdw>
                  </a:effectLst>
                </a:rPr>
                <a:t>RÉSOLUTION DE PROBLÈME TECHNIQUE</a:t>
              </a:r>
              <a:endParaRPr lang="fr-FR" b="1" i="1" dirty="0">
                <a:solidFill>
                  <a:schemeClr val="tx1"/>
                </a:solidFill>
                <a:effectLst>
                  <a:outerShdw blurRad="38100" dist="38100" dir="2700000" algn="tl">
                    <a:srgbClr val="000000">
                      <a:alpha val="43137"/>
                    </a:srgbClr>
                  </a:outerShdw>
                </a:effectLst>
              </a:endParaRPr>
            </a:p>
          </p:txBody>
        </p:sp>
        <p:sp>
          <p:nvSpPr>
            <p:cNvPr id="29" name="Rectangle à coins arrondis 28"/>
            <p:cNvSpPr/>
            <p:nvPr/>
          </p:nvSpPr>
          <p:spPr>
            <a:xfrm>
              <a:off x="1619672" y="1924560"/>
              <a:ext cx="2114831" cy="4384761"/>
            </a:xfrm>
            <a:prstGeom prst="roundRect">
              <a:avLst>
                <a:gd name="adj" fmla="val 7703"/>
              </a:avLst>
            </a:prstGeom>
          </p:spPr>
          <p:style>
            <a:lnRef idx="1">
              <a:schemeClr val="accent2"/>
            </a:lnRef>
            <a:fillRef idx="3">
              <a:schemeClr val="accent2"/>
            </a:fillRef>
            <a:effectRef idx="2">
              <a:schemeClr val="accent2"/>
            </a:effectRef>
            <a:fontRef idx="minor">
              <a:schemeClr val="lt1"/>
            </a:fontRef>
          </p:style>
          <p:txBody>
            <a:bodyPr rtlCol="0" anchor="t"/>
            <a:lstStyle/>
            <a:p>
              <a:pPr algn="ctr"/>
              <a:r>
                <a:rPr lang="fr-FR" b="1" i="1" dirty="0" smtClean="0">
                  <a:solidFill>
                    <a:schemeClr val="tx1"/>
                  </a:solidFill>
                  <a:effectLst>
                    <a:outerShdw blurRad="38100" dist="38100" dir="2700000" algn="tl">
                      <a:srgbClr val="000000">
                        <a:alpha val="43137"/>
                      </a:srgbClr>
                    </a:outerShdw>
                  </a:effectLst>
                </a:rPr>
                <a:t>DÉMARCHE D’INVESTIGATION</a:t>
              </a:r>
              <a:endParaRPr lang="fr-FR" b="1" i="1" dirty="0">
                <a:solidFill>
                  <a:schemeClr val="tx1"/>
                </a:solidFill>
                <a:effectLst>
                  <a:outerShdw blurRad="38100" dist="38100" dir="2700000" algn="tl">
                    <a:srgbClr val="000000">
                      <a:alpha val="43137"/>
                    </a:srgbClr>
                  </a:outerShdw>
                </a:effectLst>
              </a:endParaRPr>
            </a:p>
          </p:txBody>
        </p:sp>
        <p:sp>
          <p:nvSpPr>
            <p:cNvPr id="30" name="Rectangle à coins arrondis 29"/>
            <p:cNvSpPr/>
            <p:nvPr/>
          </p:nvSpPr>
          <p:spPr>
            <a:xfrm>
              <a:off x="1924941" y="2671128"/>
              <a:ext cx="1494930" cy="87998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a:p>
              <a:pPr algn="ctr"/>
              <a:r>
                <a:rPr lang="fr-FR" sz="1400" dirty="0" smtClean="0"/>
                <a:t>Comprendre les principes de la RT2012</a:t>
              </a:r>
            </a:p>
            <a:p>
              <a:pPr algn="ctr"/>
              <a:endParaRPr lang="fr-FR" sz="1400" dirty="0" smtClean="0"/>
            </a:p>
          </p:txBody>
        </p:sp>
        <p:sp>
          <p:nvSpPr>
            <p:cNvPr id="31" name="Rectangle à coins arrondis 30"/>
            <p:cNvSpPr/>
            <p:nvPr/>
          </p:nvSpPr>
          <p:spPr>
            <a:xfrm>
              <a:off x="1920032" y="3687689"/>
              <a:ext cx="1494930" cy="136886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r-FR" sz="1400" dirty="0" smtClean="0"/>
                <a:t>Recherche sur des sites d’agences immobilières, relevé des performances</a:t>
              </a:r>
            </a:p>
          </p:txBody>
        </p:sp>
        <p:sp>
          <p:nvSpPr>
            <p:cNvPr id="32" name="Rectangle à coins arrondis 31"/>
            <p:cNvSpPr/>
            <p:nvPr/>
          </p:nvSpPr>
          <p:spPr>
            <a:xfrm>
              <a:off x="1920032" y="5213309"/>
              <a:ext cx="1494930" cy="87998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r-FR" sz="1400" dirty="0" smtClean="0"/>
                <a:t>Présentation des relevés</a:t>
              </a:r>
            </a:p>
            <a:p>
              <a:pPr algn="ctr"/>
              <a:r>
                <a:rPr lang="fr-FR" sz="1400" dirty="0" smtClean="0"/>
                <a:t>effectués </a:t>
              </a:r>
            </a:p>
          </p:txBody>
        </p:sp>
        <p:sp>
          <p:nvSpPr>
            <p:cNvPr id="33" name="Rectangle à coins arrondis 32"/>
            <p:cNvSpPr/>
            <p:nvPr/>
          </p:nvSpPr>
          <p:spPr>
            <a:xfrm>
              <a:off x="-193185" y="3438704"/>
              <a:ext cx="1584172" cy="1644719"/>
            </a:xfrm>
            <a:prstGeom prst="roundRect">
              <a:avLst/>
            </a:prstGeom>
          </p:spPr>
          <p:style>
            <a:lnRef idx="1">
              <a:schemeClr val="accent5"/>
            </a:lnRef>
            <a:fillRef idx="3">
              <a:schemeClr val="accent5"/>
            </a:fillRef>
            <a:effectRef idx="2">
              <a:schemeClr val="accent5"/>
            </a:effectRef>
            <a:fontRef idx="minor">
              <a:schemeClr val="lt1"/>
            </a:fontRef>
          </p:style>
          <p:txBody>
            <a:bodyPr rtlCol="0" anchor="t"/>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fontAlgn="base">
                <a:spcBef>
                  <a:spcPct val="0"/>
                </a:spcBef>
                <a:spcAft>
                  <a:spcPct val="0"/>
                </a:spcAft>
              </a:pPr>
              <a:r>
                <a:rPr lang="fr-FR" altLang="zh-CN" sz="1600" b="1" dirty="0">
                  <a:solidFill>
                    <a:schemeClr val="bg1"/>
                  </a:solidFill>
                  <a:latin typeface="Calibri" pitchFamily="34" charset="0"/>
                  <a:ea typeface="Times New Roman" pitchFamily="18" charset="0"/>
                  <a:cs typeface="Calibri" pitchFamily="34" charset="0"/>
                </a:rPr>
                <a:t>D</a:t>
              </a:r>
              <a:r>
                <a:rPr lang="fr-FR" altLang="zh-CN" sz="1600" b="1" dirty="0" smtClean="0">
                  <a:solidFill>
                    <a:schemeClr val="bg1"/>
                  </a:solidFill>
                  <a:latin typeface="Calibri" pitchFamily="34" charset="0"/>
                  <a:ea typeface="Times New Roman" pitchFamily="18" charset="0"/>
                  <a:cs typeface="Calibri" pitchFamily="34" charset="0"/>
                </a:rPr>
                <a:t>éfi majeur : changement climatique</a:t>
              </a:r>
              <a:endParaRPr lang="fr-FR" altLang="zh-CN" sz="1600" b="1" dirty="0" smtClean="0">
                <a:solidFill>
                  <a:schemeClr val="bg1"/>
                </a:solidFill>
                <a:latin typeface="Arial" pitchFamily="34" charset="0"/>
                <a:cs typeface="Arial" pitchFamily="34" charset="0"/>
              </a:endParaRPr>
            </a:p>
          </p:txBody>
        </p:sp>
        <p:sp>
          <p:nvSpPr>
            <p:cNvPr id="34" name="Flèche vers la droite 23"/>
            <p:cNvSpPr/>
            <p:nvPr/>
          </p:nvSpPr>
          <p:spPr>
            <a:xfrm>
              <a:off x="1334251" y="4123537"/>
              <a:ext cx="351748" cy="451156"/>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35" name="Ellipse 34"/>
            <p:cNvSpPr/>
            <p:nvPr/>
          </p:nvSpPr>
          <p:spPr>
            <a:xfrm>
              <a:off x="-252537" y="5373216"/>
              <a:ext cx="1702877" cy="15751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1400" b="1" dirty="0">
                <a:solidFill>
                  <a:schemeClr val="bg1"/>
                </a:solidFill>
              </a:endParaRPr>
            </a:p>
          </p:txBody>
        </p:sp>
        <p:sp>
          <p:nvSpPr>
            <p:cNvPr id="36" name="Flèche vers la droite 30"/>
            <p:cNvSpPr/>
            <p:nvPr/>
          </p:nvSpPr>
          <p:spPr>
            <a:xfrm rot="20325218">
              <a:off x="1468919" y="5899811"/>
              <a:ext cx="346222" cy="35897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37" name="Ellipse 36"/>
            <p:cNvSpPr/>
            <p:nvPr/>
          </p:nvSpPr>
          <p:spPr>
            <a:xfrm>
              <a:off x="269371" y="2104928"/>
              <a:ext cx="1146271" cy="11626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FR" sz="1400" b="1" dirty="0" smtClean="0">
                  <a:solidFill>
                    <a:schemeClr val="bg1"/>
                  </a:solidFill>
                </a:rPr>
                <a:t>Equipe d’élèves</a:t>
              </a:r>
              <a:endParaRPr lang="fr-FR" sz="1400" b="1" dirty="0">
                <a:solidFill>
                  <a:schemeClr val="bg1"/>
                </a:solidFill>
              </a:endParaRPr>
            </a:p>
          </p:txBody>
        </p:sp>
        <p:sp>
          <p:nvSpPr>
            <p:cNvPr id="38" name="Flèche vers la droite 32"/>
            <p:cNvSpPr/>
            <p:nvPr/>
          </p:nvSpPr>
          <p:spPr>
            <a:xfrm rot="452134">
              <a:off x="1356283" y="2677616"/>
              <a:ext cx="307689" cy="39608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pic>
          <p:nvPicPr>
            <p:cNvPr id="39" name="Picture 2" descr="hugo et sa maison"/>
            <p:cNvPicPr>
              <a:picLocks noChangeAspect="1" noChangeArrowheads="1"/>
            </p:cNvPicPr>
            <p:nvPr/>
          </p:nvPicPr>
          <p:blipFill>
            <a:blip r:embed="rId9" cstate="print"/>
            <a:srcRect/>
            <a:stretch>
              <a:fillRect/>
            </a:stretch>
          </p:blipFill>
          <p:spPr bwMode="auto">
            <a:xfrm>
              <a:off x="35496" y="4361522"/>
              <a:ext cx="864096" cy="721901"/>
            </a:xfrm>
            <a:prstGeom prst="rect">
              <a:avLst/>
            </a:prstGeom>
            <a:noFill/>
            <a:ln w="9525">
              <a:noFill/>
              <a:miter lim="800000"/>
              <a:headEnd/>
              <a:tailEnd/>
            </a:ln>
          </p:spPr>
        </p:pic>
        <p:sp>
          <p:nvSpPr>
            <p:cNvPr id="40" name="Rectangle à coins arrondis 39"/>
            <p:cNvSpPr/>
            <p:nvPr/>
          </p:nvSpPr>
          <p:spPr>
            <a:xfrm>
              <a:off x="7521222" y="2432650"/>
              <a:ext cx="527623" cy="3732654"/>
            </a:xfrm>
            <a:prstGeom prst="roundRect">
              <a:avLst/>
            </a:prstGeom>
          </p:spPr>
          <p:style>
            <a:lnRef idx="3">
              <a:schemeClr val="lt1"/>
            </a:lnRef>
            <a:fillRef idx="1">
              <a:schemeClr val="accent3"/>
            </a:fillRef>
            <a:effectRef idx="1">
              <a:schemeClr val="accent3"/>
            </a:effectRef>
            <a:fontRef idx="minor">
              <a:schemeClr val="lt1"/>
            </a:fontRef>
          </p:style>
          <p:txBody>
            <a:bodyPr vert="vert270" rtlCol="0" anchor="ctr"/>
            <a:lstStyle/>
            <a:p>
              <a:pPr algn="ctr"/>
              <a:r>
                <a:rPr lang="fr-FR" sz="2000" dirty="0" smtClean="0"/>
                <a:t>Restitution</a:t>
              </a:r>
              <a:endParaRPr lang="fr-FR" dirty="0" smtClean="0"/>
            </a:p>
          </p:txBody>
        </p:sp>
        <p:sp>
          <p:nvSpPr>
            <p:cNvPr id="48" name="Rectangle à coins arrondis 47"/>
            <p:cNvSpPr/>
            <p:nvPr/>
          </p:nvSpPr>
          <p:spPr>
            <a:xfrm>
              <a:off x="4324113" y="2348011"/>
              <a:ext cx="1319056" cy="38172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endParaRPr lang="fr-FR" sz="1400" b="1" dirty="0" smtClean="0"/>
            </a:p>
            <a:p>
              <a:pPr algn="ctr"/>
              <a:r>
                <a:rPr lang="fr-FR" sz="1400" b="1" dirty="0" smtClean="0"/>
                <a:t>Des idées lumineuses !</a:t>
              </a:r>
            </a:p>
            <a:p>
              <a:pPr algn="ctr"/>
              <a:endParaRPr lang="fr-FR" sz="1400" dirty="0" smtClean="0"/>
            </a:p>
            <a:p>
              <a:pPr algn="ctr"/>
              <a:endParaRPr lang="fr-FR" sz="1400" dirty="0" smtClean="0"/>
            </a:p>
            <a:p>
              <a:pPr algn="ctr"/>
              <a:r>
                <a:rPr lang="fr-FR" sz="1400" dirty="0" smtClean="0"/>
                <a:t>Quelles technologies choisir…</a:t>
              </a:r>
            </a:p>
            <a:p>
              <a:pPr algn="ctr"/>
              <a:endParaRPr lang="fr-FR" sz="1400" dirty="0" smtClean="0"/>
            </a:p>
            <a:p>
              <a:pPr algn="ctr"/>
              <a:endParaRPr lang="fr-FR" sz="1400" dirty="0"/>
            </a:p>
            <a:p>
              <a:pPr algn="ctr"/>
              <a:endParaRPr lang="fr-FR" sz="1400" dirty="0" smtClean="0"/>
            </a:p>
            <a:p>
              <a:pPr algn="ctr"/>
              <a:r>
                <a:rPr lang="fr-FR" sz="1400" dirty="0" smtClean="0"/>
                <a:t>…pour améliorer l’efficacité énergétique ?</a:t>
              </a:r>
            </a:p>
          </p:txBody>
        </p:sp>
        <p:sp>
          <p:nvSpPr>
            <p:cNvPr id="51" name="Ellipse 50"/>
            <p:cNvSpPr/>
            <p:nvPr>
              <p:custDataLst>
                <p:tags r:id="rId1"/>
              </p:custDataLst>
            </p:nvPr>
          </p:nvSpPr>
          <p:spPr>
            <a:xfrm>
              <a:off x="3285843" y="3627944"/>
              <a:ext cx="1302081" cy="130265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52" name="ZoneTexte 51"/>
            <p:cNvSpPr txBox="1"/>
            <p:nvPr>
              <p:custDataLst>
                <p:tags r:id="rId2"/>
              </p:custDataLst>
            </p:nvPr>
          </p:nvSpPr>
          <p:spPr>
            <a:xfrm>
              <a:off x="3285843" y="3894147"/>
              <a:ext cx="1302081" cy="830997"/>
            </a:xfrm>
            <a:prstGeom prst="rect">
              <a:avLst/>
            </a:prstGeom>
            <a:noFill/>
          </p:spPr>
          <p:txBody>
            <a:bodyPr wrap="square" rtlCol="0">
              <a:spAutoFit/>
            </a:bodyPr>
            <a:lstStyle/>
            <a:p>
              <a:pPr algn="ctr"/>
              <a:r>
                <a:rPr lang="fr-FR" sz="1200" b="1" dirty="0" smtClean="0"/>
                <a:t>Fiche synthèse </a:t>
              </a:r>
            </a:p>
            <a:p>
              <a:pPr algn="ctr"/>
              <a:r>
                <a:rPr lang="fr-FR" sz="1200" b="1" dirty="0" smtClean="0"/>
                <a:t>Diagnostic des </a:t>
              </a:r>
            </a:p>
            <a:p>
              <a:pPr algn="ctr"/>
              <a:r>
                <a:rPr lang="fr-FR" sz="1200" b="1" dirty="0" smtClean="0"/>
                <a:t>Performances</a:t>
              </a:r>
            </a:p>
            <a:p>
              <a:pPr algn="ctr"/>
              <a:r>
                <a:rPr lang="fr-FR" sz="1200" b="1" dirty="0" smtClean="0"/>
                <a:t> énergétiques</a:t>
              </a:r>
              <a:endParaRPr lang="fr-FR" sz="1200" b="1" dirty="0"/>
            </a:p>
          </p:txBody>
        </p:sp>
        <p:sp>
          <p:nvSpPr>
            <p:cNvPr id="54" name="Ellipse 53"/>
            <p:cNvSpPr/>
            <p:nvPr>
              <p:custDataLst>
                <p:tags r:id="rId3"/>
              </p:custDataLst>
            </p:nvPr>
          </p:nvSpPr>
          <p:spPr>
            <a:xfrm>
              <a:off x="7978126" y="3793302"/>
              <a:ext cx="1302081" cy="130741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sz="2000" dirty="0"/>
            </a:p>
          </p:txBody>
        </p:sp>
        <p:sp>
          <p:nvSpPr>
            <p:cNvPr id="56" name="ZoneTexte 55"/>
            <p:cNvSpPr txBox="1"/>
            <p:nvPr>
              <p:custDataLst>
                <p:tags r:id="rId4"/>
              </p:custDataLst>
            </p:nvPr>
          </p:nvSpPr>
          <p:spPr>
            <a:xfrm>
              <a:off x="7521466" y="4248421"/>
              <a:ext cx="2198183" cy="543291"/>
            </a:xfrm>
            <a:prstGeom prst="rect">
              <a:avLst/>
            </a:prstGeom>
            <a:noFill/>
          </p:spPr>
          <p:txBody>
            <a:bodyPr wrap="square" rtlCol="0">
              <a:spAutoFit/>
            </a:bodyPr>
            <a:lstStyle/>
            <a:p>
              <a:pPr algn="ctr"/>
              <a:r>
                <a:rPr lang="fr-FR" sz="1400" b="1" dirty="0" smtClean="0"/>
                <a:t>Structuration</a:t>
              </a:r>
            </a:p>
            <a:p>
              <a:pPr algn="ctr"/>
              <a:r>
                <a:rPr lang="fr-FR" sz="1400" b="1" dirty="0" smtClean="0"/>
                <a:t> des savoirs</a:t>
              </a:r>
              <a:endParaRPr lang="fr-FR" sz="1400" b="1" dirty="0"/>
            </a:p>
          </p:txBody>
        </p:sp>
        <p:sp>
          <p:nvSpPr>
            <p:cNvPr id="57" name="Rectangle à coins arrondis 56"/>
            <p:cNvSpPr/>
            <p:nvPr/>
          </p:nvSpPr>
          <p:spPr>
            <a:xfrm>
              <a:off x="5731105" y="2432650"/>
              <a:ext cx="1670805" cy="6473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t>Activité 1</a:t>
              </a:r>
            </a:p>
            <a:p>
              <a:pPr algn="ctr"/>
              <a:r>
                <a:rPr lang="fr-FR" sz="1400" dirty="0" smtClean="0"/>
                <a:t>Exploitation de l’éclairage naturel</a:t>
              </a:r>
              <a:endParaRPr lang="fr-FR" sz="1400" dirty="0"/>
            </a:p>
          </p:txBody>
        </p:sp>
        <p:sp>
          <p:nvSpPr>
            <p:cNvPr id="58" name="Rectangle à coins arrondis 57"/>
            <p:cNvSpPr/>
            <p:nvPr/>
          </p:nvSpPr>
          <p:spPr>
            <a:xfrm>
              <a:off x="5731105" y="3947668"/>
              <a:ext cx="1670805" cy="6473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t>Activité 3</a:t>
              </a:r>
            </a:p>
            <a:p>
              <a:pPr algn="ctr" defTabSz="1339850"/>
              <a:r>
                <a:rPr lang="fr-FR" sz="1400" dirty="0" smtClean="0"/>
                <a:t>Gradateur de lumière</a:t>
              </a:r>
            </a:p>
          </p:txBody>
        </p:sp>
        <p:sp>
          <p:nvSpPr>
            <p:cNvPr id="59" name="Rectangle à coins arrondis 58"/>
            <p:cNvSpPr/>
            <p:nvPr/>
          </p:nvSpPr>
          <p:spPr>
            <a:xfrm>
              <a:off x="5731105" y="3202522"/>
              <a:ext cx="1670805" cy="6473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t>Activité 2</a:t>
              </a:r>
            </a:p>
            <a:p>
              <a:pPr algn="ctr"/>
              <a:r>
                <a:rPr lang="fr-FR" sz="1400" dirty="0" smtClean="0"/>
                <a:t>Optimisation type de lampe</a:t>
              </a:r>
              <a:endParaRPr lang="fr-FR" sz="1400" dirty="0"/>
            </a:p>
          </p:txBody>
        </p:sp>
        <p:sp>
          <p:nvSpPr>
            <p:cNvPr id="60" name="Rectangle à coins arrondis 59"/>
            <p:cNvSpPr/>
            <p:nvPr/>
          </p:nvSpPr>
          <p:spPr>
            <a:xfrm>
              <a:off x="5731105" y="4735723"/>
              <a:ext cx="1670805" cy="6473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t>Activité 4</a:t>
              </a:r>
            </a:p>
            <a:p>
              <a:pPr algn="ctr"/>
              <a:r>
                <a:rPr lang="fr-FR" sz="1400" dirty="0" smtClean="0"/>
                <a:t>Le choix des couleurs</a:t>
              </a:r>
            </a:p>
          </p:txBody>
        </p:sp>
        <p:sp>
          <p:nvSpPr>
            <p:cNvPr id="61" name="Rectangle à coins arrondis 60"/>
            <p:cNvSpPr/>
            <p:nvPr/>
          </p:nvSpPr>
          <p:spPr>
            <a:xfrm>
              <a:off x="5731105" y="5517933"/>
              <a:ext cx="1670805" cy="6473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t>Activité 5</a:t>
              </a:r>
            </a:p>
            <a:p>
              <a:pPr algn="ctr"/>
              <a:r>
                <a:rPr lang="fr-FR" sz="1400" dirty="0" smtClean="0"/>
                <a:t>Eclairage naturel </a:t>
              </a:r>
            </a:p>
          </p:txBody>
        </p:sp>
        <p:sp>
          <p:nvSpPr>
            <p:cNvPr id="62" name="ZoneTexte 61"/>
            <p:cNvSpPr txBox="1"/>
            <p:nvPr>
              <p:custDataLst>
                <p:tags r:id="rId5"/>
              </p:custDataLst>
            </p:nvPr>
          </p:nvSpPr>
          <p:spPr>
            <a:xfrm>
              <a:off x="-98828" y="5499809"/>
              <a:ext cx="1574484" cy="1169551"/>
            </a:xfrm>
            <a:prstGeom prst="rect">
              <a:avLst/>
            </a:prstGeom>
            <a:noFill/>
          </p:spPr>
          <p:txBody>
            <a:bodyPr wrap="square" rtlCol="0" anchor="ctr">
              <a:spAutoFit/>
            </a:bodyPr>
            <a:lstStyle/>
            <a:p>
              <a:pPr algn="ctr"/>
              <a:r>
                <a:rPr lang="fr-FR" sz="1400" dirty="0">
                  <a:solidFill>
                    <a:schemeClr val="bg1"/>
                  </a:solidFill>
                </a:rPr>
                <a:t>Comment </a:t>
              </a:r>
              <a:r>
                <a:rPr lang="fr-FR" sz="1400" dirty="0" smtClean="0">
                  <a:solidFill>
                    <a:schemeClr val="bg1"/>
                  </a:solidFill>
                </a:rPr>
                <a:t>connaître </a:t>
              </a:r>
              <a:r>
                <a:rPr lang="fr-FR" sz="1400" dirty="0">
                  <a:solidFill>
                    <a:schemeClr val="bg1"/>
                  </a:solidFill>
                </a:rPr>
                <a:t>les performances énergétique d’une habitation ?</a:t>
              </a:r>
            </a:p>
          </p:txBody>
        </p:sp>
      </p:grpSp>
      <p:sp>
        <p:nvSpPr>
          <p:cNvPr id="64" name="Pentagone 63"/>
          <p:cNvSpPr/>
          <p:nvPr/>
        </p:nvSpPr>
        <p:spPr>
          <a:xfrm>
            <a:off x="63503" y="72008"/>
            <a:ext cx="8715153" cy="620688"/>
          </a:xfrm>
          <a:prstGeom prst="homePlate">
            <a:avLst/>
          </a:prstGeom>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800" b="1" dirty="0" smtClean="0">
                <a:solidFill>
                  <a:schemeClr val="bg1"/>
                </a:solidFill>
              </a:rPr>
              <a:t>ET</a:t>
            </a:r>
            <a:r>
              <a:rPr lang="fr-FR" dirty="0" smtClean="0">
                <a:solidFill>
                  <a:schemeClr val="bg1"/>
                </a:solidFill>
              </a:rPr>
              <a:t> 		</a:t>
            </a:r>
            <a:r>
              <a:rPr lang="fr-FR" sz="2400" dirty="0" smtClean="0">
                <a:solidFill>
                  <a:schemeClr val="bg1"/>
                </a:solidFill>
              </a:rPr>
              <a:t> Séquence  4                 «  des idées lumineuses »</a:t>
            </a:r>
            <a:endParaRPr lang="fr-FR" sz="2400" dirty="0">
              <a:solidFill>
                <a:schemeClr val="bg1"/>
              </a:solidFill>
            </a:endParaRPr>
          </a:p>
        </p:txBody>
      </p:sp>
    </p:spTree>
    <p:extLst>
      <p:ext uri="{BB962C8B-B14F-4D97-AF65-F5344CB8AC3E}">
        <p14:creationId xmlns="" xmlns:p14="http://schemas.microsoft.com/office/powerpoint/2010/main" val="356171808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6"/>
            <a:ext cx="957193"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3139829"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sp>
        <p:nvSpPr>
          <p:cNvPr id="33" name="Rectangle à coins arrondis 32"/>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Aménagement intérieur</a:t>
            </a:r>
            <a:endParaRPr lang="fr-FR" sz="2800" b="1" dirty="0">
              <a:solidFill>
                <a:schemeClr val="bg1"/>
              </a:solidFill>
            </a:endParaRPr>
          </a:p>
        </p:txBody>
      </p:sp>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pic>
        <p:nvPicPr>
          <p:cNvPr id="1638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92445" y="2522173"/>
            <a:ext cx="3874275" cy="22322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Imag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20681267">
            <a:off x="405132" y="2991265"/>
            <a:ext cx="2780032" cy="1851544"/>
          </a:xfrm>
          <a:prstGeom prst="rect">
            <a:avLst/>
          </a:prstGeom>
          <a:ln>
            <a:noFill/>
          </a:ln>
        </p:spPr>
      </p:pic>
      <p:sp>
        <p:nvSpPr>
          <p:cNvPr id="6" name="ZoneTexte 5"/>
          <p:cNvSpPr txBox="1"/>
          <p:nvPr/>
        </p:nvSpPr>
        <p:spPr>
          <a:xfrm rot="20685220">
            <a:off x="82063" y="2537358"/>
            <a:ext cx="2813478" cy="523220"/>
          </a:xfrm>
          <a:prstGeom prst="rect">
            <a:avLst/>
          </a:prstGeom>
          <a:noFill/>
        </p:spPr>
        <p:txBody>
          <a:bodyPr wrap="square" rtlCol="0">
            <a:spAutoFit/>
          </a:bodyPr>
          <a:lstStyle/>
          <a:p>
            <a:pPr algn="ctr"/>
            <a:r>
              <a:rPr lang="fr-FR" sz="2800" b="1" dirty="0" err="1" smtClean="0"/>
              <a:t>Sweet</a:t>
            </a:r>
            <a:r>
              <a:rPr lang="fr-FR" sz="2800" b="1" dirty="0" smtClean="0"/>
              <a:t> home 3D</a:t>
            </a:r>
            <a:endParaRPr lang="fr-FR" sz="2800" b="1" dirty="0"/>
          </a:p>
        </p:txBody>
      </p:sp>
      <p:grpSp>
        <p:nvGrpSpPr>
          <p:cNvPr id="8" name="Groupe 7"/>
          <p:cNvGrpSpPr/>
          <p:nvPr/>
        </p:nvGrpSpPr>
        <p:grpSpPr>
          <a:xfrm>
            <a:off x="303895" y="4359377"/>
            <a:ext cx="8516577" cy="2229474"/>
            <a:chOff x="303895" y="4359377"/>
            <a:chExt cx="8516577" cy="2229474"/>
          </a:xfrm>
        </p:grpSpPr>
        <p:pic>
          <p:nvPicPr>
            <p:cNvPr id="4" name="Imag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377174" y="4964056"/>
              <a:ext cx="2443298" cy="1624795"/>
            </a:xfrm>
            <a:prstGeom prst="rect">
              <a:avLst/>
            </a:prstGeom>
            <a:ln>
              <a:noFill/>
            </a:ln>
          </p:spPr>
        </p:pic>
        <p:pic>
          <p:nvPicPr>
            <p:cNvPr id="5" name="Image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513349" y="4359377"/>
              <a:ext cx="2786843" cy="2229474"/>
            </a:xfrm>
            <a:prstGeom prst="rect">
              <a:avLst/>
            </a:prstGeom>
          </p:spPr>
        </p:pic>
        <p:sp>
          <p:nvSpPr>
            <p:cNvPr id="7" name="Virage 6"/>
            <p:cNvSpPr/>
            <p:nvPr/>
          </p:nvSpPr>
          <p:spPr>
            <a:xfrm flipV="1">
              <a:off x="1688623" y="5177019"/>
              <a:ext cx="1251598" cy="1204309"/>
            </a:xfrm>
            <a:prstGeom prst="bentArrow">
              <a:avLst>
                <a:gd name="adj1" fmla="val 25000"/>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Rectangle 9"/>
            <p:cNvSpPr/>
            <p:nvPr/>
          </p:nvSpPr>
          <p:spPr>
            <a:xfrm rot="20691139">
              <a:off x="303895" y="5242472"/>
              <a:ext cx="3082382" cy="923330"/>
            </a:xfrm>
            <a:prstGeom prst="rect">
              <a:avLst/>
            </a:prstGeom>
            <a:noFill/>
          </p:spPr>
          <p:txBody>
            <a:bodyPr wrap="none" lIns="91440" tIns="45720" rIns="91440" bIns="45720">
              <a:spAutoFit/>
            </a:bodyPr>
            <a:lstStyle/>
            <a:p>
              <a:pPr algn="ctr"/>
              <a:r>
                <a:rPr lang="fr-FR"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Maquette</a:t>
              </a:r>
              <a:endParaRPr lang="fr-FR"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grpSp>
    </p:spTree>
    <p:extLst>
      <p:ext uri="{BB962C8B-B14F-4D97-AF65-F5344CB8AC3E}">
        <p14:creationId xmlns="" xmlns:p14="http://schemas.microsoft.com/office/powerpoint/2010/main" val="323958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2000" fill="hold"/>
                                        <p:tgtEl>
                                          <p:spTgt spid="16386"/>
                                        </p:tgtEl>
                                        <p:attrNameLst>
                                          <p:attrName>ppt_w</p:attrName>
                                        </p:attrNameLst>
                                      </p:cBhvr>
                                      <p:tavLst>
                                        <p:tav tm="0">
                                          <p:val>
                                            <p:fltVal val="0"/>
                                          </p:val>
                                        </p:tav>
                                        <p:tav tm="100000">
                                          <p:val>
                                            <p:strVal val="#ppt_w"/>
                                          </p:val>
                                        </p:tav>
                                      </p:tavLst>
                                    </p:anim>
                                    <p:anim calcmode="lin" valueType="num">
                                      <p:cBhvr>
                                        <p:cTn id="8" dur="2000" fill="hold"/>
                                        <p:tgtEl>
                                          <p:spTgt spid="16386"/>
                                        </p:tgtEl>
                                        <p:attrNameLst>
                                          <p:attrName>ppt_h</p:attrName>
                                        </p:attrNameLst>
                                      </p:cBhvr>
                                      <p:tavLst>
                                        <p:tav tm="0">
                                          <p:val>
                                            <p:fltVal val="0"/>
                                          </p:val>
                                        </p:tav>
                                        <p:tav tm="100000">
                                          <p:val>
                                            <p:strVal val="#ppt_h"/>
                                          </p:val>
                                        </p:tav>
                                      </p:tavLst>
                                    </p:anim>
                                    <p:animEffect transition="in" filter="fade">
                                      <p:cBhvr>
                                        <p:cTn id="9" dur="2000"/>
                                        <p:tgtEl>
                                          <p:spTgt spid="1638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2000" fill="hold"/>
                                        <p:tgtEl>
                                          <p:spTgt spid="6"/>
                                        </p:tgtEl>
                                        <p:attrNameLst>
                                          <p:attrName>ppt_w</p:attrName>
                                        </p:attrNameLst>
                                      </p:cBhvr>
                                      <p:tavLst>
                                        <p:tav tm="0">
                                          <p:val>
                                            <p:fltVal val="0"/>
                                          </p:val>
                                        </p:tav>
                                        <p:tav tm="100000">
                                          <p:val>
                                            <p:strVal val="#ppt_w"/>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animEffect transition="in" filter="fade">
                                      <p:cBhvr>
                                        <p:cTn id="16" dur="200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2000" fill="hold"/>
                                        <p:tgtEl>
                                          <p:spTgt spid="3"/>
                                        </p:tgtEl>
                                        <p:attrNameLst>
                                          <p:attrName>ppt_w</p:attrName>
                                        </p:attrNameLst>
                                      </p:cBhvr>
                                      <p:tavLst>
                                        <p:tav tm="0">
                                          <p:val>
                                            <p:fltVal val="0"/>
                                          </p:val>
                                        </p:tav>
                                        <p:tav tm="100000">
                                          <p:val>
                                            <p:strVal val="#ppt_w"/>
                                          </p:val>
                                        </p:tav>
                                      </p:tavLst>
                                    </p:anim>
                                    <p:anim calcmode="lin" valueType="num">
                                      <p:cBhvr>
                                        <p:cTn id="20" dur="2000" fill="hold"/>
                                        <p:tgtEl>
                                          <p:spTgt spid="3"/>
                                        </p:tgtEl>
                                        <p:attrNameLst>
                                          <p:attrName>ppt_h</p:attrName>
                                        </p:attrNameLst>
                                      </p:cBhvr>
                                      <p:tavLst>
                                        <p:tav tm="0">
                                          <p:val>
                                            <p:fltVal val="0"/>
                                          </p:val>
                                        </p:tav>
                                        <p:tav tm="100000">
                                          <p:val>
                                            <p:strVal val="#ppt_h"/>
                                          </p:val>
                                        </p:tav>
                                      </p:tavLst>
                                    </p:anim>
                                    <p:animEffect transition="in" filter="fade">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6"/>
            <a:ext cx="966160"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4096520"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sp>
        <p:nvSpPr>
          <p:cNvPr id="36" name="Rectangle à coins arrondis 35"/>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Maquette virtuelle du projet</a:t>
            </a:r>
            <a:endParaRPr lang="fr-FR" sz="2800" b="1" dirty="0">
              <a:solidFill>
                <a:schemeClr val="bg1"/>
              </a:solidFill>
            </a:endParaRPr>
          </a:p>
        </p:txBody>
      </p:sp>
      <p:sp>
        <p:nvSpPr>
          <p:cNvPr id="9" name="Rectangle 10"/>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p:cNvSpPr>
            <a:spLocks noChangeArrowheads="1"/>
          </p:cNvSpPr>
          <p:nvPr/>
        </p:nvSpPr>
        <p:spPr bwMode="auto">
          <a:xfrm>
            <a:off x="0" y="2181225"/>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 name="Rectangle 12"/>
          <p:cNvSpPr>
            <a:spLocks noChangeArrowheads="1"/>
          </p:cNvSpPr>
          <p:nvPr/>
        </p:nvSpPr>
        <p:spPr bwMode="auto">
          <a:xfrm>
            <a:off x="0" y="3962400"/>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 name="Rectangle 13"/>
          <p:cNvSpPr>
            <a:spLocks noChangeArrowheads="1"/>
          </p:cNvSpPr>
          <p:nvPr/>
        </p:nvSpPr>
        <p:spPr bwMode="auto">
          <a:xfrm>
            <a:off x="0" y="5686425"/>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 name="Rectangle 14"/>
          <p:cNvSpPr>
            <a:spLocks noChangeArrowheads="1"/>
          </p:cNvSpPr>
          <p:nvPr/>
        </p:nvSpPr>
        <p:spPr bwMode="auto">
          <a:xfrm>
            <a:off x="0" y="76581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2560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07235" y="3986758"/>
            <a:ext cx="4478907" cy="252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17299" y="2389145"/>
            <a:ext cx="4354702" cy="2448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602"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6433" y="4846995"/>
            <a:ext cx="3208901" cy="180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1" name="Rectangle 50"/>
          <p:cNvSpPr/>
          <p:nvPr/>
        </p:nvSpPr>
        <p:spPr>
          <a:xfrm rot="21223826">
            <a:off x="5118357" y="2875351"/>
            <a:ext cx="3394291" cy="646331"/>
          </a:xfrm>
          <a:prstGeom prst="rect">
            <a:avLst/>
          </a:prstGeom>
          <a:noFill/>
        </p:spPr>
        <p:txBody>
          <a:bodyPr wrap="square" lIns="91440" tIns="45720" rIns="91440" bIns="45720">
            <a:spAutoFit/>
          </a:bodyPr>
          <a:lstStyle/>
          <a:p>
            <a:pPr algn="ctr"/>
            <a:r>
              <a:rPr lang="fr-FR" sz="3600" b="1" dirty="0" smtClean="0">
                <a:ln w="10541" cmpd="sng">
                  <a:noFill/>
                  <a:prstDash val="solid"/>
                </a:ln>
                <a:solidFill>
                  <a:schemeClr val="tx2">
                    <a:lumMod val="60000"/>
                    <a:lumOff val="40000"/>
                  </a:schemeClr>
                </a:solidFill>
                <a:effectLst>
                  <a:outerShdw blurRad="38100" dist="38100" dir="2700000" algn="tl">
                    <a:srgbClr val="000000">
                      <a:alpha val="43137"/>
                    </a:srgbClr>
                  </a:outerShdw>
                </a:effectLst>
                <a:latin typeface="Action of the Time New UL" panose="04030905020B02020C02" pitchFamily="82" charset="0"/>
              </a:rPr>
              <a:t>Visuel</a:t>
            </a:r>
          </a:p>
        </p:txBody>
      </p:sp>
    </p:spTree>
    <p:extLst>
      <p:ext uri="{BB962C8B-B14F-4D97-AF65-F5344CB8AC3E}">
        <p14:creationId xmlns="" xmlns:p14="http://schemas.microsoft.com/office/powerpoint/2010/main" val="145227789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6"/>
            <a:ext cx="966160"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4096520"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sp>
        <p:nvSpPr>
          <p:cNvPr id="36" name="Rectangle à coins arrondis 35"/>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Maquette réelle du projet</a:t>
            </a:r>
            <a:endParaRPr lang="fr-FR" sz="2800" b="1" dirty="0">
              <a:solidFill>
                <a:schemeClr val="bg1"/>
              </a:solidFill>
            </a:endParaRPr>
          </a:p>
        </p:txBody>
      </p:sp>
      <p:sp>
        <p:nvSpPr>
          <p:cNvPr id="9" name="Rectangle 10"/>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p:cNvSpPr>
            <a:spLocks noChangeArrowheads="1"/>
          </p:cNvSpPr>
          <p:nvPr/>
        </p:nvSpPr>
        <p:spPr bwMode="auto">
          <a:xfrm>
            <a:off x="0" y="2181225"/>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 name="Rectangle 12"/>
          <p:cNvSpPr>
            <a:spLocks noChangeArrowheads="1"/>
          </p:cNvSpPr>
          <p:nvPr/>
        </p:nvSpPr>
        <p:spPr bwMode="auto">
          <a:xfrm>
            <a:off x="0" y="3962400"/>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 name="Rectangle 13"/>
          <p:cNvSpPr>
            <a:spLocks noChangeArrowheads="1"/>
          </p:cNvSpPr>
          <p:nvPr/>
        </p:nvSpPr>
        <p:spPr bwMode="auto">
          <a:xfrm>
            <a:off x="0" y="5686425"/>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 name="Rectangle 14"/>
          <p:cNvSpPr>
            <a:spLocks noChangeArrowheads="1"/>
          </p:cNvSpPr>
          <p:nvPr/>
        </p:nvSpPr>
        <p:spPr bwMode="auto">
          <a:xfrm>
            <a:off x="0" y="76581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3" name="Image 2"/>
          <p:cNvPicPr>
            <a:picLocks noChangeAspect="1"/>
          </p:cNvPicPr>
          <p:nvPr/>
        </p:nvPicPr>
        <p:blipFill rotWithShape="1">
          <a:blip r:embed="rId3" cstate="print">
            <a:extLst>
              <a:ext uri="{28A0092B-C50C-407E-A947-70E740481C1C}">
                <a14:useLocalDpi xmlns="" xmlns:a14="http://schemas.microsoft.com/office/drawing/2010/main" val="0"/>
              </a:ext>
            </a:extLst>
          </a:blip>
          <a:srcRect t="16207" b="22377"/>
          <a:stretch/>
        </p:blipFill>
        <p:spPr>
          <a:xfrm rot="20229077">
            <a:off x="417898" y="2257519"/>
            <a:ext cx="2538883" cy="2772000"/>
          </a:xfrm>
          <a:prstGeom prst="rect">
            <a:avLst/>
          </a:prstGeom>
        </p:spPr>
      </p:pic>
      <p:pic>
        <p:nvPicPr>
          <p:cNvPr id="6" name="Image 5"/>
          <p:cNvPicPr>
            <a:picLocks noChangeAspect="1"/>
          </p:cNvPicPr>
          <p:nvPr/>
        </p:nvPicPr>
        <p:blipFill rotWithShape="1">
          <a:blip r:embed="rId4" cstate="print">
            <a:extLst>
              <a:ext uri="{28A0092B-C50C-407E-A947-70E740481C1C}">
                <a14:useLocalDpi xmlns="" xmlns:a14="http://schemas.microsoft.com/office/drawing/2010/main" val="0"/>
              </a:ext>
            </a:extLst>
          </a:blip>
          <a:srcRect l="44340" t="3925" r="16638" b="3465"/>
          <a:stretch/>
        </p:blipFill>
        <p:spPr>
          <a:xfrm rot="398291">
            <a:off x="2781064" y="2751951"/>
            <a:ext cx="2157325" cy="2880000"/>
          </a:xfrm>
          <a:prstGeom prst="rect">
            <a:avLst/>
          </a:prstGeom>
        </p:spPr>
      </p:pic>
      <p:pic>
        <p:nvPicPr>
          <p:cNvPr id="8" name="Image 7"/>
          <p:cNvPicPr>
            <a:picLocks noChangeAspect="1"/>
          </p:cNvPicPr>
          <p:nvPr/>
        </p:nvPicPr>
        <p:blipFill rotWithShape="1">
          <a:blip r:embed="rId5" cstate="print">
            <a:extLst>
              <a:ext uri="{28A0092B-C50C-407E-A947-70E740481C1C}">
                <a14:useLocalDpi xmlns="" xmlns:a14="http://schemas.microsoft.com/office/drawing/2010/main" val="0"/>
              </a:ext>
            </a:extLst>
          </a:blip>
          <a:srcRect l="23545" r="19482" b="14229"/>
          <a:stretch/>
        </p:blipFill>
        <p:spPr>
          <a:xfrm rot="20724316">
            <a:off x="4415110" y="4435068"/>
            <a:ext cx="2520000" cy="2133983"/>
          </a:xfrm>
          <a:prstGeom prst="rect">
            <a:avLst/>
          </a:prstGeom>
        </p:spPr>
      </p:pic>
      <p:pic>
        <p:nvPicPr>
          <p:cNvPr id="7" name="Image 6"/>
          <p:cNvPicPr>
            <a:picLocks noChangeAspect="1"/>
          </p:cNvPicPr>
          <p:nvPr/>
        </p:nvPicPr>
        <p:blipFill rotWithShape="1">
          <a:blip r:embed="rId6" cstate="print">
            <a:extLst>
              <a:ext uri="{28A0092B-C50C-407E-A947-70E740481C1C}">
                <a14:useLocalDpi xmlns="" xmlns:a14="http://schemas.microsoft.com/office/drawing/2010/main" val="0"/>
              </a:ext>
            </a:extLst>
          </a:blip>
          <a:srcRect t="20163" b="16193"/>
          <a:stretch/>
        </p:blipFill>
        <p:spPr>
          <a:xfrm rot="20815627">
            <a:off x="5884228" y="2217123"/>
            <a:ext cx="2259025" cy="2556000"/>
          </a:xfrm>
          <a:prstGeom prst="rect">
            <a:avLst/>
          </a:prstGeom>
        </p:spPr>
      </p:pic>
      <p:sp>
        <p:nvSpPr>
          <p:cNvPr id="41" name="ZoneTexte 40"/>
          <p:cNvSpPr txBox="1"/>
          <p:nvPr/>
        </p:nvSpPr>
        <p:spPr>
          <a:xfrm>
            <a:off x="490232" y="5676900"/>
            <a:ext cx="2394214" cy="830997"/>
          </a:xfrm>
          <a:prstGeom prst="rect">
            <a:avLst/>
          </a:prstGeom>
          <a:noFill/>
        </p:spPr>
        <p:txBody>
          <a:bodyPr wrap="square" rtlCol="0">
            <a:spAutoFit/>
          </a:bodyPr>
          <a:lstStyle/>
          <a:p>
            <a:r>
              <a:rPr lang="fr-FR" sz="2400" dirty="0" smtClean="0">
                <a:latin typeface="Action of the Time New UL" panose="04030905020B02020C02" pitchFamily="82" charset="0"/>
              </a:rPr>
              <a:t>Préparation des éléments</a:t>
            </a:r>
            <a:endParaRPr lang="fr-FR" sz="2400" dirty="0">
              <a:latin typeface="Action of the Time New UL" panose="04030905020B02020C02" pitchFamily="82" charset="0"/>
            </a:endParaRPr>
          </a:p>
        </p:txBody>
      </p:sp>
      <p:sp>
        <p:nvSpPr>
          <p:cNvPr id="4" name="ZoneTexte 3"/>
          <p:cNvSpPr txBox="1"/>
          <p:nvPr/>
        </p:nvSpPr>
        <p:spPr>
          <a:xfrm rot="20712358">
            <a:off x="7013430" y="4494798"/>
            <a:ext cx="1828109" cy="1569660"/>
          </a:xfrm>
          <a:prstGeom prst="rect">
            <a:avLst/>
          </a:prstGeom>
          <a:noFill/>
        </p:spPr>
        <p:txBody>
          <a:bodyPr wrap="square" rtlCol="0">
            <a:spAutoFit/>
          </a:bodyPr>
          <a:lstStyle/>
          <a:p>
            <a:r>
              <a:rPr lang="fr-FR" sz="2400" dirty="0" smtClean="0"/>
              <a:t>Il reste du temps…. </a:t>
            </a:r>
          </a:p>
          <a:p>
            <a:r>
              <a:rPr lang="fr-FR" sz="2400" dirty="0" smtClean="0"/>
              <a:t>… à la pause texto.</a:t>
            </a:r>
            <a:endParaRPr lang="fr-FR" sz="2400" dirty="0"/>
          </a:p>
        </p:txBody>
      </p:sp>
    </p:spTree>
    <p:extLst>
      <p:ext uri="{BB962C8B-B14F-4D97-AF65-F5344CB8AC3E}">
        <p14:creationId xmlns="" xmlns:p14="http://schemas.microsoft.com/office/powerpoint/2010/main" val="134388975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6"/>
            <a:ext cx="966160"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4096520"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sp>
        <p:nvSpPr>
          <p:cNvPr id="36" name="Rectangle à coins arrondis 35"/>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Maquette réelle du projet</a:t>
            </a:r>
            <a:endParaRPr lang="fr-FR" sz="2800" b="1" dirty="0">
              <a:solidFill>
                <a:schemeClr val="bg1"/>
              </a:solidFill>
            </a:endParaRPr>
          </a:p>
        </p:txBody>
      </p:sp>
      <p:sp>
        <p:nvSpPr>
          <p:cNvPr id="9" name="Rectangle 10"/>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p:cNvSpPr>
            <a:spLocks noChangeArrowheads="1"/>
          </p:cNvSpPr>
          <p:nvPr/>
        </p:nvSpPr>
        <p:spPr bwMode="auto">
          <a:xfrm>
            <a:off x="0" y="2181225"/>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 name="Rectangle 12"/>
          <p:cNvSpPr>
            <a:spLocks noChangeArrowheads="1"/>
          </p:cNvSpPr>
          <p:nvPr/>
        </p:nvSpPr>
        <p:spPr bwMode="auto">
          <a:xfrm>
            <a:off x="0" y="3962400"/>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 name="Rectangle 13"/>
          <p:cNvSpPr>
            <a:spLocks noChangeArrowheads="1"/>
          </p:cNvSpPr>
          <p:nvPr/>
        </p:nvSpPr>
        <p:spPr bwMode="auto">
          <a:xfrm>
            <a:off x="0" y="5686425"/>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 name="Rectangle 14"/>
          <p:cNvSpPr>
            <a:spLocks noChangeArrowheads="1"/>
          </p:cNvSpPr>
          <p:nvPr/>
        </p:nvSpPr>
        <p:spPr bwMode="auto">
          <a:xfrm>
            <a:off x="0" y="76581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51" name="Image 5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42234" y="2529462"/>
            <a:ext cx="4140000" cy="2328750"/>
          </a:xfrm>
          <a:prstGeom prst="rect">
            <a:avLst/>
          </a:prstGeom>
        </p:spPr>
      </p:pic>
      <p:pic>
        <p:nvPicPr>
          <p:cNvPr id="54" name="Image 53"/>
          <p:cNvPicPr>
            <a:picLocks noChangeAspect="1"/>
          </p:cNvPicPr>
          <p:nvPr/>
        </p:nvPicPr>
        <p:blipFill rotWithShape="1">
          <a:blip r:embed="rId4" cstate="print">
            <a:extLst>
              <a:ext uri="{28A0092B-C50C-407E-A947-70E740481C1C}">
                <a14:useLocalDpi xmlns="" xmlns:a14="http://schemas.microsoft.com/office/drawing/2010/main" val="0"/>
              </a:ext>
            </a:extLst>
          </a:blip>
          <a:srcRect l="2683" t="12590" r="15942" b="8143"/>
          <a:stretch/>
        </p:blipFill>
        <p:spPr>
          <a:xfrm>
            <a:off x="4716016" y="4241385"/>
            <a:ext cx="4140000" cy="2268392"/>
          </a:xfrm>
          <a:prstGeom prst="rect">
            <a:avLst/>
          </a:prstGeom>
        </p:spPr>
      </p:pic>
      <p:sp>
        <p:nvSpPr>
          <p:cNvPr id="3" name="ZoneTexte 2"/>
          <p:cNvSpPr txBox="1"/>
          <p:nvPr/>
        </p:nvSpPr>
        <p:spPr>
          <a:xfrm>
            <a:off x="342232" y="5375581"/>
            <a:ext cx="4254349" cy="830997"/>
          </a:xfrm>
          <a:prstGeom prst="rect">
            <a:avLst/>
          </a:prstGeom>
          <a:noFill/>
        </p:spPr>
        <p:txBody>
          <a:bodyPr wrap="square" rtlCol="0">
            <a:spAutoFit/>
          </a:bodyPr>
          <a:lstStyle/>
          <a:p>
            <a:r>
              <a:rPr lang="fr-FR" sz="2400" dirty="0" smtClean="0">
                <a:latin typeface="Action of the Time New UL" panose="04030905020B02020C02" pitchFamily="82" charset="0"/>
              </a:rPr>
              <a:t>Intégration de l’extension sur la maquette existante</a:t>
            </a:r>
            <a:endParaRPr lang="fr-FR" sz="2400" dirty="0">
              <a:latin typeface="Action of the Time New UL" panose="04030905020B02020C02" pitchFamily="82" charset="0"/>
            </a:endParaRPr>
          </a:p>
        </p:txBody>
      </p:sp>
      <p:sp>
        <p:nvSpPr>
          <p:cNvPr id="41" name="ZoneTexte 40"/>
          <p:cNvSpPr txBox="1"/>
          <p:nvPr/>
        </p:nvSpPr>
        <p:spPr>
          <a:xfrm>
            <a:off x="4572000" y="2306974"/>
            <a:ext cx="4392488" cy="1785104"/>
          </a:xfrm>
          <a:prstGeom prst="rect">
            <a:avLst/>
          </a:prstGeom>
          <a:noFill/>
        </p:spPr>
        <p:txBody>
          <a:bodyPr wrap="square" rtlCol="0">
            <a:spAutoFit/>
          </a:bodyPr>
          <a:lstStyle/>
          <a:p>
            <a:r>
              <a:rPr lang="fr-FR" sz="2000" b="1" dirty="0" smtClean="0"/>
              <a:t>Avantages de la maquettisation réelle :</a:t>
            </a:r>
          </a:p>
          <a:p>
            <a:pPr marL="285750" indent="-285750">
              <a:buFontTx/>
              <a:buChar char="-"/>
            </a:pPr>
            <a:r>
              <a:rPr lang="fr-FR" dirty="0" smtClean="0"/>
              <a:t>Motivation des élèves,</a:t>
            </a:r>
          </a:p>
          <a:p>
            <a:pPr marL="285750" indent="-285750">
              <a:buFontTx/>
              <a:buChar char="-"/>
            </a:pPr>
            <a:r>
              <a:rPr lang="fr-FR" dirty="0" smtClean="0"/>
              <a:t>Visualisation à l’échelle du projet,</a:t>
            </a:r>
          </a:p>
          <a:p>
            <a:pPr marL="285750" indent="-285750">
              <a:buFontTx/>
              <a:buChar char="-"/>
            </a:pPr>
            <a:r>
              <a:rPr lang="fr-FR" dirty="0" smtClean="0"/>
              <a:t>Utilisation des moyens techniques actuels de prototypage,</a:t>
            </a:r>
          </a:p>
          <a:p>
            <a:pPr marL="285750" indent="-285750">
              <a:buFontTx/>
              <a:buChar char="-"/>
            </a:pPr>
            <a:r>
              <a:rPr lang="fr-FR" dirty="0" smtClean="0"/>
              <a:t>Intérêt pour les mal  voyants.</a:t>
            </a:r>
            <a:endParaRPr lang="fr-FR" dirty="0"/>
          </a:p>
        </p:txBody>
      </p:sp>
    </p:spTree>
    <p:extLst>
      <p:ext uri="{BB962C8B-B14F-4D97-AF65-F5344CB8AC3E}">
        <p14:creationId xmlns="" xmlns:p14="http://schemas.microsoft.com/office/powerpoint/2010/main" val="24547984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6"/>
            <a:ext cx="966160"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pic>
        <p:nvPicPr>
          <p:cNvPr id="1126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8677" r="9170" b="16593"/>
          <a:stretch/>
        </p:blipFill>
        <p:spPr bwMode="auto">
          <a:xfrm>
            <a:off x="217298" y="2348154"/>
            <a:ext cx="4474299" cy="2556000"/>
          </a:xfrm>
          <a:prstGeom prst="round2DiagRect">
            <a:avLst>
              <a:gd name="adj1" fmla="val 16667"/>
              <a:gd name="adj2" fmla="val 0"/>
            </a:avLst>
          </a:prstGeom>
          <a:ln w="9525">
            <a:solidFill>
              <a:schemeClr val="bg1"/>
            </a:solidFill>
            <a:miter lim="800000"/>
            <a:headEnd/>
            <a:tailEnd/>
          </a:ln>
          <a:effectLst>
            <a:outerShdw blurRad="254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4096520"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pic>
        <p:nvPicPr>
          <p:cNvPr id="4" name="Image 3"/>
          <p:cNvPicPr>
            <a:picLocks noChangeAspect="1"/>
          </p:cNvPicPr>
          <p:nvPr/>
        </p:nvPicPr>
        <p:blipFill rotWithShape="1">
          <a:blip r:embed="rId4" cstate="print">
            <a:extLst>
              <a:ext uri="{28A0092B-C50C-407E-A947-70E740481C1C}">
                <a14:useLocalDpi xmlns="" xmlns:a14="http://schemas.microsoft.com/office/drawing/2010/main" val="0"/>
              </a:ext>
            </a:extLst>
          </a:blip>
          <a:srcRect t="21938" b="16198"/>
          <a:stretch/>
        </p:blipFill>
        <p:spPr>
          <a:xfrm>
            <a:off x="3707904" y="4241385"/>
            <a:ext cx="5232996" cy="2427975"/>
          </a:xfrm>
          <a:prstGeom prst="round2DiagRect">
            <a:avLst>
              <a:gd name="adj1" fmla="val 7880"/>
              <a:gd name="adj2" fmla="val 0"/>
            </a:avLst>
          </a:prstGeom>
          <a:ln w="9525" cap="sq">
            <a:solidFill>
              <a:srgbClr val="FFFFFF"/>
            </a:solidFill>
            <a:miter lim="800000"/>
          </a:ln>
          <a:effectLst>
            <a:outerShdw blurRad="254000" algn="tl" rotWithShape="0">
              <a:srgbClr val="000000">
                <a:alpha val="43000"/>
              </a:srgbClr>
            </a:outerShdw>
          </a:effectLst>
        </p:spPr>
      </p:pic>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sp>
        <p:nvSpPr>
          <p:cNvPr id="9" name="Rectangle 10"/>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p:cNvSpPr>
            <a:spLocks noChangeArrowheads="1"/>
          </p:cNvSpPr>
          <p:nvPr/>
        </p:nvSpPr>
        <p:spPr bwMode="auto">
          <a:xfrm>
            <a:off x="0" y="2181225"/>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 name="Rectangle 12"/>
          <p:cNvSpPr>
            <a:spLocks noChangeArrowheads="1"/>
          </p:cNvSpPr>
          <p:nvPr/>
        </p:nvSpPr>
        <p:spPr bwMode="auto">
          <a:xfrm>
            <a:off x="0" y="3962400"/>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 name="Rectangle 13"/>
          <p:cNvSpPr>
            <a:spLocks noChangeArrowheads="1"/>
          </p:cNvSpPr>
          <p:nvPr/>
        </p:nvSpPr>
        <p:spPr bwMode="auto">
          <a:xfrm>
            <a:off x="0" y="5686425"/>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 name="Rectangle 14"/>
          <p:cNvSpPr>
            <a:spLocks noChangeArrowheads="1"/>
          </p:cNvSpPr>
          <p:nvPr/>
        </p:nvSpPr>
        <p:spPr bwMode="auto">
          <a:xfrm>
            <a:off x="0" y="76581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ZoneTexte 5"/>
          <p:cNvSpPr txBox="1"/>
          <p:nvPr/>
        </p:nvSpPr>
        <p:spPr>
          <a:xfrm>
            <a:off x="5096643" y="2738701"/>
            <a:ext cx="3240360" cy="1200329"/>
          </a:xfrm>
          <a:prstGeom prst="rect">
            <a:avLst/>
          </a:prstGeom>
          <a:noFill/>
        </p:spPr>
        <p:txBody>
          <a:bodyPr wrap="square" rtlCol="0">
            <a:spAutoFit/>
          </a:bodyPr>
          <a:lstStyle/>
          <a:p>
            <a:r>
              <a:rPr lang="fr-FR" sz="2400" dirty="0" smtClean="0">
                <a:latin typeface="Action of the Time New UL" panose="04030905020B02020C02" pitchFamily="82" charset="0"/>
              </a:rPr>
              <a:t>Comparatif entre les maquettes réelle et virtuelle</a:t>
            </a:r>
            <a:endParaRPr lang="fr-FR" sz="2400" dirty="0">
              <a:latin typeface="Action of the Time New UL" panose="04030905020B02020C02" pitchFamily="82" charset="0"/>
            </a:endParaRPr>
          </a:p>
        </p:txBody>
      </p:sp>
      <p:sp>
        <p:nvSpPr>
          <p:cNvPr id="30" name="Rectangle à coins arrondis 29"/>
          <p:cNvSpPr/>
          <p:nvPr/>
        </p:nvSpPr>
        <p:spPr>
          <a:xfrm>
            <a:off x="179512" y="1813410"/>
            <a:ext cx="8784976" cy="4855950"/>
          </a:xfrm>
          <a:prstGeom prst="roundRect">
            <a:avLst>
              <a:gd name="adj" fmla="val 4313"/>
            </a:avLst>
          </a:prstGeom>
          <a:noFill/>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sp>
        <p:nvSpPr>
          <p:cNvPr id="36" name="Rectangle à coins arrondis 35"/>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Maquette réelle du projet</a:t>
            </a:r>
            <a:endParaRPr lang="fr-FR" sz="2800" b="1" dirty="0">
              <a:solidFill>
                <a:schemeClr val="bg1"/>
              </a:solidFill>
            </a:endParaRPr>
          </a:p>
        </p:txBody>
      </p:sp>
      <p:sp>
        <p:nvSpPr>
          <p:cNvPr id="41" name="ZoneTexte 40"/>
          <p:cNvSpPr txBox="1"/>
          <p:nvPr/>
        </p:nvSpPr>
        <p:spPr>
          <a:xfrm rot="20647385">
            <a:off x="343674" y="5368553"/>
            <a:ext cx="3240360" cy="830997"/>
          </a:xfrm>
          <a:prstGeom prst="rect">
            <a:avLst/>
          </a:prstGeom>
          <a:noFill/>
        </p:spPr>
        <p:txBody>
          <a:bodyPr wrap="square" rtlCol="0">
            <a:spAutoFit/>
          </a:bodyPr>
          <a:lstStyle/>
          <a:p>
            <a:pPr algn="ctr"/>
            <a:r>
              <a:rPr lang="fr-FR" sz="2400" dirty="0" smtClean="0">
                <a:latin typeface="Action of the Time New UL" panose="04030905020B02020C02" pitchFamily="82" charset="0"/>
              </a:rPr>
              <a:t>Le plaisir de l’aboutissement</a:t>
            </a:r>
            <a:endParaRPr lang="fr-FR" sz="2400" dirty="0">
              <a:latin typeface="Action of the Time New UL" panose="04030905020B02020C02" pitchFamily="82" charset="0"/>
            </a:endParaRPr>
          </a:p>
        </p:txBody>
      </p:sp>
    </p:spTree>
    <p:extLst>
      <p:ext uri="{BB962C8B-B14F-4D97-AF65-F5344CB8AC3E}">
        <p14:creationId xmlns="" xmlns:p14="http://schemas.microsoft.com/office/powerpoint/2010/main" val="24547984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6"/>
            <a:ext cx="966160"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4096520"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sp>
        <p:nvSpPr>
          <p:cNvPr id="36" name="Rectangle à coins arrondis 35"/>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Prototypage 3D</a:t>
            </a:r>
            <a:endParaRPr lang="fr-FR" sz="2800" b="1" dirty="0">
              <a:solidFill>
                <a:schemeClr val="bg1"/>
              </a:solidFill>
            </a:endParaRPr>
          </a:p>
        </p:txBody>
      </p:sp>
      <p:sp>
        <p:nvSpPr>
          <p:cNvPr id="9" name="Rectangle 10"/>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p:cNvSpPr>
            <a:spLocks noChangeArrowheads="1"/>
          </p:cNvSpPr>
          <p:nvPr/>
        </p:nvSpPr>
        <p:spPr bwMode="auto">
          <a:xfrm>
            <a:off x="0" y="2181225"/>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 name="Rectangle 12"/>
          <p:cNvSpPr>
            <a:spLocks noChangeArrowheads="1"/>
          </p:cNvSpPr>
          <p:nvPr/>
        </p:nvSpPr>
        <p:spPr bwMode="auto">
          <a:xfrm>
            <a:off x="0" y="3962400"/>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 name="Rectangle 13"/>
          <p:cNvSpPr>
            <a:spLocks noChangeArrowheads="1"/>
          </p:cNvSpPr>
          <p:nvPr/>
        </p:nvSpPr>
        <p:spPr bwMode="auto">
          <a:xfrm>
            <a:off x="0" y="5686425"/>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 name="Rectangle 14"/>
          <p:cNvSpPr>
            <a:spLocks noChangeArrowheads="1"/>
          </p:cNvSpPr>
          <p:nvPr/>
        </p:nvSpPr>
        <p:spPr bwMode="auto">
          <a:xfrm>
            <a:off x="0" y="76581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3" name="Image 2"/>
          <p:cNvPicPr>
            <a:picLocks noChangeAspect="1"/>
          </p:cNvPicPr>
          <p:nvPr/>
        </p:nvPicPr>
        <p:blipFill rotWithShape="1">
          <a:blip r:embed="rId3" cstate="print">
            <a:extLst>
              <a:ext uri="{28A0092B-C50C-407E-A947-70E740481C1C}">
                <a14:useLocalDpi xmlns="" xmlns:a14="http://schemas.microsoft.com/office/drawing/2010/main" val="0"/>
              </a:ext>
            </a:extLst>
          </a:blip>
          <a:srcRect b="30755"/>
          <a:stretch/>
        </p:blipFill>
        <p:spPr>
          <a:xfrm>
            <a:off x="2935334" y="4241385"/>
            <a:ext cx="1800000" cy="2215858"/>
          </a:xfrm>
          <a:prstGeom prst="roundRect">
            <a:avLst>
              <a:gd name="adj" fmla="val 1867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319" name="Picture 7" descr="F:\Photo maquetisation\DSCF2035[1].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1980" r="17852"/>
          <a:stretch/>
        </p:blipFill>
        <p:spPr bwMode="auto">
          <a:xfrm>
            <a:off x="6213195" y="2361887"/>
            <a:ext cx="2583437" cy="2071007"/>
          </a:xfrm>
          <a:prstGeom prst="rect">
            <a:avLst/>
          </a:prstGeom>
          <a:noFill/>
          <a:scene3d>
            <a:camera prst="orthographicFront"/>
            <a:lightRig rig="threePt" dir="t"/>
          </a:scene3d>
          <a:sp3d>
            <a:bevelT w="139700" prst="cross"/>
          </a:sp3d>
          <a:extLst>
            <a:ext uri="{909E8E84-426E-40DD-AFC4-6F175D3DCCD1}">
              <a14:hiddenFill xmlns="" xmlns:a14="http://schemas.microsoft.com/office/drawing/2010/main">
                <a:solidFill>
                  <a:srgbClr val="FFFFFF"/>
                </a:solidFill>
              </a14:hiddenFill>
            </a:ext>
          </a:extLst>
        </p:spPr>
      </p:pic>
      <p:sp>
        <p:nvSpPr>
          <p:cNvPr id="7" name="ZoneTexte 6"/>
          <p:cNvSpPr txBox="1"/>
          <p:nvPr/>
        </p:nvSpPr>
        <p:spPr>
          <a:xfrm>
            <a:off x="2904989" y="2960077"/>
            <a:ext cx="3081453" cy="830997"/>
          </a:xfrm>
          <a:prstGeom prst="rect">
            <a:avLst/>
          </a:prstGeom>
          <a:noFill/>
        </p:spPr>
        <p:txBody>
          <a:bodyPr wrap="square" rtlCol="0">
            <a:spAutoFit/>
          </a:bodyPr>
          <a:lstStyle/>
          <a:p>
            <a:r>
              <a:rPr lang="fr-FR" sz="2400" dirty="0" smtClean="0">
                <a:latin typeface="Action of the Time New UL" panose="04030905020B02020C02" pitchFamily="82" charset="0"/>
              </a:rPr>
              <a:t>De la conception à l’impression 3D</a:t>
            </a:r>
            <a:endParaRPr lang="fr-FR" sz="2400" dirty="0">
              <a:latin typeface="Action of the Time New UL" panose="04030905020B02020C02" pitchFamily="82" charset="0"/>
            </a:endParaRPr>
          </a:p>
        </p:txBody>
      </p:sp>
      <p:pic>
        <p:nvPicPr>
          <p:cNvPr id="15" name="Image 1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21302008">
            <a:off x="304004" y="2297847"/>
            <a:ext cx="2393816" cy="1656184"/>
          </a:xfrm>
          <a:prstGeom prst="rect">
            <a:avLst/>
          </a:prstGeom>
        </p:spPr>
      </p:pic>
      <p:sp>
        <p:nvSpPr>
          <p:cNvPr id="6" name="Flèche courbée vers le haut 5"/>
          <p:cNvSpPr/>
          <p:nvPr/>
        </p:nvSpPr>
        <p:spPr>
          <a:xfrm rot="310926">
            <a:off x="686471" y="3783580"/>
            <a:ext cx="6575859" cy="2736410"/>
          </a:xfrm>
          <a:prstGeom prst="curvedUpArrow">
            <a:avLst>
              <a:gd name="adj1" fmla="val 15907"/>
              <a:gd name="adj2" fmla="val 39706"/>
              <a:gd name="adj3" fmla="val 25000"/>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6" name="Image 1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21241831">
            <a:off x="101938" y="4544644"/>
            <a:ext cx="2257425" cy="2078075"/>
          </a:xfrm>
          <a:prstGeom prst="rect">
            <a:avLst/>
          </a:prstGeom>
        </p:spPr>
      </p:pic>
      <p:pic>
        <p:nvPicPr>
          <p:cNvPr id="13318" name="Picture 6" descr="F:\Photo maquetisation\DSCF2031[1].JPG"/>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865" t="20953" r="865" b="15971"/>
          <a:stretch/>
        </p:blipFill>
        <p:spPr bwMode="auto">
          <a:xfrm>
            <a:off x="5544870" y="5043231"/>
            <a:ext cx="1576767" cy="1768138"/>
          </a:xfrm>
          <a:prstGeom prst="roundRect">
            <a:avLst>
              <a:gd name="adj" fmla="val 268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
        <p:nvSpPr>
          <p:cNvPr id="5" name="Cœur 4"/>
          <p:cNvSpPr/>
          <p:nvPr/>
        </p:nvSpPr>
        <p:spPr>
          <a:xfrm>
            <a:off x="7293520" y="5043231"/>
            <a:ext cx="1800200" cy="1783849"/>
          </a:xfrm>
          <a:prstGeom prst="hear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000" b="1" dirty="0">
                <a:solidFill>
                  <a:srgbClr val="C00000"/>
                </a:solidFill>
              </a:rPr>
              <a:t>Lien avec nos amis de </a:t>
            </a:r>
            <a:r>
              <a:rPr lang="fr-FR" sz="2000" b="1" dirty="0" smtClean="0">
                <a:solidFill>
                  <a:srgbClr val="C00000"/>
                </a:solidFill>
              </a:rPr>
              <a:t>l’ITEC</a:t>
            </a:r>
            <a:endParaRPr lang="fr-FR" sz="2000" dirty="0">
              <a:solidFill>
                <a:srgbClr val="C00000"/>
              </a:solidFill>
            </a:endParaRPr>
          </a:p>
        </p:txBody>
      </p:sp>
    </p:spTree>
    <p:extLst>
      <p:ext uri="{BB962C8B-B14F-4D97-AF65-F5344CB8AC3E}">
        <p14:creationId xmlns="" xmlns:p14="http://schemas.microsoft.com/office/powerpoint/2010/main" val="22579613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6"/>
            <a:ext cx="966160"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4096520"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3</a:t>
            </a:r>
            <a:endParaRPr lang="fr-FR" dirty="0"/>
          </a:p>
        </p:txBody>
      </p:sp>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grpSp>
        <p:nvGrpSpPr>
          <p:cNvPr id="32" name="Groupe 11"/>
          <p:cNvGrpSpPr>
            <a:grpSpLocks/>
          </p:cNvGrpSpPr>
          <p:nvPr/>
        </p:nvGrpSpPr>
        <p:grpSpPr bwMode="auto">
          <a:xfrm>
            <a:off x="3904602" y="1177740"/>
            <a:ext cx="398463" cy="377825"/>
            <a:chOff x="1047361" y="2607930"/>
            <a:chExt cx="223501" cy="212762"/>
          </a:xfrm>
        </p:grpSpPr>
        <p:sp>
          <p:nvSpPr>
            <p:cNvPr id="34" name="Flèche en arc 33"/>
            <p:cNvSpPr/>
            <p:nvPr/>
          </p:nvSpPr>
          <p:spPr>
            <a:xfrm rot="7222611">
              <a:off x="1069672" y="2619502"/>
              <a:ext cx="201140"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35" name="Flèche en arc 34"/>
            <p:cNvSpPr/>
            <p:nvPr/>
          </p:nvSpPr>
          <p:spPr>
            <a:xfrm rot="18244965">
              <a:off x="1047411" y="2607880"/>
              <a:ext cx="201141" cy="201240"/>
            </a:xfrm>
            <a:prstGeom prst="circular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grpSp>
      <p:sp>
        <p:nvSpPr>
          <p:cNvPr id="36" name="Rectangle à coins arrondis 35"/>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b="1" dirty="0" smtClean="0">
                <a:solidFill>
                  <a:schemeClr val="bg1"/>
                </a:solidFill>
              </a:rPr>
              <a:t>Maquette réelle du projet</a:t>
            </a:r>
            <a:endParaRPr lang="fr-FR" sz="2800" b="1" dirty="0">
              <a:solidFill>
                <a:schemeClr val="bg1"/>
              </a:solidFill>
            </a:endParaRPr>
          </a:p>
        </p:txBody>
      </p:sp>
      <p:sp>
        <p:nvSpPr>
          <p:cNvPr id="9" name="Rectangle 10"/>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p:cNvSpPr>
            <a:spLocks noChangeArrowheads="1"/>
          </p:cNvSpPr>
          <p:nvPr/>
        </p:nvSpPr>
        <p:spPr bwMode="auto">
          <a:xfrm>
            <a:off x="0" y="2181225"/>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 name="Rectangle 12"/>
          <p:cNvSpPr>
            <a:spLocks noChangeArrowheads="1"/>
          </p:cNvSpPr>
          <p:nvPr/>
        </p:nvSpPr>
        <p:spPr bwMode="auto">
          <a:xfrm>
            <a:off x="0" y="3962400"/>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3" name="Rectangle 13"/>
          <p:cNvSpPr>
            <a:spLocks noChangeArrowheads="1"/>
          </p:cNvSpPr>
          <p:nvPr/>
        </p:nvSpPr>
        <p:spPr bwMode="auto">
          <a:xfrm>
            <a:off x="0" y="5686425"/>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4" name="Rectangle 14"/>
          <p:cNvSpPr>
            <a:spLocks noChangeArrowheads="1"/>
          </p:cNvSpPr>
          <p:nvPr/>
        </p:nvSpPr>
        <p:spPr bwMode="auto">
          <a:xfrm>
            <a:off x="0" y="76581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13320" name="Picture 8" descr="F:\Photo maquetisation\DSCF2045.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902" t="5095" r="25977" b="29162"/>
          <a:stretch/>
        </p:blipFill>
        <p:spPr bwMode="auto">
          <a:xfrm>
            <a:off x="276875" y="2513385"/>
            <a:ext cx="3136330" cy="172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3321" name="Picture 9" descr="F:\Photo maquetisation\DSCF2046.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5699" b="29695"/>
          <a:stretch/>
        </p:blipFill>
        <p:spPr bwMode="auto">
          <a:xfrm>
            <a:off x="3607342" y="4348420"/>
            <a:ext cx="5236515" cy="21960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ZoneTexte 6"/>
          <p:cNvSpPr txBox="1"/>
          <p:nvPr/>
        </p:nvSpPr>
        <p:spPr>
          <a:xfrm>
            <a:off x="658028" y="5261754"/>
            <a:ext cx="2374025" cy="461665"/>
          </a:xfrm>
          <a:prstGeom prst="rect">
            <a:avLst/>
          </a:prstGeom>
          <a:noFill/>
        </p:spPr>
        <p:txBody>
          <a:bodyPr wrap="square" rtlCol="0">
            <a:spAutoFit/>
          </a:bodyPr>
          <a:lstStyle/>
          <a:p>
            <a:pPr algn="ctr"/>
            <a:r>
              <a:rPr lang="fr-FR" sz="2400" dirty="0" smtClean="0">
                <a:latin typeface="Action of the Time New UL" panose="04030905020B02020C02" pitchFamily="82" charset="0"/>
              </a:rPr>
              <a:t>Intégration </a:t>
            </a:r>
            <a:endParaRPr lang="fr-FR" sz="2400" dirty="0">
              <a:latin typeface="Action of the Time New UL" panose="04030905020B02020C02" pitchFamily="82" charset="0"/>
            </a:endParaRPr>
          </a:p>
        </p:txBody>
      </p:sp>
    </p:spTree>
    <p:extLst>
      <p:ext uri="{BB962C8B-B14F-4D97-AF65-F5344CB8AC3E}">
        <p14:creationId xmlns="" xmlns:p14="http://schemas.microsoft.com/office/powerpoint/2010/main" val="42684156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5069757"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4</a:t>
            </a:r>
            <a:endParaRPr lang="fr-FR" dirty="0"/>
          </a:p>
        </p:txBody>
      </p:sp>
      <p:sp>
        <p:nvSpPr>
          <p:cNvPr id="30" name="Rectangle à coins arrondis 29"/>
          <p:cNvSpPr/>
          <p:nvPr/>
        </p:nvSpPr>
        <p:spPr>
          <a:xfrm>
            <a:off x="179512" y="1813410"/>
            <a:ext cx="8784976" cy="4927478"/>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sp>
        <p:nvSpPr>
          <p:cNvPr id="32" name="Rectangle à coins arrondis 31"/>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b="1" dirty="0" smtClean="0">
                <a:solidFill>
                  <a:schemeClr val="bg1"/>
                </a:solidFill>
              </a:rPr>
              <a:t>Conformité du projet au cahier des charges</a:t>
            </a:r>
            <a:endParaRPr lang="fr-FR" b="1" dirty="0">
              <a:solidFill>
                <a:schemeClr val="bg1"/>
              </a:solidFill>
            </a:endParaRPr>
          </a:p>
        </p:txBody>
      </p:sp>
      <p:pic>
        <p:nvPicPr>
          <p:cNvPr id="1026" name="Picture 2">
            <a:hlinkClick r:id="rId3" action="ppaction://hlinkfile"/>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57224" y="2357430"/>
            <a:ext cx="7699801" cy="432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3973619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7"/>
            <a:ext cx="973878" cy="7403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63" name="Rectangle à coins arrondis 62"/>
          <p:cNvSpPr/>
          <p:nvPr/>
        </p:nvSpPr>
        <p:spPr>
          <a:xfrm>
            <a:off x="5069757" y="764704"/>
            <a:ext cx="1000123" cy="3405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smtClean="0"/>
              <a:t>Phase 4</a:t>
            </a:r>
            <a:endParaRPr lang="fr-FR" dirty="0"/>
          </a:p>
        </p:txBody>
      </p:sp>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sp>
        <p:nvSpPr>
          <p:cNvPr id="32" name="Rectangle à coins arrondis 31"/>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b="1" dirty="0" smtClean="0">
                <a:solidFill>
                  <a:schemeClr val="bg1"/>
                </a:solidFill>
              </a:rPr>
              <a:t>Conformité du projet au cahier des charges</a:t>
            </a:r>
            <a:endParaRPr lang="fr-FR" b="1" dirty="0">
              <a:solidFill>
                <a:schemeClr val="bg1"/>
              </a:solidFill>
            </a:endParaRPr>
          </a:p>
        </p:txBody>
      </p:sp>
      <p:pic>
        <p:nvPicPr>
          <p:cNvPr id="2765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0881" r="9514" b="12779"/>
          <a:stretch/>
        </p:blipFill>
        <p:spPr bwMode="auto">
          <a:xfrm>
            <a:off x="4427984" y="2385136"/>
            <a:ext cx="3304823" cy="2268000"/>
          </a:xfrm>
          <a:prstGeom prst="rect">
            <a:avLst/>
          </a:prstGeom>
          <a:ln w="9525">
            <a:solidFill>
              <a:schemeClr val="tx1"/>
            </a:solidFill>
            <a:miter lim="800000"/>
            <a:headEnd/>
            <a:tailEnd/>
          </a:ln>
          <a:effectLst>
            <a:softEdge rad="112500"/>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9384" y="2737871"/>
            <a:ext cx="4164013" cy="3541713"/>
          </a:xfrm>
          <a:prstGeom prst="rect">
            <a:avLst/>
          </a:prstGeom>
          <a:ln w="9525">
            <a:solidFill>
              <a:schemeClr val="tx1"/>
            </a:solidFill>
            <a:miter lim="800000"/>
            <a:headEnd/>
            <a:tailEnd/>
          </a:ln>
          <a:effectLst>
            <a:softEdge rad="112500"/>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5522" t="8417" r="10874" b="7819"/>
          <a:stretch/>
        </p:blipFill>
        <p:spPr bwMode="auto">
          <a:xfrm>
            <a:off x="5252209" y="4689352"/>
            <a:ext cx="3424247" cy="1908000"/>
          </a:xfrm>
          <a:prstGeom prst="rect">
            <a:avLst/>
          </a:prstGeom>
          <a:ln w="57150">
            <a:solidFill>
              <a:schemeClr val="tx1"/>
            </a:solidFill>
            <a:miter lim="800000"/>
            <a:headEnd/>
            <a:tailEnd/>
          </a:ln>
          <a:effectLst>
            <a:softEdge rad="112500"/>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Image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411760" y="4243908"/>
            <a:ext cx="2857500" cy="2857500"/>
          </a:xfrm>
          <a:prstGeom prst="rect">
            <a:avLst/>
          </a:prstGeom>
        </p:spPr>
      </p:pic>
    </p:spTree>
    <p:extLst>
      <p:ext uri="{BB962C8B-B14F-4D97-AF65-F5344CB8AC3E}">
        <p14:creationId xmlns="" xmlns:p14="http://schemas.microsoft.com/office/powerpoint/2010/main" val="28266838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73891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7" name="Rectangle 46"/>
          <p:cNvSpPr/>
          <p:nvPr/>
        </p:nvSpPr>
        <p:spPr>
          <a:xfrm>
            <a:off x="5071605" y="1032498"/>
            <a:ext cx="973878"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
        <p:nvSpPr>
          <p:cNvPr id="48" name="Rectangle 47"/>
          <p:cNvSpPr/>
          <p:nvPr/>
        </p:nvSpPr>
        <p:spPr>
          <a:xfrm>
            <a:off x="4094659" y="1032497"/>
            <a:ext cx="966160"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30" name="Rectangle à coins arrondis 29"/>
          <p:cNvSpPr/>
          <p:nvPr/>
        </p:nvSpPr>
        <p:spPr>
          <a:xfrm>
            <a:off x="292496"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sp>
        <p:nvSpPr>
          <p:cNvPr id="32" name="Rectangle à coins arrondis 31"/>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b="1" dirty="0" smtClean="0">
                <a:solidFill>
                  <a:schemeClr val="bg1"/>
                </a:solidFill>
              </a:rPr>
              <a:t>Épreuve </a:t>
            </a:r>
            <a:r>
              <a:rPr lang="fr-FR" b="1" dirty="0" smtClean="0">
                <a:solidFill>
                  <a:schemeClr val="bg1"/>
                </a:solidFill>
              </a:rPr>
              <a:t>de présentation du projet</a:t>
            </a:r>
            <a:endParaRPr lang="fr-FR" b="1" dirty="0">
              <a:solidFill>
                <a:schemeClr val="bg1"/>
              </a:solidFill>
            </a:endParaRPr>
          </a:p>
        </p:txBody>
      </p:sp>
      <p:pic>
        <p:nvPicPr>
          <p:cNvPr id="3" name="Image 2"/>
          <p:cNvPicPr>
            <a:picLocks noChangeAspect="1"/>
          </p:cNvPicPr>
          <p:nvPr/>
        </p:nvPicPr>
        <p:blipFill rotWithShape="1">
          <a:blip r:embed="rId3" cstate="print">
            <a:extLst>
              <a:ext uri="{28A0092B-C50C-407E-A947-70E740481C1C}">
                <a14:useLocalDpi xmlns="" xmlns:a14="http://schemas.microsoft.com/office/drawing/2010/main" val="0"/>
              </a:ext>
            </a:extLst>
          </a:blip>
          <a:srcRect t="19354" b="13835"/>
          <a:stretch/>
        </p:blipFill>
        <p:spPr>
          <a:xfrm>
            <a:off x="412710" y="2439620"/>
            <a:ext cx="8333862" cy="4176000"/>
          </a:xfrm>
          <a:prstGeom prst="rect">
            <a:avLst/>
          </a:prstGeom>
        </p:spPr>
      </p:pic>
    </p:spTree>
    <p:extLst>
      <p:ext uri="{BB962C8B-B14F-4D97-AF65-F5344CB8AC3E}">
        <p14:creationId xmlns="" xmlns:p14="http://schemas.microsoft.com/office/powerpoint/2010/main" val="23575039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AutoShape 10" descr="http://www.monversailles.com/wp-content/uploads/2011/03/fleche-verte.jpg"/>
          <p:cNvSpPr>
            <a:spLocks noChangeAspect="1" noChangeArrowheads="1"/>
          </p:cNvSpPr>
          <p:nvPr/>
        </p:nvSpPr>
        <p:spPr bwMode="auto">
          <a:xfrm>
            <a:off x="63500" y="-136525"/>
            <a:ext cx="2857500" cy="21431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pSp>
        <p:nvGrpSpPr>
          <p:cNvPr id="42" name="Groupe 21"/>
          <p:cNvGrpSpPr>
            <a:grpSpLocks/>
          </p:cNvGrpSpPr>
          <p:nvPr/>
        </p:nvGrpSpPr>
        <p:grpSpPr bwMode="auto">
          <a:xfrm>
            <a:off x="4181767" y="888555"/>
            <a:ext cx="4350673" cy="668237"/>
            <a:chOff x="-43423" y="135678"/>
            <a:chExt cx="2623591" cy="378063"/>
          </a:xfrm>
        </p:grpSpPr>
        <p:sp>
          <p:nvSpPr>
            <p:cNvPr id="43" name="AutoShape 3"/>
            <p:cNvSpPr>
              <a:spLocks noChangeArrowheads="1"/>
            </p:cNvSpPr>
            <p:nvPr/>
          </p:nvSpPr>
          <p:spPr bwMode="auto">
            <a:xfrm>
              <a:off x="1" y="176927"/>
              <a:ext cx="2580167" cy="336814"/>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a:spcBef>
                  <a:spcPts val="2400"/>
                </a:spcBef>
              </a:pPr>
              <a:endParaRPr lang="fr-FR" sz="2000" b="1">
                <a:solidFill>
                  <a:srgbClr val="7BB800"/>
                </a:solidFill>
                <a:latin typeface="Century Gothic" pitchFamily="34" charset="0"/>
              </a:endParaRPr>
            </a:p>
          </p:txBody>
        </p:sp>
        <p:sp>
          <p:nvSpPr>
            <p:cNvPr id="44" name="AutoShape 4"/>
            <p:cNvSpPr>
              <a:spLocks noChangeArrowheads="1"/>
            </p:cNvSpPr>
            <p:nvPr/>
          </p:nvSpPr>
          <p:spPr bwMode="auto">
            <a:xfrm>
              <a:off x="-43423" y="135678"/>
              <a:ext cx="1290084" cy="19648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a:solidFill>
                    <a:srgbClr val="FFFFFF"/>
                  </a:solidFill>
                  <a:latin typeface="Calibri" pitchFamily="34" charset="0"/>
                </a:rPr>
                <a:t>Centres </a:t>
              </a:r>
              <a:r>
                <a:rPr lang="fr-FR" b="1" dirty="0" smtClean="0">
                  <a:solidFill>
                    <a:srgbClr val="FFFFFF"/>
                  </a:solidFill>
                  <a:latin typeface="Calibri" pitchFamily="34" charset="0"/>
                </a:rPr>
                <a:t>d’Intérêts</a:t>
              </a:r>
              <a:endParaRPr lang="fr-FR" b="1" dirty="0">
                <a:solidFill>
                  <a:srgbClr val="FFFFFF"/>
                </a:solidFill>
                <a:latin typeface="Calibri" pitchFamily="34" charset="0"/>
              </a:endParaRPr>
            </a:p>
          </p:txBody>
        </p:sp>
      </p:grpSp>
      <p:grpSp>
        <p:nvGrpSpPr>
          <p:cNvPr id="45" name="Groupe 21"/>
          <p:cNvGrpSpPr>
            <a:grpSpLocks/>
          </p:cNvGrpSpPr>
          <p:nvPr/>
        </p:nvGrpSpPr>
        <p:grpSpPr bwMode="auto">
          <a:xfrm>
            <a:off x="35496" y="888554"/>
            <a:ext cx="3765333" cy="668238"/>
            <a:chOff x="296363" y="29132"/>
            <a:chExt cx="2010102" cy="509714"/>
          </a:xfrm>
        </p:grpSpPr>
        <p:sp>
          <p:nvSpPr>
            <p:cNvPr id="46" name="AutoShape 3"/>
            <p:cNvSpPr>
              <a:spLocks noChangeArrowheads="1"/>
            </p:cNvSpPr>
            <p:nvPr/>
          </p:nvSpPr>
          <p:spPr bwMode="auto">
            <a:xfrm>
              <a:off x="345970" y="74334"/>
              <a:ext cx="1960495" cy="464512"/>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marL="1260475" algn="ctr"/>
              <a:r>
                <a:rPr lang="fr-FR" sz="2000" b="1" dirty="0" smtClean="0">
                  <a:solidFill>
                    <a:srgbClr val="7BB800"/>
                  </a:solidFill>
                  <a:latin typeface="Century Gothic" pitchFamily="34" charset="0"/>
                </a:rPr>
                <a:t>L’énergie </a:t>
              </a:r>
              <a:endParaRPr lang="fr-FR" sz="2000" b="1" dirty="0">
                <a:solidFill>
                  <a:srgbClr val="7BB800"/>
                </a:solidFill>
                <a:latin typeface="Century Gothic" pitchFamily="34" charset="0"/>
              </a:endParaRPr>
            </a:p>
            <a:p>
              <a:pPr marL="1344613" algn="ctr"/>
              <a:r>
                <a:rPr lang="fr-FR" sz="2000" b="1" dirty="0" smtClean="0">
                  <a:solidFill>
                    <a:srgbClr val="7BB800"/>
                  </a:solidFill>
                  <a:latin typeface="Century Gothic" pitchFamily="34" charset="0"/>
                </a:rPr>
                <a:t>dans l’habitat</a:t>
              </a:r>
              <a:endParaRPr lang="fr-FR" sz="2000" b="1" dirty="0">
                <a:solidFill>
                  <a:srgbClr val="7BB800"/>
                </a:solidFill>
                <a:latin typeface="Century Gothic" pitchFamily="34" charset="0"/>
              </a:endParaRPr>
            </a:p>
          </p:txBody>
        </p:sp>
        <p:sp>
          <p:nvSpPr>
            <p:cNvPr id="47" name="AutoShape 4"/>
            <p:cNvSpPr>
              <a:spLocks noChangeArrowheads="1"/>
            </p:cNvSpPr>
            <p:nvPr/>
          </p:nvSpPr>
          <p:spPr bwMode="auto">
            <a:xfrm>
              <a:off x="296363" y="29132"/>
              <a:ext cx="768820" cy="264904"/>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lstStyle/>
            <a:p>
              <a:r>
                <a:rPr lang="fr-FR" b="1" dirty="0" smtClean="0">
                  <a:solidFill>
                    <a:srgbClr val="FFFFFF"/>
                  </a:solidFill>
                  <a:latin typeface="Calibri" pitchFamily="34" charset="0"/>
                </a:rPr>
                <a:t>Thème</a:t>
              </a:r>
              <a:endParaRPr lang="fr-FR" b="1" dirty="0">
                <a:solidFill>
                  <a:srgbClr val="FFFFFF"/>
                </a:solidFill>
                <a:latin typeface="Calibri" pitchFamily="34" charset="0"/>
              </a:endParaRPr>
            </a:p>
          </p:txBody>
        </p:sp>
      </p:grpSp>
      <p:pic>
        <p:nvPicPr>
          <p:cNvPr id="24" name="Image 2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851498" y="692848"/>
            <a:ext cx="1464918" cy="1368000"/>
          </a:xfrm>
          <a:prstGeom prst="rect">
            <a:avLst/>
          </a:prstGeom>
        </p:spPr>
      </p:pic>
      <p:sp>
        <p:nvSpPr>
          <p:cNvPr id="35" name="Ellipse 34"/>
          <p:cNvSpPr/>
          <p:nvPr/>
        </p:nvSpPr>
        <p:spPr>
          <a:xfrm>
            <a:off x="79705" y="5526275"/>
            <a:ext cx="1702877" cy="15751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1400" b="1" dirty="0">
              <a:solidFill>
                <a:schemeClr val="bg1"/>
              </a:solidFill>
            </a:endParaRPr>
          </a:p>
        </p:txBody>
      </p:sp>
      <p:grpSp>
        <p:nvGrpSpPr>
          <p:cNvPr id="4" name="Groupe 3"/>
          <p:cNvGrpSpPr/>
          <p:nvPr/>
        </p:nvGrpSpPr>
        <p:grpSpPr>
          <a:xfrm>
            <a:off x="79706" y="1484783"/>
            <a:ext cx="3971115" cy="5337636"/>
            <a:chOff x="79706" y="1484783"/>
            <a:chExt cx="3971115" cy="5337636"/>
          </a:xfrm>
        </p:grpSpPr>
        <p:sp>
          <p:nvSpPr>
            <p:cNvPr id="29" name="Rectangle à coins arrondis 28"/>
            <p:cNvSpPr/>
            <p:nvPr/>
          </p:nvSpPr>
          <p:spPr>
            <a:xfrm>
              <a:off x="1935990" y="1924559"/>
              <a:ext cx="2114831" cy="4384761"/>
            </a:xfrm>
            <a:prstGeom prst="roundRect">
              <a:avLst>
                <a:gd name="adj" fmla="val 7703"/>
              </a:avLst>
            </a:prstGeom>
          </p:spPr>
          <p:style>
            <a:lnRef idx="1">
              <a:schemeClr val="accent2"/>
            </a:lnRef>
            <a:fillRef idx="3">
              <a:schemeClr val="accent2"/>
            </a:fillRef>
            <a:effectRef idx="2">
              <a:schemeClr val="accent2"/>
            </a:effectRef>
            <a:fontRef idx="minor">
              <a:schemeClr val="lt1"/>
            </a:fontRef>
          </p:style>
          <p:txBody>
            <a:bodyPr rtlCol="0" anchor="t"/>
            <a:lstStyle/>
            <a:p>
              <a:pPr algn="ctr"/>
              <a:r>
                <a:rPr lang="fr-FR" b="1" dirty="0" smtClean="0">
                  <a:solidFill>
                    <a:schemeClr val="tx1"/>
                  </a:solidFill>
                  <a:effectLst>
                    <a:outerShdw blurRad="38100" dist="38100" dir="2700000" algn="tl">
                      <a:srgbClr val="000000">
                        <a:alpha val="43137"/>
                      </a:srgbClr>
                    </a:outerShdw>
                  </a:effectLst>
                </a:rPr>
                <a:t>DÉMARCHE D’INVESTIGATION</a:t>
              </a:r>
              <a:endParaRPr lang="fr-FR" b="1" dirty="0">
                <a:solidFill>
                  <a:schemeClr val="tx1"/>
                </a:solidFill>
                <a:effectLst>
                  <a:outerShdw blurRad="38100" dist="38100" dir="2700000" algn="tl">
                    <a:srgbClr val="000000">
                      <a:alpha val="43137"/>
                    </a:srgbClr>
                  </a:outerShdw>
                </a:effectLst>
              </a:endParaRPr>
            </a:p>
          </p:txBody>
        </p:sp>
        <p:sp>
          <p:nvSpPr>
            <p:cNvPr id="62" name="ZoneTexte 61"/>
            <p:cNvSpPr txBox="1"/>
            <p:nvPr>
              <p:custDataLst>
                <p:tags r:id="rId1"/>
              </p:custDataLst>
            </p:nvPr>
          </p:nvSpPr>
          <p:spPr>
            <a:xfrm>
              <a:off x="233414" y="5652868"/>
              <a:ext cx="1574484" cy="1169551"/>
            </a:xfrm>
            <a:prstGeom prst="rect">
              <a:avLst/>
            </a:prstGeom>
            <a:noFill/>
          </p:spPr>
          <p:txBody>
            <a:bodyPr wrap="square" rtlCol="0" anchor="ctr">
              <a:spAutoFit/>
            </a:bodyPr>
            <a:lstStyle/>
            <a:p>
              <a:pPr algn="ctr"/>
              <a:r>
                <a:rPr lang="fr-FR" sz="1400" dirty="0">
                  <a:solidFill>
                    <a:schemeClr val="bg1"/>
                  </a:solidFill>
                </a:rPr>
                <a:t>Comment </a:t>
              </a:r>
              <a:r>
                <a:rPr lang="fr-FR" sz="1400" dirty="0" smtClean="0">
                  <a:solidFill>
                    <a:schemeClr val="bg1"/>
                  </a:solidFill>
                </a:rPr>
                <a:t>connaître </a:t>
              </a:r>
              <a:r>
                <a:rPr lang="fr-FR" sz="1400" dirty="0">
                  <a:solidFill>
                    <a:schemeClr val="bg1"/>
                  </a:solidFill>
                </a:rPr>
                <a:t>les performances énergétique d’une habitation ?</a:t>
              </a:r>
            </a:p>
          </p:txBody>
        </p:sp>
        <p:sp>
          <p:nvSpPr>
            <p:cNvPr id="33" name="Rectangle à coins arrondis 32"/>
            <p:cNvSpPr/>
            <p:nvPr/>
          </p:nvSpPr>
          <p:spPr>
            <a:xfrm>
              <a:off x="79706" y="2852935"/>
              <a:ext cx="1702876" cy="834754"/>
            </a:xfrm>
            <a:prstGeom prst="roundRect">
              <a:avLst>
                <a:gd name="adj" fmla="val 7851"/>
              </a:avLst>
            </a:prstGeom>
          </p:spPr>
          <p:style>
            <a:lnRef idx="1">
              <a:schemeClr val="accent5"/>
            </a:lnRef>
            <a:fillRef idx="3">
              <a:schemeClr val="accent5"/>
            </a:fillRef>
            <a:effectRef idx="2">
              <a:schemeClr val="accent5"/>
            </a:effectRef>
            <a:fontRef idx="minor">
              <a:schemeClr val="lt1"/>
            </a:fontRef>
          </p:style>
          <p:txBody>
            <a:bodyPr rtlCol="0" anchor="t"/>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fontAlgn="base">
                <a:spcBef>
                  <a:spcPct val="0"/>
                </a:spcBef>
                <a:spcAft>
                  <a:spcPct val="0"/>
                </a:spcAft>
                <a:tabLst>
                  <a:tab pos="1433513" algn="l"/>
                </a:tabLst>
              </a:pPr>
              <a:r>
                <a:rPr lang="fr-FR" altLang="zh-CN" sz="1400" b="1" dirty="0">
                  <a:solidFill>
                    <a:schemeClr val="bg1"/>
                  </a:solidFill>
                  <a:latin typeface="Calibri" pitchFamily="34" charset="0"/>
                  <a:ea typeface="Times New Roman" pitchFamily="18" charset="0"/>
                  <a:cs typeface="Calibri" pitchFamily="34" charset="0"/>
                </a:rPr>
                <a:t>D</a:t>
              </a:r>
              <a:r>
                <a:rPr lang="fr-FR" altLang="zh-CN" sz="1400" b="1" dirty="0" smtClean="0">
                  <a:solidFill>
                    <a:schemeClr val="bg1"/>
                  </a:solidFill>
                  <a:latin typeface="Calibri" pitchFamily="34" charset="0"/>
                  <a:ea typeface="Times New Roman" pitchFamily="18" charset="0"/>
                  <a:cs typeface="Calibri" pitchFamily="34" charset="0"/>
                </a:rPr>
                <a:t>éfi majeur, changement climatique</a:t>
              </a:r>
              <a:endParaRPr lang="fr-FR" altLang="zh-CN" sz="1400" b="1" dirty="0" smtClean="0">
                <a:solidFill>
                  <a:schemeClr val="bg1"/>
                </a:solidFill>
                <a:latin typeface="Arial" pitchFamily="34" charset="0"/>
                <a:cs typeface="Arial" pitchFamily="34" charset="0"/>
              </a:endParaRPr>
            </a:p>
          </p:txBody>
        </p:sp>
        <p:sp>
          <p:nvSpPr>
            <p:cNvPr id="34" name="Flèche vers la droite 23"/>
            <p:cNvSpPr/>
            <p:nvPr/>
          </p:nvSpPr>
          <p:spPr>
            <a:xfrm>
              <a:off x="1672174" y="3167417"/>
              <a:ext cx="351748" cy="451156"/>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1400"/>
            </a:p>
          </p:txBody>
        </p:sp>
        <p:sp>
          <p:nvSpPr>
            <p:cNvPr id="36" name="Flèche vers la droite 30"/>
            <p:cNvSpPr/>
            <p:nvPr/>
          </p:nvSpPr>
          <p:spPr>
            <a:xfrm rot="20325218">
              <a:off x="1696431" y="5899810"/>
              <a:ext cx="346222" cy="35897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1400"/>
            </a:p>
          </p:txBody>
        </p:sp>
        <p:sp>
          <p:nvSpPr>
            <p:cNvPr id="37" name="Ellipse 36"/>
            <p:cNvSpPr/>
            <p:nvPr/>
          </p:nvSpPr>
          <p:spPr>
            <a:xfrm>
              <a:off x="661627" y="1484783"/>
              <a:ext cx="1146271" cy="11626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FR" sz="1400" b="1" dirty="0" smtClean="0">
                  <a:solidFill>
                    <a:schemeClr val="bg1"/>
                  </a:solidFill>
                </a:rPr>
                <a:t>Equipe d’élèves</a:t>
              </a:r>
              <a:endParaRPr lang="fr-FR" sz="1400" b="1" dirty="0">
                <a:solidFill>
                  <a:schemeClr val="bg1"/>
                </a:solidFill>
              </a:endParaRPr>
            </a:p>
          </p:txBody>
        </p:sp>
        <p:sp>
          <p:nvSpPr>
            <p:cNvPr id="38" name="Flèche vers la droite 32"/>
            <p:cNvSpPr/>
            <p:nvPr/>
          </p:nvSpPr>
          <p:spPr>
            <a:xfrm rot="452134">
              <a:off x="1691590" y="2094426"/>
              <a:ext cx="307689" cy="39608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1400"/>
            </a:p>
          </p:txBody>
        </p:sp>
      </p:grpSp>
      <p:sp>
        <p:nvSpPr>
          <p:cNvPr id="30" name="Rectangle à coins arrondis 29"/>
          <p:cNvSpPr/>
          <p:nvPr/>
        </p:nvSpPr>
        <p:spPr>
          <a:xfrm>
            <a:off x="2241259" y="2671127"/>
            <a:ext cx="1494930" cy="87998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a:p>
            <a:pPr algn="ctr"/>
            <a:r>
              <a:rPr lang="fr-FR" sz="1400" dirty="0" smtClean="0"/>
              <a:t>Comprendre les principes de la RT2012</a:t>
            </a:r>
          </a:p>
          <a:p>
            <a:pPr algn="ctr"/>
            <a:endParaRPr lang="fr-FR" sz="1400" dirty="0" smtClean="0"/>
          </a:p>
        </p:txBody>
      </p:sp>
      <p:sp>
        <p:nvSpPr>
          <p:cNvPr id="31" name="Rectangle à coins arrondis 30"/>
          <p:cNvSpPr/>
          <p:nvPr/>
        </p:nvSpPr>
        <p:spPr>
          <a:xfrm>
            <a:off x="2236350" y="3687688"/>
            <a:ext cx="1494930" cy="136886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r-FR" sz="1400" dirty="0" smtClean="0"/>
              <a:t>Recherche sur des sites d’agences immobilières, relevé des performances</a:t>
            </a:r>
          </a:p>
        </p:txBody>
      </p:sp>
      <p:sp>
        <p:nvSpPr>
          <p:cNvPr id="32" name="Rectangle à coins arrondis 31"/>
          <p:cNvSpPr/>
          <p:nvPr/>
        </p:nvSpPr>
        <p:spPr>
          <a:xfrm>
            <a:off x="2236350" y="5213308"/>
            <a:ext cx="1494930" cy="87998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r-FR" sz="1400" dirty="0" smtClean="0"/>
              <a:t>Présentation des relevés</a:t>
            </a:r>
          </a:p>
          <a:p>
            <a:pPr algn="ctr"/>
            <a:r>
              <a:rPr lang="fr-FR" sz="1400" dirty="0" smtClean="0"/>
              <a:t>effectués </a:t>
            </a:r>
          </a:p>
        </p:txBody>
      </p:sp>
      <p:sp>
        <p:nvSpPr>
          <p:cNvPr id="64" name="Pentagone 63"/>
          <p:cNvSpPr/>
          <p:nvPr/>
        </p:nvSpPr>
        <p:spPr>
          <a:xfrm>
            <a:off x="63503" y="72008"/>
            <a:ext cx="8715153" cy="620688"/>
          </a:xfrm>
          <a:prstGeom prst="homePlate">
            <a:avLst/>
          </a:prstGeom>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800" b="1" dirty="0" smtClean="0">
                <a:solidFill>
                  <a:schemeClr val="bg1"/>
                </a:solidFill>
              </a:rPr>
              <a:t>ET</a:t>
            </a:r>
            <a:r>
              <a:rPr lang="fr-FR" dirty="0" smtClean="0">
                <a:solidFill>
                  <a:schemeClr val="bg1"/>
                </a:solidFill>
              </a:rPr>
              <a:t> 		</a:t>
            </a:r>
            <a:r>
              <a:rPr lang="fr-FR" sz="2400" dirty="0" smtClean="0">
                <a:solidFill>
                  <a:schemeClr val="bg1"/>
                </a:solidFill>
              </a:rPr>
              <a:t> Séquence  4                 «  des idées lumineuses »</a:t>
            </a:r>
            <a:endParaRPr lang="fr-FR" sz="2400" dirty="0">
              <a:solidFill>
                <a:schemeClr val="bg1"/>
              </a:solidFill>
            </a:endParaRPr>
          </a:p>
        </p:txBody>
      </p:sp>
      <p:pic>
        <p:nvPicPr>
          <p:cNvPr id="2051" name="Picture 3">
            <a:hlinkClick r:id="rId5" action="ppaction://hlinkfile"/>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763328" y="1916832"/>
            <a:ext cx="3366893" cy="18379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 name="Groupe 2"/>
          <p:cNvGrpSpPr/>
          <p:nvPr/>
        </p:nvGrpSpPr>
        <p:grpSpPr>
          <a:xfrm>
            <a:off x="-4083" y="3564031"/>
            <a:ext cx="2152291" cy="1766080"/>
            <a:chOff x="-4083" y="3564031"/>
            <a:chExt cx="2152291" cy="1766080"/>
          </a:xfrm>
        </p:grpSpPr>
        <p:pic>
          <p:nvPicPr>
            <p:cNvPr id="39" name="Picture 2" descr="hugo et sa maison"/>
            <p:cNvPicPr>
              <a:picLocks noChangeAspect="1" noChangeArrowheads="1"/>
            </p:cNvPicPr>
            <p:nvPr/>
          </p:nvPicPr>
          <p:blipFill rotWithShape="1">
            <a:blip r:embed="rId7" cstate="print"/>
            <a:srcRect r="58435"/>
            <a:stretch/>
          </p:blipFill>
          <p:spPr bwMode="auto">
            <a:xfrm rot="20602849">
              <a:off x="113229" y="3564031"/>
              <a:ext cx="573141" cy="115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rot="20396896">
              <a:off x="-4083" y="4499114"/>
              <a:ext cx="2152291" cy="830997"/>
            </a:xfrm>
            <a:prstGeom prst="rect">
              <a:avLst/>
            </a:prstGeom>
          </p:spPr>
          <p:txBody>
            <a:bodyPr wrap="square">
              <a:spAutoFit/>
            </a:bodyPr>
            <a:lstStyle/>
            <a:p>
              <a:r>
                <a:rPr lang="fr-FR" sz="1600" b="1" dirty="0">
                  <a:latin typeface="Calibri" panose="020F0502020204030204" pitchFamily="34" charset="0"/>
                </a:rPr>
                <a:t>L</a:t>
              </a:r>
              <a:r>
                <a:rPr lang="fr-FR" sz="1600" b="1" dirty="0" smtClean="0">
                  <a:latin typeface="Calibri" panose="020F0502020204030204" pitchFamily="34" charset="0"/>
                </a:rPr>
                <a:t>e </a:t>
              </a:r>
              <a:r>
                <a:rPr lang="fr-FR" sz="1600" b="1" dirty="0">
                  <a:latin typeface="Calibri" panose="020F0502020204030204" pitchFamily="34" charset="0"/>
                </a:rPr>
                <a:t>secteur du bâtiment devra diviser par 4 ses émissions de CO2 </a:t>
              </a:r>
            </a:p>
          </p:txBody>
        </p:sp>
      </p:grpSp>
      <p:grpSp>
        <p:nvGrpSpPr>
          <p:cNvPr id="6" name="Groupe 5"/>
          <p:cNvGrpSpPr/>
          <p:nvPr/>
        </p:nvGrpSpPr>
        <p:grpSpPr>
          <a:xfrm>
            <a:off x="4699098" y="3861048"/>
            <a:ext cx="4444902" cy="2008829"/>
            <a:chOff x="4699098" y="3861048"/>
            <a:chExt cx="4444902" cy="2008829"/>
          </a:xfrm>
        </p:grpSpPr>
        <p:pic>
          <p:nvPicPr>
            <p:cNvPr id="41" name="Picture 3"/>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763328" y="4383611"/>
              <a:ext cx="4380672" cy="14862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0" name="AutoShape 4"/>
            <p:cNvSpPr>
              <a:spLocks noChangeArrowheads="1"/>
            </p:cNvSpPr>
            <p:nvPr/>
          </p:nvSpPr>
          <p:spPr bwMode="auto">
            <a:xfrm>
              <a:off x="4699098" y="3861048"/>
              <a:ext cx="3799652" cy="609600"/>
            </a:xfrm>
            <a:prstGeom prst="roundRect">
              <a:avLst>
                <a:gd name="adj" fmla="val 16667"/>
              </a:avLst>
            </a:prstGeom>
            <a:ln>
              <a:headEnd/>
              <a:tailEnd/>
            </a:ln>
          </p:spPr>
          <p:style>
            <a:lnRef idx="1">
              <a:schemeClr val="accent4"/>
            </a:lnRef>
            <a:fillRef idx="3">
              <a:schemeClr val="accent4"/>
            </a:fillRef>
            <a:effectRef idx="2">
              <a:schemeClr val="accent4"/>
            </a:effectRef>
            <a:fontRef idx="minor">
              <a:schemeClr val="lt1"/>
            </a:fontRef>
          </p:style>
          <p:txBody>
            <a:bodyPr/>
            <a:lstStyle/>
            <a:p>
              <a:pPr algn="ctr">
                <a:spcAft>
                  <a:spcPts val="1000"/>
                </a:spcAft>
              </a:pPr>
              <a:r>
                <a:rPr lang="fr-FR" b="1" dirty="0" smtClean="0">
                  <a:solidFill>
                    <a:srgbClr val="FFFFFF"/>
                  </a:solidFill>
                  <a:latin typeface="Calibri" pitchFamily="34" charset="0"/>
                </a:rPr>
                <a:t>Recherche sur  le site d’une agence immobilière  Travail à la maison</a:t>
              </a:r>
              <a:endParaRPr lang="fr-FR" b="1" dirty="0">
                <a:solidFill>
                  <a:srgbClr val="FFFFFF"/>
                </a:solidFill>
                <a:latin typeface="Calibri" pitchFamily="34" charset="0"/>
              </a:endParaRPr>
            </a:p>
            <a:p>
              <a:endParaRPr lang="fr-FR" dirty="0"/>
            </a:p>
          </p:txBody>
        </p:sp>
      </p:grpSp>
      <p:pic>
        <p:nvPicPr>
          <p:cNvPr id="48" name="Picture 4"/>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812691" y="5399204"/>
            <a:ext cx="2223805" cy="14411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800081" y="4914612"/>
            <a:ext cx="2309804" cy="2466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6368998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2000" fill="hold"/>
                                        <p:tgtEl>
                                          <p:spTgt spid="3"/>
                                        </p:tgtEl>
                                        <p:attrNameLst>
                                          <p:attrName>ppt_w</p:attrName>
                                        </p:attrNameLst>
                                      </p:cBhvr>
                                      <p:tavLst>
                                        <p:tav tm="0">
                                          <p:val>
                                            <p:fltVal val="0"/>
                                          </p:val>
                                        </p:tav>
                                        <p:tav tm="100000">
                                          <p:val>
                                            <p:strVal val="#ppt_w"/>
                                          </p:val>
                                        </p:tav>
                                      </p:tavLst>
                                    </p:anim>
                                    <p:anim calcmode="lin" valueType="num">
                                      <p:cBhvr>
                                        <p:cTn id="12" dur="2000" fill="hold"/>
                                        <p:tgtEl>
                                          <p:spTgt spid="3"/>
                                        </p:tgtEl>
                                        <p:attrNameLst>
                                          <p:attrName>ppt_h</p:attrName>
                                        </p:attrNameLst>
                                      </p:cBhvr>
                                      <p:tavLst>
                                        <p:tav tm="0">
                                          <p:val>
                                            <p:fltVal val="0"/>
                                          </p:val>
                                        </p:tav>
                                        <p:tav tm="100000">
                                          <p:val>
                                            <p:strVal val="#ppt_h"/>
                                          </p:val>
                                        </p:tav>
                                      </p:tavLst>
                                    </p:anim>
                                    <p:animEffect transition="in" filter="fade">
                                      <p:cBhvr>
                                        <p:cTn id="13" dur="2000"/>
                                        <p:tgtEl>
                                          <p:spTgt spid="3"/>
                                        </p:tgtEl>
                                      </p:cBhvr>
                                    </p:animEffect>
                                  </p:childTnLst>
                                </p:cTn>
                              </p:par>
                            </p:childTnLst>
                          </p:cTn>
                        </p:par>
                        <p:par>
                          <p:cTn id="14" fill="hold">
                            <p:stCondLst>
                              <p:cond delay="4000"/>
                            </p:stCondLst>
                            <p:childTnLst>
                              <p:par>
                                <p:cTn id="15" presetID="53" presetClass="entr" presetSubtype="16" fill="hold" grpId="0" nodeType="afterEffect">
                                  <p:stCondLst>
                                    <p:cond delay="2000"/>
                                  </p:stCondLst>
                                  <p:childTnLst>
                                    <p:set>
                                      <p:cBhvr>
                                        <p:cTn id="16" dur="1" fill="hold">
                                          <p:stCondLst>
                                            <p:cond delay="0"/>
                                          </p:stCondLst>
                                        </p:cTn>
                                        <p:tgtEl>
                                          <p:spTgt spid="30"/>
                                        </p:tgtEl>
                                        <p:attrNameLst>
                                          <p:attrName>style.visibility</p:attrName>
                                        </p:attrNameLst>
                                      </p:cBhvr>
                                      <p:to>
                                        <p:strVal val="visible"/>
                                      </p:to>
                                    </p:set>
                                    <p:anim calcmode="lin" valueType="num">
                                      <p:cBhvr>
                                        <p:cTn id="17" dur="2000" fill="hold"/>
                                        <p:tgtEl>
                                          <p:spTgt spid="30"/>
                                        </p:tgtEl>
                                        <p:attrNameLst>
                                          <p:attrName>ppt_w</p:attrName>
                                        </p:attrNameLst>
                                      </p:cBhvr>
                                      <p:tavLst>
                                        <p:tav tm="0">
                                          <p:val>
                                            <p:fltVal val="0"/>
                                          </p:val>
                                        </p:tav>
                                        <p:tav tm="100000">
                                          <p:val>
                                            <p:strVal val="#ppt_w"/>
                                          </p:val>
                                        </p:tav>
                                      </p:tavLst>
                                    </p:anim>
                                    <p:anim calcmode="lin" valueType="num">
                                      <p:cBhvr>
                                        <p:cTn id="18" dur="2000" fill="hold"/>
                                        <p:tgtEl>
                                          <p:spTgt spid="30"/>
                                        </p:tgtEl>
                                        <p:attrNameLst>
                                          <p:attrName>ppt_h</p:attrName>
                                        </p:attrNameLst>
                                      </p:cBhvr>
                                      <p:tavLst>
                                        <p:tav tm="0">
                                          <p:val>
                                            <p:fltVal val="0"/>
                                          </p:val>
                                        </p:tav>
                                        <p:tav tm="100000">
                                          <p:val>
                                            <p:strVal val="#ppt_h"/>
                                          </p:val>
                                        </p:tav>
                                      </p:tavLst>
                                    </p:anim>
                                    <p:animEffect transition="in" filter="fade">
                                      <p:cBhvr>
                                        <p:cTn id="19" dur="2000"/>
                                        <p:tgtEl>
                                          <p:spTgt spid="30"/>
                                        </p:tgtEl>
                                      </p:cBhvr>
                                    </p:animEffect>
                                  </p:childTnLst>
                                </p:cTn>
                              </p:par>
                              <p:par>
                                <p:cTn id="20" presetID="53" presetClass="entr" presetSubtype="16" fill="hold" nodeType="withEffect">
                                  <p:stCondLst>
                                    <p:cond delay="2000"/>
                                  </p:stCondLst>
                                  <p:childTnLst>
                                    <p:set>
                                      <p:cBhvr>
                                        <p:cTn id="21" dur="1" fill="hold">
                                          <p:stCondLst>
                                            <p:cond delay="0"/>
                                          </p:stCondLst>
                                        </p:cTn>
                                        <p:tgtEl>
                                          <p:spTgt spid="2051"/>
                                        </p:tgtEl>
                                        <p:attrNameLst>
                                          <p:attrName>style.visibility</p:attrName>
                                        </p:attrNameLst>
                                      </p:cBhvr>
                                      <p:to>
                                        <p:strVal val="visible"/>
                                      </p:to>
                                    </p:set>
                                    <p:anim calcmode="lin" valueType="num">
                                      <p:cBhvr>
                                        <p:cTn id="22" dur="2000" fill="hold"/>
                                        <p:tgtEl>
                                          <p:spTgt spid="2051"/>
                                        </p:tgtEl>
                                        <p:attrNameLst>
                                          <p:attrName>ppt_w</p:attrName>
                                        </p:attrNameLst>
                                      </p:cBhvr>
                                      <p:tavLst>
                                        <p:tav tm="0">
                                          <p:val>
                                            <p:fltVal val="0"/>
                                          </p:val>
                                        </p:tav>
                                        <p:tav tm="100000">
                                          <p:val>
                                            <p:strVal val="#ppt_w"/>
                                          </p:val>
                                        </p:tav>
                                      </p:tavLst>
                                    </p:anim>
                                    <p:anim calcmode="lin" valueType="num">
                                      <p:cBhvr>
                                        <p:cTn id="23" dur="2000" fill="hold"/>
                                        <p:tgtEl>
                                          <p:spTgt spid="2051"/>
                                        </p:tgtEl>
                                        <p:attrNameLst>
                                          <p:attrName>ppt_h</p:attrName>
                                        </p:attrNameLst>
                                      </p:cBhvr>
                                      <p:tavLst>
                                        <p:tav tm="0">
                                          <p:val>
                                            <p:fltVal val="0"/>
                                          </p:val>
                                        </p:tav>
                                        <p:tav tm="100000">
                                          <p:val>
                                            <p:strVal val="#ppt_h"/>
                                          </p:val>
                                        </p:tav>
                                      </p:tavLst>
                                    </p:anim>
                                    <p:animEffect transition="in" filter="fade">
                                      <p:cBhvr>
                                        <p:cTn id="24" dur="2000"/>
                                        <p:tgtEl>
                                          <p:spTgt spid="2051"/>
                                        </p:tgtEl>
                                      </p:cBhvr>
                                    </p:animEffect>
                                  </p:childTnLst>
                                </p:cTn>
                              </p:par>
                            </p:childTnLst>
                          </p:cTn>
                        </p:par>
                        <p:par>
                          <p:cTn id="25" fill="hold">
                            <p:stCondLst>
                              <p:cond delay="8000"/>
                            </p:stCondLst>
                            <p:childTnLst>
                              <p:par>
                                <p:cTn id="26" presetID="53" presetClass="entr" presetSubtype="16" fill="hold" nodeType="afterEffect">
                                  <p:stCondLst>
                                    <p:cond delay="2000"/>
                                  </p:stCondLst>
                                  <p:childTnLst>
                                    <p:set>
                                      <p:cBhvr>
                                        <p:cTn id="27" dur="1" fill="hold">
                                          <p:stCondLst>
                                            <p:cond delay="0"/>
                                          </p:stCondLst>
                                        </p:cTn>
                                        <p:tgtEl>
                                          <p:spTgt spid="6"/>
                                        </p:tgtEl>
                                        <p:attrNameLst>
                                          <p:attrName>style.visibility</p:attrName>
                                        </p:attrNameLst>
                                      </p:cBhvr>
                                      <p:to>
                                        <p:strVal val="visible"/>
                                      </p:to>
                                    </p:set>
                                    <p:anim calcmode="lin" valueType="num">
                                      <p:cBhvr>
                                        <p:cTn id="28" dur="2000" fill="hold"/>
                                        <p:tgtEl>
                                          <p:spTgt spid="6"/>
                                        </p:tgtEl>
                                        <p:attrNameLst>
                                          <p:attrName>ppt_w</p:attrName>
                                        </p:attrNameLst>
                                      </p:cBhvr>
                                      <p:tavLst>
                                        <p:tav tm="0">
                                          <p:val>
                                            <p:fltVal val="0"/>
                                          </p:val>
                                        </p:tav>
                                        <p:tav tm="100000">
                                          <p:val>
                                            <p:strVal val="#ppt_w"/>
                                          </p:val>
                                        </p:tav>
                                      </p:tavLst>
                                    </p:anim>
                                    <p:anim calcmode="lin" valueType="num">
                                      <p:cBhvr>
                                        <p:cTn id="29" dur="2000" fill="hold"/>
                                        <p:tgtEl>
                                          <p:spTgt spid="6"/>
                                        </p:tgtEl>
                                        <p:attrNameLst>
                                          <p:attrName>ppt_h</p:attrName>
                                        </p:attrNameLst>
                                      </p:cBhvr>
                                      <p:tavLst>
                                        <p:tav tm="0">
                                          <p:val>
                                            <p:fltVal val="0"/>
                                          </p:val>
                                        </p:tav>
                                        <p:tav tm="100000">
                                          <p:val>
                                            <p:strVal val="#ppt_h"/>
                                          </p:val>
                                        </p:tav>
                                      </p:tavLst>
                                    </p:anim>
                                    <p:animEffect transition="in" filter="fade">
                                      <p:cBhvr>
                                        <p:cTn id="30" dur="2000"/>
                                        <p:tgtEl>
                                          <p:spTgt spid="6"/>
                                        </p:tgtEl>
                                      </p:cBhvr>
                                    </p:animEffect>
                                  </p:childTnLst>
                                </p:cTn>
                              </p:par>
                              <p:par>
                                <p:cTn id="31" presetID="53" presetClass="entr" presetSubtype="16" fill="hold" grpId="0" nodeType="withEffect">
                                  <p:stCondLst>
                                    <p:cond delay="200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500" fill="hold"/>
                                        <p:tgtEl>
                                          <p:spTgt spid="31"/>
                                        </p:tgtEl>
                                        <p:attrNameLst>
                                          <p:attrName>ppt_w</p:attrName>
                                        </p:attrNameLst>
                                      </p:cBhvr>
                                      <p:tavLst>
                                        <p:tav tm="0">
                                          <p:val>
                                            <p:fltVal val="0"/>
                                          </p:val>
                                        </p:tav>
                                        <p:tav tm="100000">
                                          <p:val>
                                            <p:strVal val="#ppt_w"/>
                                          </p:val>
                                        </p:tav>
                                      </p:tavLst>
                                    </p:anim>
                                    <p:anim calcmode="lin" valueType="num">
                                      <p:cBhvr>
                                        <p:cTn id="34" dur="1500" fill="hold"/>
                                        <p:tgtEl>
                                          <p:spTgt spid="31"/>
                                        </p:tgtEl>
                                        <p:attrNameLst>
                                          <p:attrName>ppt_h</p:attrName>
                                        </p:attrNameLst>
                                      </p:cBhvr>
                                      <p:tavLst>
                                        <p:tav tm="0">
                                          <p:val>
                                            <p:fltVal val="0"/>
                                          </p:val>
                                        </p:tav>
                                        <p:tav tm="100000">
                                          <p:val>
                                            <p:strVal val="#ppt_h"/>
                                          </p:val>
                                        </p:tav>
                                      </p:tavLst>
                                    </p:anim>
                                    <p:animEffect transition="in" filter="fade">
                                      <p:cBhvr>
                                        <p:cTn id="35" dur="1500"/>
                                        <p:tgtEl>
                                          <p:spTgt spid="31"/>
                                        </p:tgtEl>
                                      </p:cBhvr>
                                    </p:animEffect>
                                  </p:childTnLst>
                                </p:cTn>
                              </p:par>
                            </p:childTnLst>
                          </p:cTn>
                        </p:par>
                        <p:par>
                          <p:cTn id="36" fill="hold">
                            <p:stCondLst>
                              <p:cond delay="12000"/>
                            </p:stCondLst>
                            <p:childTnLst>
                              <p:par>
                                <p:cTn id="37" presetID="53" presetClass="entr" presetSubtype="16"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2000" fill="hold"/>
                                        <p:tgtEl>
                                          <p:spTgt spid="32"/>
                                        </p:tgtEl>
                                        <p:attrNameLst>
                                          <p:attrName>ppt_w</p:attrName>
                                        </p:attrNameLst>
                                      </p:cBhvr>
                                      <p:tavLst>
                                        <p:tav tm="0">
                                          <p:val>
                                            <p:fltVal val="0"/>
                                          </p:val>
                                        </p:tav>
                                        <p:tav tm="100000">
                                          <p:val>
                                            <p:strVal val="#ppt_w"/>
                                          </p:val>
                                        </p:tav>
                                      </p:tavLst>
                                    </p:anim>
                                    <p:anim calcmode="lin" valueType="num">
                                      <p:cBhvr>
                                        <p:cTn id="40" dur="2000" fill="hold"/>
                                        <p:tgtEl>
                                          <p:spTgt spid="32"/>
                                        </p:tgtEl>
                                        <p:attrNameLst>
                                          <p:attrName>ppt_h</p:attrName>
                                        </p:attrNameLst>
                                      </p:cBhvr>
                                      <p:tavLst>
                                        <p:tav tm="0">
                                          <p:val>
                                            <p:fltVal val="0"/>
                                          </p:val>
                                        </p:tav>
                                        <p:tav tm="100000">
                                          <p:val>
                                            <p:strVal val="#ppt_h"/>
                                          </p:val>
                                        </p:tav>
                                      </p:tavLst>
                                    </p:anim>
                                    <p:animEffect transition="in" filter="fade">
                                      <p:cBhvr>
                                        <p:cTn id="41" dur="2000"/>
                                        <p:tgtEl>
                                          <p:spTgt spid="32"/>
                                        </p:tgtEl>
                                      </p:cBhvr>
                                    </p:animEffect>
                                  </p:childTnLst>
                                </p:cTn>
                              </p:par>
                              <p:par>
                                <p:cTn id="42" presetID="53" presetClass="entr" presetSubtype="16" fill="hold" nodeType="withEffect">
                                  <p:stCondLst>
                                    <p:cond delay="2000"/>
                                  </p:stCondLst>
                                  <p:childTnLst>
                                    <p:set>
                                      <p:cBhvr>
                                        <p:cTn id="43" dur="1" fill="hold">
                                          <p:stCondLst>
                                            <p:cond delay="0"/>
                                          </p:stCondLst>
                                        </p:cTn>
                                        <p:tgtEl>
                                          <p:spTgt spid="1030"/>
                                        </p:tgtEl>
                                        <p:attrNameLst>
                                          <p:attrName>style.visibility</p:attrName>
                                        </p:attrNameLst>
                                      </p:cBhvr>
                                      <p:to>
                                        <p:strVal val="visible"/>
                                      </p:to>
                                    </p:set>
                                    <p:anim calcmode="lin" valueType="num">
                                      <p:cBhvr>
                                        <p:cTn id="44" dur="2000" fill="hold"/>
                                        <p:tgtEl>
                                          <p:spTgt spid="1030"/>
                                        </p:tgtEl>
                                        <p:attrNameLst>
                                          <p:attrName>ppt_w</p:attrName>
                                        </p:attrNameLst>
                                      </p:cBhvr>
                                      <p:tavLst>
                                        <p:tav tm="0">
                                          <p:val>
                                            <p:fltVal val="0"/>
                                          </p:val>
                                        </p:tav>
                                        <p:tav tm="100000">
                                          <p:val>
                                            <p:strVal val="#ppt_w"/>
                                          </p:val>
                                        </p:tav>
                                      </p:tavLst>
                                    </p:anim>
                                    <p:anim calcmode="lin" valueType="num">
                                      <p:cBhvr>
                                        <p:cTn id="45" dur="2000" fill="hold"/>
                                        <p:tgtEl>
                                          <p:spTgt spid="1030"/>
                                        </p:tgtEl>
                                        <p:attrNameLst>
                                          <p:attrName>ppt_h</p:attrName>
                                        </p:attrNameLst>
                                      </p:cBhvr>
                                      <p:tavLst>
                                        <p:tav tm="0">
                                          <p:val>
                                            <p:fltVal val="0"/>
                                          </p:val>
                                        </p:tav>
                                        <p:tav tm="100000">
                                          <p:val>
                                            <p:strVal val="#ppt_h"/>
                                          </p:val>
                                        </p:tav>
                                      </p:tavLst>
                                    </p:anim>
                                    <p:animEffect transition="in" filter="fade">
                                      <p:cBhvr>
                                        <p:cTn id="46" dur="2000"/>
                                        <p:tgtEl>
                                          <p:spTgt spid="1030"/>
                                        </p:tgtEl>
                                      </p:cBhvr>
                                    </p:animEffect>
                                  </p:childTnLst>
                                </p:cTn>
                              </p:par>
                              <p:par>
                                <p:cTn id="47" presetID="53" presetClass="entr" presetSubtype="16" fill="hold" nodeType="withEffect">
                                  <p:stCondLst>
                                    <p:cond delay="2000"/>
                                  </p:stCondLst>
                                  <p:childTnLst>
                                    <p:set>
                                      <p:cBhvr>
                                        <p:cTn id="48" dur="1" fill="hold">
                                          <p:stCondLst>
                                            <p:cond delay="0"/>
                                          </p:stCondLst>
                                        </p:cTn>
                                        <p:tgtEl>
                                          <p:spTgt spid="48"/>
                                        </p:tgtEl>
                                        <p:attrNameLst>
                                          <p:attrName>style.visibility</p:attrName>
                                        </p:attrNameLst>
                                      </p:cBhvr>
                                      <p:to>
                                        <p:strVal val="visible"/>
                                      </p:to>
                                    </p:set>
                                    <p:anim calcmode="lin" valueType="num">
                                      <p:cBhvr>
                                        <p:cTn id="49" dur="2000" fill="hold"/>
                                        <p:tgtEl>
                                          <p:spTgt spid="48"/>
                                        </p:tgtEl>
                                        <p:attrNameLst>
                                          <p:attrName>ppt_w</p:attrName>
                                        </p:attrNameLst>
                                      </p:cBhvr>
                                      <p:tavLst>
                                        <p:tav tm="0">
                                          <p:val>
                                            <p:fltVal val="0"/>
                                          </p:val>
                                        </p:tav>
                                        <p:tav tm="100000">
                                          <p:val>
                                            <p:strVal val="#ppt_w"/>
                                          </p:val>
                                        </p:tav>
                                      </p:tavLst>
                                    </p:anim>
                                    <p:anim calcmode="lin" valueType="num">
                                      <p:cBhvr>
                                        <p:cTn id="50" dur="2000" fill="hold"/>
                                        <p:tgtEl>
                                          <p:spTgt spid="48"/>
                                        </p:tgtEl>
                                        <p:attrNameLst>
                                          <p:attrName>ppt_h</p:attrName>
                                        </p:attrNameLst>
                                      </p:cBhvr>
                                      <p:tavLst>
                                        <p:tav tm="0">
                                          <p:val>
                                            <p:fltVal val="0"/>
                                          </p:val>
                                        </p:tav>
                                        <p:tav tm="100000">
                                          <p:val>
                                            <p:strVal val="#ppt_h"/>
                                          </p:val>
                                        </p:tav>
                                      </p:tavLst>
                                    </p:anim>
                                    <p:animEffect transition="in" filter="fade">
                                      <p:cBhvr>
                                        <p:cTn id="51"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8" name="Rectangle 47"/>
          <p:cNvSpPr/>
          <p:nvPr/>
        </p:nvSpPr>
        <p:spPr>
          <a:xfrm>
            <a:off x="4094659" y="1032497"/>
            <a:ext cx="966160"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sp>
        <p:nvSpPr>
          <p:cNvPr id="32" name="Rectangle à coins arrondis 31"/>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b="1" dirty="0" smtClean="0">
                <a:solidFill>
                  <a:schemeClr val="bg1"/>
                </a:solidFill>
              </a:rPr>
              <a:t>Exemple 1 : projet mené en SIN sur le même support </a:t>
            </a:r>
            <a:endParaRPr lang="fr-FR" b="1" dirty="0">
              <a:solidFill>
                <a:schemeClr val="bg1"/>
              </a:solidFill>
            </a:endParaRPr>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8559" y="2420888"/>
            <a:ext cx="8573921" cy="410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Tree>
    <p:extLst>
      <p:ext uri="{BB962C8B-B14F-4D97-AF65-F5344CB8AC3E}">
        <p14:creationId xmlns="" xmlns:p14="http://schemas.microsoft.com/office/powerpoint/2010/main" val="38941595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496944" y="85218"/>
            <a:ext cx="539552" cy="1615590"/>
          </a:xfrm>
          <a:prstGeom prst="rect">
            <a:avLst/>
          </a:prstGeom>
          <a:ln/>
        </p:spPr>
        <p:style>
          <a:lnRef idx="1">
            <a:schemeClr val="accent1"/>
          </a:lnRef>
          <a:fillRef idx="3">
            <a:schemeClr val="accent1"/>
          </a:fillRef>
          <a:effectRef idx="2">
            <a:schemeClr val="accent1"/>
          </a:effectRef>
          <a:fontRef idx="minor">
            <a:schemeClr val="lt1"/>
          </a:fontRef>
        </p:style>
        <p:txBody>
          <a:bodyPr vert="vert270" lIns="144000" rtlCol="0" anchor="ctr"/>
          <a:lstStyle/>
          <a:p>
            <a:r>
              <a:rPr lang="fr-FR" sz="1200" dirty="0" smtClean="0"/>
              <a:t>Épreuve terminale de soutenance  individuelle</a:t>
            </a:r>
          </a:p>
        </p:txBody>
      </p:sp>
      <p:sp>
        <p:nvSpPr>
          <p:cNvPr id="12" name="Flèche droite 11"/>
          <p:cNvSpPr/>
          <p:nvPr/>
        </p:nvSpPr>
        <p:spPr>
          <a:xfrm>
            <a:off x="179513" y="4462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r"/>
            <a:r>
              <a:rPr lang="fr-FR" sz="1200" i="1" dirty="0" smtClean="0"/>
              <a:t>Phasage générique          </a:t>
            </a:r>
            <a:endParaRPr lang="fr-FR" sz="1200" i="1" dirty="0"/>
          </a:p>
        </p:txBody>
      </p:sp>
      <p:sp>
        <p:nvSpPr>
          <p:cNvPr id="24" name="Rectangle à coins arrondis 23"/>
          <p:cNvSpPr/>
          <p:nvPr/>
        </p:nvSpPr>
        <p:spPr>
          <a:xfrm>
            <a:off x="236807" y="13403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Besoin</a:t>
            </a:r>
            <a:endParaRPr lang="fr-FR" b="1" dirty="0"/>
          </a:p>
        </p:txBody>
      </p:sp>
      <p:sp>
        <p:nvSpPr>
          <p:cNvPr id="25" name="Rectangle à coins arrondis 24"/>
          <p:cNvSpPr/>
          <p:nvPr/>
        </p:nvSpPr>
        <p:spPr>
          <a:xfrm>
            <a:off x="2189449" y="135726"/>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Avant-projet</a:t>
            </a:r>
            <a:endParaRPr lang="fr-FR" b="1" dirty="0"/>
          </a:p>
        </p:txBody>
      </p:sp>
      <p:sp>
        <p:nvSpPr>
          <p:cNvPr id="26" name="Rectangle à coins arrondis 25"/>
          <p:cNvSpPr/>
          <p:nvPr/>
        </p:nvSpPr>
        <p:spPr>
          <a:xfrm>
            <a:off x="3165770" y="136574"/>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Projet </a:t>
            </a:r>
            <a:r>
              <a:rPr lang="fr-FR" sz="1200" dirty="0" smtClean="0"/>
              <a:t>détaillé</a:t>
            </a:r>
            <a:endParaRPr lang="fr-FR" sz="1200" dirty="0"/>
          </a:p>
        </p:txBody>
      </p:sp>
      <p:sp>
        <p:nvSpPr>
          <p:cNvPr id="27" name="Rectangle à coins arrondis 26"/>
          <p:cNvSpPr/>
          <p:nvPr/>
        </p:nvSpPr>
        <p:spPr>
          <a:xfrm>
            <a:off x="4142091" y="137422"/>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Maquette &amp; </a:t>
            </a:r>
            <a:r>
              <a:rPr lang="fr-FR" sz="1200" dirty="0" smtClean="0"/>
              <a:t>prototype</a:t>
            </a:r>
            <a:endParaRPr lang="fr-FR" sz="1200" dirty="0"/>
          </a:p>
        </p:txBody>
      </p:sp>
      <p:sp>
        <p:nvSpPr>
          <p:cNvPr id="28" name="Rectangle à coins arrondis 27"/>
          <p:cNvSpPr/>
          <p:nvPr/>
        </p:nvSpPr>
        <p:spPr>
          <a:xfrm>
            <a:off x="5103298" y="138270"/>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a:t>Tests &amp; </a:t>
            </a:r>
            <a:r>
              <a:rPr lang="fr-FR" sz="1200" dirty="0" smtClean="0"/>
              <a:t>validation</a:t>
            </a:r>
            <a:endParaRPr lang="fr-FR" sz="1200" dirty="0"/>
          </a:p>
        </p:txBody>
      </p:sp>
      <p:grpSp>
        <p:nvGrpSpPr>
          <p:cNvPr id="2" name="Groupe 60"/>
          <p:cNvGrpSpPr/>
          <p:nvPr/>
        </p:nvGrpSpPr>
        <p:grpSpPr>
          <a:xfrm>
            <a:off x="217298" y="44624"/>
            <a:ext cx="6798304" cy="1942808"/>
            <a:chOff x="574129" y="622096"/>
            <a:chExt cx="6798304" cy="5913452"/>
          </a:xfrm>
        </p:grpSpPr>
        <p:cxnSp>
          <p:nvCxnSpPr>
            <p:cNvPr id="17" name="Connecteur droit 16"/>
            <p:cNvCxnSpPr/>
            <p:nvPr/>
          </p:nvCxnSpPr>
          <p:spPr>
            <a:xfrm flipV="1">
              <a:off x="542069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24990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V="1">
              <a:off x="3472940"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444681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V="1">
              <a:off x="6394565"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V="1">
              <a:off x="7372433" y="622098"/>
              <a:ext cx="0" cy="591344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1525190" y="622096"/>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574129" y="622098"/>
              <a:ext cx="0" cy="5913450"/>
            </a:xfrm>
            <a:prstGeom prst="line">
              <a:avLst/>
            </a:prstGeom>
            <a:ln w="6350" cmpd="sng"/>
          </p:spPr>
          <p:style>
            <a:lnRef idx="2">
              <a:schemeClr val="accent1"/>
            </a:lnRef>
            <a:fillRef idx="0">
              <a:schemeClr val="accent1"/>
            </a:fillRef>
            <a:effectRef idx="1">
              <a:schemeClr val="accent1"/>
            </a:effectRef>
            <a:fontRef idx="minor">
              <a:schemeClr val="tx1"/>
            </a:fontRef>
          </p:style>
        </p:cxnSp>
      </p:grpSp>
      <p:sp>
        <p:nvSpPr>
          <p:cNvPr id="43" name="Flèche droite 42"/>
          <p:cNvSpPr/>
          <p:nvPr/>
        </p:nvSpPr>
        <p:spPr>
          <a:xfrm>
            <a:off x="179512" y="940136"/>
            <a:ext cx="8253275" cy="831272"/>
          </a:xfrm>
          <a:prstGeom prst="rightArrow">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fr-FR"/>
          </a:p>
        </p:txBody>
      </p:sp>
      <p:sp>
        <p:nvSpPr>
          <p:cNvPr id="45" name="Rectangle 44"/>
          <p:cNvSpPr/>
          <p:nvPr/>
        </p:nvSpPr>
        <p:spPr>
          <a:xfrm>
            <a:off x="6057078" y="1032498"/>
            <a:ext cx="928225" cy="6465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solidFill>
                  <a:schemeClr val="dk1"/>
                </a:solidFill>
              </a:rPr>
              <a:t>Restitution</a:t>
            </a:r>
          </a:p>
        </p:txBody>
      </p:sp>
      <p:sp>
        <p:nvSpPr>
          <p:cNvPr id="46" name="Rectangle 45"/>
          <p:cNvSpPr/>
          <p:nvPr/>
        </p:nvSpPr>
        <p:spPr>
          <a:xfrm>
            <a:off x="2142234" y="1032497"/>
            <a:ext cx="971551"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a:t>
            </a:r>
            <a:r>
              <a:rPr lang="fr-FR" sz="1200" dirty="0" smtClean="0"/>
              <a:t>onception préliminaire</a:t>
            </a:r>
            <a:endParaRPr lang="fr-FR" sz="1200" dirty="0"/>
          </a:p>
        </p:txBody>
      </p:sp>
      <p:sp>
        <p:nvSpPr>
          <p:cNvPr id="48" name="Rectangle 47"/>
          <p:cNvSpPr/>
          <p:nvPr/>
        </p:nvSpPr>
        <p:spPr>
          <a:xfrm>
            <a:off x="4094659" y="1032497"/>
            <a:ext cx="966160"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Maquettage </a:t>
            </a:r>
            <a:r>
              <a:rPr lang="fr-FR" sz="1200" dirty="0"/>
              <a:t>ou </a:t>
            </a:r>
            <a:r>
              <a:rPr lang="fr-FR" sz="1200" dirty="0" smtClean="0"/>
              <a:t>prototypage</a:t>
            </a:r>
            <a:endParaRPr lang="fr-FR" sz="1200" dirty="0"/>
          </a:p>
        </p:txBody>
      </p:sp>
      <p:sp>
        <p:nvSpPr>
          <p:cNvPr id="49" name="Rectangle 48"/>
          <p:cNvSpPr/>
          <p:nvPr/>
        </p:nvSpPr>
        <p:spPr>
          <a:xfrm>
            <a:off x="3127517" y="1032497"/>
            <a:ext cx="957193"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Conception </a:t>
            </a:r>
            <a:r>
              <a:rPr lang="fr-FR" sz="1200" dirty="0" smtClean="0"/>
              <a:t>détaillée, simulation</a:t>
            </a:r>
            <a:endParaRPr lang="fr-FR" sz="1200" dirty="0"/>
          </a:p>
        </p:txBody>
      </p:sp>
      <p:sp>
        <p:nvSpPr>
          <p:cNvPr id="53" name="Ellipse 52"/>
          <p:cNvSpPr/>
          <p:nvPr/>
        </p:nvSpPr>
        <p:spPr>
          <a:xfrm>
            <a:off x="7174236" y="1032496"/>
            <a:ext cx="646552" cy="6465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fr-FR" sz="2000" dirty="0" smtClean="0"/>
              <a:t>70h</a:t>
            </a:r>
            <a:endParaRPr lang="fr-FR" sz="1000" dirty="0"/>
          </a:p>
        </p:txBody>
      </p:sp>
      <p:sp>
        <p:nvSpPr>
          <p:cNvPr id="52" name="Rectangle à coins arrondis 51"/>
          <p:cNvSpPr/>
          <p:nvPr/>
        </p:nvSpPr>
        <p:spPr>
          <a:xfrm>
            <a:off x="1222646" y="134691"/>
            <a:ext cx="883144" cy="652805"/>
          </a:xfrm>
          <a:prstGeom prst="roundRect">
            <a:avLst>
              <a:gd name="adj" fmla="val 8406"/>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200" dirty="0" smtClean="0"/>
              <a:t>Étude de faisabilité</a:t>
            </a:r>
            <a:endParaRPr lang="fr-FR" sz="1200" dirty="0"/>
          </a:p>
        </p:txBody>
      </p:sp>
      <p:sp>
        <p:nvSpPr>
          <p:cNvPr id="44" name="Rectangle 43"/>
          <p:cNvSpPr/>
          <p:nvPr/>
        </p:nvSpPr>
        <p:spPr>
          <a:xfrm>
            <a:off x="201803" y="1032496"/>
            <a:ext cx="1923769" cy="6683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solidFill>
                  <a:schemeClr val="dk1"/>
                </a:solidFill>
              </a:rPr>
              <a:t>Idée, besoin et définition du projet</a:t>
            </a:r>
            <a:endParaRPr lang="fr-FR" sz="1200" dirty="0">
              <a:solidFill>
                <a:schemeClr val="dk1"/>
              </a:solidFill>
            </a:endParaRPr>
          </a:p>
        </p:txBody>
      </p:sp>
      <p:sp>
        <p:nvSpPr>
          <p:cNvPr id="30" name="Rectangle à coins arrondis 29"/>
          <p:cNvSpPr/>
          <p:nvPr/>
        </p:nvSpPr>
        <p:spPr>
          <a:xfrm>
            <a:off x="179512" y="1813410"/>
            <a:ext cx="8784976" cy="4855950"/>
          </a:xfrm>
          <a:prstGeom prst="roundRect">
            <a:avLst>
              <a:gd name="adj" fmla="val 4313"/>
            </a:avLst>
          </a:prstGeom>
          <a:ln/>
        </p:spPr>
        <p:style>
          <a:lnRef idx="2">
            <a:schemeClr val="accent6"/>
          </a:lnRef>
          <a:fillRef idx="1">
            <a:schemeClr val="lt1"/>
          </a:fillRef>
          <a:effectRef idx="0">
            <a:schemeClr val="accent6"/>
          </a:effectRef>
          <a:fontRef idx="minor">
            <a:schemeClr val="dk1"/>
          </a:fontRef>
        </p:style>
        <p:txBody>
          <a:bodyPr tIns="0" bIns="0" rtlCol="0" anchor="t"/>
          <a:lstStyle/>
          <a:p>
            <a:pPr algn="ctr"/>
            <a:endParaRPr lang="fr-FR" dirty="0"/>
          </a:p>
        </p:txBody>
      </p:sp>
      <p:sp>
        <p:nvSpPr>
          <p:cNvPr id="32" name="Rectangle à coins arrondis 31"/>
          <p:cNvSpPr/>
          <p:nvPr/>
        </p:nvSpPr>
        <p:spPr>
          <a:xfrm>
            <a:off x="179512" y="1772816"/>
            <a:ext cx="8784976" cy="504056"/>
          </a:xfrm>
          <a:prstGeom prst="roundRect">
            <a:avLst>
              <a:gd name="adj" fmla="val 30839"/>
            </a:avLst>
          </a:prstGeom>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fr-FR" b="1" dirty="0" smtClean="0">
                <a:solidFill>
                  <a:schemeClr val="bg1"/>
                </a:solidFill>
              </a:rPr>
              <a:t>Exemple 2 : projet mené en SIN sur le même support </a:t>
            </a:r>
            <a:endParaRPr lang="fr-FR" b="1" dirty="0">
              <a:solidFill>
                <a:schemeClr val="bg1"/>
              </a:solidFill>
            </a:endParaRPr>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20" y="2492896"/>
            <a:ext cx="8575831" cy="406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5071605" y="1032497"/>
            <a:ext cx="973878" cy="6465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smtClean="0"/>
              <a:t>Tests &amp; Validation</a:t>
            </a:r>
            <a:endParaRPr lang="fr-FR" sz="1200" dirty="0"/>
          </a:p>
        </p:txBody>
      </p:sp>
    </p:spTree>
    <p:extLst>
      <p:ext uri="{BB962C8B-B14F-4D97-AF65-F5344CB8AC3E}">
        <p14:creationId xmlns="" xmlns:p14="http://schemas.microsoft.com/office/powerpoint/2010/main" val="95004269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41"/>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2097" name="Picture 4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99592" y="116631"/>
            <a:ext cx="7254902" cy="669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5940152" y="3284984"/>
            <a:ext cx="2088232" cy="461665"/>
          </a:xfrm>
          <a:prstGeom prst="rect">
            <a:avLst/>
          </a:prstGeom>
          <a:solidFill>
            <a:schemeClr val="bg1"/>
          </a:solidFill>
        </p:spPr>
        <p:txBody>
          <a:bodyPr wrap="square" rtlCol="0">
            <a:spAutoFit/>
          </a:bodyPr>
          <a:lstStyle/>
          <a:p>
            <a:r>
              <a:rPr lang="fr-FR" sz="2400" b="1" dirty="0" smtClean="0">
                <a:solidFill>
                  <a:srgbClr val="00B0F0"/>
                </a:solidFill>
              </a:rPr>
              <a:t>Environ 130 € </a:t>
            </a:r>
            <a:endParaRPr lang="fr-FR" sz="2400" dirty="0"/>
          </a:p>
        </p:txBody>
      </p:sp>
    </p:spTree>
    <p:extLst>
      <p:ext uri="{BB962C8B-B14F-4D97-AF65-F5344CB8AC3E}">
        <p14:creationId xmlns="" xmlns:p14="http://schemas.microsoft.com/office/powerpoint/2010/main" val="262350692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p:cNvGrpSpPr/>
          <p:nvPr/>
        </p:nvGrpSpPr>
        <p:grpSpPr>
          <a:xfrm>
            <a:off x="-468560" y="-7156176"/>
            <a:ext cx="10225136" cy="21890432"/>
            <a:chOff x="-468560" y="-7156176"/>
            <a:chExt cx="10225136" cy="21890432"/>
          </a:xfrm>
        </p:grpSpPr>
        <p:pic>
          <p:nvPicPr>
            <p:cNvPr id="13" name="Image 12"/>
            <p:cNvPicPr>
              <a:picLocks noChangeAspect="1"/>
            </p:cNvPicPr>
            <p:nvPr/>
          </p:nvPicPr>
          <p:blipFill rotWithShape="1">
            <a:blip r:embed="rId3" cstate="print">
              <a:extLst>
                <a:ext uri="{28A0092B-C50C-407E-A947-70E740481C1C}">
                  <a14:useLocalDpi xmlns="" xmlns:a14="http://schemas.microsoft.com/office/drawing/2010/main" val="0"/>
                </a:ext>
              </a:extLst>
            </a:blip>
            <a:srcRect r="14354" b="13737"/>
            <a:stretch/>
          </p:blipFill>
          <p:spPr>
            <a:xfrm>
              <a:off x="259907" y="6489437"/>
              <a:ext cx="8545994" cy="8244819"/>
            </a:xfrm>
            <a:prstGeom prst="rect">
              <a:avLst/>
            </a:prstGeom>
          </p:spPr>
        </p:pic>
        <p:grpSp>
          <p:nvGrpSpPr>
            <p:cNvPr id="8" name="Groupe 7"/>
            <p:cNvGrpSpPr/>
            <p:nvPr/>
          </p:nvGrpSpPr>
          <p:grpSpPr>
            <a:xfrm>
              <a:off x="-468560" y="-7156176"/>
              <a:ext cx="10225136" cy="13105456"/>
              <a:chOff x="-468560" y="-7156176"/>
              <a:chExt cx="10225136" cy="13105456"/>
            </a:xfrm>
          </p:grpSpPr>
          <p:sp>
            <p:nvSpPr>
              <p:cNvPr id="5" name="AutoShape 6"/>
              <p:cNvSpPr>
                <a:spLocks noChangeArrowheads="1"/>
              </p:cNvSpPr>
              <p:nvPr/>
            </p:nvSpPr>
            <p:spPr bwMode="auto">
              <a:xfrm>
                <a:off x="-468560" y="-7156176"/>
                <a:ext cx="10225136" cy="13105456"/>
              </a:xfrm>
              <a:prstGeom prst="roundRect">
                <a:avLst>
                  <a:gd name="adj" fmla="val 5391"/>
                </a:avLst>
              </a:prstGeom>
              <a:ln>
                <a:headEnd/>
                <a:tailEn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buClrTx/>
                  <a:buSzTx/>
                  <a:buFontTx/>
                  <a:buNone/>
                  <a:tabLst/>
                </a:pPr>
                <a:endParaRPr kumimoji="0" lang="fr-FR" altLang="fr-FR" sz="18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endParaRPr>
              </a:p>
              <a:p>
                <a:pPr marL="0" marR="0" lvl="0" indent="0" algn="ctr" defTabSz="914400" rtl="0" eaLnBrk="0" fontAlgn="base" latinLnBrk="0" hangingPunct="0">
                  <a:lnSpc>
                    <a:spcPct val="100000"/>
                  </a:lnSpc>
                  <a:buClrTx/>
                  <a:buSzTx/>
                  <a:buFontTx/>
                  <a:buNone/>
                  <a:tabLst/>
                </a:pPr>
                <a:endParaRPr kumimoji="0" lang="fr-FR" altLang="fr-FR"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9"/>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 name="Rectangle 10"/>
              <p:cNvSpPr>
                <a:spLocks noChangeArrowheads="1"/>
              </p:cNvSpPr>
              <p:nvPr/>
            </p:nvSpPr>
            <p:spPr bwMode="auto">
              <a:xfrm>
                <a:off x="0" y="1304925"/>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pic>
            <p:nvPicPr>
              <p:cNvPr id="28677" name="il_fi" descr="http://www.cndp.fr/climatscolaire/uploads/tx_cndpclimatsco/logoRECTORAT.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3035" y="-2822192"/>
                <a:ext cx="704850" cy="847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8675" name="Picture 3" descr="http://www4b.ac-lille.fr/~enspro/cfa_academique/images/logo_ufa/logo%20UFA%20Calais.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334572" y="-3041267"/>
                <a:ext cx="14859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ZoneTexte 1"/>
              <p:cNvSpPr txBox="1"/>
              <p:nvPr/>
            </p:nvSpPr>
            <p:spPr>
              <a:xfrm>
                <a:off x="259907" y="-3473315"/>
                <a:ext cx="5737551" cy="400110"/>
              </a:xfrm>
              <a:prstGeom prst="rect">
                <a:avLst/>
              </a:prstGeom>
              <a:noFill/>
            </p:spPr>
            <p:txBody>
              <a:bodyPr wrap="square" rtlCol="0">
                <a:spAutoFit/>
              </a:bodyPr>
              <a:lstStyle/>
              <a:p>
                <a:pPr lvl="0"/>
                <a:r>
                  <a:rPr lang="fr-FR" altLang="fr-FR" sz="2000" dirty="0">
                    <a:solidFill>
                      <a:srgbClr val="FFFFFF"/>
                    </a:solidFill>
                    <a:latin typeface="Calibri" pitchFamily="34" charset="0"/>
                    <a:ea typeface="Calibri" pitchFamily="34" charset="0"/>
                    <a:cs typeface="Times New Roman" pitchFamily="18" charset="0"/>
                  </a:rPr>
                  <a:t>Nous exprimons nos vifs remerciements auprès de </a:t>
                </a:r>
                <a:endParaRPr lang="fr-FR" sz="2000" dirty="0"/>
              </a:p>
            </p:txBody>
          </p:sp>
          <p:sp>
            <p:nvSpPr>
              <p:cNvPr id="3" name="Rectangle 2"/>
              <p:cNvSpPr/>
              <p:nvPr/>
            </p:nvSpPr>
            <p:spPr>
              <a:xfrm>
                <a:off x="259908" y="-2689358"/>
                <a:ext cx="6976390" cy="861774"/>
              </a:xfrm>
              <a:prstGeom prst="rect">
                <a:avLst/>
              </a:prstGeom>
            </p:spPr>
            <p:txBody>
              <a:bodyPr wrap="square">
                <a:spAutoFit/>
              </a:bodyPr>
              <a:lstStyle/>
              <a:p>
                <a:pPr marL="801688" lvl="0" algn="ctr" eaLnBrk="0" fontAlgn="base" hangingPunct="0">
                  <a:spcBef>
                    <a:spcPts val="600"/>
                  </a:spcBef>
                  <a:spcAft>
                    <a:spcPts val="600"/>
                  </a:spcAft>
                </a:pPr>
                <a:r>
                  <a:rPr lang="fr-FR" altLang="fr-FR" sz="2000" b="1" dirty="0">
                    <a:solidFill>
                      <a:srgbClr val="FFFFFF"/>
                    </a:solidFill>
                    <a:latin typeface="Calibri" pitchFamily="34" charset="0"/>
                    <a:ea typeface="Calibri" pitchFamily="34" charset="0"/>
                    <a:cs typeface="Times New Roman" pitchFamily="18" charset="0"/>
                  </a:rPr>
                  <a:t>M.HELARD       </a:t>
                </a:r>
                <a:r>
                  <a:rPr lang="fr-FR" altLang="fr-FR" sz="2000" dirty="0">
                    <a:solidFill>
                      <a:srgbClr val="FFFFFF"/>
                    </a:solidFill>
                    <a:latin typeface="Calibri" pitchFamily="34" charset="0"/>
                    <a:ea typeface="Calibri" pitchFamily="34" charset="0"/>
                    <a:cs typeface="Times New Roman" pitchFamily="18" charset="0"/>
                  </a:rPr>
                  <a:t>IPR IA STI2D</a:t>
                </a:r>
                <a:endParaRPr lang="fr-FR" altLang="fr-FR" sz="2000" dirty="0">
                  <a:solidFill>
                    <a:prstClr val="black"/>
                  </a:solidFill>
                  <a:latin typeface="Arial" pitchFamily="34" charset="0"/>
                  <a:cs typeface="Arial" pitchFamily="34" charset="0"/>
                </a:endParaRPr>
              </a:p>
              <a:p>
                <a:pPr marL="900113" lvl="0" algn="ctr" defTabSz="900113" eaLnBrk="0" fontAlgn="base" hangingPunct="0">
                  <a:spcBef>
                    <a:spcPts val="600"/>
                  </a:spcBef>
                  <a:spcAft>
                    <a:spcPts val="600"/>
                  </a:spcAft>
                </a:pPr>
                <a:r>
                  <a:rPr lang="fr-FR" altLang="fr-FR" sz="2000" b="1" dirty="0">
                    <a:solidFill>
                      <a:srgbClr val="FFFFFF"/>
                    </a:solidFill>
                    <a:latin typeface="Calibri" pitchFamily="34" charset="0"/>
                    <a:ea typeface="Calibri" pitchFamily="34" charset="0"/>
                    <a:cs typeface="Times New Roman" pitchFamily="18" charset="0"/>
                  </a:rPr>
                  <a:t>M.DURIEZ</a:t>
                </a:r>
                <a:r>
                  <a:rPr lang="fr-FR" altLang="fr-FR" sz="2000" dirty="0">
                    <a:solidFill>
                      <a:srgbClr val="FFFFFF"/>
                    </a:solidFill>
                    <a:latin typeface="Calibri" pitchFamily="34" charset="0"/>
                    <a:ea typeface="Calibri" pitchFamily="34" charset="0"/>
                    <a:cs typeface="Times New Roman" pitchFamily="18" charset="0"/>
                  </a:rPr>
                  <a:t>      Chef de Travaux, lycée L de VINCI </a:t>
                </a:r>
                <a:r>
                  <a:rPr lang="fr-FR" altLang="fr-FR" sz="2000" dirty="0" smtClean="0">
                    <a:solidFill>
                      <a:srgbClr val="FFFFFF"/>
                    </a:solidFill>
                    <a:latin typeface="Calibri" pitchFamily="34" charset="0"/>
                    <a:ea typeface="Calibri" pitchFamily="34" charset="0"/>
                    <a:cs typeface="Times New Roman" pitchFamily="18" charset="0"/>
                  </a:rPr>
                  <a:t>Calais</a:t>
                </a:r>
                <a:r>
                  <a:rPr lang="fr-FR" altLang="fr-FR" sz="2000" b="1" dirty="0" smtClean="0">
                    <a:solidFill>
                      <a:srgbClr val="FFFFFF"/>
                    </a:solidFill>
                    <a:latin typeface="Calibri" pitchFamily="34" charset="0"/>
                    <a:ea typeface="Calibri" pitchFamily="34" charset="0"/>
                    <a:cs typeface="Times New Roman" pitchFamily="18" charset="0"/>
                  </a:rPr>
                  <a:t>.</a:t>
                </a:r>
                <a:endParaRPr lang="fr-FR" altLang="fr-FR" sz="2000" b="1" dirty="0">
                  <a:solidFill>
                    <a:srgbClr val="FFFFFF"/>
                  </a:solidFill>
                  <a:latin typeface="Calibri" pitchFamily="34" charset="0"/>
                  <a:ea typeface="Calibri" pitchFamily="34" charset="0"/>
                  <a:cs typeface="Times New Roman" pitchFamily="18" charset="0"/>
                </a:endParaRPr>
              </a:p>
            </p:txBody>
          </p:sp>
          <p:sp>
            <p:nvSpPr>
              <p:cNvPr id="4" name="Rectangle 3"/>
              <p:cNvSpPr/>
              <p:nvPr/>
            </p:nvSpPr>
            <p:spPr>
              <a:xfrm>
                <a:off x="204083" y="2602647"/>
                <a:ext cx="9048437" cy="2554545"/>
              </a:xfrm>
              <a:prstGeom prst="rect">
                <a:avLst/>
              </a:prstGeom>
            </p:spPr>
            <p:txBody>
              <a:bodyPr wrap="square">
                <a:spAutoFit/>
              </a:bodyPr>
              <a:lstStyle/>
              <a:p>
                <a:pPr lvl="0" fontAlgn="base">
                  <a:spcBef>
                    <a:spcPct val="0"/>
                  </a:spcBef>
                  <a:spcAft>
                    <a:spcPct val="0"/>
                  </a:spcAft>
                </a:pPr>
                <a:r>
                  <a:rPr lang="fr-FR" altLang="fr-FR" sz="2000" dirty="0">
                    <a:solidFill>
                      <a:srgbClr val="FFFFFF"/>
                    </a:solidFill>
                    <a:latin typeface="Calibri" pitchFamily="34" charset="0"/>
                    <a:ea typeface="Calibri" pitchFamily="34" charset="0"/>
                    <a:cs typeface="Times New Roman" pitchFamily="18" charset="0"/>
                  </a:rPr>
                  <a:t>Nous remercions aussi pour nous </a:t>
                </a:r>
                <a:r>
                  <a:rPr lang="fr-FR" altLang="fr-FR" sz="2000" dirty="0" smtClean="0">
                    <a:solidFill>
                      <a:srgbClr val="FFFFFF"/>
                    </a:solidFill>
                    <a:latin typeface="Calibri" pitchFamily="34" charset="0"/>
                    <a:ea typeface="Calibri" pitchFamily="34" charset="0"/>
                    <a:cs typeface="Times New Roman" pitchFamily="18" charset="0"/>
                  </a:rPr>
                  <a:t>avoir </a:t>
                </a:r>
                <a:r>
                  <a:rPr lang="fr-FR" altLang="fr-FR" sz="2000" dirty="0">
                    <a:solidFill>
                      <a:srgbClr val="FFFFFF"/>
                    </a:solidFill>
                    <a:latin typeface="Calibri" pitchFamily="34" charset="0"/>
                    <a:ea typeface="Calibri" pitchFamily="34" charset="0"/>
                    <a:cs typeface="Times New Roman" pitchFamily="18" charset="0"/>
                  </a:rPr>
                  <a:t>accueillis volontiers dans leurs locaux :</a:t>
                </a:r>
              </a:p>
              <a:p>
                <a:pPr lvl="0" fontAlgn="base">
                  <a:spcBef>
                    <a:spcPct val="0"/>
                  </a:spcBef>
                  <a:spcAft>
                    <a:spcPct val="0"/>
                  </a:spcAft>
                </a:pPr>
                <a:endParaRPr lang="fr-FR" altLang="fr-FR" sz="2000" dirty="0">
                  <a:solidFill>
                    <a:prstClr val="black"/>
                  </a:solidFill>
                  <a:latin typeface="Arial" pitchFamily="34" charset="0"/>
                  <a:cs typeface="Arial" pitchFamily="34" charset="0"/>
                </a:endParaRPr>
              </a:p>
              <a:p>
                <a:pPr lvl="0" algn="ctr" eaLnBrk="0" fontAlgn="base" hangingPunct="0">
                  <a:spcBef>
                    <a:spcPct val="0"/>
                  </a:spcBef>
                  <a:spcAft>
                    <a:spcPct val="0"/>
                  </a:spcAft>
                </a:pPr>
                <a:r>
                  <a:rPr lang="fr-FR" altLang="fr-FR" sz="2000" b="1" dirty="0">
                    <a:solidFill>
                      <a:srgbClr val="FFFFFF"/>
                    </a:solidFill>
                    <a:latin typeface="Calibri" pitchFamily="34" charset="0"/>
                    <a:ea typeface="Calibri" pitchFamily="34" charset="0"/>
                    <a:cs typeface="Times New Roman" pitchFamily="18" charset="0"/>
                  </a:rPr>
                  <a:t>M. </a:t>
                </a:r>
                <a:r>
                  <a:rPr lang="fr-FR" altLang="fr-FR" sz="2000" b="1" dirty="0" smtClean="0">
                    <a:solidFill>
                      <a:srgbClr val="FFFFFF"/>
                    </a:solidFill>
                    <a:latin typeface="Calibri" pitchFamily="34" charset="0"/>
                    <a:ea typeface="Calibri" pitchFamily="34" charset="0"/>
                    <a:cs typeface="Times New Roman" pitchFamily="18" charset="0"/>
                  </a:rPr>
                  <a:t>SAILLY</a:t>
                </a:r>
                <a:r>
                  <a:rPr lang="fr-FR" altLang="fr-FR" sz="2000" dirty="0" smtClean="0">
                    <a:solidFill>
                      <a:srgbClr val="FFFFFF"/>
                    </a:solidFill>
                    <a:latin typeface="Calibri" pitchFamily="34" charset="0"/>
                    <a:ea typeface="Calibri" pitchFamily="34" charset="0"/>
                    <a:cs typeface="Times New Roman" pitchFamily="18" charset="0"/>
                  </a:rPr>
                  <a:t>, </a:t>
                </a:r>
                <a:r>
                  <a:rPr lang="fr-FR" altLang="fr-FR" sz="2000" dirty="0">
                    <a:solidFill>
                      <a:srgbClr val="FFFFFF"/>
                    </a:solidFill>
                    <a:latin typeface="Calibri" pitchFamily="34" charset="0"/>
                    <a:ea typeface="Calibri" pitchFamily="34" charset="0"/>
                    <a:cs typeface="Times New Roman" pitchFamily="18" charset="0"/>
                  </a:rPr>
                  <a:t>PDG de la société ETRA</a:t>
                </a:r>
                <a:endParaRPr lang="fr-FR" altLang="fr-FR" sz="2000" dirty="0">
                  <a:solidFill>
                    <a:prstClr val="black"/>
                  </a:solidFill>
                  <a:latin typeface="Arial" pitchFamily="34" charset="0"/>
                  <a:cs typeface="Arial" pitchFamily="34" charset="0"/>
                </a:endParaRPr>
              </a:p>
              <a:p>
                <a:pPr lvl="0" algn="ctr" eaLnBrk="0" fontAlgn="base" hangingPunct="0">
                  <a:spcBef>
                    <a:spcPct val="0"/>
                  </a:spcBef>
                  <a:spcAft>
                    <a:spcPct val="0"/>
                  </a:spcAft>
                </a:pPr>
                <a:r>
                  <a:rPr lang="fr-FR" altLang="fr-FR" sz="2000" b="1" dirty="0">
                    <a:solidFill>
                      <a:srgbClr val="FFFFFF"/>
                    </a:solidFill>
                    <a:latin typeface="Calibri" pitchFamily="34" charset="0"/>
                    <a:ea typeface="Calibri" pitchFamily="34" charset="0"/>
                    <a:cs typeface="Times New Roman" pitchFamily="18" charset="0"/>
                  </a:rPr>
                  <a:t>M.MARCQ et </a:t>
                </a:r>
                <a:r>
                  <a:rPr lang="fr-FR" altLang="fr-FR" sz="2000" b="1" dirty="0" smtClean="0">
                    <a:solidFill>
                      <a:srgbClr val="FFFFFF"/>
                    </a:solidFill>
                    <a:latin typeface="Calibri" pitchFamily="34" charset="0"/>
                    <a:ea typeface="Calibri" pitchFamily="34" charset="0"/>
                    <a:cs typeface="Times New Roman" pitchFamily="18" charset="0"/>
                  </a:rPr>
                  <a:t>M.LAURIER</a:t>
                </a:r>
                <a:r>
                  <a:rPr lang="fr-FR" altLang="fr-FR" sz="2000" dirty="0" smtClean="0">
                    <a:solidFill>
                      <a:srgbClr val="FFFFFF"/>
                    </a:solidFill>
                    <a:latin typeface="Calibri" pitchFamily="34" charset="0"/>
                    <a:ea typeface="Calibri" pitchFamily="34" charset="0"/>
                    <a:cs typeface="Times New Roman" pitchFamily="18" charset="0"/>
                  </a:rPr>
                  <a:t>,</a:t>
                </a:r>
                <a:r>
                  <a:rPr lang="fr-FR" altLang="fr-FR" sz="2000" b="1" dirty="0" smtClean="0">
                    <a:solidFill>
                      <a:srgbClr val="FFFFFF"/>
                    </a:solidFill>
                    <a:latin typeface="Calibri" pitchFamily="34" charset="0"/>
                    <a:ea typeface="Calibri" pitchFamily="34" charset="0"/>
                    <a:cs typeface="Times New Roman" pitchFamily="18" charset="0"/>
                  </a:rPr>
                  <a:t> </a:t>
                </a:r>
                <a:r>
                  <a:rPr lang="fr-FR" altLang="fr-FR" sz="2000" dirty="0">
                    <a:solidFill>
                      <a:srgbClr val="FFFFFF"/>
                    </a:solidFill>
                    <a:latin typeface="Calibri" pitchFamily="34" charset="0"/>
                    <a:ea typeface="Calibri" pitchFamily="34" charset="0"/>
                    <a:cs typeface="Times New Roman" pitchFamily="18" charset="0"/>
                  </a:rPr>
                  <a:t>de la société EIFFAGE</a:t>
                </a:r>
                <a:endParaRPr lang="fr-FR" altLang="fr-FR" sz="2000" dirty="0">
                  <a:solidFill>
                    <a:prstClr val="black"/>
                  </a:solidFill>
                  <a:latin typeface="Arial" pitchFamily="34" charset="0"/>
                  <a:cs typeface="Arial" pitchFamily="34" charset="0"/>
                </a:endParaRPr>
              </a:p>
              <a:p>
                <a:pPr lvl="0" algn="ctr" eaLnBrk="0" fontAlgn="base" hangingPunct="0">
                  <a:spcBef>
                    <a:spcPct val="0"/>
                  </a:spcBef>
                  <a:spcAft>
                    <a:spcPct val="0"/>
                  </a:spcAft>
                </a:pPr>
                <a:r>
                  <a:rPr lang="fr-FR" altLang="fr-FR" sz="2000" b="1" dirty="0" smtClean="0">
                    <a:solidFill>
                      <a:srgbClr val="FFFFFF"/>
                    </a:solidFill>
                    <a:latin typeface="Calibri" pitchFamily="34" charset="0"/>
                    <a:ea typeface="Calibri" pitchFamily="34" charset="0"/>
                    <a:cs typeface="Times New Roman" pitchFamily="18" charset="0"/>
                  </a:rPr>
                  <a:t>M.MAILLET</a:t>
                </a:r>
                <a:r>
                  <a:rPr lang="fr-FR" altLang="fr-FR" sz="2000" dirty="0" smtClean="0">
                    <a:solidFill>
                      <a:srgbClr val="FFFFFF"/>
                    </a:solidFill>
                    <a:latin typeface="Calibri" pitchFamily="34" charset="0"/>
                    <a:ea typeface="Calibri" pitchFamily="34" charset="0"/>
                    <a:cs typeface="Times New Roman" pitchFamily="18" charset="0"/>
                  </a:rPr>
                  <a:t>,</a:t>
                </a:r>
                <a:r>
                  <a:rPr lang="fr-FR" altLang="fr-FR" sz="2000" b="1" dirty="0" smtClean="0">
                    <a:solidFill>
                      <a:srgbClr val="FFFFFF"/>
                    </a:solidFill>
                    <a:latin typeface="Calibri" pitchFamily="34" charset="0"/>
                    <a:ea typeface="Calibri" pitchFamily="34" charset="0"/>
                    <a:cs typeface="Times New Roman" pitchFamily="18" charset="0"/>
                  </a:rPr>
                  <a:t> </a:t>
                </a:r>
                <a:r>
                  <a:rPr lang="fr-FR" altLang="fr-FR" sz="2000" dirty="0">
                    <a:solidFill>
                      <a:srgbClr val="FFFFFF"/>
                    </a:solidFill>
                    <a:latin typeface="Calibri" pitchFamily="34" charset="0"/>
                    <a:ea typeface="Calibri" pitchFamily="34" charset="0"/>
                    <a:cs typeface="Times New Roman" pitchFamily="18" charset="0"/>
                  </a:rPr>
                  <a:t>PDG de la société CHARLITT</a:t>
                </a:r>
                <a:endParaRPr lang="fr-FR" altLang="fr-FR" sz="2000" dirty="0">
                  <a:solidFill>
                    <a:prstClr val="black"/>
                  </a:solidFill>
                  <a:latin typeface="Arial" pitchFamily="34" charset="0"/>
                  <a:cs typeface="Arial" pitchFamily="34" charset="0"/>
                </a:endParaRPr>
              </a:p>
              <a:p>
                <a:pPr lvl="0" algn="ctr" eaLnBrk="0" fontAlgn="base" hangingPunct="0">
                  <a:spcBef>
                    <a:spcPct val="0"/>
                  </a:spcBef>
                  <a:spcAft>
                    <a:spcPct val="0"/>
                  </a:spcAft>
                </a:pPr>
                <a:r>
                  <a:rPr lang="fr-FR" altLang="fr-FR" sz="2000" b="1" dirty="0" smtClean="0">
                    <a:solidFill>
                      <a:srgbClr val="FFFFFF"/>
                    </a:solidFill>
                    <a:latin typeface="Calibri" pitchFamily="34" charset="0"/>
                    <a:ea typeface="Calibri" pitchFamily="34" charset="0"/>
                    <a:cs typeface="Times New Roman" pitchFamily="18" charset="0"/>
                  </a:rPr>
                  <a:t>M.DUBUT</a:t>
                </a:r>
                <a:r>
                  <a:rPr lang="fr-FR" altLang="fr-FR" sz="2000" dirty="0" smtClean="0">
                    <a:solidFill>
                      <a:srgbClr val="FFFFFF"/>
                    </a:solidFill>
                    <a:latin typeface="Calibri" pitchFamily="34" charset="0"/>
                    <a:ea typeface="Calibri" pitchFamily="34" charset="0"/>
                    <a:cs typeface="Times New Roman" pitchFamily="18" charset="0"/>
                  </a:rPr>
                  <a:t>, </a:t>
                </a:r>
                <a:r>
                  <a:rPr lang="fr-FR" altLang="fr-FR" sz="2000" dirty="0">
                    <a:solidFill>
                      <a:srgbClr val="FFFFFF"/>
                    </a:solidFill>
                    <a:latin typeface="Calibri" pitchFamily="34" charset="0"/>
                    <a:ea typeface="Calibri" pitchFamily="34" charset="0"/>
                    <a:cs typeface="Times New Roman" pitchFamily="18" charset="0"/>
                  </a:rPr>
                  <a:t>Maire de Coulogne et le personnel de mairie</a:t>
                </a:r>
                <a:endParaRPr lang="fr-FR" altLang="fr-FR" sz="2000" dirty="0">
                  <a:solidFill>
                    <a:prstClr val="black"/>
                  </a:solidFill>
                  <a:latin typeface="Arial" pitchFamily="34" charset="0"/>
                  <a:cs typeface="Arial" pitchFamily="34" charset="0"/>
                </a:endParaRPr>
              </a:p>
              <a:p>
                <a:pPr lvl="0" eaLnBrk="0" fontAlgn="base" hangingPunct="0">
                  <a:spcBef>
                    <a:spcPct val="0"/>
                  </a:spcBef>
                  <a:spcAft>
                    <a:spcPct val="0"/>
                  </a:spcAft>
                </a:pPr>
                <a:r>
                  <a:rPr lang="fr-FR" altLang="fr-FR" sz="2000" dirty="0">
                    <a:solidFill>
                      <a:srgbClr val="FFFFFF"/>
                    </a:solidFill>
                    <a:latin typeface="Calibri" pitchFamily="34" charset="0"/>
                    <a:ea typeface="Calibri" pitchFamily="34" charset="0"/>
                    <a:cs typeface="Times New Roman" pitchFamily="18" charset="0"/>
                  </a:rPr>
                  <a:t>   </a:t>
                </a:r>
                <a:endParaRPr lang="fr-FR" altLang="fr-FR" sz="2000" dirty="0">
                  <a:solidFill>
                    <a:prstClr val="black"/>
                  </a:solidFill>
                  <a:latin typeface="Arial" pitchFamily="34" charset="0"/>
                  <a:cs typeface="Arial" pitchFamily="34" charset="0"/>
                </a:endParaRPr>
              </a:p>
              <a:p>
                <a:pPr lvl="0" eaLnBrk="0" fontAlgn="base" hangingPunct="0">
                  <a:spcBef>
                    <a:spcPct val="0"/>
                  </a:spcBef>
                  <a:spcAft>
                    <a:spcPct val="0"/>
                  </a:spcAft>
                </a:pPr>
                <a:r>
                  <a:rPr lang="fr-FR" altLang="fr-FR" sz="2000" dirty="0">
                    <a:solidFill>
                      <a:srgbClr val="FFFFFF"/>
                    </a:solidFill>
                    <a:latin typeface="Calibri" pitchFamily="34" charset="0"/>
                    <a:ea typeface="Calibri" pitchFamily="34" charset="0"/>
                    <a:cs typeface="Times New Roman" pitchFamily="18" charset="0"/>
                  </a:rPr>
                  <a:t> Et </a:t>
                </a:r>
                <a:r>
                  <a:rPr lang="fr-FR" altLang="fr-FR" sz="2000" b="1" dirty="0" smtClean="0">
                    <a:solidFill>
                      <a:srgbClr val="FFFFFF"/>
                    </a:solidFill>
                    <a:latin typeface="Calibri" pitchFamily="34" charset="0"/>
                    <a:ea typeface="Calibri" pitchFamily="34" charset="0"/>
                    <a:cs typeface="Times New Roman" pitchFamily="18" charset="0"/>
                  </a:rPr>
                  <a:t>M.FABRYKA</a:t>
                </a:r>
                <a:r>
                  <a:rPr lang="fr-FR" altLang="fr-FR" sz="2000" dirty="0" smtClean="0">
                    <a:solidFill>
                      <a:srgbClr val="FFFFFF"/>
                    </a:solidFill>
                    <a:latin typeface="Calibri" pitchFamily="34" charset="0"/>
                    <a:ea typeface="Calibri" pitchFamily="34" charset="0"/>
                    <a:cs typeface="Times New Roman" pitchFamily="18" charset="0"/>
                  </a:rPr>
                  <a:t>, </a:t>
                </a:r>
                <a:r>
                  <a:rPr lang="fr-FR" altLang="fr-FR" sz="2000" dirty="0">
                    <a:solidFill>
                      <a:srgbClr val="FFFFFF"/>
                    </a:solidFill>
                    <a:latin typeface="Calibri" pitchFamily="34" charset="0"/>
                    <a:ea typeface="Calibri" pitchFamily="34" charset="0"/>
                    <a:cs typeface="Times New Roman" pitchFamily="18" charset="0"/>
                  </a:rPr>
                  <a:t>PDG de la société TAPPROD pour la réalisation du </a:t>
                </a:r>
                <a:r>
                  <a:rPr lang="fr-FR" altLang="fr-FR" sz="2000" dirty="0" smtClean="0">
                    <a:solidFill>
                      <a:srgbClr val="FFFFFF"/>
                    </a:solidFill>
                    <a:latin typeface="Calibri" pitchFamily="34" charset="0"/>
                    <a:ea typeface="Calibri" pitchFamily="34" charset="0"/>
                    <a:cs typeface="Times New Roman" pitchFamily="18" charset="0"/>
                  </a:rPr>
                  <a:t>film.</a:t>
                </a:r>
                <a:endParaRPr lang="fr-FR" altLang="fr-FR" sz="2000" dirty="0">
                  <a:solidFill>
                    <a:prstClr val="black"/>
                  </a:solidFill>
                  <a:latin typeface="Arial" pitchFamily="34" charset="0"/>
                  <a:cs typeface="Arial" pitchFamily="34" charset="0"/>
                </a:endParaRPr>
              </a:p>
            </p:txBody>
          </p:sp>
          <p:sp>
            <p:nvSpPr>
              <p:cNvPr id="6" name="Rectangle 5"/>
              <p:cNvSpPr/>
              <p:nvPr/>
            </p:nvSpPr>
            <p:spPr>
              <a:xfrm>
                <a:off x="4917068" y="5363924"/>
                <a:ext cx="3654152" cy="369332"/>
              </a:xfrm>
              <a:prstGeom prst="rect">
                <a:avLst/>
              </a:prstGeom>
            </p:spPr>
            <p:txBody>
              <a:bodyPr wrap="square">
                <a:spAutoFit/>
              </a:bodyPr>
              <a:lstStyle/>
              <a:p>
                <a:pPr lvl="0" algn="r" eaLnBrk="0" fontAlgn="base" hangingPunct="0">
                  <a:spcBef>
                    <a:spcPts val="600"/>
                  </a:spcBef>
                  <a:spcAft>
                    <a:spcPts val="600"/>
                  </a:spcAft>
                </a:pPr>
                <a:r>
                  <a:rPr lang="fr-FR" altLang="fr-FR" b="1" dirty="0">
                    <a:solidFill>
                      <a:srgbClr val="FFFFFF"/>
                    </a:solidFill>
                    <a:latin typeface="Calibri" pitchFamily="34" charset="0"/>
                    <a:ea typeface="Calibri" pitchFamily="34" charset="0"/>
                    <a:cs typeface="Times New Roman" pitchFamily="18" charset="0"/>
                  </a:rPr>
                  <a:t>Anne </a:t>
                </a:r>
                <a:r>
                  <a:rPr lang="fr-FR" altLang="fr-FR" b="1" dirty="0" smtClean="0">
                    <a:solidFill>
                      <a:srgbClr val="FFFFFF"/>
                    </a:solidFill>
                    <a:latin typeface="Calibri" pitchFamily="34" charset="0"/>
                    <a:ea typeface="Calibri" pitchFamily="34" charset="0"/>
                    <a:cs typeface="Times New Roman" pitchFamily="18" charset="0"/>
                  </a:rPr>
                  <a:t>LOOCK	Alain </a:t>
                </a:r>
                <a:r>
                  <a:rPr lang="fr-FR" altLang="fr-FR" b="1" dirty="0">
                    <a:solidFill>
                      <a:srgbClr val="FFFFFF"/>
                    </a:solidFill>
                    <a:latin typeface="Calibri" pitchFamily="34" charset="0"/>
                    <a:ea typeface="Calibri" pitchFamily="34" charset="0"/>
                    <a:cs typeface="Times New Roman" pitchFamily="18" charset="0"/>
                  </a:rPr>
                  <a:t>WATEL</a:t>
                </a:r>
                <a:endParaRPr lang="fr-FR" altLang="fr-FR" b="1" dirty="0">
                  <a:solidFill>
                    <a:prstClr val="black"/>
                  </a:solidFill>
                  <a:latin typeface="Arial" pitchFamily="34" charset="0"/>
                  <a:cs typeface="Arial" pitchFamily="34" charset="0"/>
                </a:endParaRPr>
              </a:p>
            </p:txBody>
          </p:sp>
          <p:sp>
            <p:nvSpPr>
              <p:cNvPr id="7" name="Rectangle 6"/>
              <p:cNvSpPr/>
              <p:nvPr/>
            </p:nvSpPr>
            <p:spPr>
              <a:xfrm>
                <a:off x="95562" y="-1595596"/>
                <a:ext cx="9156958" cy="4016484"/>
              </a:xfrm>
              <a:prstGeom prst="rect">
                <a:avLst/>
              </a:prstGeom>
            </p:spPr>
            <p:txBody>
              <a:bodyPr wrap="square">
                <a:spAutoFit/>
              </a:bodyPr>
              <a:lstStyle/>
              <a:p>
                <a:pPr lvl="0" algn="ctr" eaLnBrk="0" fontAlgn="base" hangingPunct="0">
                  <a:spcBef>
                    <a:spcPts val="600"/>
                  </a:spcBef>
                  <a:spcAft>
                    <a:spcPts val="600"/>
                  </a:spcAft>
                </a:pPr>
                <a:r>
                  <a:rPr lang="fr-FR" altLang="fr-FR" sz="2000" b="1" dirty="0">
                    <a:solidFill>
                      <a:srgbClr val="FFFFFF"/>
                    </a:solidFill>
                    <a:latin typeface="Calibri" pitchFamily="34" charset="0"/>
                    <a:ea typeface="Calibri" pitchFamily="34" charset="0"/>
                    <a:cs typeface="Times New Roman" pitchFamily="18" charset="0"/>
                  </a:rPr>
                  <a:t>Le groupe de travail « construction d’une séquence </a:t>
                </a:r>
                <a:r>
                  <a:rPr lang="fr-FR" altLang="fr-FR" sz="2000" b="1" dirty="0" smtClean="0">
                    <a:solidFill>
                      <a:srgbClr val="FFFFFF"/>
                    </a:solidFill>
                    <a:latin typeface="Calibri" pitchFamily="34" charset="0"/>
                    <a:ea typeface="Calibri" pitchFamily="34" charset="0"/>
                    <a:cs typeface="Times New Roman" pitchFamily="18" charset="0"/>
                  </a:rPr>
                  <a:t>en AC</a:t>
                </a:r>
                <a:r>
                  <a:rPr lang="fr-FR" altLang="fr-FR" sz="2000" b="1" dirty="0">
                    <a:solidFill>
                      <a:srgbClr val="FFFFFF"/>
                    </a:solidFill>
                    <a:latin typeface="Calibri" pitchFamily="34" charset="0"/>
                    <a:ea typeface="Calibri" pitchFamily="34" charset="0"/>
                    <a:cs typeface="Times New Roman" pitchFamily="18" charset="0"/>
                  </a:rPr>
                  <a:t> » </a:t>
                </a:r>
                <a:r>
                  <a:rPr lang="fr-FR" altLang="fr-FR" sz="2000" dirty="0" smtClean="0">
                    <a:solidFill>
                      <a:srgbClr val="FFFFFF"/>
                    </a:solidFill>
                    <a:latin typeface="Calibri" pitchFamily="34" charset="0"/>
                    <a:ea typeface="Calibri" pitchFamily="34" charset="0"/>
                    <a:cs typeface="Times New Roman" pitchFamily="18" charset="0"/>
                  </a:rPr>
                  <a:t>conduit </a:t>
                </a:r>
                <a:r>
                  <a:rPr lang="fr-FR" altLang="fr-FR" sz="2000" dirty="0">
                    <a:solidFill>
                      <a:srgbClr val="FFFFFF"/>
                    </a:solidFill>
                    <a:latin typeface="Calibri" pitchFamily="34" charset="0"/>
                    <a:ea typeface="Calibri" pitchFamily="34" charset="0"/>
                    <a:cs typeface="Times New Roman" pitchFamily="18" charset="0"/>
                  </a:rPr>
                  <a:t>par Mme </a:t>
                </a:r>
                <a:r>
                  <a:rPr lang="fr-FR" altLang="fr-FR" sz="2000" dirty="0" err="1">
                    <a:solidFill>
                      <a:srgbClr val="FFFFFF"/>
                    </a:solidFill>
                    <a:latin typeface="Calibri" pitchFamily="34" charset="0"/>
                    <a:ea typeface="Calibri" pitchFamily="34" charset="0"/>
                    <a:cs typeface="Times New Roman" pitchFamily="18" charset="0"/>
                  </a:rPr>
                  <a:t>Loock</a:t>
                </a:r>
                <a:r>
                  <a:rPr lang="fr-FR" altLang="fr-FR" sz="2000" dirty="0" smtClean="0">
                    <a:solidFill>
                      <a:srgbClr val="FFFFFF"/>
                    </a:solidFill>
                    <a:latin typeface="Calibri" pitchFamily="34" charset="0"/>
                    <a:ea typeface="Calibri" pitchFamily="34" charset="0"/>
                    <a:cs typeface="Times New Roman" pitchFamily="18" charset="0"/>
                  </a:rPr>
                  <a:t>.</a:t>
                </a:r>
              </a:p>
              <a:p>
                <a:pPr lvl="0" algn="ctr" eaLnBrk="0" fontAlgn="base" hangingPunct="0">
                  <a:spcBef>
                    <a:spcPts val="600"/>
                  </a:spcBef>
                  <a:spcAft>
                    <a:spcPts val="600"/>
                  </a:spcAft>
                </a:pPr>
                <a:endParaRPr lang="fr-FR" altLang="fr-FR" sz="1000" dirty="0">
                  <a:solidFill>
                    <a:prstClr val="black"/>
                  </a:solidFill>
                  <a:latin typeface="Arial" pitchFamily="34" charset="0"/>
                  <a:cs typeface="Arial" pitchFamily="34" charset="0"/>
                </a:endParaRPr>
              </a:p>
              <a:p>
                <a:pPr lvl="0" algn="ctr" eaLnBrk="0" fontAlgn="base" hangingPunct="0">
                  <a:spcBef>
                    <a:spcPts val="600"/>
                  </a:spcBef>
                  <a:spcAft>
                    <a:spcPts val="600"/>
                  </a:spcAft>
                </a:pPr>
                <a:r>
                  <a:rPr lang="fr-FR" altLang="fr-FR" sz="2000" dirty="0" smtClean="0">
                    <a:solidFill>
                      <a:srgbClr val="FFFFFF"/>
                    </a:solidFill>
                    <a:latin typeface="Calibri" pitchFamily="34" charset="0"/>
                    <a:ea typeface="Calibri" pitchFamily="34" charset="0"/>
                    <a:cs typeface="Times New Roman" pitchFamily="18" charset="0"/>
                  </a:rPr>
                  <a:t> </a:t>
                </a:r>
                <a:r>
                  <a:rPr lang="fr-FR" altLang="fr-FR" sz="2000" b="1" dirty="0" smtClean="0">
                    <a:solidFill>
                      <a:srgbClr val="FFFFFF"/>
                    </a:solidFill>
                    <a:latin typeface="Calibri" pitchFamily="34" charset="0"/>
                    <a:ea typeface="Calibri" pitchFamily="34" charset="0"/>
                    <a:cs typeface="Times New Roman" pitchFamily="18" charset="0"/>
                  </a:rPr>
                  <a:t>M. DATCHY</a:t>
                </a:r>
                <a:r>
                  <a:rPr lang="fr-FR" altLang="fr-FR" sz="2000" dirty="0" smtClean="0">
                    <a:solidFill>
                      <a:srgbClr val="FFFFFF"/>
                    </a:solidFill>
                    <a:latin typeface="Calibri" pitchFamily="34" charset="0"/>
                    <a:ea typeface="Calibri" pitchFamily="34" charset="0"/>
                    <a:cs typeface="Times New Roman" pitchFamily="18" charset="0"/>
                  </a:rPr>
                  <a:t>, Professeur </a:t>
                </a:r>
                <a:r>
                  <a:rPr lang="fr-FR" altLang="fr-FR" sz="2000" dirty="0">
                    <a:solidFill>
                      <a:srgbClr val="FFFFFF"/>
                    </a:solidFill>
                    <a:latin typeface="Calibri" pitchFamily="34" charset="0"/>
                    <a:ea typeface="Calibri" pitchFamily="34" charset="0"/>
                    <a:cs typeface="Times New Roman" pitchFamily="18" charset="0"/>
                  </a:rPr>
                  <a:t>SII AC Lycée de L’Europe de Dunkerque</a:t>
                </a:r>
                <a:endParaRPr lang="fr-FR" altLang="fr-FR" sz="2000" dirty="0">
                  <a:solidFill>
                    <a:prstClr val="black"/>
                  </a:solidFill>
                  <a:latin typeface="Arial" pitchFamily="34" charset="0"/>
                  <a:cs typeface="Arial" pitchFamily="34" charset="0"/>
                </a:endParaRPr>
              </a:p>
              <a:p>
                <a:pPr lvl="0" algn="ctr" eaLnBrk="0" fontAlgn="base" hangingPunct="0"/>
                <a:endParaRPr lang="fr-FR" altLang="fr-FR" sz="1000" b="1" dirty="0" smtClean="0">
                  <a:solidFill>
                    <a:srgbClr val="FFFFFF"/>
                  </a:solidFill>
                  <a:latin typeface="Calibri" pitchFamily="34" charset="0"/>
                  <a:ea typeface="Calibri" pitchFamily="34" charset="0"/>
                  <a:cs typeface="Times New Roman" pitchFamily="18" charset="0"/>
                </a:endParaRPr>
              </a:p>
              <a:p>
                <a:pPr lvl="0" algn="ctr" eaLnBrk="0" fontAlgn="base" hangingPunct="0"/>
                <a:r>
                  <a:rPr lang="fr-FR" altLang="fr-FR" sz="2000" b="1" dirty="0" smtClean="0">
                    <a:solidFill>
                      <a:srgbClr val="FFFFFF"/>
                    </a:solidFill>
                    <a:latin typeface="Calibri" pitchFamily="34" charset="0"/>
                    <a:ea typeface="Calibri" pitchFamily="34" charset="0"/>
                    <a:cs typeface="Times New Roman" pitchFamily="18" charset="0"/>
                  </a:rPr>
                  <a:t>MM</a:t>
                </a:r>
                <a:r>
                  <a:rPr lang="fr-FR" altLang="fr-FR" sz="2000" b="1" dirty="0">
                    <a:solidFill>
                      <a:srgbClr val="FFFFFF"/>
                    </a:solidFill>
                    <a:latin typeface="Calibri" pitchFamily="34" charset="0"/>
                    <a:ea typeface="Calibri" pitchFamily="34" charset="0"/>
                    <a:cs typeface="Times New Roman" pitchFamily="18" charset="0"/>
                  </a:rPr>
                  <a:t>. MILON et </a:t>
                </a:r>
                <a:r>
                  <a:rPr lang="fr-FR" altLang="fr-FR" sz="2000" b="1" dirty="0" smtClean="0">
                    <a:solidFill>
                      <a:srgbClr val="FFFFFF"/>
                    </a:solidFill>
                    <a:latin typeface="Calibri" pitchFamily="34" charset="0"/>
                    <a:ea typeface="Calibri" pitchFamily="34" charset="0"/>
                    <a:cs typeface="Times New Roman" pitchFamily="18" charset="0"/>
                  </a:rPr>
                  <a:t>LEPERCQ</a:t>
                </a:r>
                <a:r>
                  <a:rPr lang="fr-FR" altLang="fr-FR" sz="2000" dirty="0" smtClean="0">
                    <a:solidFill>
                      <a:srgbClr val="FFFFFF"/>
                    </a:solidFill>
                    <a:latin typeface="Calibri" pitchFamily="34" charset="0"/>
                    <a:ea typeface="Calibri" pitchFamily="34" charset="0"/>
                    <a:cs typeface="Times New Roman" pitchFamily="18" charset="0"/>
                  </a:rPr>
                  <a:t>, Professeurs </a:t>
                </a:r>
                <a:r>
                  <a:rPr lang="fr-FR" altLang="fr-FR" sz="2000" dirty="0">
                    <a:solidFill>
                      <a:srgbClr val="FFFFFF"/>
                    </a:solidFill>
                    <a:latin typeface="Calibri" pitchFamily="34" charset="0"/>
                    <a:ea typeface="Calibri" pitchFamily="34" charset="0"/>
                    <a:cs typeface="Times New Roman" pitchFamily="18" charset="0"/>
                  </a:rPr>
                  <a:t>SII IM Lycée L. de Vinci Calais, </a:t>
                </a:r>
              </a:p>
              <a:p>
                <a:pPr lvl="0" algn="ctr" eaLnBrk="0" fontAlgn="base" hangingPunct="0"/>
                <a:r>
                  <a:rPr lang="fr-FR" altLang="fr-FR" sz="2000" dirty="0">
                    <a:solidFill>
                      <a:srgbClr val="FFFFFF"/>
                    </a:solidFill>
                    <a:latin typeface="Calibri" pitchFamily="34" charset="0"/>
                    <a:ea typeface="Calibri" pitchFamily="34" charset="0"/>
                    <a:cs typeface="Times New Roman" pitchFamily="18" charset="0"/>
                  </a:rPr>
                  <a:t>ainsi que </a:t>
                </a:r>
                <a:r>
                  <a:rPr lang="fr-FR" altLang="fr-FR" sz="2000" b="1" dirty="0">
                    <a:solidFill>
                      <a:srgbClr val="FFFFFF"/>
                    </a:solidFill>
                    <a:latin typeface="Calibri" pitchFamily="34" charset="0"/>
                    <a:ea typeface="Calibri" pitchFamily="34" charset="0"/>
                    <a:cs typeface="Times New Roman" pitchFamily="18" charset="0"/>
                  </a:rPr>
                  <a:t>M.BAUDE</a:t>
                </a:r>
                <a:r>
                  <a:rPr lang="fr-FR" altLang="fr-FR" sz="2000" dirty="0">
                    <a:solidFill>
                      <a:srgbClr val="FFFFFF"/>
                    </a:solidFill>
                    <a:latin typeface="Calibri" pitchFamily="34" charset="0"/>
                    <a:ea typeface="Calibri" pitchFamily="34" charset="0"/>
                    <a:cs typeface="Times New Roman" pitchFamily="18" charset="0"/>
                  </a:rPr>
                  <a:t>,</a:t>
                </a:r>
                <a:r>
                  <a:rPr lang="fr-FR" altLang="fr-FR" sz="2000" b="1" dirty="0">
                    <a:solidFill>
                      <a:srgbClr val="FFFFFF"/>
                    </a:solidFill>
                    <a:latin typeface="Calibri" pitchFamily="34" charset="0"/>
                    <a:ea typeface="Calibri" pitchFamily="34" charset="0"/>
                    <a:cs typeface="Times New Roman" pitchFamily="18" charset="0"/>
                  </a:rPr>
                  <a:t> </a:t>
                </a:r>
                <a:r>
                  <a:rPr lang="fr-FR" altLang="fr-FR" sz="2000" dirty="0">
                    <a:solidFill>
                      <a:srgbClr val="FFFFFF"/>
                    </a:solidFill>
                    <a:latin typeface="Calibri" pitchFamily="34" charset="0"/>
                    <a:ea typeface="Calibri" pitchFamily="34" charset="0"/>
                    <a:cs typeface="Times New Roman" pitchFamily="18" charset="0"/>
                  </a:rPr>
                  <a:t>agent technique.</a:t>
                </a:r>
                <a:endParaRPr lang="fr-FR" altLang="fr-FR" sz="2000" dirty="0">
                  <a:solidFill>
                    <a:prstClr val="black"/>
                  </a:solidFill>
                  <a:latin typeface="Arial" pitchFamily="34" charset="0"/>
                  <a:cs typeface="Arial" pitchFamily="34" charset="0"/>
                </a:endParaRPr>
              </a:p>
              <a:p>
                <a:pPr lvl="0" algn="ctr" eaLnBrk="0" fontAlgn="base" hangingPunct="0">
                  <a:spcBef>
                    <a:spcPts val="600"/>
                  </a:spcBef>
                  <a:spcAft>
                    <a:spcPts val="600"/>
                  </a:spcAft>
                </a:pPr>
                <a:endParaRPr lang="fr-FR" altLang="fr-FR" sz="1000" b="1" dirty="0" smtClean="0">
                  <a:solidFill>
                    <a:srgbClr val="FFFFFF"/>
                  </a:solidFill>
                  <a:latin typeface="Calibri" pitchFamily="34" charset="0"/>
                  <a:ea typeface="Calibri" pitchFamily="34" charset="0"/>
                  <a:cs typeface="Times New Roman" pitchFamily="18" charset="0"/>
                </a:endParaRPr>
              </a:p>
              <a:p>
                <a:pPr lvl="0" algn="ctr" eaLnBrk="0" fontAlgn="base" hangingPunct="0">
                  <a:spcBef>
                    <a:spcPts val="600"/>
                  </a:spcBef>
                  <a:spcAft>
                    <a:spcPts val="600"/>
                  </a:spcAft>
                </a:pPr>
                <a:r>
                  <a:rPr lang="fr-FR" altLang="fr-FR" sz="2000" b="1" dirty="0" smtClean="0">
                    <a:solidFill>
                      <a:srgbClr val="FFFFFF"/>
                    </a:solidFill>
                    <a:latin typeface="Calibri" pitchFamily="34" charset="0"/>
                    <a:ea typeface="Calibri" pitchFamily="34" charset="0"/>
                    <a:cs typeface="Times New Roman" pitchFamily="18" charset="0"/>
                  </a:rPr>
                  <a:t>M </a:t>
                </a:r>
                <a:r>
                  <a:rPr lang="fr-FR" altLang="fr-FR" sz="2000" b="1" dirty="0">
                    <a:solidFill>
                      <a:srgbClr val="FFFFFF"/>
                    </a:solidFill>
                    <a:latin typeface="Calibri" pitchFamily="34" charset="0"/>
                    <a:ea typeface="Calibri" pitchFamily="34" charset="0"/>
                    <a:cs typeface="Times New Roman" pitchFamily="18" charset="0"/>
                  </a:rPr>
                  <a:t>JAMROWZYK,</a:t>
                </a:r>
                <a:r>
                  <a:rPr lang="fr-FR" altLang="fr-FR" sz="2000" dirty="0">
                    <a:solidFill>
                      <a:srgbClr val="FFFFFF"/>
                    </a:solidFill>
                    <a:latin typeface="Calibri" pitchFamily="34" charset="0"/>
                    <a:ea typeface="Calibri" pitchFamily="34" charset="0"/>
                    <a:cs typeface="Times New Roman" pitchFamily="18" charset="0"/>
                  </a:rPr>
                  <a:t> Professeur SII AC Lycée Branly Boulogne/mer</a:t>
                </a:r>
                <a:endParaRPr lang="fr-FR" altLang="fr-FR" sz="2000" dirty="0">
                  <a:solidFill>
                    <a:prstClr val="black"/>
                  </a:solidFill>
                  <a:latin typeface="Arial" pitchFamily="34" charset="0"/>
                  <a:cs typeface="Arial" pitchFamily="34" charset="0"/>
                </a:endParaRPr>
              </a:p>
              <a:p>
                <a:pPr lvl="0" algn="ctr" eaLnBrk="0" fontAlgn="base" hangingPunct="0"/>
                <a:endParaRPr lang="fr-FR" altLang="fr-FR" sz="1000" b="1" dirty="0" smtClean="0">
                  <a:solidFill>
                    <a:srgbClr val="FFFFFF"/>
                  </a:solidFill>
                  <a:latin typeface="Calibri" pitchFamily="34" charset="0"/>
                  <a:ea typeface="Calibri" pitchFamily="34" charset="0"/>
                  <a:cs typeface="Times New Roman" pitchFamily="18" charset="0"/>
                </a:endParaRPr>
              </a:p>
              <a:p>
                <a:pPr lvl="0" algn="ctr" eaLnBrk="0" fontAlgn="base" hangingPunct="0"/>
                <a:r>
                  <a:rPr lang="fr-FR" altLang="fr-FR" sz="2000" b="1" dirty="0" smtClean="0">
                    <a:solidFill>
                      <a:srgbClr val="FFFFFF"/>
                    </a:solidFill>
                    <a:latin typeface="Calibri" pitchFamily="34" charset="0"/>
                    <a:ea typeface="Calibri" pitchFamily="34" charset="0"/>
                    <a:cs typeface="Times New Roman" pitchFamily="18" charset="0"/>
                  </a:rPr>
                  <a:t>Les </a:t>
                </a:r>
                <a:r>
                  <a:rPr lang="fr-FR" altLang="fr-FR" sz="2000" b="1" dirty="0">
                    <a:solidFill>
                      <a:srgbClr val="FFFFFF"/>
                    </a:solidFill>
                    <a:latin typeface="Calibri" pitchFamily="34" charset="0"/>
                    <a:ea typeface="Calibri" pitchFamily="34" charset="0"/>
                    <a:cs typeface="Times New Roman" pitchFamily="18" charset="0"/>
                  </a:rPr>
                  <a:t>élèves du groupe projet « crèche » </a:t>
                </a:r>
                <a:r>
                  <a:rPr lang="fr-FR" altLang="fr-FR" sz="2000" dirty="0">
                    <a:solidFill>
                      <a:srgbClr val="FFFFFF"/>
                    </a:solidFill>
                    <a:latin typeface="Calibri" pitchFamily="34" charset="0"/>
                    <a:ea typeface="Calibri" pitchFamily="34" charset="0"/>
                    <a:cs typeface="Times New Roman" pitchFamily="18" charset="0"/>
                  </a:rPr>
                  <a:t>session juin 2014 de terminale STI2D AC du lycée L de Vinci , qui de par leur sérieux se sont investis pleinement dans l’observation de leur projet pour ce séminaire.  Professeur responsable </a:t>
                </a:r>
                <a:r>
                  <a:rPr lang="fr-FR" altLang="fr-FR" sz="2000" b="1" dirty="0">
                    <a:solidFill>
                      <a:srgbClr val="FFFFFF"/>
                    </a:solidFill>
                    <a:latin typeface="Calibri" pitchFamily="34" charset="0"/>
                    <a:ea typeface="Calibri" pitchFamily="34" charset="0"/>
                    <a:cs typeface="Times New Roman" pitchFamily="18" charset="0"/>
                  </a:rPr>
                  <a:t>M.WATEL</a:t>
                </a:r>
                <a:endParaRPr lang="fr-FR" sz="2000" dirty="0"/>
              </a:p>
            </p:txBody>
          </p:sp>
        </p:grpSp>
        <p:pic>
          <p:nvPicPr>
            <p:cNvPr id="3075" name="Picture 3" descr="C:\Users\An\Dropbox\seminaire\DSCF1764.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047" t="14192" r="1" b="32946"/>
            <a:stretch/>
          </p:blipFill>
          <p:spPr bwMode="auto">
            <a:xfrm>
              <a:off x="1835694" y="8439735"/>
              <a:ext cx="5424208" cy="1629945"/>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C:\Users\An\Dropbox\seminaire\DSCF1767.JPG"/>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29334" t="26225" r="1764" b="36887"/>
            <a:stretch/>
          </p:blipFill>
          <p:spPr bwMode="auto">
            <a:xfrm>
              <a:off x="1835695" y="10190680"/>
              <a:ext cx="5424208" cy="1633432"/>
            </a:xfrm>
            <a:prstGeom prst="rect">
              <a:avLst/>
            </a:prstGeom>
            <a:noFill/>
            <a:extLst>
              <a:ext uri="{909E8E84-426E-40DD-AFC4-6F175D3DCCD1}">
                <a14:hiddenFill xmlns="" xmlns:a14="http://schemas.microsoft.com/office/drawing/2010/main">
                  <a:solidFill>
                    <a:srgbClr val="FFFFFF"/>
                  </a:solidFill>
                </a14:hiddenFill>
              </a:ext>
            </a:extLst>
          </p:spPr>
        </p:pic>
        <p:pic>
          <p:nvPicPr>
            <p:cNvPr id="3074" name="Picture 2" descr="C:\Users\An\Dropbox\seminaire\DSCF1771.JPG"/>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t="14875" b="32049"/>
            <a:stretch/>
          </p:blipFill>
          <p:spPr bwMode="auto">
            <a:xfrm>
              <a:off x="1835694" y="6711544"/>
              <a:ext cx="5440301" cy="1624249"/>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Image 13"/>
            <p:cNvPicPr>
              <a:picLocks noChangeAspect="1"/>
            </p:cNvPicPr>
            <p:nvPr/>
          </p:nvPicPr>
          <p:blipFill rotWithShape="1">
            <a:blip r:embed="rId9" cstate="print">
              <a:extLst>
                <a:ext uri="{28A0092B-C50C-407E-A947-70E740481C1C}">
                  <a14:useLocalDpi xmlns="" xmlns:a14="http://schemas.microsoft.com/office/drawing/2010/main" val="0"/>
                </a:ext>
              </a:extLst>
            </a:blip>
            <a:srcRect l="7716" t="15704" r="6264" b="39591"/>
            <a:stretch/>
          </p:blipFill>
          <p:spPr>
            <a:xfrm>
              <a:off x="1835694" y="12003416"/>
              <a:ext cx="5400602" cy="1578712"/>
            </a:xfrm>
            <a:prstGeom prst="rect">
              <a:avLst/>
            </a:prstGeom>
          </p:spPr>
        </p:pic>
      </p:grpSp>
    </p:spTree>
    <p:extLst>
      <p:ext uri="{BB962C8B-B14F-4D97-AF65-F5344CB8AC3E}">
        <p14:creationId xmlns="" xmlns:p14="http://schemas.microsoft.com/office/powerpoint/2010/main" val="360893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00" fill="hold"/>
                                        <p:tgtEl>
                                          <p:spTgt spid="15"/>
                                        </p:tgtEl>
                                        <p:attrNameLst>
                                          <p:attrName>ppt_x</p:attrName>
                                        </p:attrNameLst>
                                      </p:cBhvr>
                                      <p:tavLst>
                                        <p:tav tm="0">
                                          <p:val>
                                            <p:strVal val="#ppt_x"/>
                                          </p:val>
                                        </p:tav>
                                        <p:tav tm="100000">
                                          <p:val>
                                            <p:strVal val="#ppt_x"/>
                                          </p:val>
                                        </p:tav>
                                      </p:tavLst>
                                    </p:anim>
                                    <p:anim calcmode="lin" valueType="num">
                                      <p:cBhvr>
                                        <p:cTn id="8" dur="25000" fill="hold"/>
                                        <p:tgtEl>
                                          <p:spTgt spid="15"/>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pSp>
        <p:nvGrpSpPr>
          <p:cNvPr id="18" name="Groupe 17"/>
          <p:cNvGrpSpPr/>
          <p:nvPr/>
        </p:nvGrpSpPr>
        <p:grpSpPr>
          <a:xfrm>
            <a:off x="467544" y="908149"/>
            <a:ext cx="8208912" cy="5833219"/>
            <a:chOff x="-1870497" y="457200"/>
            <a:chExt cx="8208912" cy="5833219"/>
          </a:xfrm>
        </p:grpSpPr>
        <p:sp>
          <p:nvSpPr>
            <p:cNvPr id="9" name="AutoShape 2"/>
            <p:cNvSpPr>
              <a:spLocks noChangeArrowheads="1"/>
            </p:cNvSpPr>
            <p:nvPr/>
          </p:nvSpPr>
          <p:spPr bwMode="auto">
            <a:xfrm>
              <a:off x="-1870497" y="1321867"/>
              <a:ext cx="8208912" cy="4924053"/>
            </a:xfrm>
            <a:prstGeom prst="roundRect">
              <a:avLst>
                <a:gd name="adj" fmla="val 10579"/>
              </a:avLst>
            </a:prstGeom>
            <a:solidFill>
              <a:srgbClr val="FFFFFF"/>
            </a:solidFill>
            <a:ln w="76200">
              <a:solidFill>
                <a:srgbClr val="9BBB59"/>
              </a:solidFill>
              <a:round/>
              <a:headEnd/>
              <a:tailEnd/>
            </a:ln>
          </p:spPr>
          <p:txBody>
            <a:bodyPr vert="horz" wrap="square" lIns="91440" tIns="45720" rIns="91440" bIns="45720" numCol="1" anchor="t" anchorCtr="0" compatLnSpc="1">
              <a:prstTxWarp prst="textNoShape">
                <a:avLst/>
              </a:prstTxWarp>
            </a:bodyPr>
            <a:lstStyle/>
            <a:p>
              <a:endParaRPr lang="fr-FR"/>
            </a:p>
          </p:txBody>
        </p:sp>
        <p:pic>
          <p:nvPicPr>
            <p:cNvPr id="11267" name="il_fi" descr="http://ufrlonslesaunier.free.fr/MDD2012/VOLATIER/logo-developpement-durable-cultur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54473" y="1488703"/>
              <a:ext cx="7776864" cy="285750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Box 1"/>
            <p:cNvSpPr txBox="1">
              <a:spLocks noChangeArrowheads="1"/>
            </p:cNvSpPr>
            <p:nvPr/>
          </p:nvSpPr>
          <p:spPr bwMode="auto">
            <a:xfrm>
              <a:off x="-1654473" y="4461619"/>
              <a:ext cx="7776864" cy="18288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fr-FR" altLang="fr-FR" sz="2800" b="1" i="1" u="none" strike="noStrike" cap="none" normalizeH="0" baseline="0" dirty="0" smtClean="0">
                  <a:ln>
                    <a:noFill/>
                  </a:ln>
                  <a:solidFill>
                    <a:srgbClr val="76923C"/>
                  </a:solidFill>
                  <a:effectLst/>
                  <a:latin typeface="Comic Sans MS" pitchFamily="66" charset="0"/>
                  <a:ea typeface="Calibri" pitchFamily="34" charset="0"/>
                  <a:cs typeface="Times New Roman" pitchFamily="18" charset="0"/>
                </a:rPr>
                <a:t>"Il n'existe pas de crise </a:t>
              </a:r>
              <a:r>
                <a:rPr kumimoji="0" lang="fr-FR" altLang="fr-FR" sz="2800" b="1" i="1" u="none" strike="noStrike" cap="none" normalizeH="0" baseline="0" dirty="0" smtClean="0">
                  <a:ln>
                    <a:noFill/>
                  </a:ln>
                  <a:solidFill>
                    <a:srgbClr val="76923C"/>
                  </a:solidFill>
                  <a:effectLst/>
                  <a:latin typeface="Calibri"/>
                  <a:ea typeface="Calibri" pitchFamily="34" charset="0"/>
                  <a:cs typeface="Times New Roman" pitchFamily="18" charset="0"/>
                </a:rPr>
                <a:t>é</a:t>
              </a:r>
              <a:r>
                <a:rPr kumimoji="0" lang="fr-FR" altLang="fr-FR" sz="2800" b="1" i="1" u="none" strike="noStrike" cap="none" normalizeH="0" baseline="0" dirty="0" smtClean="0">
                  <a:ln>
                    <a:noFill/>
                  </a:ln>
                  <a:solidFill>
                    <a:srgbClr val="76923C"/>
                  </a:solidFill>
                  <a:effectLst/>
                  <a:latin typeface="Comic Sans MS" pitchFamily="66" charset="0"/>
                  <a:ea typeface="Calibri" pitchFamily="34" charset="0"/>
                  <a:cs typeface="Times New Roman" pitchFamily="18" charset="0"/>
                </a:rPr>
                <a:t>nerg</a:t>
              </a:r>
              <a:r>
                <a:rPr kumimoji="0" lang="fr-FR" altLang="fr-FR" sz="2800" b="1" i="1" u="none" strike="noStrike" cap="none" normalizeH="0" baseline="0" dirty="0" smtClean="0">
                  <a:ln>
                    <a:noFill/>
                  </a:ln>
                  <a:solidFill>
                    <a:srgbClr val="76923C"/>
                  </a:solidFill>
                  <a:effectLst/>
                  <a:latin typeface="Calibri"/>
                  <a:ea typeface="Calibri" pitchFamily="34" charset="0"/>
                  <a:cs typeface="Times New Roman" pitchFamily="18" charset="0"/>
                </a:rPr>
                <a:t>é</a:t>
              </a:r>
              <a:r>
                <a:rPr kumimoji="0" lang="fr-FR" altLang="fr-FR" sz="2800" b="1" i="1" u="none" strike="noStrike" cap="none" normalizeH="0" baseline="0" dirty="0" smtClean="0">
                  <a:ln>
                    <a:noFill/>
                  </a:ln>
                  <a:solidFill>
                    <a:srgbClr val="76923C"/>
                  </a:solidFill>
                  <a:effectLst/>
                  <a:latin typeface="Comic Sans MS" pitchFamily="66" charset="0"/>
                  <a:ea typeface="Calibri" pitchFamily="34" charset="0"/>
                  <a:cs typeface="Times New Roman" pitchFamily="18" charset="0"/>
                </a:rPr>
                <a:t>tique, de famine ou de crise environnementale. Il existe seulement une crise de l'ignorance."</a:t>
              </a:r>
              <a:r>
                <a:rPr kumimoji="0" lang="fr-FR" altLang="fr-FR" sz="2800" b="1" i="1"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r>
              <a:br>
                <a:rPr kumimoji="0" lang="fr-FR" altLang="fr-FR" sz="2800" b="1" i="1"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br>
              <a:r>
                <a:rPr kumimoji="0" lang="fr-FR" altLang="fr-FR" sz="16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Richard </a:t>
              </a:r>
              <a:r>
                <a:rPr kumimoji="0" lang="fr-FR" altLang="fr-FR" sz="1600" b="1" i="1"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Buckminster</a:t>
              </a:r>
              <a:r>
                <a:rPr kumimoji="0" lang="fr-FR" altLang="fr-FR" sz="16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Fuller, architecte, ingénieur et futurologue américain</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5"/>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sp>
        <p:nvSpPr>
          <p:cNvPr id="19" name="ZoneTexte 18"/>
          <p:cNvSpPr txBox="1"/>
          <p:nvPr/>
        </p:nvSpPr>
        <p:spPr>
          <a:xfrm>
            <a:off x="229816" y="613320"/>
            <a:ext cx="8640960" cy="769441"/>
          </a:xfrm>
          <a:prstGeom prst="rect">
            <a:avLst/>
          </a:prstGeom>
          <a:noFill/>
        </p:spPr>
        <p:txBody>
          <a:bodyPr wrap="square" rtlCol="0">
            <a:spAutoFit/>
          </a:bodyPr>
          <a:lstStyle/>
          <a:p>
            <a:pPr algn="ctr"/>
            <a:r>
              <a:rPr lang="fr-FR" sz="4400" dirty="0" smtClean="0">
                <a:latin typeface="Comic Sans MS" panose="030F0702030302020204" pitchFamily="66" charset="0"/>
              </a:rPr>
              <a:t>Merci de votre attention</a:t>
            </a:r>
            <a:endParaRPr lang="fr-FR" sz="4400" dirty="0">
              <a:latin typeface="Comic Sans MS" panose="030F0702030302020204" pitchFamily="66" charset="0"/>
            </a:endParaRPr>
          </a:p>
        </p:txBody>
      </p:sp>
    </p:spTree>
    <p:extLst>
      <p:ext uri="{BB962C8B-B14F-4D97-AF65-F5344CB8AC3E}">
        <p14:creationId xmlns="" xmlns:p14="http://schemas.microsoft.com/office/powerpoint/2010/main" val="342047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3000" fill="hold"/>
                                        <p:tgtEl>
                                          <p:spTgt spid="19"/>
                                        </p:tgtEl>
                                        <p:attrNameLst>
                                          <p:attrName>ppt_w</p:attrName>
                                        </p:attrNameLst>
                                      </p:cBhvr>
                                      <p:tavLst>
                                        <p:tav tm="0">
                                          <p:val>
                                            <p:fltVal val="0"/>
                                          </p:val>
                                        </p:tav>
                                        <p:tav tm="100000">
                                          <p:val>
                                            <p:strVal val="#ppt_w"/>
                                          </p:val>
                                        </p:tav>
                                      </p:tavLst>
                                    </p:anim>
                                    <p:anim calcmode="lin" valueType="num">
                                      <p:cBhvr>
                                        <p:cTn id="8" dur="3000" fill="hold"/>
                                        <p:tgtEl>
                                          <p:spTgt spid="19"/>
                                        </p:tgtEl>
                                        <p:attrNameLst>
                                          <p:attrName>ppt_h</p:attrName>
                                        </p:attrNameLst>
                                      </p:cBhvr>
                                      <p:tavLst>
                                        <p:tav tm="0">
                                          <p:val>
                                            <p:fltVal val="0"/>
                                          </p:val>
                                        </p:tav>
                                        <p:tav tm="100000">
                                          <p:val>
                                            <p:strVal val="#ppt_h"/>
                                          </p:val>
                                        </p:tav>
                                      </p:tavLst>
                                    </p:anim>
                                    <p:animEffect transition="in" filter="fade">
                                      <p:cBhvr>
                                        <p:cTn id="9" dur="30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3000" fill="hold"/>
                                        <p:tgtEl>
                                          <p:spTgt spid="18"/>
                                        </p:tgtEl>
                                        <p:attrNameLst>
                                          <p:attrName>ppt_w</p:attrName>
                                        </p:attrNameLst>
                                      </p:cBhvr>
                                      <p:tavLst>
                                        <p:tav tm="0">
                                          <p:val>
                                            <p:fltVal val="0"/>
                                          </p:val>
                                        </p:tav>
                                        <p:tav tm="100000">
                                          <p:val>
                                            <p:strVal val="#ppt_w"/>
                                          </p:val>
                                        </p:tav>
                                      </p:tavLst>
                                    </p:anim>
                                    <p:anim calcmode="lin" valueType="num">
                                      <p:cBhvr>
                                        <p:cTn id="13" dur="3000" fill="hold"/>
                                        <p:tgtEl>
                                          <p:spTgt spid="18"/>
                                        </p:tgtEl>
                                        <p:attrNameLst>
                                          <p:attrName>ppt_h</p:attrName>
                                        </p:attrNameLst>
                                      </p:cBhvr>
                                      <p:tavLst>
                                        <p:tav tm="0">
                                          <p:val>
                                            <p:fltVal val="0"/>
                                          </p:val>
                                        </p:tav>
                                        <p:tav tm="100000">
                                          <p:val>
                                            <p:strVal val="#ppt_h"/>
                                          </p:val>
                                        </p:tav>
                                      </p:tavLst>
                                    </p:anim>
                                    <p:animEffect transition="in" filter="fade">
                                      <p:cBhvr>
                                        <p:cTn id="14"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20"/>
</p:tagLst>
</file>

<file path=ppt/tags/tag10.xml><?xml version="1.0" encoding="utf-8"?>
<p:tagLst xmlns:a="http://schemas.openxmlformats.org/drawingml/2006/main" xmlns:r="http://schemas.openxmlformats.org/officeDocument/2006/relationships" xmlns:p="http://schemas.openxmlformats.org/presentationml/2006/main">
  <p:tag name="NUM" val="20"/>
</p:tagLst>
</file>

<file path=ppt/tags/tag11.xml><?xml version="1.0" encoding="utf-8"?>
<p:tagLst xmlns:a="http://schemas.openxmlformats.org/drawingml/2006/main" xmlns:r="http://schemas.openxmlformats.org/officeDocument/2006/relationships" xmlns:p="http://schemas.openxmlformats.org/presentationml/2006/main">
  <p:tag name="NUM" val="21"/>
</p:tagLst>
</file>

<file path=ppt/tags/tag12.xml><?xml version="1.0" encoding="utf-8"?>
<p:tagLst xmlns:a="http://schemas.openxmlformats.org/drawingml/2006/main" xmlns:r="http://schemas.openxmlformats.org/officeDocument/2006/relationships" xmlns:p="http://schemas.openxmlformats.org/presentationml/2006/main">
  <p:tag name="NUM" val="21"/>
</p:tagLst>
</file>

<file path=ppt/tags/tag13.xml><?xml version="1.0" encoding="utf-8"?>
<p:tagLst xmlns:a="http://schemas.openxmlformats.org/drawingml/2006/main" xmlns:r="http://schemas.openxmlformats.org/officeDocument/2006/relationships" xmlns:p="http://schemas.openxmlformats.org/presentationml/2006/main">
  <p:tag name="NUM" val="20"/>
</p:tagLst>
</file>

<file path=ppt/tags/tag14.xml><?xml version="1.0" encoding="utf-8"?>
<p:tagLst xmlns:a="http://schemas.openxmlformats.org/drawingml/2006/main" xmlns:r="http://schemas.openxmlformats.org/officeDocument/2006/relationships" xmlns:p="http://schemas.openxmlformats.org/presentationml/2006/main">
  <p:tag name="NUM" val="21"/>
</p:tagLst>
</file>

<file path=ppt/tags/tag15.xml><?xml version="1.0" encoding="utf-8"?>
<p:tagLst xmlns:a="http://schemas.openxmlformats.org/drawingml/2006/main" xmlns:r="http://schemas.openxmlformats.org/officeDocument/2006/relationships" xmlns:p="http://schemas.openxmlformats.org/presentationml/2006/main">
  <p:tag name="NUM" val="20"/>
</p:tagLst>
</file>

<file path=ppt/tags/tag16.xml><?xml version="1.0" encoding="utf-8"?>
<p:tagLst xmlns:a="http://schemas.openxmlformats.org/drawingml/2006/main" xmlns:r="http://schemas.openxmlformats.org/officeDocument/2006/relationships" xmlns:p="http://schemas.openxmlformats.org/presentationml/2006/main">
  <p:tag name="NUM" val="21"/>
</p:tagLst>
</file>

<file path=ppt/tags/tag17.xml><?xml version="1.0" encoding="utf-8"?>
<p:tagLst xmlns:a="http://schemas.openxmlformats.org/drawingml/2006/main" xmlns:r="http://schemas.openxmlformats.org/officeDocument/2006/relationships" xmlns:p="http://schemas.openxmlformats.org/presentationml/2006/main">
  <p:tag name="NUM" val="20"/>
</p:tagLst>
</file>

<file path=ppt/tags/tag18.xml><?xml version="1.0" encoding="utf-8"?>
<p:tagLst xmlns:a="http://schemas.openxmlformats.org/drawingml/2006/main" xmlns:r="http://schemas.openxmlformats.org/officeDocument/2006/relationships" xmlns:p="http://schemas.openxmlformats.org/presentationml/2006/main">
  <p:tag name="NUM" val="21"/>
</p:tagLst>
</file>

<file path=ppt/tags/tag2.xml><?xml version="1.0" encoding="utf-8"?>
<p:tagLst xmlns:a="http://schemas.openxmlformats.org/drawingml/2006/main" xmlns:r="http://schemas.openxmlformats.org/officeDocument/2006/relationships" xmlns:p="http://schemas.openxmlformats.org/presentationml/2006/main">
  <p:tag name="NUM" val="21"/>
</p:tagLst>
</file>

<file path=ppt/tags/tag3.xml><?xml version="1.0" encoding="utf-8"?>
<p:tagLst xmlns:a="http://schemas.openxmlformats.org/drawingml/2006/main" xmlns:r="http://schemas.openxmlformats.org/officeDocument/2006/relationships" xmlns:p="http://schemas.openxmlformats.org/presentationml/2006/main">
  <p:tag name="NUM" val="20"/>
</p:tagLst>
</file>

<file path=ppt/tags/tag4.xml><?xml version="1.0" encoding="utf-8"?>
<p:tagLst xmlns:a="http://schemas.openxmlformats.org/drawingml/2006/main" xmlns:r="http://schemas.openxmlformats.org/officeDocument/2006/relationships" xmlns:p="http://schemas.openxmlformats.org/presentationml/2006/main">
  <p:tag name="NUM" val="21"/>
</p:tagLst>
</file>

<file path=ppt/tags/tag5.xml><?xml version="1.0" encoding="utf-8"?>
<p:tagLst xmlns:a="http://schemas.openxmlformats.org/drawingml/2006/main" xmlns:r="http://schemas.openxmlformats.org/officeDocument/2006/relationships" xmlns:p="http://schemas.openxmlformats.org/presentationml/2006/main">
  <p:tag name="NUM" val="21"/>
</p:tagLst>
</file>

<file path=ppt/tags/tag6.xml><?xml version="1.0" encoding="utf-8"?>
<p:tagLst xmlns:a="http://schemas.openxmlformats.org/drawingml/2006/main" xmlns:r="http://schemas.openxmlformats.org/officeDocument/2006/relationships" xmlns:p="http://schemas.openxmlformats.org/presentationml/2006/main">
  <p:tag name="NUM" val="21"/>
</p:tagLst>
</file>

<file path=ppt/tags/tag7.xml><?xml version="1.0" encoding="utf-8"?>
<p:tagLst xmlns:a="http://schemas.openxmlformats.org/drawingml/2006/main" xmlns:r="http://schemas.openxmlformats.org/officeDocument/2006/relationships" xmlns:p="http://schemas.openxmlformats.org/presentationml/2006/main">
  <p:tag name="NUM" val="21"/>
</p:tagLst>
</file>

<file path=ppt/tags/tag8.xml><?xml version="1.0" encoding="utf-8"?>
<p:tagLst xmlns:a="http://schemas.openxmlformats.org/drawingml/2006/main" xmlns:r="http://schemas.openxmlformats.org/officeDocument/2006/relationships" xmlns:p="http://schemas.openxmlformats.org/presentationml/2006/main">
  <p:tag name="NUM" val="20"/>
</p:tagLst>
</file>

<file path=ppt/tags/tag9.xml><?xml version="1.0" encoding="utf-8"?>
<p:tagLst xmlns:a="http://schemas.openxmlformats.org/drawingml/2006/main" xmlns:r="http://schemas.openxmlformats.org/officeDocument/2006/relationships" xmlns:p="http://schemas.openxmlformats.org/presentationml/2006/main">
  <p:tag name="NUM" val="2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17454</TotalTime>
  <Words>7109</Words>
  <Application>Microsoft Office PowerPoint</Application>
  <PresentationFormat>Affichage à l'écran (4:3)</PresentationFormat>
  <Paragraphs>1793</Paragraphs>
  <Slides>94</Slides>
  <Notes>94</Notes>
  <HiddenSlides>1</HiddenSlides>
  <MMClips>0</MMClips>
  <ScaleCrop>false</ScaleCrop>
  <HeadingPairs>
    <vt:vector size="4" baseType="variant">
      <vt:variant>
        <vt:lpstr>Thème</vt:lpstr>
      </vt:variant>
      <vt:variant>
        <vt:i4>2</vt:i4>
      </vt:variant>
      <vt:variant>
        <vt:lpstr>Titres des diapositives</vt:lpstr>
      </vt:variant>
      <vt:variant>
        <vt:i4>94</vt:i4>
      </vt:variant>
    </vt:vector>
  </HeadingPairs>
  <TitlesOfParts>
    <vt:vector size="96" baseType="lpstr">
      <vt:lpstr>Thème Office</vt:lpstr>
      <vt:lpstr>Conception personnalisée</vt:lpstr>
      <vt:lpstr>L’énergie dans l’habitat</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Diapositive 92</vt:lpstr>
      <vt:lpstr>Diapositive 93</vt:lpstr>
      <vt:lpstr>Diapositive 94</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Wattel Alain;Loock Anne</dc:creator>
  <cp:lastModifiedBy> HQE</cp:lastModifiedBy>
  <cp:revision>1056</cp:revision>
  <cp:lastPrinted>2013-12-28T15:14:27Z</cp:lastPrinted>
  <dcterms:created xsi:type="dcterms:W3CDTF">2012-03-06T15:10:23Z</dcterms:created>
  <dcterms:modified xsi:type="dcterms:W3CDTF">2014-03-31T12:04:52Z</dcterms:modified>
</cp:coreProperties>
</file>