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avi" ContentType="video/avi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5"/>
  </p:notesMasterIdLst>
  <p:sldIdLst>
    <p:sldId id="261" r:id="rId2"/>
    <p:sldId id="257" r:id="rId3"/>
    <p:sldId id="278" r:id="rId4"/>
    <p:sldId id="285" r:id="rId5"/>
    <p:sldId id="286" r:id="rId6"/>
    <p:sldId id="287" r:id="rId7"/>
    <p:sldId id="288" r:id="rId8"/>
    <p:sldId id="310" r:id="rId9"/>
    <p:sldId id="311" r:id="rId10"/>
    <p:sldId id="312" r:id="rId11"/>
    <p:sldId id="313" r:id="rId12"/>
    <p:sldId id="339" r:id="rId13"/>
    <p:sldId id="338" r:id="rId14"/>
    <p:sldId id="314" r:id="rId15"/>
    <p:sldId id="365" r:id="rId16"/>
    <p:sldId id="366" r:id="rId17"/>
    <p:sldId id="354" r:id="rId18"/>
    <p:sldId id="367" r:id="rId19"/>
    <p:sldId id="368" r:id="rId20"/>
    <p:sldId id="371" r:id="rId21"/>
    <p:sldId id="372" r:id="rId22"/>
    <p:sldId id="317" r:id="rId23"/>
    <p:sldId id="315" r:id="rId24"/>
    <p:sldId id="316" r:id="rId25"/>
    <p:sldId id="355" r:id="rId26"/>
    <p:sldId id="340" r:id="rId27"/>
    <p:sldId id="318" r:id="rId28"/>
    <p:sldId id="347" r:id="rId29"/>
    <p:sldId id="329" r:id="rId30"/>
    <p:sldId id="356" r:id="rId31"/>
    <p:sldId id="342" r:id="rId32"/>
    <p:sldId id="343" r:id="rId33"/>
    <p:sldId id="358" r:id="rId34"/>
    <p:sldId id="345" r:id="rId35"/>
    <p:sldId id="346" r:id="rId36"/>
    <p:sldId id="348" r:id="rId37"/>
    <p:sldId id="373" r:id="rId38"/>
    <p:sldId id="349" r:id="rId39"/>
    <p:sldId id="334" r:id="rId40"/>
    <p:sldId id="350" r:id="rId41"/>
    <p:sldId id="374" r:id="rId42"/>
    <p:sldId id="351" r:id="rId43"/>
    <p:sldId id="276" r:id="rId4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5281"/>
    <a:srgbClr val="5269A8"/>
    <a:srgbClr val="93A1C9"/>
    <a:srgbClr val="4D629D"/>
    <a:srgbClr val="36466E"/>
    <a:srgbClr val="7A8BBC"/>
    <a:srgbClr val="3E4F7E"/>
    <a:srgbClr val="394873"/>
    <a:srgbClr val="3333FF"/>
    <a:srgbClr val="66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642" autoAdjust="0"/>
    <p:restoredTop sz="94660"/>
  </p:normalViewPr>
  <p:slideViewPr>
    <p:cSldViewPr>
      <p:cViewPr varScale="1">
        <p:scale>
          <a:sx n="69" d="100"/>
          <a:sy n="69" d="100"/>
        </p:scale>
        <p:origin x="-486" y="-108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96DAC-090A-4270-88EE-E3865CFB7803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5F078-F8A8-4B64-8B6D-4F2F99BB546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33243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5068CD-63DE-4E81-82C5-8E1490764C8F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EA6DF4-4581-48EA-9F68-D7E659C2279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5068CD-63DE-4E81-82C5-8E1490764C8F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EA6DF4-4581-48EA-9F68-D7E659C2279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5068CD-63DE-4E81-82C5-8E1490764C8F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EA6DF4-4581-48EA-9F68-D7E659C2279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5068CD-63DE-4E81-82C5-8E1490764C8F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EA6DF4-4581-48EA-9F68-D7E659C2279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5068CD-63DE-4E81-82C5-8E1490764C8F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EA6DF4-4581-48EA-9F68-D7E659C2279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5068CD-63DE-4E81-82C5-8E1490764C8F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EA6DF4-4581-48EA-9F68-D7E659C2279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5068CD-63DE-4E81-82C5-8E1490764C8F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EA6DF4-4581-48EA-9F68-D7E659C2279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5068CD-63DE-4E81-82C5-8E1490764C8F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EA6DF4-4581-48EA-9F68-D7E659C2279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5068CD-63DE-4E81-82C5-8E1490764C8F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EA6DF4-4581-48EA-9F68-D7E659C2279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5068CD-63DE-4E81-82C5-8E1490764C8F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EA6DF4-4581-48EA-9F68-D7E659C2279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5068CD-63DE-4E81-82C5-8E1490764C8F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EA6DF4-4581-48EA-9F68-D7E659C2279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9" name="Organigramme : Processu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Organigramme : Processu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Bouée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25068CD-63DE-4E81-82C5-8E1490764C8F}" type="datetimeFigureOut">
              <a:rPr lang="fr-FR" smtClean="0"/>
              <a:pPr/>
              <a:t>01/04/2014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EEA6DF4-4581-48EA-9F68-D7E659C2279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1.avi"/><Relationship Id="rId3" Type="http://schemas.openxmlformats.org/officeDocument/2006/relationships/hyperlink" Target="1_Mesure_Banc.avi" TargetMode="Externa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hyperlink" Target="2_Mesure_Piste.avi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2.avi"/><Relationship Id="rId3" Type="http://schemas.openxmlformats.org/officeDocument/2006/relationships/image" Target="../media/image40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41.jpeg"/><Relationship Id="rId4" Type="http://schemas.openxmlformats.org/officeDocument/2006/relationships/hyperlink" Target="2_Mesure_Piste.avi" TargetMode="External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7.wdp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7.wdp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0.wdp"/><Relationship Id="rId7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57.png"/><Relationship Id="rId5" Type="http://schemas.microsoft.com/office/2007/relationships/hdphoto" Target="../media/hdphoto7.wdp"/><Relationship Id="rId10" Type="http://schemas.openxmlformats.org/officeDocument/2006/relationships/image" Target="../media/image62.png"/><Relationship Id="rId4" Type="http://schemas.openxmlformats.org/officeDocument/2006/relationships/image" Target="../media/image55.png"/><Relationship Id="rId9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3.png"/><Relationship Id="rId7" Type="http://schemas.openxmlformats.org/officeDocument/2006/relationships/hyperlink" Target="Sinusphy.avi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64.png"/><Relationship Id="rId10" Type="http://schemas.openxmlformats.org/officeDocument/2006/relationships/image" Target="../media/image65.png"/><Relationship Id="rId4" Type="http://schemas.openxmlformats.org/officeDocument/2006/relationships/hyperlink" Target="Banc%20V9_El&#232;ves.spe" TargetMode="External"/><Relationship Id="rId9" Type="http://schemas.microsoft.com/office/2007/relationships/media" Target="../media/media3.avi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slide" Target="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7.wdp"/><Relationship Id="rId4" Type="http://schemas.openxmlformats.org/officeDocument/2006/relationships/image" Target="../media/image57.png"/><Relationship Id="rId9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.jpeg"/><Relationship Id="rId2" Type="http://schemas.openxmlformats.org/officeDocument/2006/relationships/hyperlink" Target="Banc%20V9_El&#232;ves.sp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png"/><Relationship Id="rId7" Type="http://schemas.microsoft.com/office/2007/relationships/media" Target="../media/media4.avi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70.jpeg"/><Relationship Id="rId4" Type="http://schemas.openxmlformats.org/officeDocument/2006/relationships/hyperlink" Target="3_Mesure_couple_constant.avi" TargetMode="External"/><Relationship Id="rId9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Banc%20V9_El&#232;ves.sp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7.wdp"/><Relationship Id="rId4" Type="http://schemas.openxmlformats.org/officeDocument/2006/relationships/image" Target="../media/image57.png"/><Relationship Id="rId9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55.png"/><Relationship Id="rId4" Type="http://schemas.microsoft.com/office/2007/relationships/hdphoto" Target="../media/hdphoto8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60.png"/><Relationship Id="rId4" Type="http://schemas.microsoft.com/office/2007/relationships/hdphoto" Target="../media/hdphoto7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4_Souflerie.avi" TargetMode="Externa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hdphoto" Target="../media/hdphoto12.wdp"/><Relationship Id="rId11" Type="http://schemas.openxmlformats.org/officeDocument/2006/relationships/image" Target="../media/image77.png"/><Relationship Id="rId10" Type="http://schemas.microsoft.com/office/2007/relationships/media" Target="../media/media5.avi"/><Relationship Id="rId4" Type="http://schemas.openxmlformats.org/officeDocument/2006/relationships/image" Target="../media/image75.png"/><Relationship Id="rId9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35696" y="197171"/>
            <a:ext cx="6478488" cy="1565043"/>
          </a:xfrm>
        </p:spPr>
        <p:txBody>
          <a:bodyPr>
            <a:noAutofit/>
          </a:bodyPr>
          <a:lstStyle/>
          <a:p>
            <a:pPr algn="ctr"/>
            <a:r>
              <a:rPr lang="fr-FR" sz="2800" dirty="0" smtClean="0">
                <a:latin typeface="Arial Black" pitchFamily="34" charset="0"/>
              </a:rPr>
              <a:t>Projet S SI</a:t>
            </a:r>
            <a:br>
              <a:rPr lang="fr-FR" sz="2800" dirty="0" smtClean="0">
                <a:latin typeface="Arial Black" pitchFamily="34" charset="0"/>
              </a:rPr>
            </a:br>
            <a:r>
              <a:rPr lang="fr-FR" sz="1800" dirty="0" smtClean="0">
                <a:latin typeface="Arial Black" pitchFamily="34" charset="0"/>
              </a:rPr>
              <a:t>Focus sur la complémentarité  des projets SI et STI2D</a:t>
            </a:r>
            <a:endParaRPr lang="fr-FR" sz="2800" dirty="0">
              <a:latin typeface="Arial Black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75856" y="2598355"/>
            <a:ext cx="3744416" cy="1008112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Banc Moteur</a:t>
            </a:r>
            <a:endParaRPr lang="fr-FR" sz="3600" dirty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" name="Image 6" descr="logo_compa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6133099"/>
            <a:ext cx="2411760" cy="5355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70325">
            <a:off x="3090409" y="3535281"/>
            <a:ext cx="4321200" cy="2587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https://encrypted-tbn1.gstatic.com/images?q=tbn:ANd9GcTxwOnCal_MPjuY5VwycHZsuRraKho1ZcVLYwm10XcoRTfwnG9s"/>
          <p:cNvPicPr>
            <a:picLocks noChangeAspect="1" noChangeArrowheads="1"/>
          </p:cNvPicPr>
          <p:nvPr/>
        </p:nvPicPr>
        <p:blipFill rotWithShape="1">
          <a:blip r:embed="rId5" cstate="print"/>
          <a:srcRect t="21468" b="24988"/>
          <a:stretch/>
        </p:blipFill>
        <p:spPr bwMode="auto">
          <a:xfrm>
            <a:off x="4139952" y="1916832"/>
            <a:ext cx="1728192" cy="681523"/>
          </a:xfrm>
          <a:prstGeom prst="rect">
            <a:avLst/>
          </a:prstGeom>
          <a:noFill/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88641"/>
            <a:ext cx="1010058" cy="1080120"/>
          </a:xfrm>
          <a:prstGeom prst="rect">
            <a:avLst/>
          </a:prstGeom>
        </p:spPr>
      </p:pic>
      <p:pic>
        <p:nvPicPr>
          <p:cNvPr id="10" name="Image 9" descr="logo lill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328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6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17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813410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srgbClr val="5269A8"/>
                </a:solidFill>
              </a:rPr>
              <a:t>1</a:t>
            </a:r>
            <a:r>
              <a:rPr lang="fr-FR" sz="2400" b="1" baseline="30000" dirty="0">
                <a:solidFill>
                  <a:srgbClr val="5269A8"/>
                </a:solidFill>
              </a:rPr>
              <a:t>er</a:t>
            </a:r>
            <a:r>
              <a:rPr lang="fr-FR" sz="2400" b="1" dirty="0">
                <a:solidFill>
                  <a:srgbClr val="5269A8"/>
                </a:solidFill>
              </a:rPr>
              <a:t> critère </a:t>
            </a:r>
            <a:r>
              <a:rPr lang="fr-FR" sz="2400" b="1" dirty="0" smtClean="0">
                <a:solidFill>
                  <a:srgbClr val="5269A8"/>
                </a:solidFill>
              </a:rPr>
              <a:t>: La justesse du temps de course.</a:t>
            </a:r>
            <a:endParaRPr lang="fr-FR" sz="2400" b="1" dirty="0">
              <a:solidFill>
                <a:srgbClr val="5269A8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7092280" y="4651921"/>
            <a:ext cx="1663873" cy="1441375"/>
            <a:chOff x="7236296" y="4202162"/>
            <a:chExt cx="1663873" cy="1441375"/>
          </a:xfrm>
        </p:grpSpPr>
        <p:sp>
          <p:nvSpPr>
            <p:cNvPr id="35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395536" y="3325578"/>
            <a:ext cx="3467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La piste est équipée d’un chronomètre.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139952" y="3325578"/>
            <a:ext cx="3581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Le tableau de bord du banc affiche les temps.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835696" y="3140968"/>
            <a:ext cx="5631339" cy="720080"/>
            <a:chOff x="1835696" y="2492896"/>
            <a:chExt cx="5631339" cy="72008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3009" y="2564904"/>
              <a:ext cx="5252400" cy="62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à coins arrondis 3"/>
            <p:cNvSpPr/>
            <p:nvPr/>
          </p:nvSpPr>
          <p:spPr>
            <a:xfrm>
              <a:off x="1835696" y="2492896"/>
              <a:ext cx="5631339" cy="72008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4074963" y="4159147"/>
            <a:ext cx="2948530" cy="1782214"/>
            <a:chOff x="4074963" y="4159147"/>
            <a:chExt cx="2948530" cy="1782214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1448"/>
            <a:stretch/>
          </p:blipFill>
          <p:spPr bwMode="auto">
            <a:xfrm rot="21380276">
              <a:off x="4342035" y="4159147"/>
              <a:ext cx="2681458" cy="17808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67" t="4251" r="755" b="4623"/>
            <a:stretch/>
          </p:blipFill>
          <p:spPr bwMode="auto">
            <a:xfrm rot="21360998">
              <a:off x="4074963" y="4191156"/>
              <a:ext cx="1145109" cy="17502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3" name="Picture 3" descr="D:\DA\13-14\TSI\Projet\Qualification Banc Moteur\Vidéos\P103069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24" t="22937" r="4540"/>
          <a:stretch/>
        </p:blipFill>
        <p:spPr bwMode="auto">
          <a:xfrm rot="340299">
            <a:off x="511917" y="4190310"/>
            <a:ext cx="2967210" cy="1977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 54" descr="logo lil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078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-5.55556E-7 -0.09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6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17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813410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srgbClr val="5269A8"/>
                </a:solidFill>
              </a:rPr>
              <a:t>2</a:t>
            </a:r>
            <a:r>
              <a:rPr lang="fr-FR" sz="2400" b="1" baseline="30000" dirty="0">
                <a:solidFill>
                  <a:srgbClr val="5269A8"/>
                </a:solidFill>
              </a:rPr>
              <a:t>éme</a:t>
            </a:r>
            <a:r>
              <a:rPr lang="fr-FR" sz="2400" b="1" dirty="0">
                <a:solidFill>
                  <a:srgbClr val="5269A8"/>
                </a:solidFill>
              </a:rPr>
              <a:t> critère </a:t>
            </a:r>
            <a:r>
              <a:rPr lang="fr-FR" sz="2400" b="1" dirty="0" smtClean="0">
                <a:solidFill>
                  <a:srgbClr val="5269A8"/>
                </a:solidFill>
              </a:rPr>
              <a:t>: La fidélité du banc.</a:t>
            </a:r>
            <a:endParaRPr lang="fr-FR" sz="2400" b="1" dirty="0">
              <a:solidFill>
                <a:srgbClr val="5269A8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7092280" y="4653136"/>
            <a:ext cx="1663873" cy="1441375"/>
            <a:chOff x="7236296" y="4202162"/>
            <a:chExt cx="1663873" cy="1441375"/>
          </a:xfrm>
        </p:grpSpPr>
        <p:sp>
          <p:nvSpPr>
            <p:cNvPr id="34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1807" y="3501816"/>
            <a:ext cx="4346457" cy="251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1748973" y="3212976"/>
            <a:ext cx="5631339" cy="720080"/>
            <a:chOff x="1691680" y="2492896"/>
            <a:chExt cx="5631339" cy="72008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42" y="2552674"/>
              <a:ext cx="5259246" cy="660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Rectangle à coins arrondis 41"/>
            <p:cNvSpPr/>
            <p:nvPr/>
          </p:nvSpPr>
          <p:spPr>
            <a:xfrm>
              <a:off x="1691680" y="2492896"/>
              <a:ext cx="5631339" cy="72008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0" name="Image 39" descr="logo lil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806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-1.94444E-6 -0.094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6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17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813410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 smtClean="0">
                <a:solidFill>
                  <a:srgbClr val="5269A8"/>
                </a:solidFill>
              </a:rPr>
              <a:t>3</a:t>
            </a:r>
            <a:r>
              <a:rPr lang="fr-FR" sz="2400" b="1" baseline="30000" dirty="0" smtClean="0">
                <a:solidFill>
                  <a:srgbClr val="5269A8"/>
                </a:solidFill>
              </a:rPr>
              <a:t>éme</a:t>
            </a:r>
            <a:r>
              <a:rPr lang="fr-FR" sz="2400" b="1" dirty="0" smtClean="0">
                <a:solidFill>
                  <a:srgbClr val="5269A8"/>
                </a:solidFill>
              </a:rPr>
              <a:t> critère : La comparaison des courbes de vitesses.</a:t>
            </a:r>
            <a:endParaRPr lang="fr-FR" sz="2400" b="1" dirty="0">
              <a:solidFill>
                <a:srgbClr val="5269A8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7092280" y="4653136"/>
            <a:ext cx="1663873" cy="1441375"/>
            <a:chOff x="7236296" y="4202162"/>
            <a:chExt cx="1663873" cy="1441375"/>
          </a:xfrm>
        </p:grpSpPr>
        <p:sp>
          <p:nvSpPr>
            <p:cNvPr id="34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1676965" y="3356992"/>
            <a:ext cx="5631339" cy="720080"/>
            <a:chOff x="1763688" y="2492896"/>
            <a:chExt cx="5631339" cy="72008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2851" y="2602619"/>
              <a:ext cx="5395453" cy="538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Rectangle à coins arrondis 39"/>
            <p:cNvSpPr/>
            <p:nvPr/>
          </p:nvSpPr>
          <p:spPr>
            <a:xfrm>
              <a:off x="1763688" y="2492896"/>
              <a:ext cx="5631339" cy="72008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3995936" y="3387844"/>
            <a:ext cx="3581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Le tableau de bord affiche les graphes.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682" b="14692"/>
          <a:stretch/>
        </p:blipFill>
        <p:spPr bwMode="auto">
          <a:xfrm rot="21380276">
            <a:off x="3642956" y="4944674"/>
            <a:ext cx="2681458" cy="1239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8985">
            <a:off x="5058540" y="3978998"/>
            <a:ext cx="2489916" cy="122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816296" y="3357540"/>
            <a:ext cx="3467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Mesures sur la piste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90659">
            <a:off x="1002149" y="4228432"/>
            <a:ext cx="1902900" cy="1536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age 55" descr="logo lil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158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L -4.44444E-6 -0.115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6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17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799456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 smtClean="0">
                <a:solidFill>
                  <a:srgbClr val="5269A8"/>
                </a:solidFill>
              </a:rPr>
              <a:t>Un protocole </a:t>
            </a:r>
            <a:r>
              <a:rPr lang="fr-FR" sz="2400" b="1" dirty="0">
                <a:solidFill>
                  <a:srgbClr val="5269A8"/>
                </a:solidFill>
              </a:rPr>
              <a:t>de mesure </a:t>
            </a:r>
            <a:r>
              <a:rPr lang="fr-FR" sz="2400" b="1" dirty="0" smtClean="0">
                <a:solidFill>
                  <a:srgbClr val="5269A8"/>
                </a:solidFill>
              </a:rPr>
              <a:t>est défini.</a:t>
            </a:r>
            <a:endParaRPr lang="fr-FR" sz="2400" b="1" dirty="0">
              <a:solidFill>
                <a:srgbClr val="5269A8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9528" y="2438908"/>
            <a:ext cx="3384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Une seule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voiture avec 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des réglages  identiques.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750210" y="2852936"/>
            <a:ext cx="47248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Un traitement statistique des résultats 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(participation du collègue de mathématiques)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14778">
            <a:off x="549992" y="3521209"/>
            <a:ext cx="2108764" cy="1460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D:\DA\13-14\TSI\CeC 2014_travaux élèves\Image Cec\Changement parametre pour piste apres essai sur pis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73646">
            <a:off x="1279822" y="4404891"/>
            <a:ext cx="2124052" cy="1568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65529">
            <a:off x="4048914" y="3668465"/>
            <a:ext cx="3564238" cy="209641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pSp>
        <p:nvGrpSpPr>
          <p:cNvPr id="3" name="Groupe 2"/>
          <p:cNvGrpSpPr/>
          <p:nvPr/>
        </p:nvGrpSpPr>
        <p:grpSpPr>
          <a:xfrm>
            <a:off x="7092280" y="4653136"/>
            <a:ext cx="1663873" cy="1441375"/>
            <a:chOff x="7236296" y="4202162"/>
            <a:chExt cx="1663873" cy="1441375"/>
          </a:xfrm>
        </p:grpSpPr>
        <p:sp>
          <p:nvSpPr>
            <p:cNvPr id="34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2444" y="3573016"/>
            <a:ext cx="1620344" cy="939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39538">
            <a:off x="2033708" y="3210771"/>
            <a:ext cx="1545922" cy="1248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 54" descr="logo lill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553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6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17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813410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 smtClean="0">
                <a:solidFill>
                  <a:srgbClr val="5269A8"/>
                </a:solidFill>
              </a:rPr>
              <a:t>Campagne de mesures sur le banc.</a:t>
            </a:r>
            <a:endParaRPr lang="fr-FR" sz="2400" b="1" dirty="0">
              <a:solidFill>
                <a:srgbClr val="5269A8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7092280" y="4651921"/>
            <a:ext cx="1663873" cy="1441375"/>
            <a:chOff x="7236296" y="4202162"/>
            <a:chExt cx="1663873" cy="1441375"/>
          </a:xfrm>
        </p:grpSpPr>
        <p:sp>
          <p:nvSpPr>
            <p:cNvPr id="34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614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59934">
            <a:off x="2618481" y="2959079"/>
            <a:ext cx="3393247" cy="2480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" name="Image 39" descr="logo lil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  <p:pic>
        <p:nvPicPr>
          <p:cNvPr id="41" name="Image 40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4859090"/>
            <a:ext cx="638685" cy="638685"/>
          </a:xfrm>
          <a:prstGeom prst="rect">
            <a:avLst/>
          </a:prstGeom>
        </p:spPr>
      </p:pic>
      <p:pic>
        <p:nvPicPr>
          <p:cNvPr id="4" name="1_Mesure_Banc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>
                  <p14:fade in="500" ou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7664" y="1196752"/>
            <a:ext cx="6096851" cy="457263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ZoneTexte 38"/>
          <p:cNvSpPr txBox="1"/>
          <p:nvPr/>
        </p:nvSpPr>
        <p:spPr>
          <a:xfrm rot="734066">
            <a:off x="4568079" y="2859853"/>
            <a:ext cx="305702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 élèves ont rédigé et mis en application le protocole défini.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xmlns="" val="239700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28585E-6 L 0.03802 -0.3198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" y="-160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1" animBg="1"/>
      <p:bldP spid="39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à coins arrondis 29"/>
          <p:cNvSpPr/>
          <p:nvPr/>
        </p:nvSpPr>
        <p:spPr>
          <a:xfrm>
            <a:off x="179512" y="1813410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544"/>
          <a:stretch/>
        </p:blipFill>
        <p:spPr bwMode="auto">
          <a:xfrm>
            <a:off x="225292" y="2276872"/>
            <a:ext cx="8739195" cy="4002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6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17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 smtClean="0">
                <a:solidFill>
                  <a:srgbClr val="5269A8"/>
                </a:solidFill>
              </a:rPr>
              <a:t>Campagne de mesures sur la piste.</a:t>
            </a:r>
            <a:endParaRPr lang="fr-FR" sz="2400" b="1" dirty="0">
              <a:solidFill>
                <a:srgbClr val="5269A8"/>
              </a:solidFill>
            </a:endParaRPr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094"/>
          <a:stretch/>
        </p:blipFill>
        <p:spPr bwMode="auto">
          <a:xfrm>
            <a:off x="3707904" y="2494111"/>
            <a:ext cx="3375601" cy="2375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7092280" y="4651921"/>
            <a:ext cx="1663873" cy="1441375"/>
            <a:chOff x="7236296" y="4202162"/>
            <a:chExt cx="1663873" cy="1441375"/>
          </a:xfrm>
        </p:grpSpPr>
        <p:sp>
          <p:nvSpPr>
            <p:cNvPr id="34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39" name="Image 38" descr="logo lil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782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6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17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813410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 smtClean="0">
                <a:solidFill>
                  <a:srgbClr val="5269A8"/>
                </a:solidFill>
              </a:rPr>
              <a:t>Campagne de mesures sur la piste.</a:t>
            </a:r>
            <a:endParaRPr lang="fr-FR" sz="2400" b="1" dirty="0">
              <a:solidFill>
                <a:srgbClr val="5269A8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7092280" y="4651921"/>
            <a:ext cx="1663873" cy="1441375"/>
            <a:chOff x="7236296" y="4202162"/>
            <a:chExt cx="1663873" cy="1441375"/>
          </a:xfrm>
        </p:grpSpPr>
        <p:sp>
          <p:nvSpPr>
            <p:cNvPr id="34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8" name="ZoneTexte 37"/>
          <p:cNvSpPr txBox="1"/>
          <p:nvPr/>
        </p:nvSpPr>
        <p:spPr>
          <a:xfrm>
            <a:off x="827584" y="2420888"/>
            <a:ext cx="6453715" cy="33547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rial Black" pitchFamily="34" charset="0"/>
                <a:cs typeface="Arial" pitchFamily="34" charset="0"/>
              </a:rPr>
              <a:t> </a:t>
            </a:r>
            <a:r>
              <a:rPr lang="fr-FR" sz="2800" dirty="0" smtClean="0">
                <a:latin typeface="Arial Black" pitchFamily="34" charset="0"/>
                <a:cs typeface="Arial" pitchFamily="34" charset="0"/>
              </a:rPr>
              <a:t>    	    </a:t>
            </a:r>
          </a:p>
          <a:p>
            <a:r>
              <a:rPr lang="fr-FR" sz="2800" dirty="0" smtClean="0">
                <a:cs typeface="Arial" pitchFamily="34" charset="0"/>
              </a:rPr>
              <a:t>     </a:t>
            </a:r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Acquérir les données sur la piste</a:t>
            </a:r>
            <a:r>
              <a:rPr lang="fr-FR" sz="32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.</a:t>
            </a:r>
            <a:endParaRPr lang="fr-FR" sz="2800" b="1" dirty="0" smtClean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endParaRPr lang="fr-FR" sz="1400" b="1" dirty="0" smtClean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Position, vitesse, accélération.</a:t>
            </a:r>
          </a:p>
          <a:p>
            <a:endParaRPr lang="fr-FR" sz="2400" b="1" dirty="0" smtClean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Choisir un capteur adapté (embarqué ou non)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Choisir un système d’acquisition (Relevé « au fil de l’eau » ou créer un tableau de bord)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Pratiquer une démarche scientifique (hypothèses, paramètres influents)</a:t>
            </a: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3541" y="2492896"/>
            <a:ext cx="1686729" cy="1224136"/>
          </a:xfrm>
          <a:prstGeom prst="rect">
            <a:avLst/>
          </a:prstGeom>
        </p:spPr>
      </p:pic>
      <p:pic>
        <p:nvPicPr>
          <p:cNvPr id="39" name="Image 38" descr="logo lil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586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6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17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772816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 smtClean="0">
                <a:solidFill>
                  <a:srgbClr val="5269A8"/>
                </a:solidFill>
              </a:rPr>
              <a:t>Campagne de mesures sur la piste.</a:t>
            </a:r>
            <a:endParaRPr lang="fr-FR" sz="2400" b="1" dirty="0">
              <a:solidFill>
                <a:srgbClr val="5269A8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7092280" y="4651921"/>
            <a:ext cx="1663873" cy="1441375"/>
            <a:chOff x="7236296" y="4202162"/>
            <a:chExt cx="1663873" cy="1441375"/>
          </a:xfrm>
        </p:grpSpPr>
        <p:sp>
          <p:nvSpPr>
            <p:cNvPr id="34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9" name="ZoneTexte 38"/>
          <p:cNvSpPr txBox="1"/>
          <p:nvPr/>
        </p:nvSpPr>
        <p:spPr>
          <a:xfrm>
            <a:off x="497256" y="2449919"/>
            <a:ext cx="65950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Pour ne pas modifier les caractéristiques  du véhicule,  les élèves font le choix d’un capteur non embarqué.</a:t>
            </a:r>
            <a:endParaRPr lang="fr-FR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endParaRPr lang="fr-FR" b="1" dirty="0" smtClean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pPr lvl="1"/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Caméra vidéo ou télémètre laser.</a:t>
            </a:r>
          </a:p>
          <a:p>
            <a:endParaRPr lang="fr-FR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endParaRPr lang="fr-FR" b="1" dirty="0" smtClean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endParaRPr lang="fr-FR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endParaRPr lang="fr-FR" b="1" dirty="0" smtClean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endParaRPr lang="fr-FR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endParaRPr lang="fr-FR" b="1" dirty="0" smtClean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endParaRPr lang="fr-FR" b="1" dirty="0" smtClean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Le choix du système d’acquisition se porte </a:t>
            </a:r>
            <a:r>
              <a:rPr lang="fr-FR" b="1" dirty="0" err="1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SYSAM-LATIS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PRO avec un transfert des résultats dans « </a:t>
            </a:r>
            <a:r>
              <a:rPr lang="fr-FR" b="1" dirty="0" err="1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excel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 ».</a:t>
            </a:r>
            <a:endParaRPr lang="fr-FR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endParaRPr lang="fr-FR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290">
            <a:off x="1717402" y="3713514"/>
            <a:ext cx="2110007" cy="1582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Picture 2" descr="D:\DA\13-14\TSI\CeC 2014_travaux élèves\Image Cec\Capture19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05698">
            <a:off x="5587245" y="3055914"/>
            <a:ext cx="2078669" cy="1559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39"/>
          <p:cNvSpPr txBox="1"/>
          <p:nvPr/>
        </p:nvSpPr>
        <p:spPr>
          <a:xfrm rot="21092385">
            <a:off x="2520748" y="3287009"/>
            <a:ext cx="4011519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Une collaboration avec l’</a:t>
            </a:r>
            <a:r>
              <a:rPr lang="fr-FR" b="1" dirty="0" err="1" smtClean="0"/>
              <a:t>ENSIAME</a:t>
            </a:r>
            <a:r>
              <a:rPr lang="fr-FR" b="1" dirty="0" smtClean="0"/>
              <a:t> est en cours pour concevoir un </a:t>
            </a:r>
            <a:r>
              <a:rPr lang="fr-FR" b="1" dirty="0"/>
              <a:t>système  </a:t>
            </a:r>
            <a:r>
              <a:rPr lang="fr-FR" b="1" dirty="0" smtClean="0"/>
              <a:t>communiquant embarqué</a:t>
            </a:r>
            <a:r>
              <a:rPr lang="fr-FR" b="1" dirty="0"/>
              <a:t>.</a:t>
            </a:r>
          </a:p>
        </p:txBody>
      </p:sp>
      <p:pic>
        <p:nvPicPr>
          <p:cNvPr id="42" name="Image 41">
            <a:hlinkClick r:id="rId4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2675" y="2679103"/>
            <a:ext cx="638685" cy="638685"/>
          </a:xfrm>
          <a:prstGeom prst="rect">
            <a:avLst/>
          </a:prstGeom>
        </p:spPr>
      </p:pic>
      <p:pic>
        <p:nvPicPr>
          <p:cNvPr id="51" name="Image 50" descr="logo lill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  <p:pic>
        <p:nvPicPr>
          <p:cNvPr id="7" name="2_Mesure_Piste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>
                  <p14:fade in="500" ou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0336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372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6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17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813410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pic>
        <p:nvPicPr>
          <p:cNvPr id="55" name="Image 54" descr="logo li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 smtClean="0">
                <a:solidFill>
                  <a:srgbClr val="5269A8"/>
                </a:solidFill>
              </a:rPr>
              <a:t>Campagne de mesures sur la piste.</a:t>
            </a:r>
            <a:endParaRPr lang="fr-FR" sz="2400" b="1" dirty="0">
              <a:solidFill>
                <a:srgbClr val="5269A8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7092280" y="4651921"/>
            <a:ext cx="1663873" cy="1441375"/>
            <a:chOff x="7236296" y="4202162"/>
            <a:chExt cx="1663873" cy="1441375"/>
          </a:xfrm>
        </p:grpSpPr>
        <p:sp>
          <p:nvSpPr>
            <p:cNvPr id="34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140"/>
          <a:stretch/>
        </p:blipFill>
        <p:spPr bwMode="auto">
          <a:xfrm>
            <a:off x="427446" y="1547318"/>
            <a:ext cx="8321018" cy="443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9654" y="980728"/>
            <a:ext cx="3995936" cy="170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85" y="3140968"/>
            <a:ext cx="4992748" cy="3314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ZoneTexte 53"/>
          <p:cNvSpPr txBox="1"/>
          <p:nvPr/>
        </p:nvSpPr>
        <p:spPr>
          <a:xfrm>
            <a:off x="1259632" y="188640"/>
            <a:ext cx="657911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latin typeface="Arial Black" pitchFamily="34" charset="0"/>
              </a:rPr>
              <a:t>Une série d’outils de modélisation et de traitement pour obtenir des résultats exploitables</a:t>
            </a:r>
            <a:endParaRPr lang="fr-FR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649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6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pic>
        <p:nvPicPr>
          <p:cNvPr id="39" name="Image 38" descr="logo li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  <p:sp>
        <p:nvSpPr>
          <p:cNvPr id="63" name="Rectangle à coins arrondis 62"/>
          <p:cNvSpPr/>
          <p:nvPr/>
        </p:nvSpPr>
        <p:spPr>
          <a:xfrm>
            <a:off x="2131717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813410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 smtClean="0">
                <a:solidFill>
                  <a:srgbClr val="5269A8"/>
                </a:solidFill>
              </a:rPr>
              <a:t>Campagne de mesures sur la piste.</a:t>
            </a:r>
            <a:endParaRPr lang="fr-FR" sz="2400" b="1" dirty="0">
              <a:solidFill>
                <a:srgbClr val="5269A8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7092280" y="4651921"/>
            <a:ext cx="1663873" cy="1441375"/>
            <a:chOff x="7236296" y="4202162"/>
            <a:chExt cx="1663873" cy="1441375"/>
          </a:xfrm>
        </p:grpSpPr>
        <p:sp>
          <p:nvSpPr>
            <p:cNvPr id="34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02"/>
          <a:stretch/>
        </p:blipFill>
        <p:spPr bwMode="auto">
          <a:xfrm>
            <a:off x="218120" y="1285140"/>
            <a:ext cx="8674360" cy="516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ZoneTexte 53"/>
          <p:cNvSpPr txBox="1"/>
          <p:nvPr/>
        </p:nvSpPr>
        <p:spPr>
          <a:xfrm>
            <a:off x="1259632" y="188640"/>
            <a:ext cx="657911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latin typeface="Arial Black" pitchFamily="34" charset="0"/>
              </a:rPr>
              <a:t>Une série d’outils de modélisation et de traitement pour obtenir des résultats exploitables</a:t>
            </a:r>
            <a:endParaRPr lang="fr-FR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087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88640"/>
            <a:ext cx="1008112" cy="10780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84008">
            <a:off x="3198789" y="3933056"/>
            <a:ext cx="3754533" cy="2248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403648" y="1556792"/>
            <a:ext cx="70915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fr-FR" dirty="0" smtClean="0">
                <a:latin typeface="Arial" pitchFamily="34" charset="0"/>
                <a:cs typeface="Arial" pitchFamily="34" charset="0"/>
              </a:rPr>
              <a:t>Un vrai projet pluridisciplinaire.</a:t>
            </a:r>
          </a:p>
          <a:p>
            <a:pPr algn="ctr"/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fr-FR" dirty="0" smtClean="0">
                <a:latin typeface="Arial" pitchFamily="34" charset="0"/>
                <a:cs typeface="Arial" pitchFamily="34" charset="0"/>
              </a:rPr>
              <a:t>Les modèles de connaissance ou de comportement sont donnés au même titre que le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cahier des charges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.</a:t>
            </a: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fr-FR" dirty="0" smtClean="0">
                <a:latin typeface="Arial" pitchFamily="34" charset="0"/>
                <a:cs typeface="Arial" pitchFamily="34" charset="0"/>
              </a:rPr>
              <a:t>La définition des tâches doit mettre l’accent sur la démarche expérimentale, la constatation et la remédiation des écarts</a:t>
            </a:r>
          </a:p>
          <a:p>
            <a:pPr algn="ctr"/>
            <a:endParaRPr lang="fr-FR" dirty="0" smtClean="0"/>
          </a:p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195736" y="312160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Projet S-SI</a:t>
            </a:r>
          </a:p>
          <a:p>
            <a:pPr algn="ctr"/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Reconduction 2014</a:t>
            </a:r>
            <a:endParaRPr lang="fr-FR" sz="28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2" name="Image 11" descr="logo lil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  <p:pic>
        <p:nvPicPr>
          <p:cNvPr id="13" name="Image 12" descr="logo_compac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6133099"/>
            <a:ext cx="2411760" cy="535524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 rot="629438">
            <a:off x="7463152" y="719145"/>
            <a:ext cx="1174930" cy="1017815"/>
            <a:chOff x="7236296" y="4202162"/>
            <a:chExt cx="1663873" cy="1441375"/>
          </a:xfrm>
        </p:grpSpPr>
        <p:sp>
          <p:nvSpPr>
            <p:cNvPr id="15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1316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6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17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813410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pic>
        <p:nvPicPr>
          <p:cNvPr id="39" name="Image 38" descr="logo li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 smtClean="0">
                <a:solidFill>
                  <a:srgbClr val="5269A8"/>
                </a:solidFill>
              </a:rPr>
              <a:t>Campagne de mesures sur la piste.</a:t>
            </a:r>
            <a:endParaRPr lang="fr-FR" sz="2400" b="1" dirty="0">
              <a:solidFill>
                <a:srgbClr val="5269A8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7092280" y="4651921"/>
            <a:ext cx="1663873" cy="1441375"/>
            <a:chOff x="7236296" y="4202162"/>
            <a:chExt cx="1663873" cy="1441375"/>
          </a:xfrm>
        </p:grpSpPr>
        <p:sp>
          <p:nvSpPr>
            <p:cNvPr id="34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294"/>
          <a:stretch/>
        </p:blipFill>
        <p:spPr bwMode="auto">
          <a:xfrm>
            <a:off x="179512" y="1340768"/>
            <a:ext cx="883332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ZoneTexte 53"/>
          <p:cNvSpPr txBox="1"/>
          <p:nvPr/>
        </p:nvSpPr>
        <p:spPr>
          <a:xfrm>
            <a:off x="1259632" y="301298"/>
            <a:ext cx="712879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latin typeface="Arial Black" pitchFamily="34" charset="0"/>
              </a:rPr>
              <a:t>Transfert des résultats dans un tableur pour l’analyse</a:t>
            </a:r>
            <a:endParaRPr lang="fr-FR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667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6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17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813410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 smtClean="0">
                <a:solidFill>
                  <a:srgbClr val="5269A8"/>
                </a:solidFill>
              </a:rPr>
              <a:t>Campagne de mesures sur la piste.</a:t>
            </a:r>
            <a:endParaRPr lang="fr-FR" sz="2400" b="1" dirty="0">
              <a:solidFill>
                <a:srgbClr val="5269A8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7092280" y="4651921"/>
            <a:ext cx="1663873" cy="1441375"/>
            <a:chOff x="7236296" y="4202162"/>
            <a:chExt cx="1663873" cy="1441375"/>
          </a:xfrm>
        </p:grpSpPr>
        <p:sp>
          <p:nvSpPr>
            <p:cNvPr id="34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54" name="Image 53" descr="logo li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-36512" y="-27384"/>
            <a:ext cx="9144000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357" y="4250952"/>
            <a:ext cx="5400675" cy="256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8695" y="1601320"/>
            <a:ext cx="5971857" cy="251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446" y="4581128"/>
            <a:ext cx="1196262" cy="14833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5" name="ZoneTexte 54"/>
          <p:cNvSpPr txBox="1"/>
          <p:nvPr/>
        </p:nvSpPr>
        <p:spPr>
          <a:xfrm rot="21092385">
            <a:off x="440004" y="2613592"/>
            <a:ext cx="305702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Il est bien </a:t>
            </a:r>
            <a:r>
              <a:rPr lang="fr-FR" b="1" dirty="0" smtClean="0"/>
              <a:t>sûr </a:t>
            </a:r>
            <a:r>
              <a:rPr lang="fr-FR" b="1" dirty="0"/>
              <a:t>possible d’effectuer le même type de traitement avec </a:t>
            </a:r>
            <a:r>
              <a:rPr lang="fr-FR" b="1" dirty="0" err="1"/>
              <a:t>LabVIEW</a:t>
            </a:r>
            <a:endParaRPr lang="fr-FR" b="1" dirty="0"/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7773"/>
            <a:ext cx="717232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3637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6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17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772816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srgbClr val="5269A8"/>
                </a:solidFill>
              </a:rPr>
              <a:t>Campagne de mesures sur la piste.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7092280" y="4651921"/>
            <a:ext cx="1663873" cy="1441375"/>
            <a:chOff x="7236296" y="4202162"/>
            <a:chExt cx="1663873" cy="1441375"/>
          </a:xfrm>
        </p:grpSpPr>
        <p:sp>
          <p:nvSpPr>
            <p:cNvPr id="34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38" name="Imag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67486">
            <a:off x="1085492" y="4139787"/>
            <a:ext cx="1918141" cy="1438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5601">
            <a:off x="4230002" y="2397483"/>
            <a:ext cx="2463001" cy="3710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0" name="ZoneTexte 39"/>
          <p:cNvSpPr txBox="1"/>
          <p:nvPr/>
        </p:nvSpPr>
        <p:spPr>
          <a:xfrm rot="21145149">
            <a:off x="740509" y="2721838"/>
            <a:ext cx="333393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L</a:t>
            </a:r>
            <a:r>
              <a:rPr lang="fr-FR" b="1" dirty="0" smtClean="0"/>
              <a:t>es élèves obtiennent les courbes de comportement sur la piste.</a:t>
            </a:r>
            <a:endParaRPr lang="fr-FR" b="1" dirty="0"/>
          </a:p>
        </p:txBody>
      </p:sp>
      <p:pic>
        <p:nvPicPr>
          <p:cNvPr id="41" name="Image 40" descr="logo lil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862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à coins arrondis 37"/>
          <p:cNvSpPr/>
          <p:nvPr/>
        </p:nvSpPr>
        <p:spPr>
          <a:xfrm>
            <a:off x="179512" y="1813410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6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17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 smtClean="0">
                <a:solidFill>
                  <a:srgbClr val="5269A8"/>
                </a:solidFill>
              </a:rPr>
              <a:t>Traitement des chronos.</a:t>
            </a:r>
            <a:endParaRPr lang="fr-FR" sz="2400" b="1" dirty="0">
              <a:solidFill>
                <a:srgbClr val="5269A8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7092280" y="4651921"/>
            <a:ext cx="1663873" cy="1441375"/>
            <a:chOff x="7236296" y="4202162"/>
            <a:chExt cx="1663873" cy="1441375"/>
          </a:xfrm>
        </p:grpSpPr>
        <p:sp>
          <p:nvSpPr>
            <p:cNvPr id="34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2076" y="2636912"/>
            <a:ext cx="5650164" cy="3323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1" name="ZoneTexte 50"/>
          <p:cNvSpPr txBox="1"/>
          <p:nvPr/>
        </p:nvSpPr>
        <p:spPr>
          <a:xfrm rot="724448">
            <a:off x="2639181" y="3464575"/>
            <a:ext cx="333393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Les résultats des essais sont classés et analysés.</a:t>
            </a:r>
            <a:endParaRPr lang="fr-FR" b="1" dirty="0"/>
          </a:p>
        </p:txBody>
      </p:sp>
      <p:pic>
        <p:nvPicPr>
          <p:cNvPr id="39" name="Image 38" descr="logo lil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07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à coins arrondis 41"/>
          <p:cNvSpPr/>
          <p:nvPr/>
        </p:nvSpPr>
        <p:spPr>
          <a:xfrm>
            <a:off x="179512" y="1813410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r>
              <a:rPr lang="fr-FR" dirty="0"/>
              <a:t>2,93</a:t>
            </a:r>
          </a:p>
        </p:txBody>
      </p:sp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6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17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5269A8"/>
                </a:solidFill>
              </a:rPr>
              <a:t>1</a:t>
            </a:r>
            <a:r>
              <a:rPr lang="fr-FR" sz="2400" b="1" baseline="30000" dirty="0">
                <a:solidFill>
                  <a:srgbClr val="5269A8"/>
                </a:solidFill>
              </a:rPr>
              <a:t>er</a:t>
            </a:r>
            <a:r>
              <a:rPr lang="fr-FR" sz="2400" b="1" dirty="0">
                <a:solidFill>
                  <a:srgbClr val="5269A8"/>
                </a:solidFill>
              </a:rPr>
              <a:t> critère : Le chronométrage du temps de course</a:t>
            </a:r>
            <a:r>
              <a:rPr lang="fr-FR" sz="2400" b="1" dirty="0" smtClean="0">
                <a:solidFill>
                  <a:srgbClr val="5269A8"/>
                </a:solidFill>
              </a:rPr>
              <a:t>.</a:t>
            </a:r>
            <a:endParaRPr lang="fr-FR" sz="2400" b="1" dirty="0">
              <a:solidFill>
                <a:srgbClr val="5269A8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7092280" y="4651921"/>
            <a:ext cx="1663873" cy="1441375"/>
            <a:chOff x="7236296" y="4202162"/>
            <a:chExt cx="1663873" cy="1441375"/>
          </a:xfrm>
        </p:grpSpPr>
        <p:sp>
          <p:nvSpPr>
            <p:cNvPr id="34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51" name="Groupe 50"/>
          <p:cNvGrpSpPr/>
          <p:nvPr/>
        </p:nvGrpSpPr>
        <p:grpSpPr>
          <a:xfrm>
            <a:off x="611560" y="2996952"/>
            <a:ext cx="6660231" cy="2169057"/>
            <a:chOff x="648073" y="3208387"/>
            <a:chExt cx="6660231" cy="2169057"/>
          </a:xfrm>
        </p:grpSpPr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73" y="3208387"/>
              <a:ext cx="6660231" cy="2169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Forme libre 54"/>
            <p:cNvSpPr/>
            <p:nvPr/>
          </p:nvSpPr>
          <p:spPr>
            <a:xfrm>
              <a:off x="685800" y="4061872"/>
              <a:ext cx="3429000" cy="769726"/>
            </a:xfrm>
            <a:custGeom>
              <a:avLst/>
              <a:gdLst>
                <a:gd name="connsiteX0" fmla="*/ 0 w 3429000"/>
                <a:gd name="connsiteY0" fmla="*/ 719678 h 778224"/>
                <a:gd name="connsiteX1" fmla="*/ 338138 w 3429000"/>
                <a:gd name="connsiteY1" fmla="*/ 610141 h 778224"/>
                <a:gd name="connsiteX2" fmla="*/ 828675 w 3429000"/>
                <a:gd name="connsiteY2" fmla="*/ 224378 h 778224"/>
                <a:gd name="connsiteX3" fmla="*/ 1171575 w 3429000"/>
                <a:gd name="connsiteY3" fmla="*/ 14828 h 778224"/>
                <a:gd name="connsiteX4" fmla="*/ 1666875 w 3429000"/>
                <a:gd name="connsiteY4" fmla="*/ 48166 h 778224"/>
                <a:gd name="connsiteX5" fmla="*/ 2000250 w 3429000"/>
                <a:gd name="connsiteY5" fmla="*/ 295816 h 778224"/>
                <a:gd name="connsiteX6" fmla="*/ 2428875 w 3429000"/>
                <a:gd name="connsiteY6" fmla="*/ 624428 h 778224"/>
                <a:gd name="connsiteX7" fmla="*/ 3043238 w 3429000"/>
                <a:gd name="connsiteY7" fmla="*/ 772066 h 778224"/>
                <a:gd name="connsiteX8" fmla="*/ 3429000 w 3429000"/>
                <a:gd name="connsiteY8" fmla="*/ 767303 h 778224"/>
                <a:gd name="connsiteX0" fmla="*/ 0 w 3429000"/>
                <a:gd name="connsiteY0" fmla="*/ 719678 h 769726"/>
                <a:gd name="connsiteX1" fmla="*/ 338138 w 3429000"/>
                <a:gd name="connsiteY1" fmla="*/ 610141 h 769726"/>
                <a:gd name="connsiteX2" fmla="*/ 828675 w 3429000"/>
                <a:gd name="connsiteY2" fmla="*/ 224378 h 769726"/>
                <a:gd name="connsiteX3" fmla="*/ 1171575 w 3429000"/>
                <a:gd name="connsiteY3" fmla="*/ 14828 h 769726"/>
                <a:gd name="connsiteX4" fmla="*/ 1666875 w 3429000"/>
                <a:gd name="connsiteY4" fmla="*/ 48166 h 769726"/>
                <a:gd name="connsiteX5" fmla="*/ 2000250 w 3429000"/>
                <a:gd name="connsiteY5" fmla="*/ 295816 h 769726"/>
                <a:gd name="connsiteX6" fmla="*/ 2428875 w 3429000"/>
                <a:gd name="connsiteY6" fmla="*/ 624428 h 769726"/>
                <a:gd name="connsiteX7" fmla="*/ 2957513 w 3429000"/>
                <a:gd name="connsiteY7" fmla="*/ 762541 h 769726"/>
                <a:gd name="connsiteX8" fmla="*/ 3429000 w 3429000"/>
                <a:gd name="connsiteY8" fmla="*/ 767303 h 76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00" h="769726">
                  <a:moveTo>
                    <a:pt x="0" y="719678"/>
                  </a:moveTo>
                  <a:cubicBezTo>
                    <a:pt x="100012" y="706184"/>
                    <a:pt x="200025" y="692691"/>
                    <a:pt x="338138" y="610141"/>
                  </a:cubicBezTo>
                  <a:cubicBezTo>
                    <a:pt x="476251" y="527591"/>
                    <a:pt x="689769" y="323597"/>
                    <a:pt x="828675" y="224378"/>
                  </a:cubicBezTo>
                  <a:cubicBezTo>
                    <a:pt x="967581" y="125159"/>
                    <a:pt x="1031875" y="44197"/>
                    <a:pt x="1171575" y="14828"/>
                  </a:cubicBezTo>
                  <a:cubicBezTo>
                    <a:pt x="1311275" y="-14541"/>
                    <a:pt x="1528763" y="1335"/>
                    <a:pt x="1666875" y="48166"/>
                  </a:cubicBezTo>
                  <a:cubicBezTo>
                    <a:pt x="1804987" y="94997"/>
                    <a:pt x="1873250" y="199772"/>
                    <a:pt x="2000250" y="295816"/>
                  </a:cubicBezTo>
                  <a:cubicBezTo>
                    <a:pt x="2127250" y="391860"/>
                    <a:pt x="2269331" y="546640"/>
                    <a:pt x="2428875" y="624428"/>
                  </a:cubicBezTo>
                  <a:cubicBezTo>
                    <a:pt x="2588419" y="702216"/>
                    <a:pt x="2790826" y="738729"/>
                    <a:pt x="2957513" y="762541"/>
                  </a:cubicBezTo>
                  <a:cubicBezTo>
                    <a:pt x="3124200" y="786353"/>
                    <a:pt x="3388519" y="741109"/>
                    <a:pt x="3429000" y="767303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Forme libre 55"/>
            <p:cNvSpPr/>
            <p:nvPr/>
          </p:nvSpPr>
          <p:spPr>
            <a:xfrm>
              <a:off x="3443288" y="3924300"/>
              <a:ext cx="2957512" cy="917941"/>
            </a:xfrm>
            <a:custGeom>
              <a:avLst/>
              <a:gdLst>
                <a:gd name="connsiteX0" fmla="*/ 0 w 2957512"/>
                <a:gd name="connsiteY0" fmla="*/ 909640 h 922897"/>
                <a:gd name="connsiteX1" fmla="*/ 576262 w 2957512"/>
                <a:gd name="connsiteY1" fmla="*/ 847727 h 922897"/>
                <a:gd name="connsiteX2" fmla="*/ 1057275 w 2957512"/>
                <a:gd name="connsiteY2" fmla="*/ 333377 h 922897"/>
                <a:gd name="connsiteX3" fmla="*/ 1490662 w 2957512"/>
                <a:gd name="connsiteY3" fmla="*/ 2 h 922897"/>
                <a:gd name="connsiteX4" fmla="*/ 1938337 w 2957512"/>
                <a:gd name="connsiteY4" fmla="*/ 328615 h 922897"/>
                <a:gd name="connsiteX5" fmla="*/ 2290762 w 2957512"/>
                <a:gd name="connsiteY5" fmla="*/ 762002 h 922897"/>
                <a:gd name="connsiteX6" fmla="*/ 2643187 w 2957512"/>
                <a:gd name="connsiteY6" fmla="*/ 900115 h 922897"/>
                <a:gd name="connsiteX7" fmla="*/ 2957512 w 2957512"/>
                <a:gd name="connsiteY7" fmla="*/ 914402 h 922897"/>
                <a:gd name="connsiteX0" fmla="*/ 0 w 2957512"/>
                <a:gd name="connsiteY0" fmla="*/ 913199 h 926456"/>
                <a:gd name="connsiteX1" fmla="*/ 576262 w 2957512"/>
                <a:gd name="connsiteY1" fmla="*/ 851286 h 926456"/>
                <a:gd name="connsiteX2" fmla="*/ 1057275 w 2957512"/>
                <a:gd name="connsiteY2" fmla="*/ 336936 h 926456"/>
                <a:gd name="connsiteX3" fmla="*/ 1490662 w 2957512"/>
                <a:gd name="connsiteY3" fmla="*/ 3561 h 926456"/>
                <a:gd name="connsiteX4" fmla="*/ 1824037 w 2957512"/>
                <a:gd name="connsiteY4" fmla="*/ 198824 h 926456"/>
                <a:gd name="connsiteX5" fmla="*/ 2290762 w 2957512"/>
                <a:gd name="connsiteY5" fmla="*/ 765561 h 926456"/>
                <a:gd name="connsiteX6" fmla="*/ 2643187 w 2957512"/>
                <a:gd name="connsiteY6" fmla="*/ 903674 h 926456"/>
                <a:gd name="connsiteX7" fmla="*/ 2957512 w 2957512"/>
                <a:gd name="connsiteY7" fmla="*/ 917961 h 926456"/>
                <a:gd name="connsiteX0" fmla="*/ 0 w 2957512"/>
                <a:gd name="connsiteY0" fmla="*/ 910104 h 932180"/>
                <a:gd name="connsiteX1" fmla="*/ 576262 w 2957512"/>
                <a:gd name="connsiteY1" fmla="*/ 848191 h 932180"/>
                <a:gd name="connsiteX2" fmla="*/ 1204912 w 2957512"/>
                <a:gd name="connsiteY2" fmla="*/ 167154 h 932180"/>
                <a:gd name="connsiteX3" fmla="*/ 1490662 w 2957512"/>
                <a:gd name="connsiteY3" fmla="*/ 466 h 932180"/>
                <a:gd name="connsiteX4" fmla="*/ 1824037 w 2957512"/>
                <a:gd name="connsiteY4" fmla="*/ 195729 h 932180"/>
                <a:gd name="connsiteX5" fmla="*/ 2290762 w 2957512"/>
                <a:gd name="connsiteY5" fmla="*/ 762466 h 932180"/>
                <a:gd name="connsiteX6" fmla="*/ 2643187 w 2957512"/>
                <a:gd name="connsiteY6" fmla="*/ 900579 h 932180"/>
                <a:gd name="connsiteX7" fmla="*/ 2957512 w 2957512"/>
                <a:gd name="connsiteY7" fmla="*/ 914866 h 932180"/>
                <a:gd name="connsiteX0" fmla="*/ 0 w 2957512"/>
                <a:gd name="connsiteY0" fmla="*/ 910239 h 932315"/>
                <a:gd name="connsiteX1" fmla="*/ 576262 w 2957512"/>
                <a:gd name="connsiteY1" fmla="*/ 848326 h 932315"/>
                <a:gd name="connsiteX2" fmla="*/ 1204912 w 2957512"/>
                <a:gd name="connsiteY2" fmla="*/ 167289 h 932315"/>
                <a:gd name="connsiteX3" fmla="*/ 1490662 w 2957512"/>
                <a:gd name="connsiteY3" fmla="*/ 601 h 932315"/>
                <a:gd name="connsiteX4" fmla="*/ 1824037 w 2957512"/>
                <a:gd name="connsiteY4" fmla="*/ 195864 h 932315"/>
                <a:gd name="connsiteX5" fmla="*/ 2290762 w 2957512"/>
                <a:gd name="connsiteY5" fmla="*/ 762601 h 932315"/>
                <a:gd name="connsiteX6" fmla="*/ 2643187 w 2957512"/>
                <a:gd name="connsiteY6" fmla="*/ 900714 h 932315"/>
                <a:gd name="connsiteX7" fmla="*/ 2957512 w 2957512"/>
                <a:gd name="connsiteY7" fmla="*/ 915001 h 932315"/>
                <a:gd name="connsiteX0" fmla="*/ 0 w 2957512"/>
                <a:gd name="connsiteY0" fmla="*/ 910239 h 932315"/>
                <a:gd name="connsiteX1" fmla="*/ 576262 w 2957512"/>
                <a:gd name="connsiteY1" fmla="*/ 848326 h 932315"/>
                <a:gd name="connsiteX2" fmla="*/ 1204912 w 2957512"/>
                <a:gd name="connsiteY2" fmla="*/ 167289 h 932315"/>
                <a:gd name="connsiteX3" fmla="*/ 1490662 w 2957512"/>
                <a:gd name="connsiteY3" fmla="*/ 601 h 932315"/>
                <a:gd name="connsiteX4" fmla="*/ 1824037 w 2957512"/>
                <a:gd name="connsiteY4" fmla="*/ 195864 h 932315"/>
                <a:gd name="connsiteX5" fmla="*/ 2290762 w 2957512"/>
                <a:gd name="connsiteY5" fmla="*/ 762601 h 932315"/>
                <a:gd name="connsiteX6" fmla="*/ 2643187 w 2957512"/>
                <a:gd name="connsiteY6" fmla="*/ 900714 h 932315"/>
                <a:gd name="connsiteX7" fmla="*/ 2957512 w 2957512"/>
                <a:gd name="connsiteY7" fmla="*/ 915001 h 932315"/>
                <a:gd name="connsiteX0" fmla="*/ 0 w 2957512"/>
                <a:gd name="connsiteY0" fmla="*/ 910239 h 920843"/>
                <a:gd name="connsiteX1" fmla="*/ 576262 w 2957512"/>
                <a:gd name="connsiteY1" fmla="*/ 848326 h 920843"/>
                <a:gd name="connsiteX2" fmla="*/ 1204912 w 2957512"/>
                <a:gd name="connsiteY2" fmla="*/ 167289 h 920843"/>
                <a:gd name="connsiteX3" fmla="*/ 1490662 w 2957512"/>
                <a:gd name="connsiteY3" fmla="*/ 601 h 920843"/>
                <a:gd name="connsiteX4" fmla="*/ 1824037 w 2957512"/>
                <a:gd name="connsiteY4" fmla="*/ 195864 h 920843"/>
                <a:gd name="connsiteX5" fmla="*/ 2290762 w 2957512"/>
                <a:gd name="connsiteY5" fmla="*/ 762601 h 920843"/>
                <a:gd name="connsiteX6" fmla="*/ 2643187 w 2957512"/>
                <a:gd name="connsiteY6" fmla="*/ 900714 h 920843"/>
                <a:gd name="connsiteX7" fmla="*/ 2957512 w 2957512"/>
                <a:gd name="connsiteY7" fmla="*/ 915001 h 920843"/>
                <a:gd name="connsiteX0" fmla="*/ 0 w 2957512"/>
                <a:gd name="connsiteY0" fmla="*/ 910086 h 918388"/>
                <a:gd name="connsiteX1" fmla="*/ 585787 w 2957512"/>
                <a:gd name="connsiteY1" fmla="*/ 838648 h 918388"/>
                <a:gd name="connsiteX2" fmla="*/ 1204912 w 2957512"/>
                <a:gd name="connsiteY2" fmla="*/ 167136 h 918388"/>
                <a:gd name="connsiteX3" fmla="*/ 1490662 w 2957512"/>
                <a:gd name="connsiteY3" fmla="*/ 448 h 918388"/>
                <a:gd name="connsiteX4" fmla="*/ 1824037 w 2957512"/>
                <a:gd name="connsiteY4" fmla="*/ 195711 h 918388"/>
                <a:gd name="connsiteX5" fmla="*/ 2290762 w 2957512"/>
                <a:gd name="connsiteY5" fmla="*/ 762448 h 918388"/>
                <a:gd name="connsiteX6" fmla="*/ 2643187 w 2957512"/>
                <a:gd name="connsiteY6" fmla="*/ 900561 h 918388"/>
                <a:gd name="connsiteX7" fmla="*/ 2957512 w 2957512"/>
                <a:gd name="connsiteY7" fmla="*/ 914848 h 918388"/>
                <a:gd name="connsiteX0" fmla="*/ 0 w 2957512"/>
                <a:gd name="connsiteY0" fmla="*/ 909639 h 917941"/>
                <a:gd name="connsiteX1" fmla="*/ 585787 w 2957512"/>
                <a:gd name="connsiteY1" fmla="*/ 838201 h 917941"/>
                <a:gd name="connsiteX2" fmla="*/ 1204912 w 2957512"/>
                <a:gd name="connsiteY2" fmla="*/ 166689 h 917941"/>
                <a:gd name="connsiteX3" fmla="*/ 1490662 w 2957512"/>
                <a:gd name="connsiteY3" fmla="*/ 1 h 917941"/>
                <a:gd name="connsiteX4" fmla="*/ 1824037 w 2957512"/>
                <a:gd name="connsiteY4" fmla="*/ 195264 h 917941"/>
                <a:gd name="connsiteX5" fmla="*/ 2290762 w 2957512"/>
                <a:gd name="connsiteY5" fmla="*/ 762001 h 917941"/>
                <a:gd name="connsiteX6" fmla="*/ 2643187 w 2957512"/>
                <a:gd name="connsiteY6" fmla="*/ 900114 h 917941"/>
                <a:gd name="connsiteX7" fmla="*/ 2957512 w 2957512"/>
                <a:gd name="connsiteY7" fmla="*/ 914401 h 917941"/>
                <a:gd name="connsiteX0" fmla="*/ 0 w 2957512"/>
                <a:gd name="connsiteY0" fmla="*/ 909639 h 917941"/>
                <a:gd name="connsiteX1" fmla="*/ 585787 w 2957512"/>
                <a:gd name="connsiteY1" fmla="*/ 838201 h 917941"/>
                <a:gd name="connsiteX2" fmla="*/ 1204912 w 2957512"/>
                <a:gd name="connsiteY2" fmla="*/ 166689 h 917941"/>
                <a:gd name="connsiteX3" fmla="*/ 1490662 w 2957512"/>
                <a:gd name="connsiteY3" fmla="*/ 1 h 917941"/>
                <a:gd name="connsiteX4" fmla="*/ 1824037 w 2957512"/>
                <a:gd name="connsiteY4" fmla="*/ 195264 h 917941"/>
                <a:gd name="connsiteX5" fmla="*/ 2290762 w 2957512"/>
                <a:gd name="connsiteY5" fmla="*/ 762001 h 917941"/>
                <a:gd name="connsiteX6" fmla="*/ 2643187 w 2957512"/>
                <a:gd name="connsiteY6" fmla="*/ 900114 h 917941"/>
                <a:gd name="connsiteX7" fmla="*/ 2957512 w 2957512"/>
                <a:gd name="connsiteY7" fmla="*/ 914401 h 91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7512" h="917941">
                  <a:moveTo>
                    <a:pt x="0" y="909639"/>
                  </a:moveTo>
                  <a:cubicBezTo>
                    <a:pt x="200025" y="926704"/>
                    <a:pt x="361156" y="923926"/>
                    <a:pt x="585787" y="838201"/>
                  </a:cubicBezTo>
                  <a:cubicBezTo>
                    <a:pt x="810418" y="752476"/>
                    <a:pt x="1054100" y="306389"/>
                    <a:pt x="1204912" y="166689"/>
                  </a:cubicBezTo>
                  <a:cubicBezTo>
                    <a:pt x="1355724" y="26989"/>
                    <a:pt x="1320800" y="2"/>
                    <a:pt x="1490662" y="1"/>
                  </a:cubicBezTo>
                  <a:cubicBezTo>
                    <a:pt x="1660524" y="0"/>
                    <a:pt x="1714500" y="53977"/>
                    <a:pt x="1824037" y="195264"/>
                  </a:cubicBezTo>
                  <a:cubicBezTo>
                    <a:pt x="1933574" y="336551"/>
                    <a:pt x="2154237" y="644526"/>
                    <a:pt x="2290762" y="762001"/>
                  </a:cubicBezTo>
                  <a:cubicBezTo>
                    <a:pt x="2427287" y="879476"/>
                    <a:pt x="2532062" y="874714"/>
                    <a:pt x="2643187" y="900114"/>
                  </a:cubicBezTo>
                  <a:cubicBezTo>
                    <a:pt x="2754312" y="925514"/>
                    <a:pt x="2957512" y="914401"/>
                    <a:pt x="2957512" y="914401"/>
                  </a:cubicBezTo>
                </a:path>
              </a:pathLst>
            </a:cu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65"/>
          <a:stretch/>
        </p:blipFill>
        <p:spPr bwMode="auto">
          <a:xfrm>
            <a:off x="1119951" y="3356992"/>
            <a:ext cx="1838165" cy="29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0519" y="3295964"/>
            <a:ext cx="805166" cy="32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58920" y="2492896"/>
            <a:ext cx="333393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Intervention du collègue de Mathématiques.</a:t>
            </a:r>
            <a:endParaRPr lang="fr-FR" b="1" dirty="0"/>
          </a:p>
        </p:txBody>
      </p:sp>
      <p:sp>
        <p:nvSpPr>
          <p:cNvPr id="41" name="ZoneTexte 40"/>
          <p:cNvSpPr txBox="1"/>
          <p:nvPr/>
        </p:nvSpPr>
        <p:spPr>
          <a:xfrm>
            <a:off x="2844033" y="5140821"/>
            <a:ext cx="333393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Les élèves constatent que l’écart des chronos est statistiquement significatif.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738983" y="4777407"/>
            <a:ext cx="6000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2,93</a:t>
            </a:r>
            <a:endParaRPr lang="fr-FR" sz="1400" dirty="0"/>
          </a:p>
        </p:txBody>
      </p:sp>
      <p:sp>
        <p:nvSpPr>
          <p:cNvPr id="57" name="ZoneTexte 56"/>
          <p:cNvSpPr txBox="1"/>
          <p:nvPr/>
        </p:nvSpPr>
        <p:spPr>
          <a:xfrm>
            <a:off x="4619973" y="4777407"/>
            <a:ext cx="6000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3,32</a:t>
            </a:r>
            <a:endParaRPr lang="fr-FR" sz="1400" dirty="0"/>
          </a:p>
        </p:txBody>
      </p:sp>
      <p:sp>
        <p:nvSpPr>
          <p:cNvPr id="59" name="Double flèche horizontale 58"/>
          <p:cNvSpPr/>
          <p:nvPr/>
        </p:nvSpPr>
        <p:spPr>
          <a:xfrm>
            <a:off x="2039031" y="4081480"/>
            <a:ext cx="2846499" cy="38486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8" name="Image 57" descr="logo lill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852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1" grpId="0" animBg="1"/>
      <p:bldP spid="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à coins arrondis 41"/>
          <p:cNvSpPr/>
          <p:nvPr/>
        </p:nvSpPr>
        <p:spPr>
          <a:xfrm>
            <a:off x="179512" y="1813410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r>
              <a:rPr lang="fr-FR" dirty="0"/>
              <a:t>2,93</a:t>
            </a:r>
          </a:p>
        </p:txBody>
      </p:sp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6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17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srgbClr val="5269A8"/>
                </a:solidFill>
              </a:rPr>
              <a:t>Traitement des chronos.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7092280" y="4651921"/>
            <a:ext cx="1663873" cy="1441375"/>
            <a:chOff x="7236296" y="4202162"/>
            <a:chExt cx="1663873" cy="1441375"/>
          </a:xfrm>
        </p:grpSpPr>
        <p:sp>
          <p:nvSpPr>
            <p:cNvPr id="34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51" name="Groupe 50"/>
          <p:cNvGrpSpPr/>
          <p:nvPr/>
        </p:nvGrpSpPr>
        <p:grpSpPr>
          <a:xfrm>
            <a:off x="611560" y="2996952"/>
            <a:ext cx="6660231" cy="2169057"/>
            <a:chOff x="648073" y="3208387"/>
            <a:chExt cx="6660231" cy="2169057"/>
          </a:xfrm>
        </p:grpSpPr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73" y="3208387"/>
              <a:ext cx="6660231" cy="2169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Forme libre 54"/>
            <p:cNvSpPr/>
            <p:nvPr/>
          </p:nvSpPr>
          <p:spPr>
            <a:xfrm>
              <a:off x="685800" y="4061872"/>
              <a:ext cx="3429000" cy="769726"/>
            </a:xfrm>
            <a:custGeom>
              <a:avLst/>
              <a:gdLst>
                <a:gd name="connsiteX0" fmla="*/ 0 w 3429000"/>
                <a:gd name="connsiteY0" fmla="*/ 719678 h 778224"/>
                <a:gd name="connsiteX1" fmla="*/ 338138 w 3429000"/>
                <a:gd name="connsiteY1" fmla="*/ 610141 h 778224"/>
                <a:gd name="connsiteX2" fmla="*/ 828675 w 3429000"/>
                <a:gd name="connsiteY2" fmla="*/ 224378 h 778224"/>
                <a:gd name="connsiteX3" fmla="*/ 1171575 w 3429000"/>
                <a:gd name="connsiteY3" fmla="*/ 14828 h 778224"/>
                <a:gd name="connsiteX4" fmla="*/ 1666875 w 3429000"/>
                <a:gd name="connsiteY4" fmla="*/ 48166 h 778224"/>
                <a:gd name="connsiteX5" fmla="*/ 2000250 w 3429000"/>
                <a:gd name="connsiteY5" fmla="*/ 295816 h 778224"/>
                <a:gd name="connsiteX6" fmla="*/ 2428875 w 3429000"/>
                <a:gd name="connsiteY6" fmla="*/ 624428 h 778224"/>
                <a:gd name="connsiteX7" fmla="*/ 3043238 w 3429000"/>
                <a:gd name="connsiteY7" fmla="*/ 772066 h 778224"/>
                <a:gd name="connsiteX8" fmla="*/ 3429000 w 3429000"/>
                <a:gd name="connsiteY8" fmla="*/ 767303 h 778224"/>
                <a:gd name="connsiteX0" fmla="*/ 0 w 3429000"/>
                <a:gd name="connsiteY0" fmla="*/ 719678 h 769726"/>
                <a:gd name="connsiteX1" fmla="*/ 338138 w 3429000"/>
                <a:gd name="connsiteY1" fmla="*/ 610141 h 769726"/>
                <a:gd name="connsiteX2" fmla="*/ 828675 w 3429000"/>
                <a:gd name="connsiteY2" fmla="*/ 224378 h 769726"/>
                <a:gd name="connsiteX3" fmla="*/ 1171575 w 3429000"/>
                <a:gd name="connsiteY3" fmla="*/ 14828 h 769726"/>
                <a:gd name="connsiteX4" fmla="*/ 1666875 w 3429000"/>
                <a:gd name="connsiteY4" fmla="*/ 48166 h 769726"/>
                <a:gd name="connsiteX5" fmla="*/ 2000250 w 3429000"/>
                <a:gd name="connsiteY5" fmla="*/ 295816 h 769726"/>
                <a:gd name="connsiteX6" fmla="*/ 2428875 w 3429000"/>
                <a:gd name="connsiteY6" fmla="*/ 624428 h 769726"/>
                <a:gd name="connsiteX7" fmla="*/ 2957513 w 3429000"/>
                <a:gd name="connsiteY7" fmla="*/ 762541 h 769726"/>
                <a:gd name="connsiteX8" fmla="*/ 3429000 w 3429000"/>
                <a:gd name="connsiteY8" fmla="*/ 767303 h 76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00" h="769726">
                  <a:moveTo>
                    <a:pt x="0" y="719678"/>
                  </a:moveTo>
                  <a:cubicBezTo>
                    <a:pt x="100012" y="706184"/>
                    <a:pt x="200025" y="692691"/>
                    <a:pt x="338138" y="610141"/>
                  </a:cubicBezTo>
                  <a:cubicBezTo>
                    <a:pt x="476251" y="527591"/>
                    <a:pt x="689769" y="323597"/>
                    <a:pt x="828675" y="224378"/>
                  </a:cubicBezTo>
                  <a:cubicBezTo>
                    <a:pt x="967581" y="125159"/>
                    <a:pt x="1031875" y="44197"/>
                    <a:pt x="1171575" y="14828"/>
                  </a:cubicBezTo>
                  <a:cubicBezTo>
                    <a:pt x="1311275" y="-14541"/>
                    <a:pt x="1528763" y="1335"/>
                    <a:pt x="1666875" y="48166"/>
                  </a:cubicBezTo>
                  <a:cubicBezTo>
                    <a:pt x="1804987" y="94997"/>
                    <a:pt x="1873250" y="199772"/>
                    <a:pt x="2000250" y="295816"/>
                  </a:cubicBezTo>
                  <a:cubicBezTo>
                    <a:pt x="2127250" y="391860"/>
                    <a:pt x="2269331" y="546640"/>
                    <a:pt x="2428875" y="624428"/>
                  </a:cubicBezTo>
                  <a:cubicBezTo>
                    <a:pt x="2588419" y="702216"/>
                    <a:pt x="2790826" y="738729"/>
                    <a:pt x="2957513" y="762541"/>
                  </a:cubicBezTo>
                  <a:cubicBezTo>
                    <a:pt x="3124200" y="786353"/>
                    <a:pt x="3388519" y="741109"/>
                    <a:pt x="3429000" y="767303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Forme libre 55"/>
            <p:cNvSpPr/>
            <p:nvPr/>
          </p:nvSpPr>
          <p:spPr>
            <a:xfrm>
              <a:off x="3443288" y="3924300"/>
              <a:ext cx="2957512" cy="917941"/>
            </a:xfrm>
            <a:custGeom>
              <a:avLst/>
              <a:gdLst>
                <a:gd name="connsiteX0" fmla="*/ 0 w 2957512"/>
                <a:gd name="connsiteY0" fmla="*/ 909640 h 922897"/>
                <a:gd name="connsiteX1" fmla="*/ 576262 w 2957512"/>
                <a:gd name="connsiteY1" fmla="*/ 847727 h 922897"/>
                <a:gd name="connsiteX2" fmla="*/ 1057275 w 2957512"/>
                <a:gd name="connsiteY2" fmla="*/ 333377 h 922897"/>
                <a:gd name="connsiteX3" fmla="*/ 1490662 w 2957512"/>
                <a:gd name="connsiteY3" fmla="*/ 2 h 922897"/>
                <a:gd name="connsiteX4" fmla="*/ 1938337 w 2957512"/>
                <a:gd name="connsiteY4" fmla="*/ 328615 h 922897"/>
                <a:gd name="connsiteX5" fmla="*/ 2290762 w 2957512"/>
                <a:gd name="connsiteY5" fmla="*/ 762002 h 922897"/>
                <a:gd name="connsiteX6" fmla="*/ 2643187 w 2957512"/>
                <a:gd name="connsiteY6" fmla="*/ 900115 h 922897"/>
                <a:gd name="connsiteX7" fmla="*/ 2957512 w 2957512"/>
                <a:gd name="connsiteY7" fmla="*/ 914402 h 922897"/>
                <a:gd name="connsiteX0" fmla="*/ 0 w 2957512"/>
                <a:gd name="connsiteY0" fmla="*/ 913199 h 926456"/>
                <a:gd name="connsiteX1" fmla="*/ 576262 w 2957512"/>
                <a:gd name="connsiteY1" fmla="*/ 851286 h 926456"/>
                <a:gd name="connsiteX2" fmla="*/ 1057275 w 2957512"/>
                <a:gd name="connsiteY2" fmla="*/ 336936 h 926456"/>
                <a:gd name="connsiteX3" fmla="*/ 1490662 w 2957512"/>
                <a:gd name="connsiteY3" fmla="*/ 3561 h 926456"/>
                <a:gd name="connsiteX4" fmla="*/ 1824037 w 2957512"/>
                <a:gd name="connsiteY4" fmla="*/ 198824 h 926456"/>
                <a:gd name="connsiteX5" fmla="*/ 2290762 w 2957512"/>
                <a:gd name="connsiteY5" fmla="*/ 765561 h 926456"/>
                <a:gd name="connsiteX6" fmla="*/ 2643187 w 2957512"/>
                <a:gd name="connsiteY6" fmla="*/ 903674 h 926456"/>
                <a:gd name="connsiteX7" fmla="*/ 2957512 w 2957512"/>
                <a:gd name="connsiteY7" fmla="*/ 917961 h 926456"/>
                <a:gd name="connsiteX0" fmla="*/ 0 w 2957512"/>
                <a:gd name="connsiteY0" fmla="*/ 910104 h 932180"/>
                <a:gd name="connsiteX1" fmla="*/ 576262 w 2957512"/>
                <a:gd name="connsiteY1" fmla="*/ 848191 h 932180"/>
                <a:gd name="connsiteX2" fmla="*/ 1204912 w 2957512"/>
                <a:gd name="connsiteY2" fmla="*/ 167154 h 932180"/>
                <a:gd name="connsiteX3" fmla="*/ 1490662 w 2957512"/>
                <a:gd name="connsiteY3" fmla="*/ 466 h 932180"/>
                <a:gd name="connsiteX4" fmla="*/ 1824037 w 2957512"/>
                <a:gd name="connsiteY4" fmla="*/ 195729 h 932180"/>
                <a:gd name="connsiteX5" fmla="*/ 2290762 w 2957512"/>
                <a:gd name="connsiteY5" fmla="*/ 762466 h 932180"/>
                <a:gd name="connsiteX6" fmla="*/ 2643187 w 2957512"/>
                <a:gd name="connsiteY6" fmla="*/ 900579 h 932180"/>
                <a:gd name="connsiteX7" fmla="*/ 2957512 w 2957512"/>
                <a:gd name="connsiteY7" fmla="*/ 914866 h 932180"/>
                <a:gd name="connsiteX0" fmla="*/ 0 w 2957512"/>
                <a:gd name="connsiteY0" fmla="*/ 910239 h 932315"/>
                <a:gd name="connsiteX1" fmla="*/ 576262 w 2957512"/>
                <a:gd name="connsiteY1" fmla="*/ 848326 h 932315"/>
                <a:gd name="connsiteX2" fmla="*/ 1204912 w 2957512"/>
                <a:gd name="connsiteY2" fmla="*/ 167289 h 932315"/>
                <a:gd name="connsiteX3" fmla="*/ 1490662 w 2957512"/>
                <a:gd name="connsiteY3" fmla="*/ 601 h 932315"/>
                <a:gd name="connsiteX4" fmla="*/ 1824037 w 2957512"/>
                <a:gd name="connsiteY4" fmla="*/ 195864 h 932315"/>
                <a:gd name="connsiteX5" fmla="*/ 2290762 w 2957512"/>
                <a:gd name="connsiteY5" fmla="*/ 762601 h 932315"/>
                <a:gd name="connsiteX6" fmla="*/ 2643187 w 2957512"/>
                <a:gd name="connsiteY6" fmla="*/ 900714 h 932315"/>
                <a:gd name="connsiteX7" fmla="*/ 2957512 w 2957512"/>
                <a:gd name="connsiteY7" fmla="*/ 915001 h 932315"/>
                <a:gd name="connsiteX0" fmla="*/ 0 w 2957512"/>
                <a:gd name="connsiteY0" fmla="*/ 910239 h 932315"/>
                <a:gd name="connsiteX1" fmla="*/ 576262 w 2957512"/>
                <a:gd name="connsiteY1" fmla="*/ 848326 h 932315"/>
                <a:gd name="connsiteX2" fmla="*/ 1204912 w 2957512"/>
                <a:gd name="connsiteY2" fmla="*/ 167289 h 932315"/>
                <a:gd name="connsiteX3" fmla="*/ 1490662 w 2957512"/>
                <a:gd name="connsiteY3" fmla="*/ 601 h 932315"/>
                <a:gd name="connsiteX4" fmla="*/ 1824037 w 2957512"/>
                <a:gd name="connsiteY4" fmla="*/ 195864 h 932315"/>
                <a:gd name="connsiteX5" fmla="*/ 2290762 w 2957512"/>
                <a:gd name="connsiteY5" fmla="*/ 762601 h 932315"/>
                <a:gd name="connsiteX6" fmla="*/ 2643187 w 2957512"/>
                <a:gd name="connsiteY6" fmla="*/ 900714 h 932315"/>
                <a:gd name="connsiteX7" fmla="*/ 2957512 w 2957512"/>
                <a:gd name="connsiteY7" fmla="*/ 915001 h 932315"/>
                <a:gd name="connsiteX0" fmla="*/ 0 w 2957512"/>
                <a:gd name="connsiteY0" fmla="*/ 910239 h 920843"/>
                <a:gd name="connsiteX1" fmla="*/ 576262 w 2957512"/>
                <a:gd name="connsiteY1" fmla="*/ 848326 h 920843"/>
                <a:gd name="connsiteX2" fmla="*/ 1204912 w 2957512"/>
                <a:gd name="connsiteY2" fmla="*/ 167289 h 920843"/>
                <a:gd name="connsiteX3" fmla="*/ 1490662 w 2957512"/>
                <a:gd name="connsiteY3" fmla="*/ 601 h 920843"/>
                <a:gd name="connsiteX4" fmla="*/ 1824037 w 2957512"/>
                <a:gd name="connsiteY4" fmla="*/ 195864 h 920843"/>
                <a:gd name="connsiteX5" fmla="*/ 2290762 w 2957512"/>
                <a:gd name="connsiteY5" fmla="*/ 762601 h 920843"/>
                <a:gd name="connsiteX6" fmla="*/ 2643187 w 2957512"/>
                <a:gd name="connsiteY6" fmla="*/ 900714 h 920843"/>
                <a:gd name="connsiteX7" fmla="*/ 2957512 w 2957512"/>
                <a:gd name="connsiteY7" fmla="*/ 915001 h 920843"/>
                <a:gd name="connsiteX0" fmla="*/ 0 w 2957512"/>
                <a:gd name="connsiteY0" fmla="*/ 910086 h 918388"/>
                <a:gd name="connsiteX1" fmla="*/ 585787 w 2957512"/>
                <a:gd name="connsiteY1" fmla="*/ 838648 h 918388"/>
                <a:gd name="connsiteX2" fmla="*/ 1204912 w 2957512"/>
                <a:gd name="connsiteY2" fmla="*/ 167136 h 918388"/>
                <a:gd name="connsiteX3" fmla="*/ 1490662 w 2957512"/>
                <a:gd name="connsiteY3" fmla="*/ 448 h 918388"/>
                <a:gd name="connsiteX4" fmla="*/ 1824037 w 2957512"/>
                <a:gd name="connsiteY4" fmla="*/ 195711 h 918388"/>
                <a:gd name="connsiteX5" fmla="*/ 2290762 w 2957512"/>
                <a:gd name="connsiteY5" fmla="*/ 762448 h 918388"/>
                <a:gd name="connsiteX6" fmla="*/ 2643187 w 2957512"/>
                <a:gd name="connsiteY6" fmla="*/ 900561 h 918388"/>
                <a:gd name="connsiteX7" fmla="*/ 2957512 w 2957512"/>
                <a:gd name="connsiteY7" fmla="*/ 914848 h 918388"/>
                <a:gd name="connsiteX0" fmla="*/ 0 w 2957512"/>
                <a:gd name="connsiteY0" fmla="*/ 909639 h 917941"/>
                <a:gd name="connsiteX1" fmla="*/ 585787 w 2957512"/>
                <a:gd name="connsiteY1" fmla="*/ 838201 h 917941"/>
                <a:gd name="connsiteX2" fmla="*/ 1204912 w 2957512"/>
                <a:gd name="connsiteY2" fmla="*/ 166689 h 917941"/>
                <a:gd name="connsiteX3" fmla="*/ 1490662 w 2957512"/>
                <a:gd name="connsiteY3" fmla="*/ 1 h 917941"/>
                <a:gd name="connsiteX4" fmla="*/ 1824037 w 2957512"/>
                <a:gd name="connsiteY4" fmla="*/ 195264 h 917941"/>
                <a:gd name="connsiteX5" fmla="*/ 2290762 w 2957512"/>
                <a:gd name="connsiteY5" fmla="*/ 762001 h 917941"/>
                <a:gd name="connsiteX6" fmla="*/ 2643187 w 2957512"/>
                <a:gd name="connsiteY6" fmla="*/ 900114 h 917941"/>
                <a:gd name="connsiteX7" fmla="*/ 2957512 w 2957512"/>
                <a:gd name="connsiteY7" fmla="*/ 914401 h 917941"/>
                <a:gd name="connsiteX0" fmla="*/ 0 w 2957512"/>
                <a:gd name="connsiteY0" fmla="*/ 909639 h 917941"/>
                <a:gd name="connsiteX1" fmla="*/ 585787 w 2957512"/>
                <a:gd name="connsiteY1" fmla="*/ 838201 h 917941"/>
                <a:gd name="connsiteX2" fmla="*/ 1204912 w 2957512"/>
                <a:gd name="connsiteY2" fmla="*/ 166689 h 917941"/>
                <a:gd name="connsiteX3" fmla="*/ 1490662 w 2957512"/>
                <a:gd name="connsiteY3" fmla="*/ 1 h 917941"/>
                <a:gd name="connsiteX4" fmla="*/ 1824037 w 2957512"/>
                <a:gd name="connsiteY4" fmla="*/ 195264 h 917941"/>
                <a:gd name="connsiteX5" fmla="*/ 2290762 w 2957512"/>
                <a:gd name="connsiteY5" fmla="*/ 762001 h 917941"/>
                <a:gd name="connsiteX6" fmla="*/ 2643187 w 2957512"/>
                <a:gd name="connsiteY6" fmla="*/ 900114 h 917941"/>
                <a:gd name="connsiteX7" fmla="*/ 2957512 w 2957512"/>
                <a:gd name="connsiteY7" fmla="*/ 914401 h 91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7512" h="917941">
                  <a:moveTo>
                    <a:pt x="0" y="909639"/>
                  </a:moveTo>
                  <a:cubicBezTo>
                    <a:pt x="200025" y="926704"/>
                    <a:pt x="361156" y="923926"/>
                    <a:pt x="585787" y="838201"/>
                  </a:cubicBezTo>
                  <a:cubicBezTo>
                    <a:pt x="810418" y="752476"/>
                    <a:pt x="1054100" y="306389"/>
                    <a:pt x="1204912" y="166689"/>
                  </a:cubicBezTo>
                  <a:cubicBezTo>
                    <a:pt x="1355724" y="26989"/>
                    <a:pt x="1320800" y="2"/>
                    <a:pt x="1490662" y="1"/>
                  </a:cubicBezTo>
                  <a:cubicBezTo>
                    <a:pt x="1660524" y="0"/>
                    <a:pt x="1714500" y="53977"/>
                    <a:pt x="1824037" y="195264"/>
                  </a:cubicBezTo>
                  <a:cubicBezTo>
                    <a:pt x="1933574" y="336551"/>
                    <a:pt x="2154237" y="644526"/>
                    <a:pt x="2290762" y="762001"/>
                  </a:cubicBezTo>
                  <a:cubicBezTo>
                    <a:pt x="2427287" y="879476"/>
                    <a:pt x="2532062" y="874714"/>
                    <a:pt x="2643187" y="900114"/>
                  </a:cubicBezTo>
                  <a:cubicBezTo>
                    <a:pt x="2754312" y="925514"/>
                    <a:pt x="2957512" y="914401"/>
                    <a:pt x="2957512" y="914401"/>
                  </a:cubicBezTo>
                </a:path>
              </a:pathLst>
            </a:cu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65"/>
          <a:stretch/>
        </p:blipFill>
        <p:spPr bwMode="auto">
          <a:xfrm>
            <a:off x="1119951" y="3356992"/>
            <a:ext cx="1838165" cy="29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0519" y="3295964"/>
            <a:ext cx="805166" cy="32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58920" y="2492896"/>
            <a:ext cx="655668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L’écart entre le banc et la piste est supérieur à 5%.</a:t>
            </a:r>
            <a:endParaRPr lang="fr-FR" b="1" dirty="0"/>
          </a:p>
        </p:txBody>
      </p:sp>
      <p:sp>
        <p:nvSpPr>
          <p:cNvPr id="41" name="ZoneTexte 40"/>
          <p:cNvSpPr txBox="1"/>
          <p:nvPr/>
        </p:nvSpPr>
        <p:spPr>
          <a:xfrm>
            <a:off x="2363787" y="5140821"/>
            <a:ext cx="381418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Les élèves constatent que ce critère n’est actuellement pas </a:t>
            </a:r>
            <a:r>
              <a:rPr lang="fr-FR" b="1" dirty="0" smtClean="0"/>
              <a:t>respecté.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738983" y="4777407"/>
            <a:ext cx="6000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2,93</a:t>
            </a:r>
            <a:endParaRPr lang="fr-FR" sz="1400" dirty="0"/>
          </a:p>
        </p:txBody>
      </p:sp>
      <p:sp>
        <p:nvSpPr>
          <p:cNvPr id="57" name="ZoneTexte 56"/>
          <p:cNvSpPr txBox="1"/>
          <p:nvPr/>
        </p:nvSpPr>
        <p:spPr>
          <a:xfrm>
            <a:off x="4619973" y="4777407"/>
            <a:ext cx="6000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3,32</a:t>
            </a:r>
            <a:endParaRPr lang="fr-FR" sz="1400" dirty="0"/>
          </a:p>
        </p:txBody>
      </p:sp>
      <p:pic>
        <p:nvPicPr>
          <p:cNvPr id="58" name="Image 57" descr="logo lill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177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à coins arrondis 41"/>
          <p:cNvSpPr/>
          <p:nvPr/>
        </p:nvSpPr>
        <p:spPr>
          <a:xfrm>
            <a:off x="179512" y="1813410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6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17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srgbClr val="5269A8"/>
                </a:solidFill>
              </a:rPr>
              <a:t>2éme critère : La fidélité du banc.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7092280" y="4651921"/>
            <a:ext cx="1663873" cy="1441375"/>
            <a:chOff x="7236296" y="4202162"/>
            <a:chExt cx="1663873" cy="1441375"/>
          </a:xfrm>
        </p:grpSpPr>
        <p:sp>
          <p:nvSpPr>
            <p:cNvPr id="34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70" t="202" r="55976" b="-202"/>
          <a:stretch/>
        </p:blipFill>
        <p:spPr bwMode="auto">
          <a:xfrm>
            <a:off x="4282237" y="2562809"/>
            <a:ext cx="2525266" cy="3323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5" name="ZoneTexte 54"/>
          <p:cNvSpPr txBox="1"/>
          <p:nvPr/>
        </p:nvSpPr>
        <p:spPr>
          <a:xfrm>
            <a:off x="611560" y="2492896"/>
            <a:ext cx="333393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Les élèves constatent que le banc vérifie le critère de fidélité du </a:t>
            </a:r>
            <a:r>
              <a:rPr lang="fr-FR" b="1" dirty="0" err="1"/>
              <a:t>CdCF</a:t>
            </a:r>
            <a:r>
              <a:rPr lang="fr-FR" b="1" dirty="0"/>
              <a:t>. 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70" t="82155" r="78323" b="-202"/>
          <a:stretch/>
        </p:blipFill>
        <p:spPr bwMode="auto">
          <a:xfrm>
            <a:off x="1151344" y="3374172"/>
            <a:ext cx="2540955" cy="1206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59" name="Groupe 58"/>
          <p:cNvGrpSpPr/>
          <p:nvPr/>
        </p:nvGrpSpPr>
        <p:grpSpPr>
          <a:xfrm>
            <a:off x="1619672" y="3612378"/>
            <a:ext cx="4749627" cy="680718"/>
            <a:chOff x="288265" y="3468362"/>
            <a:chExt cx="4749627" cy="680718"/>
          </a:xfrm>
        </p:grpSpPr>
        <p:sp>
          <p:nvSpPr>
            <p:cNvPr id="60" name="Rectangle à coins arrondis 59"/>
            <p:cNvSpPr/>
            <p:nvPr/>
          </p:nvSpPr>
          <p:spPr>
            <a:xfrm>
              <a:off x="288265" y="3468362"/>
              <a:ext cx="4749627" cy="68071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387" y="3573016"/>
              <a:ext cx="4200782" cy="527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" name="ZoneTexte 61"/>
          <p:cNvSpPr txBox="1"/>
          <p:nvPr/>
        </p:nvSpPr>
        <p:spPr>
          <a:xfrm>
            <a:off x="3651367" y="4989994"/>
            <a:ext cx="333393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0,05 &lt; 2% de 2,93</a:t>
            </a:r>
            <a:endParaRPr lang="fr-FR" b="1" dirty="0"/>
          </a:p>
        </p:txBody>
      </p:sp>
      <p:pic>
        <p:nvPicPr>
          <p:cNvPr id="51" name="Image 50" descr="logo lil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350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31082E-6 L 3.05556E-6 0.18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6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17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813410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srgbClr val="5269A8"/>
                </a:solidFill>
              </a:rPr>
              <a:t>3éme critère : La comparaison des courbes de vitesses.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7092280" y="4651921"/>
            <a:ext cx="1663873" cy="1441375"/>
            <a:chOff x="7236296" y="4202162"/>
            <a:chExt cx="1663873" cy="1441375"/>
          </a:xfrm>
        </p:grpSpPr>
        <p:sp>
          <p:nvSpPr>
            <p:cNvPr id="34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581704" y="2686400"/>
            <a:ext cx="7701046" cy="3151195"/>
            <a:chOff x="581704" y="2686400"/>
            <a:chExt cx="7701046" cy="315119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1163162">
              <a:off x="581704" y="3009826"/>
              <a:ext cx="3625646" cy="17898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2465"/>
            <a:stretch/>
          </p:blipFill>
          <p:spPr bwMode="auto">
            <a:xfrm>
              <a:off x="725752" y="5297959"/>
              <a:ext cx="2335059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4"/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8825" y="2996952"/>
              <a:ext cx="9239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5601">
              <a:off x="4849306" y="2686400"/>
              <a:ext cx="2091641" cy="31511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pic>
        <p:nvPicPr>
          <p:cNvPr id="40" name="Image 39" descr="logo lill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  <p:grpSp>
        <p:nvGrpSpPr>
          <p:cNvPr id="42" name="Groupe 41"/>
          <p:cNvGrpSpPr/>
          <p:nvPr/>
        </p:nvGrpSpPr>
        <p:grpSpPr>
          <a:xfrm>
            <a:off x="827584" y="2764061"/>
            <a:ext cx="7574450" cy="3113211"/>
            <a:chOff x="827584" y="2764061"/>
            <a:chExt cx="7574450" cy="3113211"/>
          </a:xfrm>
        </p:grpSpPr>
        <p:pic>
          <p:nvPicPr>
            <p:cNvPr id="55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972147"/>
              <a:ext cx="5876925" cy="290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2465"/>
            <a:stretch/>
          </p:blipFill>
          <p:spPr bwMode="auto">
            <a:xfrm>
              <a:off x="6066975" y="2764061"/>
              <a:ext cx="2335059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388" y="3947635"/>
              <a:ext cx="9239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" name="ZoneTexte 57"/>
          <p:cNvSpPr txBox="1"/>
          <p:nvPr/>
        </p:nvSpPr>
        <p:spPr>
          <a:xfrm>
            <a:off x="458920" y="2492896"/>
            <a:ext cx="333393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Les élèves constatent un écart significatif quand la vitesse augmente.</a:t>
            </a:r>
            <a:endParaRPr lang="fr-FR" b="1" dirty="0"/>
          </a:p>
        </p:txBody>
      </p:sp>
      <p:cxnSp>
        <p:nvCxnSpPr>
          <p:cNvPr id="59" name="Connecteur droit avec flèche 58"/>
          <p:cNvCxnSpPr/>
          <p:nvPr/>
        </p:nvCxnSpPr>
        <p:spPr>
          <a:xfrm>
            <a:off x="4416758" y="2630525"/>
            <a:ext cx="321962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5419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6"/>
            <a:ext cx="957193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3139829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3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772816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srgbClr val="5269A8"/>
                </a:solidFill>
              </a:rPr>
              <a:t>Axes de recherches permettant d’expliquer les écarts :</a:t>
            </a:r>
          </a:p>
        </p:txBody>
      </p:sp>
      <p:grpSp>
        <p:nvGrpSpPr>
          <p:cNvPr id="35" name="Groupe 34"/>
          <p:cNvGrpSpPr/>
          <p:nvPr/>
        </p:nvGrpSpPr>
        <p:grpSpPr>
          <a:xfrm>
            <a:off x="7092280" y="4653136"/>
            <a:ext cx="1663873" cy="1460719"/>
            <a:chOff x="7236296" y="4202162"/>
            <a:chExt cx="1663873" cy="1460719"/>
          </a:xfrm>
        </p:grpSpPr>
        <p:sp>
          <p:nvSpPr>
            <p:cNvPr id="36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Arc 5"/>
            <p:cNvSpPr>
              <a:spLocks/>
            </p:cNvSpPr>
            <p:nvPr/>
          </p:nvSpPr>
          <p:spPr bwMode="auto">
            <a:xfrm rot="6930770">
              <a:off x="7761980" y="4884355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5202950" y="2564904"/>
            <a:ext cx="3689530" cy="1152128"/>
            <a:chOff x="5202950" y="2564904"/>
            <a:chExt cx="3689530" cy="1152128"/>
          </a:xfrm>
        </p:grpSpPr>
        <p:sp>
          <p:nvSpPr>
            <p:cNvPr id="42" name="Rectangle 41"/>
            <p:cNvSpPr/>
            <p:nvPr/>
          </p:nvSpPr>
          <p:spPr>
            <a:xfrm>
              <a:off x="5202950" y="2852936"/>
              <a:ext cx="36895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AERODYNAMISME</a:t>
              </a:r>
            </a:p>
            <a:p>
              <a:pPr algn="ctr"/>
              <a:r>
                <a:rPr lang="fr-FR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(véhicule sur piste)</a:t>
              </a:r>
              <a:endParaRPr lang="fr-FR" sz="1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8" name="Ellipse 57"/>
            <p:cNvSpPr/>
            <p:nvPr/>
          </p:nvSpPr>
          <p:spPr>
            <a:xfrm>
              <a:off x="5972265" y="2564904"/>
              <a:ext cx="2150591" cy="1152128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2261494" y="4941168"/>
            <a:ext cx="3966690" cy="1179019"/>
            <a:chOff x="2261494" y="4941168"/>
            <a:chExt cx="3966690" cy="1179019"/>
          </a:xfrm>
        </p:grpSpPr>
        <p:sp>
          <p:nvSpPr>
            <p:cNvPr id="57" name="Rectangle 56"/>
            <p:cNvSpPr/>
            <p:nvPr/>
          </p:nvSpPr>
          <p:spPr>
            <a:xfrm>
              <a:off x="2388052" y="5232642"/>
              <a:ext cx="364968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DETERMINATION DES INERTIES</a:t>
              </a:r>
            </a:p>
            <a:p>
              <a:pPr algn="ctr"/>
              <a:r>
                <a:rPr lang="fr-FR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(roues avant et rouleau du banc)</a:t>
              </a:r>
              <a:endParaRPr lang="fr-FR" sz="1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9" name="Ellipse 58"/>
            <p:cNvSpPr/>
            <p:nvPr/>
          </p:nvSpPr>
          <p:spPr>
            <a:xfrm>
              <a:off x="2261494" y="4941168"/>
              <a:ext cx="3966690" cy="1179019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386650" y="3789040"/>
            <a:ext cx="3465269" cy="1152128"/>
            <a:chOff x="386650" y="3789040"/>
            <a:chExt cx="3465269" cy="1152128"/>
          </a:xfrm>
        </p:grpSpPr>
        <p:sp>
          <p:nvSpPr>
            <p:cNvPr id="54" name="Rectangle 53"/>
            <p:cNvSpPr/>
            <p:nvPr/>
          </p:nvSpPr>
          <p:spPr>
            <a:xfrm>
              <a:off x="678367" y="3987417"/>
              <a:ext cx="296152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FROTTEMENTS VISQUEUX</a:t>
              </a:r>
            </a:p>
            <a:p>
              <a:pPr algn="ctr"/>
              <a:r>
                <a:rPr lang="fr-FR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(guidages du banc et des roues avant )</a:t>
              </a:r>
              <a:endParaRPr lang="fr-FR" sz="1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0" name="Ellipse 59"/>
            <p:cNvSpPr/>
            <p:nvPr/>
          </p:nvSpPr>
          <p:spPr>
            <a:xfrm>
              <a:off x="386650" y="3789040"/>
              <a:ext cx="3465269" cy="1152128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1081309" y="2420888"/>
            <a:ext cx="4354786" cy="1296144"/>
            <a:chOff x="1081309" y="2420888"/>
            <a:chExt cx="4354786" cy="1296144"/>
          </a:xfrm>
        </p:grpSpPr>
        <p:sp>
          <p:nvSpPr>
            <p:cNvPr id="41" name="Rectangle 40"/>
            <p:cNvSpPr/>
            <p:nvPr/>
          </p:nvSpPr>
          <p:spPr>
            <a:xfrm>
              <a:off x="1081309" y="2723199"/>
              <a:ext cx="434685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PRINCIPE FONDAMENTAL DE LA DYNAMIQUE</a:t>
              </a:r>
            </a:p>
            <a:p>
              <a:pPr algn="ctr"/>
              <a:r>
                <a:rPr lang="fr-FR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(véhicule sur piste et sur banc) </a:t>
              </a:r>
              <a:endParaRPr lang="fr-FR" sz="1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1" name="Ellipse 60"/>
            <p:cNvSpPr/>
            <p:nvPr/>
          </p:nvSpPr>
          <p:spPr>
            <a:xfrm>
              <a:off x="1119950" y="2420888"/>
              <a:ext cx="4316145" cy="1296144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3851920" y="3717032"/>
            <a:ext cx="3820875" cy="1101382"/>
            <a:chOff x="3851920" y="3717032"/>
            <a:chExt cx="3820875" cy="1101382"/>
          </a:xfrm>
        </p:grpSpPr>
        <p:sp>
          <p:nvSpPr>
            <p:cNvPr id="51" name="Rectangle 50"/>
            <p:cNvSpPr/>
            <p:nvPr/>
          </p:nvSpPr>
          <p:spPr>
            <a:xfrm>
              <a:off x="3851920" y="3987417"/>
              <a:ext cx="382087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FROTTEMENTS ET ADHERENCE</a:t>
              </a:r>
            </a:p>
            <a:p>
              <a:pPr algn="ctr"/>
              <a:r>
                <a:rPr lang="fr-FR" sz="1600" b="1" dirty="0">
                  <a:solidFill>
                    <a:schemeClr val="accent1">
                      <a:lumMod val="75000"/>
                    </a:schemeClr>
                  </a:solidFill>
                </a:rPr>
                <a:t>(</a:t>
              </a:r>
              <a:r>
                <a:rPr lang="fr-FR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contact roues/sol et guidages)</a:t>
              </a:r>
              <a:endParaRPr lang="fr-FR" sz="1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5" name="Ellipse 54"/>
            <p:cNvSpPr/>
            <p:nvPr/>
          </p:nvSpPr>
          <p:spPr>
            <a:xfrm>
              <a:off x="3956807" y="3717032"/>
              <a:ext cx="3715988" cy="1101382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6" name="Image 55" descr="logo li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829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6"/>
            <a:ext cx="957193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3139829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3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813410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srgbClr val="5269A8"/>
                </a:solidFill>
              </a:rPr>
              <a:t>Utilisation d’un modèle comportemental.</a:t>
            </a:r>
          </a:p>
        </p:txBody>
      </p:sp>
      <p:grpSp>
        <p:nvGrpSpPr>
          <p:cNvPr id="35" name="Groupe 34"/>
          <p:cNvGrpSpPr/>
          <p:nvPr/>
        </p:nvGrpSpPr>
        <p:grpSpPr>
          <a:xfrm>
            <a:off x="7092280" y="4653136"/>
            <a:ext cx="1663873" cy="1460719"/>
            <a:chOff x="7236296" y="4202162"/>
            <a:chExt cx="1663873" cy="1460719"/>
          </a:xfrm>
        </p:grpSpPr>
        <p:sp>
          <p:nvSpPr>
            <p:cNvPr id="36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8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Arc 5"/>
            <p:cNvSpPr>
              <a:spLocks/>
            </p:cNvSpPr>
            <p:nvPr/>
          </p:nvSpPr>
          <p:spPr bwMode="auto">
            <a:xfrm rot="6930770">
              <a:off x="7761980" y="4884355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48097"/>
            <a:ext cx="5617929" cy="3501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8" name="ZoneTexte 57"/>
          <p:cNvSpPr txBox="1"/>
          <p:nvPr/>
        </p:nvSpPr>
        <p:spPr>
          <a:xfrm rot="21231381">
            <a:off x="1575528" y="3737023"/>
            <a:ext cx="406117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Un modèle </a:t>
            </a:r>
            <a:r>
              <a:rPr lang="fr-FR" b="1" dirty="0" err="1" smtClean="0"/>
              <a:t>multiphysique</a:t>
            </a:r>
            <a:r>
              <a:rPr lang="fr-FR" b="1" dirty="0" smtClean="0"/>
              <a:t> du banc actuel est mis à la disposition des élèves.</a:t>
            </a:r>
            <a:endParaRPr lang="fr-FR" b="1" dirty="0"/>
          </a:p>
        </p:txBody>
      </p:sp>
      <p:pic>
        <p:nvPicPr>
          <p:cNvPr id="59" name="Image 58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3832" y="2852936"/>
            <a:ext cx="715187" cy="767172"/>
          </a:xfrm>
          <a:prstGeom prst="rect">
            <a:avLst/>
          </a:prstGeom>
        </p:spPr>
      </p:pic>
      <p:pic>
        <p:nvPicPr>
          <p:cNvPr id="40" name="Image 39" descr="logo lil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  <p:pic>
        <p:nvPicPr>
          <p:cNvPr id="41" name="Image 40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1787" y="2924944"/>
            <a:ext cx="638685" cy="638685"/>
          </a:xfrm>
          <a:prstGeom prst="rect">
            <a:avLst/>
          </a:prstGeom>
        </p:spPr>
      </p:pic>
      <p:pic>
        <p:nvPicPr>
          <p:cNvPr id="4" name="Sinusphy2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>
                  <p14:trim end="786918.659"/>
                  <p14:fade in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65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41D18C-4869-4210-9335-0F84A51A443B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61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7"/>
            <a:ext cx="971551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62" name="Rectangle à coins arrondis 61"/>
          <p:cNvSpPr/>
          <p:nvPr/>
        </p:nvSpPr>
        <p:spPr>
          <a:xfrm>
            <a:off x="179512" y="1813410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7403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683568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1</a:t>
            </a:r>
            <a:endParaRPr lang="fr-FR" dirty="0"/>
          </a:p>
        </p:txBody>
      </p:sp>
      <p:pic>
        <p:nvPicPr>
          <p:cNvPr id="64" name="Image 63" descr="logo li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  <p:sp>
        <p:nvSpPr>
          <p:cNvPr id="65" name="Rectangle à coins arrondis 64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srgbClr val="5269A8"/>
                </a:solidFill>
              </a:rPr>
              <a:t>Les éléments du </a:t>
            </a:r>
            <a:r>
              <a:rPr lang="fr-FR" sz="2400" b="1" dirty="0" err="1" smtClean="0">
                <a:solidFill>
                  <a:srgbClr val="5269A8"/>
                </a:solidFill>
              </a:rPr>
              <a:t>CdCF</a:t>
            </a:r>
            <a:r>
              <a:rPr lang="fr-FR" sz="2400" b="1" dirty="0" smtClean="0">
                <a:solidFill>
                  <a:srgbClr val="5269A8"/>
                </a:solidFill>
              </a:rPr>
              <a:t>.</a:t>
            </a:r>
            <a:endParaRPr lang="fr-FR" sz="2400" b="1" dirty="0">
              <a:solidFill>
                <a:srgbClr val="5269A8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971" y="2433951"/>
            <a:ext cx="4330876" cy="373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4"/>
          <a:srcRect t="26613"/>
          <a:stretch/>
        </p:blipFill>
        <p:spPr>
          <a:xfrm>
            <a:off x="7089574" y="3805640"/>
            <a:ext cx="1759875" cy="175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10" descr="https://encrypted-tbn0.gstatic.com/images?q=tbn:ANd9GcQ37toVywALdy4DNRfbvwai7c8yy1ObSDgmEtDGb-TFV10qFbSpl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3575" y="4509120"/>
            <a:ext cx="2003732" cy="131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Image 39" descr="logo_compact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7306" y="5712180"/>
            <a:ext cx="2040669" cy="453124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63517" t="36028" r="26358" b="50283"/>
          <a:stretch/>
        </p:blipFill>
        <p:spPr bwMode="auto">
          <a:xfrm>
            <a:off x="4785579" y="2534695"/>
            <a:ext cx="2199724" cy="1648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12" descr="https://encrypted-tbn1.gstatic.com/images?q=tbn:ANd9GcTxwOnCal_MPjuY5VwycHZsuRraKho1ZcVLYwm10XcoRTfwnG9s"/>
          <p:cNvPicPr>
            <a:picLocks noChangeAspect="1" noChangeArrowheads="1"/>
          </p:cNvPicPr>
          <p:nvPr/>
        </p:nvPicPr>
        <p:blipFill rotWithShape="1">
          <a:blip r:embed="rId8" cstate="print"/>
          <a:srcRect t="21468" b="24988"/>
          <a:stretch/>
        </p:blipFill>
        <p:spPr bwMode="auto">
          <a:xfrm>
            <a:off x="7272791" y="2840003"/>
            <a:ext cx="1316220" cy="519059"/>
          </a:xfrm>
          <a:prstGeom prst="rect">
            <a:avLst/>
          </a:prstGeom>
          <a:noFill/>
        </p:spPr>
      </p:pic>
      <p:sp>
        <p:nvSpPr>
          <p:cNvPr id="38" name="Rectangle 37"/>
          <p:cNvSpPr/>
          <p:nvPr/>
        </p:nvSpPr>
        <p:spPr>
          <a:xfrm>
            <a:off x="325971" y="2433950"/>
            <a:ext cx="8525921" cy="373135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>
            <a:hlinkClick r:id="rId9" action="ppaction://hlinksldjump"/>
          </p:cNvPr>
          <p:cNvSpPr txBox="1"/>
          <p:nvPr/>
        </p:nvSpPr>
        <p:spPr>
          <a:xfrm>
            <a:off x="1031234" y="3364208"/>
            <a:ext cx="7213173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3F5281"/>
            </a:solidFill>
          </a:ln>
        </p:spPr>
        <p:txBody>
          <a:bodyPr wrap="square" rtlCol="0">
            <a:spAutoFit/>
          </a:bodyPr>
          <a:lstStyle/>
          <a:p>
            <a:endParaRPr lang="fr-FR" sz="2400" dirty="0" smtClean="0">
              <a:latin typeface="Arial Black" pitchFamily="34" charset="0"/>
              <a:cs typeface="Arial" pitchFamily="34" charset="0"/>
            </a:endParaRPr>
          </a:p>
          <a:p>
            <a:r>
              <a:rPr lang="fr-FR" sz="2400" dirty="0" smtClean="0">
                <a:latin typeface="Arial Black" pitchFamily="34" charset="0"/>
                <a:cs typeface="Arial" pitchFamily="34" charset="0"/>
              </a:rPr>
              <a:t>Le banc moteur reproduit-il fidèlement le comportement de la voiture sur la piste ?</a:t>
            </a:r>
          </a:p>
          <a:p>
            <a:r>
              <a:rPr lang="fr-FR" sz="2400" dirty="0" smtClean="0">
                <a:latin typeface="Arial Black" pitchFamily="34" charset="0"/>
                <a:cs typeface="Arial" pitchFamily="34" charset="0"/>
              </a:rPr>
              <a:t> </a:t>
            </a:r>
            <a:endParaRPr lang="fr-FR" sz="24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826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6"/>
            <a:ext cx="957193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3139829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3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772816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srgbClr val="5269A8"/>
                </a:solidFill>
              </a:rPr>
              <a:t>Utilisation d’un modèle comportemental.</a:t>
            </a:r>
          </a:p>
        </p:txBody>
      </p:sp>
      <p:grpSp>
        <p:nvGrpSpPr>
          <p:cNvPr id="35" name="Groupe 34"/>
          <p:cNvGrpSpPr/>
          <p:nvPr/>
        </p:nvGrpSpPr>
        <p:grpSpPr>
          <a:xfrm>
            <a:off x="7092280" y="4653136"/>
            <a:ext cx="1663873" cy="1460719"/>
            <a:chOff x="7236296" y="4202162"/>
            <a:chExt cx="1663873" cy="1460719"/>
          </a:xfrm>
        </p:grpSpPr>
        <p:sp>
          <p:nvSpPr>
            <p:cNvPr id="36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Arc 5"/>
            <p:cNvSpPr>
              <a:spLocks/>
            </p:cNvSpPr>
            <p:nvPr/>
          </p:nvSpPr>
          <p:spPr bwMode="auto">
            <a:xfrm rot="6930770">
              <a:off x="7761980" y="4884355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4716016" y="2494637"/>
            <a:ext cx="390764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/>
              <a:t>E</a:t>
            </a:r>
            <a:r>
              <a:rPr lang="fr-FR" b="1" dirty="0" smtClean="0"/>
              <a:t>cart &gt; 5% entre modèle et banc.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489835" y="3420183"/>
            <a:ext cx="7106501" cy="2169057"/>
            <a:chOff x="201803" y="3420183"/>
            <a:chExt cx="7106501" cy="2169057"/>
          </a:xfrm>
        </p:grpSpPr>
        <p:grpSp>
          <p:nvGrpSpPr>
            <p:cNvPr id="58" name="Groupe 57"/>
            <p:cNvGrpSpPr/>
            <p:nvPr/>
          </p:nvGrpSpPr>
          <p:grpSpPr>
            <a:xfrm>
              <a:off x="648073" y="3420183"/>
              <a:ext cx="6660231" cy="2169057"/>
              <a:chOff x="648073" y="3208387"/>
              <a:chExt cx="6660231" cy="2169057"/>
            </a:xfrm>
          </p:grpSpPr>
          <p:pic>
            <p:nvPicPr>
              <p:cNvPr id="59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073" y="3208387"/>
                <a:ext cx="6660231" cy="2169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" name="Forme libre 59"/>
              <p:cNvSpPr/>
              <p:nvPr/>
            </p:nvSpPr>
            <p:spPr>
              <a:xfrm>
                <a:off x="685800" y="4061872"/>
                <a:ext cx="3429000" cy="769726"/>
              </a:xfrm>
              <a:custGeom>
                <a:avLst/>
                <a:gdLst>
                  <a:gd name="connsiteX0" fmla="*/ 0 w 3429000"/>
                  <a:gd name="connsiteY0" fmla="*/ 719678 h 778224"/>
                  <a:gd name="connsiteX1" fmla="*/ 338138 w 3429000"/>
                  <a:gd name="connsiteY1" fmla="*/ 610141 h 778224"/>
                  <a:gd name="connsiteX2" fmla="*/ 828675 w 3429000"/>
                  <a:gd name="connsiteY2" fmla="*/ 224378 h 778224"/>
                  <a:gd name="connsiteX3" fmla="*/ 1171575 w 3429000"/>
                  <a:gd name="connsiteY3" fmla="*/ 14828 h 778224"/>
                  <a:gd name="connsiteX4" fmla="*/ 1666875 w 3429000"/>
                  <a:gd name="connsiteY4" fmla="*/ 48166 h 778224"/>
                  <a:gd name="connsiteX5" fmla="*/ 2000250 w 3429000"/>
                  <a:gd name="connsiteY5" fmla="*/ 295816 h 778224"/>
                  <a:gd name="connsiteX6" fmla="*/ 2428875 w 3429000"/>
                  <a:gd name="connsiteY6" fmla="*/ 624428 h 778224"/>
                  <a:gd name="connsiteX7" fmla="*/ 3043238 w 3429000"/>
                  <a:gd name="connsiteY7" fmla="*/ 772066 h 778224"/>
                  <a:gd name="connsiteX8" fmla="*/ 3429000 w 3429000"/>
                  <a:gd name="connsiteY8" fmla="*/ 767303 h 778224"/>
                  <a:gd name="connsiteX0" fmla="*/ 0 w 3429000"/>
                  <a:gd name="connsiteY0" fmla="*/ 719678 h 769726"/>
                  <a:gd name="connsiteX1" fmla="*/ 338138 w 3429000"/>
                  <a:gd name="connsiteY1" fmla="*/ 610141 h 769726"/>
                  <a:gd name="connsiteX2" fmla="*/ 828675 w 3429000"/>
                  <a:gd name="connsiteY2" fmla="*/ 224378 h 769726"/>
                  <a:gd name="connsiteX3" fmla="*/ 1171575 w 3429000"/>
                  <a:gd name="connsiteY3" fmla="*/ 14828 h 769726"/>
                  <a:gd name="connsiteX4" fmla="*/ 1666875 w 3429000"/>
                  <a:gd name="connsiteY4" fmla="*/ 48166 h 769726"/>
                  <a:gd name="connsiteX5" fmla="*/ 2000250 w 3429000"/>
                  <a:gd name="connsiteY5" fmla="*/ 295816 h 769726"/>
                  <a:gd name="connsiteX6" fmla="*/ 2428875 w 3429000"/>
                  <a:gd name="connsiteY6" fmla="*/ 624428 h 769726"/>
                  <a:gd name="connsiteX7" fmla="*/ 2957513 w 3429000"/>
                  <a:gd name="connsiteY7" fmla="*/ 762541 h 769726"/>
                  <a:gd name="connsiteX8" fmla="*/ 3429000 w 3429000"/>
                  <a:gd name="connsiteY8" fmla="*/ 767303 h 769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29000" h="769726">
                    <a:moveTo>
                      <a:pt x="0" y="719678"/>
                    </a:moveTo>
                    <a:cubicBezTo>
                      <a:pt x="100012" y="706184"/>
                      <a:pt x="200025" y="692691"/>
                      <a:pt x="338138" y="610141"/>
                    </a:cubicBezTo>
                    <a:cubicBezTo>
                      <a:pt x="476251" y="527591"/>
                      <a:pt x="689769" y="323597"/>
                      <a:pt x="828675" y="224378"/>
                    </a:cubicBezTo>
                    <a:cubicBezTo>
                      <a:pt x="967581" y="125159"/>
                      <a:pt x="1031875" y="44197"/>
                      <a:pt x="1171575" y="14828"/>
                    </a:cubicBezTo>
                    <a:cubicBezTo>
                      <a:pt x="1311275" y="-14541"/>
                      <a:pt x="1528763" y="1335"/>
                      <a:pt x="1666875" y="48166"/>
                    </a:cubicBezTo>
                    <a:cubicBezTo>
                      <a:pt x="1804987" y="94997"/>
                      <a:pt x="1873250" y="199772"/>
                      <a:pt x="2000250" y="295816"/>
                    </a:cubicBezTo>
                    <a:cubicBezTo>
                      <a:pt x="2127250" y="391860"/>
                      <a:pt x="2269331" y="546640"/>
                      <a:pt x="2428875" y="624428"/>
                    </a:cubicBezTo>
                    <a:cubicBezTo>
                      <a:pt x="2588419" y="702216"/>
                      <a:pt x="2790826" y="738729"/>
                      <a:pt x="2957513" y="762541"/>
                    </a:cubicBezTo>
                    <a:cubicBezTo>
                      <a:pt x="3124200" y="786353"/>
                      <a:pt x="3388519" y="741109"/>
                      <a:pt x="3429000" y="767303"/>
                    </a:cubicBez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Forme libre 60"/>
              <p:cNvSpPr/>
              <p:nvPr/>
            </p:nvSpPr>
            <p:spPr>
              <a:xfrm>
                <a:off x="3443288" y="3924300"/>
                <a:ext cx="2957512" cy="917941"/>
              </a:xfrm>
              <a:custGeom>
                <a:avLst/>
                <a:gdLst>
                  <a:gd name="connsiteX0" fmla="*/ 0 w 2957512"/>
                  <a:gd name="connsiteY0" fmla="*/ 909640 h 922897"/>
                  <a:gd name="connsiteX1" fmla="*/ 576262 w 2957512"/>
                  <a:gd name="connsiteY1" fmla="*/ 847727 h 922897"/>
                  <a:gd name="connsiteX2" fmla="*/ 1057275 w 2957512"/>
                  <a:gd name="connsiteY2" fmla="*/ 333377 h 922897"/>
                  <a:gd name="connsiteX3" fmla="*/ 1490662 w 2957512"/>
                  <a:gd name="connsiteY3" fmla="*/ 2 h 922897"/>
                  <a:gd name="connsiteX4" fmla="*/ 1938337 w 2957512"/>
                  <a:gd name="connsiteY4" fmla="*/ 328615 h 922897"/>
                  <a:gd name="connsiteX5" fmla="*/ 2290762 w 2957512"/>
                  <a:gd name="connsiteY5" fmla="*/ 762002 h 922897"/>
                  <a:gd name="connsiteX6" fmla="*/ 2643187 w 2957512"/>
                  <a:gd name="connsiteY6" fmla="*/ 900115 h 922897"/>
                  <a:gd name="connsiteX7" fmla="*/ 2957512 w 2957512"/>
                  <a:gd name="connsiteY7" fmla="*/ 914402 h 922897"/>
                  <a:gd name="connsiteX0" fmla="*/ 0 w 2957512"/>
                  <a:gd name="connsiteY0" fmla="*/ 913199 h 926456"/>
                  <a:gd name="connsiteX1" fmla="*/ 576262 w 2957512"/>
                  <a:gd name="connsiteY1" fmla="*/ 851286 h 926456"/>
                  <a:gd name="connsiteX2" fmla="*/ 1057275 w 2957512"/>
                  <a:gd name="connsiteY2" fmla="*/ 336936 h 926456"/>
                  <a:gd name="connsiteX3" fmla="*/ 1490662 w 2957512"/>
                  <a:gd name="connsiteY3" fmla="*/ 3561 h 926456"/>
                  <a:gd name="connsiteX4" fmla="*/ 1824037 w 2957512"/>
                  <a:gd name="connsiteY4" fmla="*/ 198824 h 926456"/>
                  <a:gd name="connsiteX5" fmla="*/ 2290762 w 2957512"/>
                  <a:gd name="connsiteY5" fmla="*/ 765561 h 926456"/>
                  <a:gd name="connsiteX6" fmla="*/ 2643187 w 2957512"/>
                  <a:gd name="connsiteY6" fmla="*/ 903674 h 926456"/>
                  <a:gd name="connsiteX7" fmla="*/ 2957512 w 2957512"/>
                  <a:gd name="connsiteY7" fmla="*/ 917961 h 926456"/>
                  <a:gd name="connsiteX0" fmla="*/ 0 w 2957512"/>
                  <a:gd name="connsiteY0" fmla="*/ 910104 h 932180"/>
                  <a:gd name="connsiteX1" fmla="*/ 576262 w 2957512"/>
                  <a:gd name="connsiteY1" fmla="*/ 848191 h 932180"/>
                  <a:gd name="connsiteX2" fmla="*/ 1204912 w 2957512"/>
                  <a:gd name="connsiteY2" fmla="*/ 167154 h 932180"/>
                  <a:gd name="connsiteX3" fmla="*/ 1490662 w 2957512"/>
                  <a:gd name="connsiteY3" fmla="*/ 466 h 932180"/>
                  <a:gd name="connsiteX4" fmla="*/ 1824037 w 2957512"/>
                  <a:gd name="connsiteY4" fmla="*/ 195729 h 932180"/>
                  <a:gd name="connsiteX5" fmla="*/ 2290762 w 2957512"/>
                  <a:gd name="connsiteY5" fmla="*/ 762466 h 932180"/>
                  <a:gd name="connsiteX6" fmla="*/ 2643187 w 2957512"/>
                  <a:gd name="connsiteY6" fmla="*/ 900579 h 932180"/>
                  <a:gd name="connsiteX7" fmla="*/ 2957512 w 2957512"/>
                  <a:gd name="connsiteY7" fmla="*/ 914866 h 932180"/>
                  <a:gd name="connsiteX0" fmla="*/ 0 w 2957512"/>
                  <a:gd name="connsiteY0" fmla="*/ 910239 h 932315"/>
                  <a:gd name="connsiteX1" fmla="*/ 576262 w 2957512"/>
                  <a:gd name="connsiteY1" fmla="*/ 848326 h 932315"/>
                  <a:gd name="connsiteX2" fmla="*/ 1204912 w 2957512"/>
                  <a:gd name="connsiteY2" fmla="*/ 167289 h 932315"/>
                  <a:gd name="connsiteX3" fmla="*/ 1490662 w 2957512"/>
                  <a:gd name="connsiteY3" fmla="*/ 601 h 932315"/>
                  <a:gd name="connsiteX4" fmla="*/ 1824037 w 2957512"/>
                  <a:gd name="connsiteY4" fmla="*/ 195864 h 932315"/>
                  <a:gd name="connsiteX5" fmla="*/ 2290762 w 2957512"/>
                  <a:gd name="connsiteY5" fmla="*/ 762601 h 932315"/>
                  <a:gd name="connsiteX6" fmla="*/ 2643187 w 2957512"/>
                  <a:gd name="connsiteY6" fmla="*/ 900714 h 932315"/>
                  <a:gd name="connsiteX7" fmla="*/ 2957512 w 2957512"/>
                  <a:gd name="connsiteY7" fmla="*/ 915001 h 932315"/>
                  <a:gd name="connsiteX0" fmla="*/ 0 w 2957512"/>
                  <a:gd name="connsiteY0" fmla="*/ 910239 h 932315"/>
                  <a:gd name="connsiteX1" fmla="*/ 576262 w 2957512"/>
                  <a:gd name="connsiteY1" fmla="*/ 848326 h 932315"/>
                  <a:gd name="connsiteX2" fmla="*/ 1204912 w 2957512"/>
                  <a:gd name="connsiteY2" fmla="*/ 167289 h 932315"/>
                  <a:gd name="connsiteX3" fmla="*/ 1490662 w 2957512"/>
                  <a:gd name="connsiteY3" fmla="*/ 601 h 932315"/>
                  <a:gd name="connsiteX4" fmla="*/ 1824037 w 2957512"/>
                  <a:gd name="connsiteY4" fmla="*/ 195864 h 932315"/>
                  <a:gd name="connsiteX5" fmla="*/ 2290762 w 2957512"/>
                  <a:gd name="connsiteY5" fmla="*/ 762601 h 932315"/>
                  <a:gd name="connsiteX6" fmla="*/ 2643187 w 2957512"/>
                  <a:gd name="connsiteY6" fmla="*/ 900714 h 932315"/>
                  <a:gd name="connsiteX7" fmla="*/ 2957512 w 2957512"/>
                  <a:gd name="connsiteY7" fmla="*/ 915001 h 932315"/>
                  <a:gd name="connsiteX0" fmla="*/ 0 w 2957512"/>
                  <a:gd name="connsiteY0" fmla="*/ 910239 h 920843"/>
                  <a:gd name="connsiteX1" fmla="*/ 576262 w 2957512"/>
                  <a:gd name="connsiteY1" fmla="*/ 848326 h 920843"/>
                  <a:gd name="connsiteX2" fmla="*/ 1204912 w 2957512"/>
                  <a:gd name="connsiteY2" fmla="*/ 167289 h 920843"/>
                  <a:gd name="connsiteX3" fmla="*/ 1490662 w 2957512"/>
                  <a:gd name="connsiteY3" fmla="*/ 601 h 920843"/>
                  <a:gd name="connsiteX4" fmla="*/ 1824037 w 2957512"/>
                  <a:gd name="connsiteY4" fmla="*/ 195864 h 920843"/>
                  <a:gd name="connsiteX5" fmla="*/ 2290762 w 2957512"/>
                  <a:gd name="connsiteY5" fmla="*/ 762601 h 920843"/>
                  <a:gd name="connsiteX6" fmla="*/ 2643187 w 2957512"/>
                  <a:gd name="connsiteY6" fmla="*/ 900714 h 920843"/>
                  <a:gd name="connsiteX7" fmla="*/ 2957512 w 2957512"/>
                  <a:gd name="connsiteY7" fmla="*/ 915001 h 920843"/>
                  <a:gd name="connsiteX0" fmla="*/ 0 w 2957512"/>
                  <a:gd name="connsiteY0" fmla="*/ 910086 h 918388"/>
                  <a:gd name="connsiteX1" fmla="*/ 585787 w 2957512"/>
                  <a:gd name="connsiteY1" fmla="*/ 838648 h 918388"/>
                  <a:gd name="connsiteX2" fmla="*/ 1204912 w 2957512"/>
                  <a:gd name="connsiteY2" fmla="*/ 167136 h 918388"/>
                  <a:gd name="connsiteX3" fmla="*/ 1490662 w 2957512"/>
                  <a:gd name="connsiteY3" fmla="*/ 448 h 918388"/>
                  <a:gd name="connsiteX4" fmla="*/ 1824037 w 2957512"/>
                  <a:gd name="connsiteY4" fmla="*/ 195711 h 918388"/>
                  <a:gd name="connsiteX5" fmla="*/ 2290762 w 2957512"/>
                  <a:gd name="connsiteY5" fmla="*/ 762448 h 918388"/>
                  <a:gd name="connsiteX6" fmla="*/ 2643187 w 2957512"/>
                  <a:gd name="connsiteY6" fmla="*/ 900561 h 918388"/>
                  <a:gd name="connsiteX7" fmla="*/ 2957512 w 2957512"/>
                  <a:gd name="connsiteY7" fmla="*/ 914848 h 918388"/>
                  <a:gd name="connsiteX0" fmla="*/ 0 w 2957512"/>
                  <a:gd name="connsiteY0" fmla="*/ 909639 h 917941"/>
                  <a:gd name="connsiteX1" fmla="*/ 585787 w 2957512"/>
                  <a:gd name="connsiteY1" fmla="*/ 838201 h 917941"/>
                  <a:gd name="connsiteX2" fmla="*/ 1204912 w 2957512"/>
                  <a:gd name="connsiteY2" fmla="*/ 166689 h 917941"/>
                  <a:gd name="connsiteX3" fmla="*/ 1490662 w 2957512"/>
                  <a:gd name="connsiteY3" fmla="*/ 1 h 917941"/>
                  <a:gd name="connsiteX4" fmla="*/ 1824037 w 2957512"/>
                  <a:gd name="connsiteY4" fmla="*/ 195264 h 917941"/>
                  <a:gd name="connsiteX5" fmla="*/ 2290762 w 2957512"/>
                  <a:gd name="connsiteY5" fmla="*/ 762001 h 917941"/>
                  <a:gd name="connsiteX6" fmla="*/ 2643187 w 2957512"/>
                  <a:gd name="connsiteY6" fmla="*/ 900114 h 917941"/>
                  <a:gd name="connsiteX7" fmla="*/ 2957512 w 2957512"/>
                  <a:gd name="connsiteY7" fmla="*/ 914401 h 917941"/>
                  <a:gd name="connsiteX0" fmla="*/ 0 w 2957512"/>
                  <a:gd name="connsiteY0" fmla="*/ 909639 h 917941"/>
                  <a:gd name="connsiteX1" fmla="*/ 585787 w 2957512"/>
                  <a:gd name="connsiteY1" fmla="*/ 838201 h 917941"/>
                  <a:gd name="connsiteX2" fmla="*/ 1204912 w 2957512"/>
                  <a:gd name="connsiteY2" fmla="*/ 166689 h 917941"/>
                  <a:gd name="connsiteX3" fmla="*/ 1490662 w 2957512"/>
                  <a:gd name="connsiteY3" fmla="*/ 1 h 917941"/>
                  <a:gd name="connsiteX4" fmla="*/ 1824037 w 2957512"/>
                  <a:gd name="connsiteY4" fmla="*/ 195264 h 917941"/>
                  <a:gd name="connsiteX5" fmla="*/ 2290762 w 2957512"/>
                  <a:gd name="connsiteY5" fmla="*/ 762001 h 917941"/>
                  <a:gd name="connsiteX6" fmla="*/ 2643187 w 2957512"/>
                  <a:gd name="connsiteY6" fmla="*/ 900114 h 917941"/>
                  <a:gd name="connsiteX7" fmla="*/ 2957512 w 2957512"/>
                  <a:gd name="connsiteY7" fmla="*/ 914401 h 917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57512" h="917941">
                    <a:moveTo>
                      <a:pt x="0" y="909639"/>
                    </a:moveTo>
                    <a:cubicBezTo>
                      <a:pt x="200025" y="926704"/>
                      <a:pt x="361156" y="923926"/>
                      <a:pt x="585787" y="838201"/>
                    </a:cubicBezTo>
                    <a:cubicBezTo>
                      <a:pt x="810418" y="752476"/>
                      <a:pt x="1054100" y="306389"/>
                      <a:pt x="1204912" y="166689"/>
                    </a:cubicBezTo>
                    <a:cubicBezTo>
                      <a:pt x="1355724" y="26989"/>
                      <a:pt x="1320800" y="2"/>
                      <a:pt x="1490662" y="1"/>
                    </a:cubicBezTo>
                    <a:cubicBezTo>
                      <a:pt x="1660524" y="0"/>
                      <a:pt x="1714500" y="53977"/>
                      <a:pt x="1824037" y="195264"/>
                    </a:cubicBezTo>
                    <a:cubicBezTo>
                      <a:pt x="1933574" y="336551"/>
                      <a:pt x="2154237" y="644526"/>
                      <a:pt x="2290762" y="762001"/>
                    </a:cubicBezTo>
                    <a:cubicBezTo>
                      <a:pt x="2427287" y="879476"/>
                      <a:pt x="2532062" y="874714"/>
                      <a:pt x="2643187" y="900114"/>
                    </a:cubicBezTo>
                    <a:cubicBezTo>
                      <a:pt x="2754312" y="925514"/>
                      <a:pt x="2957512" y="914401"/>
                      <a:pt x="2957512" y="914401"/>
                    </a:cubicBez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62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2465"/>
            <a:stretch/>
          </p:blipFill>
          <p:spPr bwMode="auto">
            <a:xfrm>
              <a:off x="1721766" y="3816183"/>
              <a:ext cx="1838165" cy="299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4"/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082" y="3825353"/>
              <a:ext cx="805166" cy="323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Connecteur droit 3"/>
            <p:cNvCxnSpPr/>
            <p:nvPr/>
          </p:nvCxnSpPr>
          <p:spPr>
            <a:xfrm>
              <a:off x="395536" y="4051739"/>
              <a:ext cx="0" cy="1033445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>
              <a:off x="201803" y="5085184"/>
              <a:ext cx="6746461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ZoneTexte 5"/>
          <p:cNvSpPr txBox="1"/>
          <p:nvPr/>
        </p:nvSpPr>
        <p:spPr>
          <a:xfrm>
            <a:off x="240280" y="3269853"/>
            <a:ext cx="1611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  <a:endParaRPr lang="fr-FR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369" y="2679303"/>
            <a:ext cx="13049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Double flèche horizontale 50"/>
          <p:cNvSpPr/>
          <p:nvPr/>
        </p:nvSpPr>
        <p:spPr>
          <a:xfrm>
            <a:off x="683568" y="4412289"/>
            <a:ext cx="1656183" cy="4480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4" name="Image 53" descr="logo lill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451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6"/>
            <a:ext cx="957193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3139829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3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217298" y="1771408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srgbClr val="5269A8"/>
                </a:solidFill>
              </a:rPr>
              <a:t>Utilisation d’un modèle comportemental.</a:t>
            </a:r>
          </a:p>
        </p:txBody>
      </p:sp>
      <p:pic>
        <p:nvPicPr>
          <p:cNvPr id="59" name="Image 58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3832" y="2852936"/>
            <a:ext cx="715187" cy="767172"/>
          </a:xfrm>
          <a:prstGeom prst="rect">
            <a:avLst/>
          </a:prstGeom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48097"/>
            <a:ext cx="5617929" cy="3501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2" name="Rectangle 41"/>
          <p:cNvSpPr/>
          <p:nvPr/>
        </p:nvSpPr>
        <p:spPr>
          <a:xfrm>
            <a:off x="326572" y="2433951"/>
            <a:ext cx="7053740" cy="373135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522481" y="2448097"/>
            <a:ext cx="333393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 modèle nécessite des ajustements.</a:t>
            </a:r>
            <a:endParaRPr lang="fr-FR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5472" y="2842641"/>
            <a:ext cx="2110703" cy="3068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35" name="Groupe 34"/>
          <p:cNvGrpSpPr/>
          <p:nvPr/>
        </p:nvGrpSpPr>
        <p:grpSpPr>
          <a:xfrm>
            <a:off x="7092280" y="4653136"/>
            <a:ext cx="1663873" cy="1460719"/>
            <a:chOff x="7236296" y="4202162"/>
            <a:chExt cx="1663873" cy="1460719"/>
          </a:xfrm>
        </p:grpSpPr>
        <p:sp>
          <p:nvSpPr>
            <p:cNvPr id="36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Arc 5"/>
            <p:cNvSpPr>
              <a:spLocks/>
            </p:cNvSpPr>
            <p:nvPr/>
          </p:nvSpPr>
          <p:spPr bwMode="auto">
            <a:xfrm rot="6930770">
              <a:off x="7761980" y="4884355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1" name="Rectangle à coins arrondis 50"/>
          <p:cNvSpPr/>
          <p:nvPr/>
        </p:nvSpPr>
        <p:spPr>
          <a:xfrm>
            <a:off x="3936428" y="4268599"/>
            <a:ext cx="2219747" cy="8885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/>
          <p:cNvSpPr txBox="1"/>
          <p:nvPr/>
        </p:nvSpPr>
        <p:spPr>
          <a:xfrm>
            <a:off x="438602" y="4905396"/>
            <a:ext cx="333437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L’inertie théorique du rouleau est déterminée à partir du modèle numérique.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212976"/>
            <a:ext cx="3047808" cy="1591245"/>
          </a:xfrm>
          <a:prstGeom prst="rect">
            <a:avLst/>
          </a:prstGeom>
        </p:spPr>
      </p:pic>
      <p:pic>
        <p:nvPicPr>
          <p:cNvPr id="55" name="Image 54" descr="logo lill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529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8" grpId="0" animBg="1"/>
      <p:bldP spid="51" grpId="0" animBg="1"/>
      <p:bldP spid="5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6"/>
            <a:ext cx="957193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3139829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3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771408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 smtClean="0">
                <a:solidFill>
                  <a:srgbClr val="5269A8"/>
                </a:solidFill>
              </a:rPr>
              <a:t>Détermination des caractéristiques du rouleau.</a:t>
            </a:r>
            <a:endParaRPr lang="fr-FR" sz="2400" b="1" dirty="0">
              <a:solidFill>
                <a:srgbClr val="5269A8"/>
              </a:solidFill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7092280" y="4653136"/>
            <a:ext cx="1663873" cy="1460719"/>
            <a:chOff x="7236296" y="4202162"/>
            <a:chExt cx="1663873" cy="1460719"/>
          </a:xfrm>
        </p:grpSpPr>
        <p:sp>
          <p:nvSpPr>
            <p:cNvPr id="36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Arc 5"/>
            <p:cNvSpPr>
              <a:spLocks/>
            </p:cNvSpPr>
            <p:nvPr/>
          </p:nvSpPr>
          <p:spPr bwMode="auto">
            <a:xfrm rot="6930770">
              <a:off x="7761980" y="4884355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036" r="32140"/>
          <a:stretch/>
        </p:blipFill>
        <p:spPr bwMode="auto">
          <a:xfrm rot="584489">
            <a:off x="4874041" y="2840619"/>
            <a:ext cx="2690277" cy="1114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D:\DA\13-14\TSI\CeC 2014_travaux élèves\Image Cec\Capture26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99476">
            <a:off x="1307563" y="3576385"/>
            <a:ext cx="3142486" cy="2349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 40">
            <a:hlinkClick r:id="rId4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0982" y="5455826"/>
            <a:ext cx="638685" cy="638685"/>
          </a:xfrm>
          <a:prstGeom prst="rect">
            <a:avLst/>
          </a:prstGeom>
        </p:spPr>
      </p:pic>
      <p:pic>
        <p:nvPicPr>
          <p:cNvPr id="3" name="3_Mesure_couple_constan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>
                  <p14:fade in="500" ou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pic>
        <p:nvPicPr>
          <p:cNvPr id="42" name="Image 41" descr="logo lill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  <p:sp>
        <p:nvSpPr>
          <p:cNvPr id="58" name="ZoneTexte 57"/>
          <p:cNvSpPr txBox="1"/>
          <p:nvPr/>
        </p:nvSpPr>
        <p:spPr>
          <a:xfrm rot="21342339">
            <a:off x="531159" y="2498444"/>
            <a:ext cx="333393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Des tests à couple constant sont réalisés.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xmlns="" val="252830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6"/>
            <a:ext cx="957193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3139829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3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217298" y="1771408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srgbClr val="5269A8"/>
                </a:solidFill>
              </a:rPr>
              <a:t>Utilisation d’un modèle comportemental.</a:t>
            </a:r>
          </a:p>
        </p:txBody>
      </p:sp>
      <p:pic>
        <p:nvPicPr>
          <p:cNvPr id="59" name="Image 58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3832" y="2852936"/>
            <a:ext cx="715187" cy="767172"/>
          </a:xfrm>
          <a:prstGeom prst="rect">
            <a:avLst/>
          </a:prstGeom>
        </p:spPr>
      </p:pic>
      <p:grpSp>
        <p:nvGrpSpPr>
          <p:cNvPr id="35" name="Groupe 34"/>
          <p:cNvGrpSpPr/>
          <p:nvPr/>
        </p:nvGrpSpPr>
        <p:grpSpPr>
          <a:xfrm>
            <a:off x="7092280" y="4653136"/>
            <a:ext cx="1663873" cy="1460719"/>
            <a:chOff x="7236296" y="4202162"/>
            <a:chExt cx="1663873" cy="1460719"/>
          </a:xfrm>
        </p:grpSpPr>
        <p:sp>
          <p:nvSpPr>
            <p:cNvPr id="36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Arc 5"/>
            <p:cNvSpPr>
              <a:spLocks/>
            </p:cNvSpPr>
            <p:nvPr/>
          </p:nvSpPr>
          <p:spPr bwMode="auto">
            <a:xfrm rot="6930770">
              <a:off x="7761980" y="4884355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7342" y="2495821"/>
            <a:ext cx="2806405" cy="3598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8" name="ZoneTexte 57"/>
          <p:cNvSpPr txBox="1"/>
          <p:nvPr/>
        </p:nvSpPr>
        <p:spPr>
          <a:xfrm>
            <a:off x="522480" y="2852936"/>
            <a:ext cx="404951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Les élèves ajustent </a:t>
            </a:r>
            <a:r>
              <a:rPr lang="fr-FR" b="1" dirty="0"/>
              <a:t>le modèle avec les paramètres déterminés .</a:t>
            </a:r>
          </a:p>
        </p:txBody>
      </p:sp>
      <p:pic>
        <p:nvPicPr>
          <p:cNvPr id="40" name="Image 39" descr="logo lil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447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6"/>
            <a:ext cx="957193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3139829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3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848098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srgbClr val="5269A8"/>
                </a:solidFill>
              </a:rPr>
              <a:t>Utilisation d’un modèle comportemental.</a:t>
            </a:r>
          </a:p>
        </p:txBody>
      </p:sp>
      <p:grpSp>
        <p:nvGrpSpPr>
          <p:cNvPr id="35" name="Groupe 34"/>
          <p:cNvGrpSpPr/>
          <p:nvPr/>
        </p:nvGrpSpPr>
        <p:grpSpPr>
          <a:xfrm>
            <a:off x="7092280" y="4653136"/>
            <a:ext cx="1663873" cy="1460719"/>
            <a:chOff x="7236296" y="4202162"/>
            <a:chExt cx="1663873" cy="1460719"/>
          </a:xfrm>
        </p:grpSpPr>
        <p:sp>
          <p:nvSpPr>
            <p:cNvPr id="36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Arc 5"/>
            <p:cNvSpPr>
              <a:spLocks/>
            </p:cNvSpPr>
            <p:nvPr/>
          </p:nvSpPr>
          <p:spPr bwMode="auto">
            <a:xfrm rot="6930770">
              <a:off x="7761980" y="4884355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5004048" y="2420888"/>
            <a:ext cx="361961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 modèle est validé par le chronomètre.</a:t>
            </a:r>
            <a:endParaRPr lang="fr-FR" b="1" dirty="0"/>
          </a:p>
        </p:txBody>
      </p:sp>
      <p:grpSp>
        <p:nvGrpSpPr>
          <p:cNvPr id="57" name="Groupe 56"/>
          <p:cNvGrpSpPr/>
          <p:nvPr/>
        </p:nvGrpSpPr>
        <p:grpSpPr>
          <a:xfrm>
            <a:off x="648073" y="3420183"/>
            <a:ext cx="6660231" cy="2169057"/>
            <a:chOff x="648073" y="3208387"/>
            <a:chExt cx="6660231" cy="2169057"/>
          </a:xfrm>
        </p:grpSpPr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73" y="3208387"/>
              <a:ext cx="6660231" cy="2169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Forme libre 58"/>
            <p:cNvSpPr/>
            <p:nvPr/>
          </p:nvSpPr>
          <p:spPr>
            <a:xfrm>
              <a:off x="685800" y="4061872"/>
              <a:ext cx="3429000" cy="769726"/>
            </a:xfrm>
            <a:custGeom>
              <a:avLst/>
              <a:gdLst>
                <a:gd name="connsiteX0" fmla="*/ 0 w 3429000"/>
                <a:gd name="connsiteY0" fmla="*/ 719678 h 778224"/>
                <a:gd name="connsiteX1" fmla="*/ 338138 w 3429000"/>
                <a:gd name="connsiteY1" fmla="*/ 610141 h 778224"/>
                <a:gd name="connsiteX2" fmla="*/ 828675 w 3429000"/>
                <a:gd name="connsiteY2" fmla="*/ 224378 h 778224"/>
                <a:gd name="connsiteX3" fmla="*/ 1171575 w 3429000"/>
                <a:gd name="connsiteY3" fmla="*/ 14828 h 778224"/>
                <a:gd name="connsiteX4" fmla="*/ 1666875 w 3429000"/>
                <a:gd name="connsiteY4" fmla="*/ 48166 h 778224"/>
                <a:gd name="connsiteX5" fmla="*/ 2000250 w 3429000"/>
                <a:gd name="connsiteY5" fmla="*/ 295816 h 778224"/>
                <a:gd name="connsiteX6" fmla="*/ 2428875 w 3429000"/>
                <a:gd name="connsiteY6" fmla="*/ 624428 h 778224"/>
                <a:gd name="connsiteX7" fmla="*/ 3043238 w 3429000"/>
                <a:gd name="connsiteY7" fmla="*/ 772066 h 778224"/>
                <a:gd name="connsiteX8" fmla="*/ 3429000 w 3429000"/>
                <a:gd name="connsiteY8" fmla="*/ 767303 h 778224"/>
                <a:gd name="connsiteX0" fmla="*/ 0 w 3429000"/>
                <a:gd name="connsiteY0" fmla="*/ 719678 h 769726"/>
                <a:gd name="connsiteX1" fmla="*/ 338138 w 3429000"/>
                <a:gd name="connsiteY1" fmla="*/ 610141 h 769726"/>
                <a:gd name="connsiteX2" fmla="*/ 828675 w 3429000"/>
                <a:gd name="connsiteY2" fmla="*/ 224378 h 769726"/>
                <a:gd name="connsiteX3" fmla="*/ 1171575 w 3429000"/>
                <a:gd name="connsiteY3" fmla="*/ 14828 h 769726"/>
                <a:gd name="connsiteX4" fmla="*/ 1666875 w 3429000"/>
                <a:gd name="connsiteY4" fmla="*/ 48166 h 769726"/>
                <a:gd name="connsiteX5" fmla="*/ 2000250 w 3429000"/>
                <a:gd name="connsiteY5" fmla="*/ 295816 h 769726"/>
                <a:gd name="connsiteX6" fmla="*/ 2428875 w 3429000"/>
                <a:gd name="connsiteY6" fmla="*/ 624428 h 769726"/>
                <a:gd name="connsiteX7" fmla="*/ 2957513 w 3429000"/>
                <a:gd name="connsiteY7" fmla="*/ 762541 h 769726"/>
                <a:gd name="connsiteX8" fmla="*/ 3429000 w 3429000"/>
                <a:gd name="connsiteY8" fmla="*/ 767303 h 76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00" h="769726">
                  <a:moveTo>
                    <a:pt x="0" y="719678"/>
                  </a:moveTo>
                  <a:cubicBezTo>
                    <a:pt x="100012" y="706184"/>
                    <a:pt x="200025" y="692691"/>
                    <a:pt x="338138" y="610141"/>
                  </a:cubicBezTo>
                  <a:cubicBezTo>
                    <a:pt x="476251" y="527591"/>
                    <a:pt x="689769" y="323597"/>
                    <a:pt x="828675" y="224378"/>
                  </a:cubicBezTo>
                  <a:cubicBezTo>
                    <a:pt x="967581" y="125159"/>
                    <a:pt x="1031875" y="44197"/>
                    <a:pt x="1171575" y="14828"/>
                  </a:cubicBezTo>
                  <a:cubicBezTo>
                    <a:pt x="1311275" y="-14541"/>
                    <a:pt x="1528763" y="1335"/>
                    <a:pt x="1666875" y="48166"/>
                  </a:cubicBezTo>
                  <a:cubicBezTo>
                    <a:pt x="1804987" y="94997"/>
                    <a:pt x="1873250" y="199772"/>
                    <a:pt x="2000250" y="295816"/>
                  </a:cubicBezTo>
                  <a:cubicBezTo>
                    <a:pt x="2127250" y="391860"/>
                    <a:pt x="2269331" y="546640"/>
                    <a:pt x="2428875" y="624428"/>
                  </a:cubicBezTo>
                  <a:cubicBezTo>
                    <a:pt x="2588419" y="702216"/>
                    <a:pt x="2790826" y="738729"/>
                    <a:pt x="2957513" y="762541"/>
                  </a:cubicBezTo>
                  <a:cubicBezTo>
                    <a:pt x="3124200" y="786353"/>
                    <a:pt x="3388519" y="741109"/>
                    <a:pt x="3429000" y="767303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Forme libre 59"/>
            <p:cNvSpPr/>
            <p:nvPr/>
          </p:nvSpPr>
          <p:spPr>
            <a:xfrm>
              <a:off x="3443288" y="3924300"/>
              <a:ext cx="2957512" cy="917941"/>
            </a:xfrm>
            <a:custGeom>
              <a:avLst/>
              <a:gdLst>
                <a:gd name="connsiteX0" fmla="*/ 0 w 2957512"/>
                <a:gd name="connsiteY0" fmla="*/ 909640 h 922897"/>
                <a:gd name="connsiteX1" fmla="*/ 576262 w 2957512"/>
                <a:gd name="connsiteY1" fmla="*/ 847727 h 922897"/>
                <a:gd name="connsiteX2" fmla="*/ 1057275 w 2957512"/>
                <a:gd name="connsiteY2" fmla="*/ 333377 h 922897"/>
                <a:gd name="connsiteX3" fmla="*/ 1490662 w 2957512"/>
                <a:gd name="connsiteY3" fmla="*/ 2 h 922897"/>
                <a:gd name="connsiteX4" fmla="*/ 1938337 w 2957512"/>
                <a:gd name="connsiteY4" fmla="*/ 328615 h 922897"/>
                <a:gd name="connsiteX5" fmla="*/ 2290762 w 2957512"/>
                <a:gd name="connsiteY5" fmla="*/ 762002 h 922897"/>
                <a:gd name="connsiteX6" fmla="*/ 2643187 w 2957512"/>
                <a:gd name="connsiteY6" fmla="*/ 900115 h 922897"/>
                <a:gd name="connsiteX7" fmla="*/ 2957512 w 2957512"/>
                <a:gd name="connsiteY7" fmla="*/ 914402 h 922897"/>
                <a:gd name="connsiteX0" fmla="*/ 0 w 2957512"/>
                <a:gd name="connsiteY0" fmla="*/ 913199 h 926456"/>
                <a:gd name="connsiteX1" fmla="*/ 576262 w 2957512"/>
                <a:gd name="connsiteY1" fmla="*/ 851286 h 926456"/>
                <a:gd name="connsiteX2" fmla="*/ 1057275 w 2957512"/>
                <a:gd name="connsiteY2" fmla="*/ 336936 h 926456"/>
                <a:gd name="connsiteX3" fmla="*/ 1490662 w 2957512"/>
                <a:gd name="connsiteY3" fmla="*/ 3561 h 926456"/>
                <a:gd name="connsiteX4" fmla="*/ 1824037 w 2957512"/>
                <a:gd name="connsiteY4" fmla="*/ 198824 h 926456"/>
                <a:gd name="connsiteX5" fmla="*/ 2290762 w 2957512"/>
                <a:gd name="connsiteY5" fmla="*/ 765561 h 926456"/>
                <a:gd name="connsiteX6" fmla="*/ 2643187 w 2957512"/>
                <a:gd name="connsiteY6" fmla="*/ 903674 h 926456"/>
                <a:gd name="connsiteX7" fmla="*/ 2957512 w 2957512"/>
                <a:gd name="connsiteY7" fmla="*/ 917961 h 926456"/>
                <a:gd name="connsiteX0" fmla="*/ 0 w 2957512"/>
                <a:gd name="connsiteY0" fmla="*/ 910104 h 932180"/>
                <a:gd name="connsiteX1" fmla="*/ 576262 w 2957512"/>
                <a:gd name="connsiteY1" fmla="*/ 848191 h 932180"/>
                <a:gd name="connsiteX2" fmla="*/ 1204912 w 2957512"/>
                <a:gd name="connsiteY2" fmla="*/ 167154 h 932180"/>
                <a:gd name="connsiteX3" fmla="*/ 1490662 w 2957512"/>
                <a:gd name="connsiteY3" fmla="*/ 466 h 932180"/>
                <a:gd name="connsiteX4" fmla="*/ 1824037 w 2957512"/>
                <a:gd name="connsiteY4" fmla="*/ 195729 h 932180"/>
                <a:gd name="connsiteX5" fmla="*/ 2290762 w 2957512"/>
                <a:gd name="connsiteY5" fmla="*/ 762466 h 932180"/>
                <a:gd name="connsiteX6" fmla="*/ 2643187 w 2957512"/>
                <a:gd name="connsiteY6" fmla="*/ 900579 h 932180"/>
                <a:gd name="connsiteX7" fmla="*/ 2957512 w 2957512"/>
                <a:gd name="connsiteY7" fmla="*/ 914866 h 932180"/>
                <a:gd name="connsiteX0" fmla="*/ 0 w 2957512"/>
                <a:gd name="connsiteY0" fmla="*/ 910239 h 932315"/>
                <a:gd name="connsiteX1" fmla="*/ 576262 w 2957512"/>
                <a:gd name="connsiteY1" fmla="*/ 848326 h 932315"/>
                <a:gd name="connsiteX2" fmla="*/ 1204912 w 2957512"/>
                <a:gd name="connsiteY2" fmla="*/ 167289 h 932315"/>
                <a:gd name="connsiteX3" fmla="*/ 1490662 w 2957512"/>
                <a:gd name="connsiteY3" fmla="*/ 601 h 932315"/>
                <a:gd name="connsiteX4" fmla="*/ 1824037 w 2957512"/>
                <a:gd name="connsiteY4" fmla="*/ 195864 h 932315"/>
                <a:gd name="connsiteX5" fmla="*/ 2290762 w 2957512"/>
                <a:gd name="connsiteY5" fmla="*/ 762601 h 932315"/>
                <a:gd name="connsiteX6" fmla="*/ 2643187 w 2957512"/>
                <a:gd name="connsiteY6" fmla="*/ 900714 h 932315"/>
                <a:gd name="connsiteX7" fmla="*/ 2957512 w 2957512"/>
                <a:gd name="connsiteY7" fmla="*/ 915001 h 932315"/>
                <a:gd name="connsiteX0" fmla="*/ 0 w 2957512"/>
                <a:gd name="connsiteY0" fmla="*/ 910239 h 932315"/>
                <a:gd name="connsiteX1" fmla="*/ 576262 w 2957512"/>
                <a:gd name="connsiteY1" fmla="*/ 848326 h 932315"/>
                <a:gd name="connsiteX2" fmla="*/ 1204912 w 2957512"/>
                <a:gd name="connsiteY2" fmla="*/ 167289 h 932315"/>
                <a:gd name="connsiteX3" fmla="*/ 1490662 w 2957512"/>
                <a:gd name="connsiteY3" fmla="*/ 601 h 932315"/>
                <a:gd name="connsiteX4" fmla="*/ 1824037 w 2957512"/>
                <a:gd name="connsiteY4" fmla="*/ 195864 h 932315"/>
                <a:gd name="connsiteX5" fmla="*/ 2290762 w 2957512"/>
                <a:gd name="connsiteY5" fmla="*/ 762601 h 932315"/>
                <a:gd name="connsiteX6" fmla="*/ 2643187 w 2957512"/>
                <a:gd name="connsiteY6" fmla="*/ 900714 h 932315"/>
                <a:gd name="connsiteX7" fmla="*/ 2957512 w 2957512"/>
                <a:gd name="connsiteY7" fmla="*/ 915001 h 932315"/>
                <a:gd name="connsiteX0" fmla="*/ 0 w 2957512"/>
                <a:gd name="connsiteY0" fmla="*/ 910239 h 920843"/>
                <a:gd name="connsiteX1" fmla="*/ 576262 w 2957512"/>
                <a:gd name="connsiteY1" fmla="*/ 848326 h 920843"/>
                <a:gd name="connsiteX2" fmla="*/ 1204912 w 2957512"/>
                <a:gd name="connsiteY2" fmla="*/ 167289 h 920843"/>
                <a:gd name="connsiteX3" fmla="*/ 1490662 w 2957512"/>
                <a:gd name="connsiteY3" fmla="*/ 601 h 920843"/>
                <a:gd name="connsiteX4" fmla="*/ 1824037 w 2957512"/>
                <a:gd name="connsiteY4" fmla="*/ 195864 h 920843"/>
                <a:gd name="connsiteX5" fmla="*/ 2290762 w 2957512"/>
                <a:gd name="connsiteY5" fmla="*/ 762601 h 920843"/>
                <a:gd name="connsiteX6" fmla="*/ 2643187 w 2957512"/>
                <a:gd name="connsiteY6" fmla="*/ 900714 h 920843"/>
                <a:gd name="connsiteX7" fmla="*/ 2957512 w 2957512"/>
                <a:gd name="connsiteY7" fmla="*/ 915001 h 920843"/>
                <a:gd name="connsiteX0" fmla="*/ 0 w 2957512"/>
                <a:gd name="connsiteY0" fmla="*/ 910086 h 918388"/>
                <a:gd name="connsiteX1" fmla="*/ 585787 w 2957512"/>
                <a:gd name="connsiteY1" fmla="*/ 838648 h 918388"/>
                <a:gd name="connsiteX2" fmla="*/ 1204912 w 2957512"/>
                <a:gd name="connsiteY2" fmla="*/ 167136 h 918388"/>
                <a:gd name="connsiteX3" fmla="*/ 1490662 w 2957512"/>
                <a:gd name="connsiteY3" fmla="*/ 448 h 918388"/>
                <a:gd name="connsiteX4" fmla="*/ 1824037 w 2957512"/>
                <a:gd name="connsiteY4" fmla="*/ 195711 h 918388"/>
                <a:gd name="connsiteX5" fmla="*/ 2290762 w 2957512"/>
                <a:gd name="connsiteY5" fmla="*/ 762448 h 918388"/>
                <a:gd name="connsiteX6" fmla="*/ 2643187 w 2957512"/>
                <a:gd name="connsiteY6" fmla="*/ 900561 h 918388"/>
                <a:gd name="connsiteX7" fmla="*/ 2957512 w 2957512"/>
                <a:gd name="connsiteY7" fmla="*/ 914848 h 918388"/>
                <a:gd name="connsiteX0" fmla="*/ 0 w 2957512"/>
                <a:gd name="connsiteY0" fmla="*/ 909639 h 917941"/>
                <a:gd name="connsiteX1" fmla="*/ 585787 w 2957512"/>
                <a:gd name="connsiteY1" fmla="*/ 838201 h 917941"/>
                <a:gd name="connsiteX2" fmla="*/ 1204912 w 2957512"/>
                <a:gd name="connsiteY2" fmla="*/ 166689 h 917941"/>
                <a:gd name="connsiteX3" fmla="*/ 1490662 w 2957512"/>
                <a:gd name="connsiteY3" fmla="*/ 1 h 917941"/>
                <a:gd name="connsiteX4" fmla="*/ 1824037 w 2957512"/>
                <a:gd name="connsiteY4" fmla="*/ 195264 h 917941"/>
                <a:gd name="connsiteX5" fmla="*/ 2290762 w 2957512"/>
                <a:gd name="connsiteY5" fmla="*/ 762001 h 917941"/>
                <a:gd name="connsiteX6" fmla="*/ 2643187 w 2957512"/>
                <a:gd name="connsiteY6" fmla="*/ 900114 h 917941"/>
                <a:gd name="connsiteX7" fmla="*/ 2957512 w 2957512"/>
                <a:gd name="connsiteY7" fmla="*/ 914401 h 917941"/>
                <a:gd name="connsiteX0" fmla="*/ 0 w 2957512"/>
                <a:gd name="connsiteY0" fmla="*/ 909639 h 917941"/>
                <a:gd name="connsiteX1" fmla="*/ 585787 w 2957512"/>
                <a:gd name="connsiteY1" fmla="*/ 838201 h 917941"/>
                <a:gd name="connsiteX2" fmla="*/ 1204912 w 2957512"/>
                <a:gd name="connsiteY2" fmla="*/ 166689 h 917941"/>
                <a:gd name="connsiteX3" fmla="*/ 1490662 w 2957512"/>
                <a:gd name="connsiteY3" fmla="*/ 1 h 917941"/>
                <a:gd name="connsiteX4" fmla="*/ 1824037 w 2957512"/>
                <a:gd name="connsiteY4" fmla="*/ 195264 h 917941"/>
                <a:gd name="connsiteX5" fmla="*/ 2290762 w 2957512"/>
                <a:gd name="connsiteY5" fmla="*/ 762001 h 917941"/>
                <a:gd name="connsiteX6" fmla="*/ 2643187 w 2957512"/>
                <a:gd name="connsiteY6" fmla="*/ 900114 h 917941"/>
                <a:gd name="connsiteX7" fmla="*/ 2957512 w 2957512"/>
                <a:gd name="connsiteY7" fmla="*/ 914401 h 91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7512" h="917941">
                  <a:moveTo>
                    <a:pt x="0" y="909639"/>
                  </a:moveTo>
                  <a:cubicBezTo>
                    <a:pt x="200025" y="926704"/>
                    <a:pt x="361156" y="923926"/>
                    <a:pt x="585787" y="838201"/>
                  </a:cubicBezTo>
                  <a:cubicBezTo>
                    <a:pt x="810418" y="752476"/>
                    <a:pt x="1054100" y="306389"/>
                    <a:pt x="1204912" y="166689"/>
                  </a:cubicBezTo>
                  <a:cubicBezTo>
                    <a:pt x="1355724" y="26989"/>
                    <a:pt x="1320800" y="2"/>
                    <a:pt x="1490662" y="1"/>
                  </a:cubicBezTo>
                  <a:cubicBezTo>
                    <a:pt x="1660524" y="0"/>
                    <a:pt x="1714500" y="53977"/>
                    <a:pt x="1824037" y="195264"/>
                  </a:cubicBezTo>
                  <a:cubicBezTo>
                    <a:pt x="1933574" y="336551"/>
                    <a:pt x="2154237" y="644526"/>
                    <a:pt x="2290762" y="762001"/>
                  </a:cubicBezTo>
                  <a:cubicBezTo>
                    <a:pt x="2427287" y="879476"/>
                    <a:pt x="2532062" y="874714"/>
                    <a:pt x="2643187" y="900114"/>
                  </a:cubicBezTo>
                  <a:cubicBezTo>
                    <a:pt x="2754312" y="925514"/>
                    <a:pt x="2957512" y="914401"/>
                    <a:pt x="2957512" y="914401"/>
                  </a:cubicBezTo>
                </a:path>
              </a:pathLst>
            </a:cu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1" name="Picture 3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65"/>
          <a:stretch/>
        </p:blipFill>
        <p:spPr bwMode="auto">
          <a:xfrm>
            <a:off x="562135" y="3761972"/>
            <a:ext cx="1838165" cy="29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1537" y="3812369"/>
            <a:ext cx="805166" cy="32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36428"/>
            <a:ext cx="1628775" cy="66675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cxnSp>
        <p:nvCxnSpPr>
          <p:cNvPr id="64" name="Connecteur droit 63"/>
          <p:cNvCxnSpPr/>
          <p:nvPr/>
        </p:nvCxnSpPr>
        <p:spPr>
          <a:xfrm>
            <a:off x="2699792" y="4078343"/>
            <a:ext cx="0" cy="103344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1924841" y="3183359"/>
            <a:ext cx="1611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  <a:endParaRPr lang="fr-FR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Double flèche horizontale 50"/>
          <p:cNvSpPr/>
          <p:nvPr/>
        </p:nvSpPr>
        <p:spPr>
          <a:xfrm>
            <a:off x="2024259" y="4493152"/>
            <a:ext cx="675533" cy="4480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4" name="Image 53" descr="logo lill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187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6"/>
            <a:ext cx="957193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3139829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3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7999" y="1772816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 smtClean="0">
                <a:solidFill>
                  <a:srgbClr val="5269A8"/>
                </a:solidFill>
              </a:rPr>
              <a:t>Comparaison des trois courbes de vitesses.</a:t>
            </a:r>
            <a:endParaRPr lang="fr-FR" sz="2400" b="1" dirty="0">
              <a:solidFill>
                <a:srgbClr val="5269A8"/>
              </a:solidFill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7092280" y="4653136"/>
            <a:ext cx="1663873" cy="1446704"/>
            <a:chOff x="7236296" y="4202162"/>
            <a:chExt cx="1663873" cy="1446704"/>
          </a:xfrm>
        </p:grpSpPr>
        <p:sp>
          <p:nvSpPr>
            <p:cNvPr id="36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8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Arc 5"/>
            <p:cNvSpPr>
              <a:spLocks/>
            </p:cNvSpPr>
            <p:nvPr/>
          </p:nvSpPr>
          <p:spPr bwMode="auto">
            <a:xfrm rot="6930770">
              <a:off x="7830174" y="4972794"/>
              <a:ext cx="621425" cy="730720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223" y="3097113"/>
            <a:ext cx="5534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1912" y="3859402"/>
            <a:ext cx="805166" cy="32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65"/>
          <a:stretch/>
        </p:blipFill>
        <p:spPr bwMode="auto">
          <a:xfrm>
            <a:off x="6995572" y="3796129"/>
            <a:ext cx="1838165" cy="29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600322" y="5013176"/>
            <a:ext cx="1611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  <a:endParaRPr lang="fr-FR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4788024" y="2420888"/>
            <a:ext cx="390764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 modèle est globalement validé après superposition des courbes…</a:t>
            </a:r>
            <a:endParaRPr lang="fr-FR" b="1" dirty="0"/>
          </a:p>
        </p:txBody>
      </p:sp>
      <p:sp>
        <p:nvSpPr>
          <p:cNvPr id="57" name="ZoneTexte 56"/>
          <p:cNvSpPr txBox="1"/>
          <p:nvPr/>
        </p:nvSpPr>
        <p:spPr>
          <a:xfrm>
            <a:off x="402242" y="2705833"/>
            <a:ext cx="361961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…mais les élèves constatent que la faible résolution, une impulsion/tour,  pose problème.</a:t>
            </a:r>
            <a:endParaRPr lang="fr-FR" b="1" dirty="0"/>
          </a:p>
        </p:txBody>
      </p:sp>
      <p:cxnSp>
        <p:nvCxnSpPr>
          <p:cNvPr id="58" name="Connecteur droit avec flèche 57"/>
          <p:cNvCxnSpPr/>
          <p:nvPr/>
        </p:nvCxnSpPr>
        <p:spPr>
          <a:xfrm>
            <a:off x="2212049" y="3772517"/>
            <a:ext cx="271719" cy="12406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1" name="Arc 5"/>
          <p:cNvSpPr>
            <a:spLocks/>
          </p:cNvSpPr>
          <p:nvPr/>
        </p:nvSpPr>
        <p:spPr bwMode="auto">
          <a:xfrm>
            <a:off x="7770364" y="4911204"/>
            <a:ext cx="802177" cy="754875"/>
          </a:xfrm>
          <a:custGeom>
            <a:avLst/>
            <a:gdLst>
              <a:gd name="G0" fmla="+- 0 0 0"/>
              <a:gd name="G1" fmla="+- 18671 0 0"/>
              <a:gd name="G2" fmla="+- 21600 0 0"/>
              <a:gd name="T0" fmla="*/ 10861 w 21600"/>
              <a:gd name="T1" fmla="*/ 0 h 18671"/>
              <a:gd name="T2" fmla="*/ 21600 w 21600"/>
              <a:gd name="T3" fmla="*/ 18671 h 18671"/>
              <a:gd name="T4" fmla="*/ 0 w 21600"/>
              <a:gd name="T5" fmla="*/ 18671 h 18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8671" fill="none" extrusionOk="0">
                <a:moveTo>
                  <a:pt x="10860" y="0"/>
                </a:moveTo>
                <a:cubicBezTo>
                  <a:pt x="17509" y="3867"/>
                  <a:pt x="21600" y="10979"/>
                  <a:pt x="21600" y="18671"/>
                </a:cubicBezTo>
              </a:path>
              <a:path w="21600" h="18671" stroke="0" extrusionOk="0">
                <a:moveTo>
                  <a:pt x="10860" y="0"/>
                </a:moveTo>
                <a:cubicBezTo>
                  <a:pt x="17509" y="3867"/>
                  <a:pt x="21600" y="10979"/>
                  <a:pt x="21600" y="18671"/>
                </a:cubicBezTo>
                <a:lnTo>
                  <a:pt x="0" y="18671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 type="stealth" w="med" len="med"/>
            <a:tailEnd type="stealth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4" name="Image 53" descr="logo lill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61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6"/>
            <a:ext cx="957193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3139829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3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772816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srgbClr val="5269A8"/>
                </a:solidFill>
              </a:rPr>
              <a:t>Axes de recherches permettant d’expliquer les écarts :</a:t>
            </a:r>
          </a:p>
        </p:txBody>
      </p:sp>
      <p:grpSp>
        <p:nvGrpSpPr>
          <p:cNvPr id="35" name="Groupe 34"/>
          <p:cNvGrpSpPr/>
          <p:nvPr/>
        </p:nvGrpSpPr>
        <p:grpSpPr>
          <a:xfrm>
            <a:off x="7092280" y="4653136"/>
            <a:ext cx="1663873" cy="1441375"/>
            <a:chOff x="7236296" y="4202162"/>
            <a:chExt cx="1663873" cy="1441375"/>
          </a:xfrm>
        </p:grpSpPr>
        <p:sp>
          <p:nvSpPr>
            <p:cNvPr id="36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Arc 5"/>
            <p:cNvSpPr>
              <a:spLocks/>
            </p:cNvSpPr>
            <p:nvPr/>
          </p:nvSpPr>
          <p:spPr bwMode="auto">
            <a:xfrm rot="21393780">
              <a:off x="7913578" y="448280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72147"/>
            <a:ext cx="587692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65"/>
          <a:stretch/>
        </p:blipFill>
        <p:spPr bwMode="auto">
          <a:xfrm>
            <a:off x="6066975" y="2764061"/>
            <a:ext cx="233505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0388" y="3947635"/>
            <a:ext cx="9239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ZoneTexte 63"/>
          <p:cNvSpPr txBox="1"/>
          <p:nvPr/>
        </p:nvSpPr>
        <p:spPr>
          <a:xfrm>
            <a:off x="458920" y="2492896"/>
            <a:ext cx="333393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C</a:t>
            </a:r>
            <a:r>
              <a:rPr lang="fr-FR" b="1" dirty="0" smtClean="0"/>
              <a:t>e sont peut-être les forces aérodynamiques qui justifient  cet écart en fin de course ?</a:t>
            </a:r>
            <a:endParaRPr lang="fr-FR" b="1" dirty="0"/>
          </a:p>
        </p:txBody>
      </p:sp>
      <p:cxnSp>
        <p:nvCxnSpPr>
          <p:cNvPr id="65" name="Connecteur droit avec flèche 64"/>
          <p:cNvCxnSpPr/>
          <p:nvPr/>
        </p:nvCxnSpPr>
        <p:spPr>
          <a:xfrm>
            <a:off x="4416758" y="2630525"/>
            <a:ext cx="321962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Image 53" descr="logo lil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306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6"/>
            <a:ext cx="957193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3139829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3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201803" y="1771408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 smtClean="0">
                <a:solidFill>
                  <a:srgbClr val="0070C0"/>
                </a:solidFill>
              </a:rPr>
              <a:t>Quantification </a:t>
            </a:r>
            <a:r>
              <a:rPr lang="fr-FR" sz="2400" b="1" dirty="0">
                <a:solidFill>
                  <a:srgbClr val="0070C0"/>
                </a:solidFill>
              </a:rPr>
              <a:t>des phénomènes </a:t>
            </a:r>
            <a:r>
              <a:rPr lang="fr-FR" sz="2400" b="1" dirty="0" smtClean="0">
                <a:solidFill>
                  <a:srgbClr val="0070C0"/>
                </a:solidFill>
              </a:rPr>
              <a:t>aérodynamiques.</a:t>
            </a:r>
            <a:endParaRPr lang="fr-FR" sz="2400" b="1" dirty="0">
              <a:solidFill>
                <a:srgbClr val="0070C0"/>
              </a:solidFill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7092280" y="4653136"/>
            <a:ext cx="1663873" cy="1441375"/>
            <a:chOff x="7236296" y="4202162"/>
            <a:chExt cx="1663873" cy="1441375"/>
          </a:xfrm>
        </p:grpSpPr>
        <p:sp>
          <p:nvSpPr>
            <p:cNvPr id="36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8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Arc 5"/>
            <p:cNvSpPr>
              <a:spLocks/>
            </p:cNvSpPr>
            <p:nvPr/>
          </p:nvSpPr>
          <p:spPr bwMode="auto">
            <a:xfrm rot="14047606">
              <a:off x="7398428" y="4613881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205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70289">
            <a:off x="611560" y="2996952"/>
            <a:ext cx="3629025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63575">
            <a:off x="4778107" y="4249263"/>
            <a:ext cx="1810117" cy="1382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 40">
            <a:hlinkClick r:id="rId3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3669" y="5066258"/>
            <a:ext cx="638685" cy="638685"/>
          </a:xfrm>
          <a:prstGeom prst="rect">
            <a:avLst/>
          </a:prstGeom>
        </p:spPr>
      </p:pic>
      <p:pic>
        <p:nvPicPr>
          <p:cNvPr id="42" name="Image 41" descr="logo lill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  <p:pic>
        <p:nvPicPr>
          <p:cNvPr id="3" name="4_Souflerie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>
                  <p14:fade in="500" out="5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00336" y="1143000"/>
            <a:ext cx="6096000" cy="4572000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 rot="680195">
            <a:off x="4916199" y="2853311"/>
            <a:ext cx="361961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Une soufflerie nous permet de mesurer la force de traînée en fonction de la vitesse.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xmlns="" val="214277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8353E-6 L -2.77778E-7 -0.298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6"/>
            <a:ext cx="957193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3139829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3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201803" y="1771408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 smtClean="0">
                <a:solidFill>
                  <a:srgbClr val="0070C0"/>
                </a:solidFill>
              </a:rPr>
              <a:t>Intégration </a:t>
            </a:r>
            <a:r>
              <a:rPr lang="fr-FR" sz="2400" b="1" smtClean="0">
                <a:solidFill>
                  <a:srgbClr val="0070C0"/>
                </a:solidFill>
              </a:rPr>
              <a:t>des effets aérodynamiques </a:t>
            </a:r>
            <a:r>
              <a:rPr lang="fr-FR" sz="2400" b="1" dirty="0" smtClean="0">
                <a:solidFill>
                  <a:srgbClr val="0070C0"/>
                </a:solidFill>
              </a:rPr>
              <a:t>dans le modèle.</a:t>
            </a:r>
            <a:endParaRPr lang="fr-FR" sz="2400" b="1" dirty="0">
              <a:solidFill>
                <a:srgbClr val="0070C0"/>
              </a:solidFill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7092280" y="4653136"/>
            <a:ext cx="1663873" cy="1441375"/>
            <a:chOff x="7236296" y="4202162"/>
            <a:chExt cx="1663873" cy="1441375"/>
          </a:xfrm>
        </p:grpSpPr>
        <p:sp>
          <p:nvSpPr>
            <p:cNvPr id="36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8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Arc 5"/>
            <p:cNvSpPr>
              <a:spLocks/>
            </p:cNvSpPr>
            <p:nvPr/>
          </p:nvSpPr>
          <p:spPr bwMode="auto">
            <a:xfrm rot="14047606">
              <a:off x="7398428" y="4613881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48097"/>
            <a:ext cx="5617929" cy="3501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0" name="ZoneTexte 39"/>
          <p:cNvSpPr txBox="1"/>
          <p:nvPr/>
        </p:nvSpPr>
        <p:spPr>
          <a:xfrm>
            <a:off x="1483688" y="2653854"/>
            <a:ext cx="361961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Cette étape est en cours de traitement. Elle devra aussi être validée.</a:t>
            </a:r>
            <a:endParaRPr lang="fr-FR" b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2901580" y="4293096"/>
            <a:ext cx="361961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Une quantification des efforts est aussi envisagée avec le module </a:t>
            </a:r>
            <a:r>
              <a:rPr lang="fr-FR" b="1" dirty="0" err="1" smtClean="0"/>
              <a:t>cosmosflow</a:t>
            </a:r>
            <a:r>
              <a:rPr lang="fr-FR" b="1" dirty="0" smtClean="0"/>
              <a:t> </a:t>
            </a:r>
            <a:r>
              <a:rPr lang="fr-FR" b="1" dirty="0" err="1" smtClean="0"/>
              <a:t>works</a:t>
            </a:r>
            <a:r>
              <a:rPr lang="fr-FR" b="1" dirty="0" smtClean="0"/>
              <a:t> de </a:t>
            </a:r>
            <a:r>
              <a:rPr lang="fr-FR" b="1" dirty="0" err="1" smtClean="0"/>
              <a:t>Solidworks</a:t>
            </a:r>
            <a:r>
              <a:rPr lang="fr-FR" b="1" dirty="0" smtClean="0"/>
              <a:t>.</a:t>
            </a:r>
            <a:endParaRPr lang="fr-FR" b="1" dirty="0"/>
          </a:p>
        </p:txBody>
      </p:sp>
      <p:pic>
        <p:nvPicPr>
          <p:cNvPr id="51" name="Image 50" descr="logo lil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036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6"/>
            <a:ext cx="966160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4096520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4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772816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srgbClr val="0070C0"/>
                </a:solidFill>
              </a:rPr>
              <a:t>Réalisation, intégration des </a:t>
            </a:r>
            <a:r>
              <a:rPr lang="fr-FR" sz="2400" b="1" dirty="0" smtClean="0">
                <a:solidFill>
                  <a:srgbClr val="0070C0"/>
                </a:solidFill>
              </a:rPr>
              <a:t>modifications.</a:t>
            </a:r>
            <a:endParaRPr lang="fr-FR" sz="2400" b="1" dirty="0">
              <a:solidFill>
                <a:srgbClr val="0070C0"/>
              </a:solidFill>
            </a:endParaRPr>
          </a:p>
        </p:txBody>
      </p:sp>
      <p:grpSp>
        <p:nvGrpSpPr>
          <p:cNvPr id="54" name="Groupe 53"/>
          <p:cNvGrpSpPr/>
          <p:nvPr/>
        </p:nvGrpSpPr>
        <p:grpSpPr>
          <a:xfrm>
            <a:off x="7092280" y="4653136"/>
            <a:ext cx="1663873" cy="1441375"/>
            <a:chOff x="7236296" y="4202162"/>
            <a:chExt cx="1663873" cy="1441375"/>
          </a:xfrm>
        </p:grpSpPr>
        <p:sp>
          <p:nvSpPr>
            <p:cNvPr id="55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6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7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8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2"/>
          <a:srcRect t="26613"/>
          <a:stretch/>
        </p:blipFill>
        <p:spPr>
          <a:xfrm>
            <a:off x="4424870" y="3723463"/>
            <a:ext cx="1947330" cy="1937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ectangle 41"/>
          <p:cNvSpPr/>
          <p:nvPr/>
        </p:nvSpPr>
        <p:spPr>
          <a:xfrm>
            <a:off x="701420" y="3378478"/>
            <a:ext cx="28624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e banc …</a:t>
            </a:r>
            <a:endParaRPr lang="fr-F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047249" y="3378478"/>
            <a:ext cx="28624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… le tableau de bord.</a:t>
            </a:r>
            <a:endParaRPr lang="fr-F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6171" y="3828422"/>
            <a:ext cx="2137037" cy="1479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ZoneTexte 59"/>
          <p:cNvSpPr txBox="1"/>
          <p:nvPr/>
        </p:nvSpPr>
        <p:spPr>
          <a:xfrm>
            <a:off x="2392550" y="3573016"/>
            <a:ext cx="361961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Sur quoi intervenir ?</a:t>
            </a:r>
            <a:endParaRPr lang="fr-FR" sz="2800" b="1" dirty="0"/>
          </a:p>
        </p:txBody>
      </p:sp>
      <p:pic>
        <p:nvPicPr>
          <p:cNvPr id="41" name="Image 40" descr="logo lil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886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6.38298E-7 L 1.38889E-6 -0.142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1" grpId="0"/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41D18C-4869-4210-9335-0F84A51A443B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61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7"/>
            <a:ext cx="971551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62" name="Rectangle à coins arrondis 61"/>
          <p:cNvSpPr/>
          <p:nvPr/>
        </p:nvSpPr>
        <p:spPr>
          <a:xfrm>
            <a:off x="179512" y="1807173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7403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683568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1</a:t>
            </a:r>
            <a:endParaRPr lang="fr-FR" dirty="0"/>
          </a:p>
        </p:txBody>
      </p:sp>
      <p:pic>
        <p:nvPicPr>
          <p:cNvPr id="64" name="Image 63" descr="logo li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  <p:sp>
        <p:nvSpPr>
          <p:cNvPr id="65" name="Rectangle à coins arrondis 64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srgbClr val="5269A8"/>
                </a:solidFill>
              </a:rPr>
              <a:t>Les éléments du </a:t>
            </a:r>
            <a:r>
              <a:rPr lang="fr-FR" sz="2400" b="1" dirty="0" err="1" smtClean="0">
                <a:solidFill>
                  <a:srgbClr val="5269A8"/>
                </a:solidFill>
              </a:rPr>
              <a:t>CdCF</a:t>
            </a:r>
            <a:r>
              <a:rPr lang="fr-FR" sz="2400" b="1" dirty="0" smtClean="0">
                <a:solidFill>
                  <a:srgbClr val="5269A8"/>
                </a:solidFill>
              </a:rPr>
              <a:t>.</a:t>
            </a:r>
            <a:endParaRPr lang="fr-FR" sz="2400" b="1" dirty="0">
              <a:solidFill>
                <a:srgbClr val="5269A8"/>
              </a:solidFill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3"/>
          <a:srcRect b="31717"/>
          <a:stretch/>
        </p:blipFill>
        <p:spPr>
          <a:xfrm>
            <a:off x="2411760" y="2636912"/>
            <a:ext cx="6515822" cy="3312368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4211960" y="4869160"/>
            <a:ext cx="296227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952" y="4448522"/>
            <a:ext cx="3810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982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6"/>
            <a:ext cx="966160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4096520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4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772816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srgbClr val="0070C0"/>
                </a:solidFill>
              </a:rPr>
              <a:t>Réalisation, intégration des </a:t>
            </a:r>
            <a:r>
              <a:rPr lang="fr-FR" sz="2400" b="1" dirty="0" smtClean="0">
                <a:solidFill>
                  <a:srgbClr val="0070C0"/>
                </a:solidFill>
              </a:rPr>
              <a:t>modifications.</a:t>
            </a:r>
            <a:endParaRPr lang="fr-FR" sz="2400" b="1" dirty="0">
              <a:solidFill>
                <a:srgbClr val="0070C0"/>
              </a:solidFill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2"/>
          <a:srcRect t="26613"/>
          <a:stretch/>
        </p:blipFill>
        <p:spPr>
          <a:xfrm>
            <a:off x="4424870" y="3933055"/>
            <a:ext cx="1947330" cy="1937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4" name="Groupe 53"/>
          <p:cNvGrpSpPr/>
          <p:nvPr/>
        </p:nvGrpSpPr>
        <p:grpSpPr>
          <a:xfrm>
            <a:off x="7092280" y="4653136"/>
            <a:ext cx="1663873" cy="1441375"/>
            <a:chOff x="7236296" y="4202162"/>
            <a:chExt cx="1663873" cy="1441375"/>
          </a:xfrm>
        </p:grpSpPr>
        <p:sp>
          <p:nvSpPr>
            <p:cNvPr id="55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6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7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8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9218" name="Picture 2" descr="D:\DA\13-14\TSI\Projet\Qualification Banc Moteur\Vidéos\Serie 3\P10306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2030" y="3585201"/>
            <a:ext cx="2836457" cy="2127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ZoneTexte 41"/>
          <p:cNvSpPr txBox="1"/>
          <p:nvPr/>
        </p:nvSpPr>
        <p:spPr>
          <a:xfrm>
            <a:off x="1093658" y="2524719"/>
            <a:ext cx="361961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Amélioration de la résolution à 6 impulsions/tour.</a:t>
            </a:r>
            <a:endParaRPr lang="fr-FR" b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5025235" y="2967335"/>
            <a:ext cx="361961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Calcul et prise en compte de la traînée en fonction du Cx et de la vitesse du véhicule, étape non encore finalisée.</a:t>
            </a:r>
            <a:endParaRPr lang="fr-FR" b="1" dirty="0"/>
          </a:p>
        </p:txBody>
      </p:sp>
      <p:pic>
        <p:nvPicPr>
          <p:cNvPr id="40" name="Image 39" descr="logo lil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91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5069757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5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813410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3" name="Rectangle à coins arrondis 32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srgbClr val="0070C0"/>
                </a:solidFill>
              </a:rPr>
              <a:t>Essais de validation</a:t>
            </a:r>
          </a:p>
        </p:txBody>
      </p:sp>
      <p:grpSp>
        <p:nvGrpSpPr>
          <p:cNvPr id="34" name="Groupe 33"/>
          <p:cNvGrpSpPr/>
          <p:nvPr/>
        </p:nvGrpSpPr>
        <p:grpSpPr>
          <a:xfrm>
            <a:off x="7092280" y="4653136"/>
            <a:ext cx="1663873" cy="1441375"/>
            <a:chOff x="7236296" y="4202162"/>
            <a:chExt cx="1663873" cy="1441375"/>
          </a:xfrm>
        </p:grpSpPr>
        <p:sp>
          <p:nvSpPr>
            <p:cNvPr id="35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8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41" name="Picture 10" descr="https://encrypted-tbn0.gstatic.com/images?q=tbn:ANd9GcQ37toVywALdy4DNRfbvwai7c8yy1ObSDgmEtDGb-TFV10qFbSp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3905" y="2852936"/>
            <a:ext cx="2173282" cy="1422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e 2"/>
          <p:cNvGrpSpPr/>
          <p:nvPr/>
        </p:nvGrpSpPr>
        <p:grpSpPr>
          <a:xfrm>
            <a:off x="3131840" y="3656088"/>
            <a:ext cx="4284372" cy="1110827"/>
            <a:chOff x="3239956" y="3656088"/>
            <a:chExt cx="4284372" cy="1110827"/>
          </a:xfrm>
        </p:grpSpPr>
        <p:sp>
          <p:nvSpPr>
            <p:cNvPr id="54" name="Arc 5"/>
            <p:cNvSpPr>
              <a:spLocks/>
            </p:cNvSpPr>
            <p:nvPr/>
          </p:nvSpPr>
          <p:spPr bwMode="auto">
            <a:xfrm rot="1414716">
              <a:off x="3239956" y="3656088"/>
              <a:ext cx="1007230" cy="1110827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471677" y="4005064"/>
              <a:ext cx="30526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b="1" dirty="0" smtClean="0">
                  <a:solidFill>
                    <a:schemeClr val="accent1">
                      <a:lumMod val="75000"/>
                    </a:schemeClr>
                  </a:solidFill>
                </a:rPr>
                <a:t>Ecarts acceptables ?</a:t>
              </a:r>
              <a:endParaRPr lang="fr-FR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82703"/>
            <a:ext cx="2137037" cy="1479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Image 39" descr="logo lil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873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5076056" y="1032498"/>
            <a:ext cx="928225" cy="6683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sp>
        <p:nvSpPr>
          <p:cNvPr id="46" name="Rectangle 45"/>
          <p:cNvSpPr/>
          <p:nvPr/>
        </p:nvSpPr>
        <p:spPr>
          <a:xfrm>
            <a:off x="2142234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6012160" y="1032497"/>
            <a:ext cx="973878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Restitution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6020149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6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55873" y="1772816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grpSp>
        <p:nvGrpSpPr>
          <p:cNvPr id="34" name="Groupe 33"/>
          <p:cNvGrpSpPr/>
          <p:nvPr/>
        </p:nvGrpSpPr>
        <p:grpSpPr>
          <a:xfrm>
            <a:off x="7092280" y="4653136"/>
            <a:ext cx="1663873" cy="1441375"/>
            <a:chOff x="7236296" y="4202162"/>
            <a:chExt cx="1663873" cy="1441375"/>
          </a:xfrm>
        </p:grpSpPr>
        <p:sp>
          <p:nvSpPr>
            <p:cNvPr id="35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9786" y="1912547"/>
            <a:ext cx="3129700" cy="429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 37" descr="logo lil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4305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88640"/>
            <a:ext cx="1080120" cy="1155041"/>
          </a:xfrm>
          <a:prstGeom prst="rect">
            <a:avLst/>
          </a:prstGeom>
        </p:spPr>
      </p:pic>
      <p:sp>
        <p:nvSpPr>
          <p:cNvPr id="5" name="Flèche en arc 4"/>
          <p:cNvSpPr/>
          <p:nvPr/>
        </p:nvSpPr>
        <p:spPr>
          <a:xfrm rot="20160950" flipV="1">
            <a:off x="3458879" y="2494007"/>
            <a:ext cx="2302692" cy="2290264"/>
          </a:xfrm>
          <a:prstGeom prst="circularArrow">
            <a:avLst>
              <a:gd name="adj1" fmla="val 16543"/>
              <a:gd name="adj2" fmla="val 1338745"/>
              <a:gd name="adj3" fmla="val 20116547"/>
              <a:gd name="adj4" fmla="val 2581081"/>
              <a:gd name="adj5" fmla="val 14965"/>
            </a:avLst>
          </a:prstGeom>
          <a:gradFill>
            <a:gsLst>
              <a:gs pos="8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82650" y="88364"/>
            <a:ext cx="7344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Conclusion</a:t>
            </a:r>
          </a:p>
          <a:p>
            <a:endParaRPr lang="fr-FR" sz="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Projet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SI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2014:  </a:t>
            </a:r>
            <a:r>
              <a:rPr lang="fr-FR" dirty="0" smtClean="0">
                <a:solidFill>
                  <a:srgbClr val="5269A8"/>
                </a:solidFill>
                <a:latin typeface="Arial Black" pitchFamily="34" charset="0"/>
              </a:rPr>
              <a:t>un banc d’essai expérimental, une étape incontournable</a:t>
            </a:r>
            <a:r>
              <a:rPr lang="fr-FR" dirty="0">
                <a:solidFill>
                  <a:srgbClr val="5269A8"/>
                </a:solidFill>
                <a:latin typeface="Arial Black" pitchFamily="34" charset="0"/>
              </a:rPr>
              <a:t> </a:t>
            </a:r>
            <a:r>
              <a:rPr lang="fr-FR" dirty="0" smtClean="0">
                <a:solidFill>
                  <a:srgbClr val="5269A8"/>
                </a:solidFill>
                <a:latin typeface="Arial Black" pitchFamily="34" charset="0"/>
              </a:rPr>
              <a:t>et objectif intermédiaire</a:t>
            </a:r>
            <a:endParaRPr lang="fr-FR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1200" dirty="0" smtClean="0">
                <a:latin typeface="Arial" pitchFamily="34" charset="0"/>
                <a:cs typeface="Arial" pitchFamily="34" charset="0"/>
              </a:rPr>
              <a:t>Objectif </a:t>
            </a:r>
            <a:r>
              <a:rPr lang="fr-FR" sz="1200" dirty="0">
                <a:latin typeface="Arial" pitchFamily="34" charset="0"/>
                <a:cs typeface="Arial" pitchFamily="34" charset="0"/>
              </a:rPr>
              <a:t>principal: </a:t>
            </a:r>
          </a:p>
          <a:p>
            <a:pPr algn="ctr"/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Proposer un modèle de comportement global pour ceux qui ne disposent pas de la piste </a:t>
            </a:r>
            <a:endParaRPr lang="fr-FR" dirty="0" smtClean="0">
              <a:solidFill>
                <a:srgbClr val="5269A8"/>
              </a:solidFill>
              <a:latin typeface="Arial Black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124924" y="2026610"/>
            <a:ext cx="302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  <a:cs typeface="Arial" pitchFamily="34" charset="0"/>
              </a:rPr>
              <a:t>La voiture sur la piste</a:t>
            </a:r>
            <a:endParaRPr lang="fr-FR" dirty="0"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37320" y="3861048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7A8BBC"/>
                </a:solidFill>
                <a:latin typeface="Arial" pitchFamily="34" charset="0"/>
                <a:cs typeface="Arial" pitchFamily="34" charset="0"/>
              </a:rPr>
              <a:t>2.Modéliser pour concevoir </a:t>
            </a:r>
            <a:r>
              <a:rPr lang="fr-FR" dirty="0" smtClean="0">
                <a:solidFill>
                  <a:srgbClr val="7A8BBC"/>
                </a:solidFill>
                <a:latin typeface="Arial" pitchFamily="34" charset="0"/>
                <a:cs typeface="Arial" pitchFamily="34" charset="0"/>
              </a:rPr>
              <a:t>un banc d’essai.</a:t>
            </a:r>
            <a:endParaRPr lang="fr-FR" dirty="0">
              <a:solidFill>
                <a:srgbClr val="7A8BB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00170" y="265825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93A1C9"/>
                </a:solidFill>
                <a:latin typeface="Arial" pitchFamily="34" charset="0"/>
                <a:cs typeface="Arial" pitchFamily="34" charset="0"/>
              </a:rPr>
              <a:t>1. Observer pour modéliser.</a:t>
            </a:r>
            <a:endParaRPr lang="fr-FR" b="1" dirty="0">
              <a:solidFill>
                <a:srgbClr val="93A1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37630" y="4940054"/>
            <a:ext cx="75107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D629D"/>
                </a:solidFill>
                <a:latin typeface="Arial Black" pitchFamily="34" charset="0"/>
                <a:cs typeface="Arial" pitchFamily="34" charset="0"/>
              </a:rPr>
              <a:t>3.Le banc d’essai.</a:t>
            </a:r>
          </a:p>
          <a:p>
            <a:pPr algn="ctr"/>
            <a:r>
              <a:rPr lang="fr-FR" b="1" dirty="0" smtClean="0">
                <a:solidFill>
                  <a:srgbClr val="4D629D"/>
                </a:solidFill>
                <a:latin typeface="Arial" pitchFamily="34" charset="0"/>
                <a:cs typeface="Arial" pitchFamily="34" charset="0"/>
              </a:rPr>
              <a:t>Concevoir et valider </a:t>
            </a:r>
            <a:r>
              <a:rPr lang="fr-FR" dirty="0" smtClean="0">
                <a:solidFill>
                  <a:srgbClr val="4D629D"/>
                </a:solidFill>
                <a:latin typeface="Arial" pitchFamily="34" charset="0"/>
                <a:cs typeface="Arial" pitchFamily="34" charset="0"/>
              </a:rPr>
              <a:t>les performances du banc d’essai en utilisant le premier modèle proposé.</a:t>
            </a:r>
          </a:p>
          <a:p>
            <a:pPr algn="ctr"/>
            <a:r>
              <a:rPr lang="fr-FR" b="1" dirty="0" smtClean="0">
                <a:solidFill>
                  <a:srgbClr val="4D629D"/>
                </a:solidFill>
                <a:latin typeface="Arial" pitchFamily="34" charset="0"/>
                <a:cs typeface="Arial" pitchFamily="34" charset="0"/>
              </a:rPr>
              <a:t>Pouvoir utiliser </a:t>
            </a:r>
            <a:r>
              <a:rPr lang="fr-FR" dirty="0" smtClean="0">
                <a:solidFill>
                  <a:srgbClr val="4D629D"/>
                </a:solidFill>
                <a:latin typeface="Arial" pitchFamily="34" charset="0"/>
                <a:cs typeface="Arial" pitchFamily="34" charset="0"/>
              </a:rPr>
              <a:t>le banc pour vérifier les performances d’une voiture quand on ne dispose pas de la piste.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803368" y="3921180"/>
            <a:ext cx="322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3F5281"/>
                </a:solidFill>
                <a:latin typeface="Arial" pitchFamily="34" charset="0"/>
                <a:cs typeface="Arial" pitchFamily="34" charset="0"/>
              </a:rPr>
              <a:t>4.Observer</a:t>
            </a:r>
            <a:r>
              <a:rPr lang="fr-FR" dirty="0" smtClean="0">
                <a:solidFill>
                  <a:srgbClr val="3F5281"/>
                </a:solidFill>
                <a:latin typeface="Arial" pitchFamily="34" charset="0"/>
                <a:cs typeface="Arial" pitchFamily="34" charset="0"/>
              </a:rPr>
              <a:t> pour affiner le modèle.</a:t>
            </a:r>
          </a:p>
          <a:p>
            <a:r>
              <a:rPr lang="fr-FR" sz="1200" dirty="0" smtClean="0">
                <a:solidFill>
                  <a:srgbClr val="3F5281"/>
                </a:solidFill>
                <a:latin typeface="Arial" pitchFamily="34" charset="0"/>
                <a:cs typeface="Arial" pitchFamily="34" charset="0"/>
              </a:rPr>
              <a:t>Ex: ce </a:t>
            </a:r>
            <a:r>
              <a:rPr lang="fr-FR" sz="1200" dirty="0">
                <a:solidFill>
                  <a:srgbClr val="3F5281"/>
                </a:solidFill>
                <a:latin typeface="Arial" pitchFamily="34" charset="0"/>
                <a:cs typeface="Arial" pitchFamily="34" charset="0"/>
              </a:rPr>
              <a:t>que l’on ne peut pas voir sur la </a:t>
            </a:r>
            <a:r>
              <a:rPr lang="fr-FR" sz="1200" dirty="0" smtClean="0">
                <a:solidFill>
                  <a:srgbClr val="3F5281"/>
                </a:solidFill>
                <a:latin typeface="Arial" pitchFamily="34" charset="0"/>
                <a:cs typeface="Arial" pitchFamily="34" charset="0"/>
              </a:rPr>
              <a:t>piste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777976" y="2433199"/>
            <a:ext cx="309533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5.Elaborer</a:t>
            </a:r>
            <a:r>
              <a:rPr lang="fr-FR" sz="16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un modèle final fidèle au comportement de la voiture sur la piste.</a:t>
            </a:r>
          </a:p>
          <a:p>
            <a:r>
              <a:rPr lang="fr-FR" sz="12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L’utilisation du banc d’essai ne se justifie plus</a:t>
            </a:r>
            <a:endParaRPr lang="fr-FR" sz="1200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984" y="1658770"/>
            <a:ext cx="1631292" cy="36784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170636" y="3251324"/>
            <a:ext cx="879178" cy="7756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6" name="Picture 2" descr="Boucle. flèches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1481" y="3304589"/>
            <a:ext cx="487065" cy="48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oucle. flèches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2003" y="4652313"/>
            <a:ext cx="487065" cy="48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oucle. flèches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84378"/>
            <a:ext cx="487065" cy="48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oucle. flèches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0478" y="3548121"/>
            <a:ext cx="487065" cy="48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 descr="logo lil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209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41D18C-4869-4210-9335-0F84A51A443B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61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7"/>
            <a:ext cx="971551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62" name="Rectangle à coins arrondis 61"/>
          <p:cNvSpPr/>
          <p:nvPr/>
        </p:nvSpPr>
        <p:spPr>
          <a:xfrm>
            <a:off x="179512" y="1772816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7403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683568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1</a:t>
            </a:r>
            <a:endParaRPr lang="fr-FR" dirty="0"/>
          </a:p>
        </p:txBody>
      </p:sp>
      <p:pic>
        <p:nvPicPr>
          <p:cNvPr id="64" name="Image 63" descr="logo li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  <p:sp>
        <p:nvSpPr>
          <p:cNvPr id="65" name="Rectangle à coins arrondis 64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srgbClr val="5269A8"/>
                </a:solidFill>
              </a:rPr>
              <a:t>Les éléments du </a:t>
            </a:r>
            <a:r>
              <a:rPr lang="fr-FR" sz="2400" b="1" dirty="0" err="1" smtClean="0">
                <a:solidFill>
                  <a:srgbClr val="5269A8"/>
                </a:solidFill>
              </a:rPr>
              <a:t>CdCF</a:t>
            </a:r>
            <a:r>
              <a:rPr lang="fr-FR" sz="2400" b="1" dirty="0" smtClean="0">
                <a:solidFill>
                  <a:srgbClr val="5269A8"/>
                </a:solidFill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71"/>
          <a:stretch/>
        </p:blipFill>
        <p:spPr bwMode="auto">
          <a:xfrm>
            <a:off x="2846582" y="2365797"/>
            <a:ext cx="5973890" cy="387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321" y="3389795"/>
            <a:ext cx="3708639" cy="147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à coins arrondis 33"/>
          <p:cNvSpPr/>
          <p:nvPr/>
        </p:nvSpPr>
        <p:spPr>
          <a:xfrm>
            <a:off x="503105" y="3284984"/>
            <a:ext cx="3638986" cy="432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5614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41D18C-4869-4210-9335-0F84A51A443B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61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7"/>
            <a:ext cx="971551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62" name="Rectangle à coins arrondis 61"/>
          <p:cNvSpPr/>
          <p:nvPr/>
        </p:nvSpPr>
        <p:spPr>
          <a:xfrm>
            <a:off x="179512" y="1807173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7403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683568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1</a:t>
            </a:r>
            <a:endParaRPr lang="fr-FR" dirty="0"/>
          </a:p>
        </p:txBody>
      </p:sp>
      <p:pic>
        <p:nvPicPr>
          <p:cNvPr id="64" name="Image 63" descr="logo li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  <p:sp>
        <p:nvSpPr>
          <p:cNvPr id="65" name="Rectangle à coins arrondis 64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srgbClr val="5269A8"/>
                </a:solidFill>
              </a:rPr>
              <a:t>Les éléments du </a:t>
            </a:r>
            <a:r>
              <a:rPr lang="fr-FR" sz="2400" b="1" dirty="0" err="1" smtClean="0">
                <a:solidFill>
                  <a:srgbClr val="5269A8"/>
                </a:solidFill>
              </a:rPr>
              <a:t>CdCF</a:t>
            </a:r>
            <a:r>
              <a:rPr lang="fr-FR" sz="2400" b="1" dirty="0" smtClean="0">
                <a:solidFill>
                  <a:srgbClr val="5269A8"/>
                </a:solidFill>
              </a:rPr>
              <a:t>.</a:t>
            </a:r>
            <a:endParaRPr lang="fr-FR" sz="2400" b="1" dirty="0">
              <a:solidFill>
                <a:srgbClr val="5269A8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664218" y="2520116"/>
            <a:ext cx="6287640" cy="3465576"/>
            <a:chOff x="1664218" y="2520116"/>
            <a:chExt cx="6287640" cy="3465576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3506" y="2520116"/>
              <a:ext cx="3168352" cy="209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4218" y="2729676"/>
              <a:ext cx="6232320" cy="3256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01813"/>
            <a:ext cx="3914775" cy="3419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94735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41D18C-4869-4210-9335-0F84A51A443B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61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7"/>
            <a:ext cx="971551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62" name="Rectangle à coins arrondis 61"/>
          <p:cNvSpPr/>
          <p:nvPr/>
        </p:nvSpPr>
        <p:spPr>
          <a:xfrm>
            <a:off x="179512" y="1807173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7403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683568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1</a:t>
            </a:r>
            <a:endParaRPr lang="fr-FR" dirty="0"/>
          </a:p>
        </p:txBody>
      </p:sp>
      <p:pic>
        <p:nvPicPr>
          <p:cNvPr id="64" name="Image 63" descr="logo li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  <p:sp>
        <p:nvSpPr>
          <p:cNvPr id="65" name="Rectangle à coins arrondis 64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srgbClr val="5269A8"/>
                </a:solidFill>
              </a:rPr>
              <a:t>Les éléments du </a:t>
            </a:r>
            <a:r>
              <a:rPr lang="fr-FR" sz="2400" b="1" dirty="0" err="1">
                <a:solidFill>
                  <a:srgbClr val="5269A8"/>
                </a:solidFill>
              </a:rPr>
              <a:t>CdCF</a:t>
            </a:r>
            <a:endParaRPr lang="fr-FR" sz="2400" b="1" dirty="0">
              <a:solidFill>
                <a:srgbClr val="5269A8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3506" y="2520116"/>
            <a:ext cx="3168352" cy="20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5817" y="2849641"/>
            <a:ext cx="6496041" cy="335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707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à coins arrondis 29"/>
          <p:cNvSpPr/>
          <p:nvPr/>
        </p:nvSpPr>
        <p:spPr>
          <a:xfrm>
            <a:off x="179512" y="1813410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6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17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5269A8"/>
                </a:solidFill>
              </a:rPr>
              <a:t>Quels </a:t>
            </a:r>
            <a:r>
              <a:rPr lang="fr-FR" sz="2400" b="1" dirty="0">
                <a:solidFill>
                  <a:srgbClr val="5269A8"/>
                </a:solidFill>
              </a:rPr>
              <a:t>critères </a:t>
            </a:r>
            <a:r>
              <a:rPr lang="fr-FR" sz="2400" b="1" dirty="0" smtClean="0">
                <a:solidFill>
                  <a:srgbClr val="5269A8"/>
                </a:solidFill>
              </a:rPr>
              <a:t>adopter pour </a:t>
            </a:r>
            <a:r>
              <a:rPr lang="fr-FR" sz="2400" b="1" dirty="0">
                <a:solidFill>
                  <a:srgbClr val="5269A8"/>
                </a:solidFill>
              </a:rPr>
              <a:t>é</a:t>
            </a:r>
            <a:r>
              <a:rPr lang="fr-FR" sz="2400" b="1" dirty="0" smtClean="0">
                <a:solidFill>
                  <a:srgbClr val="5269A8"/>
                </a:solidFill>
              </a:rPr>
              <a:t>valuer l’exactitude </a:t>
            </a:r>
            <a:r>
              <a:rPr lang="fr-FR" sz="2400" b="1" dirty="0">
                <a:solidFill>
                  <a:srgbClr val="5269A8"/>
                </a:solidFill>
              </a:rPr>
              <a:t>du banc ?</a:t>
            </a:r>
          </a:p>
        </p:txBody>
      </p:sp>
      <p:grpSp>
        <p:nvGrpSpPr>
          <p:cNvPr id="56" name="Groupe 55"/>
          <p:cNvGrpSpPr/>
          <p:nvPr/>
        </p:nvGrpSpPr>
        <p:grpSpPr>
          <a:xfrm>
            <a:off x="7084591" y="4653136"/>
            <a:ext cx="1663873" cy="1441375"/>
            <a:chOff x="7236296" y="4202162"/>
            <a:chExt cx="1663873" cy="1441375"/>
          </a:xfrm>
        </p:grpSpPr>
        <p:sp>
          <p:nvSpPr>
            <p:cNvPr id="57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8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569408" y="2546284"/>
            <a:ext cx="7962213" cy="3248947"/>
            <a:chOff x="569408" y="2546284"/>
            <a:chExt cx="7962213" cy="3248947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1413799">
              <a:off x="5147868" y="2708920"/>
              <a:ext cx="3383753" cy="1767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1442851">
              <a:off x="569408" y="2546284"/>
              <a:ext cx="2380534" cy="19221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75497">
              <a:off x="3165770" y="3784137"/>
              <a:ext cx="2681458" cy="20110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" name="ZoneTexte 60"/>
            <p:cNvSpPr txBox="1"/>
            <p:nvPr/>
          </p:nvSpPr>
          <p:spPr>
            <a:xfrm rot="993524">
              <a:off x="4981285" y="3286831"/>
              <a:ext cx="3333936" cy="5232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smtClean="0"/>
                <a:t>Cahier des charges</a:t>
              </a:r>
              <a:endParaRPr lang="fr-FR" sz="2800" b="1" dirty="0"/>
            </a:p>
          </p:txBody>
        </p:sp>
      </p:grpSp>
      <p:sp>
        <p:nvSpPr>
          <p:cNvPr id="62" name="Arc 5"/>
          <p:cNvSpPr>
            <a:spLocks/>
          </p:cNvSpPr>
          <p:nvPr/>
        </p:nvSpPr>
        <p:spPr bwMode="auto">
          <a:xfrm rot="21397025">
            <a:off x="2812145" y="2803939"/>
            <a:ext cx="802177" cy="754875"/>
          </a:xfrm>
          <a:custGeom>
            <a:avLst/>
            <a:gdLst>
              <a:gd name="G0" fmla="+- 0 0 0"/>
              <a:gd name="G1" fmla="+- 18671 0 0"/>
              <a:gd name="G2" fmla="+- 21600 0 0"/>
              <a:gd name="T0" fmla="*/ 10861 w 21600"/>
              <a:gd name="T1" fmla="*/ 0 h 18671"/>
              <a:gd name="T2" fmla="*/ 21600 w 21600"/>
              <a:gd name="T3" fmla="*/ 18671 h 18671"/>
              <a:gd name="T4" fmla="*/ 0 w 21600"/>
              <a:gd name="T5" fmla="*/ 18671 h 18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8671" fill="none" extrusionOk="0">
                <a:moveTo>
                  <a:pt x="10860" y="0"/>
                </a:moveTo>
                <a:cubicBezTo>
                  <a:pt x="17509" y="3867"/>
                  <a:pt x="21600" y="10979"/>
                  <a:pt x="21600" y="18671"/>
                </a:cubicBezTo>
              </a:path>
              <a:path w="21600" h="18671" stroke="0" extrusionOk="0">
                <a:moveTo>
                  <a:pt x="10860" y="0"/>
                </a:moveTo>
                <a:cubicBezTo>
                  <a:pt x="17509" y="3867"/>
                  <a:pt x="21600" y="10979"/>
                  <a:pt x="21600" y="18671"/>
                </a:cubicBezTo>
                <a:lnTo>
                  <a:pt x="0" y="18671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 type="stealth" w="med" len="med"/>
            <a:tailEnd type="stealth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4" name="Arc 5"/>
          <p:cNvSpPr>
            <a:spLocks/>
          </p:cNvSpPr>
          <p:nvPr/>
        </p:nvSpPr>
        <p:spPr bwMode="auto">
          <a:xfrm rot="21397025">
            <a:off x="7780697" y="4941231"/>
            <a:ext cx="802177" cy="754875"/>
          </a:xfrm>
          <a:custGeom>
            <a:avLst/>
            <a:gdLst>
              <a:gd name="G0" fmla="+- 0 0 0"/>
              <a:gd name="G1" fmla="+- 18671 0 0"/>
              <a:gd name="G2" fmla="+- 21600 0 0"/>
              <a:gd name="T0" fmla="*/ 10861 w 21600"/>
              <a:gd name="T1" fmla="*/ 0 h 18671"/>
              <a:gd name="T2" fmla="*/ 21600 w 21600"/>
              <a:gd name="T3" fmla="*/ 18671 h 18671"/>
              <a:gd name="T4" fmla="*/ 0 w 21600"/>
              <a:gd name="T5" fmla="*/ 18671 h 18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8671" fill="none" extrusionOk="0">
                <a:moveTo>
                  <a:pt x="10860" y="0"/>
                </a:moveTo>
                <a:cubicBezTo>
                  <a:pt x="17509" y="3867"/>
                  <a:pt x="21600" y="10979"/>
                  <a:pt x="21600" y="18671"/>
                </a:cubicBezTo>
              </a:path>
              <a:path w="21600" h="18671" stroke="0" extrusionOk="0">
                <a:moveTo>
                  <a:pt x="10860" y="0"/>
                </a:moveTo>
                <a:cubicBezTo>
                  <a:pt x="17509" y="3867"/>
                  <a:pt x="21600" y="10979"/>
                  <a:pt x="21600" y="18671"/>
                </a:cubicBezTo>
                <a:lnTo>
                  <a:pt x="0" y="18671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 type="stealth" w="med" len="med"/>
            <a:tailEnd type="stealth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830"/>
          <a:stretch/>
        </p:blipFill>
        <p:spPr bwMode="auto">
          <a:xfrm>
            <a:off x="1475656" y="2492896"/>
            <a:ext cx="5462720" cy="3694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Image 50" descr="logo lil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996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6" presetClass="emph" presetSubtype="0" repeatCount="indefinite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4" grpId="0" animBg="1"/>
      <p:bldP spid="6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4" y="85218"/>
            <a:ext cx="539552" cy="16155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3" y="4462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6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2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0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2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78" y="1032498"/>
            <a:ext cx="928225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4" y="1032496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5" y="1032497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59" y="1032497"/>
            <a:ext cx="966160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17" y="1032497"/>
            <a:ext cx="957193" cy="6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3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17" y="764704"/>
            <a:ext cx="1000123" cy="3405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2" y="1799530"/>
            <a:ext cx="8784976" cy="4495910"/>
          </a:xfrm>
          <a:prstGeom prst="roundRect">
            <a:avLst>
              <a:gd name="adj" fmla="val 431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79512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5269A8"/>
                </a:solidFill>
              </a:rPr>
              <a:t>Quels critères adopter pour évaluer l’exactitude du banc 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787" y="2457088"/>
            <a:ext cx="6501284" cy="339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7092280" y="4651921"/>
            <a:ext cx="1663873" cy="1441375"/>
            <a:chOff x="7236296" y="4202162"/>
            <a:chExt cx="1663873" cy="1441375"/>
          </a:xfrm>
        </p:grpSpPr>
        <p:sp>
          <p:nvSpPr>
            <p:cNvPr id="34" name="AutoShape 1"/>
            <p:cNvSpPr>
              <a:spLocks noChangeArrowheads="1"/>
            </p:cNvSpPr>
            <p:nvPr/>
          </p:nvSpPr>
          <p:spPr bwMode="auto">
            <a:xfrm>
              <a:off x="7865442" y="4202162"/>
              <a:ext cx="441325" cy="4143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AutoShape 2"/>
            <p:cNvSpPr>
              <a:spLocks noChangeArrowheads="1"/>
            </p:cNvSpPr>
            <p:nvPr/>
          </p:nvSpPr>
          <p:spPr bwMode="auto">
            <a:xfrm>
              <a:off x="7236296" y="5229200"/>
              <a:ext cx="439738" cy="414337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S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AutoShape 3"/>
            <p:cNvSpPr>
              <a:spLocks noChangeArrowheads="1"/>
            </p:cNvSpPr>
            <p:nvPr/>
          </p:nvSpPr>
          <p:spPr bwMode="auto">
            <a:xfrm>
              <a:off x="8460432" y="5229200"/>
              <a:ext cx="439737" cy="414337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R</a:t>
              </a:r>
              <a:endPara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Arc 5"/>
            <p:cNvSpPr>
              <a:spLocks/>
            </p:cNvSpPr>
            <p:nvPr/>
          </p:nvSpPr>
          <p:spPr bwMode="auto">
            <a:xfrm rot="21397025">
              <a:off x="7905941" y="4532130"/>
              <a:ext cx="802177" cy="754875"/>
            </a:xfrm>
            <a:custGeom>
              <a:avLst/>
              <a:gdLst>
                <a:gd name="G0" fmla="+- 0 0 0"/>
                <a:gd name="G1" fmla="+- 18671 0 0"/>
                <a:gd name="G2" fmla="+- 21600 0 0"/>
                <a:gd name="T0" fmla="*/ 10861 w 21600"/>
                <a:gd name="T1" fmla="*/ 0 h 18671"/>
                <a:gd name="T2" fmla="*/ 21600 w 21600"/>
                <a:gd name="T3" fmla="*/ 18671 h 18671"/>
                <a:gd name="T4" fmla="*/ 0 w 21600"/>
                <a:gd name="T5" fmla="*/ 18671 h 18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671" fill="none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</a:path>
                <a:path w="21600" h="18671" stroke="0" extrusionOk="0">
                  <a:moveTo>
                    <a:pt x="10860" y="0"/>
                  </a:moveTo>
                  <a:cubicBezTo>
                    <a:pt x="17509" y="3867"/>
                    <a:pt x="21600" y="10979"/>
                    <a:pt x="21600" y="18671"/>
                  </a:cubicBezTo>
                  <a:lnTo>
                    <a:pt x="0" y="186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24944"/>
            <a:ext cx="56578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1313248" y="3284984"/>
            <a:ext cx="2610680" cy="4819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à coins arrondis 56"/>
          <p:cNvSpPr/>
          <p:nvPr/>
        </p:nvSpPr>
        <p:spPr>
          <a:xfrm>
            <a:off x="1313248" y="3881332"/>
            <a:ext cx="2610680" cy="332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à coins arrondis 59"/>
          <p:cNvSpPr/>
          <p:nvPr/>
        </p:nvSpPr>
        <p:spPr>
          <a:xfrm>
            <a:off x="1313248" y="4692937"/>
            <a:ext cx="2610680" cy="332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" name="Image 41" descr="logo lil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900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7" grpId="0" animBg="1"/>
      <p:bldP spid="6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5027</TotalTime>
  <Words>2840</Words>
  <Application>Microsoft Office PowerPoint</Application>
  <PresentationFormat>Affichage à l'écran (4:3)</PresentationFormat>
  <Paragraphs>934</Paragraphs>
  <Slides>43</Slides>
  <Notes>0</Notes>
  <HiddenSlides>0</HiddenSlides>
  <MMClips>5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4" baseType="lpstr">
      <vt:lpstr>Solstice</vt:lpstr>
      <vt:lpstr>Projet S SI Focus sur la complémentarité  des projets SI et STI2D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N.Delleaux</dc:creator>
  <cp:lastModifiedBy> HQE</cp:lastModifiedBy>
  <cp:revision>254</cp:revision>
  <dcterms:created xsi:type="dcterms:W3CDTF">2014-02-04T10:25:42Z</dcterms:created>
  <dcterms:modified xsi:type="dcterms:W3CDTF">2014-04-01T07:41:13Z</dcterms:modified>
</cp:coreProperties>
</file>