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67" r:id="rId5"/>
    <p:sldId id="268" r:id="rId6"/>
    <p:sldId id="265" r:id="rId7"/>
    <p:sldId id="261" r:id="rId8"/>
    <p:sldId id="262" r:id="rId9"/>
    <p:sldId id="263" r:id="rId10"/>
    <p:sldId id="266" r:id="rId11"/>
    <p:sldId id="264" r:id="rId12"/>
    <p:sldId id="259" r:id="rId13"/>
    <p:sldId id="260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24" autoAdjust="0"/>
    <p:restoredTop sz="94660"/>
  </p:normalViewPr>
  <p:slideViewPr>
    <p:cSldViewPr>
      <p:cViewPr>
        <p:scale>
          <a:sx n="90" d="100"/>
          <a:sy n="90" d="100"/>
        </p:scale>
        <p:origin x="3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utilisateur\Mes%20documents\Acad&#233;mie\R&#233;forme%20des%20lycees\r&#233;forme%20des%202nde\Effectifs%202010\Effcetif_EE_Rentree_2010_V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tilisateur\Mes%20documents\Acad&#233;mie\R&#233;forme%20des%20lycees\r&#233;forme%20des%202nde\Effectifs%202010\Effcetif_EE_Rentree_2010_V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title>
      <c:layout>
        <c:manualLayout>
          <c:xMode val="edge"/>
          <c:yMode val="edge"/>
          <c:x val="9.7215223097112849E-2"/>
          <c:y val="2.7777777777777776E-2"/>
        </c:manualLayout>
      </c:layout>
    </c:title>
    <c:view3D>
      <c:rotX val="40"/>
      <c:rotY val="10"/>
      <c:perspective val="30"/>
    </c:view3D>
    <c:plotArea>
      <c:layout/>
      <c:pie3DChart>
        <c:varyColors val="1"/>
        <c:ser>
          <c:idx val="0"/>
          <c:order val="0"/>
          <c:tx>
            <c:strRef>
              <c:f>Feuil3!$A$1</c:f>
              <c:strCache>
                <c:ptCount val="1"/>
                <c:pt idx="0">
                  <c:v>Répartition des enseignements d'Exploration 2010</c:v>
                </c:pt>
              </c:strCache>
            </c:strRef>
          </c:tx>
          <c:explosion val="25"/>
          <c:cat>
            <c:strRef>
              <c:f>Feuil3!$A$4:$A$6</c:f>
              <c:strCache>
                <c:ptCount val="3"/>
                <c:pt idx="0">
                  <c:v>SI+CIT Pu</c:v>
                </c:pt>
                <c:pt idx="1">
                  <c:v>SI+CIT Pri</c:v>
                </c:pt>
                <c:pt idx="2">
                  <c:v>Autre</c:v>
                </c:pt>
              </c:strCache>
            </c:strRef>
          </c:cat>
          <c:val>
            <c:numRef>
              <c:f>Feuil3!$C$4:$C$6</c:f>
              <c:numCache>
                <c:formatCode>0.00%</c:formatCode>
                <c:ptCount val="3"/>
                <c:pt idx="0">
                  <c:v>0.10113845717794889</c:v>
                </c:pt>
                <c:pt idx="1">
                  <c:v>3.7177004109783175E-2</c:v>
                </c:pt>
                <c:pt idx="2">
                  <c:v>0.86168453871226791</c:v>
                </c:pt>
              </c:numCache>
            </c:numRef>
          </c:val>
        </c:ser>
      </c:pie3DChart>
      <c:spPr>
        <a:noFill/>
        <a:ln w="25400">
          <a:noFill/>
        </a:ln>
      </c:spPr>
    </c:plotArea>
    <c:legend>
      <c:legendPos val="r"/>
      <c:layout/>
    </c:legend>
    <c:plotVisOnly val="1"/>
    <c:dispBlanksAs val="zero"/>
  </c:chart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Feuil3!$A$27</c:f>
              <c:strCache>
                <c:ptCount val="1"/>
                <c:pt idx="0">
                  <c:v>Répartition des Enseignements d'Exploration SI-CIT</c:v>
                </c:pt>
              </c:strCache>
            </c:strRef>
          </c:tx>
          <c:explosion val="25"/>
          <c:cat>
            <c:strRef>
              <c:f>Feuil3!$A$29:$C$29</c:f>
              <c:strCache>
                <c:ptCount val="3"/>
                <c:pt idx="0">
                  <c:v>CIT</c:v>
                </c:pt>
                <c:pt idx="1">
                  <c:v>SI</c:v>
                </c:pt>
                <c:pt idx="2">
                  <c:v>SI+CIT</c:v>
                </c:pt>
              </c:strCache>
            </c:strRef>
          </c:cat>
          <c:val>
            <c:numRef>
              <c:f>Feuil3!$A$30:$C$30</c:f>
              <c:numCache>
                <c:formatCode>0.00</c:formatCode>
                <c:ptCount val="3"/>
                <c:pt idx="0">
                  <c:v>19.34</c:v>
                </c:pt>
                <c:pt idx="1">
                  <c:v>32.130000000000003</c:v>
                </c:pt>
                <c:pt idx="2">
                  <c:v>48.53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0.62963</cdr:x>
      <cdr:y>0.14894</cdr:y>
    </cdr:from>
    <cdr:to>
      <cdr:x>0.75046</cdr:x>
      <cdr:y>0.26699</cdr:y>
    </cdr:to>
    <cdr:sp macro="" textlink="">
      <cdr:nvSpPr>
        <cdr:cNvPr id="3" name="Légende encadrée 2 2"/>
        <cdr:cNvSpPr/>
      </cdr:nvSpPr>
      <cdr:spPr>
        <a:xfrm xmlns:a="http://schemas.openxmlformats.org/drawingml/2006/main">
          <a:off x="3672408" y="504056"/>
          <a:ext cx="704759" cy="399526"/>
        </a:xfrm>
        <a:prstGeom xmlns:a="http://schemas.openxmlformats.org/drawingml/2006/main" prst="borderCallout2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fr-FR"/>
        </a:p>
      </cdr:txBody>
    </cdr:sp>
  </cdr:relSizeAnchor>
  <cdr:relSizeAnchor xmlns:cdr="http://schemas.openxmlformats.org/drawingml/2006/chartDrawing">
    <cdr:from>
      <cdr:x>0.62963</cdr:x>
      <cdr:y>0.14894</cdr:y>
    </cdr:from>
    <cdr:to>
      <cdr:x>0.75463</cdr:x>
      <cdr:y>0.24616</cdr:y>
    </cdr:to>
    <cdr:sp macro="" textlink="">
      <cdr:nvSpPr>
        <cdr:cNvPr id="4" name="ZoneTexte 3"/>
        <cdr:cNvSpPr txBox="1"/>
      </cdr:nvSpPr>
      <cdr:spPr>
        <a:xfrm xmlns:a="http://schemas.openxmlformats.org/drawingml/2006/main">
          <a:off x="3672408" y="504056"/>
          <a:ext cx="729081" cy="3290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1100" dirty="0"/>
            <a:t>10,1%</a:t>
          </a:r>
        </a:p>
      </cdr:txBody>
    </cdr:sp>
  </cdr:relSizeAnchor>
  <cdr:relSizeAnchor xmlns:cdr="http://schemas.openxmlformats.org/drawingml/2006/chartDrawing">
    <cdr:from>
      <cdr:x>0.66667</cdr:x>
      <cdr:y>0.44792</cdr:y>
    </cdr:from>
    <cdr:to>
      <cdr:x>0.7875</cdr:x>
      <cdr:y>0.56597</cdr:y>
    </cdr:to>
    <cdr:sp macro="" textlink="">
      <cdr:nvSpPr>
        <cdr:cNvPr id="5" name="Légende encadrée 2 4"/>
        <cdr:cNvSpPr/>
      </cdr:nvSpPr>
      <cdr:spPr>
        <a:xfrm xmlns:a="http://schemas.openxmlformats.org/drawingml/2006/main">
          <a:off x="3048000" y="1228725"/>
          <a:ext cx="552435" cy="323835"/>
        </a:xfrm>
        <a:prstGeom xmlns:a="http://schemas.openxmlformats.org/drawingml/2006/main" prst="borderCallout2">
          <a:avLst>
            <a:gd name="adj1" fmla="val 18750"/>
            <a:gd name="adj2" fmla="val -8333"/>
            <a:gd name="adj3" fmla="val 18750"/>
            <a:gd name="adj4" fmla="val -16667"/>
            <a:gd name="adj5" fmla="val -13977"/>
            <a:gd name="adj6" fmla="val -57012"/>
          </a:avLst>
        </a:prstGeom>
        <a:solidFill xmlns:a="http://schemas.openxmlformats.org/drawingml/2006/main">
          <a:sysClr val="window" lastClr="FFFFFF"/>
        </a:solidFill>
        <a:ln xmlns:a="http://schemas.openxmlformats.org/drawingml/2006/main" w="25400" cap="flat" cmpd="sng" algn="ctr">
          <a:solidFill>
            <a:sysClr val="windowText" lastClr="0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fr-FR"/>
        </a:p>
      </cdr:txBody>
    </cdr:sp>
  </cdr:relSizeAnchor>
  <cdr:relSizeAnchor xmlns:cdr="http://schemas.openxmlformats.org/drawingml/2006/chartDrawing">
    <cdr:from>
      <cdr:x>0.66874</cdr:x>
      <cdr:y>0.45139</cdr:y>
    </cdr:from>
    <cdr:to>
      <cdr:x>0.79374</cdr:x>
      <cdr:y>0.54861</cdr:y>
    </cdr:to>
    <cdr:sp macro="" textlink="">
      <cdr:nvSpPr>
        <cdr:cNvPr id="6" name="ZoneTexte 2"/>
        <cdr:cNvSpPr txBox="1"/>
      </cdr:nvSpPr>
      <cdr:spPr>
        <a:xfrm xmlns:a="http://schemas.openxmlformats.org/drawingml/2006/main">
          <a:off x="3057495" y="1238259"/>
          <a:ext cx="571500" cy="266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fr-FR" sz="1100"/>
            <a:t>3,7%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B6C033-3170-4D03-92A5-A99A3AD6CC1B}" type="datetimeFigureOut">
              <a:rPr lang="fr-FR" smtClean="0"/>
              <a:pPr/>
              <a:t>01/10/2010</a:t>
            </a:fld>
            <a:endParaRPr lang="fr-FR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8DFCCD-F5D1-47AF-AA6E-0BB2291443A7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B6C033-3170-4D03-92A5-A99A3AD6CC1B}" type="datetimeFigureOut">
              <a:rPr lang="fr-FR" smtClean="0"/>
              <a:pPr/>
              <a:t>01/10/2010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8DFCCD-F5D1-47AF-AA6E-0BB2291443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B6C033-3170-4D03-92A5-A99A3AD6CC1B}" type="datetimeFigureOut">
              <a:rPr lang="fr-FR" smtClean="0"/>
              <a:pPr/>
              <a:t>01/10/2010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8DFCCD-F5D1-47AF-AA6E-0BB2291443A7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B6C033-3170-4D03-92A5-A99A3AD6CC1B}" type="datetimeFigureOut">
              <a:rPr lang="fr-FR" smtClean="0"/>
              <a:pPr/>
              <a:t>01/10/2010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8DFCCD-F5D1-47AF-AA6E-0BB2291443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B6C033-3170-4D03-92A5-A99A3AD6CC1B}" type="datetimeFigureOut">
              <a:rPr lang="fr-FR" smtClean="0"/>
              <a:pPr/>
              <a:t>01/10/2010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8DFCCD-F5D1-47AF-AA6E-0BB2291443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B6C033-3170-4D03-92A5-A99A3AD6CC1B}" type="datetimeFigureOut">
              <a:rPr lang="fr-FR" smtClean="0"/>
              <a:pPr/>
              <a:t>01/10/2010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8DFCCD-F5D1-47AF-AA6E-0BB2291443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B6C033-3170-4D03-92A5-A99A3AD6CC1B}" type="datetimeFigureOut">
              <a:rPr lang="fr-FR" smtClean="0"/>
              <a:pPr/>
              <a:t>01/10/2010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8DFCCD-F5D1-47AF-AA6E-0BB2291443A7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B6C033-3170-4D03-92A5-A99A3AD6CC1B}" type="datetimeFigureOut">
              <a:rPr lang="fr-FR" smtClean="0"/>
              <a:pPr/>
              <a:t>01/10/2010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8DFCCD-F5D1-47AF-AA6E-0BB2291443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B6C033-3170-4D03-92A5-A99A3AD6CC1B}" type="datetimeFigureOut">
              <a:rPr lang="fr-FR" smtClean="0"/>
              <a:pPr/>
              <a:t>01/10/2010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8DFCCD-F5D1-47AF-AA6E-0BB2291443A7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B6C033-3170-4D03-92A5-A99A3AD6CC1B}" type="datetimeFigureOut">
              <a:rPr lang="fr-FR" smtClean="0"/>
              <a:pPr/>
              <a:t>01/10/2010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8DFCCD-F5D1-47AF-AA6E-0BB2291443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B6C033-3170-4D03-92A5-A99A3AD6CC1B}" type="datetimeFigureOut">
              <a:rPr lang="fr-FR" smtClean="0"/>
              <a:pPr/>
              <a:t>01/10/2010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8DFCCD-F5D1-47AF-AA6E-0BB2291443A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7B6C033-3170-4D03-92A5-A99A3AD6CC1B}" type="datetimeFigureOut">
              <a:rPr lang="fr-FR" smtClean="0"/>
              <a:pPr/>
              <a:t>01/10/2010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18DFCCD-F5D1-47AF-AA6E-0BB2291443A7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file:///C:\Documents%20and%20Settings\utilisateur\Mes%20documents\Acad&#233;mie\R&#233;forme%20des%20lycees\r&#233;forme%20des%202nde\Effectifs%202010\Effcetif_EE_Rentree_2010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../CIT/LyceeGT_Ressources_2_Exploration_Creation-Innovation-Technologiques_147086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../../SI/LyceeGT_Ressources_2_Exploration_Sciences-Ingenieur_148470.pdf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rpet.adc.education.fr/" TargetMode="External"/><Relationship Id="rId2" Type="http://schemas.openxmlformats.org/officeDocument/2006/relationships/hyperlink" Target="http://sti.discipline.ac-lille.f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2979762"/>
          </a:xfrm>
        </p:spPr>
        <p:txBody>
          <a:bodyPr>
            <a:normAutofit/>
          </a:bodyPr>
          <a:lstStyle/>
          <a:p>
            <a:r>
              <a:rPr lang="fr-FR" dirty="0" smtClean="0"/>
              <a:t>Réunion des Chefs de Travaux</a:t>
            </a:r>
            <a:br>
              <a:rPr lang="fr-FR" dirty="0" smtClean="0"/>
            </a:b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Bilan de Rentrée sur les Enseignements d’Exploration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03648" y="4437112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fr-FR" sz="2000" dirty="0" smtClean="0"/>
              <a:t>Lycée </a:t>
            </a:r>
            <a:r>
              <a:rPr lang="fr-FR" sz="2000" dirty="0" err="1" smtClean="0"/>
              <a:t>Baggio</a:t>
            </a:r>
            <a:endParaRPr lang="fr-FR" sz="2000" dirty="0" smtClean="0"/>
          </a:p>
          <a:p>
            <a:pPr algn="r"/>
            <a:r>
              <a:rPr lang="fr-FR" sz="2000" dirty="0" smtClean="0"/>
              <a:t>1</a:t>
            </a:r>
            <a:r>
              <a:rPr lang="fr-FR" sz="2000" baseline="30000" dirty="0" smtClean="0"/>
              <a:t>er</a:t>
            </a:r>
            <a:r>
              <a:rPr lang="fr-FR" sz="2000" dirty="0" smtClean="0"/>
              <a:t> Octobre 2010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mtClean="0"/>
              <a:t>Bilan de Rentrée sur les Enseignements d’Exploration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45920" y="1844824"/>
            <a:ext cx="6382464" cy="4800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fr-FR" sz="2800" dirty="0" smtClean="0"/>
          </a:p>
          <a:p>
            <a:pPr marL="365125" indent="-365125">
              <a:buFont typeface="Wingdings" pitchFamily="2" charset="2"/>
              <a:buChar char="Ø"/>
            </a:pPr>
            <a:r>
              <a:rPr lang="fr-FR" sz="2800" dirty="0" smtClean="0"/>
              <a:t>Constat de rentrée  des effectifs 2010</a:t>
            </a:r>
          </a:p>
          <a:p>
            <a:pPr marL="365125" indent="-365125">
              <a:buFont typeface="Wingdings" pitchFamily="2" charset="2"/>
              <a:buChar char="Ø"/>
            </a:pPr>
            <a:endParaRPr lang="fr-FR" sz="2800" dirty="0" smtClean="0"/>
          </a:p>
          <a:p>
            <a:pPr marL="365125" indent="-365125">
              <a:buFont typeface="Wingdings" pitchFamily="2" charset="2"/>
              <a:buChar char="Ø"/>
            </a:pPr>
            <a:r>
              <a:rPr lang="fr-FR" sz="2800" dirty="0" smtClean="0"/>
              <a:t>Les Ressources pour la classe</a:t>
            </a:r>
          </a:p>
          <a:p>
            <a:pPr marL="365125" indent="-365125">
              <a:buFont typeface="Wingdings" pitchFamily="2" charset="2"/>
              <a:buChar char="Ø"/>
            </a:pPr>
            <a:endParaRPr lang="fr-FR" sz="2800" dirty="0" smtClean="0"/>
          </a:p>
          <a:p>
            <a:pPr marL="354013" lvl="1" indent="-354013">
              <a:buFont typeface="Wingdings" pitchFamily="2" charset="2"/>
              <a:buChar char="Ø"/>
            </a:pPr>
            <a:r>
              <a:rPr lang="fr-FR" dirty="0" smtClean="0"/>
              <a:t>L’organisation temporelle et spatiale</a:t>
            </a:r>
          </a:p>
          <a:p>
            <a:pPr marL="354013" lvl="1" indent="-354013">
              <a:buNone/>
            </a:pPr>
            <a:endParaRPr lang="fr-FR" dirty="0" smtClean="0"/>
          </a:p>
          <a:p>
            <a:pPr marL="354013" lvl="1" indent="-354013">
              <a:buFont typeface="Wingdings" pitchFamily="2" charset="2"/>
              <a:buChar char="Ø"/>
            </a:pPr>
            <a:r>
              <a:rPr lang="fr-FR" dirty="0" smtClean="0"/>
              <a:t>La Formation</a:t>
            </a:r>
          </a:p>
          <a:p>
            <a:pPr marL="354013" lvl="1" indent="-354013">
              <a:buNone/>
            </a:pPr>
            <a:endParaRPr lang="fr-FR" dirty="0" smtClean="0"/>
          </a:p>
          <a:p>
            <a:pPr marL="354013" lvl="1" indent="-354013">
              <a:buFont typeface="Wingdings" pitchFamily="2" charset="2"/>
              <a:buChar char="Ø"/>
            </a:pPr>
            <a:r>
              <a:rPr lang="fr-FR" dirty="0" smtClean="0"/>
              <a:t>Les sites ressources	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Bilan de Rentrée sur les Enseignements d’Exploration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1117104"/>
          </a:xfrm>
        </p:spPr>
        <p:txBody>
          <a:bodyPr>
            <a:normAutofit/>
          </a:bodyPr>
          <a:lstStyle/>
          <a:p>
            <a:r>
              <a:rPr lang="fr-FR" sz="2000" dirty="0" smtClean="0"/>
              <a:t>Stabilité des effectifs </a:t>
            </a:r>
            <a:r>
              <a:rPr lang="fr-FR" sz="2000" dirty="0" smtClean="0"/>
              <a:t>par rapport à 2009 </a:t>
            </a:r>
            <a:r>
              <a:rPr lang="fr-FR" sz="2000" dirty="0" smtClean="0"/>
              <a:t>à </a:t>
            </a:r>
            <a:r>
              <a:rPr lang="fr-FR" sz="2000" dirty="0" smtClean="0"/>
              <a:t>relativiser avec la hausse des effectifs de 2</a:t>
            </a:r>
            <a:r>
              <a:rPr lang="fr-FR" sz="2000" baseline="30000" dirty="0" smtClean="0"/>
              <a:t>nde</a:t>
            </a:r>
            <a:r>
              <a:rPr lang="fr-FR" sz="2000" dirty="0" smtClean="0"/>
              <a:t> (20770-2009;21169-2010;+1,9% chiffres provisoires</a:t>
            </a:r>
            <a:r>
              <a:rPr lang="fr-FR" sz="2000" dirty="0" smtClean="0"/>
              <a:t>).</a:t>
            </a:r>
            <a:endParaRPr lang="fr-FR" sz="2000" dirty="0" smtClean="0"/>
          </a:p>
          <a:p>
            <a:pPr>
              <a:buNone/>
            </a:pPr>
            <a:endParaRPr lang="fr-FR" sz="2000" dirty="0" smtClean="0"/>
          </a:p>
        </p:txBody>
      </p:sp>
      <p:pic>
        <p:nvPicPr>
          <p:cNvPr id="1027" name="Picture 3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260648"/>
            <a:ext cx="13049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Graphique 12"/>
          <p:cNvGraphicFramePr>
            <a:graphicFrameLocks/>
          </p:cNvGraphicFramePr>
          <p:nvPr/>
        </p:nvGraphicFramePr>
        <p:xfrm>
          <a:off x="2267744" y="2852936"/>
          <a:ext cx="5832648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Bilan de Rentrée sur les Enseignements d’Exploration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L’attractivité SI </a:t>
            </a:r>
            <a:r>
              <a:rPr lang="fr-FR" sz="2400" dirty="0" smtClean="0"/>
              <a:t> est supérieure au </a:t>
            </a:r>
            <a:r>
              <a:rPr lang="fr-FR" sz="2400" dirty="0" smtClean="0"/>
              <a:t>CIT </a:t>
            </a:r>
            <a:r>
              <a:rPr lang="fr-FR" sz="2400" dirty="0" smtClean="0"/>
              <a:t>(19,3% contre 32,1%),  </a:t>
            </a:r>
            <a:r>
              <a:rPr lang="fr-FR" sz="2400" dirty="0" smtClean="0"/>
              <a:t>4</a:t>
            </a:r>
            <a:r>
              <a:rPr lang="fr-FR" sz="2400" dirty="0" smtClean="0"/>
              <a:t>8,5% </a:t>
            </a:r>
            <a:r>
              <a:rPr lang="fr-FR" sz="2400" dirty="0" smtClean="0"/>
              <a:t>font </a:t>
            </a:r>
            <a:r>
              <a:rPr lang="fr-FR" sz="2400" dirty="0" smtClean="0"/>
              <a:t>CIT+SI</a:t>
            </a:r>
          </a:p>
          <a:p>
            <a:endParaRPr lang="fr-FR" sz="2400" dirty="0" smtClean="0"/>
          </a:p>
          <a:p>
            <a:endParaRPr lang="fr-FR" sz="2400" dirty="0" smtClean="0"/>
          </a:p>
          <a:p>
            <a:endParaRPr lang="fr-FR" sz="2400" dirty="0" smtClean="0"/>
          </a:p>
          <a:p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dirty="0"/>
          </a:p>
        </p:txBody>
      </p:sp>
      <p:graphicFrame>
        <p:nvGraphicFramePr>
          <p:cNvPr id="4" name="Graphique 3"/>
          <p:cNvGraphicFramePr/>
          <p:nvPr/>
        </p:nvGraphicFramePr>
        <p:xfrm>
          <a:off x="2843808" y="278092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Bilan de Rentrée sur les Enseignements d’Exploration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916832"/>
            <a:ext cx="7498080" cy="4331568"/>
          </a:xfrm>
        </p:spPr>
        <p:txBody>
          <a:bodyPr>
            <a:normAutofit/>
          </a:bodyPr>
          <a:lstStyle/>
          <a:p>
            <a:endParaRPr lang="fr-FR" sz="2800" dirty="0" smtClean="0"/>
          </a:p>
          <a:p>
            <a:r>
              <a:rPr lang="fr-FR" sz="2800" dirty="0" smtClean="0"/>
              <a:t>Communication sur le CIT à développer</a:t>
            </a:r>
          </a:p>
          <a:p>
            <a:endParaRPr lang="fr-FR" sz="2800" dirty="0" smtClean="0"/>
          </a:p>
          <a:p>
            <a:r>
              <a:rPr lang="fr-FR" sz="2800" dirty="0" smtClean="0"/>
              <a:t>Globalement </a:t>
            </a:r>
            <a:r>
              <a:rPr lang="fr-FR" sz="2800" dirty="0" smtClean="0"/>
              <a:t>l’influence de laisser le choix CIT, SI , CIT+SI ou CIT+SI seul n’est pas significatif, toutefois tous les établissements en hausse </a:t>
            </a:r>
            <a:r>
              <a:rPr lang="fr-FR" sz="2800" dirty="0" smtClean="0"/>
              <a:t>d’effectif </a:t>
            </a:r>
            <a:r>
              <a:rPr lang="fr-FR" sz="2800" dirty="0" smtClean="0"/>
              <a:t>on fait le choix de CIT, SI ,CIT+SI.</a:t>
            </a:r>
          </a:p>
          <a:p>
            <a:endParaRPr lang="fr-FR" sz="2800" dirty="0" smtClean="0"/>
          </a:p>
          <a:p>
            <a:endParaRPr lang="fr-FR" sz="2800" dirty="0" smtClean="0"/>
          </a:p>
          <a:p>
            <a:pPr>
              <a:buNone/>
            </a:pPr>
            <a:endParaRPr lang="fr-FR" sz="2800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Bilan de Rentrée sur les Enseignements d’Exploration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8900" indent="-6350">
              <a:buFont typeface="Wingdings" pitchFamily="2" charset="2"/>
              <a:buChar char="v"/>
            </a:pPr>
            <a:r>
              <a:rPr lang="fr-FR" sz="2400" dirty="0" smtClean="0"/>
              <a:t> </a:t>
            </a:r>
            <a:r>
              <a:rPr lang="fr-FR" dirty="0" smtClean="0"/>
              <a:t>Les Outils</a:t>
            </a:r>
          </a:p>
          <a:p>
            <a:pPr marL="88900" indent="-6350">
              <a:buNone/>
            </a:pPr>
            <a:r>
              <a:rPr lang="fr-FR" sz="2400" dirty="0" smtClean="0"/>
              <a:t>Guides de ressources pour la classe sont présents sur </a:t>
            </a:r>
            <a:r>
              <a:rPr lang="fr-FR" sz="2400" dirty="0" err="1" smtClean="0"/>
              <a:t>Eduscol</a:t>
            </a:r>
            <a:r>
              <a:rPr lang="fr-FR" sz="2400" dirty="0" smtClean="0"/>
              <a:t>. </a:t>
            </a:r>
          </a:p>
          <a:p>
            <a:pPr marL="88900" indent="-6350">
              <a:buNone/>
            </a:pPr>
            <a:endParaRPr lang="fr-FR" sz="2400" dirty="0" smtClean="0"/>
          </a:p>
          <a:p>
            <a:pPr marL="88900" indent="-6350">
              <a:buNone/>
            </a:pPr>
            <a:r>
              <a:rPr lang="fr-FR" sz="2400" dirty="0" smtClean="0"/>
              <a:t>Sans être prescripteurs, ils sont des outils indispensables dans la réflexion menée par les équipes pédagogiques.</a:t>
            </a:r>
            <a:endParaRPr lang="fr-FR" sz="2400" dirty="0"/>
          </a:p>
        </p:txBody>
      </p:sp>
      <p:pic>
        <p:nvPicPr>
          <p:cNvPr id="4" name="Image 3" descr="pdf.jpg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07904" y="4293096"/>
            <a:ext cx="1304925" cy="8382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788024" y="458112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CIT</a:t>
            </a:r>
            <a:endParaRPr lang="fr-FR" dirty="0"/>
          </a:p>
        </p:txBody>
      </p:sp>
      <p:pic>
        <p:nvPicPr>
          <p:cNvPr id="6" name="Image 5" descr="pdf.jpg">
            <a:hlinkClick r:id="rId4" action="ppaction://hlinkfile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07904" y="5229200"/>
            <a:ext cx="1304925" cy="83820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4860032" y="544522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Bilan de Rentrée sur les Enseignements d’Exploration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88900" indent="-6350">
              <a:buFont typeface="Wingdings" pitchFamily="2" charset="2"/>
              <a:buChar char="v"/>
            </a:pPr>
            <a:r>
              <a:rPr lang="fr-FR" dirty="0" smtClean="0"/>
              <a:t> Organisation temporelle</a:t>
            </a:r>
          </a:p>
          <a:p>
            <a:pPr marL="88900" indent="-6350">
              <a:buNone/>
            </a:pPr>
            <a:r>
              <a:rPr lang="fr-FR" dirty="0" smtClean="0"/>
              <a:t>La majorité des établissements ont choisi une répartition sur 27 semaines avec 2h par semaine.</a:t>
            </a:r>
            <a:endParaRPr lang="fr-FR" sz="2400" dirty="0" smtClean="0"/>
          </a:p>
          <a:p>
            <a:pPr marL="900113" indent="-457200">
              <a:buFont typeface="Wingdings" pitchFamily="2" charset="2"/>
              <a:buChar char="Ø"/>
            </a:pPr>
            <a:r>
              <a:rPr lang="fr-FR" sz="2400" dirty="0" smtClean="0"/>
              <a:t>	Mois de septembre dédié à la concertation</a:t>
            </a:r>
          </a:p>
          <a:p>
            <a:pPr marL="900113" indent="-457200">
              <a:buFont typeface="Wingdings" pitchFamily="2" charset="2"/>
              <a:buChar char="Ø"/>
            </a:pPr>
            <a:r>
              <a:rPr lang="fr-FR" sz="2400" dirty="0" smtClean="0"/>
              <a:t>Cette phase de concertation doit être maintenue tout au long de l’année sous le pilotage du chef de travaux. </a:t>
            </a:r>
          </a:p>
          <a:p>
            <a:pPr marL="900113" indent="-457200">
              <a:buFont typeface="Wingdings" pitchFamily="2" charset="2"/>
              <a:buChar char="Ø"/>
            </a:pPr>
            <a:r>
              <a:rPr lang="fr-FR" sz="2400" dirty="0" smtClean="0"/>
              <a:t>Dans la structure temporelle, il est indispensable de prévoir des temps dédiés à la découverte des entreprises, inviter des experts en liens avec les activités développées</a:t>
            </a:r>
          </a:p>
          <a:p>
            <a:pPr marL="900113" indent="-457200">
              <a:buFont typeface="Wingdings" pitchFamily="2" charset="2"/>
              <a:buChar char="Ø"/>
            </a:pPr>
            <a:r>
              <a:rPr lang="fr-FR" sz="2400" dirty="0" smtClean="0"/>
              <a:t>Associer aux activités proposées la dimension  découvertes des métiers et des parcours de formations </a:t>
            </a:r>
          </a:p>
          <a:p>
            <a:pPr marL="900113" indent="-457200">
              <a:buFont typeface="Wingdings" pitchFamily="2" charset="2"/>
              <a:buChar char="Ø"/>
            </a:pPr>
            <a:endParaRPr lang="fr-F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Bilan de Rentrée sur les Enseignements d’Exploration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34124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fr-FR" dirty="0" smtClean="0"/>
              <a:t>Implantation du (des) laboratoire(s) CIT/SI</a:t>
            </a:r>
          </a:p>
          <a:p>
            <a:pPr marL="722313" indent="-279400">
              <a:buFont typeface="Wingdings" pitchFamily="2" charset="2"/>
              <a:buChar char="Ø"/>
            </a:pPr>
            <a:r>
              <a:rPr lang="fr-FR" sz="2000" dirty="0" smtClean="0"/>
              <a:t>Implantation en </a:t>
            </a:r>
            <a:r>
              <a:rPr lang="fr-FR" sz="2000" dirty="0" err="1" smtClean="0"/>
              <a:t>ilôts</a:t>
            </a:r>
            <a:r>
              <a:rPr lang="fr-FR" sz="2000" dirty="0" smtClean="0"/>
              <a:t> avec moyens informatiques en réseau</a:t>
            </a:r>
          </a:p>
          <a:p>
            <a:pPr marL="722313" indent="-279400">
              <a:buFont typeface="Wingdings" pitchFamily="2" charset="2"/>
              <a:buChar char="Ø"/>
            </a:pPr>
            <a:r>
              <a:rPr lang="fr-FR" sz="2000" dirty="0" smtClean="0"/>
              <a:t>Zone de ressources documentaires</a:t>
            </a:r>
          </a:p>
          <a:p>
            <a:pPr marL="722313" indent="-279400">
              <a:buFont typeface="Wingdings" pitchFamily="2" charset="2"/>
              <a:buChar char="Ø"/>
            </a:pPr>
            <a:r>
              <a:rPr lang="fr-FR" sz="2000" dirty="0" smtClean="0"/>
              <a:t>Zone de Communication/revue de projet</a:t>
            </a:r>
          </a:p>
          <a:p>
            <a:pPr marL="722313" indent="-279400">
              <a:buFont typeface="Wingdings" pitchFamily="2" charset="2"/>
              <a:buChar char="Ø"/>
            </a:pPr>
            <a:endParaRPr lang="fr-FR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933056"/>
            <a:ext cx="4104456" cy="262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3789040"/>
            <a:ext cx="3598540" cy="2842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Bilan de Rentrée sur les Enseignements d’Exploration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772816"/>
            <a:ext cx="7498080" cy="44755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dirty="0" smtClean="0"/>
              <a:t>Remarques:</a:t>
            </a:r>
          </a:p>
          <a:p>
            <a:pPr>
              <a:buFont typeface="Wingdings" pitchFamily="2" charset="2"/>
              <a:buChar char="Ø"/>
            </a:pPr>
            <a:r>
              <a:rPr lang="fr-FR" sz="2600" dirty="0" smtClean="0"/>
              <a:t>Les Laboratoires de SI et CIT s’ils ne sont pas communs, se doivent d’être à proximité pour créer le lien et la complémentarité</a:t>
            </a:r>
          </a:p>
          <a:p>
            <a:pPr marL="354013" indent="-271463">
              <a:buFont typeface="Wingdings" pitchFamily="2" charset="2"/>
              <a:buChar char="Ø"/>
            </a:pPr>
            <a:r>
              <a:rPr lang="fr-FR" sz="2400" dirty="0" smtClean="0"/>
              <a:t>Ce type d’implantation favorise le travail en petits groupes et développe la communication, l’autonomie.</a:t>
            </a:r>
          </a:p>
          <a:p>
            <a:pPr marL="88900" indent="-6350">
              <a:buNone/>
            </a:pPr>
            <a:endParaRPr lang="fr-FR" sz="2400" dirty="0" smtClean="0"/>
          </a:p>
          <a:p>
            <a:pPr marL="354013" indent="-271463">
              <a:buFont typeface="Wingdings" pitchFamily="2" charset="2"/>
              <a:buChar char="Ø"/>
            </a:pPr>
            <a:r>
              <a:rPr lang="fr-FR" sz="2400" dirty="0" smtClean="0"/>
              <a:t> Les EE CIT et SI s’appuient sur des démarches d’investigation ou de résolution de problèmes où les élèves sont actifs. 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Bilan de Rentrée sur les Enseignements d’Exploration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Les supports:</a:t>
            </a:r>
          </a:p>
          <a:p>
            <a:pPr lvl="1">
              <a:buFont typeface="Wingdings" pitchFamily="2" charset="2"/>
              <a:buChar char="Ø"/>
            </a:pPr>
            <a:r>
              <a:rPr lang="fr-FR" dirty="0" smtClean="0"/>
              <a:t>Autonomie dans le choix des supports</a:t>
            </a:r>
          </a:p>
          <a:p>
            <a:pPr lvl="1">
              <a:buFont typeface="Wingdings" pitchFamily="2" charset="2"/>
              <a:buChar char="Ø"/>
            </a:pPr>
            <a:r>
              <a:rPr lang="fr-FR" dirty="0" smtClean="0"/>
              <a:t>Aucun investissement propre aux EE</a:t>
            </a:r>
          </a:p>
          <a:p>
            <a:pPr lvl="1">
              <a:buFont typeface="Wingdings" pitchFamily="2" charset="2"/>
              <a:buChar char="Ø"/>
            </a:pPr>
            <a:r>
              <a:rPr lang="fr-FR" dirty="0" smtClean="0"/>
              <a:t>Un système de prototypage (type imprimante 3D) est souhaitable.</a:t>
            </a:r>
          </a:p>
          <a:p>
            <a:pPr lvl="1">
              <a:buNone/>
            </a:pPr>
            <a:r>
              <a:rPr lang="fr-FR" sz="1600" i="1" dirty="0" err="1" smtClean="0"/>
              <a:t>Rq</a:t>
            </a:r>
            <a:r>
              <a:rPr lang="fr-FR" sz="1600" i="1" dirty="0" smtClean="0"/>
              <a:t>: Un tour ou une fraiseuse CN de type </a:t>
            </a:r>
            <a:r>
              <a:rPr lang="fr-FR" sz="1600" i="1" dirty="0" err="1" smtClean="0"/>
              <a:t>Réalméca</a:t>
            </a:r>
            <a:r>
              <a:rPr lang="fr-FR" sz="1600" i="1" dirty="0" smtClean="0"/>
              <a:t> n’est pas un système de prototypage</a:t>
            </a:r>
          </a:p>
          <a:p>
            <a:pPr lvl="1">
              <a:buFont typeface="Wingdings" pitchFamily="2" charset="2"/>
              <a:buChar char="Ø"/>
            </a:pPr>
            <a:r>
              <a:rPr lang="fr-FR" dirty="0" smtClean="0"/>
              <a:t>Supports pouvant être communs CIT-SI (mais pas systématique)</a:t>
            </a:r>
          </a:p>
          <a:p>
            <a:pPr lvl="1">
              <a:buNone/>
            </a:pPr>
            <a:endParaRPr lang="fr-FR" dirty="0" smtClean="0"/>
          </a:p>
          <a:p>
            <a:pPr lvl="1">
              <a:buFont typeface="Wingdings" pitchFamily="2" charset="2"/>
              <a:buChar char="Ø"/>
            </a:pPr>
            <a:endParaRPr lang="fr-FR" dirty="0" smtClean="0"/>
          </a:p>
          <a:p>
            <a:pPr>
              <a:buFont typeface="Wingdings" pitchFamily="2" charset="2"/>
              <a:buChar char="Ø"/>
            </a:pPr>
            <a:endParaRPr lang="fr-F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Bilan de Rentrée sur les Enseignements d’Exploration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03648" y="2060848"/>
            <a:ext cx="7498080" cy="2989312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fr-FR" dirty="0" smtClean="0"/>
              <a:t> Méthodes et Pratiques Scientifiques</a:t>
            </a:r>
          </a:p>
          <a:p>
            <a:pPr marL="900113" indent="-457200">
              <a:buFont typeface="Wingdings" pitchFamily="2" charset="2"/>
              <a:buChar char="Ø"/>
            </a:pPr>
            <a:r>
              <a:rPr lang="fr-FR" sz="2000" dirty="0" smtClean="0"/>
              <a:t>Les enseignants de STI ont leur place dans cet EE.</a:t>
            </a:r>
          </a:p>
          <a:p>
            <a:pPr marL="900113" indent="-457200">
              <a:buFont typeface="Wingdings" pitchFamily="2" charset="2"/>
              <a:buChar char="Ø"/>
            </a:pPr>
            <a:r>
              <a:rPr lang="fr-FR" sz="2000" dirty="0" smtClean="0"/>
              <a:t>Dans un grand nombre d’établissements les professeurs de STI sont absents de cet EE</a:t>
            </a:r>
          </a:p>
          <a:p>
            <a:pPr marL="900113" indent="-457200">
              <a:buFont typeface="Wingdings" pitchFamily="2" charset="2"/>
              <a:buChar char="Ø"/>
            </a:pPr>
            <a:r>
              <a:rPr lang="fr-FR" sz="2000" dirty="0" smtClean="0"/>
              <a:t>Des projets en lien avec les équipes de Maths, Physiques et SVT doivent être proposés sous l’impulsion du chef de travaux.</a:t>
            </a:r>
          </a:p>
          <a:p>
            <a:pPr marL="900113" indent="-457200">
              <a:buFont typeface="Wingdings" pitchFamily="2" charset="2"/>
              <a:buChar char="Ø"/>
            </a:pPr>
            <a:endParaRPr lang="fr-FR" dirty="0" smtClean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Bilan de Rentrée sur les Enseignements d’Exploration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fr-FR" sz="2000" dirty="0" smtClean="0"/>
              <a:t>Formation des enseignants:</a:t>
            </a:r>
          </a:p>
          <a:p>
            <a:pPr>
              <a:buNone/>
            </a:pPr>
            <a:r>
              <a:rPr lang="fr-FR" sz="2000" dirty="0"/>
              <a:t>	</a:t>
            </a:r>
            <a:r>
              <a:rPr lang="fr-FR" sz="2000" dirty="0" smtClean="0"/>
              <a:t>* Pour l’ensemble des professeurs enseignants en CIT et SI</a:t>
            </a:r>
          </a:p>
          <a:p>
            <a:pPr>
              <a:buNone/>
            </a:pPr>
            <a:r>
              <a:rPr lang="fr-FR" sz="2000" dirty="0"/>
              <a:t>	</a:t>
            </a:r>
            <a:r>
              <a:rPr lang="fr-FR" sz="2000" dirty="0" smtClean="0"/>
              <a:t>* 4 journées de formations 3(CIT+SI+MPS) +1 méthode TRIZ </a:t>
            </a:r>
          </a:p>
          <a:p>
            <a:pPr>
              <a:buNone/>
            </a:pPr>
            <a:r>
              <a:rPr lang="fr-FR" sz="2000" dirty="0"/>
              <a:t>	</a:t>
            </a:r>
            <a:r>
              <a:rPr lang="fr-FR" sz="2000" dirty="0" smtClean="0"/>
              <a:t>* 3 lieux de formations (</a:t>
            </a:r>
            <a:r>
              <a:rPr lang="fr-FR" sz="2000" dirty="0" err="1" smtClean="0"/>
              <a:t>Bruay</a:t>
            </a:r>
            <a:r>
              <a:rPr lang="fr-FR" sz="2000" dirty="0" smtClean="0"/>
              <a:t>, Cambrai et Armentières)</a:t>
            </a:r>
          </a:p>
          <a:p>
            <a:pPr>
              <a:buNone/>
            </a:pPr>
            <a:r>
              <a:rPr lang="fr-FR" sz="2000" dirty="0"/>
              <a:t>	</a:t>
            </a:r>
            <a:r>
              <a:rPr lang="fr-FR" sz="2000" dirty="0" smtClean="0"/>
              <a:t>* A partir du 1</a:t>
            </a:r>
            <a:r>
              <a:rPr lang="fr-FR" sz="2000" baseline="30000" dirty="0" smtClean="0"/>
              <a:t>er</a:t>
            </a:r>
            <a:r>
              <a:rPr lang="fr-FR" sz="2000" dirty="0" smtClean="0"/>
              <a:t> trimestre 2011</a:t>
            </a:r>
          </a:p>
          <a:p>
            <a:pPr>
              <a:buNone/>
            </a:pPr>
            <a:r>
              <a:rPr lang="fr-FR" sz="2000" dirty="0"/>
              <a:t>	</a:t>
            </a:r>
            <a:endParaRPr lang="fr-FR" sz="2000" dirty="0" smtClean="0"/>
          </a:p>
          <a:p>
            <a:pPr>
              <a:buNone/>
            </a:pPr>
            <a:r>
              <a:rPr lang="fr-FR" sz="2000" dirty="0" smtClean="0"/>
              <a:t>Objectifs: </a:t>
            </a:r>
          </a:p>
          <a:p>
            <a:pPr indent="290513">
              <a:buFont typeface="Wingdings" pitchFamily="2" charset="2"/>
              <a:buChar char="v"/>
            </a:pPr>
            <a:r>
              <a:rPr lang="fr-FR" sz="2000" dirty="0" smtClean="0"/>
              <a:t>Appréhender les activités en EE, au travers d’exemples, de supports opérationnalisés</a:t>
            </a:r>
          </a:p>
          <a:p>
            <a:pPr indent="290513">
              <a:buFont typeface="Wingdings" pitchFamily="2" charset="2"/>
              <a:buChar char="v"/>
            </a:pPr>
            <a:r>
              <a:rPr lang="fr-FR" sz="2000" dirty="0" smtClean="0"/>
              <a:t>Retour d’expérience sur les difficultés rencontrées</a:t>
            </a:r>
          </a:p>
          <a:p>
            <a:pPr indent="290513">
              <a:buFont typeface="Wingdings" pitchFamily="2" charset="2"/>
              <a:buChar char="v"/>
            </a:pPr>
            <a:r>
              <a:rPr lang="fr-FR" sz="2000" dirty="0" smtClean="0"/>
              <a:t>Améliorer la maitrise de la théorie TRIZ</a:t>
            </a:r>
          </a:p>
          <a:p>
            <a:pPr indent="290513">
              <a:buNone/>
            </a:pPr>
            <a:endParaRPr lang="fr-FR" sz="2000" dirty="0" smtClean="0"/>
          </a:p>
          <a:p>
            <a:pPr>
              <a:buNone/>
            </a:pPr>
            <a:r>
              <a:rPr lang="fr-FR" sz="2000" dirty="0"/>
              <a:t>	</a:t>
            </a:r>
            <a:r>
              <a:rPr lang="fr-FR" sz="2000" dirty="0" smtClean="0"/>
              <a:t>		</a:t>
            </a:r>
          </a:p>
          <a:p>
            <a:pPr>
              <a:buNone/>
            </a:pP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Bilan de Rentrée sur les Enseignements d’Exploration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Ressources:</a:t>
            </a:r>
          </a:p>
          <a:p>
            <a:pPr marL="265113" indent="-265113">
              <a:buFont typeface="Wingdings" pitchFamily="2" charset="2"/>
              <a:buChar char="v"/>
            </a:pPr>
            <a:r>
              <a:rPr lang="fr-FR" sz="2400" dirty="0" smtClean="0"/>
              <a:t>Nouvelle Adresse Site STI: </a:t>
            </a:r>
            <a:r>
              <a:rPr lang="fr-FR" sz="2400" dirty="0" smtClean="0">
                <a:hlinkClick r:id="rId2"/>
              </a:rPr>
              <a:t>http://sti.discipline.ac-lille.fr</a:t>
            </a:r>
            <a:endParaRPr lang="fr-FR" sz="2400" dirty="0" smtClean="0"/>
          </a:p>
          <a:p>
            <a:pPr>
              <a:buNone/>
            </a:pPr>
            <a:r>
              <a:rPr lang="fr-FR" sz="2000" dirty="0" smtClean="0"/>
              <a:t>Rubrique Enseignements d’Exploration</a:t>
            </a:r>
          </a:p>
          <a:p>
            <a:pPr>
              <a:buNone/>
            </a:pPr>
            <a:endParaRPr lang="fr-FR" sz="2000" dirty="0" smtClean="0"/>
          </a:p>
          <a:p>
            <a:pPr marL="265113" indent="-265113">
              <a:buFont typeface="Wingdings" pitchFamily="2" charset="2"/>
              <a:buChar char="v"/>
            </a:pPr>
            <a:r>
              <a:rPr lang="fr-FR" sz="2400" dirty="0" smtClean="0"/>
              <a:t>Sur </a:t>
            </a:r>
            <a:r>
              <a:rPr lang="fr-FR" sz="2400" dirty="0" err="1" smtClean="0"/>
              <a:t>eduscol</a:t>
            </a:r>
            <a:r>
              <a:rPr lang="fr-FR" sz="2400" dirty="0" smtClean="0"/>
              <a:t>: Ressources pour Faire la classe</a:t>
            </a:r>
          </a:p>
          <a:p>
            <a:pPr marL="265113" indent="-265113">
              <a:buFont typeface="Wingdings" pitchFamily="2" charset="2"/>
              <a:buChar char="v"/>
            </a:pPr>
            <a:endParaRPr lang="fr-FR" sz="2400" dirty="0" smtClean="0"/>
          </a:p>
          <a:p>
            <a:pPr marL="265113" indent="-265113">
              <a:buFont typeface="Wingdings" pitchFamily="2" charset="2"/>
              <a:buChar char="v"/>
            </a:pPr>
            <a:r>
              <a:rPr lang="fr-FR" sz="2400" dirty="0" smtClean="0"/>
              <a:t>Site du CERPET </a:t>
            </a:r>
            <a:r>
              <a:rPr lang="fr-FR" sz="2400" dirty="0" smtClean="0">
                <a:hlinkClick r:id="rId3"/>
              </a:rPr>
              <a:t>https://www.cerpet.adc.education.fr</a:t>
            </a:r>
            <a:endParaRPr lang="fr-FR" sz="2400" dirty="0" smtClean="0"/>
          </a:p>
          <a:p>
            <a:pPr marL="265113" indent="-265113">
              <a:buFont typeface="Wingdings" pitchFamily="2" charset="2"/>
              <a:buChar char="v"/>
            </a:pPr>
            <a:r>
              <a:rPr lang="fr-FR" sz="2400" dirty="0" smtClean="0"/>
              <a:t>Ressources Site INPI, OSEO…</a:t>
            </a:r>
          </a:p>
          <a:p>
            <a:pPr marL="265113" indent="-265113">
              <a:buNone/>
            </a:pPr>
            <a:r>
              <a:rPr lang="fr-FR" sz="1800" dirty="0" err="1" smtClean="0"/>
              <a:t>Rq</a:t>
            </a:r>
            <a:r>
              <a:rPr lang="fr-FR" sz="1800" dirty="0" smtClean="0"/>
              <a:t>: Une personne ressource est en formation à l’INPI</a:t>
            </a:r>
            <a:endParaRPr lang="fr-FR" sz="1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435</TotalTime>
  <Words>506</Words>
  <Application>Microsoft Office PowerPoint</Application>
  <PresentationFormat>Affichage à l'écran (4:3)</PresentationFormat>
  <Paragraphs>94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Solstice</vt:lpstr>
      <vt:lpstr>Réunion des Chefs de Travaux  Bilan de Rentrée sur les Enseignements d’Exploration</vt:lpstr>
      <vt:lpstr>Bilan de Rentrée sur les Enseignements d’Exploration</vt:lpstr>
      <vt:lpstr>Bilan de Rentrée sur les Enseignements d’Exploration</vt:lpstr>
      <vt:lpstr>Bilan de Rentrée sur les Enseignements d’Exploration</vt:lpstr>
      <vt:lpstr>Bilan de Rentrée sur les Enseignements d’Exploration</vt:lpstr>
      <vt:lpstr>Bilan de Rentrée sur les Enseignements d’Exploration</vt:lpstr>
      <vt:lpstr>Bilan de Rentrée sur les Enseignements d’Exploration</vt:lpstr>
      <vt:lpstr>Bilan de Rentrée sur les Enseignements d’Exploration</vt:lpstr>
      <vt:lpstr>Bilan de Rentrée sur les Enseignements d’Exploration</vt:lpstr>
      <vt:lpstr>Bilan de Rentrée sur les Enseignements d’Exploration</vt:lpstr>
      <vt:lpstr>Bilan de Rentrée sur les Enseignements d’Exploration</vt:lpstr>
      <vt:lpstr>Bilan de Rentrée sur les Enseignements d’Exploration</vt:lpstr>
      <vt:lpstr>Bilan de Rentrée sur les Enseignements d’Exploration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Réunions des Chefs de Travaux  Bilan de Rentrée sur les Enseignements d’Exploration</dc:title>
  <dc:creator>François BACON</dc:creator>
  <cp:lastModifiedBy>François BACON</cp:lastModifiedBy>
  <cp:revision>7</cp:revision>
  <dcterms:created xsi:type="dcterms:W3CDTF">2010-09-30T12:59:36Z</dcterms:created>
  <dcterms:modified xsi:type="dcterms:W3CDTF">2010-10-01T09:47:44Z</dcterms:modified>
</cp:coreProperties>
</file>