
<file path=[Content_Types].xml><?xml version="1.0" encoding="utf-8"?>
<Types xmlns="http://schemas.openxmlformats.org/package/2006/content-types">
  <Default Extension="bin" ContentType="application/vnd.openxmlformats-officedocument.presentationml.printerSettings"/>
  <Default Extension="rels" ContentType="application/vnd.openxmlformats-package.relationships+xml"/>
  <Override PartName="/ppt/slides/slide14.xml" ContentType="application/vnd.openxmlformats-officedocument.presentationml.slide+xml"/>
  <Override PartName="/ppt/diagrams/colors1.xml" ContentType="application/vnd.openxmlformats-officedocument.drawingml.diagramColors+xml"/>
  <Override PartName="/ppt/slides/slide45.xml" ContentType="application/vnd.openxmlformats-officedocument.presentationml.slide+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diagrams/layout1.xml" ContentType="application/vnd.openxmlformats-officedocument.drawingml.diagramLayout+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Default Extension="vml" ContentType="application/vnd.openxmlformats-officedocument.vmlDrawing"/>
  <Override PartName="/ppt/slides/slide20.xml" ContentType="application/vnd.openxmlformats-officedocument.presentationml.slide+xml"/>
  <Override PartName="/ppt/slides/slide36.xml" ContentType="application/vnd.openxmlformats-officedocument.presentationml.slide+xml"/>
  <Default Extension="emf" ContentType="image/x-emf"/>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12.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Default Extension="pict" ContentType="image/pict"/>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slides/slide49.xml" ContentType="application/vnd.openxmlformats-officedocument.presentationml.slide+xml"/>
  <Override PartName="/ppt/slides/slide42.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diagrams/data1.xml" ContentType="application/vnd.openxmlformats-officedocument.drawingml.diagramData+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diagrams/quickStyle1.xml" ContentType="application/vnd.openxmlformats-officedocument.drawingml.diagramStyle+xml"/>
  <Override PartName="/ppt/slides/slide41.xml" ContentType="application/vnd.openxmlformats-officedocument.presentationml.slid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viewProps.xml" ContentType="application/vnd.openxmlformats-officedocument.presentationml.viewProps+xml"/>
  <Default Extension="jpeg" ContentType="image/jpeg"/>
  <Override PartName="/ppt/slides/slide47.xml" ContentType="application/vnd.openxmlformats-officedocument.presentationml.slide+xml"/>
  <Override PartName="/ppt/slides/slide40.xml" ContentType="application/vnd.openxmlformats-officedocument.presentationml.slide+xml"/>
  <Override PartName="/ppt/theme/theme2.xml" ContentType="application/vnd.openxmlformats-officedocument.theme+xml"/>
  <Override PartName="/ppt/slides/slide56.xml" ContentType="application/vnd.openxmlformats-officedocument.presentationml.slid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slides/slide46.xml" ContentType="application/vnd.openxmlformats-officedocument.presentationml.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diagrams/drawing1.xml" ContentType="application/vnd.ms-office.drawingml.diagramDrawing+xml"/>
  <Override PartName="/ppt/slideLayouts/slideLayout6.xml" ContentType="application/vnd.openxmlformats-officedocument.presentationml.slideLayout+xml"/>
  <Override PartName="/ppt/slides/slide31.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58"/>
  </p:notesMasterIdLst>
  <p:sldIdLst>
    <p:sldId id="256" r:id="rId2"/>
    <p:sldId id="321" r:id="rId3"/>
    <p:sldId id="260" r:id="rId4"/>
    <p:sldId id="257" r:id="rId5"/>
    <p:sldId id="258" r:id="rId6"/>
    <p:sldId id="259" r:id="rId7"/>
    <p:sldId id="285" r:id="rId8"/>
    <p:sldId id="286" r:id="rId9"/>
    <p:sldId id="287" r:id="rId10"/>
    <p:sldId id="288" r:id="rId11"/>
    <p:sldId id="289" r:id="rId12"/>
    <p:sldId id="290" r:id="rId13"/>
    <p:sldId id="291" r:id="rId14"/>
    <p:sldId id="292" r:id="rId15"/>
    <p:sldId id="293" r:id="rId16"/>
    <p:sldId id="294" r:id="rId17"/>
    <p:sldId id="296" r:id="rId18"/>
    <p:sldId id="297" r:id="rId19"/>
    <p:sldId id="322" r:id="rId20"/>
    <p:sldId id="261" r:id="rId21"/>
    <p:sldId id="262" r:id="rId22"/>
    <p:sldId id="263" r:id="rId23"/>
    <p:sldId id="264" r:id="rId24"/>
    <p:sldId id="265" r:id="rId25"/>
    <p:sldId id="266" r:id="rId26"/>
    <p:sldId id="269" r:id="rId27"/>
    <p:sldId id="299" r:id="rId28"/>
    <p:sldId id="300" r:id="rId29"/>
    <p:sldId id="301" r:id="rId30"/>
    <p:sldId id="323" r:id="rId31"/>
    <p:sldId id="272" r:id="rId32"/>
    <p:sldId id="275" r:id="rId33"/>
    <p:sldId id="276" r:id="rId34"/>
    <p:sldId id="307" r:id="rId35"/>
    <p:sldId id="308" r:id="rId36"/>
    <p:sldId id="273" r:id="rId37"/>
    <p:sldId id="277" r:id="rId38"/>
    <p:sldId id="278" r:id="rId39"/>
    <p:sldId id="279" r:id="rId40"/>
    <p:sldId id="310" r:id="rId41"/>
    <p:sldId id="311" r:id="rId42"/>
    <p:sldId id="268" r:id="rId43"/>
    <p:sldId id="270" r:id="rId44"/>
    <p:sldId id="271" r:id="rId45"/>
    <p:sldId id="304" r:id="rId46"/>
    <p:sldId id="305" r:id="rId47"/>
    <p:sldId id="274" r:id="rId48"/>
    <p:sldId id="280" r:id="rId49"/>
    <p:sldId id="281" r:id="rId50"/>
    <p:sldId id="313" r:id="rId51"/>
    <p:sldId id="314" r:id="rId52"/>
    <p:sldId id="315" r:id="rId53"/>
    <p:sldId id="317" r:id="rId54"/>
    <p:sldId id="318" r:id="rId55"/>
    <p:sldId id="319" r:id="rId56"/>
    <p:sldId id="320" r:id="rId57"/>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100" d="100"/>
          <a:sy n="100" d="100"/>
        </p:scale>
        <p:origin x="-88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98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C38560-430C-CF4B-AC30-FE1D96C32F5D}" type="doc">
      <dgm:prSet loTypeId="urn:microsoft.com/office/officeart/2005/8/layout/venn1" loCatId="relationship" qsTypeId="urn:microsoft.com/office/officeart/2005/8/quickstyle/3D2" qsCatId="3D" csTypeId="urn:microsoft.com/office/officeart/2005/8/colors/colorful3" csCatId="colorful" phldr="1"/>
      <dgm:spPr/>
    </dgm:pt>
    <dgm:pt modelId="{6CE98F99-3A1F-4E47-8332-A3DE7BEF0D03}">
      <dgm:prSet phldrT="[Texte]"/>
      <dgm:spPr/>
      <dgm:t>
        <a:bodyPr/>
        <a:lstStyle/>
        <a:p>
          <a:r>
            <a:rPr lang="fr-FR" dirty="0" smtClean="0"/>
            <a:t>Matériaux et structures</a:t>
          </a:r>
          <a:endParaRPr lang="fr-FR" dirty="0"/>
        </a:p>
      </dgm:t>
    </dgm:pt>
    <dgm:pt modelId="{108C3DD6-C6D0-494A-A1D4-E68035F3428A}" type="parTrans" cxnId="{BC8A22EB-85CA-224F-A055-3761B5DEAD3D}">
      <dgm:prSet/>
      <dgm:spPr/>
      <dgm:t>
        <a:bodyPr/>
        <a:lstStyle/>
        <a:p>
          <a:endParaRPr lang="fr-FR"/>
        </a:p>
      </dgm:t>
    </dgm:pt>
    <dgm:pt modelId="{BDCAAEBB-CE32-F440-97F5-DE891CF3166A}" type="sibTrans" cxnId="{BC8A22EB-85CA-224F-A055-3761B5DEAD3D}">
      <dgm:prSet/>
      <dgm:spPr/>
      <dgm:t>
        <a:bodyPr/>
        <a:lstStyle/>
        <a:p>
          <a:endParaRPr lang="fr-FR"/>
        </a:p>
      </dgm:t>
    </dgm:pt>
    <dgm:pt modelId="{8A8DEDC6-7BD2-054F-A080-04A7C0EA937F}">
      <dgm:prSet phldrT="[Texte]"/>
      <dgm:spPr/>
      <dgm:t>
        <a:bodyPr/>
        <a:lstStyle/>
        <a:p>
          <a:r>
            <a:rPr lang="fr-FR" dirty="0" smtClean="0"/>
            <a:t>Énergie</a:t>
          </a:r>
          <a:endParaRPr lang="fr-FR" dirty="0"/>
        </a:p>
      </dgm:t>
    </dgm:pt>
    <dgm:pt modelId="{878EEDF3-026D-9045-AA6A-16B6D59F8705}" type="parTrans" cxnId="{939C5300-9E7C-1C41-818B-C4E4B46F4053}">
      <dgm:prSet/>
      <dgm:spPr/>
      <dgm:t>
        <a:bodyPr/>
        <a:lstStyle/>
        <a:p>
          <a:endParaRPr lang="fr-FR"/>
        </a:p>
      </dgm:t>
    </dgm:pt>
    <dgm:pt modelId="{5A832CC5-1610-E747-A683-7E13C92012D1}" type="sibTrans" cxnId="{939C5300-9E7C-1C41-818B-C4E4B46F4053}">
      <dgm:prSet/>
      <dgm:spPr/>
      <dgm:t>
        <a:bodyPr/>
        <a:lstStyle/>
        <a:p>
          <a:endParaRPr lang="fr-FR"/>
        </a:p>
      </dgm:t>
    </dgm:pt>
    <dgm:pt modelId="{A9991D49-32B1-DB4A-B367-39499F85A8FE}">
      <dgm:prSet phldrT="[Texte]"/>
      <dgm:spPr/>
      <dgm:t>
        <a:bodyPr/>
        <a:lstStyle/>
        <a:p>
          <a:r>
            <a:rPr lang="fr-FR" dirty="0" smtClean="0"/>
            <a:t>Information</a:t>
          </a:r>
          <a:endParaRPr lang="fr-FR" dirty="0"/>
        </a:p>
      </dgm:t>
    </dgm:pt>
    <dgm:pt modelId="{29D978D4-50AF-2540-903F-B1154D46406D}" type="parTrans" cxnId="{8009300B-DE65-6740-B214-F1669DB99476}">
      <dgm:prSet/>
      <dgm:spPr/>
      <dgm:t>
        <a:bodyPr/>
        <a:lstStyle/>
        <a:p>
          <a:endParaRPr lang="fr-FR"/>
        </a:p>
      </dgm:t>
    </dgm:pt>
    <dgm:pt modelId="{5ABFACB5-78D1-8547-9737-2198B93AFEE9}" type="sibTrans" cxnId="{8009300B-DE65-6740-B214-F1669DB99476}">
      <dgm:prSet/>
      <dgm:spPr/>
      <dgm:t>
        <a:bodyPr/>
        <a:lstStyle/>
        <a:p>
          <a:endParaRPr lang="fr-FR"/>
        </a:p>
      </dgm:t>
    </dgm:pt>
    <dgm:pt modelId="{B369EFDB-3322-454A-82EC-6C56A20CD6CC}" type="pres">
      <dgm:prSet presAssocID="{7DC38560-430C-CF4B-AC30-FE1D96C32F5D}" presName="compositeShape" presStyleCnt="0">
        <dgm:presLayoutVars>
          <dgm:chMax val="7"/>
          <dgm:dir/>
          <dgm:resizeHandles val="exact"/>
        </dgm:presLayoutVars>
      </dgm:prSet>
      <dgm:spPr/>
    </dgm:pt>
    <dgm:pt modelId="{5F4E61ED-0E48-9E41-B9A3-CE57229A65A1}" type="pres">
      <dgm:prSet presAssocID="{6CE98F99-3A1F-4E47-8332-A3DE7BEF0D03}" presName="circ1" presStyleLbl="vennNode1" presStyleIdx="0" presStyleCnt="3"/>
      <dgm:spPr/>
      <dgm:t>
        <a:bodyPr/>
        <a:lstStyle/>
        <a:p>
          <a:endParaRPr lang="fr-FR"/>
        </a:p>
      </dgm:t>
    </dgm:pt>
    <dgm:pt modelId="{379C5BDC-E8BB-4446-BEC3-9B038ACB7115}" type="pres">
      <dgm:prSet presAssocID="{6CE98F99-3A1F-4E47-8332-A3DE7BEF0D03}" presName="circ1Tx" presStyleLbl="revTx" presStyleIdx="0" presStyleCnt="0">
        <dgm:presLayoutVars>
          <dgm:chMax val="0"/>
          <dgm:chPref val="0"/>
          <dgm:bulletEnabled val="1"/>
        </dgm:presLayoutVars>
      </dgm:prSet>
      <dgm:spPr/>
      <dgm:t>
        <a:bodyPr/>
        <a:lstStyle/>
        <a:p>
          <a:endParaRPr lang="fr-FR"/>
        </a:p>
      </dgm:t>
    </dgm:pt>
    <dgm:pt modelId="{65674741-3C45-114D-95EA-154DB042A8A4}" type="pres">
      <dgm:prSet presAssocID="{8A8DEDC6-7BD2-054F-A080-04A7C0EA937F}" presName="circ2" presStyleLbl="vennNode1" presStyleIdx="1" presStyleCnt="3" custLinFactNeighborY="18"/>
      <dgm:spPr/>
      <dgm:t>
        <a:bodyPr/>
        <a:lstStyle/>
        <a:p>
          <a:endParaRPr lang="fr-FR"/>
        </a:p>
      </dgm:t>
    </dgm:pt>
    <dgm:pt modelId="{8FADA176-BB22-0D41-8E3E-567315EFB9C3}" type="pres">
      <dgm:prSet presAssocID="{8A8DEDC6-7BD2-054F-A080-04A7C0EA937F}" presName="circ2Tx" presStyleLbl="revTx" presStyleIdx="0" presStyleCnt="0">
        <dgm:presLayoutVars>
          <dgm:chMax val="0"/>
          <dgm:chPref val="0"/>
          <dgm:bulletEnabled val="1"/>
        </dgm:presLayoutVars>
      </dgm:prSet>
      <dgm:spPr/>
      <dgm:t>
        <a:bodyPr/>
        <a:lstStyle/>
        <a:p>
          <a:endParaRPr lang="fr-FR"/>
        </a:p>
      </dgm:t>
    </dgm:pt>
    <dgm:pt modelId="{3CC01510-FEFF-9743-B54F-5CAC51F8743D}" type="pres">
      <dgm:prSet presAssocID="{A9991D49-32B1-DB4A-B367-39499F85A8FE}" presName="circ3" presStyleLbl="vennNode1" presStyleIdx="2" presStyleCnt="3"/>
      <dgm:spPr/>
      <dgm:t>
        <a:bodyPr/>
        <a:lstStyle/>
        <a:p>
          <a:endParaRPr lang="fr-FR"/>
        </a:p>
      </dgm:t>
    </dgm:pt>
    <dgm:pt modelId="{98BB130C-69C3-4E49-A6B4-E37226A918B3}" type="pres">
      <dgm:prSet presAssocID="{A9991D49-32B1-DB4A-B367-39499F85A8FE}" presName="circ3Tx" presStyleLbl="revTx" presStyleIdx="0" presStyleCnt="0">
        <dgm:presLayoutVars>
          <dgm:chMax val="0"/>
          <dgm:chPref val="0"/>
          <dgm:bulletEnabled val="1"/>
        </dgm:presLayoutVars>
      </dgm:prSet>
      <dgm:spPr/>
      <dgm:t>
        <a:bodyPr/>
        <a:lstStyle/>
        <a:p>
          <a:endParaRPr lang="fr-FR"/>
        </a:p>
      </dgm:t>
    </dgm:pt>
  </dgm:ptLst>
  <dgm:cxnLst>
    <dgm:cxn modelId="{C65212C2-6B85-2448-96F2-4FDC207892AD}" type="presOf" srcId="{8A8DEDC6-7BD2-054F-A080-04A7C0EA937F}" destId="{65674741-3C45-114D-95EA-154DB042A8A4}" srcOrd="0" destOrd="0" presId="urn:microsoft.com/office/officeart/2005/8/layout/venn1"/>
    <dgm:cxn modelId="{BC8A22EB-85CA-224F-A055-3761B5DEAD3D}" srcId="{7DC38560-430C-CF4B-AC30-FE1D96C32F5D}" destId="{6CE98F99-3A1F-4E47-8332-A3DE7BEF0D03}" srcOrd="0" destOrd="0" parTransId="{108C3DD6-C6D0-494A-A1D4-E68035F3428A}" sibTransId="{BDCAAEBB-CE32-F440-97F5-DE891CF3166A}"/>
    <dgm:cxn modelId="{939C5300-9E7C-1C41-818B-C4E4B46F4053}" srcId="{7DC38560-430C-CF4B-AC30-FE1D96C32F5D}" destId="{8A8DEDC6-7BD2-054F-A080-04A7C0EA937F}" srcOrd="1" destOrd="0" parTransId="{878EEDF3-026D-9045-AA6A-16B6D59F8705}" sibTransId="{5A832CC5-1610-E747-A683-7E13C92012D1}"/>
    <dgm:cxn modelId="{D185AF7A-3B99-3745-B25B-A043DFFB98B9}" type="presOf" srcId="{6CE98F99-3A1F-4E47-8332-A3DE7BEF0D03}" destId="{379C5BDC-E8BB-4446-BEC3-9B038ACB7115}" srcOrd="1" destOrd="0" presId="urn:microsoft.com/office/officeart/2005/8/layout/venn1"/>
    <dgm:cxn modelId="{8009300B-DE65-6740-B214-F1669DB99476}" srcId="{7DC38560-430C-CF4B-AC30-FE1D96C32F5D}" destId="{A9991D49-32B1-DB4A-B367-39499F85A8FE}" srcOrd="2" destOrd="0" parTransId="{29D978D4-50AF-2540-903F-B1154D46406D}" sibTransId="{5ABFACB5-78D1-8547-9737-2198B93AFEE9}"/>
    <dgm:cxn modelId="{67A7ABB9-3020-6642-8491-BDD99AB4C400}" type="presOf" srcId="{6CE98F99-3A1F-4E47-8332-A3DE7BEF0D03}" destId="{5F4E61ED-0E48-9E41-B9A3-CE57229A65A1}" srcOrd="0" destOrd="0" presId="urn:microsoft.com/office/officeart/2005/8/layout/venn1"/>
    <dgm:cxn modelId="{4418AC19-FBD0-F04F-8FB3-B24E05F9697F}" type="presOf" srcId="{8A8DEDC6-7BD2-054F-A080-04A7C0EA937F}" destId="{8FADA176-BB22-0D41-8E3E-567315EFB9C3}" srcOrd="1" destOrd="0" presId="urn:microsoft.com/office/officeart/2005/8/layout/venn1"/>
    <dgm:cxn modelId="{B65E3481-F6A9-604B-B79B-87D8E2F1BE89}" type="presOf" srcId="{7DC38560-430C-CF4B-AC30-FE1D96C32F5D}" destId="{B369EFDB-3322-454A-82EC-6C56A20CD6CC}" srcOrd="0" destOrd="0" presId="urn:microsoft.com/office/officeart/2005/8/layout/venn1"/>
    <dgm:cxn modelId="{A9E243C0-BF64-5949-A421-47999B6A21ED}" type="presOf" srcId="{A9991D49-32B1-DB4A-B367-39499F85A8FE}" destId="{98BB130C-69C3-4E49-A6B4-E37226A918B3}" srcOrd="1" destOrd="0" presId="urn:microsoft.com/office/officeart/2005/8/layout/venn1"/>
    <dgm:cxn modelId="{07D11DA5-1CE1-0C4D-A37F-2981F9E3AAFD}" type="presOf" srcId="{A9991D49-32B1-DB4A-B367-39499F85A8FE}" destId="{3CC01510-FEFF-9743-B54F-5CAC51F8743D}" srcOrd="0" destOrd="0" presId="urn:microsoft.com/office/officeart/2005/8/layout/venn1"/>
    <dgm:cxn modelId="{CFB032BE-C0B1-C14B-B9E8-8BDDBB428891}" type="presParOf" srcId="{B369EFDB-3322-454A-82EC-6C56A20CD6CC}" destId="{5F4E61ED-0E48-9E41-B9A3-CE57229A65A1}" srcOrd="0" destOrd="0" presId="urn:microsoft.com/office/officeart/2005/8/layout/venn1"/>
    <dgm:cxn modelId="{D719DF6F-4FCC-8148-BA1D-1B97AF553B35}" type="presParOf" srcId="{B369EFDB-3322-454A-82EC-6C56A20CD6CC}" destId="{379C5BDC-E8BB-4446-BEC3-9B038ACB7115}" srcOrd="1" destOrd="0" presId="urn:microsoft.com/office/officeart/2005/8/layout/venn1"/>
    <dgm:cxn modelId="{5D8AA006-35F8-1343-A647-5D7548066EFB}" type="presParOf" srcId="{B369EFDB-3322-454A-82EC-6C56A20CD6CC}" destId="{65674741-3C45-114D-95EA-154DB042A8A4}" srcOrd="2" destOrd="0" presId="urn:microsoft.com/office/officeart/2005/8/layout/venn1"/>
    <dgm:cxn modelId="{8C2D00D2-4934-5B40-AF1E-0C782BBAEBA1}" type="presParOf" srcId="{B369EFDB-3322-454A-82EC-6C56A20CD6CC}" destId="{8FADA176-BB22-0D41-8E3E-567315EFB9C3}" srcOrd="3" destOrd="0" presId="urn:microsoft.com/office/officeart/2005/8/layout/venn1"/>
    <dgm:cxn modelId="{4B4B3494-8C1F-E548-A1D4-39D1AB1FA340}" type="presParOf" srcId="{B369EFDB-3322-454A-82EC-6C56A20CD6CC}" destId="{3CC01510-FEFF-9743-B54F-5CAC51F8743D}" srcOrd="4" destOrd="0" presId="urn:microsoft.com/office/officeart/2005/8/layout/venn1"/>
    <dgm:cxn modelId="{545A5B4D-CC0C-AB4D-B20F-A94A78B7F68D}" type="presParOf" srcId="{B369EFDB-3322-454A-82EC-6C56A20CD6CC}" destId="{98BB130C-69C3-4E49-A6B4-E37226A918B3}"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F4E61ED-0E48-9E41-B9A3-CE57229A65A1}">
      <dsp:nvSpPr>
        <dsp:cNvPr id="0" name=""/>
        <dsp:cNvSpPr/>
      </dsp:nvSpPr>
      <dsp:spPr>
        <a:xfrm>
          <a:off x="857071" y="191004"/>
          <a:ext cx="2375256" cy="2375256"/>
        </a:xfrm>
        <a:prstGeom prst="ellipse">
          <a:avLst/>
        </a:prstGeom>
        <a:gradFill rotWithShape="0">
          <a:gsLst>
            <a:gs pos="0">
              <a:schemeClr val="accent3">
                <a:alpha val="50000"/>
                <a:hueOff val="0"/>
                <a:satOff val="0"/>
                <a:lumOff val="0"/>
                <a:alphaOff val="0"/>
                <a:tint val="100000"/>
                <a:shade val="100000"/>
                <a:satMod val="130000"/>
              </a:schemeClr>
            </a:gs>
            <a:gs pos="100000">
              <a:schemeClr val="accent3">
                <a:alpha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fr-FR" sz="2300" kern="1200" dirty="0" smtClean="0"/>
            <a:t>Matériaux et structures</a:t>
          </a:r>
          <a:endParaRPr lang="fr-FR" sz="2300" kern="1200" dirty="0"/>
        </a:p>
      </dsp:txBody>
      <dsp:txXfrm>
        <a:off x="1173772" y="606673"/>
        <a:ext cx="1741854" cy="1068865"/>
      </dsp:txXfrm>
    </dsp:sp>
    <dsp:sp modelId="{65674741-3C45-114D-95EA-154DB042A8A4}">
      <dsp:nvSpPr>
        <dsp:cNvPr id="0" name=""/>
        <dsp:cNvSpPr/>
      </dsp:nvSpPr>
      <dsp:spPr>
        <a:xfrm>
          <a:off x="1714143" y="1675966"/>
          <a:ext cx="2375256" cy="2375256"/>
        </a:xfrm>
        <a:prstGeom prst="ellipse">
          <a:avLst/>
        </a:prstGeom>
        <a:gradFill rotWithShape="0">
          <a:gsLst>
            <a:gs pos="0">
              <a:schemeClr val="accent3">
                <a:alpha val="50000"/>
                <a:hueOff val="5625133"/>
                <a:satOff val="-8440"/>
                <a:lumOff val="-1373"/>
                <a:alphaOff val="0"/>
                <a:tint val="100000"/>
                <a:shade val="100000"/>
                <a:satMod val="130000"/>
              </a:schemeClr>
            </a:gs>
            <a:gs pos="100000">
              <a:schemeClr val="accent3">
                <a:alpha val="50000"/>
                <a:hueOff val="5625133"/>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fr-FR" sz="2300" kern="1200" dirty="0" smtClean="0"/>
            <a:t>Énergie</a:t>
          </a:r>
          <a:endParaRPr lang="fr-FR" sz="2300" kern="1200" dirty="0"/>
        </a:p>
      </dsp:txBody>
      <dsp:txXfrm>
        <a:off x="2440576" y="2289574"/>
        <a:ext cx="1425153" cy="1306391"/>
      </dsp:txXfrm>
    </dsp:sp>
    <dsp:sp modelId="{3CC01510-FEFF-9743-B54F-5CAC51F8743D}">
      <dsp:nvSpPr>
        <dsp:cNvPr id="0" name=""/>
        <dsp:cNvSpPr/>
      </dsp:nvSpPr>
      <dsp:spPr>
        <a:xfrm>
          <a:off x="0" y="1675539"/>
          <a:ext cx="2375256" cy="2375256"/>
        </a:xfrm>
        <a:prstGeom prst="ellipse">
          <a:avLst/>
        </a:prstGeom>
        <a:gradFill rotWithShape="0">
          <a:gsLst>
            <a:gs pos="0">
              <a:schemeClr val="accent3">
                <a:alpha val="50000"/>
                <a:hueOff val="11250266"/>
                <a:satOff val="-16880"/>
                <a:lumOff val="-2745"/>
                <a:alphaOff val="0"/>
                <a:tint val="100000"/>
                <a:shade val="100000"/>
                <a:satMod val="130000"/>
              </a:schemeClr>
            </a:gs>
            <a:gs pos="100000">
              <a:schemeClr val="accent3">
                <a:alpha val="50000"/>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fr-FR" sz="2300" kern="1200" dirty="0" smtClean="0"/>
            <a:t>Information</a:t>
          </a:r>
          <a:endParaRPr lang="fr-FR" sz="2300" kern="1200" dirty="0"/>
        </a:p>
      </dsp:txBody>
      <dsp:txXfrm>
        <a:off x="223669" y="2289147"/>
        <a:ext cx="1425153" cy="130639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CF1D14-03F3-9646-93B9-D5F4AB0E1583}" type="datetimeFigureOut">
              <a:rPr lang="fr-FR" smtClean="0"/>
              <a:pPr/>
              <a:t>28/09/10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395EFF-0F67-0543-9450-0446429FB15C}"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a:lstStyle/>
          <a:p>
            <a:pPr eaLnBrk="1" hangingPunct="1">
              <a:spcBef>
                <a:spcPct val="0"/>
              </a:spcBef>
            </a:pPr>
            <a:r>
              <a:rPr lang="fr-FR" smtClean="0"/>
              <a:t>Chaque spécialité de bac STI 2D propose un enseignement de tronc commun pluri technologique se déroulant sur un espace d’étude de systèmes unique et partagé, représentatif de tous les domaines techniques et accueillant 50% des heures de formation STI du cycle terminal.</a:t>
            </a:r>
          </a:p>
          <a:p>
            <a:pPr eaLnBrk="1" hangingPunct="1">
              <a:spcBef>
                <a:spcPct val="0"/>
              </a:spcBef>
            </a:pPr>
            <a:r>
              <a:rPr lang="fr-FR" smtClean="0"/>
              <a:t> </a:t>
            </a:r>
          </a:p>
          <a:p>
            <a:pPr eaLnBrk="1" hangingPunct="1">
              <a:spcBef>
                <a:spcPct val="0"/>
              </a:spcBef>
            </a:pPr>
            <a:r>
              <a:rPr lang="fr-FR" smtClean="0"/>
              <a:t>Chaque spécialité de bac STI 2D propose un enseignement de spécialisation, se déroulant sur un espace de prototypage et projet spécifique à chaque spécialité et accueillant 50% des heures de formation STI du cycle terminal.</a:t>
            </a:r>
          </a:p>
          <a:p>
            <a:pPr eaLnBrk="1" hangingPunct="1">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a:lstStyle/>
          <a:p>
            <a:fld id="{E04984F5-DB95-B64F-A3FB-A3EBF6678272}" type="slidenum">
              <a:rPr lang="fr-FR" smtClean="0"/>
              <a:pPr/>
              <a:t>6</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0" y="6492875"/>
            <a:ext cx="795338" cy="365125"/>
          </a:xfrm>
          <a:prstGeom prst="rect">
            <a:avLst/>
          </a:prstGeom>
        </p:spPr>
        <p:txBody>
          <a:bodyPr/>
          <a:lstStyle/>
          <a:p>
            <a:fld id="{6C477475-43A6-F24F-8474-F3FA4FC1D0E8}" type="datetimeFigureOut">
              <a:rPr lang="fr-FR" smtClean="0"/>
              <a:pPr/>
              <a:t>28/09/10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097834-A7B0-C846-9F26-312630C2F779}"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784086"/>
            <a:ext cx="8229600" cy="646251"/>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097834-A7B0-C846-9F26-312630C2F779}" type="slidenum">
              <a:rPr lang="fr-FR" smtClean="0"/>
              <a:pPr/>
              <a:t>‹#›</a:t>
            </a:fld>
            <a:endParaRPr lang="fr-FR"/>
          </a:p>
        </p:txBody>
      </p:sp>
      <p:sp>
        <p:nvSpPr>
          <p:cNvPr id="8" name="Rectangle 2"/>
          <p:cNvSpPr>
            <a:spLocks noChangeArrowheads="1"/>
          </p:cNvSpPr>
          <p:nvPr userDrawn="1"/>
        </p:nvSpPr>
        <p:spPr bwMode="auto">
          <a:xfrm>
            <a:off x="1219200" y="1"/>
            <a:ext cx="7924800" cy="914400"/>
          </a:xfrm>
          <a:prstGeom prst="rect">
            <a:avLst/>
          </a:prstGeom>
          <a:solidFill>
            <a:srgbClr val="D8D8D8">
              <a:alpha val="47000"/>
            </a:srgbClr>
          </a:solidFill>
          <a:ln w="19050">
            <a:solidFill>
              <a:srgbClr val="F2F2F2">
                <a:alpha val="50000"/>
              </a:srgbClr>
            </a:solidFill>
            <a:miter lim="800000"/>
            <a:headEnd/>
            <a:tailEnd/>
          </a:ln>
          <a:effectLst/>
        </p:spPr>
        <p:txBody>
          <a:bodyPr vert="horz" wrap="square" lIns="91440" tIns="91440" rIns="91440" bIns="91440" numCol="1" anchor="t" anchorCtr="0" compatLnSpc="1">
            <a:prstTxWarp prst="textNoShape">
              <a:avLst/>
            </a:prstTxWarp>
          </a:bodyPr>
          <a:lstStyle/>
          <a:p>
            <a:endParaRPr lang="fr-FR"/>
          </a:p>
        </p:txBody>
      </p:sp>
      <p:sp>
        <p:nvSpPr>
          <p:cNvPr id="9" name="Rectangle 3"/>
          <p:cNvSpPr>
            <a:spLocks noChangeArrowheads="1"/>
          </p:cNvSpPr>
          <p:nvPr userDrawn="1"/>
        </p:nvSpPr>
        <p:spPr bwMode="auto">
          <a:xfrm>
            <a:off x="0" y="1447800"/>
            <a:ext cx="592137" cy="5410200"/>
          </a:xfrm>
          <a:prstGeom prst="rect">
            <a:avLst/>
          </a:prstGeom>
          <a:solidFill>
            <a:srgbClr val="D8D8D8">
              <a:alpha val="49001"/>
            </a:srgbClr>
          </a:solidFill>
          <a:ln w="19050">
            <a:solidFill>
              <a:srgbClr val="F2F2F2">
                <a:alpha val="49001"/>
              </a:srgbClr>
            </a:solidFill>
            <a:miter lim="800000"/>
            <a:headEnd/>
            <a:tailEnd/>
          </a:ln>
          <a:effectLst/>
        </p:spPr>
        <p:txBody>
          <a:bodyPr vert="horz" wrap="square" lIns="91440" tIns="91440" rIns="91440" bIns="91440" numCol="1" anchor="t" anchorCtr="0" compatLnSpc="1">
            <a:prstTxWarp prst="textNoShape">
              <a:avLst/>
            </a:prstTxWarp>
          </a:bodyPr>
          <a:lstStyle/>
          <a:p>
            <a:endParaRPr lang="fr-FR"/>
          </a:p>
        </p:txBody>
      </p:sp>
      <p:sp>
        <p:nvSpPr>
          <p:cNvPr id="11" name="Rectangle 10"/>
          <p:cNvSpPr/>
          <p:nvPr userDrawn="1"/>
        </p:nvSpPr>
        <p:spPr>
          <a:xfrm>
            <a:off x="1219200" y="152400"/>
            <a:ext cx="7924800" cy="400110"/>
          </a:xfrm>
          <a:prstGeom prst="rect">
            <a:avLst/>
          </a:prstGeom>
        </p:spPr>
        <p:txBody>
          <a:bodyPr wrap="square">
            <a:spAutoFit/>
          </a:bodyPr>
          <a:lstStyle/>
          <a:p>
            <a:r>
              <a:rPr lang="fr-FR" sz="2000" b="1" dirty="0">
                <a:solidFill>
                  <a:srgbClr val="FF0000"/>
                </a:solidFill>
                <a:latin typeface="Arial"/>
                <a:cs typeface="Arial"/>
              </a:rPr>
              <a:t>S</a:t>
            </a:r>
            <a:r>
              <a:rPr lang="fr-FR" b="1" dirty="0">
                <a:latin typeface="Arial"/>
                <a:cs typeface="Arial"/>
              </a:rPr>
              <a:t>ciences et </a:t>
            </a:r>
            <a:r>
              <a:rPr lang="fr-FR" sz="2000" b="1" dirty="0">
                <a:solidFill>
                  <a:srgbClr val="FF0000"/>
                </a:solidFill>
                <a:latin typeface="Arial"/>
                <a:cs typeface="Arial"/>
              </a:rPr>
              <a:t>T</a:t>
            </a:r>
            <a:r>
              <a:rPr lang="fr-FR" b="1" dirty="0">
                <a:latin typeface="Arial"/>
                <a:cs typeface="Arial"/>
              </a:rPr>
              <a:t>echnologies de l’</a:t>
            </a:r>
            <a:r>
              <a:rPr lang="fr-FR" sz="2000" b="1" dirty="0">
                <a:solidFill>
                  <a:srgbClr val="FF0000"/>
                </a:solidFill>
                <a:latin typeface="Arial"/>
                <a:cs typeface="Arial"/>
              </a:rPr>
              <a:t>I</a:t>
            </a:r>
            <a:r>
              <a:rPr lang="fr-FR" b="1" dirty="0">
                <a:latin typeface="Arial"/>
                <a:cs typeface="Arial"/>
              </a:rPr>
              <a:t>ndustrie et du </a:t>
            </a:r>
            <a:r>
              <a:rPr lang="fr-FR" sz="2000" b="1" dirty="0">
                <a:solidFill>
                  <a:srgbClr val="FF0000"/>
                </a:solidFill>
                <a:latin typeface="Arial"/>
                <a:cs typeface="Arial"/>
              </a:rPr>
              <a:t>D</a:t>
            </a:r>
            <a:r>
              <a:rPr lang="fr-FR" b="1" dirty="0">
                <a:latin typeface="Arial"/>
                <a:cs typeface="Arial"/>
              </a:rPr>
              <a:t>éveloppement </a:t>
            </a:r>
            <a:r>
              <a:rPr lang="fr-FR" sz="2000" b="1" dirty="0">
                <a:solidFill>
                  <a:srgbClr val="FF0000"/>
                </a:solidFill>
                <a:latin typeface="Arial"/>
                <a:cs typeface="Arial"/>
              </a:rPr>
              <a:t>D</a:t>
            </a:r>
            <a:r>
              <a:rPr lang="fr-FR" b="1" dirty="0">
                <a:latin typeface="Arial"/>
                <a:cs typeface="Arial"/>
              </a:rPr>
              <a:t>urable</a:t>
            </a:r>
            <a:r>
              <a:rPr lang="en-GB" dirty="0" smtClean="0">
                <a:latin typeface="Arial"/>
                <a:cs typeface="Arial"/>
              </a:rPr>
              <a:t> </a:t>
            </a:r>
            <a:endParaRPr lang="fr-FR" dirty="0">
              <a:latin typeface="Arial"/>
              <a:cs typeface="Arial"/>
            </a:endParaRPr>
          </a:p>
        </p:txBody>
      </p:sp>
      <p:sp>
        <p:nvSpPr>
          <p:cNvPr id="12" name="ZoneTexte 11"/>
          <p:cNvSpPr txBox="1"/>
          <p:nvPr userDrawn="1"/>
        </p:nvSpPr>
        <p:spPr>
          <a:xfrm>
            <a:off x="6087792" y="552510"/>
            <a:ext cx="3101648" cy="307777"/>
          </a:xfrm>
          <a:prstGeom prst="rect">
            <a:avLst/>
          </a:prstGeom>
          <a:noFill/>
        </p:spPr>
        <p:txBody>
          <a:bodyPr wrap="none" rtlCol="0">
            <a:spAutoFit/>
          </a:bodyPr>
          <a:lstStyle/>
          <a:p>
            <a:r>
              <a:rPr lang="fr-FR" sz="1400" b="1" i="1" dirty="0" smtClean="0">
                <a:latin typeface="Arial"/>
                <a:cs typeface="Arial"/>
              </a:rPr>
              <a:t>Programme,</a:t>
            </a:r>
            <a:r>
              <a:rPr lang="fr-FR" sz="1400" b="1" i="1" baseline="0" dirty="0" smtClean="0">
                <a:latin typeface="Arial"/>
                <a:cs typeface="Arial"/>
              </a:rPr>
              <a:t> lieux et équipements</a:t>
            </a:r>
            <a:endParaRPr lang="fr-FR" sz="1400" b="1" i="1" dirty="0">
              <a:latin typeface="Arial"/>
              <a:cs typeface="Arial"/>
            </a:endParaRPr>
          </a:p>
        </p:txBody>
      </p:sp>
      <p:pic>
        <p:nvPicPr>
          <p:cNvPr id="13" name="Picture 46"/>
          <p:cNvPicPr>
            <a:picLocks noChangeAspect="1" noChangeArrowheads="1"/>
          </p:cNvPicPr>
          <p:nvPr userDrawn="1"/>
        </p:nvPicPr>
        <p:blipFill>
          <a:blip r:embed="rId13">
            <a:lum bright="-16000" contrast="34000"/>
          </a:blip>
          <a:srcRect/>
          <a:stretch>
            <a:fillRect/>
          </a:stretch>
        </p:blipFill>
        <p:spPr bwMode="auto">
          <a:xfrm>
            <a:off x="0" y="0"/>
            <a:ext cx="1252538" cy="1143000"/>
          </a:xfrm>
          <a:prstGeom prst="rect">
            <a:avLst/>
          </a:prstGeom>
          <a:noFill/>
          <a:ln w="9525">
            <a:noFill/>
            <a:miter lim="800000"/>
            <a:headEnd/>
            <a:tailEnd/>
          </a:ln>
        </p:spPr>
      </p:pic>
      <p:sp>
        <p:nvSpPr>
          <p:cNvPr id="14" name="ZoneTexte 13"/>
          <p:cNvSpPr txBox="1"/>
          <p:nvPr userDrawn="1"/>
        </p:nvSpPr>
        <p:spPr>
          <a:xfrm>
            <a:off x="-76200" y="6621849"/>
            <a:ext cx="850900" cy="276999"/>
          </a:xfrm>
          <a:prstGeom prst="rect">
            <a:avLst/>
          </a:prstGeom>
          <a:noFill/>
        </p:spPr>
        <p:txBody>
          <a:bodyPr wrap="square" rtlCol="0">
            <a:spAutoFit/>
          </a:bodyPr>
          <a:lstStyle/>
          <a:p>
            <a:r>
              <a:rPr lang="fr-FR" sz="1200" b="1" i="1" dirty="0" smtClean="0">
                <a:solidFill>
                  <a:srgbClr val="FF0000"/>
                </a:solidFill>
                <a:latin typeface="Brush Script MT Italic"/>
                <a:cs typeface="Brush Script MT Italic"/>
              </a:rPr>
              <a:t>MR-DT</a:t>
            </a:r>
            <a:endParaRPr lang="fr-FR" sz="1200" b="1" i="1" dirty="0">
              <a:solidFill>
                <a:srgbClr val="FF0000"/>
              </a:solidFill>
              <a:latin typeface="Brush Script MT Italic"/>
              <a:cs typeface="Brush Script MT Italic"/>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6.xml"/><Relationship Id="rId3" Type="http://schemas.openxmlformats.org/officeDocument/2006/relationships/oleObject" Target="Macintosh%20HD:Users:ragemichel:Desktop:IGEN:Bac%20STI:programmes:dernie%CC%80res%20versions:Programme%20BACSTI2D.doc!OLE_LINK1"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395412"/>
            <a:ext cx="7772400" cy="1470025"/>
          </a:xfrm>
        </p:spPr>
        <p:txBody>
          <a:bodyPr>
            <a:normAutofit/>
          </a:bodyPr>
          <a:lstStyle/>
          <a:p>
            <a:r>
              <a:rPr lang="fr-FR" sz="4000" b="1" dirty="0" smtClean="0">
                <a:solidFill>
                  <a:srgbClr val="FF0000"/>
                </a:solidFill>
              </a:rPr>
              <a:t>Baccalauréat STI2D</a:t>
            </a:r>
            <a:endParaRPr lang="fr-FR" sz="4000" b="1" dirty="0">
              <a:solidFill>
                <a:srgbClr val="FF0000"/>
              </a:solidFill>
            </a:endParaRPr>
          </a:p>
        </p:txBody>
      </p:sp>
      <p:sp>
        <p:nvSpPr>
          <p:cNvPr id="3" name="Sous-titre 2"/>
          <p:cNvSpPr>
            <a:spLocks noGrp="1"/>
          </p:cNvSpPr>
          <p:nvPr>
            <p:ph type="subTitle" idx="1"/>
          </p:nvPr>
        </p:nvSpPr>
        <p:spPr>
          <a:xfrm>
            <a:off x="1028700" y="3600450"/>
            <a:ext cx="7429500" cy="2724150"/>
          </a:xfrm>
        </p:spPr>
        <p:txBody>
          <a:bodyPr>
            <a:normAutofit lnSpcReduction="10000"/>
          </a:bodyPr>
          <a:lstStyle/>
          <a:p>
            <a:r>
              <a:rPr lang="fr-FR" dirty="0" smtClean="0"/>
              <a:t>La structure du bac </a:t>
            </a:r>
            <a:r>
              <a:rPr lang="fr-FR" dirty="0" smtClean="0"/>
              <a:t>STI2D et des lieux de formation</a:t>
            </a:r>
          </a:p>
          <a:p>
            <a:r>
              <a:rPr lang="fr-FR" dirty="0" smtClean="0"/>
              <a:t>Programme des enseignements </a:t>
            </a:r>
            <a:r>
              <a:rPr lang="fr-FR" dirty="0" smtClean="0"/>
              <a:t>transversaux et équipements</a:t>
            </a:r>
          </a:p>
          <a:p>
            <a:r>
              <a:rPr lang="fr-FR" dirty="0" smtClean="0"/>
              <a:t>Programmes des </a:t>
            </a:r>
            <a:r>
              <a:rPr lang="fr-FR" dirty="0" smtClean="0"/>
              <a:t>spécialités et équipements</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Baccalauréat STI2D</a:t>
            </a:r>
            <a:endParaRPr lang="fr-FR" dirty="0"/>
          </a:p>
        </p:txBody>
      </p:sp>
      <p:sp>
        <p:nvSpPr>
          <p:cNvPr id="3" name="Sous-titre 2"/>
          <p:cNvSpPr>
            <a:spLocks noGrp="1"/>
          </p:cNvSpPr>
          <p:nvPr>
            <p:ph type="subTitle" idx="1"/>
          </p:nvPr>
        </p:nvSpPr>
        <p:spPr>
          <a:xfrm>
            <a:off x="1371600" y="3378200"/>
            <a:ext cx="6400800" cy="2260600"/>
          </a:xfrm>
        </p:spPr>
        <p:txBody>
          <a:bodyPr>
            <a:normAutofit fontScale="85000" lnSpcReduction="10000"/>
          </a:bodyPr>
          <a:lstStyle/>
          <a:p>
            <a:r>
              <a:rPr lang="fr-FR" dirty="0" smtClean="0">
                <a:solidFill>
                  <a:srgbClr val="FF0000"/>
                </a:solidFill>
              </a:rPr>
              <a:t>La structure du bac </a:t>
            </a:r>
            <a:r>
              <a:rPr lang="fr-FR" dirty="0" smtClean="0">
                <a:solidFill>
                  <a:srgbClr val="FF0000"/>
                </a:solidFill>
              </a:rPr>
              <a:t>STI2D et des lieux de formation</a:t>
            </a:r>
          </a:p>
          <a:p>
            <a:r>
              <a:rPr lang="fr-FR" dirty="0" smtClean="0"/>
              <a:t>Programme des enseignements </a:t>
            </a:r>
            <a:r>
              <a:rPr lang="fr-FR" dirty="0" smtClean="0"/>
              <a:t>transversaux et équipements</a:t>
            </a:r>
          </a:p>
          <a:p>
            <a:r>
              <a:rPr lang="fr-FR" dirty="0" smtClean="0"/>
              <a:t>Programmes des </a:t>
            </a:r>
            <a:r>
              <a:rPr lang="fr-FR" dirty="0" smtClean="0"/>
              <a:t>spécialités et équipements</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re 1"/>
          <p:cNvSpPr>
            <a:spLocks noGrp="1"/>
          </p:cNvSpPr>
          <p:nvPr>
            <p:ph type="title"/>
          </p:nvPr>
        </p:nvSpPr>
        <p:spPr>
          <a:xfrm>
            <a:off x="457200" y="427038"/>
            <a:ext cx="8229600" cy="1143000"/>
          </a:xfrm>
        </p:spPr>
        <p:txBody>
          <a:bodyPr/>
          <a:lstStyle/>
          <a:p>
            <a:pPr eaLnBrk="1" hangingPunct="1"/>
            <a:r>
              <a:rPr lang="fr-FR" dirty="0" smtClean="0"/>
              <a:t>L’approche technologique</a:t>
            </a:r>
          </a:p>
        </p:txBody>
      </p:sp>
      <p:graphicFrame>
        <p:nvGraphicFramePr>
          <p:cNvPr id="4" name="Espace réservé du contenu 3"/>
          <p:cNvGraphicFramePr>
            <a:graphicFrameLocks noGrp="1"/>
          </p:cNvGraphicFramePr>
          <p:nvPr>
            <p:ph idx="1"/>
          </p:nvPr>
        </p:nvGraphicFramePr>
        <p:xfrm>
          <a:off x="190500" y="1917700"/>
          <a:ext cx="4089400" cy="424180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31748" name="ZoneTexte 4"/>
          <p:cNvSpPr txBox="1">
            <a:spLocks noChangeArrowheads="1"/>
          </p:cNvSpPr>
          <p:nvPr/>
        </p:nvSpPr>
        <p:spPr bwMode="auto">
          <a:xfrm>
            <a:off x="4381500" y="1635125"/>
            <a:ext cx="4470400" cy="4708525"/>
          </a:xfrm>
          <a:prstGeom prst="rect">
            <a:avLst/>
          </a:prstGeom>
          <a:noFill/>
          <a:ln w="9525">
            <a:noFill/>
            <a:miter lim="800000"/>
            <a:headEnd/>
            <a:tailEnd/>
          </a:ln>
        </p:spPr>
        <p:txBody>
          <a:bodyPr>
            <a:prstTxWarp prst="textNoShape">
              <a:avLst/>
            </a:prstTxWarp>
            <a:spAutoFit/>
          </a:bodyPr>
          <a:lstStyle/>
          <a:p>
            <a:r>
              <a:rPr lang="fr-FR" sz="2000" dirty="0"/>
              <a:t>L’approche MEI caractérise la technologie industrielle actuelle et s’applique à l’ensemble dans tous les domaines techniques.</a:t>
            </a:r>
          </a:p>
          <a:p>
            <a:r>
              <a:rPr lang="fr-FR" sz="2000" dirty="0"/>
              <a:t>Un enseignement de base dans cette approche permet toutes les poursuites d’études et évite la spécialisation précoce.</a:t>
            </a:r>
          </a:p>
          <a:p>
            <a:endParaRPr lang="fr-FR" sz="2000" dirty="0"/>
          </a:p>
          <a:p>
            <a:r>
              <a:rPr lang="fr-FR" sz="2000" dirty="0"/>
              <a:t>Un équilibre entre approche MEI et approfondissement d’un champ technologique garantit l’ouverture des orientations post bac et l’intérêt d’enseignements actifs et concrets caractérisant </a:t>
            </a:r>
            <a:r>
              <a:rPr lang="fr-FR" sz="2000" dirty="0" smtClean="0"/>
              <a:t>la </a:t>
            </a:r>
            <a:r>
              <a:rPr lang="fr-FR" sz="2000" dirty="0"/>
              <a:t>voie technologique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txBox="1">
            <a:spLocks/>
          </p:cNvSpPr>
          <p:nvPr/>
        </p:nvSpPr>
        <p:spPr bwMode="auto">
          <a:xfrm>
            <a:off x="1714500" y="528638"/>
            <a:ext cx="6972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fr-FR" sz="3200" b="0" i="0" u="none" strike="noStrike" kern="1200" cap="none" spc="0" normalizeH="0" baseline="0" noProof="0" dirty="0" smtClean="0">
                <a:ln>
                  <a:noFill/>
                </a:ln>
                <a:solidFill>
                  <a:schemeClr val="tx1"/>
                </a:solidFill>
                <a:effectLst/>
                <a:uLnTx/>
                <a:uFillTx/>
                <a:latin typeface="+mj-lt"/>
                <a:ea typeface="ＭＳ Ｐゴシック" charset="-128"/>
                <a:cs typeface="ＭＳ Ｐゴシック" charset="-128"/>
              </a:rPr>
              <a:t>La stratégie de formation</a:t>
            </a:r>
          </a:p>
        </p:txBody>
      </p:sp>
      <p:grpSp>
        <p:nvGrpSpPr>
          <p:cNvPr id="5" name="Grouper 31"/>
          <p:cNvGrpSpPr>
            <a:grpSpLocks/>
          </p:cNvGrpSpPr>
          <p:nvPr/>
        </p:nvGrpSpPr>
        <p:grpSpPr bwMode="auto">
          <a:xfrm>
            <a:off x="3775075" y="2862263"/>
            <a:ext cx="1695450" cy="3109912"/>
            <a:chOff x="3774443" y="3294044"/>
            <a:chExt cx="1695589" cy="3109812"/>
          </a:xfrm>
        </p:grpSpPr>
        <p:sp>
          <p:nvSpPr>
            <p:cNvPr id="6" name="Triangle isocèle 5"/>
            <p:cNvSpPr/>
            <p:nvPr/>
          </p:nvSpPr>
          <p:spPr>
            <a:xfrm rot="10800000">
              <a:off x="3774443" y="3294044"/>
              <a:ext cx="1695589" cy="2238303"/>
            </a:xfrm>
            <a:prstGeom prst="triangle">
              <a:avLst>
                <a:gd name="adj" fmla="val 50488"/>
              </a:avLst>
            </a:prstGeom>
            <a:solidFill>
              <a:srgbClr val="0000FF">
                <a:alpha val="29000"/>
              </a:srgbClr>
            </a:solidFill>
            <a:ln>
              <a:solidFill>
                <a:srgbClr val="0000FF"/>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7" name="ZoneTexte 6"/>
            <p:cNvSpPr txBox="1"/>
            <p:nvPr/>
          </p:nvSpPr>
          <p:spPr>
            <a:xfrm>
              <a:off x="3774443" y="5757765"/>
              <a:ext cx="1671775" cy="646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rstTxWarp prst="textNoShape">
                <a:avLst/>
              </a:prstTxWarp>
              <a:spAutoFit/>
            </a:bodyPr>
            <a:lstStyle/>
            <a:p>
              <a:pPr algn="ctr"/>
              <a:r>
                <a:rPr lang="fr-FR">
                  <a:solidFill>
                    <a:srgbClr val="FFFFFF"/>
                  </a:solidFill>
                  <a:ea typeface="ＭＳ Ｐゴシック" charset="-128"/>
                  <a:cs typeface="ＭＳ Ｐゴシック" charset="-128"/>
                </a:rPr>
                <a:t>Matériaux et structures</a:t>
              </a:r>
            </a:p>
          </p:txBody>
        </p:sp>
      </p:grpSp>
      <p:grpSp>
        <p:nvGrpSpPr>
          <p:cNvPr id="8" name="Grouper 32"/>
          <p:cNvGrpSpPr>
            <a:grpSpLocks/>
          </p:cNvGrpSpPr>
          <p:nvPr/>
        </p:nvGrpSpPr>
        <p:grpSpPr bwMode="auto">
          <a:xfrm>
            <a:off x="4060825" y="1901825"/>
            <a:ext cx="2392363" cy="1989138"/>
            <a:chOff x="4060496" y="2334308"/>
            <a:chExt cx="2392555" cy="1988865"/>
          </a:xfrm>
        </p:grpSpPr>
        <p:sp>
          <p:nvSpPr>
            <p:cNvPr id="9" name="Triangle isocèle 8"/>
            <p:cNvSpPr/>
            <p:nvPr/>
          </p:nvSpPr>
          <p:spPr>
            <a:xfrm rot="3629836">
              <a:off x="4332165" y="2356287"/>
              <a:ext cx="1695217" cy="2238555"/>
            </a:xfrm>
            <a:prstGeom prst="triangle">
              <a:avLst>
                <a:gd name="adj" fmla="val 50488"/>
              </a:avLst>
            </a:prstGeom>
            <a:solidFill>
              <a:srgbClr val="008000">
                <a:alpha val="29000"/>
              </a:srgbClr>
            </a:solidFill>
            <a:ln>
              <a:solidFill>
                <a:srgbClr val="008000"/>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10" name="ZoneTexte 9"/>
            <p:cNvSpPr txBox="1"/>
            <p:nvPr/>
          </p:nvSpPr>
          <p:spPr>
            <a:xfrm>
              <a:off x="4781279" y="2334308"/>
              <a:ext cx="1671772" cy="3698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prstTxWarp prst="textNoShape">
                <a:avLst/>
              </a:prstTxWarp>
              <a:spAutoFit/>
            </a:bodyPr>
            <a:lstStyle/>
            <a:p>
              <a:pPr algn="ctr"/>
              <a:r>
                <a:rPr lang="fr-FR">
                  <a:solidFill>
                    <a:srgbClr val="FFFFFF"/>
                  </a:solidFill>
                  <a:ea typeface="ＭＳ Ｐゴシック" charset="-128"/>
                  <a:cs typeface="ＭＳ Ｐゴシック" charset="-128"/>
                </a:rPr>
                <a:t>Energie</a:t>
              </a:r>
            </a:p>
          </p:txBody>
        </p:sp>
      </p:grpSp>
      <p:grpSp>
        <p:nvGrpSpPr>
          <p:cNvPr id="11" name="Grouper 33"/>
          <p:cNvGrpSpPr>
            <a:grpSpLocks/>
          </p:cNvGrpSpPr>
          <p:nvPr/>
        </p:nvGrpSpPr>
        <p:grpSpPr bwMode="auto">
          <a:xfrm>
            <a:off x="2938463" y="1901825"/>
            <a:ext cx="2251075" cy="1997075"/>
            <a:chOff x="2938817" y="2334308"/>
            <a:chExt cx="2250517" cy="1996836"/>
          </a:xfrm>
        </p:grpSpPr>
        <p:sp>
          <p:nvSpPr>
            <p:cNvPr id="12" name="Triangle isocèle 11"/>
            <p:cNvSpPr/>
            <p:nvPr/>
          </p:nvSpPr>
          <p:spPr>
            <a:xfrm rot="18021447">
              <a:off x="3222801" y="2364610"/>
              <a:ext cx="1695247" cy="2237820"/>
            </a:xfrm>
            <a:prstGeom prst="triangle">
              <a:avLst>
                <a:gd name="adj" fmla="val 50488"/>
              </a:avLst>
            </a:prstGeom>
            <a:solidFill>
              <a:srgbClr val="FF0000">
                <a:alpha val="29000"/>
              </a:srgbClr>
            </a:solidFill>
            <a:ln>
              <a:solidFill>
                <a:srgbClr val="FF0000"/>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13" name="ZoneTexte 12"/>
            <p:cNvSpPr txBox="1"/>
            <p:nvPr/>
          </p:nvSpPr>
          <p:spPr>
            <a:xfrm>
              <a:off x="2938817" y="2334308"/>
              <a:ext cx="1671223" cy="3698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spAutoFit/>
            </a:bodyPr>
            <a:lstStyle/>
            <a:p>
              <a:pPr algn="ctr"/>
              <a:r>
                <a:rPr lang="fr-FR">
                  <a:solidFill>
                    <a:srgbClr val="FFFFFF"/>
                  </a:solidFill>
                  <a:ea typeface="ＭＳ Ｐゴシック" charset="-128"/>
                  <a:cs typeface="ＭＳ Ｐゴシック" charset="-128"/>
                </a:rPr>
                <a:t>Information</a:t>
              </a:r>
            </a:p>
          </p:txBody>
        </p:sp>
      </p:grpSp>
      <p:grpSp>
        <p:nvGrpSpPr>
          <p:cNvPr id="14" name="Grouper 30"/>
          <p:cNvGrpSpPr>
            <a:grpSpLocks/>
          </p:cNvGrpSpPr>
          <p:nvPr/>
        </p:nvGrpSpPr>
        <p:grpSpPr bwMode="auto">
          <a:xfrm>
            <a:off x="787401" y="1999498"/>
            <a:ext cx="4660899" cy="2332791"/>
            <a:chOff x="787250" y="2430089"/>
            <a:chExt cx="4660573" cy="2334273"/>
          </a:xfrm>
        </p:grpSpPr>
        <p:sp>
          <p:nvSpPr>
            <p:cNvPr id="15" name="Triangle isocèle 14"/>
            <p:cNvSpPr/>
            <p:nvPr/>
          </p:nvSpPr>
          <p:spPr>
            <a:xfrm rot="10800000">
              <a:off x="3801755" y="3307699"/>
              <a:ext cx="1646068" cy="1456663"/>
            </a:xfrm>
            <a:prstGeom prst="triangle">
              <a:avLst>
                <a:gd name="adj" fmla="val 50000"/>
              </a:avLst>
            </a:prstGeom>
          </p:spPr>
          <p:style>
            <a:lnRef idx="0">
              <a:schemeClr val="accent6"/>
            </a:lnRef>
            <a:fillRef idx="3">
              <a:schemeClr val="accent6"/>
            </a:fillRef>
            <a:effectRef idx="3">
              <a:schemeClr val="accent6"/>
            </a:effectRef>
            <a:fontRef idx="minor">
              <a:schemeClr val="lt1"/>
            </a:fontRef>
          </p:style>
          <p:txBody>
            <a:bodyPr vert="eaVert" anchor="ctr">
              <a:prstTxWarp prst="textNoShape">
                <a:avLst/>
              </a:prstTxWarp>
            </a:bodyPr>
            <a:lstStyle/>
            <a:p>
              <a:pPr algn="ctr"/>
              <a:endParaRPr lang="fr-FR">
                <a:solidFill>
                  <a:srgbClr val="FFFFFF"/>
                </a:solidFill>
                <a:ea typeface="ＭＳ Ｐゴシック" charset="-128"/>
                <a:cs typeface="ＭＳ Ｐゴシック" charset="-128"/>
              </a:endParaRPr>
            </a:p>
          </p:txBody>
        </p:sp>
        <p:sp>
          <p:nvSpPr>
            <p:cNvPr id="16" name="ZoneTexte 19"/>
            <p:cNvSpPr txBox="1">
              <a:spLocks noChangeArrowheads="1"/>
            </p:cNvSpPr>
            <p:nvPr/>
          </p:nvSpPr>
          <p:spPr bwMode="auto">
            <a:xfrm>
              <a:off x="3821659" y="3193327"/>
              <a:ext cx="1611878" cy="923917"/>
            </a:xfrm>
            <a:prstGeom prst="rect">
              <a:avLst/>
            </a:prstGeom>
            <a:noFill/>
            <a:ln w="9525">
              <a:noFill/>
              <a:miter lim="800000"/>
              <a:headEnd/>
              <a:tailEnd/>
            </a:ln>
          </p:spPr>
          <p:txBody>
            <a:bodyPr wrap="square">
              <a:prstTxWarp prst="textNoShape">
                <a:avLst/>
              </a:prstTxWarp>
              <a:spAutoFit/>
            </a:bodyPr>
            <a:lstStyle/>
            <a:p>
              <a:pPr algn="ctr"/>
              <a:r>
                <a:rPr lang="fr-FR" b="1" dirty="0" smtClean="0">
                  <a:latin typeface="Calibri" charset="0"/>
                </a:rPr>
                <a:t>Enseignements</a:t>
              </a:r>
            </a:p>
            <a:p>
              <a:pPr algn="ctr"/>
              <a:r>
                <a:rPr lang="fr-FR" b="1" dirty="0" smtClean="0">
                  <a:latin typeface="Calibri" charset="0"/>
                </a:rPr>
                <a:t>transversaux</a:t>
              </a:r>
            </a:p>
            <a:p>
              <a:pPr algn="ctr"/>
              <a:r>
                <a:rPr lang="fr-FR" b="1" dirty="0">
                  <a:latin typeface="Calibri" charset="0"/>
                </a:rPr>
                <a:t>MEI</a:t>
              </a:r>
            </a:p>
          </p:txBody>
        </p:sp>
        <p:sp>
          <p:nvSpPr>
            <p:cNvPr id="17" name="ZoneTexte 16"/>
            <p:cNvSpPr txBox="1"/>
            <p:nvPr/>
          </p:nvSpPr>
          <p:spPr>
            <a:xfrm>
              <a:off x="787250" y="2430089"/>
              <a:ext cx="1888844" cy="1201092"/>
            </a:xfrm>
            <a:prstGeom prst="rect">
              <a:avLst/>
            </a:prstGeom>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fr-FR" b="1" dirty="0">
                  <a:solidFill>
                    <a:schemeClr val="tx1"/>
                  </a:solidFill>
                  <a:ea typeface="ＭＳ Ｐゴシック" charset="-128"/>
                  <a:cs typeface="ＭＳ Ｐゴシック" charset="-128"/>
                </a:rPr>
                <a:t>Enseignements transversaux Première : </a:t>
              </a:r>
              <a:r>
                <a:rPr lang="fr-FR" b="1" dirty="0" smtClean="0">
                  <a:solidFill>
                    <a:schemeClr val="tx1"/>
                  </a:solidFill>
                  <a:ea typeface="ＭＳ Ｐゴシック" charset="-128"/>
                  <a:cs typeface="ＭＳ Ｐゴシック" charset="-128"/>
                </a:rPr>
                <a:t>7+1 </a:t>
              </a:r>
              <a:r>
                <a:rPr lang="fr-FR" b="1" dirty="0">
                  <a:solidFill>
                    <a:schemeClr val="tx1"/>
                  </a:solidFill>
                  <a:ea typeface="ＭＳ Ｐゴシック" charset="-128"/>
                  <a:cs typeface="ＭＳ Ｐゴシック" charset="-128"/>
                </a:rPr>
                <a:t>h</a:t>
              </a:r>
            </a:p>
            <a:p>
              <a:pPr algn="ctr"/>
              <a:r>
                <a:rPr lang="fr-FR" b="1" dirty="0">
                  <a:solidFill>
                    <a:schemeClr val="tx1"/>
                  </a:solidFill>
                  <a:ea typeface="ＭＳ Ｐゴシック" charset="-128"/>
                  <a:cs typeface="ＭＳ Ｐゴシック" charset="-128"/>
                </a:rPr>
                <a:t>Terminale : </a:t>
              </a:r>
              <a:r>
                <a:rPr lang="fr-FR" b="1" dirty="0" smtClean="0">
                  <a:solidFill>
                    <a:schemeClr val="tx1"/>
                  </a:solidFill>
                  <a:ea typeface="ＭＳ Ｐゴシック" charset="-128"/>
                  <a:cs typeface="ＭＳ Ｐゴシック" charset="-128"/>
                </a:rPr>
                <a:t>5+1 </a:t>
              </a:r>
              <a:r>
                <a:rPr lang="fr-FR" b="1" dirty="0">
                  <a:solidFill>
                    <a:schemeClr val="tx1"/>
                  </a:solidFill>
                  <a:ea typeface="ＭＳ Ｐゴシック" charset="-128"/>
                  <a:cs typeface="ＭＳ Ｐゴシック" charset="-128"/>
                </a:rPr>
                <a:t>h</a:t>
              </a:r>
              <a:endParaRPr lang="fr-FR" dirty="0">
                <a:solidFill>
                  <a:schemeClr val="tx1"/>
                </a:solidFill>
                <a:ea typeface="ＭＳ Ｐゴシック" charset="-128"/>
                <a:cs typeface="ＭＳ Ｐゴシック" charset="-128"/>
              </a:endParaRPr>
            </a:p>
          </p:txBody>
        </p:sp>
      </p:grpSp>
      <p:sp>
        <p:nvSpPr>
          <p:cNvPr id="18" name="ZoneTexte 17"/>
          <p:cNvSpPr txBox="1"/>
          <p:nvPr/>
        </p:nvSpPr>
        <p:spPr>
          <a:xfrm>
            <a:off x="6966219" y="1999497"/>
            <a:ext cx="1720581" cy="1200329"/>
          </a:xfrm>
          <a:prstGeom prst="rect">
            <a:avLst/>
          </a:prstGeom>
        </p:spPr>
        <p:style>
          <a:lnRef idx="0">
            <a:schemeClr val="accent4"/>
          </a:lnRef>
          <a:fillRef idx="3">
            <a:schemeClr val="accent4"/>
          </a:fillRef>
          <a:effectRef idx="3">
            <a:schemeClr val="accent4"/>
          </a:effectRef>
          <a:fontRef idx="minor">
            <a:schemeClr val="lt1"/>
          </a:fontRef>
        </p:style>
        <p:txBody>
          <a:bodyPr>
            <a:prstTxWarp prst="textNoShape">
              <a:avLst/>
            </a:prstTxWarp>
            <a:spAutoFit/>
          </a:bodyPr>
          <a:lstStyle/>
          <a:p>
            <a:pPr algn="ctr"/>
            <a:r>
              <a:rPr lang="fr-FR" b="1" dirty="0">
                <a:solidFill>
                  <a:schemeClr val="tx1"/>
                </a:solidFill>
                <a:ea typeface="ＭＳ Ｐゴシック" charset="-128"/>
                <a:cs typeface="ＭＳ Ｐゴシック" charset="-128"/>
              </a:rPr>
              <a:t>Enseignements de spécialité Première : 5 h</a:t>
            </a:r>
          </a:p>
          <a:p>
            <a:pPr algn="ctr"/>
            <a:r>
              <a:rPr lang="fr-FR" b="1" dirty="0">
                <a:solidFill>
                  <a:schemeClr val="tx1"/>
                </a:solidFill>
                <a:ea typeface="ＭＳ Ｐゴシック" charset="-128"/>
                <a:cs typeface="ＭＳ Ｐゴシック" charset="-128"/>
              </a:rPr>
              <a:t>Terminale : 9 h</a:t>
            </a:r>
            <a:endParaRPr lang="fr-FR" dirty="0">
              <a:solidFill>
                <a:schemeClr val="tx1"/>
              </a:solidFill>
              <a:ea typeface="ＭＳ Ｐゴシック" charset="-128"/>
              <a:cs typeface="ＭＳ Ｐゴシック" charset="-128"/>
            </a:endParaRPr>
          </a:p>
        </p:txBody>
      </p:sp>
      <p:sp>
        <p:nvSpPr>
          <p:cNvPr id="19" name="ZoneTexte 18"/>
          <p:cNvSpPr txBox="1"/>
          <p:nvPr/>
        </p:nvSpPr>
        <p:spPr>
          <a:xfrm>
            <a:off x="508000" y="3492500"/>
            <a:ext cx="3365500" cy="3416320"/>
          </a:xfrm>
          <a:prstGeom prst="rect">
            <a:avLst/>
          </a:prstGeom>
          <a:noFill/>
        </p:spPr>
        <p:txBody>
          <a:bodyPr wrap="square" rtlCol="0">
            <a:spAutoFit/>
          </a:bodyPr>
          <a:lstStyle/>
          <a:p>
            <a:pPr>
              <a:buClr>
                <a:schemeClr val="accent6"/>
              </a:buClr>
              <a:buFont typeface="Arial"/>
              <a:buChar char="•"/>
            </a:pPr>
            <a:r>
              <a:rPr lang="fr-FR" dirty="0" smtClean="0"/>
              <a:t> </a:t>
            </a:r>
            <a:r>
              <a:rPr lang="fr-FR" b="1" dirty="0" smtClean="0"/>
              <a:t>Acquérir des concepts</a:t>
            </a:r>
            <a:r>
              <a:rPr lang="fr-FR" dirty="0" smtClean="0"/>
              <a:t> de base de la technologie industrielle et à les appliquer dans une logique de limitation de l’impact environnemental. </a:t>
            </a:r>
          </a:p>
          <a:p>
            <a:pPr>
              <a:buClr>
                <a:schemeClr val="accent6"/>
              </a:buClr>
              <a:buFont typeface="Arial"/>
              <a:buChar char="•"/>
            </a:pPr>
            <a:r>
              <a:rPr lang="fr-FR" dirty="0" smtClean="0"/>
              <a:t> </a:t>
            </a:r>
            <a:r>
              <a:rPr lang="fr-FR" b="1" dirty="0" smtClean="0"/>
              <a:t>Mettre en œuvre </a:t>
            </a:r>
            <a:r>
              <a:rPr lang="fr-FR" dirty="0" smtClean="0"/>
              <a:t>des modèles et des méthodes d’analyse dans un contexte de résolution de problèmes techniques authentiques </a:t>
            </a:r>
          </a:p>
          <a:p>
            <a:pPr>
              <a:buClr>
                <a:schemeClr val="accent6"/>
              </a:buClr>
              <a:buFont typeface="Arial"/>
              <a:buChar char="•"/>
            </a:pPr>
            <a:r>
              <a:rPr lang="fr-FR" dirty="0" smtClean="0"/>
              <a:t> </a:t>
            </a:r>
            <a:r>
              <a:rPr lang="fr-FR" b="1" dirty="0" smtClean="0"/>
              <a:t>Communiquer</a:t>
            </a:r>
            <a:r>
              <a:rPr lang="fr-FR" dirty="0" smtClean="0"/>
              <a:t> y compris en langue étrangère</a:t>
            </a:r>
            <a:endParaRPr lang="fr-FR" dirty="0"/>
          </a:p>
        </p:txBody>
      </p:sp>
      <p:sp>
        <p:nvSpPr>
          <p:cNvPr id="20" name="ZoneTexte 19"/>
          <p:cNvSpPr txBox="1"/>
          <p:nvPr/>
        </p:nvSpPr>
        <p:spPr>
          <a:xfrm>
            <a:off x="5778500" y="3481378"/>
            <a:ext cx="3365500" cy="3693319"/>
          </a:xfrm>
          <a:prstGeom prst="rect">
            <a:avLst/>
          </a:prstGeom>
          <a:noFill/>
        </p:spPr>
        <p:txBody>
          <a:bodyPr wrap="square" rtlCol="0">
            <a:spAutoFit/>
          </a:bodyPr>
          <a:lstStyle/>
          <a:p>
            <a:pPr lvl="0">
              <a:buClr>
                <a:schemeClr val="accent4"/>
              </a:buClr>
              <a:buFont typeface="Arial"/>
              <a:buChar char="•"/>
            </a:pPr>
            <a:r>
              <a:rPr lang="fr-FR" b="1" dirty="0" smtClean="0"/>
              <a:t> Approfondir un champ mais aussi appréhender de manière globale</a:t>
            </a:r>
            <a:r>
              <a:rPr lang="fr-FR" dirty="0" smtClean="0"/>
              <a:t> l’approche « Matière – Énergie – Information » </a:t>
            </a:r>
          </a:p>
          <a:p>
            <a:pPr lvl="0">
              <a:buClr>
                <a:schemeClr val="accent4"/>
              </a:buClr>
              <a:buFont typeface="Arial"/>
              <a:buChar char="•"/>
            </a:pPr>
            <a:endParaRPr lang="fr-FR" dirty="0" smtClean="0"/>
          </a:p>
          <a:p>
            <a:pPr lvl="0">
              <a:buClr>
                <a:schemeClr val="accent4"/>
              </a:buClr>
              <a:buFont typeface="Arial"/>
              <a:buChar char="•"/>
            </a:pPr>
            <a:r>
              <a:rPr lang="fr-FR" dirty="0" smtClean="0"/>
              <a:t> Logique de projet pour :</a:t>
            </a:r>
          </a:p>
          <a:p>
            <a:pPr lvl="1">
              <a:buClr>
                <a:schemeClr val="accent4"/>
              </a:buClr>
              <a:buFont typeface="Courier New"/>
              <a:buChar char="o"/>
            </a:pPr>
            <a:r>
              <a:rPr lang="fr-FR" dirty="0" smtClean="0"/>
              <a:t> </a:t>
            </a:r>
            <a:r>
              <a:rPr lang="fr-FR" b="1" dirty="0" smtClean="0"/>
              <a:t>Concevoir </a:t>
            </a:r>
          </a:p>
          <a:p>
            <a:pPr lvl="1">
              <a:buClr>
                <a:schemeClr val="accent4"/>
              </a:buClr>
              <a:buFont typeface="Courier New"/>
              <a:buChar char="o"/>
            </a:pPr>
            <a:r>
              <a:rPr lang="fr-FR" b="1" dirty="0" smtClean="0"/>
              <a:t> Dimensionner </a:t>
            </a:r>
          </a:p>
          <a:p>
            <a:pPr lvl="1">
              <a:buClr>
                <a:schemeClr val="accent4"/>
              </a:buClr>
              <a:buFont typeface="Courier New"/>
              <a:buChar char="o"/>
            </a:pPr>
            <a:r>
              <a:rPr lang="fr-FR" b="1" dirty="0" smtClean="0"/>
              <a:t> Réaliser</a:t>
            </a:r>
            <a:r>
              <a:rPr lang="fr-FR" dirty="0" smtClean="0"/>
              <a:t> un prototype, une maquette, une étude relativement à une solution technique envisagée.</a:t>
            </a:r>
          </a:p>
          <a:p>
            <a:pPr lvl="0">
              <a:buFont typeface="Arial"/>
              <a:buChar cha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 to="" calcmode="lin" valueType="num">
                                      <p:cBhvr>
                                        <p:cTn id="11" dur="1" fill="hold"/>
                                        <p:tgtEl>
                                          <p:spTgt spid="19"/>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 to="" calcmode="lin" valueType="num">
                                      <p:cBhvr>
                                        <p:cTn id="32"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Titre 3"/>
          <p:cNvSpPr>
            <a:spLocks noGrp="1"/>
          </p:cNvSpPr>
          <p:nvPr>
            <p:ph type="title"/>
          </p:nvPr>
        </p:nvSpPr>
        <p:spPr/>
        <p:txBody>
          <a:bodyPr>
            <a:normAutofit/>
          </a:bodyPr>
          <a:lstStyle/>
          <a:p>
            <a:pPr eaLnBrk="1" hangingPunct="1"/>
            <a:r>
              <a:rPr lang="fr-FR" smtClean="0"/>
              <a:t>La stratégie refusée</a:t>
            </a:r>
          </a:p>
        </p:txBody>
      </p:sp>
      <p:grpSp>
        <p:nvGrpSpPr>
          <p:cNvPr id="20" name="Grouper 19"/>
          <p:cNvGrpSpPr/>
          <p:nvPr/>
        </p:nvGrpSpPr>
        <p:grpSpPr>
          <a:xfrm>
            <a:off x="1123481" y="1909762"/>
            <a:ext cx="3959225" cy="3959225"/>
            <a:chOff x="2681288" y="2087563"/>
            <a:chExt cx="3959225" cy="3959225"/>
          </a:xfrm>
        </p:grpSpPr>
        <p:sp>
          <p:nvSpPr>
            <p:cNvPr id="16" name="Triangle isocèle 15"/>
            <p:cNvSpPr/>
            <p:nvPr/>
          </p:nvSpPr>
          <p:spPr bwMode="auto">
            <a:xfrm>
              <a:off x="3802063" y="3611563"/>
              <a:ext cx="1695450" cy="2238375"/>
            </a:xfrm>
            <a:prstGeom prst="triangle">
              <a:avLst>
                <a:gd name="adj" fmla="val 50488"/>
              </a:avLst>
            </a:prstGeom>
            <a:solidFill>
              <a:srgbClr val="0000FF">
                <a:alpha val="29000"/>
              </a:srgbClr>
            </a:solidFill>
            <a:ln>
              <a:solidFill>
                <a:srgbClr val="0000FF"/>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17" name="ZoneTexte 16"/>
            <p:cNvSpPr txBox="1"/>
            <p:nvPr/>
          </p:nvSpPr>
          <p:spPr bwMode="auto">
            <a:xfrm>
              <a:off x="3825875" y="4897438"/>
              <a:ext cx="1671638" cy="646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rstTxWarp prst="textNoShape">
                <a:avLst/>
              </a:prstTxWarp>
              <a:spAutoFit/>
            </a:bodyPr>
            <a:lstStyle/>
            <a:p>
              <a:pPr algn="ctr"/>
              <a:r>
                <a:rPr lang="fr-FR">
                  <a:solidFill>
                    <a:srgbClr val="FFFFFF"/>
                  </a:solidFill>
                  <a:ea typeface="ＭＳ Ｐゴシック" charset="-128"/>
                  <a:cs typeface="ＭＳ Ｐゴシック" charset="-128"/>
                </a:rPr>
                <a:t>Matériaux et structures</a:t>
              </a:r>
            </a:p>
          </p:txBody>
        </p:sp>
        <p:sp>
          <p:nvSpPr>
            <p:cNvPr id="15" name="Triangle isocèle 14"/>
            <p:cNvSpPr/>
            <p:nvPr/>
          </p:nvSpPr>
          <p:spPr bwMode="auto">
            <a:xfrm rot="14436855">
              <a:off x="4332288" y="2673350"/>
              <a:ext cx="1695450" cy="2238375"/>
            </a:xfrm>
            <a:prstGeom prst="triangle">
              <a:avLst>
                <a:gd name="adj" fmla="val 50488"/>
              </a:avLst>
            </a:prstGeom>
            <a:solidFill>
              <a:srgbClr val="008000">
                <a:alpha val="29000"/>
              </a:srgbClr>
            </a:solidFill>
            <a:ln>
              <a:solidFill>
                <a:srgbClr val="008000"/>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18" name="ZoneTexte 17"/>
            <p:cNvSpPr txBox="1"/>
            <p:nvPr/>
          </p:nvSpPr>
          <p:spPr bwMode="auto">
            <a:xfrm>
              <a:off x="4781550" y="2651125"/>
              <a:ext cx="1671638" cy="3698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prstTxWarp prst="textNoShape">
                <a:avLst/>
              </a:prstTxWarp>
              <a:spAutoFit/>
            </a:bodyPr>
            <a:lstStyle/>
            <a:p>
              <a:pPr algn="ctr"/>
              <a:r>
                <a:rPr lang="fr-FR">
                  <a:solidFill>
                    <a:srgbClr val="FFFFFF"/>
                  </a:solidFill>
                  <a:ea typeface="ＭＳ Ｐゴシック" charset="-128"/>
                  <a:cs typeface="ＭＳ Ｐゴシック" charset="-128"/>
                </a:rPr>
                <a:t>Energie</a:t>
              </a:r>
            </a:p>
          </p:txBody>
        </p:sp>
        <p:sp>
          <p:nvSpPr>
            <p:cNvPr id="14" name="Triangle isocèle 13"/>
            <p:cNvSpPr/>
            <p:nvPr/>
          </p:nvSpPr>
          <p:spPr bwMode="auto">
            <a:xfrm rot="7127552">
              <a:off x="3222626" y="2681287"/>
              <a:ext cx="1695450" cy="2238375"/>
            </a:xfrm>
            <a:prstGeom prst="triangle">
              <a:avLst>
                <a:gd name="adj" fmla="val 50488"/>
              </a:avLst>
            </a:prstGeom>
            <a:solidFill>
              <a:srgbClr val="FF0000">
                <a:alpha val="29000"/>
              </a:srgbClr>
            </a:solidFill>
            <a:ln>
              <a:solidFill>
                <a:srgbClr val="FF0000"/>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19" name="ZoneTexte 18"/>
            <p:cNvSpPr txBox="1"/>
            <p:nvPr/>
          </p:nvSpPr>
          <p:spPr bwMode="auto">
            <a:xfrm>
              <a:off x="2938463" y="2651125"/>
              <a:ext cx="1671637" cy="3698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spAutoFit/>
            </a:bodyPr>
            <a:lstStyle/>
            <a:p>
              <a:pPr algn="ctr"/>
              <a:r>
                <a:rPr lang="fr-FR">
                  <a:solidFill>
                    <a:srgbClr val="FFFFFF"/>
                  </a:solidFill>
                  <a:ea typeface="ＭＳ Ｐゴシック" charset="-128"/>
                  <a:cs typeface="ＭＳ Ｐゴシック" charset="-128"/>
                </a:rPr>
                <a:t>Information</a:t>
              </a:r>
            </a:p>
          </p:txBody>
        </p:sp>
        <p:sp>
          <p:nvSpPr>
            <p:cNvPr id="11" name="Triangle isocèle 10"/>
            <p:cNvSpPr/>
            <p:nvPr/>
          </p:nvSpPr>
          <p:spPr bwMode="auto">
            <a:xfrm>
              <a:off x="4218706" y="3621617"/>
              <a:ext cx="864000" cy="720000"/>
            </a:xfrm>
            <a:prstGeom prst="triangle">
              <a:avLst>
                <a:gd name="adj" fmla="val 50000"/>
              </a:avLst>
            </a:prstGeom>
            <a:solidFill>
              <a:schemeClr val="accent6">
                <a:lumMod val="75000"/>
              </a:schemeClr>
            </a:solidFill>
            <a:ln>
              <a:solidFill>
                <a:schemeClr val="accent6">
                  <a:lumMod val="75000"/>
                </a:schemeClr>
              </a:solidFill>
            </a:ln>
          </p:spPr>
          <p:style>
            <a:lnRef idx="0">
              <a:schemeClr val="accent6"/>
            </a:lnRef>
            <a:fillRef idx="3">
              <a:schemeClr val="accent6"/>
            </a:fillRef>
            <a:effectRef idx="3">
              <a:schemeClr val="accent6"/>
            </a:effectRef>
            <a:fontRef idx="minor">
              <a:schemeClr val="lt1"/>
            </a:fontRef>
          </p:style>
          <p:txBody>
            <a:bodyPr vert="eaVert" anchor="ctr">
              <a:prstTxWarp prst="textNoShape">
                <a:avLst/>
              </a:prstTxWarp>
            </a:bodyPr>
            <a:lstStyle/>
            <a:p>
              <a:pPr algn="ctr"/>
              <a:endParaRPr lang="fr-FR">
                <a:solidFill>
                  <a:srgbClr val="FFFFFF"/>
                </a:solidFill>
                <a:ea typeface="ＭＳ Ｐゴシック" charset="-128"/>
                <a:cs typeface="ＭＳ Ｐゴシック" charset="-128"/>
              </a:endParaRPr>
            </a:p>
          </p:txBody>
        </p:sp>
        <p:sp>
          <p:nvSpPr>
            <p:cNvPr id="36876" name="ZoneTexte 19"/>
            <p:cNvSpPr txBox="1">
              <a:spLocks noChangeArrowheads="1"/>
            </p:cNvSpPr>
            <p:nvPr/>
          </p:nvSpPr>
          <p:spPr bwMode="auto">
            <a:xfrm>
              <a:off x="4051301" y="3889375"/>
              <a:ext cx="1219200" cy="461665"/>
            </a:xfrm>
            <a:prstGeom prst="rect">
              <a:avLst/>
            </a:prstGeom>
            <a:noFill/>
            <a:ln w="9525">
              <a:noFill/>
              <a:miter lim="800000"/>
              <a:headEnd/>
              <a:tailEnd/>
            </a:ln>
          </p:spPr>
          <p:txBody>
            <a:bodyPr wrap="square">
              <a:prstTxWarp prst="textNoShape">
                <a:avLst/>
              </a:prstTxWarp>
              <a:spAutoFit/>
            </a:bodyPr>
            <a:lstStyle/>
            <a:p>
              <a:pPr algn="ctr"/>
              <a:r>
                <a:rPr lang="fr-FR" sz="1200" b="1" dirty="0" smtClean="0">
                  <a:latin typeface="Calibri" charset="0"/>
                </a:rPr>
                <a:t>Enseignements transversaux</a:t>
              </a:r>
              <a:endParaRPr lang="fr-FR" sz="1200" b="1" dirty="0">
                <a:latin typeface="Calibri" charset="0"/>
              </a:endParaRPr>
            </a:p>
          </p:txBody>
        </p:sp>
        <p:grpSp>
          <p:nvGrpSpPr>
            <p:cNvPr id="2" name="Grouper 25"/>
            <p:cNvGrpSpPr>
              <a:grpSpLocks/>
            </p:cNvGrpSpPr>
            <p:nvPr/>
          </p:nvGrpSpPr>
          <p:grpSpPr bwMode="auto">
            <a:xfrm>
              <a:off x="2681288" y="2087563"/>
              <a:ext cx="3959225" cy="3959225"/>
              <a:chOff x="2681231" y="1769523"/>
              <a:chExt cx="3960000" cy="3960000"/>
            </a:xfrm>
          </p:grpSpPr>
          <p:sp>
            <p:nvSpPr>
              <p:cNvPr id="23" name="Ellipse 22"/>
              <p:cNvSpPr/>
              <p:nvPr/>
            </p:nvSpPr>
            <p:spPr>
              <a:xfrm>
                <a:off x="2681231" y="1769523"/>
                <a:ext cx="3960000" cy="3960000"/>
              </a:xfrm>
              <a:prstGeom prst="ellipse">
                <a:avLst/>
              </a:prstGeom>
              <a:noFill/>
              <a:ln w="152400">
                <a:solidFill>
                  <a:srgbClr val="FF0000">
                    <a:alpha val="42000"/>
                  </a:srgbClr>
                </a:solidFill>
              </a:ln>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fr-FR">
                  <a:solidFill>
                    <a:srgbClr val="FFFFFF"/>
                  </a:solidFill>
                  <a:ea typeface="ＭＳ Ｐゴシック" charset="-128"/>
                  <a:cs typeface="ＭＳ Ｐゴシック" charset="-128"/>
                </a:endParaRPr>
              </a:p>
            </p:txBody>
          </p:sp>
          <p:cxnSp>
            <p:nvCxnSpPr>
              <p:cNvPr id="25" name="Connecteur droit 24"/>
              <p:cNvCxnSpPr>
                <a:stCxn id="23" idx="3"/>
                <a:endCxn id="23" idx="7"/>
              </p:cNvCxnSpPr>
              <p:nvPr/>
            </p:nvCxnSpPr>
            <p:spPr>
              <a:xfrm rot="5400000" flipH="1" flipV="1">
                <a:off x="3260781" y="2349073"/>
                <a:ext cx="2800898" cy="2800898"/>
              </a:xfrm>
              <a:prstGeom prst="line">
                <a:avLst/>
              </a:prstGeom>
              <a:ln w="152400">
                <a:solidFill>
                  <a:srgbClr val="FF0000">
                    <a:alpha val="42000"/>
                  </a:srgbClr>
                </a:solidFill>
              </a:ln>
            </p:spPr>
            <p:style>
              <a:lnRef idx="2">
                <a:schemeClr val="accent1"/>
              </a:lnRef>
              <a:fillRef idx="0">
                <a:schemeClr val="accent1"/>
              </a:fillRef>
              <a:effectRef idx="1">
                <a:schemeClr val="accent1"/>
              </a:effectRef>
              <a:fontRef idx="minor">
                <a:schemeClr val="tx1"/>
              </a:fontRef>
            </p:style>
          </p:cxnSp>
        </p:grpSp>
      </p:grpSp>
      <p:sp>
        <p:nvSpPr>
          <p:cNvPr id="21" name="ZoneTexte 20"/>
          <p:cNvSpPr txBox="1"/>
          <p:nvPr/>
        </p:nvSpPr>
        <p:spPr>
          <a:xfrm>
            <a:off x="5664200" y="2195650"/>
            <a:ext cx="3022600" cy="3170099"/>
          </a:xfrm>
          <a:prstGeom prst="rect">
            <a:avLst/>
          </a:prstGeom>
          <a:noFill/>
        </p:spPr>
        <p:txBody>
          <a:bodyPr wrap="square" rtlCol="0">
            <a:spAutoFit/>
          </a:bodyPr>
          <a:lstStyle/>
          <a:p>
            <a:r>
              <a:rPr lang="fr-FR" sz="2000" dirty="0" smtClean="0"/>
              <a:t>Cet aspect explique en grande partie qu’il ne peut exister de liens directs entre le bac STI2D et les anciens bacs STI.</a:t>
            </a:r>
          </a:p>
          <a:p>
            <a:r>
              <a:rPr lang="fr-FR" sz="2000" dirty="0" smtClean="0"/>
              <a:t>La stratégie d’élaboration de l’offre de formation est </a:t>
            </a:r>
            <a:r>
              <a:rPr lang="fr-FR" sz="2000" smtClean="0"/>
              <a:t>donc dépendante </a:t>
            </a:r>
            <a:r>
              <a:rPr lang="fr-FR" sz="2000" dirty="0" smtClean="0"/>
              <a:t>d’autres facteurs que ceux qui primaient auparavant</a:t>
            </a:r>
            <a:endParaRPr lang="fr-FR"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riangle isocèle 6"/>
          <p:cNvSpPr/>
          <p:nvPr/>
        </p:nvSpPr>
        <p:spPr>
          <a:xfrm rot="10800000">
            <a:off x="3854450" y="3973513"/>
            <a:ext cx="1379538" cy="2376487"/>
          </a:xfrm>
          <a:prstGeom prst="triangle">
            <a:avLst>
              <a:gd name="adj" fmla="val 50000"/>
            </a:avLst>
          </a:prstGeom>
          <a:solidFill>
            <a:srgbClr val="3366FF">
              <a:alpha val="29000"/>
            </a:srgbClr>
          </a:solidFill>
          <a:ln>
            <a:solidFill>
              <a:srgbClr val="0000FF"/>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8" name="Triangle isocèle 7"/>
          <p:cNvSpPr/>
          <p:nvPr/>
        </p:nvSpPr>
        <p:spPr>
          <a:xfrm rot="3561348">
            <a:off x="4532313" y="2752725"/>
            <a:ext cx="1377950" cy="2374900"/>
          </a:xfrm>
          <a:prstGeom prst="triangle">
            <a:avLst>
              <a:gd name="adj" fmla="val 50000"/>
            </a:avLst>
          </a:prstGeom>
          <a:solidFill>
            <a:srgbClr val="008000">
              <a:alpha val="29000"/>
            </a:srgbClr>
          </a:solidFill>
          <a:ln>
            <a:solidFill>
              <a:srgbClr val="008000"/>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9" name="Triangle isocèle 8"/>
          <p:cNvSpPr/>
          <p:nvPr/>
        </p:nvSpPr>
        <p:spPr>
          <a:xfrm rot="18021447">
            <a:off x="3172619" y="2785269"/>
            <a:ext cx="1377950" cy="2376488"/>
          </a:xfrm>
          <a:prstGeom prst="triangle">
            <a:avLst>
              <a:gd name="adj" fmla="val 50000"/>
            </a:avLst>
          </a:prstGeom>
          <a:solidFill>
            <a:srgbClr val="FF0000">
              <a:alpha val="29000"/>
            </a:srgbClr>
          </a:solidFill>
          <a:ln>
            <a:solidFill>
              <a:srgbClr val="FF0000"/>
            </a:solidFill>
          </a:ln>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37893" name="Titre 3"/>
          <p:cNvSpPr>
            <a:spLocks noGrp="1"/>
          </p:cNvSpPr>
          <p:nvPr>
            <p:ph type="title"/>
          </p:nvPr>
        </p:nvSpPr>
        <p:spPr/>
        <p:txBody>
          <a:bodyPr/>
          <a:lstStyle/>
          <a:p>
            <a:pPr eaLnBrk="1" hangingPunct="1"/>
            <a:r>
              <a:rPr lang="fr-FR" smtClean="0"/>
              <a:t>La structure de formation</a:t>
            </a:r>
          </a:p>
        </p:txBody>
      </p:sp>
      <p:sp>
        <p:nvSpPr>
          <p:cNvPr id="5" name="Triangle isocèle 4"/>
          <p:cNvSpPr/>
          <p:nvPr/>
        </p:nvSpPr>
        <p:spPr>
          <a:xfrm rot="10800000">
            <a:off x="3854450" y="3973513"/>
            <a:ext cx="1379538" cy="1174750"/>
          </a:xfrm>
          <a:prstGeom prst="triangle">
            <a:avLst/>
          </a:prstGeom>
        </p:spPr>
        <p:style>
          <a:lnRef idx="2">
            <a:schemeClr val="accent2"/>
          </a:lnRef>
          <a:fillRef idx="1">
            <a:schemeClr val="lt1"/>
          </a:fillRef>
          <a:effectRef idx="0">
            <a:schemeClr val="accent2"/>
          </a:effectRef>
          <a:fontRef idx="minor">
            <a:schemeClr val="dk1"/>
          </a:fontRef>
        </p:style>
        <p:txBody>
          <a:bodyPr anchor="ctr">
            <a:prstTxWarp prst="textNoShape">
              <a:avLst/>
            </a:prstTxWarp>
          </a:bodyPr>
          <a:lstStyle/>
          <a:p>
            <a:pPr algn="ctr"/>
            <a:endParaRPr lang="fr-FR">
              <a:solidFill>
                <a:srgbClr val="000000"/>
              </a:solidFill>
              <a:ea typeface="ＭＳ Ｐゴシック" charset="-128"/>
              <a:cs typeface="ＭＳ Ｐゴシック" charset="-128"/>
            </a:endParaRPr>
          </a:p>
        </p:txBody>
      </p:sp>
      <p:sp>
        <p:nvSpPr>
          <p:cNvPr id="6" name="Triangle isocèle 5"/>
          <p:cNvSpPr/>
          <p:nvPr/>
        </p:nvSpPr>
        <p:spPr>
          <a:xfrm rot="10800000">
            <a:off x="3854876" y="3973499"/>
            <a:ext cx="1379196" cy="1174291"/>
          </a:xfrm>
          <a:prstGeom prst="triangle">
            <a:avLst>
              <a:gd name="adj" fmla="val 50000"/>
            </a:avLst>
          </a:prstGeom>
        </p:spPr>
        <p:style>
          <a:lnRef idx="0">
            <a:schemeClr val="accent6"/>
          </a:lnRef>
          <a:fillRef idx="3">
            <a:schemeClr val="accent6"/>
          </a:fillRef>
          <a:effectRef idx="3">
            <a:schemeClr val="accent6"/>
          </a:effectRef>
          <a:fontRef idx="minor">
            <a:schemeClr val="lt1"/>
          </a:fontRef>
        </p:style>
        <p:txBody>
          <a:bodyPr anchor="ctr">
            <a:prstTxWarp prst="textNoShape">
              <a:avLst/>
            </a:prstTxWarp>
          </a:bodyPr>
          <a:lstStyle/>
          <a:p>
            <a:pPr algn="ctr"/>
            <a:endParaRPr lang="fr-FR">
              <a:solidFill>
                <a:srgbClr val="FFFFFF"/>
              </a:solidFill>
              <a:ea typeface="ＭＳ Ｐゴシック" charset="-128"/>
              <a:cs typeface="ＭＳ Ｐゴシック" charset="-128"/>
            </a:endParaRPr>
          </a:p>
        </p:txBody>
      </p:sp>
      <p:sp>
        <p:nvSpPr>
          <p:cNvPr id="37898" name="ZoneTexte 22"/>
          <p:cNvSpPr txBox="1">
            <a:spLocks noChangeArrowheads="1"/>
          </p:cNvSpPr>
          <p:nvPr/>
        </p:nvSpPr>
        <p:spPr bwMode="auto">
          <a:xfrm>
            <a:off x="3854450" y="3973513"/>
            <a:ext cx="1379538" cy="369887"/>
          </a:xfrm>
          <a:prstGeom prst="rect">
            <a:avLst/>
          </a:prstGeom>
          <a:noFill/>
          <a:ln w="9525">
            <a:noFill/>
            <a:miter lim="800000"/>
            <a:headEnd/>
            <a:tailEnd/>
          </a:ln>
        </p:spPr>
        <p:txBody>
          <a:bodyPr>
            <a:prstTxWarp prst="textNoShape">
              <a:avLst/>
            </a:prstTxWarp>
            <a:spAutoFit/>
          </a:bodyPr>
          <a:lstStyle/>
          <a:p>
            <a:pPr algn="ctr"/>
            <a:r>
              <a:rPr lang="fr-FR" b="1">
                <a:latin typeface="Calibri" charset="0"/>
              </a:rPr>
              <a:t>MEI</a:t>
            </a:r>
          </a:p>
        </p:txBody>
      </p:sp>
      <p:sp>
        <p:nvSpPr>
          <p:cNvPr id="37899" name="ZoneTexte 23"/>
          <p:cNvSpPr txBox="1">
            <a:spLocks noChangeArrowheads="1"/>
          </p:cNvSpPr>
          <p:nvPr/>
        </p:nvSpPr>
        <p:spPr bwMode="auto">
          <a:xfrm>
            <a:off x="3856038" y="5386388"/>
            <a:ext cx="1377950" cy="368300"/>
          </a:xfrm>
          <a:prstGeom prst="rect">
            <a:avLst/>
          </a:prstGeom>
          <a:noFill/>
          <a:ln w="9525">
            <a:noFill/>
            <a:miter lim="800000"/>
            <a:headEnd/>
            <a:tailEnd/>
          </a:ln>
        </p:spPr>
        <p:txBody>
          <a:bodyPr>
            <a:prstTxWarp prst="textNoShape">
              <a:avLst/>
            </a:prstTxWarp>
            <a:spAutoFit/>
          </a:bodyPr>
          <a:lstStyle/>
          <a:p>
            <a:pPr algn="ctr"/>
            <a:r>
              <a:rPr lang="fr-FR" b="1">
                <a:latin typeface="Calibri" charset="0"/>
              </a:rPr>
              <a:t>M</a:t>
            </a:r>
          </a:p>
        </p:txBody>
      </p:sp>
      <p:sp>
        <p:nvSpPr>
          <p:cNvPr id="37900" name="ZoneTexte 24"/>
          <p:cNvSpPr txBox="1">
            <a:spLocks noChangeArrowheads="1"/>
          </p:cNvSpPr>
          <p:nvPr/>
        </p:nvSpPr>
        <p:spPr bwMode="auto">
          <a:xfrm>
            <a:off x="5018088" y="3516313"/>
            <a:ext cx="1103312" cy="369887"/>
          </a:xfrm>
          <a:prstGeom prst="rect">
            <a:avLst/>
          </a:prstGeom>
          <a:noFill/>
          <a:ln w="9525">
            <a:noFill/>
            <a:miter lim="800000"/>
            <a:headEnd/>
            <a:tailEnd/>
          </a:ln>
        </p:spPr>
        <p:txBody>
          <a:bodyPr>
            <a:prstTxWarp prst="textNoShape">
              <a:avLst/>
            </a:prstTxWarp>
            <a:spAutoFit/>
          </a:bodyPr>
          <a:lstStyle/>
          <a:p>
            <a:pPr algn="ctr"/>
            <a:r>
              <a:rPr lang="fr-FR" b="1">
                <a:latin typeface="Calibri" charset="0"/>
              </a:rPr>
              <a:t>E</a:t>
            </a:r>
          </a:p>
        </p:txBody>
      </p:sp>
      <p:sp>
        <p:nvSpPr>
          <p:cNvPr id="37901" name="ZoneTexte 25"/>
          <p:cNvSpPr txBox="1">
            <a:spLocks noChangeArrowheads="1"/>
          </p:cNvSpPr>
          <p:nvPr/>
        </p:nvSpPr>
        <p:spPr bwMode="auto">
          <a:xfrm>
            <a:off x="2967038" y="3516313"/>
            <a:ext cx="889000" cy="369887"/>
          </a:xfrm>
          <a:prstGeom prst="rect">
            <a:avLst/>
          </a:prstGeom>
          <a:noFill/>
          <a:ln w="9525">
            <a:noFill/>
            <a:miter lim="800000"/>
            <a:headEnd/>
            <a:tailEnd/>
          </a:ln>
        </p:spPr>
        <p:txBody>
          <a:bodyPr>
            <a:prstTxWarp prst="textNoShape">
              <a:avLst/>
            </a:prstTxWarp>
            <a:spAutoFit/>
          </a:bodyPr>
          <a:lstStyle/>
          <a:p>
            <a:pPr algn="ctr"/>
            <a:r>
              <a:rPr lang="fr-FR" b="1">
                <a:latin typeface="Calibri" charset="0"/>
              </a:rPr>
              <a:t>I</a:t>
            </a:r>
          </a:p>
        </p:txBody>
      </p:sp>
      <p:sp>
        <p:nvSpPr>
          <p:cNvPr id="27" name="ZoneTexte 26"/>
          <p:cNvSpPr txBox="1"/>
          <p:nvPr/>
        </p:nvSpPr>
        <p:spPr>
          <a:xfrm>
            <a:off x="5234072" y="5139102"/>
            <a:ext cx="1576958" cy="1200329"/>
          </a:xfrm>
          <a:prstGeom prst="rect">
            <a:avLst/>
          </a:prstGeom>
        </p:spPr>
        <p:style>
          <a:lnRef idx="0">
            <a:schemeClr val="accent1"/>
          </a:lnRef>
          <a:fillRef idx="3">
            <a:schemeClr val="accent1"/>
          </a:fillRef>
          <a:effectRef idx="3">
            <a:schemeClr val="accent1"/>
          </a:effectRef>
          <a:fontRef idx="minor">
            <a:schemeClr val="lt1"/>
          </a:fontRef>
        </p:style>
        <p:txBody>
          <a:bodyPr>
            <a:prstTxWarp prst="textNoShape">
              <a:avLst/>
            </a:prstTxWarp>
            <a:spAutoFit/>
          </a:bodyPr>
          <a:lstStyle/>
          <a:p>
            <a:pPr algn="ctr"/>
            <a:r>
              <a:rPr lang="fr-FR" b="1" dirty="0">
                <a:solidFill>
                  <a:srgbClr val="000000"/>
                </a:solidFill>
                <a:ea typeface="ＭＳ Ｐゴシック" charset="-128"/>
                <a:cs typeface="ＭＳ Ｐゴシック" charset="-128"/>
              </a:rPr>
              <a:t>Innovation Technologique Eco conception</a:t>
            </a:r>
          </a:p>
        </p:txBody>
      </p:sp>
      <p:sp>
        <p:nvSpPr>
          <p:cNvPr id="28" name="ZoneTexte 27"/>
          <p:cNvSpPr txBox="1"/>
          <p:nvPr/>
        </p:nvSpPr>
        <p:spPr>
          <a:xfrm>
            <a:off x="2179638" y="5138738"/>
            <a:ext cx="1576387" cy="1200150"/>
          </a:xfrm>
          <a:prstGeom prst="rect">
            <a:avLst/>
          </a:prstGeom>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lgn="ctr"/>
            <a:r>
              <a:rPr lang="fr-FR" b="1" dirty="0">
                <a:solidFill>
                  <a:srgbClr val="000000"/>
                </a:solidFill>
                <a:ea typeface="ＭＳ Ｐゴシック" charset="-128"/>
                <a:cs typeface="ＭＳ Ｐゴシック" charset="-128"/>
              </a:rPr>
              <a:t>Architecture et Construction</a:t>
            </a:r>
          </a:p>
          <a:p>
            <a:endParaRPr lang="fr-FR" b="1" dirty="0">
              <a:solidFill>
                <a:srgbClr val="000000"/>
              </a:solidFill>
              <a:ea typeface="ＭＳ Ｐゴシック" charset="-128"/>
              <a:cs typeface="ＭＳ Ｐゴシック" charset="-128"/>
            </a:endParaRPr>
          </a:p>
        </p:txBody>
      </p:sp>
      <p:sp>
        <p:nvSpPr>
          <p:cNvPr id="29" name="ZoneTexte 28"/>
          <p:cNvSpPr txBox="1"/>
          <p:nvPr/>
        </p:nvSpPr>
        <p:spPr>
          <a:xfrm>
            <a:off x="6594580" y="2593247"/>
            <a:ext cx="1774720" cy="923330"/>
          </a:xfrm>
          <a:prstGeom prst="rect">
            <a:avLst/>
          </a:prstGeom>
        </p:spPr>
        <p:style>
          <a:lnRef idx="0">
            <a:schemeClr val="accent3"/>
          </a:lnRef>
          <a:fillRef idx="3">
            <a:schemeClr val="accent3"/>
          </a:fillRef>
          <a:effectRef idx="3">
            <a:schemeClr val="accent3"/>
          </a:effectRef>
          <a:fontRef idx="minor">
            <a:schemeClr val="lt1"/>
          </a:fontRef>
        </p:style>
        <p:txBody>
          <a:bodyPr>
            <a:prstTxWarp prst="textNoShape">
              <a:avLst/>
            </a:prstTxWarp>
            <a:spAutoFit/>
          </a:bodyPr>
          <a:lstStyle/>
          <a:p>
            <a:pPr algn="ctr"/>
            <a:r>
              <a:rPr lang="fr-FR" b="1" dirty="0">
                <a:solidFill>
                  <a:srgbClr val="000000"/>
                </a:solidFill>
                <a:ea typeface="ＭＳ Ｐゴシック" charset="-128"/>
                <a:cs typeface="ＭＳ Ｐゴシック" charset="-128"/>
              </a:rPr>
              <a:t>Energie et Environnement</a:t>
            </a:r>
          </a:p>
          <a:p>
            <a:endParaRPr lang="fr-FR" b="1" dirty="0">
              <a:solidFill>
                <a:srgbClr val="000000"/>
              </a:solidFill>
              <a:ea typeface="ＭＳ Ｐゴシック" charset="-128"/>
              <a:cs typeface="ＭＳ Ｐゴシック" charset="-128"/>
            </a:endParaRPr>
          </a:p>
        </p:txBody>
      </p:sp>
      <p:sp>
        <p:nvSpPr>
          <p:cNvPr id="30" name="ZoneTexte 29"/>
          <p:cNvSpPr txBox="1"/>
          <p:nvPr/>
        </p:nvSpPr>
        <p:spPr>
          <a:xfrm>
            <a:off x="712851" y="2593247"/>
            <a:ext cx="1774720" cy="923330"/>
          </a:xfrm>
          <a:prstGeom prst="rect">
            <a:avLst/>
          </a:prstGeom>
        </p:spPr>
        <p:style>
          <a:lnRef idx="0">
            <a:schemeClr val="accent2"/>
          </a:lnRef>
          <a:fillRef idx="3">
            <a:schemeClr val="accent2"/>
          </a:fillRef>
          <a:effectRef idx="3">
            <a:schemeClr val="accent2"/>
          </a:effectRef>
          <a:fontRef idx="minor">
            <a:schemeClr val="lt1"/>
          </a:fontRef>
        </p:style>
        <p:txBody>
          <a:bodyPr>
            <a:prstTxWarp prst="textNoShape">
              <a:avLst/>
            </a:prstTxWarp>
            <a:spAutoFit/>
          </a:bodyPr>
          <a:lstStyle/>
          <a:p>
            <a:pPr algn="ctr"/>
            <a:r>
              <a:rPr lang="fr-FR" b="1">
                <a:solidFill>
                  <a:srgbClr val="000000"/>
                </a:solidFill>
                <a:ea typeface="ＭＳ Ｐゴシック" charset="-128"/>
                <a:cs typeface="ＭＳ Ｐゴシック" charset="-128"/>
              </a:rPr>
              <a:t>Système d’information et Numérique</a:t>
            </a:r>
          </a:p>
        </p:txBody>
      </p:sp>
      <p:sp>
        <p:nvSpPr>
          <p:cNvPr id="37912" name="ZoneTexte 30"/>
          <p:cNvSpPr txBox="1">
            <a:spLocks noChangeArrowheads="1"/>
          </p:cNvSpPr>
          <p:nvPr/>
        </p:nvSpPr>
        <p:spPr bwMode="auto">
          <a:xfrm>
            <a:off x="674688" y="1812925"/>
            <a:ext cx="7656512" cy="461963"/>
          </a:xfrm>
          <a:prstGeom prst="rect">
            <a:avLst/>
          </a:prstGeom>
          <a:noFill/>
          <a:ln w="9525">
            <a:noFill/>
            <a:miter lim="800000"/>
            <a:headEnd/>
            <a:tailEnd/>
          </a:ln>
        </p:spPr>
        <p:txBody>
          <a:bodyPr>
            <a:prstTxWarp prst="textNoShape">
              <a:avLst/>
            </a:prstTxWarp>
            <a:spAutoFit/>
          </a:bodyPr>
          <a:lstStyle/>
          <a:p>
            <a:pPr algn="ctr"/>
            <a:r>
              <a:rPr lang="fr-FR" sz="2400" b="1" i="1">
                <a:latin typeface="Calibri" charset="0"/>
              </a:rPr>
              <a:t>1 baccalauréat STI 2D décliné en 4 spécialités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ZoneTexte 8"/>
          <p:cNvSpPr txBox="1"/>
          <p:nvPr/>
        </p:nvSpPr>
        <p:spPr>
          <a:xfrm>
            <a:off x="846594" y="1599351"/>
            <a:ext cx="7635025" cy="3046988"/>
          </a:xfrm>
          <a:prstGeom prst="rect">
            <a:avLst/>
          </a:prstGeom>
          <a:noFill/>
        </p:spPr>
        <p:txBody>
          <a:bodyPr wrap="square" rtlCol="0">
            <a:spAutoFit/>
          </a:bodyPr>
          <a:lstStyle/>
          <a:p>
            <a:pPr algn="ctr"/>
            <a:r>
              <a:rPr lang="fr-FR" sz="2400" i="1" dirty="0"/>
              <a:t>L</a:t>
            </a:r>
            <a:r>
              <a:rPr lang="fr-FR" sz="2400" i="1" dirty="0" smtClean="0"/>
              <a:t>e guide proposé aux régions </a:t>
            </a:r>
            <a:r>
              <a:rPr lang="fr-FR" sz="2400" i="1" dirty="0"/>
              <a:t>se fonde sur le projet de programme du baccalauréat STI2D proposé à la consultation des enseignants</a:t>
            </a:r>
            <a:r>
              <a:rPr lang="fr-FR" sz="2400" i="1" dirty="0" smtClean="0"/>
              <a:t> à </a:t>
            </a:r>
            <a:r>
              <a:rPr lang="fr-FR" sz="2400" i="1" dirty="0"/>
              <a:t>la rentrée scolaire 2010-2011 et qui sera susceptible de modifications.</a:t>
            </a:r>
            <a:r>
              <a:rPr lang="fr-FR" sz="2400" i="1" dirty="0" smtClean="0"/>
              <a:t> </a:t>
            </a:r>
          </a:p>
          <a:p>
            <a:pPr algn="ctr"/>
            <a:endParaRPr lang="fr-FR" sz="2400" i="1" dirty="0"/>
          </a:p>
          <a:p>
            <a:pPr algn="ctr"/>
            <a:r>
              <a:rPr lang="fr-FR" sz="2400" i="1" dirty="0" smtClean="0"/>
              <a:t>Il </a:t>
            </a:r>
            <a:r>
              <a:rPr lang="fr-FR" sz="2400" i="1" dirty="0"/>
              <a:t>a été établi avant que le document d’accompagnement précisant des recommandations pédagogiques ait été</a:t>
            </a:r>
            <a:r>
              <a:rPr lang="fr-FR" sz="2400" i="1" dirty="0" smtClean="0"/>
              <a:t> rédigé </a:t>
            </a:r>
            <a:r>
              <a:rPr lang="fr-FR" sz="2400" i="1" dirty="0"/>
              <a:t>et reste donc susceptible d’évolutions.</a:t>
            </a:r>
            <a:r>
              <a:rPr lang="fr-FR" sz="2400" i="1" dirty="0" smtClean="0"/>
              <a:t> </a:t>
            </a:r>
            <a:endParaRPr lang="fr-FR" sz="2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Principes généraux</a:t>
            </a:r>
            <a:endParaRPr lang="fr-FR" dirty="0"/>
          </a:p>
        </p:txBody>
      </p:sp>
      <p:sp>
        <p:nvSpPr>
          <p:cNvPr id="3" name="Espace réservé du contenu 2"/>
          <p:cNvSpPr>
            <a:spLocks noGrp="1"/>
          </p:cNvSpPr>
          <p:nvPr>
            <p:ph idx="1"/>
          </p:nvPr>
        </p:nvSpPr>
        <p:spPr>
          <a:xfrm>
            <a:off x="457200" y="1834549"/>
            <a:ext cx="8229600" cy="4525963"/>
          </a:xfrm>
        </p:spPr>
        <p:txBody>
          <a:bodyPr>
            <a:normAutofit fontScale="85000" lnSpcReduction="20000"/>
          </a:bodyPr>
          <a:lstStyle/>
          <a:p>
            <a:pPr marL="514350" indent="-514350">
              <a:buFont typeface="+mj-lt"/>
              <a:buAutoNum type="arabicPeriod"/>
            </a:pPr>
            <a:r>
              <a:rPr lang="fr-FR" dirty="0" smtClean="0"/>
              <a:t>Globalisation des </a:t>
            </a:r>
            <a:r>
              <a:rPr lang="fr-FR" dirty="0"/>
              <a:t>connaissances et compétences liées au triptyque « matière – énergie – information » en </a:t>
            </a:r>
            <a:r>
              <a:rPr lang="fr-FR" dirty="0" smtClean="0"/>
              <a:t>les intégrant </a:t>
            </a:r>
            <a:r>
              <a:rPr lang="fr-FR" dirty="0"/>
              <a:t>dans une formation unique.</a:t>
            </a:r>
            <a:endParaRPr lang="fr-FR" dirty="0" smtClean="0"/>
          </a:p>
          <a:p>
            <a:pPr marL="514350" indent="-514350">
              <a:buFont typeface="+mj-lt"/>
              <a:buAutoNum type="arabicPeriod"/>
            </a:pPr>
            <a:r>
              <a:rPr lang="fr-FR" dirty="0" smtClean="0"/>
              <a:t>Articulation autour </a:t>
            </a:r>
            <a:r>
              <a:rPr lang="fr-FR" dirty="0"/>
              <a:t>d’un enseignement commun à tous les élèves et d’un enseignement d’approfondissement propre à quatre spécialités</a:t>
            </a:r>
            <a:r>
              <a:rPr lang="fr-FR" dirty="0" smtClean="0"/>
              <a:t>.</a:t>
            </a:r>
          </a:p>
          <a:p>
            <a:pPr marL="514350" indent="-514350">
              <a:buFont typeface="+mj-lt"/>
              <a:buAutoNum type="arabicPeriod"/>
            </a:pPr>
            <a:r>
              <a:rPr lang="fr-FR" dirty="0"/>
              <a:t>Les équipements nécessaires au fonctionnement du nouveau baccalauréat STI2D ne font pas appel à des matériels professionnels industriels. Le Bac peut être implanté dans tous les établissements sans contrainte particulière, par aménagement d’un laboratoire de technologie </a:t>
            </a:r>
            <a:r>
              <a:rPr lang="fr-FR" dirty="0" smtClean="0"/>
              <a:t>adéquat</a:t>
            </a:r>
            <a:r>
              <a:rPr lang="fr-FR" dirty="0"/>
              <a:t>.</a:t>
            </a:r>
            <a:endParaRPr lang="fr-FR" dirty="0" smtClean="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Principes généraux (2)</a:t>
            </a:r>
            <a:endParaRPr lang="fr-FR" dirty="0"/>
          </a:p>
        </p:txBody>
      </p:sp>
      <p:sp>
        <p:nvSpPr>
          <p:cNvPr id="3" name="Espace réservé du contenu 2"/>
          <p:cNvSpPr>
            <a:spLocks noGrp="1"/>
          </p:cNvSpPr>
          <p:nvPr>
            <p:ph idx="1"/>
          </p:nvPr>
        </p:nvSpPr>
        <p:spPr/>
        <p:txBody>
          <a:bodyPr>
            <a:normAutofit fontScale="77500" lnSpcReduction="20000"/>
          </a:bodyPr>
          <a:lstStyle/>
          <a:p>
            <a:pPr marL="514350" indent="-514350">
              <a:buFont typeface="+mj-lt"/>
              <a:buAutoNum type="arabicPeriod" startAt="4"/>
            </a:pPr>
            <a:r>
              <a:rPr lang="fr-FR" dirty="0"/>
              <a:t>Les équipements associés doivent être représentatifs d’un ensemble de domaines différents (mécanique, électricité, automatique, génie civil, énergétique, etc.).</a:t>
            </a:r>
          </a:p>
          <a:p>
            <a:pPr marL="514350" indent="-514350">
              <a:buFont typeface="+mj-lt"/>
              <a:buAutoNum type="arabicPeriod" startAt="4"/>
            </a:pPr>
            <a:r>
              <a:rPr lang="fr-FR" dirty="0"/>
              <a:t>Certains de ces équipements existent déjà dans les établissements technologiques industriels mais sont répartis géographiquement par filière spécialisée et </a:t>
            </a:r>
            <a:r>
              <a:rPr lang="fr-FR" b="1" dirty="0"/>
              <a:t>devront donc être redistribués.</a:t>
            </a:r>
            <a:endParaRPr lang="fr-FR" dirty="0"/>
          </a:p>
          <a:p>
            <a:pPr marL="514350" indent="-514350">
              <a:buFont typeface="+mj-lt"/>
              <a:buAutoNum type="arabicPeriod" startAt="4"/>
            </a:pPr>
            <a:r>
              <a:rPr lang="fr-FR" dirty="0"/>
              <a:t>Ils devront également évoluer, </a:t>
            </a:r>
            <a:r>
              <a:rPr lang="fr-FR" b="1" dirty="0"/>
              <a:t>au fur et à mesure du renouvellement des matériels</a:t>
            </a:r>
            <a:r>
              <a:rPr lang="fr-FR" dirty="0"/>
              <a:t>, vers des systèmes moins typés industriels (même s’ils embarquent différentes technologies industrialisées), moins coûteux, plus proches des élèves et tout en restant adaptés à la découverte et l’approfondissement de principes technologiques.</a:t>
            </a: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Principes généraux (3)</a:t>
            </a:r>
            <a:endParaRPr lang="fr-FR" dirty="0"/>
          </a:p>
        </p:txBody>
      </p:sp>
      <p:sp>
        <p:nvSpPr>
          <p:cNvPr id="3" name="Espace réservé du contenu 2"/>
          <p:cNvSpPr>
            <a:spLocks noGrp="1"/>
          </p:cNvSpPr>
          <p:nvPr>
            <p:ph idx="1"/>
          </p:nvPr>
        </p:nvSpPr>
        <p:spPr>
          <a:xfrm>
            <a:off x="549275" y="2064471"/>
            <a:ext cx="8042276" cy="4343400"/>
          </a:xfrm>
        </p:spPr>
        <p:txBody>
          <a:bodyPr>
            <a:normAutofit/>
          </a:bodyPr>
          <a:lstStyle/>
          <a:p>
            <a:pPr marL="457200" indent="-457200">
              <a:buFont typeface="+mj-lt"/>
              <a:buAutoNum type="arabicPeriod" startAt="7"/>
            </a:pPr>
            <a:r>
              <a:rPr lang="fr-FR" dirty="0" smtClean="0"/>
              <a:t>C</a:t>
            </a:r>
            <a:r>
              <a:rPr lang="fr-FR" sz="2400" dirty="0" smtClean="0"/>
              <a:t>ertains </a:t>
            </a:r>
            <a:r>
              <a:rPr lang="fr-FR" sz="2400" dirty="0"/>
              <a:t>domaines sont peu présents sur les plateaux techniques actuels </a:t>
            </a:r>
            <a:r>
              <a:rPr lang="fr-FR" sz="2400" dirty="0" smtClean="0"/>
              <a:t>(prototypage de la matière, approche globale de l’énergie, communication entre systèmes et réseaux, par exemple). </a:t>
            </a:r>
            <a:r>
              <a:rPr lang="fr-FR" dirty="0" smtClean="0"/>
              <a:t/>
            </a:r>
            <a:br>
              <a:rPr lang="fr-FR" dirty="0" smtClean="0"/>
            </a:br>
            <a:r>
              <a:rPr lang="fr-FR" sz="2400" dirty="0" smtClean="0"/>
              <a:t>Les équipements devront donc être complétés par </a:t>
            </a:r>
            <a:r>
              <a:rPr lang="fr-FR" sz="2400" dirty="0"/>
              <a:t>des </a:t>
            </a:r>
            <a:r>
              <a:rPr lang="fr-FR" sz="2400" dirty="0" smtClean="0"/>
              <a:t>systèmes </a:t>
            </a:r>
            <a:r>
              <a:rPr lang="fr-FR" sz="2400" dirty="0"/>
              <a:t>didactiques réels associés à des simulations informatiques et/ou des systèmes instrumentés autorisant le travail à distance afin d’atteindre certains objectifs de formation sans disposer localement d’un équipement particulier.</a:t>
            </a:r>
          </a:p>
          <a:p>
            <a:endParaRPr lang="fr-FR" sz="2400"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Structure d’un site </a:t>
            </a:r>
            <a:r>
              <a:rPr lang="fr-FR" dirty="0"/>
              <a:t>de formation</a:t>
            </a:r>
            <a:r>
              <a:rPr lang="fr-FR" dirty="0" smtClean="0"/>
              <a:t> </a:t>
            </a:r>
            <a:endParaRPr lang="fr-FR" dirty="0"/>
          </a:p>
        </p:txBody>
      </p:sp>
      <p:graphicFrame>
        <p:nvGraphicFramePr>
          <p:cNvPr id="18434" name="Object 2"/>
          <p:cNvGraphicFramePr>
            <a:graphicFrameLocks noChangeAspect="1"/>
          </p:cNvGraphicFramePr>
          <p:nvPr/>
        </p:nvGraphicFramePr>
        <p:xfrm>
          <a:off x="1027903" y="1368453"/>
          <a:ext cx="7111628" cy="5333722"/>
        </p:xfrm>
        <a:graphic>
          <a:graphicData uri="http://schemas.openxmlformats.org/presentationml/2006/ole">
            <p:oleObj spid="_x0000_s62466" name="Document" r:id="rId3" imgW="4318000" imgH="3238500" progId="Word.Document.12">
              <p:link updateAutomatic="1"/>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Pôle d’étude des </a:t>
            </a:r>
            <a:r>
              <a:rPr lang="fr-FR" dirty="0" smtClean="0"/>
              <a:t>systèmes</a:t>
            </a:r>
            <a:endParaRPr lang="fr-FR" dirty="0"/>
          </a:p>
        </p:txBody>
      </p:sp>
      <p:sp>
        <p:nvSpPr>
          <p:cNvPr id="3" name="Espace réservé du contenu 2"/>
          <p:cNvSpPr>
            <a:spLocks noGrp="1"/>
          </p:cNvSpPr>
          <p:nvPr>
            <p:ph idx="1"/>
          </p:nvPr>
        </p:nvSpPr>
        <p:spPr>
          <a:xfrm>
            <a:off x="457200" y="1930400"/>
            <a:ext cx="8229600" cy="4525963"/>
          </a:xfrm>
        </p:spPr>
        <p:txBody>
          <a:bodyPr>
            <a:normAutofit fontScale="85000" lnSpcReduction="10000"/>
          </a:bodyPr>
          <a:lstStyle/>
          <a:p>
            <a:r>
              <a:rPr lang="fr-FR" dirty="0"/>
              <a:t>A</a:t>
            </a:r>
            <a:r>
              <a:rPr lang="fr-FR" dirty="0" smtClean="0"/>
              <a:t>u moins 150 m</a:t>
            </a:r>
            <a:r>
              <a:rPr lang="fr-FR" baseline="30000" dirty="0" smtClean="0"/>
              <a:t>2</a:t>
            </a:r>
          </a:p>
          <a:p>
            <a:r>
              <a:rPr lang="fr-FR" dirty="0" smtClean="0"/>
              <a:t>Facilite  </a:t>
            </a:r>
            <a:r>
              <a:rPr lang="fr-FR" dirty="0"/>
              <a:t>l’intervention simultanée de 2 enseignants aux compétences complémentaires, l’accueil d’une classe entière organisée en ilots de travail est à privilégier</a:t>
            </a:r>
            <a:r>
              <a:rPr lang="fr-FR" dirty="0" smtClean="0"/>
              <a:t>.</a:t>
            </a:r>
          </a:p>
          <a:p>
            <a:r>
              <a:rPr lang="fr-FR" dirty="0"/>
              <a:t>R</a:t>
            </a:r>
            <a:r>
              <a:rPr lang="fr-FR" dirty="0" smtClean="0"/>
              <a:t>éunit </a:t>
            </a:r>
            <a:r>
              <a:rPr lang="fr-FR" dirty="0"/>
              <a:t>différents systèmes techniques (réels, à distance et virtuels) représentatifs de plusieurs champs techniques (produits pluri technologiques de type mécatronique manufacturés, systèmes constructifs de l’habitat et des ouvrages, équipements techniques et énergies, etc.)</a:t>
            </a:r>
            <a:r>
              <a:rPr lang="fr-FR" dirty="0" smtClean="0"/>
              <a:t>.</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systèmes didactiques</a:t>
            </a:r>
            <a:endParaRPr lang="fr-FR" dirty="0"/>
          </a:p>
        </p:txBody>
      </p:sp>
      <p:sp>
        <p:nvSpPr>
          <p:cNvPr id="3" name="Espace réservé du contenu 2"/>
          <p:cNvSpPr>
            <a:spLocks noGrp="1"/>
          </p:cNvSpPr>
          <p:nvPr>
            <p:ph idx="1"/>
          </p:nvPr>
        </p:nvSpPr>
        <p:spPr>
          <a:xfrm>
            <a:off x="549275" y="1701801"/>
            <a:ext cx="8042276" cy="5019674"/>
          </a:xfrm>
        </p:spPr>
        <p:txBody>
          <a:bodyPr>
            <a:normAutofit lnSpcReduction="10000"/>
          </a:bodyPr>
          <a:lstStyle/>
          <a:p>
            <a:r>
              <a:rPr lang="fr-FR" sz="2595" dirty="0" smtClean="0"/>
              <a:t>Chaque système est équipé d’un environnement informatique spécifique composé de postes permettant le pilotage, l’acquisition des mesures, et des postes permettant la recherche d’information, la communication interne et externe, la mise en œuvre de simulations et la rédaction de comptes-rendus.</a:t>
            </a:r>
          </a:p>
          <a:p>
            <a:r>
              <a:rPr lang="fr-FR" sz="2595" dirty="0" smtClean="0"/>
              <a:t>Il rassemble également des équipements didactiques matériels et logiciels relevant du triptyque « matière - énergie - information » nécessaires aux études des :</a:t>
            </a:r>
          </a:p>
          <a:p>
            <a:pPr lvl="1"/>
            <a:r>
              <a:rPr lang="fr-FR" sz="2400" dirty="0" smtClean="0"/>
              <a:t>solutions techniques ;</a:t>
            </a:r>
          </a:p>
          <a:p>
            <a:pPr lvl="1"/>
            <a:r>
              <a:rPr lang="fr-FR" sz="2400" dirty="0" smtClean="0"/>
              <a:t>modèles de comportement ;</a:t>
            </a:r>
          </a:p>
          <a:p>
            <a:pPr lvl="1"/>
            <a:r>
              <a:rPr lang="fr-FR" sz="2400" dirty="0" smtClean="0"/>
              <a:t>modèles technico-économiques associés.</a:t>
            </a:r>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028700" y="745985"/>
            <a:ext cx="8229600" cy="646251"/>
          </a:xfrm>
        </p:spPr>
        <p:txBody>
          <a:bodyPr>
            <a:normAutofit/>
          </a:bodyPr>
          <a:lstStyle/>
          <a:p>
            <a:r>
              <a:rPr lang="fr-FR" dirty="0"/>
              <a:t>Pôle projet, de mise en œuvre et de </a:t>
            </a:r>
            <a:r>
              <a:rPr lang="fr-FR" dirty="0" smtClean="0"/>
              <a:t>prototypage</a:t>
            </a:r>
            <a:endParaRPr lang="fr-FR" dirty="0"/>
          </a:p>
        </p:txBody>
      </p:sp>
      <p:sp>
        <p:nvSpPr>
          <p:cNvPr id="3" name="Espace réservé du contenu 2"/>
          <p:cNvSpPr>
            <a:spLocks noGrp="1"/>
          </p:cNvSpPr>
          <p:nvPr>
            <p:ph idx="1"/>
          </p:nvPr>
        </p:nvSpPr>
        <p:spPr>
          <a:xfrm>
            <a:off x="457200" y="1717676"/>
            <a:ext cx="8686800" cy="5140324"/>
          </a:xfrm>
        </p:spPr>
        <p:txBody>
          <a:bodyPr>
            <a:normAutofit fontScale="77500" lnSpcReduction="20000"/>
          </a:bodyPr>
          <a:lstStyle/>
          <a:p>
            <a:r>
              <a:rPr lang="fr-FR" dirty="0"/>
              <a:t>150m</a:t>
            </a:r>
            <a:r>
              <a:rPr lang="fr-FR" baseline="30000" dirty="0"/>
              <a:t>2</a:t>
            </a:r>
            <a:r>
              <a:rPr lang="fr-FR" dirty="0"/>
              <a:t> au moins par spécialité</a:t>
            </a:r>
            <a:r>
              <a:rPr lang="fr-FR" dirty="0" smtClean="0"/>
              <a:t> </a:t>
            </a:r>
          </a:p>
          <a:p>
            <a:r>
              <a:rPr lang="fr-FR" dirty="0" smtClean="0"/>
              <a:t>Réunit</a:t>
            </a:r>
            <a:r>
              <a:rPr lang="fr-FR" dirty="0"/>
              <a:t>, pour chaque spécialité proposée, des équipements permettant de réaliser des prototypes, d’agencer des composants, de mener des expérimentations dans les champs suivants du traitement :</a:t>
            </a:r>
          </a:p>
          <a:p>
            <a:pPr lvl="1"/>
            <a:r>
              <a:rPr lang="fr-FR" dirty="0"/>
              <a:t>de la matière et des structures ;</a:t>
            </a:r>
          </a:p>
          <a:p>
            <a:pPr lvl="1"/>
            <a:r>
              <a:rPr lang="fr-FR" dirty="0"/>
              <a:t>de l’énergie ;</a:t>
            </a:r>
          </a:p>
          <a:p>
            <a:pPr lvl="1"/>
            <a:r>
              <a:rPr lang="fr-FR" dirty="0"/>
              <a:t>de l’information.</a:t>
            </a:r>
          </a:p>
          <a:p>
            <a:r>
              <a:rPr lang="fr-FR" dirty="0"/>
              <a:t>Dans le cas d’établissements comprenant plusieurs spécialités du baccalauréat STI2D, il est nécessaire de disposer d’autant de pôles « mise en œuvre et prototypage ».</a:t>
            </a:r>
            <a:endParaRPr lang="fr-FR" dirty="0" smtClean="0"/>
          </a:p>
          <a:p>
            <a:r>
              <a:rPr lang="fr-FR" dirty="0" smtClean="0"/>
              <a:t>Comprend </a:t>
            </a:r>
            <a:r>
              <a:rPr lang="fr-FR" dirty="0"/>
              <a:t>des équipements de mise en œuvre n’exigeant pas de matériels d’ateliers </a:t>
            </a:r>
            <a:r>
              <a:rPr lang="fr-FR" dirty="0" smtClean="0"/>
              <a:t>professionnels et des </a:t>
            </a:r>
            <a:r>
              <a:rPr lang="fr-FR" dirty="0"/>
              <a:t>postes informatiques équipés des mêmes logiciels que ceux du pôle « Analyse et conception »</a:t>
            </a:r>
            <a:r>
              <a:rPr lang="fr-FR" dirty="0" smtClean="0"/>
              <a:t>.</a:t>
            </a: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295399" y="633412"/>
            <a:ext cx="7594601" cy="1190625"/>
          </a:xfrm>
        </p:spPr>
        <p:txBody>
          <a:bodyPr>
            <a:normAutofit/>
          </a:bodyPr>
          <a:lstStyle/>
          <a:p>
            <a:r>
              <a:rPr lang="fr-FR" dirty="0" smtClean="0"/>
              <a:t>Documentation </a:t>
            </a:r>
            <a:r>
              <a:rPr lang="fr-FR" dirty="0"/>
              <a:t>et </a:t>
            </a:r>
            <a:r>
              <a:rPr lang="fr-FR" dirty="0" smtClean="0"/>
              <a:t>communication, salles </a:t>
            </a:r>
            <a:r>
              <a:rPr lang="fr-FR" dirty="0"/>
              <a:t>de cours</a:t>
            </a:r>
            <a:r>
              <a:rPr lang="fr-FR" dirty="0" smtClean="0"/>
              <a:t> </a:t>
            </a:r>
            <a:endParaRPr lang="fr-FR" dirty="0"/>
          </a:p>
        </p:txBody>
      </p:sp>
      <p:sp>
        <p:nvSpPr>
          <p:cNvPr id="3" name="Espace réservé du contenu 2"/>
          <p:cNvSpPr>
            <a:spLocks noGrp="1"/>
          </p:cNvSpPr>
          <p:nvPr>
            <p:ph idx="1"/>
          </p:nvPr>
        </p:nvSpPr>
        <p:spPr>
          <a:xfrm>
            <a:off x="549275" y="1930400"/>
            <a:ext cx="8042276" cy="4781549"/>
          </a:xfrm>
        </p:spPr>
        <p:txBody>
          <a:bodyPr>
            <a:normAutofit/>
          </a:bodyPr>
          <a:lstStyle/>
          <a:p>
            <a:r>
              <a:rPr lang="fr-FR" sz="2400" dirty="0" smtClean="0"/>
              <a:t>Accueille </a:t>
            </a:r>
            <a:r>
              <a:rPr lang="fr-FR" sz="2400" dirty="0"/>
              <a:t>les élèves pour rechercher des informations, travailler en petits groupes. </a:t>
            </a:r>
            <a:endParaRPr lang="fr-FR" sz="2400" dirty="0" smtClean="0"/>
          </a:p>
          <a:p>
            <a:r>
              <a:rPr lang="fr-FR" sz="2400" dirty="0"/>
              <a:t>P</a:t>
            </a:r>
            <a:r>
              <a:rPr lang="fr-FR" sz="2400" dirty="0" smtClean="0"/>
              <a:t>ermet </a:t>
            </a:r>
            <a:r>
              <a:rPr lang="fr-FR" sz="2400" dirty="0"/>
              <a:t>également de réunir un groupe d’élèves et leur professeur pour assurer un complément de formation collectif.</a:t>
            </a:r>
            <a:endParaRPr lang="fr-FR" sz="2400" dirty="0" smtClean="0"/>
          </a:p>
          <a:p>
            <a:r>
              <a:rPr lang="fr-FR" sz="2400" dirty="0"/>
              <a:t>L’horaire d’enseignement en classe entière augmente par rapport aux pratiques actuelles. Il est nécessaire de prévoir une ou plusieurs salles d’enseignement des cours en classe entière, à proximité des pôles technologiques, équipées de tableaux numériques interactifs et reliés au réseau pédagogique (ENT).</a:t>
            </a:r>
          </a:p>
          <a:p>
            <a:endParaRPr lang="fr-FR" sz="24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Capacité d’accueil d’un site de </a:t>
            </a:r>
            <a:r>
              <a:rPr lang="fr-FR" dirty="0" smtClean="0"/>
              <a:t>formation</a:t>
            </a:r>
            <a:endParaRPr lang="fr-FR" dirty="0"/>
          </a:p>
        </p:txBody>
      </p:sp>
      <p:sp>
        <p:nvSpPr>
          <p:cNvPr id="3" name="Espace réservé du contenu 2"/>
          <p:cNvSpPr>
            <a:spLocks noGrp="1"/>
          </p:cNvSpPr>
          <p:nvPr>
            <p:ph idx="1"/>
          </p:nvPr>
        </p:nvSpPr>
        <p:spPr>
          <a:xfrm>
            <a:off x="457200" y="1866900"/>
            <a:ext cx="8229600" cy="4525963"/>
          </a:xfrm>
        </p:spPr>
        <p:txBody>
          <a:bodyPr>
            <a:noAutofit/>
          </a:bodyPr>
          <a:lstStyle/>
          <a:p>
            <a:r>
              <a:rPr lang="fr-FR" sz="2400" dirty="0"/>
              <a:t>La capacité d’accueil d’un site n’est pas extensible et dépend des horaires d’enseignement élèves proposés en groupes à effectifs réduits</a:t>
            </a:r>
            <a:r>
              <a:rPr lang="fr-FR" sz="2400" dirty="0" smtClean="0"/>
              <a:t>.</a:t>
            </a:r>
            <a:endParaRPr lang="fr-FR" sz="2400" dirty="0"/>
          </a:p>
          <a:p>
            <a:pPr>
              <a:buNone/>
            </a:pPr>
            <a:endParaRPr lang="fr-FR" sz="2400" dirty="0" smtClean="0"/>
          </a:p>
          <a:p>
            <a:r>
              <a:rPr lang="fr-FR" sz="2400" dirty="0"/>
              <a:t>Suite à la réforme de la voie technologique, il n’est plus possible de quantifier exactement la capacité d’accueil d’un site de formation STI2D. En effet, </a:t>
            </a:r>
            <a:r>
              <a:rPr lang="fr-FR" sz="2400" b="1" dirty="0"/>
              <a:t>les horaires de travail en groupes à effectifs réduits sont laissés à l’initiative de chaque établissement</a:t>
            </a:r>
            <a:r>
              <a:rPr lang="fr-FR" sz="2400" dirty="0"/>
              <a:t> et les heures d’occupation des pôles dépendent directement de cette décision.</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Estimation des coûts des équipements</a:t>
            </a:r>
            <a:r>
              <a:rPr lang="fr-FR" dirty="0" smtClean="0"/>
              <a:t> </a:t>
            </a:r>
            <a:endParaRPr lang="fr-FR" dirty="0"/>
          </a:p>
        </p:txBody>
      </p:sp>
      <p:sp>
        <p:nvSpPr>
          <p:cNvPr id="3" name="Espace réservé du contenu 2"/>
          <p:cNvSpPr>
            <a:spLocks noGrp="1"/>
          </p:cNvSpPr>
          <p:nvPr>
            <p:ph idx="1"/>
          </p:nvPr>
        </p:nvSpPr>
        <p:spPr>
          <a:xfrm>
            <a:off x="549275" y="1600201"/>
            <a:ext cx="8042276" cy="5051424"/>
          </a:xfrm>
        </p:spPr>
        <p:txBody>
          <a:bodyPr>
            <a:normAutofit fontScale="92500" lnSpcReduction="20000"/>
          </a:bodyPr>
          <a:lstStyle/>
          <a:p>
            <a:r>
              <a:rPr lang="fr-FR" b="1" dirty="0"/>
              <a:t>Les différentes </a:t>
            </a:r>
            <a:r>
              <a:rPr lang="fr-FR" b="1" dirty="0" smtClean="0"/>
              <a:t>situations:</a:t>
            </a:r>
          </a:p>
          <a:p>
            <a:pPr lvl="1"/>
            <a:r>
              <a:rPr lang="fr-FR" dirty="0"/>
              <a:t>lycées technologiques actuels, qui disposent d’équipements dans le cadre des formations STI ou SSI </a:t>
            </a:r>
            <a:r>
              <a:rPr lang="fr-FR" dirty="0" smtClean="0"/>
              <a:t>existantes;</a:t>
            </a:r>
          </a:p>
          <a:p>
            <a:pPr lvl="1"/>
            <a:r>
              <a:rPr lang="fr-FR" dirty="0"/>
              <a:t>l’implantation d’une nouvelle section de « Sciences et Technologies Industrielles»</a:t>
            </a:r>
            <a:r>
              <a:rPr lang="fr-FR" dirty="0" smtClean="0"/>
              <a:t> </a:t>
            </a:r>
            <a:endParaRPr lang="fr-FR" b="1" dirty="0" smtClean="0"/>
          </a:p>
          <a:p>
            <a:r>
              <a:rPr lang="fr-FR" b="1" dirty="0"/>
              <a:t>Rénovation des lycées </a:t>
            </a:r>
            <a:r>
              <a:rPr lang="fr-FR" b="1" dirty="0" smtClean="0"/>
              <a:t>existants:</a:t>
            </a:r>
          </a:p>
          <a:p>
            <a:pPr lvl="1"/>
            <a:r>
              <a:rPr lang="fr-FR" dirty="0" smtClean="0"/>
              <a:t>Elargissement de l’offre de formation</a:t>
            </a:r>
          </a:p>
          <a:p>
            <a:pPr lvl="1"/>
            <a:r>
              <a:rPr lang="fr-FR" dirty="0" smtClean="0"/>
              <a:t>Evolution des formations très spécialisées (bois, matériaux souples, etc.)</a:t>
            </a:r>
          </a:p>
          <a:p>
            <a:r>
              <a:rPr lang="fr-FR" b="1" dirty="0"/>
              <a:t>Equipements de nouveaux sites STI2D</a:t>
            </a:r>
            <a:r>
              <a:rPr lang="fr-FR" b="1" dirty="0" smtClean="0"/>
              <a:t> </a:t>
            </a:r>
          </a:p>
          <a:p>
            <a:pPr lvl="1"/>
            <a:r>
              <a:rPr lang="fr-FR" dirty="0" smtClean="0"/>
              <a:t>Disponibilité d’un labo SI</a:t>
            </a:r>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Le plan de </a:t>
            </a:r>
            <a:r>
              <a:rPr lang="fr-FR" dirty="0" smtClean="0"/>
              <a:t>rénovation</a:t>
            </a:r>
            <a:endParaRPr lang="fr-FR" dirty="0"/>
          </a:p>
        </p:txBody>
      </p:sp>
      <p:sp>
        <p:nvSpPr>
          <p:cNvPr id="3" name="Espace réservé du contenu 2"/>
          <p:cNvSpPr>
            <a:spLocks noGrp="1"/>
          </p:cNvSpPr>
          <p:nvPr>
            <p:ph idx="1"/>
          </p:nvPr>
        </p:nvSpPr>
        <p:spPr>
          <a:xfrm>
            <a:off x="549275" y="1600200"/>
            <a:ext cx="8042276" cy="5257799"/>
          </a:xfrm>
        </p:spPr>
        <p:txBody>
          <a:bodyPr>
            <a:normAutofit/>
          </a:bodyPr>
          <a:lstStyle/>
          <a:p>
            <a:pPr>
              <a:buNone/>
            </a:pPr>
            <a:r>
              <a:rPr lang="fr-FR" sz="2800" b="1" dirty="0" smtClean="0"/>
              <a:t>Deux </a:t>
            </a:r>
            <a:r>
              <a:rPr lang="fr-FR" sz="2800" b="1" dirty="0"/>
              <a:t>phases :</a:t>
            </a:r>
            <a:endParaRPr lang="fr-FR" sz="2800" b="1" dirty="0" smtClean="0"/>
          </a:p>
          <a:p>
            <a:pPr lvl="0"/>
            <a:r>
              <a:rPr lang="fr-FR" sz="2595" b="1" dirty="0"/>
              <a:t>P</a:t>
            </a:r>
            <a:r>
              <a:rPr lang="fr-FR" sz="2595" b="1" dirty="0" smtClean="0"/>
              <a:t>remière </a:t>
            </a:r>
            <a:r>
              <a:rPr lang="fr-FR" sz="2595" b="1" dirty="0"/>
              <a:t>phase  de répartition, de rénovation et de complément des équipements actuels</a:t>
            </a:r>
            <a:r>
              <a:rPr lang="fr-FR" sz="2595" dirty="0"/>
              <a:t>, répartie sur les 3 premières années de mise en œuvre de la réforme, permettant les enseignements même si les conditions matérielles optimales ne sont pas atteintes</a:t>
            </a:r>
            <a:r>
              <a:rPr lang="fr-FR" sz="2595" dirty="0" smtClean="0"/>
              <a:t> </a:t>
            </a:r>
          </a:p>
          <a:p>
            <a:pPr lvl="0"/>
            <a:r>
              <a:rPr lang="fr-FR" sz="2595" b="1" dirty="0"/>
              <a:t>S</a:t>
            </a:r>
            <a:r>
              <a:rPr lang="fr-FR" sz="2595" b="1" dirty="0" smtClean="0"/>
              <a:t>econde </a:t>
            </a:r>
            <a:r>
              <a:rPr lang="fr-FR" sz="2595" b="1" dirty="0"/>
              <a:t>phase de renouvellement des équipements, </a:t>
            </a:r>
            <a:r>
              <a:rPr lang="fr-FR" sz="2595" dirty="0"/>
              <a:t>s’effectuant dans le cadre normal des politiques régionales et visant à compléter, par renouvellement, les équipements actuels les moins adaptés aux exigences pédagogiques </a:t>
            </a:r>
            <a:r>
              <a:rPr lang="fr-FR" sz="2595" dirty="0" smtClean="0"/>
              <a:t>attendues</a:t>
            </a:r>
          </a:p>
          <a:p>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Baccalauréat STI2D</a:t>
            </a:r>
            <a:endParaRPr lang="fr-FR" dirty="0"/>
          </a:p>
        </p:txBody>
      </p:sp>
      <p:sp>
        <p:nvSpPr>
          <p:cNvPr id="3" name="Sous-titre 2"/>
          <p:cNvSpPr>
            <a:spLocks noGrp="1"/>
          </p:cNvSpPr>
          <p:nvPr>
            <p:ph type="subTitle" idx="1"/>
          </p:nvPr>
        </p:nvSpPr>
        <p:spPr>
          <a:xfrm>
            <a:off x="1371600" y="3378200"/>
            <a:ext cx="6400800" cy="2260600"/>
          </a:xfrm>
        </p:spPr>
        <p:txBody>
          <a:bodyPr>
            <a:normAutofit fontScale="85000" lnSpcReduction="10000"/>
          </a:bodyPr>
          <a:lstStyle/>
          <a:p>
            <a:r>
              <a:rPr lang="fr-FR" dirty="0" smtClean="0">
                <a:solidFill>
                  <a:schemeClr val="bg1">
                    <a:lumMod val="50000"/>
                  </a:schemeClr>
                </a:solidFill>
              </a:rPr>
              <a:t>La structure du bac </a:t>
            </a:r>
            <a:r>
              <a:rPr lang="fr-FR" dirty="0" smtClean="0">
                <a:solidFill>
                  <a:schemeClr val="bg1">
                    <a:lumMod val="50000"/>
                  </a:schemeClr>
                </a:solidFill>
              </a:rPr>
              <a:t>STI2D et des lieux de formation</a:t>
            </a:r>
          </a:p>
          <a:p>
            <a:r>
              <a:rPr lang="fr-FR" dirty="0" smtClean="0">
                <a:solidFill>
                  <a:srgbClr val="FF0000"/>
                </a:solidFill>
              </a:rPr>
              <a:t>Programme des enseignements </a:t>
            </a:r>
            <a:r>
              <a:rPr lang="fr-FR" dirty="0" smtClean="0">
                <a:solidFill>
                  <a:srgbClr val="FF0000"/>
                </a:solidFill>
              </a:rPr>
              <a:t>transversaux et équipements</a:t>
            </a:r>
          </a:p>
          <a:p>
            <a:r>
              <a:rPr lang="fr-FR" dirty="0" smtClean="0"/>
              <a:t>Programmes des </a:t>
            </a:r>
            <a:r>
              <a:rPr lang="fr-FR" dirty="0" smtClean="0"/>
              <a:t>spécialités et équipements</a:t>
            </a:r>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901700" y="490831"/>
            <a:ext cx="8229600" cy="1143000"/>
          </a:xfrm>
        </p:spPr>
        <p:txBody>
          <a:bodyPr/>
          <a:lstStyle/>
          <a:p>
            <a:r>
              <a:rPr lang="fr-FR" dirty="0" smtClean="0"/>
              <a:t>Les Objectifs des enseignements transversaux</a:t>
            </a:r>
            <a:endParaRPr lang="fr-FR" dirty="0"/>
          </a:p>
        </p:txBody>
      </p:sp>
      <p:grpSp>
        <p:nvGrpSpPr>
          <p:cNvPr id="13" name="Grouper 12"/>
          <p:cNvGrpSpPr/>
          <p:nvPr/>
        </p:nvGrpSpPr>
        <p:grpSpPr>
          <a:xfrm>
            <a:off x="-336550" y="1621131"/>
            <a:ext cx="3689350" cy="2885819"/>
            <a:chOff x="3130550" y="2070098"/>
            <a:chExt cx="3689350" cy="2885819"/>
          </a:xfrm>
        </p:grpSpPr>
        <p:grpSp>
          <p:nvGrpSpPr>
            <p:cNvPr id="6" name="Grouper 5"/>
            <p:cNvGrpSpPr/>
            <p:nvPr/>
          </p:nvGrpSpPr>
          <p:grpSpPr>
            <a:xfrm>
              <a:off x="4597400" y="2070098"/>
              <a:ext cx="2222500" cy="1612900"/>
              <a:chOff x="2679700" y="2070098"/>
              <a:chExt cx="2222500" cy="1612900"/>
            </a:xfrm>
          </p:grpSpPr>
          <p:sp>
            <p:nvSpPr>
              <p:cNvPr id="3" name="Ellipse 2"/>
              <p:cNvSpPr/>
              <p:nvPr/>
            </p:nvSpPr>
            <p:spPr>
              <a:xfrm>
                <a:off x="2984500" y="2070098"/>
                <a:ext cx="1612900" cy="16129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4" name="ZoneTexte 3"/>
              <p:cNvSpPr txBox="1"/>
              <p:nvPr/>
            </p:nvSpPr>
            <p:spPr>
              <a:xfrm>
                <a:off x="2679700" y="2414883"/>
                <a:ext cx="2222500" cy="923330"/>
              </a:xfrm>
              <a:prstGeom prst="rect">
                <a:avLst/>
              </a:prstGeom>
              <a:noFill/>
            </p:spPr>
            <p:txBody>
              <a:bodyPr wrap="square" rtlCol="0">
                <a:spAutoFit/>
              </a:bodyPr>
              <a:lstStyle/>
              <a:p>
                <a:pPr algn="ctr"/>
                <a:r>
                  <a:rPr lang="fr-FR" dirty="0" smtClean="0"/>
                  <a:t>Société et Développement durable</a:t>
                </a:r>
                <a:endParaRPr lang="fr-FR" dirty="0"/>
              </a:p>
            </p:txBody>
          </p:sp>
        </p:grpSp>
        <p:grpSp>
          <p:nvGrpSpPr>
            <p:cNvPr id="7" name="Grouper 6"/>
            <p:cNvGrpSpPr/>
            <p:nvPr/>
          </p:nvGrpSpPr>
          <p:grpSpPr>
            <a:xfrm>
              <a:off x="4273550" y="3679565"/>
              <a:ext cx="2222500" cy="1276352"/>
              <a:chOff x="2679700" y="2006598"/>
              <a:chExt cx="2222500" cy="1276352"/>
            </a:xfrm>
          </p:grpSpPr>
          <p:sp>
            <p:nvSpPr>
              <p:cNvPr id="8" name="Ellipse 7"/>
              <p:cNvSpPr/>
              <p:nvPr/>
            </p:nvSpPr>
            <p:spPr>
              <a:xfrm>
                <a:off x="3111500" y="2006598"/>
                <a:ext cx="1346200" cy="127635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9" name="ZoneTexte 8"/>
              <p:cNvSpPr txBox="1"/>
              <p:nvPr/>
            </p:nvSpPr>
            <p:spPr>
              <a:xfrm>
                <a:off x="2679700" y="2414883"/>
                <a:ext cx="2222500" cy="369332"/>
              </a:xfrm>
              <a:prstGeom prst="rect">
                <a:avLst/>
              </a:prstGeom>
              <a:noFill/>
            </p:spPr>
            <p:txBody>
              <a:bodyPr wrap="square" rtlCol="0">
                <a:spAutoFit/>
              </a:bodyPr>
              <a:lstStyle/>
              <a:p>
                <a:pPr algn="ctr"/>
                <a:r>
                  <a:rPr lang="fr-FR" dirty="0" smtClean="0"/>
                  <a:t>Technologie</a:t>
                </a:r>
                <a:endParaRPr lang="fr-FR" dirty="0"/>
              </a:p>
            </p:txBody>
          </p:sp>
        </p:grpSp>
        <p:grpSp>
          <p:nvGrpSpPr>
            <p:cNvPr id="10" name="Grouper 9"/>
            <p:cNvGrpSpPr/>
            <p:nvPr/>
          </p:nvGrpSpPr>
          <p:grpSpPr>
            <a:xfrm>
              <a:off x="3130550" y="2762249"/>
              <a:ext cx="2222500" cy="1435102"/>
              <a:chOff x="2743200" y="2006598"/>
              <a:chExt cx="2222500" cy="1435102"/>
            </a:xfrm>
          </p:grpSpPr>
          <p:sp>
            <p:nvSpPr>
              <p:cNvPr id="11" name="Ellipse 10"/>
              <p:cNvSpPr/>
              <p:nvPr/>
            </p:nvSpPr>
            <p:spPr>
              <a:xfrm>
                <a:off x="3111500" y="2006598"/>
                <a:ext cx="1498600" cy="143510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2" name="ZoneTexte 11"/>
              <p:cNvSpPr txBox="1"/>
              <p:nvPr/>
            </p:nvSpPr>
            <p:spPr>
              <a:xfrm>
                <a:off x="2743200" y="2516483"/>
                <a:ext cx="2222500" cy="369332"/>
              </a:xfrm>
              <a:prstGeom prst="rect">
                <a:avLst/>
              </a:prstGeom>
              <a:noFill/>
            </p:spPr>
            <p:txBody>
              <a:bodyPr wrap="square" rtlCol="0">
                <a:spAutoFit/>
              </a:bodyPr>
              <a:lstStyle/>
              <a:p>
                <a:pPr algn="ctr"/>
                <a:r>
                  <a:rPr lang="fr-FR" dirty="0" smtClean="0"/>
                  <a:t>Communication</a:t>
                </a:r>
                <a:endParaRPr lang="fr-FR" dirty="0"/>
              </a:p>
            </p:txBody>
          </p:sp>
        </p:grpSp>
      </p:grpSp>
      <p:sp>
        <p:nvSpPr>
          <p:cNvPr id="16" name="Arc 15"/>
          <p:cNvSpPr/>
          <p:nvPr/>
        </p:nvSpPr>
        <p:spPr>
          <a:xfrm rot="2027827">
            <a:off x="-89219" y="893135"/>
            <a:ext cx="2726272" cy="5862579"/>
          </a:xfrm>
          <a:prstGeom prst="arc">
            <a:avLst>
              <a:gd name="adj1" fmla="val 17038967"/>
              <a:gd name="adj2" fmla="val 4194351"/>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27" name="Grouper 26"/>
          <p:cNvGrpSpPr/>
          <p:nvPr/>
        </p:nvGrpSpPr>
        <p:grpSpPr>
          <a:xfrm>
            <a:off x="3162300" y="2066316"/>
            <a:ext cx="5600700" cy="646331"/>
            <a:chOff x="3162300" y="1647216"/>
            <a:chExt cx="5600700" cy="646331"/>
          </a:xfrm>
        </p:grpSpPr>
        <p:sp>
          <p:nvSpPr>
            <p:cNvPr id="14" name="ZoneTexte 13"/>
            <p:cNvSpPr txBox="1"/>
            <p:nvPr/>
          </p:nvSpPr>
          <p:spPr>
            <a:xfrm>
              <a:off x="3454400" y="1647216"/>
              <a:ext cx="5308600" cy="646331"/>
            </a:xfrm>
            <a:prstGeom prst="rect">
              <a:avLst/>
            </a:prstGeom>
            <a:noFill/>
          </p:spPr>
          <p:txBody>
            <a:bodyPr wrap="square" rtlCol="0">
              <a:spAutoFit/>
            </a:bodyPr>
            <a:lstStyle/>
            <a:p>
              <a:r>
                <a:rPr lang="fr-FR" dirty="0" smtClean="0"/>
                <a:t>Caractériser des systèmes privilégiant un usage raisonné du point de vue du développement durable</a:t>
              </a:r>
              <a:endParaRPr lang="fr-FR" dirty="0"/>
            </a:p>
          </p:txBody>
        </p:sp>
        <p:sp>
          <p:nvSpPr>
            <p:cNvPr id="17" name="Ellipse 16"/>
            <p:cNvSpPr>
              <a:spLocks noChangeAspect="1"/>
            </p:cNvSpPr>
            <p:nvPr/>
          </p:nvSpPr>
          <p:spPr>
            <a:xfrm>
              <a:off x="3162300" y="1754482"/>
              <a:ext cx="203200" cy="2032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grpSp>
      <p:grpSp>
        <p:nvGrpSpPr>
          <p:cNvPr id="28" name="Grouper 27"/>
          <p:cNvGrpSpPr/>
          <p:nvPr/>
        </p:nvGrpSpPr>
        <p:grpSpPr>
          <a:xfrm>
            <a:off x="3073400" y="2738047"/>
            <a:ext cx="5918200" cy="646331"/>
            <a:chOff x="3073400" y="2318947"/>
            <a:chExt cx="5918200" cy="646331"/>
          </a:xfrm>
        </p:grpSpPr>
        <p:sp>
          <p:nvSpPr>
            <p:cNvPr id="15" name="ZoneTexte 14"/>
            <p:cNvSpPr txBox="1"/>
            <p:nvPr/>
          </p:nvSpPr>
          <p:spPr>
            <a:xfrm>
              <a:off x="3340100" y="2318947"/>
              <a:ext cx="5651500" cy="646331"/>
            </a:xfrm>
            <a:prstGeom prst="rect">
              <a:avLst/>
            </a:prstGeom>
            <a:noFill/>
          </p:spPr>
          <p:txBody>
            <a:bodyPr wrap="square" rtlCol="0">
              <a:spAutoFit/>
            </a:bodyPr>
            <a:lstStyle/>
            <a:p>
              <a:r>
                <a:rPr lang="fr-FR" dirty="0" smtClean="0"/>
                <a:t>Identifier les éléments permettant la limitation de l’impact environnemental d’un système et de ses constituants</a:t>
              </a:r>
              <a:endParaRPr lang="fr-FR" dirty="0"/>
            </a:p>
          </p:txBody>
        </p:sp>
        <p:sp>
          <p:nvSpPr>
            <p:cNvPr id="18" name="Ellipse 17"/>
            <p:cNvSpPr>
              <a:spLocks noChangeAspect="1"/>
            </p:cNvSpPr>
            <p:nvPr/>
          </p:nvSpPr>
          <p:spPr>
            <a:xfrm>
              <a:off x="3073400" y="2419346"/>
              <a:ext cx="203200" cy="2032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grpSp>
      <p:grpSp>
        <p:nvGrpSpPr>
          <p:cNvPr id="29" name="Grouper 28"/>
          <p:cNvGrpSpPr/>
          <p:nvPr/>
        </p:nvGrpSpPr>
        <p:grpSpPr>
          <a:xfrm>
            <a:off x="2813050" y="3514118"/>
            <a:ext cx="5416550" cy="646331"/>
            <a:chOff x="2813050" y="3095018"/>
            <a:chExt cx="5416550" cy="646331"/>
          </a:xfrm>
        </p:grpSpPr>
        <p:sp>
          <p:nvSpPr>
            <p:cNvPr id="19" name="ZoneTexte 18"/>
            <p:cNvSpPr txBox="1"/>
            <p:nvPr/>
          </p:nvSpPr>
          <p:spPr>
            <a:xfrm>
              <a:off x="3111500" y="3095018"/>
              <a:ext cx="5118100" cy="646331"/>
            </a:xfrm>
            <a:prstGeom prst="rect">
              <a:avLst/>
            </a:prstGeom>
            <a:noFill/>
          </p:spPr>
          <p:txBody>
            <a:bodyPr wrap="square" rtlCol="0">
              <a:spAutoFit/>
            </a:bodyPr>
            <a:lstStyle/>
            <a:p>
              <a:r>
                <a:rPr lang="fr-FR" dirty="0" smtClean="0"/>
                <a:t>Identifier les éléments influents du développement d’un système </a:t>
              </a:r>
            </a:p>
          </p:txBody>
        </p:sp>
        <p:sp>
          <p:nvSpPr>
            <p:cNvPr id="23" name="Ellipse 22"/>
            <p:cNvSpPr>
              <a:spLocks noChangeAspect="1"/>
            </p:cNvSpPr>
            <p:nvPr/>
          </p:nvSpPr>
          <p:spPr>
            <a:xfrm>
              <a:off x="2813050" y="3214984"/>
              <a:ext cx="203200" cy="203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grpSp>
      <p:grpSp>
        <p:nvGrpSpPr>
          <p:cNvPr id="30" name="Grouper 29"/>
          <p:cNvGrpSpPr/>
          <p:nvPr/>
        </p:nvGrpSpPr>
        <p:grpSpPr>
          <a:xfrm>
            <a:off x="2457450" y="4183784"/>
            <a:ext cx="5975350" cy="646331"/>
            <a:chOff x="2457450" y="3764684"/>
            <a:chExt cx="5975350" cy="646331"/>
          </a:xfrm>
        </p:grpSpPr>
        <p:sp>
          <p:nvSpPr>
            <p:cNvPr id="20" name="ZoneTexte 19"/>
            <p:cNvSpPr txBox="1"/>
            <p:nvPr/>
          </p:nvSpPr>
          <p:spPr>
            <a:xfrm>
              <a:off x="2698750" y="3764684"/>
              <a:ext cx="5734050" cy="646331"/>
            </a:xfrm>
            <a:prstGeom prst="rect">
              <a:avLst/>
            </a:prstGeom>
            <a:noFill/>
          </p:spPr>
          <p:txBody>
            <a:bodyPr wrap="square" rtlCol="0">
              <a:spAutoFit/>
            </a:bodyPr>
            <a:lstStyle/>
            <a:p>
              <a:r>
                <a:rPr lang="fr-FR" dirty="0" smtClean="0"/>
                <a:t>Décoder l’organisation fonctionnelle, structurelle et logicielle d’un système </a:t>
              </a:r>
            </a:p>
          </p:txBody>
        </p:sp>
        <p:sp>
          <p:nvSpPr>
            <p:cNvPr id="24" name="Ellipse 23"/>
            <p:cNvSpPr>
              <a:spLocks noChangeAspect="1"/>
            </p:cNvSpPr>
            <p:nvPr/>
          </p:nvSpPr>
          <p:spPr>
            <a:xfrm>
              <a:off x="2457450" y="3878984"/>
              <a:ext cx="203200" cy="203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grpSp>
      <p:grpSp>
        <p:nvGrpSpPr>
          <p:cNvPr id="31" name="Grouper 30"/>
          <p:cNvGrpSpPr/>
          <p:nvPr/>
        </p:nvGrpSpPr>
        <p:grpSpPr>
          <a:xfrm>
            <a:off x="1955800" y="4855515"/>
            <a:ext cx="6096000" cy="646331"/>
            <a:chOff x="1955800" y="4436415"/>
            <a:chExt cx="6096000" cy="646331"/>
          </a:xfrm>
        </p:grpSpPr>
        <p:sp>
          <p:nvSpPr>
            <p:cNvPr id="21" name="ZoneTexte 20"/>
            <p:cNvSpPr txBox="1"/>
            <p:nvPr/>
          </p:nvSpPr>
          <p:spPr>
            <a:xfrm>
              <a:off x="2222500" y="4436415"/>
              <a:ext cx="5829300" cy="646331"/>
            </a:xfrm>
            <a:prstGeom prst="rect">
              <a:avLst/>
            </a:prstGeom>
            <a:noFill/>
          </p:spPr>
          <p:txBody>
            <a:bodyPr wrap="square" rtlCol="0">
              <a:spAutoFit/>
            </a:bodyPr>
            <a:lstStyle/>
            <a:p>
              <a:r>
                <a:rPr lang="fr-FR" dirty="0" smtClean="0"/>
                <a:t>Utiliser un modèle de comportement pour prédire un fonctionnement ou valider une performance </a:t>
              </a:r>
            </a:p>
          </p:txBody>
        </p:sp>
        <p:sp>
          <p:nvSpPr>
            <p:cNvPr id="25" name="Ellipse 24"/>
            <p:cNvSpPr>
              <a:spLocks noChangeAspect="1"/>
            </p:cNvSpPr>
            <p:nvPr/>
          </p:nvSpPr>
          <p:spPr>
            <a:xfrm>
              <a:off x="1955800" y="4525315"/>
              <a:ext cx="203200" cy="203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grpSp>
      <p:grpSp>
        <p:nvGrpSpPr>
          <p:cNvPr id="32" name="Grouper 31"/>
          <p:cNvGrpSpPr/>
          <p:nvPr/>
        </p:nvGrpSpPr>
        <p:grpSpPr>
          <a:xfrm>
            <a:off x="946150" y="5803900"/>
            <a:ext cx="6515100" cy="646331"/>
            <a:chOff x="946150" y="5384800"/>
            <a:chExt cx="6515100" cy="646331"/>
          </a:xfrm>
        </p:grpSpPr>
        <p:sp>
          <p:nvSpPr>
            <p:cNvPr id="22" name="ZoneTexte 21"/>
            <p:cNvSpPr txBox="1"/>
            <p:nvPr/>
          </p:nvSpPr>
          <p:spPr>
            <a:xfrm>
              <a:off x="1238250" y="5384800"/>
              <a:ext cx="6223000" cy="646331"/>
            </a:xfrm>
            <a:prstGeom prst="rect">
              <a:avLst/>
            </a:prstGeom>
            <a:noFill/>
          </p:spPr>
          <p:txBody>
            <a:bodyPr wrap="square" rtlCol="0">
              <a:spAutoFit/>
            </a:bodyPr>
            <a:lstStyle/>
            <a:p>
              <a:r>
                <a:rPr lang="fr-FR" dirty="0" smtClean="0"/>
                <a:t>Communiquer une idée, un principe ou une solution technique, un projet, y compris en langue étrangère </a:t>
              </a:r>
            </a:p>
          </p:txBody>
        </p:sp>
        <p:sp>
          <p:nvSpPr>
            <p:cNvPr id="26" name="Ellipse 25"/>
            <p:cNvSpPr>
              <a:spLocks noChangeAspect="1"/>
            </p:cNvSpPr>
            <p:nvPr/>
          </p:nvSpPr>
          <p:spPr>
            <a:xfrm>
              <a:off x="946150" y="5473700"/>
              <a:ext cx="203200" cy="2032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 to="" calcmode="lin" valueType="num">
                                      <p:cBhvr>
                                        <p:cTn id="16" dur="1" fill="hold"/>
                                        <p:tgtEl>
                                          <p:spTgt spid="27"/>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to="" calcmode="lin" valueType="num">
                                      <p:cBhvr>
                                        <p:cTn id="21" dur="1" fill="hold"/>
                                        <p:tgtEl>
                                          <p:spTgt spid="28"/>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to="" calcmode="lin" valueType="num">
                                      <p:cBhvr>
                                        <p:cTn id="26" dur="1" fill="hold"/>
                                        <p:tgtEl>
                                          <p:spTgt spid="29"/>
                                        </p:tgtEl>
                                        <p:attrNameLst>
                                          <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 to="" calcmode="lin" valueType="num">
                                      <p:cBhvr>
                                        <p:cTn id="31" dur="1" fill="hold"/>
                                        <p:tgtEl>
                                          <p:spTgt spid="30"/>
                                        </p:tgtEl>
                                        <p:attrNameLst>
                                          <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to="" calcmode="lin" valueType="num">
                                      <p:cBhvr>
                                        <p:cTn id="36" dur="1" fill="hold"/>
                                        <p:tgtEl>
                                          <p:spTgt spid="31"/>
                                        </p:tgtEl>
                                        <p:attrNameLst>
                                          <p:attrName/>
                                        </p:attrNameLst>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anim to="" calcmode="lin" valueType="num">
                                      <p:cBhvr>
                                        <p:cTn id="41" dur="1" fill="hold"/>
                                        <p:tgtEl>
                                          <p:spTgt spid="3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 name="Arc 59"/>
          <p:cNvSpPr/>
          <p:nvPr/>
        </p:nvSpPr>
        <p:spPr>
          <a:xfrm rot="1267347">
            <a:off x="2389714" y="1515434"/>
            <a:ext cx="2726272" cy="5862579"/>
          </a:xfrm>
          <a:prstGeom prst="arc">
            <a:avLst>
              <a:gd name="adj1" fmla="val 18587169"/>
              <a:gd name="adj2" fmla="val 359456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 name="Titre 1"/>
          <p:cNvSpPr>
            <a:spLocks noGrp="1"/>
          </p:cNvSpPr>
          <p:nvPr>
            <p:ph type="title"/>
          </p:nvPr>
        </p:nvSpPr>
        <p:spPr>
          <a:xfrm>
            <a:off x="533400" y="516231"/>
            <a:ext cx="8229600" cy="1143000"/>
          </a:xfrm>
        </p:spPr>
        <p:txBody>
          <a:bodyPr/>
          <a:lstStyle/>
          <a:p>
            <a:r>
              <a:rPr lang="fr-FR" dirty="0" smtClean="0"/>
              <a:t>Les Objectifs des spécialités</a:t>
            </a:r>
            <a:endParaRPr lang="fr-FR" dirty="0"/>
          </a:p>
        </p:txBody>
      </p:sp>
      <p:sp>
        <p:nvSpPr>
          <p:cNvPr id="16" name="Arc 15"/>
          <p:cNvSpPr/>
          <p:nvPr/>
        </p:nvSpPr>
        <p:spPr>
          <a:xfrm rot="2027827">
            <a:off x="-89219" y="1540835"/>
            <a:ext cx="2726272" cy="5862579"/>
          </a:xfrm>
          <a:prstGeom prst="arc">
            <a:avLst>
              <a:gd name="adj1" fmla="val 17038967"/>
              <a:gd name="adj2" fmla="val 4194351"/>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47" name="Grouper 46"/>
          <p:cNvGrpSpPr/>
          <p:nvPr/>
        </p:nvGrpSpPr>
        <p:grpSpPr>
          <a:xfrm>
            <a:off x="-336550" y="2256131"/>
            <a:ext cx="3702050" cy="4449469"/>
            <a:chOff x="-336550" y="1824331"/>
            <a:chExt cx="3702050" cy="4449469"/>
          </a:xfrm>
        </p:grpSpPr>
        <p:grpSp>
          <p:nvGrpSpPr>
            <p:cNvPr id="6" name="Grouper 5"/>
            <p:cNvGrpSpPr/>
            <p:nvPr/>
          </p:nvGrpSpPr>
          <p:grpSpPr>
            <a:xfrm>
              <a:off x="1130300" y="1824331"/>
              <a:ext cx="2222500" cy="1612900"/>
              <a:chOff x="2679700" y="2070098"/>
              <a:chExt cx="2222500" cy="1612900"/>
            </a:xfrm>
          </p:grpSpPr>
          <p:sp>
            <p:nvSpPr>
              <p:cNvPr id="3" name="Ellipse 2"/>
              <p:cNvSpPr/>
              <p:nvPr/>
            </p:nvSpPr>
            <p:spPr>
              <a:xfrm>
                <a:off x="2984500" y="2070098"/>
                <a:ext cx="1612900" cy="16129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4" name="ZoneTexte 3"/>
              <p:cNvSpPr txBox="1"/>
              <p:nvPr/>
            </p:nvSpPr>
            <p:spPr>
              <a:xfrm>
                <a:off x="2679700" y="2414883"/>
                <a:ext cx="2222500" cy="923330"/>
              </a:xfrm>
              <a:prstGeom prst="rect">
                <a:avLst/>
              </a:prstGeom>
              <a:noFill/>
            </p:spPr>
            <p:txBody>
              <a:bodyPr wrap="square" rtlCol="0">
                <a:spAutoFit/>
              </a:bodyPr>
              <a:lstStyle/>
              <a:p>
                <a:pPr algn="ctr"/>
                <a:r>
                  <a:rPr lang="fr-FR" dirty="0" smtClean="0"/>
                  <a:t>Société et Développement durable</a:t>
                </a:r>
                <a:endParaRPr lang="fr-FR" dirty="0"/>
              </a:p>
            </p:txBody>
          </p:sp>
        </p:grpSp>
        <p:grpSp>
          <p:nvGrpSpPr>
            <p:cNvPr id="7" name="Grouper 6"/>
            <p:cNvGrpSpPr/>
            <p:nvPr/>
          </p:nvGrpSpPr>
          <p:grpSpPr>
            <a:xfrm>
              <a:off x="806450" y="3433798"/>
              <a:ext cx="2222500" cy="1276352"/>
              <a:chOff x="2679700" y="2006598"/>
              <a:chExt cx="2222500" cy="1276352"/>
            </a:xfrm>
          </p:grpSpPr>
          <p:sp>
            <p:nvSpPr>
              <p:cNvPr id="8" name="Ellipse 7"/>
              <p:cNvSpPr/>
              <p:nvPr/>
            </p:nvSpPr>
            <p:spPr>
              <a:xfrm>
                <a:off x="3111500" y="2006598"/>
                <a:ext cx="1346200" cy="127635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9" name="ZoneTexte 8"/>
              <p:cNvSpPr txBox="1"/>
              <p:nvPr/>
            </p:nvSpPr>
            <p:spPr>
              <a:xfrm>
                <a:off x="2679700" y="2414883"/>
                <a:ext cx="2222500" cy="369332"/>
              </a:xfrm>
              <a:prstGeom prst="rect">
                <a:avLst/>
              </a:prstGeom>
              <a:noFill/>
            </p:spPr>
            <p:txBody>
              <a:bodyPr wrap="square" rtlCol="0">
                <a:spAutoFit/>
              </a:bodyPr>
              <a:lstStyle/>
              <a:p>
                <a:pPr algn="ctr"/>
                <a:r>
                  <a:rPr lang="fr-FR" dirty="0" smtClean="0"/>
                  <a:t>Technologie</a:t>
                </a:r>
                <a:endParaRPr lang="fr-FR" dirty="0"/>
              </a:p>
            </p:txBody>
          </p:sp>
        </p:grpSp>
        <p:grpSp>
          <p:nvGrpSpPr>
            <p:cNvPr id="10" name="Grouper 9"/>
            <p:cNvGrpSpPr/>
            <p:nvPr/>
          </p:nvGrpSpPr>
          <p:grpSpPr>
            <a:xfrm>
              <a:off x="-336550" y="2491082"/>
              <a:ext cx="2222500" cy="1435102"/>
              <a:chOff x="2743200" y="2006598"/>
              <a:chExt cx="2222500" cy="1435102"/>
            </a:xfrm>
          </p:grpSpPr>
          <p:sp>
            <p:nvSpPr>
              <p:cNvPr id="11" name="Ellipse 10"/>
              <p:cNvSpPr/>
              <p:nvPr/>
            </p:nvSpPr>
            <p:spPr>
              <a:xfrm>
                <a:off x="3111500" y="2006598"/>
                <a:ext cx="1498600" cy="143510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2" name="ZoneTexte 11"/>
              <p:cNvSpPr txBox="1"/>
              <p:nvPr/>
            </p:nvSpPr>
            <p:spPr>
              <a:xfrm>
                <a:off x="2743200" y="2516483"/>
                <a:ext cx="2222500" cy="369332"/>
              </a:xfrm>
              <a:prstGeom prst="rect">
                <a:avLst/>
              </a:prstGeom>
              <a:noFill/>
            </p:spPr>
            <p:txBody>
              <a:bodyPr wrap="square" rtlCol="0">
                <a:spAutoFit/>
              </a:bodyPr>
              <a:lstStyle/>
              <a:p>
                <a:pPr algn="ctr"/>
                <a:r>
                  <a:rPr lang="fr-FR" dirty="0" smtClean="0"/>
                  <a:t>Communication</a:t>
                </a:r>
                <a:endParaRPr lang="fr-FR" dirty="0"/>
              </a:p>
            </p:txBody>
          </p:sp>
        </p:grpSp>
        <p:sp>
          <p:nvSpPr>
            <p:cNvPr id="17" name="Ellipse 16"/>
            <p:cNvSpPr>
              <a:spLocks noChangeAspect="1"/>
            </p:cNvSpPr>
            <p:nvPr/>
          </p:nvSpPr>
          <p:spPr>
            <a:xfrm>
              <a:off x="3162300" y="2376782"/>
              <a:ext cx="203200" cy="2032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18" name="Ellipse 17"/>
            <p:cNvSpPr>
              <a:spLocks noChangeAspect="1"/>
            </p:cNvSpPr>
            <p:nvPr/>
          </p:nvSpPr>
          <p:spPr>
            <a:xfrm>
              <a:off x="3073400" y="3041646"/>
              <a:ext cx="203200" cy="2032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23" name="Ellipse 22"/>
            <p:cNvSpPr>
              <a:spLocks noChangeAspect="1"/>
            </p:cNvSpPr>
            <p:nvPr/>
          </p:nvSpPr>
          <p:spPr>
            <a:xfrm>
              <a:off x="2813050" y="3837284"/>
              <a:ext cx="203200" cy="203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24" name="Ellipse 23"/>
            <p:cNvSpPr>
              <a:spLocks noChangeAspect="1"/>
            </p:cNvSpPr>
            <p:nvPr/>
          </p:nvSpPr>
          <p:spPr>
            <a:xfrm>
              <a:off x="2457450" y="4501284"/>
              <a:ext cx="203200" cy="203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25" name="Ellipse 24"/>
            <p:cNvSpPr>
              <a:spLocks noChangeAspect="1"/>
            </p:cNvSpPr>
            <p:nvPr/>
          </p:nvSpPr>
          <p:spPr>
            <a:xfrm>
              <a:off x="1955800" y="5147615"/>
              <a:ext cx="203200" cy="203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26" name="Ellipse 25"/>
            <p:cNvSpPr>
              <a:spLocks noChangeAspect="1"/>
            </p:cNvSpPr>
            <p:nvPr/>
          </p:nvSpPr>
          <p:spPr>
            <a:xfrm>
              <a:off x="927100" y="6070600"/>
              <a:ext cx="203200" cy="2032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46" name="Grouper 45"/>
          <p:cNvGrpSpPr/>
          <p:nvPr/>
        </p:nvGrpSpPr>
        <p:grpSpPr>
          <a:xfrm>
            <a:off x="3670300" y="1309921"/>
            <a:ext cx="3492500" cy="2120961"/>
            <a:chOff x="4597400" y="878121"/>
            <a:chExt cx="3492500" cy="2120961"/>
          </a:xfrm>
        </p:grpSpPr>
        <p:grpSp>
          <p:nvGrpSpPr>
            <p:cNvPr id="64" name="Grouper 63"/>
            <p:cNvGrpSpPr/>
            <p:nvPr/>
          </p:nvGrpSpPr>
          <p:grpSpPr>
            <a:xfrm>
              <a:off x="5264150" y="878121"/>
              <a:ext cx="2222500" cy="1016000"/>
              <a:chOff x="3321050" y="1765297"/>
              <a:chExt cx="2222500" cy="1016000"/>
            </a:xfrm>
          </p:grpSpPr>
          <p:sp>
            <p:nvSpPr>
              <p:cNvPr id="34" name="Ellipse 33"/>
              <p:cNvSpPr>
                <a:spLocks/>
              </p:cNvSpPr>
              <p:nvPr/>
            </p:nvSpPr>
            <p:spPr>
              <a:xfrm>
                <a:off x="3924300" y="17652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35" name="ZoneTexte 34"/>
              <p:cNvSpPr txBox="1"/>
              <p:nvPr/>
            </p:nvSpPr>
            <p:spPr>
              <a:xfrm>
                <a:off x="3321050" y="2042465"/>
                <a:ext cx="2222500" cy="461665"/>
              </a:xfrm>
              <a:prstGeom prst="rect">
                <a:avLst/>
              </a:prstGeom>
              <a:noFill/>
            </p:spPr>
            <p:txBody>
              <a:bodyPr wrap="square" rtlCol="0">
                <a:spAutoFit/>
              </a:bodyPr>
              <a:lstStyle/>
              <a:p>
                <a:pPr algn="ctr"/>
                <a:r>
                  <a:rPr lang="fr-FR" sz="2400" dirty="0" smtClean="0"/>
                  <a:t>AC</a:t>
                </a:r>
                <a:endParaRPr lang="fr-FR" sz="2400" dirty="0"/>
              </a:p>
            </p:txBody>
          </p:sp>
        </p:grpSp>
        <p:grpSp>
          <p:nvGrpSpPr>
            <p:cNvPr id="48" name="Grouper 47"/>
            <p:cNvGrpSpPr/>
            <p:nvPr/>
          </p:nvGrpSpPr>
          <p:grpSpPr>
            <a:xfrm>
              <a:off x="4597400" y="1424282"/>
              <a:ext cx="2222500" cy="1016000"/>
              <a:chOff x="3321050" y="1142997"/>
              <a:chExt cx="2222500" cy="1016000"/>
            </a:xfrm>
          </p:grpSpPr>
          <p:sp>
            <p:nvSpPr>
              <p:cNvPr id="49" name="Ellipse 48"/>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0" name="ZoneTexte 49"/>
              <p:cNvSpPr txBox="1"/>
              <p:nvPr/>
            </p:nvSpPr>
            <p:spPr>
              <a:xfrm>
                <a:off x="3321050" y="1420165"/>
                <a:ext cx="2222500" cy="461665"/>
              </a:xfrm>
              <a:prstGeom prst="rect">
                <a:avLst/>
              </a:prstGeom>
              <a:noFill/>
            </p:spPr>
            <p:txBody>
              <a:bodyPr wrap="square" rtlCol="0">
                <a:spAutoFit/>
              </a:bodyPr>
              <a:lstStyle/>
              <a:p>
                <a:pPr algn="ctr"/>
                <a:r>
                  <a:rPr lang="fr-FR" sz="2400" dirty="0" smtClean="0"/>
                  <a:t>EE</a:t>
                </a:r>
                <a:endParaRPr lang="fr-FR" sz="2400" dirty="0"/>
              </a:p>
            </p:txBody>
          </p:sp>
        </p:grpSp>
        <p:grpSp>
          <p:nvGrpSpPr>
            <p:cNvPr id="51" name="Grouper 50"/>
            <p:cNvGrpSpPr/>
            <p:nvPr/>
          </p:nvGrpSpPr>
          <p:grpSpPr>
            <a:xfrm>
              <a:off x="5264150" y="1983082"/>
              <a:ext cx="2222500" cy="1016000"/>
              <a:chOff x="3321050" y="1142997"/>
              <a:chExt cx="2222500" cy="1016000"/>
            </a:xfrm>
          </p:grpSpPr>
          <p:sp>
            <p:nvSpPr>
              <p:cNvPr id="52" name="Ellipse 51"/>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3" name="ZoneTexte 52"/>
              <p:cNvSpPr txBox="1"/>
              <p:nvPr/>
            </p:nvSpPr>
            <p:spPr>
              <a:xfrm>
                <a:off x="3321050" y="1420165"/>
                <a:ext cx="2222500" cy="461665"/>
              </a:xfrm>
              <a:prstGeom prst="rect">
                <a:avLst/>
              </a:prstGeom>
              <a:noFill/>
            </p:spPr>
            <p:txBody>
              <a:bodyPr wrap="square" rtlCol="0">
                <a:spAutoFit/>
              </a:bodyPr>
              <a:lstStyle/>
              <a:p>
                <a:pPr algn="ctr"/>
                <a:r>
                  <a:rPr lang="fr-FR" sz="2400" dirty="0" smtClean="0"/>
                  <a:t>ITEC</a:t>
                </a:r>
                <a:endParaRPr lang="fr-FR" sz="2400" dirty="0"/>
              </a:p>
            </p:txBody>
          </p:sp>
        </p:grpSp>
        <p:grpSp>
          <p:nvGrpSpPr>
            <p:cNvPr id="54" name="Grouper 53"/>
            <p:cNvGrpSpPr/>
            <p:nvPr/>
          </p:nvGrpSpPr>
          <p:grpSpPr>
            <a:xfrm>
              <a:off x="5867400" y="1316331"/>
              <a:ext cx="2222500" cy="1016000"/>
              <a:chOff x="3321050" y="1142997"/>
              <a:chExt cx="2222500" cy="1016000"/>
            </a:xfrm>
          </p:grpSpPr>
          <p:sp>
            <p:nvSpPr>
              <p:cNvPr id="55" name="Ellipse 54"/>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6" name="ZoneTexte 55"/>
              <p:cNvSpPr txBox="1"/>
              <p:nvPr/>
            </p:nvSpPr>
            <p:spPr>
              <a:xfrm>
                <a:off x="3321050" y="1420165"/>
                <a:ext cx="2222500" cy="461665"/>
              </a:xfrm>
              <a:prstGeom prst="rect">
                <a:avLst/>
              </a:prstGeom>
              <a:noFill/>
            </p:spPr>
            <p:txBody>
              <a:bodyPr wrap="square" rtlCol="0">
                <a:spAutoFit/>
              </a:bodyPr>
              <a:lstStyle/>
              <a:p>
                <a:pPr algn="ctr"/>
                <a:r>
                  <a:rPr lang="fr-FR" sz="2400" dirty="0" smtClean="0"/>
                  <a:t>SIN</a:t>
                </a:r>
                <a:endParaRPr lang="fr-FR" sz="2400" dirty="0"/>
              </a:p>
            </p:txBody>
          </p:sp>
        </p:grpSp>
      </p:grpSp>
      <p:grpSp>
        <p:nvGrpSpPr>
          <p:cNvPr id="71" name="Grouper 70"/>
          <p:cNvGrpSpPr/>
          <p:nvPr/>
        </p:nvGrpSpPr>
        <p:grpSpPr>
          <a:xfrm>
            <a:off x="5219700" y="3636999"/>
            <a:ext cx="3746500" cy="646331"/>
            <a:chOff x="5219700" y="3205199"/>
            <a:chExt cx="3746500" cy="646331"/>
          </a:xfrm>
        </p:grpSpPr>
        <p:sp>
          <p:nvSpPr>
            <p:cNvPr id="20" name="ZoneTexte 19"/>
            <p:cNvSpPr txBox="1"/>
            <p:nvPr/>
          </p:nvSpPr>
          <p:spPr>
            <a:xfrm>
              <a:off x="5422900" y="3205199"/>
              <a:ext cx="3543300" cy="646331"/>
            </a:xfrm>
            <a:prstGeom prst="rect">
              <a:avLst/>
            </a:prstGeom>
            <a:noFill/>
          </p:spPr>
          <p:txBody>
            <a:bodyPr wrap="square" rtlCol="0">
              <a:spAutoFit/>
            </a:bodyPr>
            <a:lstStyle/>
            <a:p>
              <a:r>
                <a:rPr lang="fr-FR" b="1" dirty="0" smtClean="0"/>
                <a:t>Imaginer une solution, répondre à un besoin</a:t>
              </a:r>
              <a:r>
                <a:rPr lang="fr-FR" dirty="0" smtClean="0"/>
                <a:t> </a:t>
              </a:r>
            </a:p>
          </p:txBody>
        </p:sp>
        <p:sp>
          <p:nvSpPr>
            <p:cNvPr id="57" name="Ellipse 56"/>
            <p:cNvSpPr>
              <a:spLocks/>
            </p:cNvSpPr>
            <p:nvPr/>
          </p:nvSpPr>
          <p:spPr>
            <a:xfrm>
              <a:off x="5219700" y="3275049"/>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73" name="Grouper 72"/>
          <p:cNvGrpSpPr/>
          <p:nvPr/>
        </p:nvGrpSpPr>
        <p:grpSpPr>
          <a:xfrm>
            <a:off x="4279900" y="5902236"/>
            <a:ext cx="4373791" cy="369332"/>
            <a:chOff x="4279900" y="5470436"/>
            <a:chExt cx="4373791" cy="369332"/>
          </a:xfrm>
        </p:grpSpPr>
        <p:sp>
          <p:nvSpPr>
            <p:cNvPr id="22" name="ZoneTexte 21"/>
            <p:cNvSpPr txBox="1"/>
            <p:nvPr/>
          </p:nvSpPr>
          <p:spPr>
            <a:xfrm>
              <a:off x="4545241" y="5470436"/>
              <a:ext cx="4108450" cy="369332"/>
            </a:xfrm>
            <a:prstGeom prst="rect">
              <a:avLst/>
            </a:prstGeom>
            <a:noFill/>
          </p:spPr>
          <p:txBody>
            <a:bodyPr wrap="square" rtlCol="0">
              <a:spAutoFit/>
            </a:bodyPr>
            <a:lstStyle/>
            <a:p>
              <a:r>
                <a:rPr lang="fr-FR" b="1" dirty="0" smtClean="0"/>
                <a:t>Gérer la vie du produit</a:t>
              </a:r>
              <a:r>
                <a:rPr lang="fr-FR" dirty="0" smtClean="0"/>
                <a:t> </a:t>
              </a:r>
            </a:p>
          </p:txBody>
        </p:sp>
        <p:sp>
          <p:nvSpPr>
            <p:cNvPr id="58" name="Ellipse 57"/>
            <p:cNvSpPr>
              <a:spLocks/>
            </p:cNvSpPr>
            <p:nvPr/>
          </p:nvSpPr>
          <p:spPr>
            <a:xfrm>
              <a:off x="4279900" y="556671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72" name="Grouper 71"/>
          <p:cNvGrpSpPr/>
          <p:nvPr/>
        </p:nvGrpSpPr>
        <p:grpSpPr>
          <a:xfrm>
            <a:off x="4845050" y="4905452"/>
            <a:ext cx="4457700" cy="369332"/>
            <a:chOff x="4845050" y="4473652"/>
            <a:chExt cx="4457700" cy="369332"/>
          </a:xfrm>
        </p:grpSpPr>
        <p:sp>
          <p:nvSpPr>
            <p:cNvPr id="21" name="ZoneTexte 20"/>
            <p:cNvSpPr txBox="1"/>
            <p:nvPr/>
          </p:nvSpPr>
          <p:spPr>
            <a:xfrm>
              <a:off x="5060950" y="4473652"/>
              <a:ext cx="4241800" cy="369332"/>
            </a:xfrm>
            <a:prstGeom prst="rect">
              <a:avLst/>
            </a:prstGeom>
            <a:noFill/>
          </p:spPr>
          <p:txBody>
            <a:bodyPr wrap="square" rtlCol="0">
              <a:spAutoFit/>
            </a:bodyPr>
            <a:lstStyle/>
            <a:p>
              <a:r>
                <a:rPr lang="fr-FR" b="1" dirty="0" smtClean="0"/>
                <a:t>Valider des solutions techniques</a:t>
              </a:r>
              <a:r>
                <a:rPr lang="fr-FR" dirty="0" smtClean="0"/>
                <a:t> </a:t>
              </a:r>
            </a:p>
          </p:txBody>
        </p:sp>
        <p:sp>
          <p:nvSpPr>
            <p:cNvPr id="59" name="Ellipse 58"/>
            <p:cNvSpPr>
              <a:spLocks/>
            </p:cNvSpPr>
            <p:nvPr/>
          </p:nvSpPr>
          <p:spPr>
            <a:xfrm>
              <a:off x="4845050" y="453766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67" name="Grouper 66"/>
          <p:cNvGrpSpPr/>
          <p:nvPr/>
        </p:nvGrpSpPr>
        <p:grpSpPr>
          <a:xfrm>
            <a:off x="203199" y="1790700"/>
            <a:ext cx="4070351" cy="465431"/>
            <a:chOff x="203199" y="1358900"/>
            <a:chExt cx="4070351" cy="465431"/>
          </a:xfrm>
        </p:grpSpPr>
        <p:sp>
          <p:nvSpPr>
            <p:cNvPr id="61" name="Flèche droite à entaille 60"/>
            <p:cNvSpPr/>
            <p:nvPr/>
          </p:nvSpPr>
          <p:spPr>
            <a:xfrm>
              <a:off x="203199" y="1358900"/>
              <a:ext cx="4070351" cy="465431"/>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2" name="ZoneTexte 61"/>
            <p:cNvSpPr txBox="1"/>
            <p:nvPr/>
          </p:nvSpPr>
          <p:spPr>
            <a:xfrm>
              <a:off x="615949" y="1386121"/>
              <a:ext cx="3205391" cy="400110"/>
            </a:xfrm>
            <a:prstGeom prst="rect">
              <a:avLst/>
            </a:prstGeom>
            <a:noFill/>
          </p:spPr>
          <p:txBody>
            <a:bodyPr wrap="square" rtlCol="0">
              <a:spAutoFit/>
            </a:bodyPr>
            <a:lstStyle/>
            <a:p>
              <a:r>
                <a:rPr lang="fr-FR" sz="2000" dirty="0" smtClean="0"/>
                <a:t>Enseignements transversaux</a:t>
              </a:r>
              <a:endParaRPr lang="fr-FR" sz="2000" dirty="0"/>
            </a:p>
          </p:txBody>
        </p:sp>
      </p:grpSp>
      <p:grpSp>
        <p:nvGrpSpPr>
          <p:cNvPr id="74" name="Grouper 73"/>
          <p:cNvGrpSpPr/>
          <p:nvPr/>
        </p:nvGrpSpPr>
        <p:grpSpPr>
          <a:xfrm>
            <a:off x="2838450" y="4131268"/>
            <a:ext cx="2222500" cy="1460500"/>
            <a:chOff x="2838450" y="3699468"/>
            <a:chExt cx="2222500" cy="1460500"/>
          </a:xfrm>
        </p:grpSpPr>
        <p:sp>
          <p:nvSpPr>
            <p:cNvPr id="68" name="Ellipse 67"/>
            <p:cNvSpPr>
              <a:spLocks noChangeAspect="1"/>
            </p:cNvSpPr>
            <p:nvPr/>
          </p:nvSpPr>
          <p:spPr>
            <a:xfrm>
              <a:off x="3238500" y="3699468"/>
              <a:ext cx="1460500" cy="14605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69" name="ZoneTexte 68"/>
            <p:cNvSpPr txBox="1"/>
            <p:nvPr/>
          </p:nvSpPr>
          <p:spPr>
            <a:xfrm>
              <a:off x="2838450" y="4167136"/>
              <a:ext cx="2222500" cy="461665"/>
            </a:xfrm>
            <a:prstGeom prst="rect">
              <a:avLst/>
            </a:prstGeom>
            <a:noFill/>
          </p:spPr>
          <p:txBody>
            <a:bodyPr wrap="square" rtlCol="0">
              <a:spAutoFit/>
            </a:bodyPr>
            <a:lstStyle/>
            <a:p>
              <a:pPr algn="ctr"/>
              <a:r>
                <a:rPr lang="fr-FR" sz="2400" dirty="0" smtClean="0"/>
                <a:t>Conception</a:t>
              </a:r>
              <a:endParaRPr lang="fr-FR"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 to="" calcmode="lin" valueType="num">
                                      <p:cBhvr>
                                        <p:cTn id="7" dur="1" fill="hold"/>
                                        <p:tgtEl>
                                          <p:spTgt spid="6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to="" calcmode="lin" valueType="num">
                                      <p:cBhvr>
                                        <p:cTn id="12" dur="1" fill="hold"/>
                                        <p:tgtEl>
                                          <p:spTgt spid="4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 to="" calcmode="lin" valueType="num">
                                      <p:cBhvr>
                                        <p:cTn id="17" dur="1" fill="hold"/>
                                        <p:tgtEl>
                                          <p:spTgt spid="7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 to="" calcmode="lin" valueType="num">
                                      <p:cBhvr>
                                        <p:cTn id="22" dur="1" fill="hold"/>
                                        <p:tgtEl>
                                          <p:spTgt spid="6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71"/>
                                        </p:tgtEl>
                                        <p:attrNameLst>
                                          <p:attrName>style.visibility</p:attrName>
                                        </p:attrNameLst>
                                      </p:cBhvr>
                                      <p:to>
                                        <p:strVal val="visible"/>
                                      </p:to>
                                    </p:set>
                                    <p:anim to="" calcmode="lin" valueType="num">
                                      <p:cBhvr>
                                        <p:cTn id="27" dur="1" fill="hold"/>
                                        <p:tgtEl>
                                          <p:spTgt spid="7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72"/>
                                        </p:tgtEl>
                                        <p:attrNameLst>
                                          <p:attrName>style.visibility</p:attrName>
                                        </p:attrNameLst>
                                      </p:cBhvr>
                                      <p:to>
                                        <p:strVal val="visible"/>
                                      </p:to>
                                    </p:set>
                                    <p:anim to="" calcmode="lin" valueType="num">
                                      <p:cBhvr>
                                        <p:cTn id="32" dur="1" fill="hold"/>
                                        <p:tgtEl>
                                          <p:spTgt spid="7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73"/>
                                        </p:tgtEl>
                                        <p:attrNameLst>
                                          <p:attrName>style.visibility</p:attrName>
                                        </p:attrNameLst>
                                      </p:cBhvr>
                                      <p:to>
                                        <p:strVal val="visible"/>
                                      </p:to>
                                    </p:set>
                                    <p:anim to="" calcmode="lin" valueType="num">
                                      <p:cBhvr>
                                        <p:cTn id="37" dur="1" fill="hold"/>
                                        <p:tgtEl>
                                          <p:spTgt spid="7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054100" y="465138"/>
            <a:ext cx="8229600" cy="1143000"/>
          </a:xfrm>
        </p:spPr>
        <p:txBody>
          <a:bodyPr/>
          <a:lstStyle/>
          <a:p>
            <a:r>
              <a:rPr lang="fr-FR" dirty="0" smtClean="0"/>
              <a:t>Le programme des enseignements transversaux</a:t>
            </a:r>
            <a:endParaRPr lang="fr-FR" dirty="0"/>
          </a:p>
        </p:txBody>
      </p:sp>
      <p:sp>
        <p:nvSpPr>
          <p:cNvPr id="4" name="ZoneTexte 3"/>
          <p:cNvSpPr txBox="1"/>
          <p:nvPr/>
        </p:nvSpPr>
        <p:spPr>
          <a:xfrm>
            <a:off x="584200" y="1485900"/>
            <a:ext cx="29972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Principes de conception des systèmes techniques et développement durable </a:t>
            </a:r>
            <a:endParaRPr lang="fr-FR" dirty="0"/>
          </a:p>
        </p:txBody>
      </p:sp>
      <p:sp>
        <p:nvSpPr>
          <p:cNvPr id="5" name="ZoneTexte 4"/>
          <p:cNvSpPr txBox="1"/>
          <p:nvPr/>
        </p:nvSpPr>
        <p:spPr>
          <a:xfrm>
            <a:off x="584200" y="3449935"/>
            <a:ext cx="29972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solidFill>
                  <a:schemeClr val="tx1"/>
                </a:solidFill>
              </a:rPr>
              <a:t>Outils et méthodes d’analyse et de description des systèmes </a:t>
            </a:r>
            <a:endParaRPr lang="fr-FR" dirty="0">
              <a:solidFill>
                <a:schemeClr val="tx1"/>
              </a:solidFill>
            </a:endParaRPr>
          </a:p>
        </p:txBody>
      </p:sp>
      <p:sp>
        <p:nvSpPr>
          <p:cNvPr id="6" name="ZoneTexte 5"/>
          <p:cNvSpPr txBox="1"/>
          <p:nvPr/>
        </p:nvSpPr>
        <p:spPr>
          <a:xfrm>
            <a:off x="584200" y="5651500"/>
            <a:ext cx="2997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Solutions technologiques</a:t>
            </a:r>
            <a:endParaRPr lang="fr-FR" dirty="0"/>
          </a:p>
        </p:txBody>
      </p:sp>
      <p:grpSp>
        <p:nvGrpSpPr>
          <p:cNvPr id="28" name="Grouper 27"/>
          <p:cNvGrpSpPr/>
          <p:nvPr/>
        </p:nvGrpSpPr>
        <p:grpSpPr>
          <a:xfrm>
            <a:off x="3594100" y="1328738"/>
            <a:ext cx="4673600" cy="1283692"/>
            <a:chOff x="3467100" y="1189038"/>
            <a:chExt cx="4673600" cy="1283692"/>
          </a:xfrm>
        </p:grpSpPr>
        <p:sp>
          <p:nvSpPr>
            <p:cNvPr id="7" name="ZoneTexte 6"/>
            <p:cNvSpPr txBox="1"/>
            <p:nvPr/>
          </p:nvSpPr>
          <p:spPr>
            <a:xfrm>
              <a:off x="5270500" y="1189038"/>
              <a:ext cx="2870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Compétitivité et créativité </a:t>
              </a:r>
              <a:endParaRPr lang="fr-FR" dirty="0"/>
            </a:p>
          </p:txBody>
        </p:sp>
        <p:sp>
          <p:nvSpPr>
            <p:cNvPr id="8" name="ZoneTexte 7"/>
            <p:cNvSpPr txBox="1"/>
            <p:nvPr/>
          </p:nvSpPr>
          <p:spPr>
            <a:xfrm>
              <a:off x="5270500" y="2103398"/>
              <a:ext cx="2870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Eco conception </a:t>
              </a:r>
              <a:endParaRPr lang="fr-FR" dirty="0"/>
            </a:p>
          </p:txBody>
        </p:sp>
        <p:cxnSp>
          <p:nvCxnSpPr>
            <p:cNvPr id="15" name="Connecteur en angle 14"/>
            <p:cNvCxnSpPr>
              <a:stCxn id="4" idx="3"/>
              <a:endCxn id="8" idx="1"/>
            </p:cNvCxnSpPr>
            <p:nvPr/>
          </p:nvCxnSpPr>
          <p:spPr>
            <a:xfrm>
              <a:off x="3467100" y="1807865"/>
              <a:ext cx="1803400" cy="480199"/>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7" name="Connecteur en angle 16"/>
            <p:cNvCxnSpPr>
              <a:stCxn id="4" idx="3"/>
              <a:endCxn id="7" idx="1"/>
            </p:cNvCxnSpPr>
            <p:nvPr/>
          </p:nvCxnSpPr>
          <p:spPr>
            <a:xfrm flipV="1">
              <a:off x="3467100" y="1373704"/>
              <a:ext cx="1803400" cy="434161"/>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grpSp>
        <p:nvGrpSpPr>
          <p:cNvPr id="29" name="Grouper 28"/>
          <p:cNvGrpSpPr/>
          <p:nvPr/>
        </p:nvGrpSpPr>
        <p:grpSpPr>
          <a:xfrm>
            <a:off x="3594100" y="2820769"/>
            <a:ext cx="4749800" cy="1925301"/>
            <a:chOff x="3467100" y="2681069"/>
            <a:chExt cx="4749800" cy="1925301"/>
          </a:xfrm>
        </p:grpSpPr>
        <p:sp>
          <p:nvSpPr>
            <p:cNvPr id="9" name="ZoneTexte 8"/>
            <p:cNvSpPr txBox="1"/>
            <p:nvPr/>
          </p:nvSpPr>
          <p:spPr>
            <a:xfrm>
              <a:off x="5346700" y="2681069"/>
              <a:ext cx="28702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solidFill>
                    <a:schemeClr val="tx1"/>
                  </a:solidFill>
                </a:rPr>
                <a:t>Approche fonctionnelle des systèmes</a:t>
              </a:r>
              <a:endParaRPr lang="fr-FR" dirty="0">
                <a:solidFill>
                  <a:schemeClr val="tx1"/>
                </a:solidFill>
              </a:endParaRPr>
            </a:p>
          </p:txBody>
        </p:sp>
        <p:sp>
          <p:nvSpPr>
            <p:cNvPr id="10" name="ZoneTexte 9"/>
            <p:cNvSpPr txBox="1"/>
            <p:nvPr/>
          </p:nvSpPr>
          <p:spPr>
            <a:xfrm>
              <a:off x="5346700" y="3587234"/>
              <a:ext cx="2870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solidFill>
                    <a:schemeClr val="tx1"/>
                  </a:solidFill>
                </a:rPr>
                <a:t>Outils de représentation</a:t>
              </a:r>
              <a:endParaRPr lang="fr-FR" dirty="0">
                <a:solidFill>
                  <a:schemeClr val="tx1"/>
                </a:solidFill>
              </a:endParaRPr>
            </a:p>
          </p:txBody>
        </p:sp>
        <p:sp>
          <p:nvSpPr>
            <p:cNvPr id="11" name="ZoneTexte 10"/>
            <p:cNvSpPr txBox="1"/>
            <p:nvPr/>
          </p:nvSpPr>
          <p:spPr>
            <a:xfrm>
              <a:off x="5346700" y="4237038"/>
              <a:ext cx="2870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solidFill>
                    <a:schemeClr val="tx1"/>
                  </a:solidFill>
                </a:rPr>
                <a:t>Approche comportementale </a:t>
              </a:r>
              <a:endParaRPr lang="fr-FR" dirty="0">
                <a:solidFill>
                  <a:schemeClr val="tx1"/>
                </a:solidFill>
              </a:endParaRPr>
            </a:p>
          </p:txBody>
        </p:sp>
        <p:cxnSp>
          <p:nvCxnSpPr>
            <p:cNvPr id="19" name="Connecteur en angle 18"/>
            <p:cNvCxnSpPr>
              <a:stCxn id="5" idx="3"/>
              <a:endCxn id="9" idx="1"/>
            </p:cNvCxnSpPr>
            <p:nvPr/>
          </p:nvCxnSpPr>
          <p:spPr>
            <a:xfrm flipV="1">
              <a:off x="3467100" y="3004235"/>
              <a:ext cx="1879600" cy="767665"/>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Connecteur en angle 20"/>
            <p:cNvCxnSpPr>
              <a:stCxn id="5" idx="3"/>
              <a:endCxn id="11" idx="1"/>
            </p:cNvCxnSpPr>
            <p:nvPr/>
          </p:nvCxnSpPr>
          <p:spPr>
            <a:xfrm>
              <a:off x="3467100" y="3771900"/>
              <a:ext cx="1879600" cy="649804"/>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Connecteur droit avec flèche 22"/>
            <p:cNvCxnSpPr>
              <a:stCxn id="5" idx="3"/>
              <a:endCxn id="10" idx="1"/>
            </p:cNvCxnSpPr>
            <p:nvPr/>
          </p:nvCxnSpPr>
          <p:spPr>
            <a:xfrm>
              <a:off x="3467100" y="3771900"/>
              <a:ext cx="1879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30" name="Grouper 29"/>
          <p:cNvGrpSpPr/>
          <p:nvPr/>
        </p:nvGrpSpPr>
        <p:grpSpPr>
          <a:xfrm>
            <a:off x="3594100" y="5143500"/>
            <a:ext cx="4775200" cy="1359932"/>
            <a:chOff x="3467100" y="5003800"/>
            <a:chExt cx="4775200" cy="1359932"/>
          </a:xfrm>
        </p:grpSpPr>
        <p:sp>
          <p:nvSpPr>
            <p:cNvPr id="12" name="ZoneTexte 11"/>
            <p:cNvSpPr txBox="1"/>
            <p:nvPr/>
          </p:nvSpPr>
          <p:spPr>
            <a:xfrm>
              <a:off x="5372100" y="5994400"/>
              <a:ext cx="2870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Constituants d'un système</a:t>
              </a:r>
              <a:endParaRPr lang="fr-FR" dirty="0"/>
            </a:p>
          </p:txBody>
        </p:sp>
        <p:sp>
          <p:nvSpPr>
            <p:cNvPr id="13" name="ZoneTexte 12"/>
            <p:cNvSpPr txBox="1"/>
            <p:nvPr/>
          </p:nvSpPr>
          <p:spPr>
            <a:xfrm>
              <a:off x="5372100" y="5003800"/>
              <a:ext cx="28702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Structures matérielles et/ou logicielles</a:t>
              </a:r>
              <a:endParaRPr lang="fr-FR" dirty="0"/>
            </a:p>
          </p:txBody>
        </p:sp>
        <p:cxnSp>
          <p:nvCxnSpPr>
            <p:cNvPr id="25" name="Connecteur en angle 24"/>
            <p:cNvCxnSpPr>
              <a:stCxn id="6" idx="3"/>
              <a:endCxn id="13" idx="1"/>
            </p:cNvCxnSpPr>
            <p:nvPr/>
          </p:nvCxnSpPr>
          <p:spPr>
            <a:xfrm flipV="1">
              <a:off x="3467100" y="5326966"/>
              <a:ext cx="1905000" cy="369500"/>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7" name="Connecteur en angle 26"/>
            <p:cNvCxnSpPr>
              <a:stCxn id="6" idx="3"/>
              <a:endCxn id="12" idx="1"/>
            </p:cNvCxnSpPr>
            <p:nvPr/>
          </p:nvCxnSpPr>
          <p:spPr>
            <a:xfrm>
              <a:off x="3467100" y="5696466"/>
              <a:ext cx="1905000" cy="482600"/>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sp>
        <p:nvSpPr>
          <p:cNvPr id="31" name="ZoneTexte 30"/>
          <p:cNvSpPr txBox="1"/>
          <p:nvPr/>
        </p:nvSpPr>
        <p:spPr>
          <a:xfrm>
            <a:off x="558800" y="2637830"/>
            <a:ext cx="8445500" cy="646331"/>
          </a:xfrm>
          <a:prstGeom prst="rect">
            <a:avLst/>
          </a:prstGeom>
          <a:noFill/>
        </p:spPr>
        <p:txBody>
          <a:bodyPr wrap="square" rtlCol="0">
            <a:spAutoFit/>
          </a:bodyPr>
          <a:lstStyle/>
          <a:p>
            <a:r>
              <a:rPr lang="fr-FR" i="1" dirty="0" smtClean="0"/>
              <a:t>Identifier les tendances d’évolution des systèmes, les concevoir en facilitant leur usage raisonné et en limitant leurs impacts environnementaux. </a:t>
            </a:r>
            <a:r>
              <a:rPr lang="fr-FR" dirty="0" smtClean="0"/>
              <a:t> </a:t>
            </a:r>
            <a:endParaRPr lang="fr-FR" dirty="0"/>
          </a:p>
        </p:txBody>
      </p:sp>
      <p:sp>
        <p:nvSpPr>
          <p:cNvPr id="32" name="ZoneTexte 31"/>
          <p:cNvSpPr txBox="1"/>
          <p:nvPr/>
        </p:nvSpPr>
        <p:spPr>
          <a:xfrm>
            <a:off x="584200" y="4561404"/>
            <a:ext cx="8445500" cy="646331"/>
          </a:xfrm>
          <a:prstGeom prst="rect">
            <a:avLst/>
          </a:prstGeom>
          <a:noFill/>
        </p:spPr>
        <p:txBody>
          <a:bodyPr wrap="square" rtlCol="0">
            <a:spAutoFit/>
          </a:bodyPr>
          <a:lstStyle/>
          <a:p>
            <a:r>
              <a:rPr lang="fr-FR" i="1" dirty="0" smtClean="0"/>
              <a:t>identifier les éléments influents d’un système, décoder son organisation et utiliser un modèle de comportement pour prédire ou valider ses performances.</a:t>
            </a:r>
            <a:r>
              <a:rPr lang="fr-FR" dirty="0" smtClean="0"/>
              <a:t> </a:t>
            </a:r>
            <a:endParaRPr lang="fr-FR" dirty="0"/>
          </a:p>
        </p:txBody>
      </p:sp>
      <p:sp>
        <p:nvSpPr>
          <p:cNvPr id="33" name="ZoneTexte 32"/>
          <p:cNvSpPr txBox="1"/>
          <p:nvPr/>
        </p:nvSpPr>
        <p:spPr>
          <a:xfrm>
            <a:off x="558800" y="6179066"/>
            <a:ext cx="8712200" cy="923330"/>
          </a:xfrm>
          <a:prstGeom prst="rect">
            <a:avLst/>
          </a:prstGeom>
          <a:noFill/>
        </p:spPr>
        <p:txBody>
          <a:bodyPr wrap="square" rtlCol="0">
            <a:spAutoFit/>
          </a:bodyPr>
          <a:lstStyle/>
          <a:p>
            <a:r>
              <a:rPr lang="fr-FR" i="1" dirty="0" smtClean="0"/>
              <a:t>Identifier une solution technique, développer une culture des solutions technologiques.</a:t>
            </a:r>
            <a:r>
              <a:rPr lang="fr-FR" dirty="0" smtClean="0"/>
              <a:t> Ce chapitre n’est pas traité indépendamment mais s’intègre dans les chapitres précédents. </a:t>
            </a:r>
            <a:r>
              <a:rPr lang="fr-FR" i="1" dirty="0" smtClean="0"/>
              <a:t> </a:t>
            </a:r>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to="" calcmode="lin" valueType="num">
                                      <p:cBhvr>
                                        <p:cTn id="12" dur="1" fill="hold"/>
                                        <p:tgtEl>
                                          <p:spTgt spid="31"/>
                                        </p:tgtEl>
                                        <p:attrNameLst>
                                          <p:attrName/>
                                        </p:attrNameLst>
                                      </p:cBhvr>
                                    </p:anim>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to="" calcmode="lin" valueType="num">
                                      <p:cBhvr>
                                        <p:cTn id="17" dur="1" fill="hold"/>
                                        <p:tgtEl>
                                          <p:spTgt spid="2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to="" calcmode="lin" valueType="num">
                                      <p:cBhvr>
                                        <p:cTn id="22" dur="1" fill="hold"/>
                                        <p:tgtEl>
                                          <p:spTgt spid="5"/>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 to="" calcmode="lin" valueType="num">
                                      <p:cBhvr>
                                        <p:cTn id="27" dur="1" fill="hold"/>
                                        <p:tgtEl>
                                          <p:spTgt spid="32"/>
                                        </p:tgtEl>
                                        <p:attrNameLst>
                                          <p:attrName/>
                                        </p:attrNameLst>
                                      </p:cBhvr>
                                    </p:anim>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 to="" calcmode="lin" valueType="num">
                                      <p:cBhvr>
                                        <p:cTn id="32" dur="1" fill="hold"/>
                                        <p:tgtEl>
                                          <p:spTgt spid="29"/>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to="" calcmode="lin" valueType="num">
                                      <p:cBhvr>
                                        <p:cTn id="37" dur="1" fill="hold"/>
                                        <p:tgtEl>
                                          <p:spTgt spid="6"/>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 to="" calcmode="lin" valueType="num">
                                      <p:cBhvr>
                                        <p:cTn id="42" dur="1" fill="hold"/>
                                        <p:tgtEl>
                                          <p:spTgt spid="33"/>
                                        </p:tgtEl>
                                        <p:attrNameLst>
                                          <p:attrName/>
                                        </p:attrNameLst>
                                      </p:cBhvr>
                                    </p:anim>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 to="" calcmode="lin" valueType="num">
                                      <p:cBhvr>
                                        <p:cTn id="47" dur="1" fill="hold"/>
                                        <p:tgtEl>
                                          <p:spTgt spid="3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1" grpId="0"/>
      <p:bldP spid="32" grpId="0"/>
      <p:bldP spid="33"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85" name="Grouper 84"/>
          <p:cNvGrpSpPr/>
          <p:nvPr/>
        </p:nvGrpSpPr>
        <p:grpSpPr>
          <a:xfrm>
            <a:off x="609600" y="2171361"/>
            <a:ext cx="2870200" cy="3307436"/>
            <a:chOff x="228600" y="2171361"/>
            <a:chExt cx="2870200" cy="3307436"/>
          </a:xfrm>
        </p:grpSpPr>
        <p:sp>
          <p:nvSpPr>
            <p:cNvPr id="3" name="ZoneTexte 2"/>
            <p:cNvSpPr txBox="1"/>
            <p:nvPr/>
          </p:nvSpPr>
          <p:spPr>
            <a:xfrm>
              <a:off x="228600" y="3269734"/>
              <a:ext cx="2870200" cy="923330"/>
            </a:xfrm>
            <a:prstGeom prst="rect">
              <a:avLst/>
            </a:prstGeom>
            <a:effectLst>
              <a:glow rad="101600">
                <a:schemeClr val="accent3">
                  <a:alpha val="75000"/>
                </a:schemeClr>
              </a:glow>
              <a:reflection blurRad="6350" stA="50000" endA="300" endPos="90000" dir="5400000" sy="-100000" algn="bl" rotWithShape="0"/>
            </a:effectLst>
            <a:scene3d>
              <a:camera prst="perspectiveContrastingRightFacing" fov="2700000">
                <a:rot lat="624000" lon="18966000" rev="216000"/>
              </a:camera>
              <a:lightRig rig="threePt" dir="t"/>
            </a:scene3d>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fr-FR" dirty="0" smtClean="0"/>
                <a:t>Principes de conception des systèmes techniques et développement durable </a:t>
              </a:r>
              <a:endParaRPr lang="fr-FR" dirty="0"/>
            </a:p>
          </p:txBody>
        </p:sp>
        <p:sp>
          <p:nvSpPr>
            <p:cNvPr id="5" name="ZoneTexte 4"/>
            <p:cNvSpPr txBox="1"/>
            <p:nvPr/>
          </p:nvSpPr>
          <p:spPr>
            <a:xfrm>
              <a:off x="228600" y="2171361"/>
              <a:ext cx="2870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Compétitivité et créativité </a:t>
              </a:r>
              <a:endParaRPr lang="fr-FR" dirty="0"/>
            </a:p>
          </p:txBody>
        </p:sp>
        <p:sp>
          <p:nvSpPr>
            <p:cNvPr id="6" name="ZoneTexte 5"/>
            <p:cNvSpPr txBox="1"/>
            <p:nvPr/>
          </p:nvSpPr>
          <p:spPr>
            <a:xfrm>
              <a:off x="228600" y="5109465"/>
              <a:ext cx="2870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Eco conception </a:t>
              </a:r>
              <a:endParaRPr lang="fr-FR" dirty="0"/>
            </a:p>
          </p:txBody>
        </p:sp>
      </p:grpSp>
      <p:grpSp>
        <p:nvGrpSpPr>
          <p:cNvPr id="86" name="Grouper 85"/>
          <p:cNvGrpSpPr/>
          <p:nvPr/>
        </p:nvGrpSpPr>
        <p:grpSpPr>
          <a:xfrm>
            <a:off x="3492500" y="902772"/>
            <a:ext cx="5228166" cy="1453255"/>
            <a:chOff x="3111500" y="902772"/>
            <a:chExt cx="5228166" cy="1453255"/>
          </a:xfrm>
        </p:grpSpPr>
        <p:grpSp>
          <p:nvGrpSpPr>
            <p:cNvPr id="51" name="Grouper 50"/>
            <p:cNvGrpSpPr/>
            <p:nvPr/>
          </p:nvGrpSpPr>
          <p:grpSpPr>
            <a:xfrm>
              <a:off x="4229100" y="902772"/>
              <a:ext cx="4110566" cy="597932"/>
              <a:chOff x="4229100" y="902772"/>
              <a:chExt cx="4110566" cy="597932"/>
            </a:xfrm>
          </p:grpSpPr>
          <p:sp>
            <p:nvSpPr>
              <p:cNvPr id="36" name="ZoneTexte 35"/>
              <p:cNvSpPr txBox="1"/>
              <p:nvPr/>
            </p:nvSpPr>
            <p:spPr>
              <a:xfrm>
                <a:off x="4229100" y="1131372"/>
                <a:ext cx="4110566"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Paramètres de la compétitivité </a:t>
                </a:r>
                <a:endParaRPr lang="fr-FR" dirty="0"/>
              </a:p>
            </p:txBody>
          </p:sp>
          <p:grpSp>
            <p:nvGrpSpPr>
              <p:cNvPr id="43" name="Grouper 42"/>
              <p:cNvGrpSpPr/>
              <p:nvPr/>
            </p:nvGrpSpPr>
            <p:grpSpPr>
              <a:xfrm>
                <a:off x="7463366" y="902772"/>
                <a:ext cx="867834" cy="215900"/>
                <a:chOff x="1193800" y="4953000"/>
                <a:chExt cx="867834" cy="215900"/>
              </a:xfrm>
            </p:grpSpPr>
            <p:sp>
              <p:nvSpPr>
                <p:cNvPr id="39" name="Rectangle 38"/>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0" name="Rectangle 39"/>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41" name="Rectangle 40"/>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2" name="Rectangle 41"/>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cxnSp>
          <p:nvCxnSpPr>
            <p:cNvPr id="88" name="Connecteur en angle 87"/>
            <p:cNvCxnSpPr>
              <a:stCxn id="5" idx="3"/>
              <a:endCxn id="36" idx="1"/>
            </p:cNvCxnSpPr>
            <p:nvPr/>
          </p:nvCxnSpPr>
          <p:spPr>
            <a:xfrm flipV="1">
              <a:off x="3111500" y="1316038"/>
              <a:ext cx="1117600" cy="1039989"/>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grpSp>
        <p:nvGrpSpPr>
          <p:cNvPr id="89" name="Grouper 88"/>
          <p:cNvGrpSpPr/>
          <p:nvPr/>
        </p:nvGrpSpPr>
        <p:grpSpPr>
          <a:xfrm>
            <a:off x="3479800" y="2356027"/>
            <a:ext cx="5228175" cy="1283039"/>
            <a:chOff x="3098800" y="2356027"/>
            <a:chExt cx="5228175" cy="1283039"/>
          </a:xfrm>
        </p:grpSpPr>
        <p:grpSp>
          <p:nvGrpSpPr>
            <p:cNvPr id="53" name="Grouper 52"/>
            <p:cNvGrpSpPr/>
            <p:nvPr/>
          </p:nvGrpSpPr>
          <p:grpSpPr>
            <a:xfrm>
              <a:off x="4229100" y="3053834"/>
              <a:ext cx="4097875" cy="585232"/>
              <a:chOff x="4229100" y="3053834"/>
              <a:chExt cx="4097875" cy="585232"/>
            </a:xfrm>
          </p:grpSpPr>
          <p:sp>
            <p:nvSpPr>
              <p:cNvPr id="38" name="ZoneTexte 37"/>
              <p:cNvSpPr txBox="1"/>
              <p:nvPr/>
            </p:nvSpPr>
            <p:spPr>
              <a:xfrm>
                <a:off x="4229100" y="3269734"/>
                <a:ext cx="4097875"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solidFill>
                      <a:schemeClr val="dk1"/>
                    </a:solidFill>
                  </a:rPr>
                  <a:t>Compromis complexité – efficacité – coût </a:t>
                </a:r>
              </a:p>
            </p:txBody>
          </p:sp>
          <p:grpSp>
            <p:nvGrpSpPr>
              <p:cNvPr id="59" name="Grouper 58"/>
              <p:cNvGrpSpPr/>
              <p:nvPr/>
            </p:nvGrpSpPr>
            <p:grpSpPr>
              <a:xfrm>
                <a:off x="7501799" y="3053834"/>
                <a:ext cx="821178" cy="215900"/>
                <a:chOff x="1193800" y="4953000"/>
                <a:chExt cx="867834" cy="215900"/>
              </a:xfrm>
            </p:grpSpPr>
            <p:sp>
              <p:nvSpPr>
                <p:cNvPr id="60" name="Rectangle 59"/>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1" name="Rectangle 60"/>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62" name="Rectangle 61"/>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3" name="Rectangle 62"/>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cxnSp>
          <p:nvCxnSpPr>
            <p:cNvPr id="90" name="Connecteur en angle 89"/>
            <p:cNvCxnSpPr>
              <a:stCxn id="5" idx="3"/>
              <a:endCxn id="38" idx="1"/>
            </p:cNvCxnSpPr>
            <p:nvPr/>
          </p:nvCxnSpPr>
          <p:spPr>
            <a:xfrm>
              <a:off x="3098800" y="2356027"/>
              <a:ext cx="1130300" cy="1098373"/>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grpSp>
        <p:nvGrpSpPr>
          <p:cNvPr id="87" name="Grouper 86"/>
          <p:cNvGrpSpPr/>
          <p:nvPr/>
        </p:nvGrpSpPr>
        <p:grpSpPr>
          <a:xfrm>
            <a:off x="3492500" y="1665762"/>
            <a:ext cx="5228166" cy="1151930"/>
            <a:chOff x="3111500" y="1665762"/>
            <a:chExt cx="5228166" cy="1151930"/>
          </a:xfrm>
        </p:grpSpPr>
        <p:grpSp>
          <p:nvGrpSpPr>
            <p:cNvPr id="52" name="Grouper 51"/>
            <p:cNvGrpSpPr/>
            <p:nvPr/>
          </p:nvGrpSpPr>
          <p:grpSpPr>
            <a:xfrm>
              <a:off x="4229100" y="1665762"/>
              <a:ext cx="4110566" cy="1151930"/>
              <a:chOff x="4229100" y="1665762"/>
              <a:chExt cx="4110566" cy="1151930"/>
            </a:xfrm>
          </p:grpSpPr>
          <p:sp>
            <p:nvSpPr>
              <p:cNvPr id="37" name="ZoneTexte 36"/>
              <p:cNvSpPr txBox="1"/>
              <p:nvPr/>
            </p:nvSpPr>
            <p:spPr>
              <a:xfrm>
                <a:off x="4229100" y="1894362"/>
                <a:ext cx="4110566"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solidFill>
                      <a:schemeClr val="dk1"/>
                    </a:solidFill>
                  </a:rPr>
                  <a:t>Cycle de vie d’un produit et choix techniques, économiques et environnementaux </a:t>
                </a:r>
              </a:p>
            </p:txBody>
          </p:sp>
          <p:grpSp>
            <p:nvGrpSpPr>
              <p:cNvPr id="54" name="Grouper 53"/>
              <p:cNvGrpSpPr/>
              <p:nvPr/>
            </p:nvGrpSpPr>
            <p:grpSpPr>
              <a:xfrm>
                <a:off x="7463366" y="1665762"/>
                <a:ext cx="867834" cy="215900"/>
                <a:chOff x="1193800" y="4953000"/>
                <a:chExt cx="867834" cy="215900"/>
              </a:xfrm>
            </p:grpSpPr>
            <p:sp>
              <p:nvSpPr>
                <p:cNvPr id="55" name="Rectangle 54"/>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6" name="Rectangle 55"/>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7" name="Rectangle 56"/>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8" name="Rectangle 57"/>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cxnSp>
          <p:nvCxnSpPr>
            <p:cNvPr id="92" name="Connecteur droit avec flèche 91"/>
            <p:cNvCxnSpPr>
              <a:stCxn id="5" idx="3"/>
              <a:endCxn id="37" idx="1"/>
            </p:cNvCxnSpPr>
            <p:nvPr/>
          </p:nvCxnSpPr>
          <p:spPr>
            <a:xfrm>
              <a:off x="3111500" y="2356027"/>
              <a:ext cx="11176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grpSp>
      <p:grpSp>
        <p:nvGrpSpPr>
          <p:cNvPr id="91" name="Grouper 90"/>
          <p:cNvGrpSpPr/>
          <p:nvPr/>
        </p:nvGrpSpPr>
        <p:grpSpPr>
          <a:xfrm>
            <a:off x="3492500" y="4069834"/>
            <a:ext cx="5223940" cy="1224297"/>
            <a:chOff x="3111500" y="4069834"/>
            <a:chExt cx="5223940" cy="1224297"/>
          </a:xfrm>
        </p:grpSpPr>
        <p:grpSp>
          <p:nvGrpSpPr>
            <p:cNvPr id="64" name="Grouper 63"/>
            <p:cNvGrpSpPr/>
            <p:nvPr/>
          </p:nvGrpSpPr>
          <p:grpSpPr>
            <a:xfrm>
              <a:off x="4229099" y="4069834"/>
              <a:ext cx="4106341" cy="585232"/>
              <a:chOff x="4229099" y="4069834"/>
              <a:chExt cx="4106341" cy="585232"/>
            </a:xfrm>
          </p:grpSpPr>
          <p:sp>
            <p:nvSpPr>
              <p:cNvPr id="65" name="ZoneTexte 64"/>
              <p:cNvSpPr txBox="1"/>
              <p:nvPr/>
            </p:nvSpPr>
            <p:spPr>
              <a:xfrm>
                <a:off x="4229099" y="4285734"/>
                <a:ext cx="4106341"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err="1" smtClean="0"/>
                  <a:t>Ėtapes</a:t>
                </a:r>
                <a:r>
                  <a:rPr lang="fr-FR" dirty="0" smtClean="0"/>
                  <a:t> de la démarche de conception </a:t>
                </a:r>
                <a:endParaRPr lang="fr-FR" dirty="0"/>
              </a:p>
            </p:txBody>
          </p:sp>
          <p:grpSp>
            <p:nvGrpSpPr>
              <p:cNvPr id="68" name="Grouper 67"/>
              <p:cNvGrpSpPr/>
              <p:nvPr/>
            </p:nvGrpSpPr>
            <p:grpSpPr>
              <a:xfrm>
                <a:off x="7463366" y="4069834"/>
                <a:ext cx="867834" cy="215900"/>
                <a:chOff x="1193800" y="4953000"/>
                <a:chExt cx="867834" cy="215900"/>
              </a:xfrm>
            </p:grpSpPr>
            <p:sp>
              <p:nvSpPr>
                <p:cNvPr id="69" name="Rectangle 68"/>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0" name="Rectangle 69"/>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71" name="Rectangle 70"/>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2" name="Rectangle 71"/>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cxnSp>
          <p:nvCxnSpPr>
            <p:cNvPr id="94" name="Connecteur en angle 93"/>
            <p:cNvCxnSpPr>
              <a:stCxn id="6" idx="3"/>
              <a:endCxn id="65" idx="1"/>
            </p:cNvCxnSpPr>
            <p:nvPr/>
          </p:nvCxnSpPr>
          <p:spPr>
            <a:xfrm flipV="1">
              <a:off x="3111500" y="4470400"/>
              <a:ext cx="1117599" cy="823731"/>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grpSp>
        <p:nvGrpSpPr>
          <p:cNvPr id="95" name="Grouper 94"/>
          <p:cNvGrpSpPr/>
          <p:nvPr/>
        </p:nvGrpSpPr>
        <p:grpSpPr>
          <a:xfrm>
            <a:off x="3479800" y="5294131"/>
            <a:ext cx="5240866" cy="1238073"/>
            <a:chOff x="3098800" y="5294131"/>
            <a:chExt cx="5240866" cy="1238073"/>
          </a:xfrm>
        </p:grpSpPr>
        <p:grpSp>
          <p:nvGrpSpPr>
            <p:cNvPr id="84" name="Grouper 83"/>
            <p:cNvGrpSpPr/>
            <p:nvPr/>
          </p:nvGrpSpPr>
          <p:grpSpPr>
            <a:xfrm>
              <a:off x="4233326" y="5946972"/>
              <a:ext cx="4106340" cy="585232"/>
              <a:chOff x="4233326" y="5946972"/>
              <a:chExt cx="4106340" cy="585232"/>
            </a:xfrm>
          </p:grpSpPr>
          <p:sp>
            <p:nvSpPr>
              <p:cNvPr id="67" name="ZoneTexte 66"/>
              <p:cNvSpPr txBox="1"/>
              <p:nvPr/>
            </p:nvSpPr>
            <p:spPr>
              <a:xfrm>
                <a:off x="4233326" y="6162872"/>
                <a:ext cx="410634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Utilisation raisonnée des ressources </a:t>
                </a:r>
                <a:endParaRPr lang="fr-FR" dirty="0" smtClean="0">
                  <a:solidFill>
                    <a:schemeClr val="dk1"/>
                  </a:solidFill>
                </a:endParaRPr>
              </a:p>
            </p:txBody>
          </p:sp>
          <p:grpSp>
            <p:nvGrpSpPr>
              <p:cNvPr id="78" name="Grouper 77"/>
              <p:cNvGrpSpPr/>
              <p:nvPr/>
            </p:nvGrpSpPr>
            <p:grpSpPr>
              <a:xfrm>
                <a:off x="7463367" y="5946972"/>
                <a:ext cx="867834" cy="215900"/>
                <a:chOff x="1193800" y="4953000"/>
                <a:chExt cx="867834" cy="215900"/>
              </a:xfrm>
            </p:grpSpPr>
            <p:sp>
              <p:nvSpPr>
                <p:cNvPr id="79" name="Rectangle 78"/>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0" name="Rectangle 79"/>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81" name="Rectangle 80"/>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2" name="Rectangle 81"/>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cxnSp>
          <p:nvCxnSpPr>
            <p:cNvPr id="96" name="Connecteur en angle 95"/>
            <p:cNvCxnSpPr/>
            <p:nvPr/>
          </p:nvCxnSpPr>
          <p:spPr>
            <a:xfrm>
              <a:off x="3098800" y="5294131"/>
              <a:ext cx="1130299" cy="992369"/>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grpSp>
        <p:nvGrpSpPr>
          <p:cNvPr id="93" name="Grouper 92"/>
          <p:cNvGrpSpPr/>
          <p:nvPr/>
        </p:nvGrpSpPr>
        <p:grpSpPr>
          <a:xfrm>
            <a:off x="3492500" y="4893565"/>
            <a:ext cx="5223940" cy="585232"/>
            <a:chOff x="3111500" y="4893565"/>
            <a:chExt cx="5223940" cy="585232"/>
          </a:xfrm>
        </p:grpSpPr>
        <p:grpSp>
          <p:nvGrpSpPr>
            <p:cNvPr id="83" name="Grouper 82"/>
            <p:cNvGrpSpPr/>
            <p:nvPr/>
          </p:nvGrpSpPr>
          <p:grpSpPr>
            <a:xfrm>
              <a:off x="4229100" y="4893565"/>
              <a:ext cx="4106340" cy="585232"/>
              <a:chOff x="4229100" y="4893565"/>
              <a:chExt cx="4106340" cy="585232"/>
            </a:xfrm>
          </p:grpSpPr>
          <p:sp>
            <p:nvSpPr>
              <p:cNvPr id="66" name="ZoneTexte 65"/>
              <p:cNvSpPr txBox="1"/>
              <p:nvPr/>
            </p:nvSpPr>
            <p:spPr>
              <a:xfrm>
                <a:off x="4229100" y="5109465"/>
                <a:ext cx="410634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Mise à disposition des ressources </a:t>
                </a:r>
                <a:endParaRPr lang="fr-FR" dirty="0" smtClean="0">
                  <a:solidFill>
                    <a:schemeClr val="dk1"/>
                  </a:solidFill>
                </a:endParaRPr>
              </a:p>
            </p:txBody>
          </p:sp>
          <p:grpSp>
            <p:nvGrpSpPr>
              <p:cNvPr id="73" name="Grouper 72"/>
              <p:cNvGrpSpPr/>
              <p:nvPr/>
            </p:nvGrpSpPr>
            <p:grpSpPr>
              <a:xfrm>
                <a:off x="7463366" y="4893565"/>
                <a:ext cx="867834" cy="215900"/>
                <a:chOff x="1193800" y="4953000"/>
                <a:chExt cx="867834" cy="215900"/>
              </a:xfrm>
            </p:grpSpPr>
            <p:sp>
              <p:nvSpPr>
                <p:cNvPr id="74" name="Rectangle 73"/>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5" name="Rectangle 74"/>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76" name="Rectangle 75"/>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7" name="Rectangle 76"/>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cxnSp>
          <p:nvCxnSpPr>
            <p:cNvPr id="104" name="Connecteur droit avec flèche 103"/>
            <p:cNvCxnSpPr>
              <a:stCxn id="6" idx="3"/>
              <a:endCxn id="66" idx="1"/>
            </p:cNvCxnSpPr>
            <p:nvPr/>
          </p:nvCxnSpPr>
          <p:spPr>
            <a:xfrm>
              <a:off x="3111500" y="5294131"/>
              <a:ext cx="11176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grpSp>
      <p:sp>
        <p:nvSpPr>
          <p:cNvPr id="105" name="Légende encadrée 2 104"/>
          <p:cNvSpPr/>
          <p:nvPr/>
        </p:nvSpPr>
        <p:spPr>
          <a:xfrm>
            <a:off x="609600" y="2845147"/>
            <a:ext cx="2870200" cy="1837035"/>
          </a:xfrm>
          <a:prstGeom prst="borderCallout2">
            <a:avLst>
              <a:gd name="adj1" fmla="val 64920"/>
              <a:gd name="adj2" fmla="val 103465"/>
              <a:gd name="adj3" fmla="val 64771"/>
              <a:gd name="adj4" fmla="val 115186"/>
              <a:gd name="adj5" fmla="val 36777"/>
              <a:gd name="adj6" fmla="val 13702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L’approche des compromis se fait par comparaison (analyses relatives) de solutions en disposant de bases de données de coût </a:t>
            </a:r>
            <a:endParaRPr lang="fr-FR" dirty="0"/>
          </a:p>
        </p:txBody>
      </p:sp>
      <p:sp>
        <p:nvSpPr>
          <p:cNvPr id="108" name="Légende encadrée 2 107"/>
          <p:cNvSpPr/>
          <p:nvPr/>
        </p:nvSpPr>
        <p:spPr>
          <a:xfrm>
            <a:off x="609600" y="2653939"/>
            <a:ext cx="2870200" cy="1837035"/>
          </a:xfrm>
          <a:prstGeom prst="borderCallout2">
            <a:avLst>
              <a:gd name="adj1" fmla="val 64920"/>
              <a:gd name="adj2" fmla="val 103465"/>
              <a:gd name="adj3" fmla="val 64771"/>
              <a:gd name="adj4" fmla="val 114744"/>
              <a:gd name="adj5" fmla="val -48256"/>
              <a:gd name="adj6" fmla="val 13657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L’enseignement est mené à partir d’une ou deux études de cas concrètes, mettant en valeur la compétitivité d'un système dans un contexte de développement durable</a:t>
            </a:r>
            <a:r>
              <a:rPr lang="fr-FR" dirty="0" smtClean="0"/>
              <a:t> …</a:t>
            </a:r>
          </a:p>
        </p:txBody>
      </p:sp>
      <p:sp>
        <p:nvSpPr>
          <p:cNvPr id="109" name="Légende encadrée 2 108"/>
          <p:cNvSpPr/>
          <p:nvPr/>
        </p:nvSpPr>
        <p:spPr>
          <a:xfrm>
            <a:off x="609600" y="2817692"/>
            <a:ext cx="2870200" cy="2143204"/>
          </a:xfrm>
          <a:prstGeom prst="borderCallout2">
            <a:avLst>
              <a:gd name="adj1" fmla="val 64920"/>
              <a:gd name="adj2" fmla="val 103465"/>
              <a:gd name="adj3" fmla="val 64770"/>
              <a:gd name="adj4" fmla="val 114302"/>
              <a:gd name="adj5" fmla="val 112626"/>
              <a:gd name="adj6" fmla="val 13790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Enseignements complémentaires entre physique chimie et STI.</a:t>
            </a:r>
            <a:r>
              <a:rPr lang="fr-FR" dirty="0" smtClean="0"/>
              <a:t> </a:t>
            </a:r>
            <a:r>
              <a:rPr lang="fr-FR" i="1" dirty="0" smtClean="0"/>
              <a:t>Les études de cas doivent permettre l’identification des paramètres influant sur le coût de l’énergie et sur sa disponibilité</a:t>
            </a:r>
            <a:r>
              <a:rPr lang="fr-FR" dirty="0" smtClean="0"/>
              <a:t> </a:t>
            </a:r>
            <a:endParaRPr lang="fr-FR" dirty="0"/>
          </a:p>
        </p:txBody>
      </p:sp>
      <p:sp>
        <p:nvSpPr>
          <p:cNvPr id="110" name="Légende encadrée 2 109"/>
          <p:cNvSpPr/>
          <p:nvPr/>
        </p:nvSpPr>
        <p:spPr>
          <a:xfrm>
            <a:off x="609600" y="2750361"/>
            <a:ext cx="2870200" cy="2143204"/>
          </a:xfrm>
          <a:prstGeom prst="borderCallout2">
            <a:avLst>
              <a:gd name="adj1" fmla="val 82105"/>
              <a:gd name="adj2" fmla="val 102138"/>
              <a:gd name="adj3" fmla="val 82548"/>
              <a:gd name="adj4" fmla="val 115186"/>
              <a:gd name="adj5" fmla="val 163587"/>
              <a:gd name="adj6" fmla="val 13879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Approche comparative sur des cas d’optimisation. Ce concept est abordé à l’occasion d’études de cas globales portant sur les différents champs technologiques.</a:t>
            </a: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 to="" calcmode="lin" valueType="num">
                                      <p:cBhvr>
                                        <p:cTn id="7" dur="1" fill="hold"/>
                                        <p:tgtEl>
                                          <p:spTgt spid="8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6"/>
                                        </p:tgtEl>
                                        <p:attrNameLst>
                                          <p:attrName>style.visibility</p:attrName>
                                        </p:attrNameLst>
                                      </p:cBhvr>
                                      <p:to>
                                        <p:strVal val="visible"/>
                                      </p:to>
                                    </p:set>
                                    <p:anim to="" calcmode="lin" valueType="num">
                                      <p:cBhvr>
                                        <p:cTn id="12" dur="1" fill="hold"/>
                                        <p:tgtEl>
                                          <p:spTgt spid="8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anim to="" calcmode="lin" valueType="num">
                                      <p:cBhvr>
                                        <p:cTn id="17" dur="1" fill="hold"/>
                                        <p:tgtEl>
                                          <p:spTgt spid="8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8"/>
                                        </p:tgtEl>
                                        <p:attrNameLst>
                                          <p:attrName>style.visibility</p:attrName>
                                        </p:attrNameLst>
                                      </p:cBhvr>
                                      <p:to>
                                        <p:strVal val="visible"/>
                                      </p:to>
                                    </p:set>
                                    <p:anim to="" calcmode="lin" valueType="num">
                                      <p:cBhvr>
                                        <p:cTn id="22" dur="1" fill="hold"/>
                                        <p:tgtEl>
                                          <p:spTgt spid="108"/>
                                        </p:tgtEl>
                                        <p:attrNameLst>
                                          <p:attrName/>
                                        </p:attrNameLst>
                                      </p:cBhvr>
                                    </p:anim>
                                  </p:childTnLst>
                                  <p:subTnLst>
                                    <p:set>
                                      <p:cBhvr override="childStyle">
                                        <p:cTn dur="1" fill="hold" display="0" masterRel="nextClick" afterEffect="1"/>
                                        <p:tgtEl>
                                          <p:spTgt spid="108"/>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89"/>
                                        </p:tgtEl>
                                        <p:attrNameLst>
                                          <p:attrName>style.visibility</p:attrName>
                                        </p:attrNameLst>
                                      </p:cBhvr>
                                      <p:to>
                                        <p:strVal val="visible"/>
                                      </p:to>
                                    </p:set>
                                    <p:anim to="" calcmode="lin" valueType="num">
                                      <p:cBhvr>
                                        <p:cTn id="27" dur="1" fill="hold"/>
                                        <p:tgtEl>
                                          <p:spTgt spid="8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05"/>
                                        </p:tgtEl>
                                        <p:attrNameLst>
                                          <p:attrName>style.visibility</p:attrName>
                                        </p:attrNameLst>
                                      </p:cBhvr>
                                      <p:to>
                                        <p:strVal val="visible"/>
                                      </p:to>
                                    </p:set>
                                    <p:anim to="" calcmode="lin" valueType="num">
                                      <p:cBhvr>
                                        <p:cTn id="32" dur="1" fill="hold"/>
                                        <p:tgtEl>
                                          <p:spTgt spid="105"/>
                                        </p:tgtEl>
                                        <p:attrNameLst>
                                          <p:attrName/>
                                        </p:attrNameLst>
                                      </p:cBhvr>
                                    </p:anim>
                                  </p:childTnLst>
                                  <p:subTnLst>
                                    <p:set>
                                      <p:cBhvr override="childStyle">
                                        <p:cTn dur="1" fill="hold" display="0" masterRel="nextClick" afterEffect="1"/>
                                        <p:tgtEl>
                                          <p:spTgt spid="105"/>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91"/>
                                        </p:tgtEl>
                                        <p:attrNameLst>
                                          <p:attrName>style.visibility</p:attrName>
                                        </p:attrNameLst>
                                      </p:cBhvr>
                                      <p:to>
                                        <p:strVal val="visible"/>
                                      </p:to>
                                    </p:set>
                                    <p:anim to="" calcmode="lin" valueType="num">
                                      <p:cBhvr>
                                        <p:cTn id="37" dur="1" fill="hold"/>
                                        <p:tgtEl>
                                          <p:spTgt spid="91"/>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93"/>
                                        </p:tgtEl>
                                        <p:attrNameLst>
                                          <p:attrName>style.visibility</p:attrName>
                                        </p:attrNameLst>
                                      </p:cBhvr>
                                      <p:to>
                                        <p:strVal val="visible"/>
                                      </p:to>
                                    </p:set>
                                    <p:anim to="" calcmode="lin" valueType="num">
                                      <p:cBhvr>
                                        <p:cTn id="42" dur="1" fill="hold"/>
                                        <p:tgtEl>
                                          <p:spTgt spid="93"/>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09"/>
                                        </p:tgtEl>
                                        <p:attrNameLst>
                                          <p:attrName>style.visibility</p:attrName>
                                        </p:attrNameLst>
                                      </p:cBhvr>
                                      <p:to>
                                        <p:strVal val="visible"/>
                                      </p:to>
                                    </p:set>
                                    <p:anim to="" calcmode="lin" valueType="num">
                                      <p:cBhvr>
                                        <p:cTn id="47" dur="1" fill="hold"/>
                                        <p:tgtEl>
                                          <p:spTgt spid="109"/>
                                        </p:tgtEl>
                                        <p:attrNameLst>
                                          <p:attrName/>
                                        </p:attrNameLst>
                                      </p:cBhvr>
                                    </p:anim>
                                  </p:childTnLst>
                                  <p:subTnLst>
                                    <p:set>
                                      <p:cBhvr override="childStyle">
                                        <p:cTn dur="1" fill="hold" display="0" masterRel="nextClick" afterEffect="1"/>
                                        <p:tgtEl>
                                          <p:spTgt spid="109"/>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95"/>
                                        </p:tgtEl>
                                        <p:attrNameLst>
                                          <p:attrName>style.visibility</p:attrName>
                                        </p:attrNameLst>
                                      </p:cBhvr>
                                      <p:to>
                                        <p:strVal val="visible"/>
                                      </p:to>
                                    </p:set>
                                    <p:anim to="" calcmode="lin" valueType="num">
                                      <p:cBhvr>
                                        <p:cTn id="52" dur="1" fill="hold"/>
                                        <p:tgtEl>
                                          <p:spTgt spid="95"/>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110"/>
                                        </p:tgtEl>
                                        <p:attrNameLst>
                                          <p:attrName>style.visibility</p:attrName>
                                        </p:attrNameLst>
                                      </p:cBhvr>
                                      <p:to>
                                        <p:strVal val="visible"/>
                                      </p:to>
                                    </p:set>
                                    <p:anim to="" calcmode="lin" valueType="num">
                                      <p:cBhvr>
                                        <p:cTn id="57" dur="1" fill="hold"/>
                                        <p:tgtEl>
                                          <p:spTgt spid="110"/>
                                        </p:tgtEl>
                                        <p:attrNameLst>
                                          <p:attrName/>
                                        </p:attrNameLst>
                                      </p:cBhvr>
                                    </p:anim>
                                  </p:childTnLst>
                                  <p:subTnLst>
                                    <p:set>
                                      <p:cBhvr override="childStyle">
                                        <p:cTn dur="1" fill="hold" display="0" masterRel="nextClick" afterEffect="1"/>
                                        <p:tgtEl>
                                          <p:spTgt spid="1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8" grpId="0" animBg="1"/>
      <p:bldP spid="109" grpId="0" animBg="1"/>
      <p:bldP spid="110"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23" name="Grouper 122"/>
          <p:cNvGrpSpPr/>
          <p:nvPr/>
        </p:nvGrpSpPr>
        <p:grpSpPr>
          <a:xfrm>
            <a:off x="520700" y="1331035"/>
            <a:ext cx="2997200" cy="4320465"/>
            <a:chOff x="520700" y="1331035"/>
            <a:chExt cx="2997200" cy="4320465"/>
          </a:xfrm>
        </p:grpSpPr>
        <p:sp>
          <p:nvSpPr>
            <p:cNvPr id="3" name="ZoneTexte 2"/>
            <p:cNvSpPr txBox="1"/>
            <p:nvPr/>
          </p:nvSpPr>
          <p:spPr>
            <a:xfrm>
              <a:off x="520700" y="3419268"/>
              <a:ext cx="2997200" cy="923330"/>
            </a:xfrm>
            <a:prstGeom prst="rect">
              <a:avLst/>
            </a:prstGeom>
            <a:effectLst>
              <a:glow rad="101600">
                <a:schemeClr val="accent1">
                  <a:alpha val="75000"/>
                </a:schemeClr>
              </a:glow>
              <a:reflection blurRad="6350" stA="50000" endA="300" endPos="90000" dir="5400000" sy="-100000" algn="bl" rotWithShape="0"/>
            </a:effectLst>
            <a:scene3d>
              <a:camera prst="perspectiveContrastingRightFacing" fov="2700000">
                <a:rot lat="624000" lon="18966000" rev="216000"/>
              </a:camera>
              <a:lightRig rig="threePt" dir="t"/>
            </a:scene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dirty="0" smtClean="0"/>
                <a:t>Outils et méthodes d’analyse et de description des systèmes </a:t>
              </a:r>
              <a:endParaRPr lang="fr-FR" dirty="0"/>
            </a:p>
          </p:txBody>
        </p:sp>
        <p:sp>
          <p:nvSpPr>
            <p:cNvPr id="6" name="ZoneTexte 5"/>
            <p:cNvSpPr txBox="1"/>
            <p:nvPr/>
          </p:nvSpPr>
          <p:spPr>
            <a:xfrm>
              <a:off x="647700" y="1331035"/>
              <a:ext cx="28702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Approche fonctionnelle des systèmes</a:t>
              </a:r>
              <a:endParaRPr lang="fr-FR" dirty="0"/>
            </a:p>
          </p:txBody>
        </p:sp>
        <p:sp>
          <p:nvSpPr>
            <p:cNvPr id="7" name="ZoneTexte 6"/>
            <p:cNvSpPr txBox="1"/>
            <p:nvPr/>
          </p:nvSpPr>
          <p:spPr>
            <a:xfrm>
              <a:off x="647700" y="2688166"/>
              <a:ext cx="2870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Outils de représentation</a:t>
              </a:r>
              <a:endParaRPr lang="fr-FR" dirty="0"/>
            </a:p>
          </p:txBody>
        </p:sp>
        <p:sp>
          <p:nvSpPr>
            <p:cNvPr id="8" name="ZoneTexte 7"/>
            <p:cNvSpPr txBox="1"/>
            <p:nvPr/>
          </p:nvSpPr>
          <p:spPr>
            <a:xfrm>
              <a:off x="647700" y="5282168"/>
              <a:ext cx="2870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Approche comportementale </a:t>
              </a:r>
              <a:endParaRPr lang="fr-FR" dirty="0"/>
            </a:p>
          </p:txBody>
        </p:sp>
      </p:grpSp>
      <p:grpSp>
        <p:nvGrpSpPr>
          <p:cNvPr id="117" name="Grouper 116"/>
          <p:cNvGrpSpPr/>
          <p:nvPr/>
        </p:nvGrpSpPr>
        <p:grpSpPr>
          <a:xfrm>
            <a:off x="3517900" y="2293434"/>
            <a:ext cx="5223940" cy="1059365"/>
            <a:chOff x="3517900" y="2293434"/>
            <a:chExt cx="5223940" cy="1059365"/>
          </a:xfrm>
        </p:grpSpPr>
        <p:sp>
          <p:nvSpPr>
            <p:cNvPr id="34" name="ZoneTexte 33"/>
            <p:cNvSpPr txBox="1"/>
            <p:nvPr/>
          </p:nvSpPr>
          <p:spPr>
            <a:xfrm>
              <a:off x="4635499" y="2420434"/>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Représentation du réel </a:t>
              </a:r>
              <a:endParaRPr lang="fr-FR" dirty="0"/>
            </a:p>
          </p:txBody>
        </p:sp>
        <p:grpSp>
          <p:nvGrpSpPr>
            <p:cNvPr id="35" name="Grouper 67"/>
            <p:cNvGrpSpPr/>
            <p:nvPr/>
          </p:nvGrpSpPr>
          <p:grpSpPr>
            <a:xfrm>
              <a:off x="7869766" y="2293434"/>
              <a:ext cx="867834" cy="215900"/>
              <a:chOff x="1193800" y="4953000"/>
              <a:chExt cx="867834" cy="215900"/>
            </a:xfrm>
          </p:grpSpPr>
          <p:sp>
            <p:nvSpPr>
              <p:cNvPr id="36" name="Rectangle 35"/>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37" name="Rectangle 36"/>
              <p:cNvSpPr/>
              <p:nvPr/>
            </p:nvSpPr>
            <p:spPr>
              <a:xfrm>
                <a:off x="14097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38" name="Rectangle 37"/>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39" name="Rectangle 38"/>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sp>
          <p:nvSpPr>
            <p:cNvPr id="41" name="ZoneTexte 40"/>
            <p:cNvSpPr txBox="1"/>
            <p:nvPr/>
          </p:nvSpPr>
          <p:spPr>
            <a:xfrm>
              <a:off x="4635499" y="2983467"/>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Représentations symboliques </a:t>
              </a:r>
              <a:endParaRPr lang="fr-FR" dirty="0"/>
            </a:p>
          </p:txBody>
        </p:sp>
        <p:grpSp>
          <p:nvGrpSpPr>
            <p:cNvPr id="42" name="Grouper 67"/>
            <p:cNvGrpSpPr/>
            <p:nvPr/>
          </p:nvGrpSpPr>
          <p:grpSpPr>
            <a:xfrm>
              <a:off x="7869766" y="2856467"/>
              <a:ext cx="867834" cy="215900"/>
              <a:chOff x="1193800" y="4953000"/>
              <a:chExt cx="867834" cy="215900"/>
            </a:xfrm>
          </p:grpSpPr>
          <p:sp>
            <p:nvSpPr>
              <p:cNvPr id="43" name="Rectangle 42"/>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4" name="Rectangle 43"/>
              <p:cNvSpPr/>
              <p:nvPr/>
            </p:nvSpPr>
            <p:spPr>
              <a:xfrm>
                <a:off x="14097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5" name="Rectangle 44"/>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46" name="Rectangle 45"/>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94" name="Connecteur en angle 93"/>
            <p:cNvCxnSpPr>
              <a:stCxn id="7" idx="3"/>
              <a:endCxn id="34" idx="1"/>
            </p:cNvCxnSpPr>
            <p:nvPr/>
          </p:nvCxnSpPr>
          <p:spPr>
            <a:xfrm flipV="1">
              <a:off x="3517900" y="2605100"/>
              <a:ext cx="1117599" cy="267732"/>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6" name="Connecteur en angle 95"/>
            <p:cNvCxnSpPr>
              <a:stCxn id="7" idx="3"/>
              <a:endCxn id="41" idx="1"/>
            </p:cNvCxnSpPr>
            <p:nvPr/>
          </p:nvCxnSpPr>
          <p:spPr>
            <a:xfrm>
              <a:off x="3517900" y="2872832"/>
              <a:ext cx="1117599" cy="29530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18" name="Grouper 117"/>
          <p:cNvGrpSpPr/>
          <p:nvPr/>
        </p:nvGrpSpPr>
        <p:grpSpPr>
          <a:xfrm>
            <a:off x="3517900" y="3457600"/>
            <a:ext cx="5223940" cy="2009234"/>
            <a:chOff x="3517900" y="3457600"/>
            <a:chExt cx="5223940" cy="2009234"/>
          </a:xfrm>
        </p:grpSpPr>
        <p:sp>
          <p:nvSpPr>
            <p:cNvPr id="48" name="ZoneTexte 47"/>
            <p:cNvSpPr txBox="1"/>
            <p:nvPr/>
          </p:nvSpPr>
          <p:spPr>
            <a:xfrm>
              <a:off x="4635499" y="3584600"/>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Modèles de comportement </a:t>
              </a:r>
              <a:endParaRPr lang="fr-FR" dirty="0"/>
            </a:p>
          </p:txBody>
        </p:sp>
        <p:grpSp>
          <p:nvGrpSpPr>
            <p:cNvPr id="49" name="Grouper 67"/>
            <p:cNvGrpSpPr/>
            <p:nvPr/>
          </p:nvGrpSpPr>
          <p:grpSpPr>
            <a:xfrm>
              <a:off x="7869766" y="3457600"/>
              <a:ext cx="867834" cy="215900"/>
              <a:chOff x="1193800" y="4953000"/>
              <a:chExt cx="867834" cy="215900"/>
            </a:xfrm>
          </p:grpSpPr>
          <p:sp>
            <p:nvSpPr>
              <p:cNvPr id="50" name="Rectangle 49"/>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1" name="Rectangle 50"/>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2" name="Rectangle 51"/>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3" name="Rectangle 52"/>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98" name="Connecteur en angle 97"/>
            <p:cNvCxnSpPr>
              <a:stCxn id="8" idx="3"/>
              <a:endCxn id="48" idx="1"/>
            </p:cNvCxnSpPr>
            <p:nvPr/>
          </p:nvCxnSpPr>
          <p:spPr>
            <a:xfrm flipV="1">
              <a:off x="3517900" y="3769266"/>
              <a:ext cx="1117599" cy="169756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19" name="Grouper 118"/>
          <p:cNvGrpSpPr/>
          <p:nvPr/>
        </p:nvGrpSpPr>
        <p:grpSpPr>
          <a:xfrm>
            <a:off x="3517900" y="4007933"/>
            <a:ext cx="5223940" cy="1458901"/>
            <a:chOff x="3517900" y="4007933"/>
            <a:chExt cx="5223940" cy="1458901"/>
          </a:xfrm>
        </p:grpSpPr>
        <p:sp>
          <p:nvSpPr>
            <p:cNvPr id="76" name="ZoneTexte 75"/>
            <p:cNvSpPr txBox="1"/>
            <p:nvPr/>
          </p:nvSpPr>
          <p:spPr>
            <a:xfrm>
              <a:off x="4635499" y="4134933"/>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Comportement des matériaux </a:t>
              </a:r>
              <a:endParaRPr lang="fr-FR" dirty="0"/>
            </a:p>
          </p:txBody>
        </p:sp>
        <p:grpSp>
          <p:nvGrpSpPr>
            <p:cNvPr id="77" name="Grouper 67"/>
            <p:cNvGrpSpPr/>
            <p:nvPr/>
          </p:nvGrpSpPr>
          <p:grpSpPr>
            <a:xfrm>
              <a:off x="7869766" y="4007933"/>
              <a:ext cx="867834" cy="215900"/>
              <a:chOff x="1193800" y="4953000"/>
              <a:chExt cx="867834" cy="215900"/>
            </a:xfrm>
          </p:grpSpPr>
          <p:sp>
            <p:nvSpPr>
              <p:cNvPr id="78" name="Rectangle 77"/>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9" name="Rectangle 78"/>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80" name="Rectangle 79"/>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1" name="Rectangle 80"/>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100" name="Connecteur en angle 99"/>
            <p:cNvCxnSpPr>
              <a:stCxn id="8" idx="3"/>
              <a:endCxn id="76" idx="1"/>
            </p:cNvCxnSpPr>
            <p:nvPr/>
          </p:nvCxnSpPr>
          <p:spPr>
            <a:xfrm flipV="1">
              <a:off x="3517900" y="4319599"/>
              <a:ext cx="1117599" cy="1147235"/>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24" name="Grouper 123"/>
          <p:cNvGrpSpPr/>
          <p:nvPr/>
        </p:nvGrpSpPr>
        <p:grpSpPr>
          <a:xfrm>
            <a:off x="3517900" y="4596366"/>
            <a:ext cx="5223940" cy="1072065"/>
            <a:chOff x="3517900" y="4596366"/>
            <a:chExt cx="5223940" cy="1072065"/>
          </a:xfrm>
        </p:grpSpPr>
        <p:grpSp>
          <p:nvGrpSpPr>
            <p:cNvPr id="120" name="Grouper 119"/>
            <p:cNvGrpSpPr/>
            <p:nvPr/>
          </p:nvGrpSpPr>
          <p:grpSpPr>
            <a:xfrm>
              <a:off x="3517900" y="4596366"/>
              <a:ext cx="5223940" cy="1072065"/>
              <a:chOff x="3517900" y="4596366"/>
              <a:chExt cx="5223940" cy="1072065"/>
            </a:xfrm>
          </p:grpSpPr>
          <p:sp>
            <p:nvSpPr>
              <p:cNvPr id="55" name="ZoneTexte 54"/>
              <p:cNvSpPr txBox="1"/>
              <p:nvPr/>
            </p:nvSpPr>
            <p:spPr>
              <a:xfrm>
                <a:off x="4635499" y="5299099"/>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Structures porteuses </a:t>
                </a:r>
                <a:endParaRPr lang="fr-FR" dirty="0"/>
              </a:p>
            </p:txBody>
          </p:sp>
          <p:grpSp>
            <p:nvGrpSpPr>
              <p:cNvPr id="56" name="Grouper 67"/>
              <p:cNvGrpSpPr/>
              <p:nvPr/>
            </p:nvGrpSpPr>
            <p:grpSpPr>
              <a:xfrm>
                <a:off x="7869766" y="5172099"/>
                <a:ext cx="867834" cy="215900"/>
                <a:chOff x="1193800" y="4953000"/>
                <a:chExt cx="867834" cy="215900"/>
              </a:xfrm>
            </p:grpSpPr>
            <p:sp>
              <p:nvSpPr>
                <p:cNvPr id="57" name="Rectangle 56"/>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8" name="Rectangle 57"/>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9" name="Rectangle 58"/>
                <p:cNvSpPr/>
                <p:nvPr/>
              </p:nvSpPr>
              <p:spPr>
                <a:xfrm>
                  <a:off x="1629834"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60" name="Rectangle 59"/>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sp>
            <p:nvSpPr>
              <p:cNvPr id="83" name="ZoneTexte 82"/>
              <p:cNvSpPr txBox="1"/>
              <p:nvPr/>
            </p:nvSpPr>
            <p:spPr>
              <a:xfrm>
                <a:off x="4635499" y="4723366"/>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Comportement mécaniques des systèmes </a:t>
                </a:r>
                <a:endParaRPr lang="fr-FR" dirty="0"/>
              </a:p>
            </p:txBody>
          </p:sp>
          <p:grpSp>
            <p:nvGrpSpPr>
              <p:cNvPr id="84" name="Grouper 67"/>
              <p:cNvGrpSpPr/>
              <p:nvPr/>
            </p:nvGrpSpPr>
            <p:grpSpPr>
              <a:xfrm>
                <a:off x="7869766" y="4596366"/>
                <a:ext cx="867834" cy="215900"/>
                <a:chOff x="1193800" y="4953000"/>
                <a:chExt cx="867834" cy="215900"/>
              </a:xfrm>
            </p:grpSpPr>
            <p:sp>
              <p:nvSpPr>
                <p:cNvPr id="85" name="Rectangle 84"/>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6" name="Rectangle 85"/>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87" name="Rectangle 86"/>
                <p:cNvSpPr/>
                <p:nvPr/>
              </p:nvSpPr>
              <p:spPr>
                <a:xfrm>
                  <a:off x="1629834"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88" name="Rectangle 87"/>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102" name="Connecteur en angle 101"/>
              <p:cNvCxnSpPr>
                <a:stCxn id="8" idx="3"/>
                <a:endCxn id="83" idx="1"/>
              </p:cNvCxnSpPr>
              <p:nvPr/>
            </p:nvCxnSpPr>
            <p:spPr>
              <a:xfrm flipV="1">
                <a:off x="3517900" y="4908032"/>
                <a:ext cx="1117599" cy="558802"/>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104" name="Connecteur en angle 103"/>
            <p:cNvCxnSpPr>
              <a:stCxn id="8" idx="3"/>
              <a:endCxn id="55" idx="1"/>
            </p:cNvCxnSpPr>
            <p:nvPr/>
          </p:nvCxnSpPr>
          <p:spPr>
            <a:xfrm>
              <a:off x="3517900" y="5466834"/>
              <a:ext cx="1117599" cy="1693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21" name="Grouper 120"/>
          <p:cNvGrpSpPr/>
          <p:nvPr/>
        </p:nvGrpSpPr>
        <p:grpSpPr>
          <a:xfrm>
            <a:off x="3517900" y="5466834"/>
            <a:ext cx="5223940" cy="777330"/>
            <a:chOff x="3517900" y="5466834"/>
            <a:chExt cx="5223940" cy="777330"/>
          </a:xfrm>
        </p:grpSpPr>
        <p:sp>
          <p:nvSpPr>
            <p:cNvPr id="62" name="ZoneTexte 61"/>
            <p:cNvSpPr txBox="1"/>
            <p:nvPr/>
          </p:nvSpPr>
          <p:spPr>
            <a:xfrm>
              <a:off x="4635499" y="5874832"/>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Comportement énergétique des systèmes </a:t>
              </a:r>
              <a:endParaRPr lang="fr-FR" dirty="0"/>
            </a:p>
          </p:txBody>
        </p:sp>
        <p:grpSp>
          <p:nvGrpSpPr>
            <p:cNvPr id="63" name="Grouper 67"/>
            <p:cNvGrpSpPr/>
            <p:nvPr/>
          </p:nvGrpSpPr>
          <p:grpSpPr>
            <a:xfrm>
              <a:off x="7869766" y="5747832"/>
              <a:ext cx="867834" cy="215900"/>
              <a:chOff x="1193800" y="4953000"/>
              <a:chExt cx="867834" cy="215900"/>
            </a:xfrm>
          </p:grpSpPr>
          <p:sp>
            <p:nvSpPr>
              <p:cNvPr id="64" name="Rectangle 63"/>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5" name="Rectangle 64"/>
              <p:cNvSpPr/>
              <p:nvPr/>
            </p:nvSpPr>
            <p:spPr>
              <a:xfrm>
                <a:off x="1409700"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66" name="Rectangle 65"/>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67" name="Rectangle 66"/>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106" name="Connecteur en angle 105"/>
            <p:cNvCxnSpPr>
              <a:stCxn id="8" idx="3"/>
              <a:endCxn id="62" idx="1"/>
            </p:cNvCxnSpPr>
            <p:nvPr/>
          </p:nvCxnSpPr>
          <p:spPr>
            <a:xfrm>
              <a:off x="3517900" y="5466834"/>
              <a:ext cx="1117599" cy="592664"/>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22" name="Grouper 121"/>
          <p:cNvGrpSpPr/>
          <p:nvPr/>
        </p:nvGrpSpPr>
        <p:grpSpPr>
          <a:xfrm>
            <a:off x="3517900" y="5466834"/>
            <a:ext cx="5223940" cy="1353066"/>
            <a:chOff x="3517900" y="5466834"/>
            <a:chExt cx="5223940" cy="1353066"/>
          </a:xfrm>
        </p:grpSpPr>
        <p:sp>
          <p:nvSpPr>
            <p:cNvPr id="69" name="ZoneTexte 68"/>
            <p:cNvSpPr txBox="1"/>
            <p:nvPr/>
          </p:nvSpPr>
          <p:spPr>
            <a:xfrm>
              <a:off x="4635499" y="6450568"/>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Comportements informationnels …</a:t>
              </a:r>
              <a:endParaRPr lang="fr-FR" dirty="0"/>
            </a:p>
          </p:txBody>
        </p:sp>
        <p:grpSp>
          <p:nvGrpSpPr>
            <p:cNvPr id="70" name="Grouper 67"/>
            <p:cNvGrpSpPr/>
            <p:nvPr/>
          </p:nvGrpSpPr>
          <p:grpSpPr>
            <a:xfrm>
              <a:off x="7869766" y="6323568"/>
              <a:ext cx="867834" cy="215900"/>
              <a:chOff x="1193800" y="4953000"/>
              <a:chExt cx="867834" cy="215900"/>
            </a:xfrm>
          </p:grpSpPr>
          <p:sp>
            <p:nvSpPr>
              <p:cNvPr id="71" name="Rectangle 70"/>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2" name="Rectangle 71"/>
              <p:cNvSpPr/>
              <p:nvPr/>
            </p:nvSpPr>
            <p:spPr>
              <a:xfrm>
                <a:off x="1409700"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73" name="Rectangle 72"/>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74" name="Rectangle 73"/>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108" name="Connecteur en angle 107"/>
            <p:cNvCxnSpPr>
              <a:stCxn id="8" idx="3"/>
              <a:endCxn id="69" idx="1"/>
            </p:cNvCxnSpPr>
            <p:nvPr/>
          </p:nvCxnSpPr>
          <p:spPr>
            <a:xfrm>
              <a:off x="3517900" y="5466834"/>
              <a:ext cx="1117599" cy="116840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16" name="Grouper 115"/>
          <p:cNvGrpSpPr/>
          <p:nvPr/>
        </p:nvGrpSpPr>
        <p:grpSpPr>
          <a:xfrm>
            <a:off x="3517900" y="989568"/>
            <a:ext cx="5223940" cy="1186365"/>
            <a:chOff x="3517900" y="989568"/>
            <a:chExt cx="5223940" cy="1186365"/>
          </a:xfrm>
        </p:grpSpPr>
        <p:sp>
          <p:nvSpPr>
            <p:cNvPr id="20" name="ZoneTexte 19"/>
            <p:cNvSpPr txBox="1"/>
            <p:nvPr/>
          </p:nvSpPr>
          <p:spPr>
            <a:xfrm>
              <a:off x="4635499" y="1129268"/>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err="1" smtClean="0"/>
                <a:t>Orga</a:t>
              </a:r>
              <a:r>
                <a:rPr lang="fr-FR" dirty="0" smtClean="0"/>
                <a:t>. fonctionnelle d’une chaîne d’énergie </a:t>
              </a:r>
              <a:endParaRPr lang="fr-FR" dirty="0"/>
            </a:p>
          </p:txBody>
        </p:sp>
        <p:sp>
          <p:nvSpPr>
            <p:cNvPr id="27" name="ZoneTexte 26"/>
            <p:cNvSpPr txBox="1"/>
            <p:nvPr/>
          </p:nvSpPr>
          <p:spPr>
            <a:xfrm>
              <a:off x="4635499" y="1806601"/>
              <a:ext cx="41063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err="1" smtClean="0"/>
                <a:t>Orga</a:t>
              </a:r>
              <a:r>
                <a:rPr lang="fr-FR" dirty="0" smtClean="0"/>
                <a:t>. fonctionnelle d’une chaîne d’info </a:t>
              </a:r>
              <a:endParaRPr lang="fr-FR" dirty="0"/>
            </a:p>
          </p:txBody>
        </p:sp>
        <p:grpSp>
          <p:nvGrpSpPr>
            <p:cNvPr id="28" name="Grouper 67"/>
            <p:cNvGrpSpPr/>
            <p:nvPr/>
          </p:nvGrpSpPr>
          <p:grpSpPr>
            <a:xfrm>
              <a:off x="7869766" y="1679601"/>
              <a:ext cx="867834" cy="215900"/>
              <a:chOff x="1193800" y="4953000"/>
              <a:chExt cx="867834" cy="215900"/>
            </a:xfrm>
          </p:grpSpPr>
          <p:sp>
            <p:nvSpPr>
              <p:cNvPr id="29" name="Rectangle 28"/>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30" name="Rectangle 29"/>
              <p:cNvSpPr/>
              <p:nvPr/>
            </p:nvSpPr>
            <p:spPr>
              <a:xfrm>
                <a:off x="14224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31" name="Rectangle 30"/>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32" name="Rectangle 31"/>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90" name="Connecteur en angle 89"/>
            <p:cNvCxnSpPr>
              <a:stCxn id="6" idx="3"/>
            </p:cNvCxnSpPr>
            <p:nvPr/>
          </p:nvCxnSpPr>
          <p:spPr>
            <a:xfrm flipV="1">
              <a:off x="3517900" y="1331035"/>
              <a:ext cx="1117599" cy="32316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2" name="Connecteur en angle 91"/>
            <p:cNvCxnSpPr>
              <a:stCxn id="6" idx="3"/>
              <a:endCxn id="27" idx="1"/>
            </p:cNvCxnSpPr>
            <p:nvPr/>
          </p:nvCxnSpPr>
          <p:spPr>
            <a:xfrm>
              <a:off x="3517900" y="1654201"/>
              <a:ext cx="1117599" cy="33706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nvGrpSpPr>
            <p:cNvPr id="109" name="Grouper 108"/>
            <p:cNvGrpSpPr/>
            <p:nvPr/>
          </p:nvGrpSpPr>
          <p:grpSpPr>
            <a:xfrm>
              <a:off x="7871883" y="989568"/>
              <a:ext cx="867834" cy="215900"/>
              <a:chOff x="1193800" y="4953000"/>
              <a:chExt cx="867834" cy="215900"/>
            </a:xfrm>
          </p:grpSpPr>
          <p:sp>
            <p:nvSpPr>
              <p:cNvPr id="110" name="Rectangle 109"/>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1" name="Rectangle 110"/>
              <p:cNvSpPr/>
              <p:nvPr/>
            </p:nvSpPr>
            <p:spPr>
              <a:xfrm>
                <a:off x="14097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12" name="Rectangle 111"/>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13" name="Rectangle 112"/>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sp>
        <p:nvSpPr>
          <p:cNvPr id="89" name="Légende encadrée 2 88"/>
          <p:cNvSpPr/>
          <p:nvPr/>
        </p:nvSpPr>
        <p:spPr>
          <a:xfrm>
            <a:off x="647700" y="3155433"/>
            <a:ext cx="2870200" cy="2016666"/>
          </a:xfrm>
          <a:prstGeom prst="borderCallout2">
            <a:avLst>
              <a:gd name="adj1" fmla="val 64920"/>
              <a:gd name="adj2" fmla="val 103465"/>
              <a:gd name="adj3" fmla="val 64771"/>
              <a:gd name="adj4" fmla="val 114744"/>
              <a:gd name="adj5" fmla="val -72187"/>
              <a:gd name="adj6" fmla="val 13746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On se limite à une caractérisation externe des fonctions.</a:t>
            </a:r>
            <a:r>
              <a:rPr lang="fr-FR" dirty="0" smtClean="0"/>
              <a:t> </a:t>
            </a:r>
            <a:r>
              <a:rPr lang="fr-FR" i="1" dirty="0" smtClean="0"/>
              <a:t>On se limite au transfert de données en bande de base (pas de transposition de fréquence, pas de modulation).</a:t>
            </a:r>
            <a:r>
              <a:rPr lang="fr-FR" dirty="0" smtClean="0"/>
              <a:t> </a:t>
            </a:r>
          </a:p>
        </p:txBody>
      </p:sp>
      <p:sp>
        <p:nvSpPr>
          <p:cNvPr id="97" name="Légende encadrée 2 96"/>
          <p:cNvSpPr/>
          <p:nvPr/>
        </p:nvSpPr>
        <p:spPr>
          <a:xfrm>
            <a:off x="647700" y="3164700"/>
            <a:ext cx="2870200" cy="2016666"/>
          </a:xfrm>
          <a:prstGeom prst="borderCallout2">
            <a:avLst>
              <a:gd name="adj1" fmla="val 64920"/>
              <a:gd name="adj2" fmla="val 103465"/>
              <a:gd name="adj3" fmla="val 64771"/>
              <a:gd name="adj4" fmla="val 114744"/>
              <a:gd name="adj5" fmla="val -14250"/>
              <a:gd name="adj6" fmla="val 13569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Mode exploitation des représentations volumiques numériques des systèmes. Mode lecture et interprétation</a:t>
            </a:r>
            <a:r>
              <a:rPr lang="fr-FR" dirty="0" smtClean="0"/>
              <a:t> des schémas.</a:t>
            </a:r>
          </a:p>
          <a:p>
            <a:pPr algn="ctr"/>
            <a:r>
              <a:rPr lang="fr-FR" dirty="0" smtClean="0"/>
              <a:t>Norme UML obligatoire</a:t>
            </a:r>
          </a:p>
        </p:txBody>
      </p:sp>
      <p:sp>
        <p:nvSpPr>
          <p:cNvPr id="99" name="Légende encadrée 2 98"/>
          <p:cNvSpPr/>
          <p:nvPr/>
        </p:nvSpPr>
        <p:spPr>
          <a:xfrm>
            <a:off x="647700" y="3164700"/>
            <a:ext cx="2870200" cy="2016666"/>
          </a:xfrm>
          <a:prstGeom prst="borderCallout2">
            <a:avLst>
              <a:gd name="adj1" fmla="val 64920"/>
              <a:gd name="adj2" fmla="val 103465"/>
              <a:gd name="adj3" fmla="val 64771"/>
              <a:gd name="adj4" fmla="val 114744"/>
              <a:gd name="adj5" fmla="val 30462"/>
              <a:gd name="adj6" fmla="val 13348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Approche simple permettant de justifier l’utilisation d’un modèle de comportement, pouvant s’appuyer sur une simulation, permettant de justifier le paramétrage, les objectifs associés et la comparaison avec le réel.</a:t>
            </a:r>
            <a:r>
              <a:rPr lang="fr-FR" dirty="0" smtClean="0"/>
              <a:t> </a:t>
            </a:r>
          </a:p>
        </p:txBody>
      </p:sp>
      <p:sp>
        <p:nvSpPr>
          <p:cNvPr id="101" name="Légende encadrée 2 100"/>
          <p:cNvSpPr/>
          <p:nvPr/>
        </p:nvSpPr>
        <p:spPr>
          <a:xfrm>
            <a:off x="647700" y="3168133"/>
            <a:ext cx="2870200" cy="2016666"/>
          </a:xfrm>
          <a:prstGeom prst="borderCallout2">
            <a:avLst>
              <a:gd name="adj1" fmla="val 64920"/>
              <a:gd name="adj2" fmla="val 103465"/>
              <a:gd name="adj3" fmla="val 64771"/>
              <a:gd name="adj4" fmla="val 114744"/>
              <a:gd name="adj5" fmla="val 57542"/>
              <a:gd name="adj6" fmla="val 13348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En lien avec PC.</a:t>
            </a:r>
          </a:p>
          <a:p>
            <a:pPr algn="ctr"/>
            <a:r>
              <a:rPr lang="fr-FR" i="1" dirty="0" smtClean="0"/>
              <a:t>Privilégier une approche qualitative par comparaison à partir d’expérimentations permettant de retenir des ordres de grandeur. </a:t>
            </a:r>
            <a:endParaRPr lang="fr-FR" dirty="0" smtClean="0"/>
          </a:p>
        </p:txBody>
      </p:sp>
      <p:sp>
        <p:nvSpPr>
          <p:cNvPr id="103" name="Légende encadrée 2 102"/>
          <p:cNvSpPr/>
          <p:nvPr/>
        </p:nvSpPr>
        <p:spPr>
          <a:xfrm>
            <a:off x="635000" y="3152000"/>
            <a:ext cx="2870200" cy="2016666"/>
          </a:xfrm>
          <a:prstGeom prst="borderCallout2">
            <a:avLst>
              <a:gd name="adj1" fmla="val 64920"/>
              <a:gd name="adj2" fmla="val 103465"/>
              <a:gd name="adj3" fmla="val 64771"/>
              <a:gd name="adj4" fmla="val 114744"/>
              <a:gd name="adj5" fmla="val 99735"/>
              <a:gd name="adj6" fmla="val 13348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En lien avec PC (mouvement et aspect énergétique du </a:t>
            </a:r>
            <a:r>
              <a:rPr lang="fr-FR" i="1" dirty="0" err="1" smtClean="0"/>
              <a:t>mvt</a:t>
            </a:r>
            <a:r>
              <a:rPr lang="fr-FR" i="1" dirty="0" smtClean="0"/>
              <a:t>.</a:t>
            </a:r>
          </a:p>
          <a:p>
            <a:pPr algn="ctr"/>
            <a:r>
              <a:rPr lang="fr-FR" i="1" dirty="0" smtClean="0"/>
              <a:t>Equilibre des solides et </a:t>
            </a:r>
            <a:r>
              <a:rPr lang="fr-FR" i="1" dirty="0" err="1" smtClean="0"/>
              <a:t>rdm</a:t>
            </a:r>
            <a:r>
              <a:rPr lang="fr-FR" i="1" dirty="0" smtClean="0"/>
              <a:t>.</a:t>
            </a:r>
          </a:p>
          <a:p>
            <a:pPr algn="ctr"/>
            <a:r>
              <a:rPr lang="fr-FR" i="1" dirty="0" smtClean="0"/>
              <a:t>L’aspect « structures » ne se traite </a:t>
            </a:r>
            <a:r>
              <a:rPr lang="fr-FR" dirty="0" smtClean="0"/>
              <a:t> que sous forme expérimentale </a:t>
            </a:r>
          </a:p>
        </p:txBody>
      </p:sp>
      <p:sp>
        <p:nvSpPr>
          <p:cNvPr id="105" name="Légende encadrée 2 104"/>
          <p:cNvSpPr/>
          <p:nvPr/>
        </p:nvSpPr>
        <p:spPr>
          <a:xfrm>
            <a:off x="635000" y="3164700"/>
            <a:ext cx="2870200" cy="2016666"/>
          </a:xfrm>
          <a:prstGeom prst="borderCallout2">
            <a:avLst>
              <a:gd name="adj1" fmla="val 64920"/>
              <a:gd name="adj2" fmla="val 103465"/>
              <a:gd name="adj3" fmla="val 64771"/>
              <a:gd name="adj4" fmla="val 114744"/>
              <a:gd name="adj5" fmla="val 141928"/>
              <a:gd name="adj6" fmla="val 13480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En lien avec PC. Principe de causalité, analogie sur les grandeurs, caractéristiques des charges en lien avec un modèle de comportement étudié autour d’un point de fonctionnement</a:t>
            </a:r>
            <a:r>
              <a:rPr lang="fr-FR" dirty="0" smtClean="0"/>
              <a:t> </a:t>
            </a:r>
            <a:r>
              <a:rPr lang="fr-FR" i="1" dirty="0" smtClean="0"/>
              <a:t> </a:t>
            </a:r>
            <a:endParaRPr lang="fr-FR" dirty="0" smtClean="0"/>
          </a:p>
        </p:txBody>
      </p:sp>
      <p:sp>
        <p:nvSpPr>
          <p:cNvPr id="107" name="Légende encadrée 2 106"/>
          <p:cNvSpPr/>
          <p:nvPr/>
        </p:nvSpPr>
        <p:spPr>
          <a:xfrm>
            <a:off x="647700" y="3152000"/>
            <a:ext cx="2870200" cy="2016666"/>
          </a:xfrm>
          <a:prstGeom prst="borderCallout2">
            <a:avLst>
              <a:gd name="adj1" fmla="val 64920"/>
              <a:gd name="adj2" fmla="val 103465"/>
              <a:gd name="adj3" fmla="val 64771"/>
              <a:gd name="adj4" fmla="val 114744"/>
              <a:gd name="adj5" fmla="val 172786"/>
              <a:gd name="adj6" fmla="val 1343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On se limite au domaine des basses fréquences. </a:t>
            </a:r>
            <a:r>
              <a:rPr lang="fr-FR" i="1" dirty="0" smtClean="0"/>
              <a:t>Application des différents modèles de description de l’information (en statique et en dynamique) </a:t>
            </a:r>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 to="" calcmode="lin" valueType="num">
                                      <p:cBhvr>
                                        <p:cTn id="7" dur="1" fill="hold"/>
                                        <p:tgtEl>
                                          <p:spTgt spid="12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16"/>
                                        </p:tgtEl>
                                        <p:attrNameLst>
                                          <p:attrName>style.visibility</p:attrName>
                                        </p:attrNameLst>
                                      </p:cBhvr>
                                      <p:to>
                                        <p:strVal val="visible"/>
                                      </p:to>
                                    </p:set>
                                    <p:anim to="" calcmode="lin" valueType="num">
                                      <p:cBhvr>
                                        <p:cTn id="12" dur="1" fill="hold"/>
                                        <p:tgtEl>
                                          <p:spTgt spid="11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 to="" calcmode="lin" valueType="num">
                                      <p:cBhvr>
                                        <p:cTn id="17" dur="1" fill="hold"/>
                                        <p:tgtEl>
                                          <p:spTgt spid="89"/>
                                        </p:tgtEl>
                                        <p:attrNameLst>
                                          <p:attrName/>
                                        </p:attrNameLst>
                                      </p:cBhvr>
                                    </p:anim>
                                  </p:childTnLst>
                                  <p:subTnLst>
                                    <p:set>
                                      <p:cBhvr override="childStyle">
                                        <p:cTn dur="1" fill="hold" display="0" masterRel="nextClick" afterEffect="1"/>
                                        <p:tgtEl>
                                          <p:spTgt spid="8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17"/>
                                        </p:tgtEl>
                                        <p:attrNameLst>
                                          <p:attrName>style.visibility</p:attrName>
                                        </p:attrNameLst>
                                      </p:cBhvr>
                                      <p:to>
                                        <p:strVal val="visible"/>
                                      </p:to>
                                    </p:set>
                                    <p:anim to="" calcmode="lin" valueType="num">
                                      <p:cBhvr>
                                        <p:cTn id="22" dur="1" fill="hold"/>
                                        <p:tgtEl>
                                          <p:spTgt spid="117"/>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97"/>
                                        </p:tgtEl>
                                        <p:attrNameLst>
                                          <p:attrName>style.visibility</p:attrName>
                                        </p:attrNameLst>
                                      </p:cBhvr>
                                      <p:to>
                                        <p:strVal val="visible"/>
                                      </p:to>
                                    </p:set>
                                    <p:anim to="" calcmode="lin" valueType="num">
                                      <p:cBhvr>
                                        <p:cTn id="27" dur="1" fill="hold"/>
                                        <p:tgtEl>
                                          <p:spTgt spid="97"/>
                                        </p:tgtEl>
                                        <p:attrNameLst>
                                          <p:attrName/>
                                        </p:attrNameLst>
                                      </p:cBhvr>
                                    </p:anim>
                                  </p:childTnLst>
                                  <p:subTnLst>
                                    <p:set>
                                      <p:cBhvr override="childStyle">
                                        <p:cTn dur="1" fill="hold" display="0" masterRel="nextClick" afterEffect="1"/>
                                        <p:tgtEl>
                                          <p:spTgt spid="97"/>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118"/>
                                        </p:tgtEl>
                                        <p:attrNameLst>
                                          <p:attrName>style.visibility</p:attrName>
                                        </p:attrNameLst>
                                      </p:cBhvr>
                                      <p:to>
                                        <p:strVal val="visible"/>
                                      </p:to>
                                    </p:set>
                                    <p:anim to="" calcmode="lin" valueType="num">
                                      <p:cBhvr>
                                        <p:cTn id="32" dur="1" fill="hold"/>
                                        <p:tgtEl>
                                          <p:spTgt spid="118"/>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99"/>
                                        </p:tgtEl>
                                        <p:attrNameLst>
                                          <p:attrName>style.visibility</p:attrName>
                                        </p:attrNameLst>
                                      </p:cBhvr>
                                      <p:to>
                                        <p:strVal val="visible"/>
                                      </p:to>
                                    </p:set>
                                    <p:anim to="" calcmode="lin" valueType="num">
                                      <p:cBhvr>
                                        <p:cTn id="37" dur="1" fill="hold"/>
                                        <p:tgtEl>
                                          <p:spTgt spid="99"/>
                                        </p:tgtEl>
                                        <p:attrNameLst>
                                          <p:attrName/>
                                        </p:attrNameLst>
                                      </p:cBhvr>
                                    </p:anim>
                                  </p:childTnLst>
                                  <p:subTnLst>
                                    <p:set>
                                      <p:cBhvr override="childStyle">
                                        <p:cTn dur="1" fill="hold" display="0" masterRel="nextClick" afterEffect="1"/>
                                        <p:tgtEl>
                                          <p:spTgt spid="99"/>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119"/>
                                        </p:tgtEl>
                                        <p:attrNameLst>
                                          <p:attrName>style.visibility</p:attrName>
                                        </p:attrNameLst>
                                      </p:cBhvr>
                                      <p:to>
                                        <p:strVal val="visible"/>
                                      </p:to>
                                    </p:set>
                                    <p:anim to="" calcmode="lin" valueType="num">
                                      <p:cBhvr>
                                        <p:cTn id="42" dur="1" fill="hold"/>
                                        <p:tgtEl>
                                          <p:spTgt spid="119"/>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01"/>
                                        </p:tgtEl>
                                        <p:attrNameLst>
                                          <p:attrName>style.visibility</p:attrName>
                                        </p:attrNameLst>
                                      </p:cBhvr>
                                      <p:to>
                                        <p:strVal val="visible"/>
                                      </p:to>
                                    </p:set>
                                    <p:anim to="" calcmode="lin" valueType="num">
                                      <p:cBhvr>
                                        <p:cTn id="47" dur="1" fill="hold"/>
                                        <p:tgtEl>
                                          <p:spTgt spid="101"/>
                                        </p:tgtEl>
                                        <p:attrNameLst>
                                          <p:attrName/>
                                        </p:attrNameLst>
                                      </p:cBhvr>
                                    </p:anim>
                                  </p:childTnLst>
                                  <p:subTnLst>
                                    <p:set>
                                      <p:cBhvr override="childStyle">
                                        <p:cTn dur="1" fill="hold" display="0" masterRel="nextClick" afterEffect="1"/>
                                        <p:tgtEl>
                                          <p:spTgt spid="101"/>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124"/>
                                        </p:tgtEl>
                                        <p:attrNameLst>
                                          <p:attrName>style.visibility</p:attrName>
                                        </p:attrNameLst>
                                      </p:cBhvr>
                                      <p:to>
                                        <p:strVal val="visible"/>
                                      </p:to>
                                    </p:set>
                                    <p:anim to="" calcmode="lin" valueType="num">
                                      <p:cBhvr>
                                        <p:cTn id="52" dur="1" fill="hold"/>
                                        <p:tgtEl>
                                          <p:spTgt spid="124"/>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103"/>
                                        </p:tgtEl>
                                        <p:attrNameLst>
                                          <p:attrName>style.visibility</p:attrName>
                                        </p:attrNameLst>
                                      </p:cBhvr>
                                      <p:to>
                                        <p:strVal val="visible"/>
                                      </p:to>
                                    </p:set>
                                    <p:anim to="" calcmode="lin" valueType="num">
                                      <p:cBhvr>
                                        <p:cTn id="57" dur="1" fill="hold"/>
                                        <p:tgtEl>
                                          <p:spTgt spid="103"/>
                                        </p:tgtEl>
                                        <p:attrNameLst>
                                          <p:attrName/>
                                        </p:attrNameLst>
                                      </p:cBhvr>
                                    </p:anim>
                                  </p:childTnLst>
                                  <p:subTnLst>
                                    <p:set>
                                      <p:cBhvr override="childStyle">
                                        <p:cTn dur="1" fill="hold" display="0" masterRel="nextClick" afterEffect="1"/>
                                        <p:tgtEl>
                                          <p:spTgt spid="103"/>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24" presetClass="entr" presetSubtype="0" fill="hold" nodeType="clickEffect">
                                  <p:stCondLst>
                                    <p:cond delay="0"/>
                                  </p:stCondLst>
                                  <p:childTnLst>
                                    <p:set>
                                      <p:cBhvr>
                                        <p:cTn id="61" dur="1" fill="hold">
                                          <p:stCondLst>
                                            <p:cond delay="0"/>
                                          </p:stCondLst>
                                        </p:cTn>
                                        <p:tgtEl>
                                          <p:spTgt spid="121"/>
                                        </p:tgtEl>
                                        <p:attrNameLst>
                                          <p:attrName>style.visibility</p:attrName>
                                        </p:attrNameLst>
                                      </p:cBhvr>
                                      <p:to>
                                        <p:strVal val="visible"/>
                                      </p:to>
                                    </p:set>
                                    <p:anim to="" calcmode="lin" valueType="num">
                                      <p:cBhvr>
                                        <p:cTn id="62" dur="1" fill="hold"/>
                                        <p:tgtEl>
                                          <p:spTgt spid="121"/>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105"/>
                                        </p:tgtEl>
                                        <p:attrNameLst>
                                          <p:attrName>style.visibility</p:attrName>
                                        </p:attrNameLst>
                                      </p:cBhvr>
                                      <p:to>
                                        <p:strVal val="visible"/>
                                      </p:to>
                                    </p:set>
                                    <p:anim to="" calcmode="lin" valueType="num">
                                      <p:cBhvr>
                                        <p:cTn id="67" dur="1" fill="hold"/>
                                        <p:tgtEl>
                                          <p:spTgt spid="105"/>
                                        </p:tgtEl>
                                        <p:attrNameLst>
                                          <p:attrName/>
                                        </p:attrNameLst>
                                      </p:cBhvr>
                                    </p:anim>
                                  </p:childTnLst>
                                  <p:subTnLst>
                                    <p:set>
                                      <p:cBhvr override="childStyle">
                                        <p:cTn dur="1" fill="hold" display="0" masterRel="nextClick" afterEffect="1"/>
                                        <p:tgtEl>
                                          <p:spTgt spid="105"/>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24" presetClass="entr" presetSubtype="0" fill="hold" nodeType="clickEffect">
                                  <p:stCondLst>
                                    <p:cond delay="0"/>
                                  </p:stCondLst>
                                  <p:childTnLst>
                                    <p:set>
                                      <p:cBhvr>
                                        <p:cTn id="71" dur="1" fill="hold">
                                          <p:stCondLst>
                                            <p:cond delay="0"/>
                                          </p:stCondLst>
                                        </p:cTn>
                                        <p:tgtEl>
                                          <p:spTgt spid="122"/>
                                        </p:tgtEl>
                                        <p:attrNameLst>
                                          <p:attrName>style.visibility</p:attrName>
                                        </p:attrNameLst>
                                      </p:cBhvr>
                                      <p:to>
                                        <p:strVal val="visible"/>
                                      </p:to>
                                    </p:set>
                                    <p:anim to="" calcmode="lin" valueType="num">
                                      <p:cBhvr>
                                        <p:cTn id="72" dur="1" fill="hold"/>
                                        <p:tgtEl>
                                          <p:spTgt spid="122"/>
                                        </p:tgtEl>
                                        <p:attrNameLst>
                                          <p:attrName/>
                                        </p:attrNameLst>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grpId="0" nodeType="clickEffect">
                                  <p:stCondLst>
                                    <p:cond delay="0"/>
                                  </p:stCondLst>
                                  <p:childTnLst>
                                    <p:set>
                                      <p:cBhvr>
                                        <p:cTn id="76" dur="1" fill="hold">
                                          <p:stCondLst>
                                            <p:cond delay="0"/>
                                          </p:stCondLst>
                                        </p:cTn>
                                        <p:tgtEl>
                                          <p:spTgt spid="107"/>
                                        </p:tgtEl>
                                        <p:attrNameLst>
                                          <p:attrName>style.visibility</p:attrName>
                                        </p:attrNameLst>
                                      </p:cBhvr>
                                      <p:to>
                                        <p:strVal val="visible"/>
                                      </p:to>
                                    </p:set>
                                    <p:anim to="" calcmode="lin" valueType="num">
                                      <p:cBhvr>
                                        <p:cTn id="77" dur="1" fill="hold"/>
                                        <p:tgtEl>
                                          <p:spTgt spid="107"/>
                                        </p:tgtEl>
                                        <p:attrNameLst>
                                          <p:attrName/>
                                        </p:attrNameLst>
                                      </p:cBhvr>
                                    </p:anim>
                                  </p:childTnLst>
                                  <p:subTnLst>
                                    <p:set>
                                      <p:cBhvr override="childStyle">
                                        <p:cTn dur="1" fill="hold" display="0" masterRel="nextClick" afterEffect="1"/>
                                        <p:tgtEl>
                                          <p:spTgt spid="10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7" grpId="0" animBg="1"/>
      <p:bldP spid="99" grpId="0" animBg="1"/>
      <p:bldP spid="101" grpId="0" animBg="1"/>
      <p:bldP spid="103" grpId="0" animBg="1"/>
      <p:bldP spid="105" grpId="0" animBg="1"/>
      <p:bldP spid="107" grpId="0" animBg="1"/>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62" name="Grouper 61"/>
          <p:cNvGrpSpPr/>
          <p:nvPr/>
        </p:nvGrpSpPr>
        <p:grpSpPr>
          <a:xfrm>
            <a:off x="609600" y="2197100"/>
            <a:ext cx="2997200" cy="3403600"/>
            <a:chOff x="609600" y="2197100"/>
            <a:chExt cx="2997200" cy="3403600"/>
          </a:xfrm>
        </p:grpSpPr>
        <p:sp>
          <p:nvSpPr>
            <p:cNvPr id="4" name="ZoneTexte 3"/>
            <p:cNvSpPr txBox="1"/>
            <p:nvPr/>
          </p:nvSpPr>
          <p:spPr>
            <a:xfrm>
              <a:off x="609600" y="3784600"/>
              <a:ext cx="2997200" cy="369332"/>
            </a:xfrm>
            <a:prstGeom prst="rect">
              <a:avLst/>
            </a:prstGeom>
            <a:effectLst>
              <a:glow rad="101600">
                <a:schemeClr val="accent4">
                  <a:alpha val="75000"/>
                </a:schemeClr>
              </a:glow>
              <a:reflection blurRad="6350" stA="50000" endA="300" endPos="90000" dir="5400000" sy="-100000" algn="bl" rotWithShape="0"/>
            </a:effectLst>
            <a:scene3d>
              <a:camera prst="perspectiveContrastingRightFacing" fov="2700000">
                <a:rot lat="624000" lon="18966000" rev="216000"/>
              </a:camera>
              <a:lightRig rig="threePt" dir="t"/>
            </a:scene3d>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dirty="0" smtClean="0"/>
                <a:t>Solutions technologiques</a:t>
              </a:r>
              <a:endParaRPr lang="fr-FR" dirty="0"/>
            </a:p>
          </p:txBody>
        </p:sp>
        <p:sp>
          <p:nvSpPr>
            <p:cNvPr id="6" name="ZoneTexte 5"/>
            <p:cNvSpPr txBox="1"/>
            <p:nvPr/>
          </p:nvSpPr>
          <p:spPr>
            <a:xfrm>
              <a:off x="673100" y="5231368"/>
              <a:ext cx="2870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Constituants d'un système</a:t>
              </a:r>
              <a:endParaRPr lang="fr-FR" dirty="0"/>
            </a:p>
          </p:txBody>
        </p:sp>
        <p:sp>
          <p:nvSpPr>
            <p:cNvPr id="7" name="ZoneTexte 6"/>
            <p:cNvSpPr txBox="1"/>
            <p:nvPr/>
          </p:nvSpPr>
          <p:spPr>
            <a:xfrm>
              <a:off x="660400" y="2197100"/>
              <a:ext cx="28702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Structures matérielles et/ou logicielles</a:t>
              </a:r>
              <a:endParaRPr lang="fr-FR" dirty="0"/>
            </a:p>
          </p:txBody>
        </p:sp>
      </p:grpSp>
      <p:grpSp>
        <p:nvGrpSpPr>
          <p:cNvPr id="64" name="Grouper 63"/>
          <p:cNvGrpSpPr/>
          <p:nvPr/>
        </p:nvGrpSpPr>
        <p:grpSpPr>
          <a:xfrm>
            <a:off x="3530600" y="1091168"/>
            <a:ext cx="5147740" cy="1429098"/>
            <a:chOff x="3530600" y="1091168"/>
            <a:chExt cx="5147740" cy="1429098"/>
          </a:xfrm>
        </p:grpSpPr>
        <p:sp>
          <p:nvSpPr>
            <p:cNvPr id="5" name="ZoneTexte 4"/>
            <p:cNvSpPr txBox="1"/>
            <p:nvPr/>
          </p:nvSpPr>
          <p:spPr>
            <a:xfrm>
              <a:off x="4571999" y="1319768"/>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Choix des matériaux </a:t>
              </a:r>
              <a:endParaRPr lang="fr-FR" dirty="0"/>
            </a:p>
          </p:txBody>
        </p:sp>
        <p:grpSp>
          <p:nvGrpSpPr>
            <p:cNvPr id="8" name="Grouper 7"/>
            <p:cNvGrpSpPr/>
            <p:nvPr/>
          </p:nvGrpSpPr>
          <p:grpSpPr>
            <a:xfrm>
              <a:off x="7808383" y="1091168"/>
              <a:ext cx="867834" cy="215900"/>
              <a:chOff x="1193800" y="4953000"/>
              <a:chExt cx="867834" cy="215900"/>
            </a:xfrm>
          </p:grpSpPr>
          <p:sp>
            <p:nvSpPr>
              <p:cNvPr id="9" name="Rectangle 8"/>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0" name="Rectangle 9"/>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1" name="Rectangle 10"/>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2" name="Rectangle 11"/>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57" name="Connecteur en angle 56"/>
            <p:cNvCxnSpPr>
              <a:stCxn id="7" idx="3"/>
              <a:endCxn id="5" idx="1"/>
            </p:cNvCxnSpPr>
            <p:nvPr/>
          </p:nvCxnSpPr>
          <p:spPr>
            <a:xfrm flipV="1">
              <a:off x="3530600" y="1504434"/>
              <a:ext cx="1041399" cy="101583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66" name="Grouper 65"/>
          <p:cNvGrpSpPr/>
          <p:nvPr/>
        </p:nvGrpSpPr>
        <p:grpSpPr>
          <a:xfrm>
            <a:off x="3530600" y="1778000"/>
            <a:ext cx="5147740" cy="742266"/>
            <a:chOff x="3530600" y="1778000"/>
            <a:chExt cx="5147740" cy="742266"/>
          </a:xfrm>
        </p:grpSpPr>
        <p:sp>
          <p:nvSpPr>
            <p:cNvPr id="13" name="ZoneTexte 12"/>
            <p:cNvSpPr txBox="1"/>
            <p:nvPr/>
          </p:nvSpPr>
          <p:spPr>
            <a:xfrm>
              <a:off x="4571999" y="2006600"/>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Typologie des sol. Cons. des liaisons</a:t>
              </a:r>
              <a:endParaRPr lang="fr-FR" dirty="0"/>
            </a:p>
          </p:txBody>
        </p:sp>
        <p:grpSp>
          <p:nvGrpSpPr>
            <p:cNvPr id="14" name="Grouper 13"/>
            <p:cNvGrpSpPr/>
            <p:nvPr/>
          </p:nvGrpSpPr>
          <p:grpSpPr>
            <a:xfrm>
              <a:off x="7808383" y="1778000"/>
              <a:ext cx="867834" cy="215900"/>
              <a:chOff x="1193800" y="4953000"/>
              <a:chExt cx="867834" cy="215900"/>
            </a:xfrm>
          </p:grpSpPr>
          <p:sp>
            <p:nvSpPr>
              <p:cNvPr id="15" name="Rectangle 14"/>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6" name="Rectangle 15"/>
              <p:cNvSpPr/>
              <p:nvPr/>
            </p:nvSpPr>
            <p:spPr>
              <a:xfrm>
                <a:off x="14097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7" name="Rectangle 16"/>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8" name="Rectangle 17"/>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59" name="Connecteur en angle 58"/>
            <p:cNvCxnSpPr>
              <a:stCxn id="7" idx="3"/>
              <a:endCxn id="13" idx="1"/>
            </p:cNvCxnSpPr>
            <p:nvPr/>
          </p:nvCxnSpPr>
          <p:spPr>
            <a:xfrm flipV="1">
              <a:off x="3530600" y="2191266"/>
              <a:ext cx="1041399" cy="329000"/>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68" name="Grouper 67"/>
          <p:cNvGrpSpPr/>
          <p:nvPr/>
        </p:nvGrpSpPr>
        <p:grpSpPr>
          <a:xfrm>
            <a:off x="3530600" y="2474099"/>
            <a:ext cx="5147740" cy="597932"/>
            <a:chOff x="3530600" y="2474099"/>
            <a:chExt cx="5147740" cy="597932"/>
          </a:xfrm>
        </p:grpSpPr>
        <p:sp>
          <p:nvSpPr>
            <p:cNvPr id="19" name="ZoneTexte 18"/>
            <p:cNvSpPr txBox="1"/>
            <p:nvPr/>
          </p:nvSpPr>
          <p:spPr>
            <a:xfrm>
              <a:off x="4571999" y="2702699"/>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Typologie des sol. Cons. de l’énergie </a:t>
              </a:r>
              <a:endParaRPr lang="fr-FR" dirty="0"/>
            </a:p>
          </p:txBody>
        </p:sp>
        <p:grpSp>
          <p:nvGrpSpPr>
            <p:cNvPr id="20" name="Grouper 19"/>
            <p:cNvGrpSpPr/>
            <p:nvPr/>
          </p:nvGrpSpPr>
          <p:grpSpPr>
            <a:xfrm>
              <a:off x="7808383" y="2474099"/>
              <a:ext cx="867834" cy="215900"/>
              <a:chOff x="1193800" y="4953000"/>
              <a:chExt cx="867834" cy="215900"/>
            </a:xfrm>
          </p:grpSpPr>
          <p:sp>
            <p:nvSpPr>
              <p:cNvPr id="21" name="Rectangle 20"/>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2" name="Rectangle 21"/>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3" name="Rectangle 22"/>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4" name="Rectangle 23"/>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61" name="Connecteur en angle 60"/>
            <p:cNvCxnSpPr>
              <a:stCxn id="7" idx="3"/>
              <a:endCxn id="19" idx="1"/>
            </p:cNvCxnSpPr>
            <p:nvPr/>
          </p:nvCxnSpPr>
          <p:spPr>
            <a:xfrm>
              <a:off x="3530600" y="2520266"/>
              <a:ext cx="1041399" cy="367099"/>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70" name="Grouper 69"/>
          <p:cNvGrpSpPr/>
          <p:nvPr/>
        </p:nvGrpSpPr>
        <p:grpSpPr>
          <a:xfrm>
            <a:off x="3530600" y="2520266"/>
            <a:ext cx="5147740" cy="1239966"/>
            <a:chOff x="3530600" y="2520266"/>
            <a:chExt cx="5147740" cy="1239966"/>
          </a:xfrm>
        </p:grpSpPr>
        <p:sp>
          <p:nvSpPr>
            <p:cNvPr id="25" name="ZoneTexte 24"/>
            <p:cNvSpPr txBox="1"/>
            <p:nvPr/>
          </p:nvSpPr>
          <p:spPr>
            <a:xfrm>
              <a:off x="4571999" y="3390900"/>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Traitement de l’information </a:t>
              </a:r>
              <a:endParaRPr lang="fr-FR" dirty="0"/>
            </a:p>
          </p:txBody>
        </p:sp>
        <p:grpSp>
          <p:nvGrpSpPr>
            <p:cNvPr id="26" name="Grouper 25"/>
            <p:cNvGrpSpPr/>
            <p:nvPr/>
          </p:nvGrpSpPr>
          <p:grpSpPr>
            <a:xfrm>
              <a:off x="7808383" y="3162300"/>
              <a:ext cx="867834" cy="215900"/>
              <a:chOff x="1193800" y="4953000"/>
              <a:chExt cx="867834" cy="215900"/>
            </a:xfrm>
          </p:grpSpPr>
          <p:sp>
            <p:nvSpPr>
              <p:cNvPr id="27" name="Rectangle 26"/>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8" name="Rectangle 27"/>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9" name="Rectangle 28"/>
              <p:cNvSpPr/>
              <p:nvPr/>
            </p:nvSpPr>
            <p:spPr>
              <a:xfrm>
                <a:off x="1629834"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30" name="Rectangle 29"/>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63" name="Connecteur en angle 62"/>
            <p:cNvCxnSpPr>
              <a:stCxn id="7" idx="3"/>
              <a:endCxn id="25" idx="1"/>
            </p:cNvCxnSpPr>
            <p:nvPr/>
          </p:nvCxnSpPr>
          <p:spPr>
            <a:xfrm>
              <a:off x="3530600" y="2520266"/>
              <a:ext cx="1041399" cy="1055300"/>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72" name="Grouper 71"/>
          <p:cNvGrpSpPr/>
          <p:nvPr/>
        </p:nvGrpSpPr>
        <p:grpSpPr>
          <a:xfrm>
            <a:off x="3543300" y="3924300"/>
            <a:ext cx="5145617" cy="1491734"/>
            <a:chOff x="3543300" y="3924300"/>
            <a:chExt cx="5145617" cy="1491734"/>
          </a:xfrm>
        </p:grpSpPr>
        <p:sp>
          <p:nvSpPr>
            <p:cNvPr id="31" name="ZoneTexte 30"/>
            <p:cNvSpPr txBox="1"/>
            <p:nvPr/>
          </p:nvSpPr>
          <p:spPr>
            <a:xfrm>
              <a:off x="4582576" y="4152900"/>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err="1" smtClean="0"/>
                <a:t>Trans</a:t>
              </a:r>
              <a:r>
                <a:rPr lang="fr-FR" dirty="0" smtClean="0"/>
                <a:t>. et Modulateurs d’énergie associés </a:t>
              </a:r>
              <a:endParaRPr lang="fr-FR" dirty="0"/>
            </a:p>
          </p:txBody>
        </p:sp>
        <p:grpSp>
          <p:nvGrpSpPr>
            <p:cNvPr id="32" name="Grouper 31"/>
            <p:cNvGrpSpPr/>
            <p:nvPr/>
          </p:nvGrpSpPr>
          <p:grpSpPr>
            <a:xfrm>
              <a:off x="7818960" y="3924300"/>
              <a:ext cx="867834" cy="215900"/>
              <a:chOff x="1193800" y="4953000"/>
              <a:chExt cx="867834" cy="215900"/>
            </a:xfrm>
          </p:grpSpPr>
          <p:sp>
            <p:nvSpPr>
              <p:cNvPr id="33" name="Rectangle 32"/>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34" name="Rectangle 33"/>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35" name="Rectangle 34"/>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36" name="Rectangle 35"/>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65" name="Connecteur en angle 64"/>
            <p:cNvCxnSpPr>
              <a:stCxn id="6" idx="3"/>
              <a:endCxn id="31" idx="1"/>
            </p:cNvCxnSpPr>
            <p:nvPr/>
          </p:nvCxnSpPr>
          <p:spPr>
            <a:xfrm flipV="1">
              <a:off x="3543300" y="4337566"/>
              <a:ext cx="1039276" cy="1078468"/>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73" name="Grouper 72"/>
          <p:cNvGrpSpPr/>
          <p:nvPr/>
        </p:nvGrpSpPr>
        <p:grpSpPr>
          <a:xfrm>
            <a:off x="3543300" y="4611132"/>
            <a:ext cx="5145617" cy="804902"/>
            <a:chOff x="3543300" y="4611132"/>
            <a:chExt cx="5145617" cy="804902"/>
          </a:xfrm>
        </p:grpSpPr>
        <p:sp>
          <p:nvSpPr>
            <p:cNvPr id="37" name="ZoneTexte 36"/>
            <p:cNvSpPr txBox="1"/>
            <p:nvPr/>
          </p:nvSpPr>
          <p:spPr>
            <a:xfrm>
              <a:off x="4582576" y="4839732"/>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Stockage d’énergie </a:t>
              </a:r>
              <a:endParaRPr lang="fr-FR" dirty="0"/>
            </a:p>
          </p:txBody>
        </p:sp>
        <p:grpSp>
          <p:nvGrpSpPr>
            <p:cNvPr id="38" name="Grouper 37"/>
            <p:cNvGrpSpPr/>
            <p:nvPr/>
          </p:nvGrpSpPr>
          <p:grpSpPr>
            <a:xfrm>
              <a:off x="7818960" y="4611132"/>
              <a:ext cx="867834" cy="215900"/>
              <a:chOff x="1193800" y="4953000"/>
              <a:chExt cx="867834" cy="215900"/>
            </a:xfrm>
          </p:grpSpPr>
          <p:sp>
            <p:nvSpPr>
              <p:cNvPr id="39" name="Rectangle 38"/>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0" name="Rectangle 39"/>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41" name="Rectangle 40"/>
              <p:cNvSpPr/>
              <p:nvPr/>
            </p:nvSpPr>
            <p:spPr>
              <a:xfrm>
                <a:off x="16298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2" name="Rectangle 41"/>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67" name="Connecteur en angle 66"/>
            <p:cNvCxnSpPr>
              <a:stCxn id="6" idx="3"/>
              <a:endCxn id="37" idx="1"/>
            </p:cNvCxnSpPr>
            <p:nvPr/>
          </p:nvCxnSpPr>
          <p:spPr>
            <a:xfrm flipV="1">
              <a:off x="3543300" y="5024398"/>
              <a:ext cx="1039276" cy="391636"/>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74" name="Grouper 73"/>
          <p:cNvGrpSpPr/>
          <p:nvPr/>
        </p:nvGrpSpPr>
        <p:grpSpPr>
          <a:xfrm>
            <a:off x="3543300" y="5319931"/>
            <a:ext cx="5145617" cy="597932"/>
            <a:chOff x="3543300" y="5319931"/>
            <a:chExt cx="5145617" cy="597932"/>
          </a:xfrm>
        </p:grpSpPr>
        <p:sp>
          <p:nvSpPr>
            <p:cNvPr id="43" name="ZoneTexte 42"/>
            <p:cNvSpPr txBox="1"/>
            <p:nvPr/>
          </p:nvSpPr>
          <p:spPr>
            <a:xfrm>
              <a:off x="4582576" y="5548531"/>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Acquisition et codage de l’information </a:t>
              </a:r>
              <a:endParaRPr lang="fr-FR" dirty="0"/>
            </a:p>
          </p:txBody>
        </p:sp>
        <p:grpSp>
          <p:nvGrpSpPr>
            <p:cNvPr id="44" name="Grouper 43"/>
            <p:cNvGrpSpPr/>
            <p:nvPr/>
          </p:nvGrpSpPr>
          <p:grpSpPr>
            <a:xfrm>
              <a:off x="7818960" y="5319931"/>
              <a:ext cx="867834" cy="215900"/>
              <a:chOff x="1193800" y="4953000"/>
              <a:chExt cx="867834" cy="215900"/>
            </a:xfrm>
          </p:grpSpPr>
          <p:sp>
            <p:nvSpPr>
              <p:cNvPr id="45" name="Rectangle 44"/>
              <p:cNvSpPr/>
              <p:nvPr/>
            </p:nvSpPr>
            <p:spPr>
              <a:xfrm>
                <a:off x="1193800"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6" name="Rectangle 45"/>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47" name="Rectangle 46"/>
              <p:cNvSpPr/>
              <p:nvPr/>
            </p:nvSpPr>
            <p:spPr>
              <a:xfrm>
                <a:off x="1629834"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48" name="Rectangle 47"/>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69" name="Connecteur en angle 68"/>
            <p:cNvCxnSpPr>
              <a:stCxn id="6" idx="3"/>
              <a:endCxn id="43" idx="1"/>
            </p:cNvCxnSpPr>
            <p:nvPr/>
          </p:nvCxnSpPr>
          <p:spPr>
            <a:xfrm>
              <a:off x="3543300" y="5416034"/>
              <a:ext cx="1039276" cy="317163"/>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75" name="Grouper 74"/>
          <p:cNvGrpSpPr/>
          <p:nvPr/>
        </p:nvGrpSpPr>
        <p:grpSpPr>
          <a:xfrm>
            <a:off x="3543300" y="5416034"/>
            <a:ext cx="5145617" cy="1202730"/>
            <a:chOff x="3543300" y="5416034"/>
            <a:chExt cx="5145617" cy="1202730"/>
          </a:xfrm>
        </p:grpSpPr>
        <p:sp>
          <p:nvSpPr>
            <p:cNvPr id="49" name="ZoneTexte 48"/>
            <p:cNvSpPr txBox="1"/>
            <p:nvPr/>
          </p:nvSpPr>
          <p:spPr>
            <a:xfrm>
              <a:off x="4582576" y="6249432"/>
              <a:ext cx="4106341"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Transmission de l’info, réseaux et internet </a:t>
              </a:r>
              <a:endParaRPr lang="fr-FR" dirty="0"/>
            </a:p>
          </p:txBody>
        </p:sp>
        <p:grpSp>
          <p:nvGrpSpPr>
            <p:cNvPr id="50" name="Grouper 49"/>
            <p:cNvGrpSpPr/>
            <p:nvPr/>
          </p:nvGrpSpPr>
          <p:grpSpPr>
            <a:xfrm>
              <a:off x="7818960" y="6020832"/>
              <a:ext cx="867834" cy="215900"/>
              <a:chOff x="1193800" y="4953000"/>
              <a:chExt cx="867834" cy="215900"/>
            </a:xfrm>
          </p:grpSpPr>
          <p:sp>
            <p:nvSpPr>
              <p:cNvPr id="51" name="Rectangle 50"/>
              <p:cNvSpPr/>
              <p:nvPr/>
            </p:nvSpPr>
            <p:spPr>
              <a:xfrm>
                <a:off x="1193800"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52" name="Rectangle 51"/>
              <p:cNvSpPr/>
              <p:nvPr/>
            </p:nvSpPr>
            <p:spPr>
              <a:xfrm>
                <a:off x="1409700" y="4953000"/>
                <a:ext cx="215900" cy="2159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53" name="Rectangle 52"/>
              <p:cNvSpPr/>
              <p:nvPr/>
            </p:nvSpPr>
            <p:spPr>
              <a:xfrm>
                <a:off x="1629834" y="4953000"/>
                <a:ext cx="215900" cy="2159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54" name="Rectangle 53"/>
              <p:cNvSpPr/>
              <p:nvPr/>
            </p:nvSpPr>
            <p:spPr>
              <a:xfrm>
                <a:off x="1845734" y="4953000"/>
                <a:ext cx="215900" cy="215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cxnSp>
          <p:nvCxnSpPr>
            <p:cNvPr id="71" name="Connecteur en angle 70"/>
            <p:cNvCxnSpPr>
              <a:stCxn id="6" idx="3"/>
              <a:endCxn id="49" idx="1"/>
            </p:cNvCxnSpPr>
            <p:nvPr/>
          </p:nvCxnSpPr>
          <p:spPr>
            <a:xfrm>
              <a:off x="3543300" y="5416034"/>
              <a:ext cx="1039276" cy="1018064"/>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sp>
        <p:nvSpPr>
          <p:cNvPr id="76" name="Légende encadrée 2 75"/>
          <p:cNvSpPr/>
          <p:nvPr/>
        </p:nvSpPr>
        <p:spPr>
          <a:xfrm>
            <a:off x="673100" y="3021231"/>
            <a:ext cx="2844800" cy="2100068"/>
          </a:xfrm>
          <a:prstGeom prst="borderCallout2">
            <a:avLst>
              <a:gd name="adj1" fmla="val 49801"/>
              <a:gd name="adj2" fmla="val 103019"/>
              <a:gd name="adj3" fmla="val 50862"/>
              <a:gd name="adj4" fmla="val 116976"/>
              <a:gd name="adj5" fmla="val -72187"/>
              <a:gd name="adj6" fmla="val 13746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Etudes de cas : principes de choix, indices de performances, méthodes structurées d’optimisation d’un choix, conception multi contraintes et multi objectifs </a:t>
            </a:r>
          </a:p>
        </p:txBody>
      </p:sp>
      <p:sp>
        <p:nvSpPr>
          <p:cNvPr id="77" name="Légende encadrée 2 76"/>
          <p:cNvSpPr/>
          <p:nvPr/>
        </p:nvSpPr>
        <p:spPr>
          <a:xfrm>
            <a:off x="673100" y="3021231"/>
            <a:ext cx="2844800" cy="2100068"/>
          </a:xfrm>
          <a:prstGeom prst="borderCallout2">
            <a:avLst>
              <a:gd name="adj1" fmla="val 50406"/>
              <a:gd name="adj2" fmla="val 102572"/>
              <a:gd name="adj3" fmla="val 50257"/>
              <a:gd name="adj4" fmla="val 116530"/>
              <a:gd name="adj5" fmla="val -39531"/>
              <a:gd name="adj6" fmla="val 13657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i="1" dirty="0" smtClean="0"/>
              <a:t>On aborde les différents types de liaisons et leurs déclinaisons dans des objets manufacturés (analyse des mouvements cinématiques) ou dans des ouvrages (analyses des déformations).</a:t>
            </a:r>
            <a:r>
              <a:rPr lang="fr-FR" dirty="0" smtClean="0"/>
              <a:t> </a:t>
            </a:r>
          </a:p>
        </p:txBody>
      </p:sp>
      <p:sp>
        <p:nvSpPr>
          <p:cNvPr id="78" name="Légende encadrée 2 77"/>
          <p:cNvSpPr/>
          <p:nvPr/>
        </p:nvSpPr>
        <p:spPr>
          <a:xfrm>
            <a:off x="673100" y="3033931"/>
            <a:ext cx="2844800" cy="2100068"/>
          </a:xfrm>
          <a:prstGeom prst="borderCallout2">
            <a:avLst>
              <a:gd name="adj1" fmla="val 50406"/>
              <a:gd name="adj2" fmla="val 102572"/>
              <a:gd name="adj3" fmla="val 50257"/>
              <a:gd name="adj4" fmla="val 116530"/>
              <a:gd name="adj5" fmla="val -6875"/>
              <a:gd name="adj6" fmla="val 13612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Il s’agit d’identifier les différents types de structures d’association de transformateurs d’énergie et de modulateurs associés ainsi que les formes d’énergies transformées. </a:t>
            </a:r>
          </a:p>
        </p:txBody>
      </p:sp>
      <p:sp>
        <p:nvSpPr>
          <p:cNvPr id="79" name="Légende encadrée 2 78"/>
          <p:cNvSpPr/>
          <p:nvPr/>
        </p:nvSpPr>
        <p:spPr>
          <a:xfrm>
            <a:off x="673100" y="3021231"/>
            <a:ext cx="2844800" cy="2100068"/>
          </a:xfrm>
          <a:prstGeom prst="borderCallout2">
            <a:avLst>
              <a:gd name="adj1" fmla="val 50406"/>
              <a:gd name="adj2" fmla="val 102572"/>
              <a:gd name="adj3" fmla="val 50257"/>
              <a:gd name="adj4" fmla="val 116530"/>
              <a:gd name="adj5" fmla="val 24572"/>
              <a:gd name="adj6" fmla="val 136125"/>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i="1" dirty="0" smtClean="0"/>
              <a:t>Principes de la programmation objet.</a:t>
            </a:r>
            <a:r>
              <a:rPr lang="fr-FR" dirty="0" smtClean="0"/>
              <a:t> </a:t>
            </a:r>
            <a:r>
              <a:rPr lang="fr-FR" i="1" dirty="0" smtClean="0"/>
              <a:t>Composants programmables intégrés pour les systèmes événementiels.</a:t>
            </a:r>
            <a:r>
              <a:rPr lang="fr-FR" dirty="0" smtClean="0"/>
              <a:t> Diagramme états – transitions. Approche qualitative des </a:t>
            </a:r>
            <a:r>
              <a:rPr lang="fr-FR" dirty="0" err="1" smtClean="0"/>
              <a:t>fct</a:t>
            </a:r>
            <a:r>
              <a:rPr lang="fr-FR" dirty="0" smtClean="0"/>
              <a:t>. analogiques.</a:t>
            </a:r>
            <a:endParaRPr lang="fr-FR" dirty="0"/>
          </a:p>
        </p:txBody>
      </p:sp>
      <p:sp>
        <p:nvSpPr>
          <p:cNvPr id="80" name="Légende encadrée 2 79"/>
          <p:cNvSpPr/>
          <p:nvPr/>
        </p:nvSpPr>
        <p:spPr>
          <a:xfrm>
            <a:off x="660400" y="3033931"/>
            <a:ext cx="2844800" cy="2100068"/>
          </a:xfrm>
          <a:prstGeom prst="borderCallout2">
            <a:avLst>
              <a:gd name="adj1" fmla="val 50406"/>
              <a:gd name="adj2" fmla="val 102572"/>
              <a:gd name="adj3" fmla="val 50257"/>
              <a:gd name="adj4" fmla="val 116530"/>
              <a:gd name="adj5" fmla="val 62066"/>
              <a:gd name="adj6" fmla="val 137018"/>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dirty="0" smtClean="0"/>
              <a:t>Adaptateurs d’énergie  Actionneurs et modulateurs  Accouplements permanents ou non, freins Convertisseurs d'énergie (E/S externes)</a:t>
            </a:r>
          </a:p>
          <a:p>
            <a:r>
              <a:rPr lang="fr-FR" dirty="0" smtClean="0"/>
              <a:t>Éclairage </a:t>
            </a:r>
            <a:endParaRPr lang="fr-FR" dirty="0"/>
          </a:p>
        </p:txBody>
      </p:sp>
      <p:sp>
        <p:nvSpPr>
          <p:cNvPr id="81" name="Légende encadrée 2 80"/>
          <p:cNvSpPr/>
          <p:nvPr/>
        </p:nvSpPr>
        <p:spPr>
          <a:xfrm>
            <a:off x="660400" y="3021231"/>
            <a:ext cx="2844800" cy="2100068"/>
          </a:xfrm>
          <a:prstGeom prst="borderCallout2">
            <a:avLst>
              <a:gd name="adj1" fmla="val 50406"/>
              <a:gd name="adj2" fmla="val 102572"/>
              <a:gd name="adj3" fmla="val 50257"/>
              <a:gd name="adj4" fmla="val 116530"/>
              <a:gd name="adj5" fmla="val 95932"/>
              <a:gd name="adj6" fmla="val 136572"/>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i="1" dirty="0" smtClean="0"/>
              <a:t>On se limite à l’étude du bilan énergétique externe des systèmes de stockage durant les principales phases de fonctionnement</a:t>
            </a:r>
            <a:r>
              <a:rPr lang="fr-FR" dirty="0" smtClean="0"/>
              <a:t> </a:t>
            </a:r>
            <a:endParaRPr lang="fr-FR" dirty="0"/>
          </a:p>
        </p:txBody>
      </p:sp>
      <p:sp>
        <p:nvSpPr>
          <p:cNvPr id="82" name="Légende encadrée 2 81"/>
          <p:cNvSpPr/>
          <p:nvPr/>
        </p:nvSpPr>
        <p:spPr>
          <a:xfrm>
            <a:off x="660400" y="3033931"/>
            <a:ext cx="2844800" cy="2100068"/>
          </a:xfrm>
          <a:prstGeom prst="borderCallout2">
            <a:avLst>
              <a:gd name="adj1" fmla="val 50406"/>
              <a:gd name="adj2" fmla="val 102572"/>
              <a:gd name="adj3" fmla="val 50257"/>
              <a:gd name="adj4" fmla="val 116530"/>
              <a:gd name="adj5" fmla="val 130402"/>
              <a:gd name="adj6" fmla="val 137911"/>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i="1" dirty="0" smtClean="0"/>
              <a:t>On privilégie des activités de travaux pratiques articulées autour de chaînes d’acquisition et de traitement logiciel, après instrumentation de systèmes réels</a:t>
            </a:r>
            <a:r>
              <a:rPr lang="fr-FR" dirty="0" smtClean="0"/>
              <a:t> </a:t>
            </a:r>
            <a:endParaRPr lang="fr-FR" dirty="0"/>
          </a:p>
        </p:txBody>
      </p:sp>
      <p:sp>
        <p:nvSpPr>
          <p:cNvPr id="83" name="Légende encadrée 2 82"/>
          <p:cNvSpPr/>
          <p:nvPr/>
        </p:nvSpPr>
        <p:spPr>
          <a:xfrm>
            <a:off x="660400" y="3021231"/>
            <a:ext cx="2844800" cy="2100068"/>
          </a:xfrm>
          <a:prstGeom prst="borderCallout2">
            <a:avLst>
              <a:gd name="adj1" fmla="val 50406"/>
              <a:gd name="adj2" fmla="val 102572"/>
              <a:gd name="adj3" fmla="val 50257"/>
              <a:gd name="adj4" fmla="val 116530"/>
              <a:gd name="adj5" fmla="val 162453"/>
              <a:gd name="adj6" fmla="val 137465"/>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dirty="0" smtClean="0"/>
              <a:t>Approche qualitative des différentes modulations, des techniques de multiplexage (temporel et fréquentiel).</a:t>
            </a:r>
          </a:p>
          <a:p>
            <a:r>
              <a:rPr lang="fr-FR" dirty="0" smtClean="0"/>
              <a:t>On se limite à la couche application du modèle OSI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to="" calcmode="lin" valueType="num">
                                      <p:cBhvr>
                                        <p:cTn id="7" dur="1" fill="hold"/>
                                        <p:tgtEl>
                                          <p:spTgt spid="6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 to="" calcmode="lin" valueType="num">
                                      <p:cBhvr>
                                        <p:cTn id="12" dur="1" fill="hold"/>
                                        <p:tgtEl>
                                          <p:spTgt spid="6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6"/>
                                        </p:tgtEl>
                                        <p:attrNameLst>
                                          <p:attrName>style.visibility</p:attrName>
                                        </p:attrNameLst>
                                      </p:cBhvr>
                                      <p:to>
                                        <p:strVal val="visible"/>
                                      </p:to>
                                    </p:set>
                                    <p:anim to="" calcmode="lin" valueType="num">
                                      <p:cBhvr>
                                        <p:cTn id="17" dur="1" fill="hold"/>
                                        <p:tgtEl>
                                          <p:spTgt spid="76"/>
                                        </p:tgtEl>
                                        <p:attrNameLst>
                                          <p:attrName/>
                                        </p:attrNameLst>
                                      </p:cBhvr>
                                    </p:anim>
                                  </p:childTnLst>
                                  <p:subTnLst>
                                    <p:set>
                                      <p:cBhvr override="childStyle">
                                        <p:cTn dur="1" fill="hold" display="0" masterRel="nextClick" afterEffect="1"/>
                                        <p:tgtEl>
                                          <p:spTgt spid="76"/>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6"/>
                                        </p:tgtEl>
                                        <p:attrNameLst>
                                          <p:attrName>style.visibility</p:attrName>
                                        </p:attrNameLst>
                                      </p:cBhvr>
                                      <p:to>
                                        <p:strVal val="visible"/>
                                      </p:to>
                                    </p:set>
                                    <p:anim to="" calcmode="lin" valueType="num">
                                      <p:cBhvr>
                                        <p:cTn id="22" dur="1" fill="hold"/>
                                        <p:tgtEl>
                                          <p:spTgt spid="6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anim to="" calcmode="lin" valueType="num">
                                      <p:cBhvr>
                                        <p:cTn id="27" dur="1" fill="hold"/>
                                        <p:tgtEl>
                                          <p:spTgt spid="77"/>
                                        </p:tgtEl>
                                        <p:attrNameLst>
                                          <p:attrName/>
                                        </p:attrNameLst>
                                      </p:cBhvr>
                                    </p:anim>
                                  </p:childTnLst>
                                  <p:subTnLst>
                                    <p:set>
                                      <p:cBhvr override="childStyle">
                                        <p:cTn dur="1" fill="hold" display="0" masterRel="nextClick" afterEffect="1"/>
                                        <p:tgtEl>
                                          <p:spTgt spid="77"/>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68"/>
                                        </p:tgtEl>
                                        <p:attrNameLst>
                                          <p:attrName>style.visibility</p:attrName>
                                        </p:attrNameLst>
                                      </p:cBhvr>
                                      <p:to>
                                        <p:strVal val="visible"/>
                                      </p:to>
                                    </p:set>
                                    <p:anim to="" calcmode="lin" valueType="num">
                                      <p:cBhvr>
                                        <p:cTn id="32" dur="1" fill="hold"/>
                                        <p:tgtEl>
                                          <p:spTgt spid="68"/>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 to="" calcmode="lin" valueType="num">
                                      <p:cBhvr>
                                        <p:cTn id="37" dur="1" fill="hold"/>
                                        <p:tgtEl>
                                          <p:spTgt spid="78"/>
                                        </p:tgtEl>
                                        <p:attrNameLst>
                                          <p:attrName/>
                                        </p:attrNameLst>
                                      </p:cBhvr>
                                    </p:anim>
                                  </p:childTnLst>
                                  <p:subTnLst>
                                    <p:set>
                                      <p:cBhvr override="childStyle">
                                        <p:cTn dur="1" fill="hold" display="0" masterRel="nextClick" afterEffect="1"/>
                                        <p:tgtEl>
                                          <p:spTgt spid="78"/>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70"/>
                                        </p:tgtEl>
                                        <p:attrNameLst>
                                          <p:attrName>style.visibility</p:attrName>
                                        </p:attrNameLst>
                                      </p:cBhvr>
                                      <p:to>
                                        <p:strVal val="visible"/>
                                      </p:to>
                                    </p:set>
                                    <p:anim to="" calcmode="lin" valueType="num">
                                      <p:cBhvr>
                                        <p:cTn id="42" dur="1" fill="hold"/>
                                        <p:tgtEl>
                                          <p:spTgt spid="70"/>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79"/>
                                        </p:tgtEl>
                                        <p:attrNameLst>
                                          <p:attrName>style.visibility</p:attrName>
                                        </p:attrNameLst>
                                      </p:cBhvr>
                                      <p:to>
                                        <p:strVal val="visible"/>
                                      </p:to>
                                    </p:set>
                                    <p:anim to="" calcmode="lin" valueType="num">
                                      <p:cBhvr>
                                        <p:cTn id="47" dur="1" fill="hold"/>
                                        <p:tgtEl>
                                          <p:spTgt spid="79"/>
                                        </p:tgtEl>
                                        <p:attrNameLst>
                                          <p:attrName/>
                                        </p:attrNameLst>
                                      </p:cBhvr>
                                    </p:anim>
                                  </p:childTnLst>
                                  <p:subTnLst>
                                    <p:set>
                                      <p:cBhvr override="childStyle">
                                        <p:cTn dur="1" fill="hold" display="0" masterRel="nextClick" afterEffect="1"/>
                                        <p:tgtEl>
                                          <p:spTgt spid="79"/>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72"/>
                                        </p:tgtEl>
                                        <p:attrNameLst>
                                          <p:attrName>style.visibility</p:attrName>
                                        </p:attrNameLst>
                                      </p:cBhvr>
                                      <p:to>
                                        <p:strVal val="visible"/>
                                      </p:to>
                                    </p:set>
                                    <p:anim to="" calcmode="lin" valueType="num">
                                      <p:cBhvr>
                                        <p:cTn id="52" dur="1" fill="hold"/>
                                        <p:tgtEl>
                                          <p:spTgt spid="72"/>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80"/>
                                        </p:tgtEl>
                                        <p:attrNameLst>
                                          <p:attrName>style.visibility</p:attrName>
                                        </p:attrNameLst>
                                      </p:cBhvr>
                                      <p:to>
                                        <p:strVal val="visible"/>
                                      </p:to>
                                    </p:set>
                                    <p:anim to="" calcmode="lin" valueType="num">
                                      <p:cBhvr>
                                        <p:cTn id="57" dur="1" fill="hold"/>
                                        <p:tgtEl>
                                          <p:spTgt spid="80"/>
                                        </p:tgtEl>
                                        <p:attrNameLst>
                                          <p:attrName/>
                                        </p:attrNameLst>
                                      </p:cBhvr>
                                    </p:anim>
                                  </p:childTnLst>
                                  <p:subTnLst>
                                    <p:set>
                                      <p:cBhvr override="childStyle">
                                        <p:cTn dur="1" fill="hold" display="0" masterRel="nextClick" afterEffect="1"/>
                                        <p:tgtEl>
                                          <p:spTgt spid="80"/>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24" presetClass="entr" presetSubtype="0" fill="hold" nodeType="clickEffect">
                                  <p:stCondLst>
                                    <p:cond delay="0"/>
                                  </p:stCondLst>
                                  <p:childTnLst>
                                    <p:set>
                                      <p:cBhvr>
                                        <p:cTn id="61" dur="1" fill="hold">
                                          <p:stCondLst>
                                            <p:cond delay="0"/>
                                          </p:stCondLst>
                                        </p:cTn>
                                        <p:tgtEl>
                                          <p:spTgt spid="73"/>
                                        </p:tgtEl>
                                        <p:attrNameLst>
                                          <p:attrName>style.visibility</p:attrName>
                                        </p:attrNameLst>
                                      </p:cBhvr>
                                      <p:to>
                                        <p:strVal val="visible"/>
                                      </p:to>
                                    </p:set>
                                    <p:anim to="" calcmode="lin" valueType="num">
                                      <p:cBhvr>
                                        <p:cTn id="62" dur="1" fill="hold"/>
                                        <p:tgtEl>
                                          <p:spTgt spid="73"/>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81"/>
                                        </p:tgtEl>
                                        <p:attrNameLst>
                                          <p:attrName>style.visibility</p:attrName>
                                        </p:attrNameLst>
                                      </p:cBhvr>
                                      <p:to>
                                        <p:strVal val="visible"/>
                                      </p:to>
                                    </p:set>
                                    <p:anim to="" calcmode="lin" valueType="num">
                                      <p:cBhvr>
                                        <p:cTn id="67" dur="1" fill="hold"/>
                                        <p:tgtEl>
                                          <p:spTgt spid="81"/>
                                        </p:tgtEl>
                                        <p:attrNameLst>
                                          <p:attrName/>
                                        </p:attrNameLst>
                                      </p:cBhvr>
                                    </p:anim>
                                  </p:childTnLst>
                                  <p:subTnLst>
                                    <p:set>
                                      <p:cBhvr override="childStyle">
                                        <p:cTn dur="1" fill="hold" display="0" masterRel="nextClick" afterEffect="1"/>
                                        <p:tgtEl>
                                          <p:spTgt spid="81"/>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24" presetClass="entr" presetSubtype="0" fill="hold" nodeType="clickEffect">
                                  <p:stCondLst>
                                    <p:cond delay="0"/>
                                  </p:stCondLst>
                                  <p:childTnLst>
                                    <p:set>
                                      <p:cBhvr>
                                        <p:cTn id="71" dur="1" fill="hold">
                                          <p:stCondLst>
                                            <p:cond delay="0"/>
                                          </p:stCondLst>
                                        </p:cTn>
                                        <p:tgtEl>
                                          <p:spTgt spid="74"/>
                                        </p:tgtEl>
                                        <p:attrNameLst>
                                          <p:attrName>style.visibility</p:attrName>
                                        </p:attrNameLst>
                                      </p:cBhvr>
                                      <p:to>
                                        <p:strVal val="visible"/>
                                      </p:to>
                                    </p:set>
                                    <p:anim to="" calcmode="lin" valueType="num">
                                      <p:cBhvr>
                                        <p:cTn id="72" dur="1" fill="hold"/>
                                        <p:tgtEl>
                                          <p:spTgt spid="74"/>
                                        </p:tgtEl>
                                        <p:attrNameLst>
                                          <p:attrName/>
                                        </p:attrNameLst>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grpId="0" nodeType="clickEffect">
                                  <p:stCondLst>
                                    <p:cond delay="0"/>
                                  </p:stCondLst>
                                  <p:childTnLst>
                                    <p:set>
                                      <p:cBhvr>
                                        <p:cTn id="76" dur="1" fill="hold">
                                          <p:stCondLst>
                                            <p:cond delay="0"/>
                                          </p:stCondLst>
                                        </p:cTn>
                                        <p:tgtEl>
                                          <p:spTgt spid="82"/>
                                        </p:tgtEl>
                                        <p:attrNameLst>
                                          <p:attrName>style.visibility</p:attrName>
                                        </p:attrNameLst>
                                      </p:cBhvr>
                                      <p:to>
                                        <p:strVal val="visible"/>
                                      </p:to>
                                    </p:set>
                                    <p:anim to="" calcmode="lin" valueType="num">
                                      <p:cBhvr>
                                        <p:cTn id="77" dur="1" fill="hold"/>
                                        <p:tgtEl>
                                          <p:spTgt spid="82"/>
                                        </p:tgtEl>
                                        <p:attrNameLst>
                                          <p:attrName/>
                                        </p:attrNameLst>
                                      </p:cBhvr>
                                    </p:anim>
                                  </p:childTnLst>
                                  <p:subTnLst>
                                    <p:set>
                                      <p:cBhvr override="childStyle">
                                        <p:cTn dur="1" fill="hold" display="0" masterRel="nextClick" afterEffect="1"/>
                                        <p:tgtEl>
                                          <p:spTgt spid="82"/>
                                        </p:tgtEl>
                                        <p:attrNameLst>
                                          <p:attrName>style.visibility</p:attrName>
                                        </p:attrNameLst>
                                      </p:cBhvr>
                                      <p:to>
                                        <p:strVal val="hidden"/>
                                      </p:to>
                                    </p:set>
                                  </p:subTnLst>
                                </p:cTn>
                              </p:par>
                            </p:childTnLst>
                          </p:cTn>
                        </p:par>
                      </p:childTnLst>
                    </p:cTn>
                  </p:par>
                  <p:par>
                    <p:cTn id="78" fill="hold">
                      <p:stCondLst>
                        <p:cond delay="indefinite"/>
                      </p:stCondLst>
                      <p:childTnLst>
                        <p:par>
                          <p:cTn id="79" fill="hold">
                            <p:stCondLst>
                              <p:cond delay="0"/>
                            </p:stCondLst>
                            <p:childTnLst>
                              <p:par>
                                <p:cTn id="80" presetID="24" presetClass="entr" presetSubtype="0" fill="hold" nodeType="clickEffect">
                                  <p:stCondLst>
                                    <p:cond delay="0"/>
                                  </p:stCondLst>
                                  <p:childTnLst>
                                    <p:set>
                                      <p:cBhvr>
                                        <p:cTn id="81" dur="1" fill="hold">
                                          <p:stCondLst>
                                            <p:cond delay="0"/>
                                          </p:stCondLst>
                                        </p:cTn>
                                        <p:tgtEl>
                                          <p:spTgt spid="75"/>
                                        </p:tgtEl>
                                        <p:attrNameLst>
                                          <p:attrName>style.visibility</p:attrName>
                                        </p:attrNameLst>
                                      </p:cBhvr>
                                      <p:to>
                                        <p:strVal val="visible"/>
                                      </p:to>
                                    </p:set>
                                    <p:anim to="" calcmode="lin" valueType="num">
                                      <p:cBhvr>
                                        <p:cTn id="82" dur="1" fill="hold"/>
                                        <p:tgtEl>
                                          <p:spTgt spid="75"/>
                                        </p:tgtEl>
                                        <p:attrNameLst>
                                          <p:attrName/>
                                        </p:attrNameLst>
                                      </p:cBhvr>
                                    </p:anim>
                                  </p:childTnLst>
                                </p:cTn>
                              </p:par>
                            </p:childTnLst>
                          </p:cTn>
                        </p:par>
                      </p:childTnLst>
                    </p:cTn>
                  </p:par>
                  <p:par>
                    <p:cTn id="83" fill="hold">
                      <p:stCondLst>
                        <p:cond delay="indefinite"/>
                      </p:stCondLst>
                      <p:childTnLst>
                        <p:par>
                          <p:cTn id="84" fill="hold">
                            <p:stCondLst>
                              <p:cond delay="0"/>
                            </p:stCondLst>
                            <p:childTnLst>
                              <p:par>
                                <p:cTn id="85" presetID="24" presetClass="entr" presetSubtype="0" fill="hold" grpId="0" nodeType="clickEffect">
                                  <p:stCondLst>
                                    <p:cond delay="0"/>
                                  </p:stCondLst>
                                  <p:childTnLst>
                                    <p:set>
                                      <p:cBhvr>
                                        <p:cTn id="86" dur="1" fill="hold">
                                          <p:stCondLst>
                                            <p:cond delay="0"/>
                                          </p:stCondLst>
                                        </p:cTn>
                                        <p:tgtEl>
                                          <p:spTgt spid="83"/>
                                        </p:tgtEl>
                                        <p:attrNameLst>
                                          <p:attrName>style.visibility</p:attrName>
                                        </p:attrNameLst>
                                      </p:cBhvr>
                                      <p:to>
                                        <p:strVal val="visible"/>
                                      </p:to>
                                    </p:set>
                                    <p:anim to="" calcmode="lin" valueType="num">
                                      <p:cBhvr>
                                        <p:cTn id="87" dur="1" fill="hold"/>
                                        <p:tgtEl>
                                          <p:spTgt spid="83"/>
                                        </p:tgtEl>
                                        <p:attrNameLst>
                                          <p:attrName/>
                                        </p:attrNameLst>
                                      </p:cBhvr>
                                    </p:anim>
                                  </p:childTnLst>
                                  <p:subTnLst>
                                    <p:set>
                                      <p:cBhvr override="childStyle">
                                        <p:cTn dur="1" fill="hold" display="0" masterRel="nextClick" afterEffect="1"/>
                                        <p:tgtEl>
                                          <p:spTgt spid="8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animBg="1"/>
      <p:bldP spid="81" grpId="0" animBg="1"/>
      <p:bldP spid="82" grpId="0" animBg="1"/>
      <p:bldP spid="83" grpId="0" animBg="1"/>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Relations entre savoirs et compétences</a:t>
            </a:r>
            <a:endParaRPr lang="fr-FR" dirty="0"/>
          </a:p>
        </p:txBody>
      </p:sp>
      <p:graphicFrame>
        <p:nvGraphicFramePr>
          <p:cNvPr id="28674" name="Object 2"/>
          <p:cNvGraphicFramePr>
            <a:graphicFrameLocks noChangeAspect="1"/>
          </p:cNvGraphicFramePr>
          <p:nvPr/>
        </p:nvGraphicFramePr>
        <p:xfrm>
          <a:off x="1041400" y="1442068"/>
          <a:ext cx="6718300" cy="5415932"/>
        </p:xfrm>
        <a:graphic>
          <a:graphicData uri="http://schemas.openxmlformats.org/presentationml/2006/ole">
            <p:oleObj spid="_x0000_s28674" name="Document" r:id="rId3" imgW="6121400" imgH="7912100" progId="Word.Document.12">
              <p:link updateAutomatic="1"/>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Pole d’étude des </a:t>
            </a:r>
            <a:r>
              <a:rPr lang="fr-FR" dirty="0" smtClean="0"/>
              <a:t>systèmes : </a:t>
            </a:r>
            <a:r>
              <a:rPr lang="fr-FR" dirty="0" smtClean="0"/>
              <a:t>Phase 1</a:t>
            </a:r>
            <a:endParaRPr lang="fr-FR" dirty="0"/>
          </a:p>
        </p:txBody>
      </p:sp>
      <p:sp>
        <p:nvSpPr>
          <p:cNvPr id="3" name="Espace réservé du contenu 2"/>
          <p:cNvSpPr>
            <a:spLocks noGrp="1"/>
          </p:cNvSpPr>
          <p:nvPr>
            <p:ph idx="1"/>
          </p:nvPr>
        </p:nvSpPr>
        <p:spPr>
          <a:xfrm>
            <a:off x="549275" y="1600200"/>
            <a:ext cx="8042276" cy="4940299"/>
          </a:xfrm>
        </p:spPr>
        <p:txBody>
          <a:bodyPr>
            <a:normAutofit fontScale="92500" lnSpcReduction="20000"/>
          </a:bodyPr>
          <a:lstStyle/>
          <a:p>
            <a:r>
              <a:rPr lang="fr-FR" b="1" dirty="0" smtClean="0"/>
              <a:t>Equipements </a:t>
            </a:r>
            <a:r>
              <a:rPr lang="fr-FR" b="1" dirty="0" smtClean="0"/>
              <a:t>informatiques </a:t>
            </a:r>
            <a:r>
              <a:rPr lang="fr-FR" dirty="0" smtClean="0"/>
              <a:t>: </a:t>
            </a:r>
            <a:r>
              <a:rPr lang="fr-FR" dirty="0" smtClean="0"/>
              <a:t>compléments ou dotation, réseau (ENT ou autre)</a:t>
            </a:r>
          </a:p>
          <a:p>
            <a:r>
              <a:rPr lang="fr-FR" b="1" dirty="0"/>
              <a:t>Systèmes </a:t>
            </a:r>
            <a:r>
              <a:rPr lang="fr-FR" b="1" dirty="0" smtClean="0"/>
              <a:t>techniques : </a:t>
            </a:r>
            <a:r>
              <a:rPr lang="fr-FR" dirty="0" smtClean="0"/>
              <a:t>(réels</a:t>
            </a:r>
            <a:r>
              <a:rPr lang="fr-FR" dirty="0"/>
              <a:t>, virtuels et à </a:t>
            </a:r>
            <a:r>
              <a:rPr lang="fr-FR" dirty="0" smtClean="0"/>
              <a:t>distance): communication, gestion des charges et énergies renouvelables, ondes électromagnétiques</a:t>
            </a:r>
          </a:p>
          <a:p>
            <a:r>
              <a:rPr lang="fr-FR" b="1" dirty="0"/>
              <a:t>Matériels </a:t>
            </a:r>
            <a:r>
              <a:rPr lang="fr-FR" b="1" dirty="0" smtClean="0"/>
              <a:t>didactiques </a:t>
            </a:r>
            <a:r>
              <a:rPr lang="fr-FR" dirty="0" smtClean="0"/>
              <a:t>: </a:t>
            </a:r>
            <a:r>
              <a:rPr lang="fr-FR" dirty="0"/>
              <a:t>caractérisation des </a:t>
            </a:r>
            <a:r>
              <a:rPr lang="fr-FR" dirty="0" smtClean="0"/>
              <a:t>matériaux, </a:t>
            </a:r>
            <a:r>
              <a:rPr lang="fr-FR" dirty="0"/>
              <a:t>d’étude de solutions </a:t>
            </a:r>
            <a:r>
              <a:rPr lang="fr-FR" dirty="0" smtClean="0"/>
              <a:t>techniques</a:t>
            </a:r>
          </a:p>
          <a:p>
            <a:r>
              <a:rPr lang="fr-FR" b="1" dirty="0"/>
              <a:t>Equipements de </a:t>
            </a:r>
            <a:r>
              <a:rPr lang="fr-FR" b="1" dirty="0" smtClean="0"/>
              <a:t>mesures </a:t>
            </a:r>
            <a:r>
              <a:rPr lang="fr-FR" dirty="0" smtClean="0"/>
              <a:t>: </a:t>
            </a:r>
            <a:r>
              <a:rPr lang="fr-FR" dirty="0" smtClean="0"/>
              <a:t>acquisition et </a:t>
            </a:r>
            <a:r>
              <a:rPr lang="fr-FR" dirty="0"/>
              <a:t>présentation de données pour la mesure de grandeurs des domaines mécaniques, énergétiques et </a:t>
            </a:r>
            <a:r>
              <a:rPr lang="fr-FR" dirty="0" smtClean="0"/>
              <a:t>informations</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Pole d’étude des </a:t>
            </a:r>
            <a:r>
              <a:rPr lang="fr-FR" dirty="0" smtClean="0"/>
              <a:t>systèmes : </a:t>
            </a:r>
            <a:r>
              <a:rPr lang="fr-FR" dirty="0" smtClean="0"/>
              <a:t>Phase 2</a:t>
            </a:r>
            <a:endParaRPr lang="fr-FR" dirty="0"/>
          </a:p>
        </p:txBody>
      </p:sp>
      <p:sp>
        <p:nvSpPr>
          <p:cNvPr id="3" name="Espace réservé du contenu 2"/>
          <p:cNvSpPr>
            <a:spLocks noGrp="1"/>
          </p:cNvSpPr>
          <p:nvPr>
            <p:ph idx="1"/>
          </p:nvPr>
        </p:nvSpPr>
        <p:spPr>
          <a:xfrm>
            <a:off x="549275" y="1901826"/>
            <a:ext cx="8042276" cy="4343400"/>
          </a:xfrm>
        </p:spPr>
        <p:txBody>
          <a:bodyPr>
            <a:normAutofit/>
          </a:bodyPr>
          <a:lstStyle/>
          <a:p>
            <a:r>
              <a:rPr lang="fr-FR" b="1" dirty="0" smtClean="0"/>
              <a:t>Equipements </a:t>
            </a:r>
            <a:r>
              <a:rPr lang="fr-FR" b="1" dirty="0" smtClean="0"/>
              <a:t>informatiques </a:t>
            </a:r>
            <a:r>
              <a:rPr lang="fr-FR" dirty="0" smtClean="0"/>
              <a:t>: </a:t>
            </a:r>
            <a:r>
              <a:rPr lang="fr-FR" dirty="0" smtClean="0"/>
              <a:t>compléments et progiciels de réalité virtuelle</a:t>
            </a:r>
          </a:p>
          <a:p>
            <a:r>
              <a:rPr lang="fr-FR" b="1" dirty="0"/>
              <a:t>Systèmes techniques</a:t>
            </a:r>
            <a:r>
              <a:rPr lang="fr-FR" b="1" dirty="0" smtClean="0"/>
              <a:t> </a:t>
            </a:r>
            <a:r>
              <a:rPr lang="fr-FR" dirty="0" smtClean="0"/>
              <a:t>(réels</a:t>
            </a:r>
            <a:r>
              <a:rPr lang="fr-FR" dirty="0"/>
              <a:t>, virtuels et à </a:t>
            </a:r>
            <a:r>
              <a:rPr lang="fr-FR" dirty="0" smtClean="0"/>
              <a:t>distance</a:t>
            </a:r>
            <a:r>
              <a:rPr lang="fr-FR" dirty="0" smtClean="0"/>
              <a:t>) </a:t>
            </a:r>
            <a:r>
              <a:rPr lang="fr-FR" dirty="0" smtClean="0"/>
              <a:t>complémentaires </a:t>
            </a:r>
            <a:r>
              <a:rPr lang="fr-FR" dirty="0"/>
              <a:t>aux équipements existants </a:t>
            </a:r>
            <a:endParaRPr lang="fr-FR" dirty="0" smtClean="0"/>
          </a:p>
          <a:p>
            <a:r>
              <a:rPr lang="fr-FR" b="1" dirty="0"/>
              <a:t>Matériels </a:t>
            </a:r>
            <a:r>
              <a:rPr lang="fr-FR" b="1" dirty="0" smtClean="0"/>
              <a:t>didactiques </a:t>
            </a:r>
            <a:r>
              <a:rPr lang="fr-FR" dirty="0" smtClean="0"/>
              <a:t>: </a:t>
            </a:r>
            <a:r>
              <a:rPr lang="fr-FR" dirty="0" smtClean="0"/>
              <a:t>complémentaires aux matériels existants</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11086"/>
            <a:ext cx="8229600" cy="646251"/>
          </a:xfrm>
        </p:spPr>
        <p:txBody>
          <a:bodyPr>
            <a:normAutofit fontScale="90000"/>
          </a:bodyPr>
          <a:lstStyle/>
          <a:p>
            <a:r>
              <a:rPr lang="fr-FR" dirty="0"/>
              <a:t>Descriptions sommaires des équipements </a:t>
            </a:r>
            <a:r>
              <a:rPr lang="fr-FR" dirty="0" smtClean="0"/>
              <a:t>recommandés</a:t>
            </a:r>
            <a:endParaRPr lang="fr-FR" dirty="0"/>
          </a:p>
        </p:txBody>
      </p:sp>
      <p:graphicFrame>
        <p:nvGraphicFramePr>
          <p:cNvPr id="5" name="Espace réservé du contenu 4"/>
          <p:cNvGraphicFramePr>
            <a:graphicFrameLocks noGrp="1"/>
          </p:cNvGraphicFramePr>
          <p:nvPr>
            <p:ph idx="1"/>
          </p:nvPr>
        </p:nvGraphicFramePr>
        <p:xfrm>
          <a:off x="671872" y="2260247"/>
          <a:ext cx="8229600" cy="4206240"/>
        </p:xfrm>
        <a:graphic>
          <a:graphicData uri="http://schemas.openxmlformats.org/drawingml/2006/table">
            <a:tbl>
              <a:tblPr firstRow="1" bandRow="1">
                <a:tableStyleId>{5C22544A-7EE6-4342-B048-85BDC9FD1C3A}</a:tableStyleId>
              </a:tblPr>
              <a:tblGrid>
                <a:gridCol w="2537235"/>
                <a:gridCol w="5692365"/>
              </a:tblGrid>
              <a:tr h="370840">
                <a:tc>
                  <a:txBody>
                    <a:bodyPr/>
                    <a:lstStyle/>
                    <a:p>
                      <a:r>
                        <a:rPr lang="fr-FR" sz="2000" kern="1200" dirty="0" smtClean="0">
                          <a:solidFill>
                            <a:schemeClr val="bg1"/>
                          </a:solidFill>
                          <a:latin typeface="+mn-lt"/>
                          <a:ea typeface="+mn-ea"/>
                          <a:cs typeface="+mn-cs"/>
                        </a:rPr>
                        <a:t>Système technique intégrant une gestion de charges (mouvements mécaniques intégrant la réversibilité et mouvements de fluides)</a:t>
                      </a:r>
                      <a:r>
                        <a:rPr lang="fr-FR" sz="2000" dirty="0" smtClean="0">
                          <a:solidFill>
                            <a:schemeClr val="bg1"/>
                          </a:solidFill>
                        </a:rPr>
                        <a:t> </a:t>
                      </a:r>
                      <a:endParaRPr lang="fr-FR" sz="2000" dirty="0">
                        <a:solidFill>
                          <a:schemeClr val="bg1"/>
                        </a:solidFill>
                      </a:endParaRPr>
                    </a:p>
                  </a:txBody>
                  <a:tcPr/>
                </a:tc>
                <a:tc>
                  <a:txBody>
                    <a:bodyPr/>
                    <a:lstStyle/>
                    <a:p>
                      <a:r>
                        <a:rPr lang="fr-FR" sz="1800" i="1" kern="1200" dirty="0" smtClean="0">
                          <a:solidFill>
                            <a:schemeClr val="dk1"/>
                          </a:solidFill>
                          <a:latin typeface="+mn-lt"/>
                          <a:ea typeface="+mn-ea"/>
                          <a:cs typeface="+mn-cs"/>
                        </a:rPr>
                        <a:t>Tout système transmettant de l’énergie modulée à une charge en mouvement (masses mécaniques ou fluides hydrauliques ou gazeux), Le paramétrage du modulateur permettra d’analyser l’impact de la commande sur la consommation énergétique. </a:t>
                      </a:r>
                      <a:endParaRPr lang="fr-FR" sz="1800" kern="1200" dirty="0" smtClean="0">
                        <a:solidFill>
                          <a:schemeClr val="dk1"/>
                        </a:solidFill>
                        <a:latin typeface="+mn-lt"/>
                        <a:ea typeface="+mn-ea"/>
                        <a:cs typeface="+mn-cs"/>
                      </a:endParaRPr>
                    </a:p>
                    <a:p>
                      <a:r>
                        <a:rPr lang="fr-FR" sz="1800" i="1" kern="1200" dirty="0" smtClean="0">
                          <a:solidFill>
                            <a:schemeClr val="dk1"/>
                          </a:solidFill>
                          <a:latin typeface="+mn-lt"/>
                          <a:ea typeface="+mn-ea"/>
                          <a:cs typeface="+mn-cs"/>
                        </a:rPr>
                        <a:t>Les couples des charges mécaniques seront constant, linéaire et  ou quadratique et une chaîne d’énergie sera réversible </a:t>
                      </a:r>
                      <a:endParaRPr lang="fr-FR" sz="1800" kern="1200" dirty="0" smtClean="0">
                        <a:solidFill>
                          <a:schemeClr val="dk1"/>
                        </a:solidFill>
                        <a:latin typeface="+mn-lt"/>
                        <a:ea typeface="+mn-ea"/>
                        <a:cs typeface="+mn-cs"/>
                      </a:endParaRPr>
                    </a:p>
                    <a:p>
                      <a:r>
                        <a:rPr lang="fr-FR" sz="1800" i="1" kern="1200" dirty="0" smtClean="0">
                          <a:solidFill>
                            <a:schemeClr val="dk1"/>
                          </a:solidFill>
                          <a:latin typeface="+mn-lt"/>
                          <a:ea typeface="+mn-ea"/>
                          <a:cs typeface="+mn-cs"/>
                        </a:rPr>
                        <a:t>Les caractéristiques de la charge pourront être modifiées</a:t>
                      </a:r>
                      <a:endParaRPr lang="fr-FR" sz="1800" kern="1200" dirty="0" smtClean="0">
                        <a:solidFill>
                          <a:schemeClr val="dk1"/>
                        </a:solidFill>
                        <a:latin typeface="+mn-lt"/>
                        <a:ea typeface="+mn-ea"/>
                        <a:cs typeface="+mn-cs"/>
                      </a:endParaRPr>
                    </a:p>
                    <a:p>
                      <a:r>
                        <a:rPr lang="fr-FR" sz="1800" i="1" kern="1200" dirty="0" smtClean="0">
                          <a:solidFill>
                            <a:schemeClr val="dk1"/>
                          </a:solidFill>
                          <a:latin typeface="+mn-lt"/>
                          <a:ea typeface="+mn-ea"/>
                          <a:cs typeface="+mn-cs"/>
                        </a:rPr>
                        <a:t>Ces systèmes peuvent avantageusement intégrer d’autres types de transformateurs d’énergie (échangeurs thermiques, par exemple)</a:t>
                      </a:r>
                      <a:endParaRPr lang="fr-FR" sz="1800" kern="1200" dirty="0" smtClean="0">
                        <a:solidFill>
                          <a:schemeClr val="dk1"/>
                        </a:solidFill>
                        <a:latin typeface="+mn-lt"/>
                        <a:ea typeface="+mn-ea"/>
                        <a:cs typeface="+mn-cs"/>
                      </a:endParaRPr>
                    </a:p>
                    <a:p>
                      <a:r>
                        <a:rPr lang="fr-FR" sz="1800" i="1" kern="1200" dirty="0" smtClean="0">
                          <a:solidFill>
                            <a:schemeClr val="dk1"/>
                          </a:solidFill>
                          <a:latin typeface="+mn-lt"/>
                          <a:ea typeface="+mn-ea"/>
                          <a:cs typeface="+mn-cs"/>
                        </a:rPr>
                        <a:t>Exemples : système de levage, vélo à assistance électrique, VMC double flux, système de pompage de fluide, etc.</a:t>
                      </a:r>
                      <a:endParaRPr lang="fr-FR" sz="1800" kern="1200" dirty="0" smtClean="0">
                        <a:solidFill>
                          <a:schemeClr val="dk1"/>
                        </a:solidFill>
                        <a:latin typeface="+mn-lt"/>
                        <a:ea typeface="+mn-ea"/>
                        <a:cs typeface="+mn-cs"/>
                      </a:endParaRPr>
                    </a:p>
                  </a:txBody>
                  <a:tcPr/>
                </a:tc>
              </a:tr>
            </a:tbl>
          </a:graphicData>
        </a:graphic>
      </p:graphicFrame>
      <p:sp>
        <p:nvSpPr>
          <p:cNvPr id="4" name="ZoneTexte 3"/>
          <p:cNvSpPr txBox="1"/>
          <p:nvPr/>
        </p:nvSpPr>
        <p:spPr>
          <a:xfrm>
            <a:off x="506772" y="1758950"/>
            <a:ext cx="4145336" cy="369332"/>
          </a:xfrm>
          <a:prstGeom prst="rect">
            <a:avLst/>
          </a:prstGeom>
          <a:noFill/>
        </p:spPr>
        <p:txBody>
          <a:bodyPr wrap="none" rtlCol="0">
            <a:spAutoFit/>
          </a:bodyPr>
          <a:lstStyle/>
          <a:p>
            <a:r>
              <a:rPr lang="fr-FR" b="1" i="1" dirty="0" smtClean="0"/>
              <a:t>Exemple de spécifications générales :</a:t>
            </a:r>
            <a:endParaRPr lang="fr-FR" b="1" i="1"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Baccalauréat STI2D</a:t>
            </a:r>
            <a:endParaRPr lang="fr-FR" dirty="0"/>
          </a:p>
        </p:txBody>
      </p:sp>
      <p:sp>
        <p:nvSpPr>
          <p:cNvPr id="3" name="Sous-titre 2"/>
          <p:cNvSpPr>
            <a:spLocks noGrp="1"/>
          </p:cNvSpPr>
          <p:nvPr>
            <p:ph type="subTitle" idx="1"/>
          </p:nvPr>
        </p:nvSpPr>
        <p:spPr>
          <a:xfrm>
            <a:off x="1371600" y="3378200"/>
            <a:ext cx="6400800" cy="2260600"/>
          </a:xfrm>
        </p:spPr>
        <p:txBody>
          <a:bodyPr>
            <a:normAutofit fontScale="85000" lnSpcReduction="10000"/>
          </a:bodyPr>
          <a:lstStyle/>
          <a:p>
            <a:r>
              <a:rPr lang="fr-FR" dirty="0" smtClean="0">
                <a:solidFill>
                  <a:schemeClr val="bg1">
                    <a:lumMod val="50000"/>
                  </a:schemeClr>
                </a:solidFill>
              </a:rPr>
              <a:t>La structure du bac </a:t>
            </a:r>
            <a:r>
              <a:rPr lang="fr-FR" dirty="0" smtClean="0">
                <a:solidFill>
                  <a:schemeClr val="bg1">
                    <a:lumMod val="50000"/>
                  </a:schemeClr>
                </a:solidFill>
              </a:rPr>
              <a:t>STI2D et des lieux de formation</a:t>
            </a:r>
          </a:p>
          <a:p>
            <a:r>
              <a:rPr lang="fr-FR" dirty="0" smtClean="0"/>
              <a:t>Programme des enseignements </a:t>
            </a:r>
            <a:r>
              <a:rPr lang="fr-FR" dirty="0" smtClean="0"/>
              <a:t>transversaux et équipements</a:t>
            </a:r>
          </a:p>
          <a:p>
            <a:r>
              <a:rPr lang="fr-FR" dirty="0" smtClean="0">
                <a:solidFill>
                  <a:srgbClr val="FF0000"/>
                </a:solidFill>
              </a:rPr>
              <a:t>Programmes des </a:t>
            </a:r>
            <a:r>
              <a:rPr lang="fr-FR" dirty="0" smtClean="0">
                <a:solidFill>
                  <a:srgbClr val="FF0000"/>
                </a:solidFill>
              </a:rPr>
              <a:t>spécialités et équipements</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85686"/>
            <a:ext cx="8229600" cy="646251"/>
          </a:xfrm>
        </p:spPr>
        <p:txBody>
          <a:bodyPr>
            <a:noAutofit/>
          </a:bodyPr>
          <a:lstStyle/>
          <a:p>
            <a:r>
              <a:rPr lang="fr-FR" sz="4000" dirty="0" smtClean="0">
                <a:solidFill>
                  <a:srgbClr val="FF0000"/>
                </a:solidFill>
              </a:rPr>
              <a:t>Architecture et Construction</a:t>
            </a:r>
            <a:endParaRPr lang="fr-FR" sz="4000" dirty="0">
              <a:solidFill>
                <a:srgbClr val="FF0000"/>
              </a:solidFill>
            </a:endParaRPr>
          </a:p>
        </p:txBody>
      </p:sp>
      <p:sp>
        <p:nvSpPr>
          <p:cNvPr id="3" name="Espace réservé du contenu 2"/>
          <p:cNvSpPr>
            <a:spLocks noGrp="1"/>
          </p:cNvSpPr>
          <p:nvPr>
            <p:ph idx="1"/>
          </p:nvPr>
        </p:nvSpPr>
        <p:spPr>
          <a:xfrm>
            <a:off x="457200" y="2273300"/>
            <a:ext cx="8229600" cy="3852863"/>
          </a:xfrm>
        </p:spPr>
        <p:txBody>
          <a:bodyPr/>
          <a:lstStyle/>
          <a:p>
            <a:pPr algn="ctr">
              <a:buNone/>
            </a:pPr>
            <a:r>
              <a:rPr lang="fr-FR" dirty="0" smtClean="0"/>
              <a:t>La spécialité explore l’étude et la recherche de solutions architecturales et techniques relatives aux bâtiments et ouvrages. Elle apporte les compétences nécessaires à l’analyse, la conception et l’intégration dans son environnement d’une construction dans une démarche de développement durable </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Objectifs et compétences AC</a:t>
            </a:r>
            <a:endParaRPr lang="fr-FR" dirty="0"/>
          </a:p>
        </p:txBody>
      </p:sp>
      <p:grpSp>
        <p:nvGrpSpPr>
          <p:cNvPr id="3" name="Grouper 61"/>
          <p:cNvGrpSpPr/>
          <p:nvPr/>
        </p:nvGrpSpPr>
        <p:grpSpPr>
          <a:xfrm>
            <a:off x="-986368" y="499592"/>
            <a:ext cx="6913036" cy="5862579"/>
            <a:chOff x="-986368" y="499592"/>
            <a:chExt cx="6913036" cy="5862579"/>
          </a:xfrm>
        </p:grpSpPr>
        <p:grpSp>
          <p:nvGrpSpPr>
            <p:cNvPr id="4" name="Grouper 50"/>
            <p:cNvGrpSpPr/>
            <p:nvPr/>
          </p:nvGrpSpPr>
          <p:grpSpPr>
            <a:xfrm>
              <a:off x="897468" y="1399040"/>
              <a:ext cx="2222500" cy="1016000"/>
              <a:chOff x="3321050" y="1142997"/>
              <a:chExt cx="2222500" cy="1016000"/>
            </a:xfrm>
          </p:grpSpPr>
          <p:sp>
            <p:nvSpPr>
              <p:cNvPr id="11" name="Ellipse 10"/>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2" name="ZoneTexte 11"/>
              <p:cNvSpPr txBox="1"/>
              <p:nvPr/>
            </p:nvSpPr>
            <p:spPr>
              <a:xfrm>
                <a:off x="3321050" y="1420165"/>
                <a:ext cx="2222500" cy="461665"/>
              </a:xfrm>
              <a:prstGeom prst="rect">
                <a:avLst/>
              </a:prstGeom>
              <a:noFill/>
            </p:spPr>
            <p:txBody>
              <a:bodyPr wrap="square" rtlCol="0">
                <a:spAutoFit/>
              </a:bodyPr>
              <a:lstStyle/>
              <a:p>
                <a:pPr algn="ctr"/>
                <a:r>
                  <a:rPr lang="fr-FR" sz="2400" dirty="0" smtClean="0"/>
                  <a:t>AC</a:t>
                </a:r>
                <a:endParaRPr lang="fr-FR" sz="2400" dirty="0"/>
              </a:p>
            </p:txBody>
          </p:sp>
        </p:grpSp>
        <p:grpSp>
          <p:nvGrpSpPr>
            <p:cNvPr id="5" name="Grouper 16"/>
            <p:cNvGrpSpPr/>
            <p:nvPr/>
          </p:nvGrpSpPr>
          <p:grpSpPr>
            <a:xfrm>
              <a:off x="1843618" y="2621157"/>
              <a:ext cx="3746500" cy="646331"/>
              <a:chOff x="5219700" y="3205199"/>
              <a:chExt cx="3746500" cy="646331"/>
            </a:xfrm>
          </p:grpSpPr>
          <p:sp>
            <p:nvSpPr>
              <p:cNvPr id="18" name="ZoneTexte 17"/>
              <p:cNvSpPr txBox="1"/>
              <p:nvPr/>
            </p:nvSpPr>
            <p:spPr>
              <a:xfrm>
                <a:off x="5422900" y="3205199"/>
                <a:ext cx="3543300" cy="646331"/>
              </a:xfrm>
              <a:prstGeom prst="rect">
                <a:avLst/>
              </a:prstGeom>
              <a:noFill/>
            </p:spPr>
            <p:txBody>
              <a:bodyPr wrap="square" rtlCol="0">
                <a:spAutoFit/>
              </a:bodyPr>
              <a:lstStyle/>
              <a:p>
                <a:r>
                  <a:rPr lang="fr-FR" b="1" dirty="0" smtClean="0"/>
                  <a:t>Imaginer une solution, </a:t>
                </a:r>
              </a:p>
              <a:p>
                <a:r>
                  <a:rPr lang="fr-FR" b="1" dirty="0" smtClean="0"/>
                  <a:t>répondre à un besoin</a:t>
                </a:r>
                <a:r>
                  <a:rPr lang="fr-FR" dirty="0" smtClean="0"/>
                  <a:t> </a:t>
                </a:r>
              </a:p>
            </p:txBody>
          </p:sp>
          <p:sp>
            <p:nvSpPr>
              <p:cNvPr id="19" name="Ellipse 18"/>
              <p:cNvSpPr>
                <a:spLocks/>
              </p:cNvSpPr>
              <p:nvPr/>
            </p:nvSpPr>
            <p:spPr>
              <a:xfrm>
                <a:off x="5219700" y="3275049"/>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6" name="Grouper 19"/>
            <p:cNvGrpSpPr/>
            <p:nvPr/>
          </p:nvGrpSpPr>
          <p:grpSpPr>
            <a:xfrm>
              <a:off x="903818" y="4886394"/>
              <a:ext cx="4373791" cy="369332"/>
              <a:chOff x="4279900" y="5470436"/>
              <a:chExt cx="4373791" cy="369332"/>
            </a:xfrm>
          </p:grpSpPr>
          <p:sp>
            <p:nvSpPr>
              <p:cNvPr id="21" name="ZoneTexte 20"/>
              <p:cNvSpPr txBox="1"/>
              <p:nvPr/>
            </p:nvSpPr>
            <p:spPr>
              <a:xfrm>
                <a:off x="4545241" y="5470436"/>
                <a:ext cx="4108450" cy="369332"/>
              </a:xfrm>
              <a:prstGeom prst="rect">
                <a:avLst/>
              </a:prstGeom>
              <a:noFill/>
            </p:spPr>
            <p:txBody>
              <a:bodyPr wrap="square" rtlCol="0">
                <a:spAutoFit/>
              </a:bodyPr>
              <a:lstStyle/>
              <a:p>
                <a:r>
                  <a:rPr lang="fr-FR" b="1" dirty="0" smtClean="0"/>
                  <a:t>Gérer la vie du produit</a:t>
                </a:r>
                <a:r>
                  <a:rPr lang="fr-FR" dirty="0" smtClean="0"/>
                  <a:t> </a:t>
                </a:r>
              </a:p>
            </p:txBody>
          </p:sp>
          <p:sp>
            <p:nvSpPr>
              <p:cNvPr id="22" name="Ellipse 21"/>
              <p:cNvSpPr>
                <a:spLocks/>
              </p:cNvSpPr>
              <p:nvPr/>
            </p:nvSpPr>
            <p:spPr>
              <a:xfrm>
                <a:off x="4279900" y="556671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7" name="Grouper 22"/>
            <p:cNvGrpSpPr/>
            <p:nvPr/>
          </p:nvGrpSpPr>
          <p:grpSpPr>
            <a:xfrm>
              <a:off x="1468968" y="3889610"/>
              <a:ext cx="4457700" cy="646331"/>
              <a:chOff x="4845050" y="4473652"/>
              <a:chExt cx="4457700" cy="646331"/>
            </a:xfrm>
          </p:grpSpPr>
          <p:sp>
            <p:nvSpPr>
              <p:cNvPr id="24" name="ZoneTexte 23"/>
              <p:cNvSpPr txBox="1"/>
              <p:nvPr/>
            </p:nvSpPr>
            <p:spPr>
              <a:xfrm>
                <a:off x="5060950" y="4473652"/>
                <a:ext cx="4241800" cy="646331"/>
              </a:xfrm>
              <a:prstGeom prst="rect">
                <a:avLst/>
              </a:prstGeom>
              <a:noFill/>
            </p:spPr>
            <p:txBody>
              <a:bodyPr wrap="square" rtlCol="0">
                <a:spAutoFit/>
              </a:bodyPr>
              <a:lstStyle/>
              <a:p>
                <a:r>
                  <a:rPr lang="fr-FR" b="1" dirty="0" smtClean="0"/>
                  <a:t>Valider des solutions </a:t>
                </a:r>
              </a:p>
              <a:p>
                <a:r>
                  <a:rPr lang="fr-FR" b="1" dirty="0" smtClean="0"/>
                  <a:t>techniques</a:t>
                </a:r>
                <a:r>
                  <a:rPr lang="fr-FR" dirty="0" smtClean="0"/>
                  <a:t> </a:t>
                </a:r>
              </a:p>
            </p:txBody>
          </p:sp>
          <p:sp>
            <p:nvSpPr>
              <p:cNvPr id="25" name="Ellipse 24"/>
              <p:cNvSpPr>
                <a:spLocks/>
              </p:cNvSpPr>
              <p:nvPr/>
            </p:nvSpPr>
            <p:spPr>
              <a:xfrm>
                <a:off x="4845050" y="453766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8" name="Grouper 25"/>
            <p:cNvGrpSpPr/>
            <p:nvPr/>
          </p:nvGrpSpPr>
          <p:grpSpPr>
            <a:xfrm>
              <a:off x="-169332" y="2543926"/>
              <a:ext cx="2222500" cy="1460500"/>
              <a:chOff x="2838450" y="3127968"/>
              <a:chExt cx="2222500" cy="1460500"/>
            </a:xfrm>
          </p:grpSpPr>
          <p:sp>
            <p:nvSpPr>
              <p:cNvPr id="27" name="Ellipse 26"/>
              <p:cNvSpPr>
                <a:spLocks noChangeAspect="1"/>
              </p:cNvSpPr>
              <p:nvPr/>
            </p:nvSpPr>
            <p:spPr>
              <a:xfrm>
                <a:off x="3238500" y="3127968"/>
                <a:ext cx="1460500" cy="14605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8" name="ZoneTexte 27"/>
              <p:cNvSpPr txBox="1"/>
              <p:nvPr/>
            </p:nvSpPr>
            <p:spPr>
              <a:xfrm>
                <a:off x="2838450" y="3608336"/>
                <a:ext cx="2222500" cy="461665"/>
              </a:xfrm>
              <a:prstGeom prst="rect">
                <a:avLst/>
              </a:prstGeom>
              <a:noFill/>
            </p:spPr>
            <p:txBody>
              <a:bodyPr wrap="square" rtlCol="0">
                <a:spAutoFit/>
              </a:bodyPr>
              <a:lstStyle/>
              <a:p>
                <a:pPr algn="ctr"/>
                <a:r>
                  <a:rPr lang="fr-FR" sz="2400" dirty="0" smtClean="0"/>
                  <a:t>Conception</a:t>
                </a:r>
                <a:endParaRPr lang="fr-FR" sz="2400" dirty="0"/>
              </a:p>
            </p:txBody>
          </p:sp>
        </p:grpSp>
        <p:sp>
          <p:nvSpPr>
            <p:cNvPr id="29" name="Arc 28"/>
            <p:cNvSpPr/>
            <p:nvPr/>
          </p:nvSpPr>
          <p:spPr>
            <a:xfrm rot="1267347">
              <a:off x="-986368" y="499592"/>
              <a:ext cx="2726272" cy="5862579"/>
            </a:xfrm>
            <a:prstGeom prst="arc">
              <a:avLst>
                <a:gd name="adj1" fmla="val 18587169"/>
                <a:gd name="adj2" fmla="val 359456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grpSp>
        <p:nvGrpSpPr>
          <p:cNvPr id="40" name="Grouper 39"/>
          <p:cNvGrpSpPr/>
          <p:nvPr/>
        </p:nvGrpSpPr>
        <p:grpSpPr>
          <a:xfrm>
            <a:off x="2053168" y="1535258"/>
            <a:ext cx="6938432" cy="2178100"/>
            <a:chOff x="2053168" y="1535258"/>
            <a:chExt cx="6938432" cy="2178100"/>
          </a:xfrm>
        </p:grpSpPr>
        <p:grpSp>
          <p:nvGrpSpPr>
            <p:cNvPr id="10" name="Grouper 38"/>
            <p:cNvGrpSpPr/>
            <p:nvPr/>
          </p:nvGrpSpPr>
          <p:grpSpPr>
            <a:xfrm>
              <a:off x="4356100" y="1535258"/>
              <a:ext cx="4635500" cy="2178100"/>
              <a:chOff x="4356100" y="1535258"/>
              <a:chExt cx="4635500" cy="2178100"/>
            </a:xfrm>
          </p:grpSpPr>
          <p:sp>
            <p:nvSpPr>
              <p:cNvPr id="32" name="ZoneTexte 31"/>
              <p:cNvSpPr txBox="1"/>
              <p:nvPr/>
            </p:nvSpPr>
            <p:spPr>
              <a:xfrm>
                <a:off x="4356100" y="1535258"/>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Participer à une étude architecturale, dans une démarche de développement durable </a:t>
                </a:r>
                <a:endParaRPr lang="fr-FR" dirty="0">
                  <a:solidFill>
                    <a:schemeClr val="tx1"/>
                  </a:solidFill>
                </a:endParaRPr>
              </a:p>
            </p:txBody>
          </p:sp>
          <p:sp>
            <p:nvSpPr>
              <p:cNvPr id="33" name="ZoneTexte 32"/>
              <p:cNvSpPr txBox="1"/>
              <p:nvPr/>
            </p:nvSpPr>
            <p:spPr>
              <a:xfrm>
                <a:off x="4356100" y="2301723"/>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fr-FR" dirty="0" smtClean="0"/>
                  <a:t>Proposer/Choisir des solutions techniques répondant aux contraintes et attentes d’une construction</a:t>
                </a:r>
                <a:endParaRPr lang="fr-FR" dirty="0"/>
              </a:p>
            </p:txBody>
          </p:sp>
          <p:sp>
            <p:nvSpPr>
              <p:cNvPr id="34" name="ZoneTexte 33"/>
              <p:cNvSpPr txBox="1"/>
              <p:nvPr/>
            </p:nvSpPr>
            <p:spPr>
              <a:xfrm>
                <a:off x="4356100" y="3344026"/>
                <a:ext cx="46355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Concevoir une organisation de réalisation </a:t>
                </a:r>
                <a:endParaRPr lang="fr-FR" dirty="0">
                  <a:solidFill>
                    <a:schemeClr val="tx1"/>
                  </a:solidFill>
                </a:endParaRPr>
              </a:p>
            </p:txBody>
          </p:sp>
        </p:grpSp>
        <p:cxnSp>
          <p:nvCxnSpPr>
            <p:cNvPr id="51" name="Connecteur droit avec flèche 50"/>
            <p:cNvCxnSpPr>
              <a:stCxn id="28" idx="3"/>
            </p:cNvCxnSpPr>
            <p:nvPr/>
          </p:nvCxnSpPr>
          <p:spPr>
            <a:xfrm>
              <a:off x="2053168" y="3255127"/>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43" name="Grouper 42"/>
          <p:cNvGrpSpPr/>
          <p:nvPr/>
        </p:nvGrpSpPr>
        <p:grpSpPr>
          <a:xfrm>
            <a:off x="1710268" y="3059258"/>
            <a:ext cx="7281332" cy="2442399"/>
            <a:chOff x="1710268" y="3059258"/>
            <a:chExt cx="7281332" cy="2442399"/>
          </a:xfrm>
        </p:grpSpPr>
        <p:grpSp>
          <p:nvGrpSpPr>
            <p:cNvPr id="14" name="Grouper 44"/>
            <p:cNvGrpSpPr/>
            <p:nvPr/>
          </p:nvGrpSpPr>
          <p:grpSpPr>
            <a:xfrm>
              <a:off x="4356100" y="3059258"/>
              <a:ext cx="4635500" cy="2442399"/>
              <a:chOff x="4356100" y="1725758"/>
              <a:chExt cx="4635500" cy="2442399"/>
            </a:xfrm>
          </p:grpSpPr>
          <p:sp>
            <p:nvSpPr>
              <p:cNvPr id="46" name="ZoneTexte 45"/>
              <p:cNvSpPr txBox="1"/>
              <p:nvPr/>
            </p:nvSpPr>
            <p:spPr>
              <a:xfrm>
                <a:off x="4356100" y="1725758"/>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Simuler un comportement  structurel, thermique et acoustique de tout ou partie d’une construction </a:t>
                </a:r>
                <a:endParaRPr lang="fr-FR" dirty="0"/>
              </a:p>
            </p:txBody>
          </p:sp>
          <p:sp>
            <p:nvSpPr>
              <p:cNvPr id="47" name="ZoneTexte 46"/>
              <p:cNvSpPr txBox="1"/>
              <p:nvPr/>
            </p:nvSpPr>
            <p:spPr>
              <a:xfrm>
                <a:off x="4356100" y="2758923"/>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Analyser les résultats issus de simulations ou d’essais de laboratoire </a:t>
                </a:r>
                <a:endParaRPr lang="fr-FR" dirty="0"/>
              </a:p>
            </p:txBody>
          </p:sp>
          <p:sp>
            <p:nvSpPr>
              <p:cNvPr id="48" name="ZoneTexte 47"/>
              <p:cNvSpPr txBox="1"/>
              <p:nvPr/>
            </p:nvSpPr>
            <p:spPr>
              <a:xfrm>
                <a:off x="4356100" y="3521826"/>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Analyser/Valider les choix structurels et de confort </a:t>
                </a:r>
                <a:endParaRPr lang="fr-FR" dirty="0">
                  <a:solidFill>
                    <a:schemeClr val="tx1"/>
                  </a:solidFill>
                </a:endParaRPr>
              </a:p>
            </p:txBody>
          </p:sp>
        </p:grpSp>
        <p:cxnSp>
          <p:nvCxnSpPr>
            <p:cNvPr id="52" name="Connecteur droit avec flèche 51"/>
            <p:cNvCxnSpPr/>
            <p:nvPr/>
          </p:nvCxnSpPr>
          <p:spPr>
            <a:xfrm>
              <a:off x="1710268" y="4523580"/>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42" name="Grouper 41"/>
          <p:cNvGrpSpPr/>
          <p:nvPr/>
        </p:nvGrpSpPr>
        <p:grpSpPr>
          <a:xfrm>
            <a:off x="1466852" y="4024458"/>
            <a:ext cx="7524748" cy="2693998"/>
            <a:chOff x="1466852" y="4024458"/>
            <a:chExt cx="7524748" cy="2693998"/>
          </a:xfrm>
        </p:grpSpPr>
        <p:cxnSp>
          <p:nvCxnSpPr>
            <p:cNvPr id="53" name="Connecteur droit avec flèche 52"/>
            <p:cNvCxnSpPr/>
            <p:nvPr/>
          </p:nvCxnSpPr>
          <p:spPr>
            <a:xfrm>
              <a:off x="1466852" y="5410539"/>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16" name="Grouper 55"/>
            <p:cNvGrpSpPr/>
            <p:nvPr/>
          </p:nvGrpSpPr>
          <p:grpSpPr>
            <a:xfrm>
              <a:off x="4356100" y="4024458"/>
              <a:ext cx="4635500" cy="2693998"/>
              <a:chOff x="4356100" y="2259158"/>
              <a:chExt cx="4635500" cy="2693998"/>
            </a:xfrm>
          </p:grpSpPr>
          <p:sp>
            <p:nvSpPr>
              <p:cNvPr id="57" name="ZoneTexte 56"/>
              <p:cNvSpPr txBox="1"/>
              <p:nvPr/>
            </p:nvSpPr>
            <p:spPr>
              <a:xfrm>
                <a:off x="4356100" y="2259158"/>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fr-FR" dirty="0" smtClean="0"/>
                  <a:t>Améliorer les performances d’une construction du point de vue énergétique, domotique et informationnel</a:t>
                </a:r>
                <a:endParaRPr lang="fr-FR" dirty="0"/>
              </a:p>
            </p:txBody>
          </p:sp>
          <p:sp>
            <p:nvSpPr>
              <p:cNvPr id="58" name="ZoneTexte 57"/>
              <p:cNvSpPr txBox="1"/>
              <p:nvPr/>
            </p:nvSpPr>
            <p:spPr>
              <a:xfrm>
                <a:off x="4356100" y="3266923"/>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Identifier et décrire les causes de désordre dans une construction </a:t>
                </a:r>
                <a:endParaRPr lang="fr-FR" dirty="0"/>
              </a:p>
            </p:txBody>
          </p:sp>
          <p:sp>
            <p:nvSpPr>
              <p:cNvPr id="59" name="ZoneTexte 58"/>
              <p:cNvSpPr txBox="1"/>
              <p:nvPr/>
            </p:nvSpPr>
            <p:spPr>
              <a:xfrm>
                <a:off x="4356100" y="4029826"/>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Valoriser la fin de vie du produit : déconstruction, gestion des déchets, valorisation des produits </a:t>
                </a:r>
                <a:endParaRPr lang="fr-FR" dirty="0">
                  <a:solidFill>
                    <a:schemeClr val="tx1"/>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Programme AC</a:t>
            </a:r>
            <a:endParaRPr lang="fr-FR" dirty="0"/>
          </a:p>
        </p:txBody>
      </p:sp>
      <p:sp>
        <p:nvSpPr>
          <p:cNvPr id="11" name="ZoneTexte 10"/>
          <p:cNvSpPr txBox="1"/>
          <p:nvPr/>
        </p:nvSpPr>
        <p:spPr>
          <a:xfrm>
            <a:off x="584200" y="1811635"/>
            <a:ext cx="2997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Projet technologique </a:t>
            </a:r>
            <a:endParaRPr lang="fr-FR" dirty="0"/>
          </a:p>
        </p:txBody>
      </p:sp>
      <p:sp>
        <p:nvSpPr>
          <p:cNvPr id="22" name="ZoneTexte 21"/>
          <p:cNvSpPr txBox="1"/>
          <p:nvPr/>
        </p:nvSpPr>
        <p:spPr>
          <a:xfrm>
            <a:off x="558800" y="2320330"/>
            <a:ext cx="8445500" cy="923330"/>
          </a:xfrm>
          <a:prstGeom prst="rect">
            <a:avLst/>
          </a:prstGeom>
          <a:noFill/>
        </p:spPr>
        <p:txBody>
          <a:bodyPr wrap="square" rtlCol="0">
            <a:spAutoFit/>
          </a:bodyPr>
          <a:lstStyle/>
          <a:p>
            <a:r>
              <a:rPr lang="fr-FR" i="1" dirty="0" smtClean="0"/>
              <a:t>Dans un contexte de développement durable, faire participer les élèves aux principales étapes d’un projet de construction en intégrant des contraintes sociales et culturelles, d’efficacité énergétique et du cadre de vie. </a:t>
            </a:r>
            <a:r>
              <a:rPr lang="fr-FR" dirty="0" smtClean="0"/>
              <a:t> </a:t>
            </a:r>
            <a:endParaRPr lang="fr-FR" dirty="0"/>
          </a:p>
        </p:txBody>
      </p:sp>
      <p:sp>
        <p:nvSpPr>
          <p:cNvPr id="23" name="ZoneTexte 22"/>
          <p:cNvSpPr txBox="1"/>
          <p:nvPr/>
        </p:nvSpPr>
        <p:spPr>
          <a:xfrm>
            <a:off x="584200" y="3606800"/>
            <a:ext cx="2997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Conception d’un ouvrage </a:t>
            </a:r>
            <a:endParaRPr lang="fr-FR" dirty="0"/>
          </a:p>
        </p:txBody>
      </p:sp>
      <p:sp>
        <p:nvSpPr>
          <p:cNvPr id="44" name="ZoneTexte 43"/>
          <p:cNvSpPr txBox="1"/>
          <p:nvPr/>
        </p:nvSpPr>
        <p:spPr>
          <a:xfrm>
            <a:off x="584200" y="4095929"/>
            <a:ext cx="8559800" cy="1200329"/>
          </a:xfrm>
          <a:prstGeom prst="rect">
            <a:avLst/>
          </a:prstGeom>
          <a:noFill/>
        </p:spPr>
        <p:txBody>
          <a:bodyPr wrap="square" rtlCol="0">
            <a:spAutoFit/>
          </a:bodyPr>
          <a:lstStyle/>
          <a:p>
            <a:r>
              <a:rPr lang="fr-FR" i="1" dirty="0" smtClean="0"/>
              <a:t>identifier les paramètres culturels, sociaux, sanitaires, technologiques et économiques participant à la conception d’une construction. Analyser en quoi des solutions technologiques répondent au programme du projet. Définir et valider une solution par simulation.</a:t>
            </a:r>
            <a:r>
              <a:rPr lang="fr-FR" dirty="0" smtClean="0"/>
              <a:t> </a:t>
            </a:r>
            <a:endParaRPr lang="fr-FR" dirty="0"/>
          </a:p>
        </p:txBody>
      </p:sp>
      <p:sp>
        <p:nvSpPr>
          <p:cNvPr id="48" name="ZoneTexte 47"/>
          <p:cNvSpPr txBox="1"/>
          <p:nvPr/>
        </p:nvSpPr>
        <p:spPr>
          <a:xfrm>
            <a:off x="584200" y="5477470"/>
            <a:ext cx="8559800" cy="1477328"/>
          </a:xfrm>
          <a:prstGeom prst="rect">
            <a:avLst/>
          </a:prstGeom>
          <a:noFill/>
        </p:spPr>
        <p:txBody>
          <a:bodyPr wrap="square" rtlCol="0">
            <a:spAutoFit/>
          </a:bodyPr>
          <a:lstStyle/>
          <a:p>
            <a:r>
              <a:rPr lang="fr-FR" i="1" dirty="0" smtClean="0"/>
              <a:t>identifier les éléments importants du cycle de vie d’une construction. Assurer le suivi d’une construction en prenant en compte la spécificité des caractéristiques du sol et du climat du site, leur variabilité dans le temps et le vieillissement des matériaux. Améliorer les performances de la construction pour répondre aux contraintes du développement durable.</a:t>
            </a:r>
            <a:r>
              <a:rPr lang="fr-FR" dirty="0" smtClean="0"/>
              <a:t>  </a:t>
            </a:r>
            <a:endParaRPr lang="fr-FR" dirty="0"/>
          </a:p>
        </p:txBody>
      </p:sp>
      <p:grpSp>
        <p:nvGrpSpPr>
          <p:cNvPr id="42" name="Grouper 41"/>
          <p:cNvGrpSpPr/>
          <p:nvPr/>
        </p:nvGrpSpPr>
        <p:grpSpPr>
          <a:xfrm>
            <a:off x="3581400" y="1360269"/>
            <a:ext cx="5422900" cy="1554600"/>
            <a:chOff x="3581400" y="1360269"/>
            <a:chExt cx="5422900" cy="1554600"/>
          </a:xfrm>
        </p:grpSpPr>
        <p:sp>
          <p:nvSpPr>
            <p:cNvPr id="13" name="ZoneTexte 12"/>
            <p:cNvSpPr txBox="1"/>
            <p:nvPr/>
          </p:nvSpPr>
          <p:spPr>
            <a:xfrm>
              <a:off x="5397500" y="1360269"/>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Projet technologique </a:t>
              </a:r>
              <a:endParaRPr lang="fr-FR" dirty="0"/>
            </a:p>
          </p:txBody>
        </p:sp>
        <p:sp>
          <p:nvSpPr>
            <p:cNvPr id="14" name="ZoneTexte 13"/>
            <p:cNvSpPr txBox="1"/>
            <p:nvPr/>
          </p:nvSpPr>
          <p:spPr>
            <a:xfrm>
              <a:off x="5397500" y="1809234"/>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Projet architectural </a:t>
              </a:r>
              <a:endParaRPr lang="fr-FR" dirty="0"/>
            </a:p>
          </p:txBody>
        </p:sp>
        <p:sp>
          <p:nvSpPr>
            <p:cNvPr id="15" name="ZoneTexte 14"/>
            <p:cNvSpPr txBox="1"/>
            <p:nvPr/>
          </p:nvSpPr>
          <p:spPr>
            <a:xfrm>
              <a:off x="5397500" y="2268538"/>
              <a:ext cx="36068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Comprendre une organisation de réalisation </a:t>
              </a:r>
              <a:endParaRPr lang="fr-FR" dirty="0">
                <a:solidFill>
                  <a:schemeClr val="tx1"/>
                </a:solidFill>
              </a:endParaRPr>
            </a:p>
          </p:txBody>
        </p:sp>
        <p:cxnSp>
          <p:nvCxnSpPr>
            <p:cNvPr id="16" name="Connecteur en angle 15"/>
            <p:cNvCxnSpPr>
              <a:stCxn id="11" idx="3"/>
              <a:endCxn id="13" idx="1"/>
            </p:cNvCxnSpPr>
            <p:nvPr/>
          </p:nvCxnSpPr>
          <p:spPr>
            <a:xfrm flipV="1">
              <a:off x="3581400" y="1544935"/>
              <a:ext cx="1816100" cy="451366"/>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7" name="Connecteur en angle 16"/>
            <p:cNvCxnSpPr>
              <a:stCxn id="11" idx="3"/>
              <a:endCxn id="15" idx="1"/>
            </p:cNvCxnSpPr>
            <p:nvPr/>
          </p:nvCxnSpPr>
          <p:spPr>
            <a:xfrm>
              <a:off x="3581400" y="1996301"/>
              <a:ext cx="1816100" cy="595403"/>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8" name="Connecteur droit avec flèche 17"/>
            <p:cNvCxnSpPr>
              <a:stCxn id="11" idx="3"/>
              <a:endCxn id="14" idx="1"/>
            </p:cNvCxnSpPr>
            <p:nvPr/>
          </p:nvCxnSpPr>
          <p:spPr>
            <a:xfrm flipV="1">
              <a:off x="3581400" y="1993900"/>
              <a:ext cx="1816100" cy="2401"/>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grpSp>
      <p:grpSp>
        <p:nvGrpSpPr>
          <p:cNvPr id="5" name="Grouper 48"/>
          <p:cNvGrpSpPr/>
          <p:nvPr/>
        </p:nvGrpSpPr>
        <p:grpSpPr>
          <a:xfrm>
            <a:off x="3581400" y="4695607"/>
            <a:ext cx="5422900" cy="1136115"/>
            <a:chOff x="3581400" y="5076607"/>
            <a:chExt cx="5422900" cy="1136115"/>
          </a:xfrm>
        </p:grpSpPr>
        <p:sp>
          <p:nvSpPr>
            <p:cNvPr id="38" name="ZoneTexte 37"/>
            <p:cNvSpPr txBox="1"/>
            <p:nvPr/>
          </p:nvSpPr>
          <p:spPr>
            <a:xfrm>
              <a:off x="5397500" y="5076607"/>
              <a:ext cx="36068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Améliorer les performances de la construction </a:t>
              </a:r>
              <a:endParaRPr lang="fr-FR" dirty="0"/>
            </a:p>
          </p:txBody>
        </p:sp>
        <p:sp>
          <p:nvSpPr>
            <p:cNvPr id="39" name="ZoneTexte 38"/>
            <p:cNvSpPr txBox="1"/>
            <p:nvPr/>
          </p:nvSpPr>
          <p:spPr>
            <a:xfrm>
              <a:off x="5397500" y="5843390"/>
              <a:ext cx="3606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Gestion de la vie d’une construction </a:t>
              </a:r>
              <a:endParaRPr lang="fr-FR" dirty="0"/>
            </a:p>
          </p:txBody>
        </p:sp>
        <p:cxnSp>
          <p:nvCxnSpPr>
            <p:cNvPr id="40" name="Connecteur en angle 39"/>
            <p:cNvCxnSpPr>
              <a:endCxn id="39" idx="1"/>
            </p:cNvCxnSpPr>
            <p:nvPr/>
          </p:nvCxnSpPr>
          <p:spPr>
            <a:xfrm>
              <a:off x="3581400" y="5677258"/>
              <a:ext cx="1816100" cy="350798"/>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1" name="Connecteur en angle 40"/>
            <p:cNvCxnSpPr>
              <a:stCxn id="36" idx="3"/>
              <a:endCxn id="38" idx="1"/>
            </p:cNvCxnSpPr>
            <p:nvPr/>
          </p:nvCxnSpPr>
          <p:spPr>
            <a:xfrm flipV="1">
              <a:off x="3581400" y="5399773"/>
              <a:ext cx="1816100" cy="25996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37" name="Grouper 36"/>
          <p:cNvGrpSpPr/>
          <p:nvPr/>
        </p:nvGrpSpPr>
        <p:grpSpPr>
          <a:xfrm>
            <a:off x="3581400" y="3106738"/>
            <a:ext cx="5422900" cy="1385292"/>
            <a:chOff x="3581400" y="3309938"/>
            <a:chExt cx="5422900" cy="1385292"/>
          </a:xfrm>
        </p:grpSpPr>
        <p:sp>
          <p:nvSpPr>
            <p:cNvPr id="25" name="ZoneTexte 24"/>
            <p:cNvSpPr txBox="1"/>
            <p:nvPr/>
          </p:nvSpPr>
          <p:spPr>
            <a:xfrm>
              <a:off x="5397500" y="330993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Paramètres influant la conception </a:t>
              </a:r>
              <a:endParaRPr lang="fr-FR" dirty="0"/>
            </a:p>
          </p:txBody>
        </p:sp>
        <p:sp>
          <p:nvSpPr>
            <p:cNvPr id="26" name="ZoneTexte 25"/>
            <p:cNvSpPr txBox="1"/>
            <p:nvPr/>
          </p:nvSpPr>
          <p:spPr>
            <a:xfrm>
              <a:off x="5397500" y="380519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Solutions technologiques </a:t>
              </a:r>
              <a:endParaRPr lang="fr-FR" dirty="0"/>
            </a:p>
          </p:txBody>
        </p:sp>
        <p:cxnSp>
          <p:nvCxnSpPr>
            <p:cNvPr id="27" name="Connecteur en angle 26"/>
            <p:cNvCxnSpPr>
              <a:stCxn id="23" idx="3"/>
              <a:endCxn id="26" idx="1"/>
            </p:cNvCxnSpPr>
            <p:nvPr/>
          </p:nvCxnSpPr>
          <p:spPr>
            <a:xfrm flipV="1">
              <a:off x="3581400" y="3989864"/>
              <a:ext cx="1816100" cy="480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8" name="Connecteur en angle 27"/>
            <p:cNvCxnSpPr>
              <a:stCxn id="23" idx="3"/>
              <a:endCxn id="25" idx="1"/>
            </p:cNvCxnSpPr>
            <p:nvPr/>
          </p:nvCxnSpPr>
          <p:spPr>
            <a:xfrm flipV="1">
              <a:off x="3581400" y="3494604"/>
              <a:ext cx="1816100" cy="50006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29" name="ZoneTexte 28"/>
            <p:cNvSpPr txBox="1"/>
            <p:nvPr/>
          </p:nvSpPr>
          <p:spPr>
            <a:xfrm>
              <a:off x="5397500" y="432589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Modélisations, essais et simulations </a:t>
              </a:r>
              <a:endParaRPr lang="fr-FR" dirty="0"/>
            </a:p>
          </p:txBody>
        </p:sp>
        <p:cxnSp>
          <p:nvCxnSpPr>
            <p:cNvPr id="35" name="Connecteur en angle 34"/>
            <p:cNvCxnSpPr>
              <a:stCxn id="23" idx="3"/>
              <a:endCxn id="29" idx="1"/>
            </p:cNvCxnSpPr>
            <p:nvPr/>
          </p:nvCxnSpPr>
          <p:spPr>
            <a:xfrm>
              <a:off x="3581400" y="3994666"/>
              <a:ext cx="1816100" cy="5158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sp>
        <p:nvSpPr>
          <p:cNvPr id="36" name="ZoneTexte 35"/>
          <p:cNvSpPr txBox="1"/>
          <p:nvPr/>
        </p:nvSpPr>
        <p:spPr>
          <a:xfrm>
            <a:off x="584200" y="5094069"/>
            <a:ext cx="2997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Vie de la construction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20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to="" calcmode="lin" valueType="num">
                                      <p:cBhvr>
                                        <p:cTn id="22" dur="1" fill="hold"/>
                                        <p:tgtEl>
                                          <p:spTgt spid="2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 to="" calcmode="lin" valueType="num">
                                      <p:cBhvr>
                                        <p:cTn id="27" dur="1" fill="hold"/>
                                        <p:tgtEl>
                                          <p:spTgt spid="44"/>
                                        </p:tgtEl>
                                        <p:attrNameLst>
                                          <p:attrName/>
                                        </p:attrNameLst>
                                      </p:cBhvr>
                                    </p:anim>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20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 to="" calcmode="lin" valueType="num">
                                      <p:cBhvr>
                                        <p:cTn id="37" dur="1" fill="hold"/>
                                        <p:tgtEl>
                                          <p:spTgt spid="36"/>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 to="" calcmode="lin" valueType="num">
                                      <p:cBhvr>
                                        <p:cTn id="42" dur="1" fill="hold"/>
                                        <p:tgtEl>
                                          <p:spTgt spid="48"/>
                                        </p:tgtEl>
                                        <p:attrNameLst>
                                          <p:attrName/>
                                        </p:attrNameLst>
                                      </p:cBhvr>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to="" calcmode="lin" valueType="num">
                                      <p:cBhvr>
                                        <p:cTn id="4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p:bldP spid="23" grpId="0" animBg="1"/>
      <p:bldP spid="44" grpId="0"/>
      <p:bldP spid="48" grpId="0"/>
      <p:bldP spid="36" grpId="0" animBg="1"/>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 Phase 1</a:t>
            </a:r>
            <a:endParaRPr lang="fr-FR" dirty="0"/>
          </a:p>
        </p:txBody>
      </p:sp>
      <p:sp>
        <p:nvSpPr>
          <p:cNvPr id="3" name="Espace réservé du contenu 2"/>
          <p:cNvSpPr>
            <a:spLocks noGrp="1"/>
          </p:cNvSpPr>
          <p:nvPr>
            <p:ph idx="1"/>
          </p:nvPr>
        </p:nvSpPr>
        <p:spPr>
          <a:xfrm>
            <a:off x="549275" y="1854201"/>
            <a:ext cx="8042276" cy="3809999"/>
          </a:xfrm>
        </p:spPr>
        <p:txBody>
          <a:bodyPr>
            <a:normAutofit/>
          </a:bodyPr>
          <a:lstStyle/>
          <a:p>
            <a:r>
              <a:rPr lang="fr-FR" sz="2400" b="1" dirty="0"/>
              <a:t>Equipements informatiques</a:t>
            </a:r>
            <a:r>
              <a:rPr lang="fr-FR" sz="2400" dirty="0" smtClean="0"/>
              <a:t> compléments et progiciels de réalité virtuelle</a:t>
            </a:r>
          </a:p>
          <a:p>
            <a:r>
              <a:rPr lang="fr-FR" sz="2400" b="1" dirty="0" smtClean="0"/>
              <a:t>Maquettes </a:t>
            </a:r>
            <a:r>
              <a:rPr lang="fr-FR" sz="2400" b="1" dirty="0" smtClean="0"/>
              <a:t>didactiques : </a:t>
            </a:r>
            <a:r>
              <a:rPr lang="fr-FR" sz="2400" dirty="0" smtClean="0"/>
              <a:t>Maquettes domotique, </a:t>
            </a:r>
            <a:r>
              <a:rPr lang="fr-FR" sz="2400" dirty="0"/>
              <a:t>de </a:t>
            </a:r>
            <a:r>
              <a:rPr lang="fr-FR" sz="2400" dirty="0" smtClean="0"/>
              <a:t>régulation et </a:t>
            </a:r>
            <a:r>
              <a:rPr lang="fr-FR" sz="2400" dirty="0"/>
              <a:t>sismique</a:t>
            </a:r>
            <a:r>
              <a:rPr lang="fr-FR" sz="2400" dirty="0" smtClean="0"/>
              <a:t> </a:t>
            </a:r>
          </a:p>
          <a:p>
            <a:r>
              <a:rPr lang="fr-FR" sz="2400" b="1" dirty="0" smtClean="0"/>
              <a:t>Matériels </a:t>
            </a:r>
            <a:r>
              <a:rPr lang="fr-FR" sz="2400" b="1" dirty="0"/>
              <a:t>didactiques </a:t>
            </a:r>
            <a:r>
              <a:rPr lang="fr-FR" sz="2400" b="1" dirty="0" smtClean="0"/>
              <a:t>d’expérimentation : </a:t>
            </a:r>
            <a:r>
              <a:rPr lang="fr-FR" sz="2400" dirty="0"/>
              <a:t>étude de déformation des </a:t>
            </a:r>
            <a:r>
              <a:rPr lang="fr-FR" sz="2400" dirty="0" smtClean="0"/>
              <a:t>portiques, </a:t>
            </a:r>
            <a:r>
              <a:rPr lang="fr-FR" sz="2400" dirty="0"/>
              <a:t>Pénétromètre ou essai à la plaque</a:t>
            </a:r>
            <a:r>
              <a:rPr lang="fr-FR" sz="2400" dirty="0" smtClean="0"/>
              <a:t> </a:t>
            </a:r>
          </a:p>
          <a:p>
            <a:r>
              <a:rPr lang="fr-FR" sz="2400" b="1" dirty="0"/>
              <a:t>Equipements de </a:t>
            </a:r>
            <a:r>
              <a:rPr lang="fr-FR" sz="2400" b="1" dirty="0" smtClean="0"/>
              <a:t>mesures </a:t>
            </a:r>
            <a:r>
              <a:rPr lang="fr-FR" sz="2400" dirty="0" smtClean="0"/>
              <a:t>: </a:t>
            </a:r>
            <a:r>
              <a:rPr lang="fr-FR" sz="2400" dirty="0" smtClean="0"/>
              <a:t>Sonomètre, équipements </a:t>
            </a:r>
            <a:r>
              <a:rPr lang="fr-FR" sz="2400" dirty="0"/>
              <a:t>de topologie standard</a:t>
            </a:r>
            <a:r>
              <a:rPr lang="fr-FR" sz="2400" dirty="0" smtClean="0"/>
              <a:t> </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 Phase 2</a:t>
            </a:r>
            <a:endParaRPr lang="fr-FR" dirty="0"/>
          </a:p>
        </p:txBody>
      </p:sp>
      <p:sp>
        <p:nvSpPr>
          <p:cNvPr id="3" name="Espace réservé du contenu 2"/>
          <p:cNvSpPr>
            <a:spLocks noGrp="1"/>
          </p:cNvSpPr>
          <p:nvPr>
            <p:ph idx="1"/>
          </p:nvPr>
        </p:nvSpPr>
        <p:spPr>
          <a:xfrm>
            <a:off x="549275" y="2031999"/>
            <a:ext cx="8042276" cy="1930401"/>
          </a:xfrm>
        </p:spPr>
        <p:txBody>
          <a:bodyPr>
            <a:normAutofit/>
          </a:bodyPr>
          <a:lstStyle/>
          <a:p>
            <a:r>
              <a:rPr lang="fr-FR" sz="2400" b="1" dirty="0" smtClean="0"/>
              <a:t>Equipements </a:t>
            </a:r>
            <a:r>
              <a:rPr lang="fr-FR" sz="2400" b="1" dirty="0" smtClean="0"/>
              <a:t>informatiques </a:t>
            </a:r>
            <a:r>
              <a:rPr lang="fr-FR" sz="2400" dirty="0" smtClean="0"/>
              <a:t>: </a:t>
            </a:r>
            <a:r>
              <a:rPr lang="fr-FR" sz="2400" dirty="0" smtClean="0"/>
              <a:t>progiciels de simulation et de réalité virtuelle,</a:t>
            </a:r>
          </a:p>
          <a:p>
            <a:r>
              <a:rPr lang="fr-FR" sz="2400" b="1" dirty="0" smtClean="0"/>
              <a:t>Matériels </a:t>
            </a:r>
            <a:r>
              <a:rPr lang="fr-FR" sz="2400" b="1" dirty="0" smtClean="0"/>
              <a:t>didactiques </a:t>
            </a:r>
            <a:r>
              <a:rPr lang="fr-FR" sz="2400" dirty="0" smtClean="0"/>
              <a:t>: </a:t>
            </a:r>
            <a:r>
              <a:rPr lang="fr-FR" sz="2400" dirty="0" smtClean="0"/>
              <a:t>caméra infra rouge, Porte soufflante et système de mesure.</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762000" y="784086"/>
            <a:ext cx="8229600" cy="646251"/>
          </a:xfrm>
        </p:spPr>
        <p:txBody>
          <a:bodyPr>
            <a:noAutofit/>
          </a:bodyPr>
          <a:lstStyle/>
          <a:p>
            <a:r>
              <a:rPr lang="fr-FR" sz="4000" dirty="0" smtClean="0">
                <a:solidFill>
                  <a:srgbClr val="FF0000"/>
                </a:solidFill>
              </a:rPr>
              <a:t>Energie et Environnement</a:t>
            </a:r>
            <a:endParaRPr lang="fr-FR" sz="4000" dirty="0">
              <a:solidFill>
                <a:srgbClr val="FF0000"/>
              </a:solidFill>
            </a:endParaRPr>
          </a:p>
        </p:txBody>
      </p:sp>
      <p:sp>
        <p:nvSpPr>
          <p:cNvPr id="3" name="Espace réservé du contenu 2"/>
          <p:cNvSpPr>
            <a:spLocks noGrp="1"/>
          </p:cNvSpPr>
          <p:nvPr>
            <p:ph idx="1"/>
          </p:nvPr>
        </p:nvSpPr>
        <p:spPr>
          <a:xfrm>
            <a:off x="825500" y="1955800"/>
            <a:ext cx="7594600" cy="4170363"/>
          </a:xfrm>
        </p:spPr>
        <p:txBody>
          <a:bodyPr/>
          <a:lstStyle/>
          <a:p>
            <a:pPr algn="ctr">
              <a:buNone/>
            </a:pPr>
            <a:r>
              <a:rPr lang="fr-FR" dirty="0" smtClean="0"/>
              <a:t>La spécialité explore la gestion, le transport, la distribution et l'utilisation de l’énergie. Elle apporte les compétences nécessaires pour appréhender l’efficacité énergétique de tous les systèmes ainsi que leur impact sur l’environnement et l’optimisation du cycle de vie</a:t>
            </a:r>
          </a:p>
          <a:p>
            <a:pPr algn="ctr">
              <a:buNone/>
            </a:pPr>
            <a:endParaRPr lang="fr-F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Objectifs et compétences EE</a:t>
            </a:r>
            <a:endParaRPr lang="fr-FR" dirty="0"/>
          </a:p>
        </p:txBody>
      </p:sp>
      <p:grpSp>
        <p:nvGrpSpPr>
          <p:cNvPr id="3" name="Grouper 61"/>
          <p:cNvGrpSpPr/>
          <p:nvPr/>
        </p:nvGrpSpPr>
        <p:grpSpPr>
          <a:xfrm>
            <a:off x="-986368" y="499592"/>
            <a:ext cx="6913036" cy="5862579"/>
            <a:chOff x="-986368" y="499592"/>
            <a:chExt cx="6913036" cy="5862579"/>
          </a:xfrm>
        </p:grpSpPr>
        <p:grpSp>
          <p:nvGrpSpPr>
            <p:cNvPr id="4" name="Grouper 50"/>
            <p:cNvGrpSpPr/>
            <p:nvPr/>
          </p:nvGrpSpPr>
          <p:grpSpPr>
            <a:xfrm>
              <a:off x="897468" y="1399040"/>
              <a:ext cx="2222500" cy="1016000"/>
              <a:chOff x="3321050" y="1142997"/>
              <a:chExt cx="2222500" cy="1016000"/>
            </a:xfrm>
          </p:grpSpPr>
          <p:sp>
            <p:nvSpPr>
              <p:cNvPr id="11" name="Ellipse 10"/>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2" name="ZoneTexte 11"/>
              <p:cNvSpPr txBox="1"/>
              <p:nvPr/>
            </p:nvSpPr>
            <p:spPr>
              <a:xfrm>
                <a:off x="3321050" y="1420165"/>
                <a:ext cx="2222500" cy="461665"/>
              </a:xfrm>
              <a:prstGeom prst="rect">
                <a:avLst/>
              </a:prstGeom>
              <a:noFill/>
            </p:spPr>
            <p:txBody>
              <a:bodyPr wrap="square" rtlCol="0">
                <a:spAutoFit/>
              </a:bodyPr>
              <a:lstStyle/>
              <a:p>
                <a:pPr algn="ctr"/>
                <a:r>
                  <a:rPr lang="fr-FR" sz="2400" dirty="0" smtClean="0"/>
                  <a:t>EE</a:t>
                </a:r>
                <a:endParaRPr lang="fr-FR" sz="2400" dirty="0"/>
              </a:p>
            </p:txBody>
          </p:sp>
        </p:grpSp>
        <p:grpSp>
          <p:nvGrpSpPr>
            <p:cNvPr id="5" name="Grouper 16"/>
            <p:cNvGrpSpPr/>
            <p:nvPr/>
          </p:nvGrpSpPr>
          <p:grpSpPr>
            <a:xfrm>
              <a:off x="1843618" y="2621157"/>
              <a:ext cx="3746500" cy="646331"/>
              <a:chOff x="5219700" y="3205199"/>
              <a:chExt cx="3746500" cy="646331"/>
            </a:xfrm>
          </p:grpSpPr>
          <p:sp>
            <p:nvSpPr>
              <p:cNvPr id="18" name="ZoneTexte 17"/>
              <p:cNvSpPr txBox="1"/>
              <p:nvPr/>
            </p:nvSpPr>
            <p:spPr>
              <a:xfrm>
                <a:off x="5422900" y="3205199"/>
                <a:ext cx="3543300" cy="646331"/>
              </a:xfrm>
              <a:prstGeom prst="rect">
                <a:avLst/>
              </a:prstGeom>
              <a:noFill/>
            </p:spPr>
            <p:txBody>
              <a:bodyPr wrap="square" rtlCol="0">
                <a:spAutoFit/>
              </a:bodyPr>
              <a:lstStyle/>
              <a:p>
                <a:r>
                  <a:rPr lang="fr-FR" b="1" dirty="0" smtClean="0"/>
                  <a:t>Imaginer une solution, </a:t>
                </a:r>
              </a:p>
              <a:p>
                <a:r>
                  <a:rPr lang="fr-FR" b="1" dirty="0" smtClean="0"/>
                  <a:t>répondre à un besoin</a:t>
                </a:r>
                <a:r>
                  <a:rPr lang="fr-FR" dirty="0" smtClean="0"/>
                  <a:t> </a:t>
                </a:r>
              </a:p>
            </p:txBody>
          </p:sp>
          <p:sp>
            <p:nvSpPr>
              <p:cNvPr id="19" name="Ellipse 18"/>
              <p:cNvSpPr>
                <a:spLocks/>
              </p:cNvSpPr>
              <p:nvPr/>
            </p:nvSpPr>
            <p:spPr>
              <a:xfrm>
                <a:off x="5219700" y="3275049"/>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6" name="Grouper 19"/>
            <p:cNvGrpSpPr/>
            <p:nvPr/>
          </p:nvGrpSpPr>
          <p:grpSpPr>
            <a:xfrm>
              <a:off x="903818" y="4886394"/>
              <a:ext cx="4373791" cy="369332"/>
              <a:chOff x="4279900" y="5470436"/>
              <a:chExt cx="4373791" cy="369332"/>
            </a:xfrm>
          </p:grpSpPr>
          <p:sp>
            <p:nvSpPr>
              <p:cNvPr id="21" name="ZoneTexte 20"/>
              <p:cNvSpPr txBox="1"/>
              <p:nvPr/>
            </p:nvSpPr>
            <p:spPr>
              <a:xfrm>
                <a:off x="4545241" y="5470436"/>
                <a:ext cx="4108450" cy="369332"/>
              </a:xfrm>
              <a:prstGeom prst="rect">
                <a:avLst/>
              </a:prstGeom>
              <a:noFill/>
            </p:spPr>
            <p:txBody>
              <a:bodyPr wrap="square" rtlCol="0">
                <a:spAutoFit/>
              </a:bodyPr>
              <a:lstStyle/>
              <a:p>
                <a:r>
                  <a:rPr lang="fr-FR" b="1" dirty="0" smtClean="0"/>
                  <a:t>Gérer la vie du produit</a:t>
                </a:r>
                <a:r>
                  <a:rPr lang="fr-FR" dirty="0" smtClean="0"/>
                  <a:t> </a:t>
                </a:r>
              </a:p>
            </p:txBody>
          </p:sp>
          <p:sp>
            <p:nvSpPr>
              <p:cNvPr id="22" name="Ellipse 21"/>
              <p:cNvSpPr>
                <a:spLocks/>
              </p:cNvSpPr>
              <p:nvPr/>
            </p:nvSpPr>
            <p:spPr>
              <a:xfrm>
                <a:off x="4279900" y="556671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7" name="Grouper 22"/>
            <p:cNvGrpSpPr/>
            <p:nvPr/>
          </p:nvGrpSpPr>
          <p:grpSpPr>
            <a:xfrm>
              <a:off x="1468968" y="3889610"/>
              <a:ext cx="4457700" cy="646331"/>
              <a:chOff x="4845050" y="4473652"/>
              <a:chExt cx="4457700" cy="646331"/>
            </a:xfrm>
          </p:grpSpPr>
          <p:sp>
            <p:nvSpPr>
              <p:cNvPr id="24" name="ZoneTexte 23"/>
              <p:cNvSpPr txBox="1"/>
              <p:nvPr/>
            </p:nvSpPr>
            <p:spPr>
              <a:xfrm>
                <a:off x="5060950" y="4473652"/>
                <a:ext cx="4241800" cy="646331"/>
              </a:xfrm>
              <a:prstGeom prst="rect">
                <a:avLst/>
              </a:prstGeom>
              <a:noFill/>
            </p:spPr>
            <p:txBody>
              <a:bodyPr wrap="square" rtlCol="0">
                <a:spAutoFit/>
              </a:bodyPr>
              <a:lstStyle/>
              <a:p>
                <a:r>
                  <a:rPr lang="fr-FR" b="1" dirty="0" smtClean="0"/>
                  <a:t>Valider des solutions </a:t>
                </a:r>
              </a:p>
              <a:p>
                <a:r>
                  <a:rPr lang="fr-FR" b="1" dirty="0" smtClean="0"/>
                  <a:t>techniques</a:t>
                </a:r>
                <a:r>
                  <a:rPr lang="fr-FR" dirty="0" smtClean="0"/>
                  <a:t> </a:t>
                </a:r>
              </a:p>
            </p:txBody>
          </p:sp>
          <p:sp>
            <p:nvSpPr>
              <p:cNvPr id="25" name="Ellipse 24"/>
              <p:cNvSpPr>
                <a:spLocks/>
              </p:cNvSpPr>
              <p:nvPr/>
            </p:nvSpPr>
            <p:spPr>
              <a:xfrm>
                <a:off x="4845050" y="453766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8" name="Grouper 25"/>
            <p:cNvGrpSpPr/>
            <p:nvPr/>
          </p:nvGrpSpPr>
          <p:grpSpPr>
            <a:xfrm>
              <a:off x="-169332" y="2543926"/>
              <a:ext cx="2222500" cy="1460500"/>
              <a:chOff x="2838450" y="3127968"/>
              <a:chExt cx="2222500" cy="1460500"/>
            </a:xfrm>
          </p:grpSpPr>
          <p:sp>
            <p:nvSpPr>
              <p:cNvPr id="27" name="Ellipse 26"/>
              <p:cNvSpPr>
                <a:spLocks noChangeAspect="1"/>
              </p:cNvSpPr>
              <p:nvPr/>
            </p:nvSpPr>
            <p:spPr>
              <a:xfrm>
                <a:off x="3238500" y="3127968"/>
                <a:ext cx="1460500" cy="14605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8" name="ZoneTexte 27"/>
              <p:cNvSpPr txBox="1"/>
              <p:nvPr/>
            </p:nvSpPr>
            <p:spPr>
              <a:xfrm>
                <a:off x="2838450" y="3608336"/>
                <a:ext cx="2222500" cy="461665"/>
              </a:xfrm>
              <a:prstGeom prst="rect">
                <a:avLst/>
              </a:prstGeom>
              <a:noFill/>
            </p:spPr>
            <p:txBody>
              <a:bodyPr wrap="square" rtlCol="0">
                <a:spAutoFit/>
              </a:bodyPr>
              <a:lstStyle/>
              <a:p>
                <a:pPr algn="ctr"/>
                <a:r>
                  <a:rPr lang="fr-FR" sz="2400" dirty="0" smtClean="0"/>
                  <a:t>Conception</a:t>
                </a:r>
                <a:endParaRPr lang="fr-FR" sz="2400" dirty="0"/>
              </a:p>
            </p:txBody>
          </p:sp>
        </p:grpSp>
        <p:sp>
          <p:nvSpPr>
            <p:cNvPr id="29" name="Arc 28"/>
            <p:cNvSpPr/>
            <p:nvPr/>
          </p:nvSpPr>
          <p:spPr>
            <a:xfrm rot="1267347">
              <a:off x="-986368" y="499592"/>
              <a:ext cx="2726272" cy="5862579"/>
            </a:xfrm>
            <a:prstGeom prst="arc">
              <a:avLst>
                <a:gd name="adj1" fmla="val 18587169"/>
                <a:gd name="adj2" fmla="val 359456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grpSp>
        <p:nvGrpSpPr>
          <p:cNvPr id="40" name="Grouper 39"/>
          <p:cNvGrpSpPr/>
          <p:nvPr/>
        </p:nvGrpSpPr>
        <p:grpSpPr>
          <a:xfrm>
            <a:off x="2053168" y="1382858"/>
            <a:ext cx="6938432" cy="4605371"/>
            <a:chOff x="2053168" y="1382858"/>
            <a:chExt cx="6938432" cy="4605371"/>
          </a:xfrm>
        </p:grpSpPr>
        <p:cxnSp>
          <p:nvCxnSpPr>
            <p:cNvPr id="51" name="Connecteur droit avec flèche 50"/>
            <p:cNvCxnSpPr>
              <a:stCxn id="28" idx="3"/>
            </p:cNvCxnSpPr>
            <p:nvPr/>
          </p:nvCxnSpPr>
          <p:spPr>
            <a:xfrm>
              <a:off x="2053168" y="3255127"/>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10" name="Grouper 38"/>
            <p:cNvGrpSpPr/>
            <p:nvPr/>
          </p:nvGrpSpPr>
          <p:grpSpPr>
            <a:xfrm>
              <a:off x="4356100" y="1382858"/>
              <a:ext cx="4635500" cy="4605371"/>
              <a:chOff x="4356100" y="1382858"/>
              <a:chExt cx="4635500" cy="4605371"/>
            </a:xfrm>
          </p:grpSpPr>
          <p:sp>
            <p:nvSpPr>
              <p:cNvPr id="32" name="ZoneTexte 31"/>
              <p:cNvSpPr txBox="1"/>
              <p:nvPr/>
            </p:nvSpPr>
            <p:spPr>
              <a:xfrm>
                <a:off x="4356100" y="1382858"/>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Participer à une démarche de conception dans le but de proposer plusieurs solutions possibles à un problème technique identifié en lien avec un enjeu énergétique </a:t>
                </a:r>
                <a:endParaRPr lang="fr-FR" dirty="0">
                  <a:solidFill>
                    <a:schemeClr val="tx1"/>
                  </a:solidFill>
                </a:endParaRPr>
              </a:p>
            </p:txBody>
          </p:sp>
          <p:sp>
            <p:nvSpPr>
              <p:cNvPr id="33" name="ZoneTexte 32"/>
              <p:cNvSpPr txBox="1"/>
              <p:nvPr/>
            </p:nvSpPr>
            <p:spPr>
              <a:xfrm>
                <a:off x="4356100" y="2682723"/>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Justifier une solution retenue en intégrant les conséquences des choix sur le triptyque Matériau – </a:t>
                </a:r>
                <a:r>
                  <a:rPr lang="fr-FR" dirty="0" err="1" smtClean="0"/>
                  <a:t>Ėnergie</a:t>
                </a:r>
                <a:r>
                  <a:rPr lang="fr-FR" dirty="0" smtClean="0"/>
                  <a:t> - Information</a:t>
                </a:r>
                <a:endParaRPr lang="fr-FR" dirty="0"/>
              </a:p>
            </p:txBody>
          </p:sp>
          <p:sp>
            <p:nvSpPr>
              <p:cNvPr id="34" name="ZoneTexte 33"/>
              <p:cNvSpPr txBox="1"/>
              <p:nvPr/>
            </p:nvSpPr>
            <p:spPr>
              <a:xfrm>
                <a:off x="4356100" y="3712326"/>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Définir la structure, la constitution d’un système en fonction des caractéristiques technico-économiques et environnementales attendues </a:t>
                </a:r>
                <a:endParaRPr lang="fr-FR" dirty="0">
                  <a:solidFill>
                    <a:schemeClr val="tx1"/>
                  </a:solidFill>
                </a:endParaRPr>
              </a:p>
            </p:txBody>
          </p:sp>
          <p:sp>
            <p:nvSpPr>
              <p:cNvPr id="38" name="ZoneTexte 37"/>
              <p:cNvSpPr txBox="1"/>
              <p:nvPr/>
            </p:nvSpPr>
            <p:spPr>
              <a:xfrm>
                <a:off x="4356100" y="4787900"/>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Définir les modifications de la structure, les choix de constituants et du type de système de gestion d'une chaîne d’énergie afin de répondre à une évolution d’un cahier des charges </a:t>
                </a:r>
                <a:endParaRPr lang="fr-FR" dirty="0">
                  <a:solidFill>
                    <a:schemeClr val="tx1"/>
                  </a:solidFill>
                </a:endParaRPr>
              </a:p>
            </p:txBody>
          </p:sp>
        </p:grpSp>
      </p:grpSp>
      <p:grpSp>
        <p:nvGrpSpPr>
          <p:cNvPr id="41" name="Grouper 40"/>
          <p:cNvGrpSpPr/>
          <p:nvPr/>
        </p:nvGrpSpPr>
        <p:grpSpPr>
          <a:xfrm>
            <a:off x="1710268" y="1954358"/>
            <a:ext cx="7281332" cy="4188672"/>
            <a:chOff x="1710268" y="1954358"/>
            <a:chExt cx="7281332" cy="4188672"/>
          </a:xfrm>
        </p:grpSpPr>
        <p:cxnSp>
          <p:nvCxnSpPr>
            <p:cNvPr id="52" name="Connecteur droit avec flèche 51"/>
            <p:cNvCxnSpPr/>
            <p:nvPr/>
          </p:nvCxnSpPr>
          <p:spPr>
            <a:xfrm>
              <a:off x="1710268" y="4523580"/>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14" name="Grouper 44"/>
            <p:cNvGrpSpPr/>
            <p:nvPr/>
          </p:nvGrpSpPr>
          <p:grpSpPr>
            <a:xfrm>
              <a:off x="4356100" y="1954358"/>
              <a:ext cx="4635500" cy="4188672"/>
              <a:chOff x="4356100" y="1725758"/>
              <a:chExt cx="4635500" cy="4188672"/>
            </a:xfrm>
          </p:grpSpPr>
          <p:sp>
            <p:nvSpPr>
              <p:cNvPr id="46" name="ZoneTexte 45"/>
              <p:cNvSpPr txBox="1"/>
              <p:nvPr/>
            </p:nvSpPr>
            <p:spPr>
              <a:xfrm>
                <a:off x="4356100" y="1725758"/>
                <a:ext cx="463550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Renseigner un logiciel de simulation du comportement énergétique avec les caractéristiques du système et les paramètres externes pour un point de fonctionnement donné</a:t>
                </a:r>
                <a:endParaRPr lang="fr-FR" dirty="0"/>
              </a:p>
            </p:txBody>
          </p:sp>
          <p:sp>
            <p:nvSpPr>
              <p:cNvPr id="47" name="ZoneTexte 46"/>
              <p:cNvSpPr txBox="1"/>
              <p:nvPr/>
            </p:nvSpPr>
            <p:spPr>
              <a:xfrm>
                <a:off x="4356100" y="3266923"/>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fr-FR" dirty="0" smtClean="0"/>
                  <a:t>Interpréter les résultats d'une simulation afin de valider une solution ou l’optimiser</a:t>
                </a:r>
                <a:endParaRPr lang="fr-FR" dirty="0"/>
              </a:p>
            </p:txBody>
          </p:sp>
          <p:sp>
            <p:nvSpPr>
              <p:cNvPr id="48" name="ZoneTexte 47"/>
              <p:cNvSpPr txBox="1"/>
              <p:nvPr/>
            </p:nvSpPr>
            <p:spPr>
              <a:xfrm>
                <a:off x="4356100" y="3991726"/>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Comparer et interpréter le résultat d'une simulation d'un comportement d’un système avec un comportement réel </a:t>
                </a:r>
                <a:endParaRPr lang="fr-FR" dirty="0">
                  <a:solidFill>
                    <a:schemeClr val="tx1"/>
                  </a:solidFill>
                </a:endParaRPr>
              </a:p>
            </p:txBody>
          </p:sp>
          <p:sp>
            <p:nvSpPr>
              <p:cNvPr id="49" name="ZoneTexte 48"/>
              <p:cNvSpPr txBox="1"/>
              <p:nvPr/>
            </p:nvSpPr>
            <p:spPr>
              <a:xfrm>
                <a:off x="4356100" y="4991100"/>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Mettre en œuvre un protocole d’essais et de mesures sur le prototype d’une chaîne d’énergie, interpréter les résultats </a:t>
                </a:r>
                <a:endParaRPr lang="fr-FR" dirty="0">
                  <a:solidFill>
                    <a:schemeClr val="tx1"/>
                  </a:solidFill>
                </a:endParaRPr>
              </a:p>
            </p:txBody>
          </p:sp>
        </p:grpSp>
      </p:grpSp>
      <p:grpSp>
        <p:nvGrpSpPr>
          <p:cNvPr id="42" name="Grouper 41"/>
          <p:cNvGrpSpPr/>
          <p:nvPr/>
        </p:nvGrpSpPr>
        <p:grpSpPr>
          <a:xfrm>
            <a:off x="1466852" y="3491058"/>
            <a:ext cx="7524748" cy="3227398"/>
            <a:chOff x="1466852" y="3491058"/>
            <a:chExt cx="7524748" cy="3227398"/>
          </a:xfrm>
        </p:grpSpPr>
        <p:cxnSp>
          <p:nvCxnSpPr>
            <p:cNvPr id="53" name="Connecteur droit avec flèche 52"/>
            <p:cNvCxnSpPr/>
            <p:nvPr/>
          </p:nvCxnSpPr>
          <p:spPr>
            <a:xfrm>
              <a:off x="1466852" y="5410539"/>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16" name="Grouper 55"/>
            <p:cNvGrpSpPr/>
            <p:nvPr/>
          </p:nvGrpSpPr>
          <p:grpSpPr>
            <a:xfrm>
              <a:off x="4356100" y="3491058"/>
              <a:ext cx="4635500" cy="3227398"/>
              <a:chOff x="4356100" y="1725758"/>
              <a:chExt cx="4635500" cy="3227398"/>
            </a:xfrm>
          </p:grpSpPr>
          <p:sp>
            <p:nvSpPr>
              <p:cNvPr id="57" name="ZoneTexte 56"/>
              <p:cNvSpPr txBox="1"/>
              <p:nvPr/>
            </p:nvSpPr>
            <p:spPr>
              <a:xfrm>
                <a:off x="4356100" y="1725758"/>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Expérimenter des procédés de stockage, de production, de transport, de transformation, d’énergie pour aider à la conception d’une chaîne d’énergie</a:t>
                </a:r>
                <a:endParaRPr lang="fr-FR" dirty="0"/>
              </a:p>
            </p:txBody>
          </p:sp>
          <p:sp>
            <p:nvSpPr>
              <p:cNvPr id="58" name="ZoneTexte 57"/>
              <p:cNvSpPr txBox="1"/>
              <p:nvPr/>
            </p:nvSpPr>
            <p:spPr>
              <a:xfrm>
                <a:off x="4356100" y="3012923"/>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Réaliser et valider un prototype obtenu en réponse à tout ou partie du cahier des charges initial</a:t>
                </a:r>
                <a:endParaRPr lang="fr-FR" dirty="0"/>
              </a:p>
            </p:txBody>
          </p:sp>
          <p:sp>
            <p:nvSpPr>
              <p:cNvPr id="59" name="ZoneTexte 58"/>
              <p:cNvSpPr txBox="1"/>
              <p:nvPr/>
            </p:nvSpPr>
            <p:spPr>
              <a:xfrm>
                <a:off x="4356100" y="4029826"/>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Intégrer un prototype dans un système à modifier pour valider son comportement et ses performances </a:t>
                </a:r>
                <a:endParaRPr lang="fr-FR" dirty="0">
                  <a:solidFill>
                    <a:schemeClr val="tx1"/>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2000"/>
                                        <p:tgtEl>
                                          <p:spTgt spid="40"/>
                                        </p:tgtEl>
                                      </p:cBhvr>
                                    </p:animEffec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2000"/>
                                        <p:tgtEl>
                                          <p:spTgt spid="41"/>
                                        </p:tgtEl>
                                      </p:cBhvr>
                                    </p:animEffect>
                                  </p:childTnLst>
                                  <p:subTnLst>
                                    <p:set>
                                      <p:cBhvr override="childStyle">
                                        <p:cTn dur="1" fill="hold" display="0" masterRel="nextClick" afterEffect="1"/>
                                        <p:tgtEl>
                                          <p:spTgt spid="4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900" decel="100000" fill="hold"/>
                                        <p:tgtEl>
                                          <p:spTgt spid="4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82600" y="745986"/>
            <a:ext cx="8229600" cy="646251"/>
          </a:xfrm>
        </p:spPr>
        <p:txBody>
          <a:bodyPr/>
          <a:lstStyle/>
          <a:p>
            <a:r>
              <a:rPr lang="fr-FR" dirty="0" smtClean="0"/>
              <a:t>Programme EE</a:t>
            </a:r>
            <a:endParaRPr lang="fr-FR" dirty="0"/>
          </a:p>
        </p:txBody>
      </p:sp>
      <p:sp>
        <p:nvSpPr>
          <p:cNvPr id="11" name="ZoneTexte 10"/>
          <p:cNvSpPr txBox="1"/>
          <p:nvPr/>
        </p:nvSpPr>
        <p:spPr>
          <a:xfrm>
            <a:off x="609600" y="1900535"/>
            <a:ext cx="2997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Projet technologique </a:t>
            </a:r>
            <a:endParaRPr lang="fr-FR" dirty="0"/>
          </a:p>
        </p:txBody>
      </p:sp>
      <p:sp>
        <p:nvSpPr>
          <p:cNvPr id="22" name="ZoneTexte 21"/>
          <p:cNvSpPr txBox="1"/>
          <p:nvPr/>
        </p:nvSpPr>
        <p:spPr>
          <a:xfrm>
            <a:off x="584200" y="2675930"/>
            <a:ext cx="8445500" cy="923330"/>
          </a:xfrm>
          <a:prstGeom prst="rect">
            <a:avLst/>
          </a:prstGeom>
          <a:noFill/>
        </p:spPr>
        <p:txBody>
          <a:bodyPr wrap="square" rtlCol="0">
            <a:spAutoFit/>
          </a:bodyPr>
          <a:lstStyle/>
          <a:p>
            <a:r>
              <a:rPr lang="fr-FR" i="1" dirty="0" smtClean="0"/>
              <a:t>Faire vivre aux élèves les principales étapes d’un projet technologique justifié par l’amélioration de l’efficacité énergétique d’un système, la modification d’une chaîne d’énergie, l’amélioration de performances dans un objectif de développement durable.</a:t>
            </a:r>
            <a:r>
              <a:rPr lang="fr-FR" dirty="0" smtClean="0"/>
              <a:t> </a:t>
            </a:r>
            <a:endParaRPr lang="fr-FR" dirty="0"/>
          </a:p>
        </p:txBody>
      </p:sp>
      <p:sp>
        <p:nvSpPr>
          <p:cNvPr id="23" name="ZoneTexte 22"/>
          <p:cNvSpPr txBox="1"/>
          <p:nvPr/>
        </p:nvSpPr>
        <p:spPr>
          <a:xfrm>
            <a:off x="609600" y="4762500"/>
            <a:ext cx="2997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Conception d’un système </a:t>
            </a:r>
            <a:endParaRPr lang="fr-FR" dirty="0"/>
          </a:p>
        </p:txBody>
      </p:sp>
      <p:sp>
        <p:nvSpPr>
          <p:cNvPr id="44" name="ZoneTexte 43"/>
          <p:cNvSpPr txBox="1"/>
          <p:nvPr/>
        </p:nvSpPr>
        <p:spPr>
          <a:xfrm>
            <a:off x="609600" y="5404029"/>
            <a:ext cx="8559800" cy="646331"/>
          </a:xfrm>
          <a:prstGeom prst="rect">
            <a:avLst/>
          </a:prstGeom>
          <a:noFill/>
        </p:spPr>
        <p:txBody>
          <a:bodyPr wrap="square" rtlCol="0">
            <a:spAutoFit/>
          </a:bodyPr>
          <a:lstStyle/>
          <a:p>
            <a:r>
              <a:rPr lang="fr-FR" i="1" dirty="0" smtClean="0"/>
              <a:t>Définir tout ou partie des fonctions assurées par une chaîne d’énergie et le système de gestion associé, anticiper ou vérifier leurs comportements par simulation.</a:t>
            </a:r>
            <a:r>
              <a:rPr lang="fr-FR" dirty="0" smtClean="0"/>
              <a:t> </a:t>
            </a:r>
            <a:endParaRPr lang="fr-FR" dirty="0"/>
          </a:p>
        </p:txBody>
      </p:sp>
      <p:grpSp>
        <p:nvGrpSpPr>
          <p:cNvPr id="37" name="Grouper 36"/>
          <p:cNvGrpSpPr/>
          <p:nvPr/>
        </p:nvGrpSpPr>
        <p:grpSpPr>
          <a:xfrm>
            <a:off x="3606800" y="1449169"/>
            <a:ext cx="5422900" cy="1722101"/>
            <a:chOff x="3581400" y="1360269"/>
            <a:chExt cx="5422900" cy="1722101"/>
          </a:xfrm>
        </p:grpSpPr>
        <p:sp>
          <p:nvSpPr>
            <p:cNvPr id="13" name="ZoneTexte 12"/>
            <p:cNvSpPr txBox="1"/>
            <p:nvPr/>
          </p:nvSpPr>
          <p:spPr>
            <a:xfrm>
              <a:off x="5397500" y="1360269"/>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Paramètres de la compétitivité </a:t>
              </a:r>
              <a:endParaRPr lang="fr-FR" dirty="0"/>
            </a:p>
          </p:txBody>
        </p:sp>
        <p:sp>
          <p:nvSpPr>
            <p:cNvPr id="14" name="ZoneTexte 13"/>
            <p:cNvSpPr txBox="1"/>
            <p:nvPr/>
          </p:nvSpPr>
          <p:spPr>
            <a:xfrm>
              <a:off x="5397500" y="1809234"/>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La démarche de projet </a:t>
              </a:r>
              <a:endParaRPr lang="fr-FR" dirty="0"/>
            </a:p>
          </p:txBody>
        </p:sp>
        <p:sp>
          <p:nvSpPr>
            <p:cNvPr id="15" name="ZoneTexte 14"/>
            <p:cNvSpPr txBox="1"/>
            <p:nvPr/>
          </p:nvSpPr>
          <p:spPr>
            <a:xfrm>
              <a:off x="5397500" y="2268538"/>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Vérification des performances </a:t>
              </a:r>
              <a:endParaRPr lang="fr-FR" dirty="0">
                <a:solidFill>
                  <a:schemeClr val="tx1"/>
                </a:solidFill>
              </a:endParaRPr>
            </a:p>
          </p:txBody>
        </p:sp>
        <p:cxnSp>
          <p:nvCxnSpPr>
            <p:cNvPr id="16" name="Connecteur en angle 15"/>
            <p:cNvCxnSpPr>
              <a:stCxn id="11" idx="3"/>
              <a:endCxn id="13" idx="1"/>
            </p:cNvCxnSpPr>
            <p:nvPr/>
          </p:nvCxnSpPr>
          <p:spPr>
            <a:xfrm flipV="1">
              <a:off x="3581400" y="1544935"/>
              <a:ext cx="1816100" cy="46406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Connecteur en angle 16"/>
            <p:cNvCxnSpPr>
              <a:stCxn id="11" idx="3"/>
              <a:endCxn id="15" idx="1"/>
            </p:cNvCxnSpPr>
            <p:nvPr/>
          </p:nvCxnSpPr>
          <p:spPr>
            <a:xfrm>
              <a:off x="3581400" y="2009001"/>
              <a:ext cx="1816100" cy="444203"/>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Connecteur droit avec flèche 17"/>
            <p:cNvCxnSpPr>
              <a:stCxn id="11" idx="3"/>
              <a:endCxn id="14" idx="1"/>
            </p:cNvCxnSpPr>
            <p:nvPr/>
          </p:nvCxnSpPr>
          <p:spPr>
            <a:xfrm flipV="1">
              <a:off x="3581400" y="1993900"/>
              <a:ext cx="1816100" cy="151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ZoneTexte 29"/>
            <p:cNvSpPr txBox="1"/>
            <p:nvPr/>
          </p:nvSpPr>
          <p:spPr>
            <a:xfrm>
              <a:off x="5397500" y="2713038"/>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Communication technique </a:t>
              </a:r>
              <a:endParaRPr lang="fr-FR" dirty="0">
                <a:solidFill>
                  <a:schemeClr val="tx1"/>
                </a:solidFill>
              </a:endParaRPr>
            </a:p>
          </p:txBody>
        </p:sp>
        <p:cxnSp>
          <p:nvCxnSpPr>
            <p:cNvPr id="34" name="Connecteur en angle 33"/>
            <p:cNvCxnSpPr>
              <a:stCxn id="11" idx="3"/>
              <a:endCxn id="30" idx="1"/>
            </p:cNvCxnSpPr>
            <p:nvPr/>
          </p:nvCxnSpPr>
          <p:spPr>
            <a:xfrm>
              <a:off x="3581400" y="2009001"/>
              <a:ext cx="1816100" cy="888703"/>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54" name="Grouper 53"/>
          <p:cNvGrpSpPr/>
          <p:nvPr/>
        </p:nvGrpSpPr>
        <p:grpSpPr>
          <a:xfrm>
            <a:off x="3606800" y="3627438"/>
            <a:ext cx="5422900" cy="2401292"/>
            <a:chOff x="3606800" y="3627438"/>
            <a:chExt cx="5422900" cy="2401292"/>
          </a:xfrm>
        </p:grpSpPr>
        <p:grpSp>
          <p:nvGrpSpPr>
            <p:cNvPr id="5" name="Grouper 36"/>
            <p:cNvGrpSpPr/>
            <p:nvPr/>
          </p:nvGrpSpPr>
          <p:grpSpPr>
            <a:xfrm>
              <a:off x="3606800" y="3627438"/>
              <a:ext cx="5422900" cy="1512292"/>
              <a:chOff x="3581400" y="3271838"/>
              <a:chExt cx="5422900" cy="1512292"/>
            </a:xfrm>
          </p:grpSpPr>
          <p:sp>
            <p:nvSpPr>
              <p:cNvPr id="25" name="ZoneTexte 24"/>
              <p:cNvSpPr txBox="1"/>
              <p:nvPr/>
            </p:nvSpPr>
            <p:spPr>
              <a:xfrm>
                <a:off x="5397500" y="327183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Approche fonctionnelle d’une CE</a:t>
                </a:r>
                <a:endParaRPr lang="fr-FR" dirty="0"/>
              </a:p>
            </p:txBody>
          </p:sp>
          <p:sp>
            <p:nvSpPr>
              <p:cNvPr id="26" name="ZoneTexte 25"/>
              <p:cNvSpPr txBox="1"/>
              <p:nvPr/>
            </p:nvSpPr>
            <p:spPr>
              <a:xfrm>
                <a:off x="5397500" y="3716298"/>
                <a:ext cx="3606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Approche fonctionnelle du système de gestion de la chaîne d’énergie </a:t>
                </a:r>
                <a:endParaRPr lang="fr-FR" dirty="0"/>
              </a:p>
            </p:txBody>
          </p:sp>
          <p:cxnSp>
            <p:nvCxnSpPr>
              <p:cNvPr id="27" name="Connecteur en angle 26"/>
              <p:cNvCxnSpPr>
                <a:stCxn id="23" idx="3"/>
                <a:endCxn id="26" idx="1"/>
              </p:cNvCxnSpPr>
              <p:nvPr/>
            </p:nvCxnSpPr>
            <p:spPr>
              <a:xfrm flipV="1">
                <a:off x="3581400" y="4039464"/>
                <a:ext cx="1816100" cy="55210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8" name="Connecteur en angle 27"/>
              <p:cNvCxnSpPr>
                <a:stCxn id="23" idx="3"/>
                <a:endCxn id="25" idx="1"/>
              </p:cNvCxnSpPr>
              <p:nvPr/>
            </p:nvCxnSpPr>
            <p:spPr>
              <a:xfrm flipV="1">
                <a:off x="3581400" y="3456504"/>
                <a:ext cx="1816100" cy="113506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29" name="ZoneTexte 28"/>
              <p:cNvSpPr txBox="1"/>
              <p:nvPr/>
            </p:nvSpPr>
            <p:spPr>
              <a:xfrm>
                <a:off x="5397500" y="441479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Paramètres influent la conception </a:t>
                </a:r>
                <a:endParaRPr lang="fr-FR" dirty="0"/>
              </a:p>
            </p:txBody>
          </p:sp>
          <p:cxnSp>
            <p:nvCxnSpPr>
              <p:cNvPr id="35" name="Connecteur en angle 34"/>
              <p:cNvCxnSpPr>
                <a:stCxn id="23" idx="3"/>
                <a:endCxn id="29" idx="1"/>
              </p:cNvCxnSpPr>
              <p:nvPr/>
            </p:nvCxnSpPr>
            <p:spPr>
              <a:xfrm>
                <a:off x="3581400" y="4591566"/>
                <a:ext cx="1816100" cy="78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sp>
          <p:nvSpPr>
            <p:cNvPr id="43" name="ZoneTexte 42"/>
            <p:cNvSpPr txBox="1"/>
            <p:nvPr/>
          </p:nvSpPr>
          <p:spPr>
            <a:xfrm>
              <a:off x="5410200" y="521489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Approche comportementale </a:t>
              </a:r>
              <a:endParaRPr lang="fr-FR" dirty="0"/>
            </a:p>
          </p:txBody>
        </p:sp>
        <p:sp>
          <p:nvSpPr>
            <p:cNvPr id="45" name="ZoneTexte 44"/>
            <p:cNvSpPr txBox="1"/>
            <p:nvPr/>
          </p:nvSpPr>
          <p:spPr>
            <a:xfrm>
              <a:off x="5410200" y="565939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Critères de choix de solutions </a:t>
              </a:r>
              <a:endParaRPr lang="fr-FR" dirty="0"/>
            </a:p>
          </p:txBody>
        </p:sp>
        <p:cxnSp>
          <p:nvCxnSpPr>
            <p:cNvPr id="51" name="Connecteur en angle 50"/>
            <p:cNvCxnSpPr>
              <a:stCxn id="23" idx="3"/>
              <a:endCxn id="43" idx="1"/>
            </p:cNvCxnSpPr>
            <p:nvPr/>
          </p:nvCxnSpPr>
          <p:spPr>
            <a:xfrm>
              <a:off x="3606800" y="4947166"/>
              <a:ext cx="1803400" cy="4523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3" name="Connecteur en angle 52"/>
            <p:cNvCxnSpPr>
              <a:stCxn id="23" idx="3"/>
              <a:endCxn id="45" idx="1"/>
            </p:cNvCxnSpPr>
            <p:nvPr/>
          </p:nvCxnSpPr>
          <p:spPr>
            <a:xfrm>
              <a:off x="3606800" y="4947166"/>
              <a:ext cx="1803400" cy="8968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20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to="" calcmode="lin" valueType="num">
                                      <p:cBhvr>
                                        <p:cTn id="22" dur="1" fill="hold"/>
                                        <p:tgtEl>
                                          <p:spTgt spid="2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 to="" calcmode="lin" valueType="num">
                                      <p:cBhvr>
                                        <p:cTn id="27" dur="1" fill="hold"/>
                                        <p:tgtEl>
                                          <p:spTgt spid="44"/>
                                        </p:tgtEl>
                                        <p:attrNameLst>
                                          <p:attrName/>
                                        </p:attrNameLst>
                                      </p:cBhvr>
                                    </p:anim>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p:bldP spid="23" grpId="0" animBg="1"/>
      <p:bldP spid="44" grpId="0"/>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82600" y="784086"/>
            <a:ext cx="8229600" cy="646251"/>
          </a:xfrm>
        </p:spPr>
        <p:txBody>
          <a:bodyPr/>
          <a:lstStyle/>
          <a:p>
            <a:r>
              <a:rPr lang="fr-FR" dirty="0" smtClean="0"/>
              <a:t>Programme EE</a:t>
            </a:r>
            <a:endParaRPr lang="fr-FR" dirty="0"/>
          </a:p>
        </p:txBody>
      </p:sp>
      <p:sp>
        <p:nvSpPr>
          <p:cNvPr id="11" name="ZoneTexte 10"/>
          <p:cNvSpPr txBox="1"/>
          <p:nvPr/>
        </p:nvSpPr>
        <p:spPr>
          <a:xfrm>
            <a:off x="622300" y="3533001"/>
            <a:ext cx="29972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Réalisation et qualification d’un prototype </a:t>
            </a:r>
            <a:endParaRPr lang="fr-FR" dirty="0"/>
          </a:p>
        </p:txBody>
      </p:sp>
      <p:sp>
        <p:nvSpPr>
          <p:cNvPr id="22" name="ZoneTexte 21"/>
          <p:cNvSpPr txBox="1"/>
          <p:nvPr/>
        </p:nvSpPr>
        <p:spPr>
          <a:xfrm>
            <a:off x="698500" y="5133896"/>
            <a:ext cx="8445500" cy="646331"/>
          </a:xfrm>
          <a:prstGeom prst="rect">
            <a:avLst/>
          </a:prstGeom>
          <a:noFill/>
        </p:spPr>
        <p:txBody>
          <a:bodyPr wrap="square" rtlCol="0">
            <a:spAutoFit/>
          </a:bodyPr>
          <a:lstStyle/>
          <a:p>
            <a:r>
              <a:rPr lang="fr-FR" i="1" dirty="0" smtClean="0"/>
              <a:t>réaliser un prototype répondant à un cahier des charges et vérifier sa conformité, effectuer des essais et des réglages en vue d’une optimisation.</a:t>
            </a:r>
            <a:r>
              <a:rPr lang="fr-FR" dirty="0" smtClean="0"/>
              <a:t> </a:t>
            </a:r>
            <a:r>
              <a:rPr lang="fr-FR" i="1" dirty="0" smtClean="0"/>
              <a:t>.</a:t>
            </a:r>
            <a:r>
              <a:rPr lang="fr-FR" dirty="0" smtClean="0"/>
              <a:t> </a:t>
            </a:r>
            <a:endParaRPr lang="fr-FR" dirty="0"/>
          </a:p>
        </p:txBody>
      </p:sp>
      <p:sp>
        <p:nvSpPr>
          <p:cNvPr id="48" name="ZoneTexte 47"/>
          <p:cNvSpPr txBox="1"/>
          <p:nvPr/>
        </p:nvSpPr>
        <p:spPr>
          <a:xfrm>
            <a:off x="609600" y="2478901"/>
            <a:ext cx="8559800" cy="646331"/>
          </a:xfrm>
          <a:prstGeom prst="rect">
            <a:avLst/>
          </a:prstGeom>
          <a:noFill/>
        </p:spPr>
        <p:txBody>
          <a:bodyPr wrap="square" rtlCol="0">
            <a:spAutoFit/>
          </a:bodyPr>
          <a:lstStyle/>
          <a:p>
            <a:r>
              <a:rPr lang="fr-FR" i="1" dirty="0" smtClean="0"/>
              <a:t>développer une culture des solutions technologiques de transport et de distribution d’énergie.</a:t>
            </a:r>
            <a:endParaRPr lang="fr-FR" dirty="0"/>
          </a:p>
        </p:txBody>
      </p:sp>
      <p:grpSp>
        <p:nvGrpSpPr>
          <p:cNvPr id="19" name="Grouper 18"/>
          <p:cNvGrpSpPr/>
          <p:nvPr/>
        </p:nvGrpSpPr>
        <p:grpSpPr>
          <a:xfrm>
            <a:off x="3606800" y="1900238"/>
            <a:ext cx="5422900" cy="369332"/>
            <a:chOff x="3606800" y="1900238"/>
            <a:chExt cx="5422900" cy="369332"/>
          </a:xfrm>
        </p:grpSpPr>
        <p:sp>
          <p:nvSpPr>
            <p:cNvPr id="38" name="ZoneTexte 37"/>
            <p:cNvSpPr txBox="1"/>
            <p:nvPr/>
          </p:nvSpPr>
          <p:spPr>
            <a:xfrm>
              <a:off x="5422900" y="1900238"/>
              <a:ext cx="3606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Production et transport d’énergie </a:t>
              </a:r>
              <a:endParaRPr lang="fr-FR" dirty="0"/>
            </a:p>
          </p:txBody>
        </p:sp>
        <p:cxnSp>
          <p:nvCxnSpPr>
            <p:cNvPr id="41" name="Connecteur en angle 40"/>
            <p:cNvCxnSpPr>
              <a:stCxn id="36" idx="3"/>
              <a:endCxn id="38" idx="1"/>
            </p:cNvCxnSpPr>
            <p:nvPr/>
          </p:nvCxnSpPr>
          <p:spPr>
            <a:xfrm flipV="1">
              <a:off x="3606800" y="2084904"/>
              <a:ext cx="1816100" cy="356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sp>
        <p:nvSpPr>
          <p:cNvPr id="36" name="ZoneTexte 35"/>
          <p:cNvSpPr txBox="1"/>
          <p:nvPr/>
        </p:nvSpPr>
        <p:spPr>
          <a:xfrm>
            <a:off x="609600" y="1765300"/>
            <a:ext cx="29972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Transports et distribution d’énergie, études de cas </a:t>
            </a:r>
            <a:endParaRPr lang="fr-FR" dirty="0"/>
          </a:p>
        </p:txBody>
      </p:sp>
      <p:grpSp>
        <p:nvGrpSpPr>
          <p:cNvPr id="4" name="Grouper 36"/>
          <p:cNvGrpSpPr/>
          <p:nvPr/>
        </p:nvGrpSpPr>
        <p:grpSpPr>
          <a:xfrm>
            <a:off x="3619500" y="3234035"/>
            <a:ext cx="5422900" cy="1831599"/>
            <a:chOff x="3581400" y="1360269"/>
            <a:chExt cx="5422900" cy="1831599"/>
          </a:xfrm>
        </p:grpSpPr>
        <p:sp>
          <p:nvSpPr>
            <p:cNvPr id="13" name="ZoneTexte 12"/>
            <p:cNvSpPr txBox="1"/>
            <p:nvPr/>
          </p:nvSpPr>
          <p:spPr>
            <a:xfrm>
              <a:off x="5397500" y="1360269"/>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Réalisation d’un prototype </a:t>
              </a:r>
              <a:endParaRPr lang="fr-FR" dirty="0"/>
            </a:p>
          </p:txBody>
        </p:sp>
        <p:sp>
          <p:nvSpPr>
            <p:cNvPr id="14" name="ZoneTexte 13"/>
            <p:cNvSpPr txBox="1"/>
            <p:nvPr/>
          </p:nvSpPr>
          <p:spPr>
            <a:xfrm>
              <a:off x="5397500" y="1809234"/>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Sécurité </a:t>
              </a:r>
              <a:endParaRPr lang="fr-FR" dirty="0"/>
            </a:p>
          </p:txBody>
        </p:sp>
        <p:sp>
          <p:nvSpPr>
            <p:cNvPr id="15" name="ZoneTexte 14"/>
            <p:cNvSpPr txBox="1"/>
            <p:nvPr/>
          </p:nvSpPr>
          <p:spPr>
            <a:xfrm>
              <a:off x="5397500" y="2268538"/>
              <a:ext cx="36068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Essais et réglages en vue d'assurer le fonctionnement et d’améliorer les performances </a:t>
              </a:r>
              <a:endParaRPr lang="fr-FR" dirty="0">
                <a:solidFill>
                  <a:schemeClr val="tx1"/>
                </a:solidFill>
              </a:endParaRPr>
            </a:p>
          </p:txBody>
        </p:sp>
        <p:cxnSp>
          <p:nvCxnSpPr>
            <p:cNvPr id="16" name="Connecteur en angle 15"/>
            <p:cNvCxnSpPr>
              <a:stCxn id="11" idx="3"/>
              <a:endCxn id="13" idx="1"/>
            </p:cNvCxnSpPr>
            <p:nvPr/>
          </p:nvCxnSpPr>
          <p:spPr>
            <a:xfrm flipV="1">
              <a:off x="3581400" y="1544935"/>
              <a:ext cx="1816100" cy="437466"/>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7" name="Connecteur en angle 16"/>
            <p:cNvCxnSpPr>
              <a:stCxn id="11" idx="3"/>
              <a:endCxn id="15" idx="1"/>
            </p:cNvCxnSpPr>
            <p:nvPr/>
          </p:nvCxnSpPr>
          <p:spPr>
            <a:xfrm>
              <a:off x="3581400" y="1982401"/>
              <a:ext cx="1816100" cy="747802"/>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8" name="Connecteur droit avec flèche 17"/>
            <p:cNvCxnSpPr>
              <a:stCxn id="11" idx="3"/>
              <a:endCxn id="14" idx="1"/>
            </p:cNvCxnSpPr>
            <p:nvPr/>
          </p:nvCxnSpPr>
          <p:spPr>
            <a:xfrm>
              <a:off x="3581400" y="1982401"/>
              <a:ext cx="1816100" cy="11499"/>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to="" calcmode="lin" valueType="num">
                                      <p:cBhvr>
                                        <p:cTn id="7" dur="1" fill="hold"/>
                                        <p:tgtEl>
                                          <p:spTgt spid="3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 to="" calcmode="lin" valueType="num">
                                      <p:cBhvr>
                                        <p:cTn id="12" dur="1" fill="hold"/>
                                        <p:tgtEl>
                                          <p:spTgt spid="48"/>
                                        </p:tgtEl>
                                        <p:attrNameLst>
                                          <p:attrName/>
                                        </p:attrNameLst>
                                      </p:cBhvr>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to="" calcmode="lin" valueType="num">
                                      <p:cBhvr>
                                        <p:cTn id="21" dur="1" fill="hold"/>
                                        <p:tgtEl>
                                          <p:spTgt spid="11"/>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 to="" calcmode="lin" valueType="num">
                                      <p:cBhvr>
                                        <p:cTn id="26" dur="1" fill="hold"/>
                                        <p:tgtEl>
                                          <p:spTgt spid="22"/>
                                        </p:tgtEl>
                                        <p:attrNameLst>
                                          <p:attrName/>
                                        </p:attrNameLst>
                                      </p:cBhvr>
                                    </p:anim>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p:bldP spid="48" grpId="0"/>
      <p:bldP spid="36" grpId="0" animBg="1"/>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EE Phase 1</a:t>
            </a:r>
            <a:endParaRPr lang="fr-FR" dirty="0"/>
          </a:p>
        </p:txBody>
      </p:sp>
      <p:sp>
        <p:nvSpPr>
          <p:cNvPr id="3" name="Espace réservé du contenu 2"/>
          <p:cNvSpPr>
            <a:spLocks noGrp="1"/>
          </p:cNvSpPr>
          <p:nvPr>
            <p:ph idx="1"/>
          </p:nvPr>
        </p:nvSpPr>
        <p:spPr>
          <a:xfrm>
            <a:off x="549275" y="1758951"/>
            <a:ext cx="8042276" cy="4476750"/>
          </a:xfrm>
        </p:spPr>
        <p:txBody>
          <a:bodyPr>
            <a:normAutofit/>
          </a:bodyPr>
          <a:lstStyle/>
          <a:p>
            <a:r>
              <a:rPr lang="fr-FR" sz="2400" b="1" dirty="0"/>
              <a:t>Equipements informatiques</a:t>
            </a:r>
            <a:r>
              <a:rPr lang="fr-FR" sz="2400" dirty="0" smtClean="0"/>
              <a:t> compléments et progiciels de réalité virtuelle</a:t>
            </a:r>
          </a:p>
          <a:p>
            <a:r>
              <a:rPr lang="fr-FR" sz="2400" b="1" dirty="0" smtClean="0"/>
              <a:t>Systèmes didactiques </a:t>
            </a:r>
            <a:r>
              <a:rPr lang="fr-FR" sz="2400" b="1" dirty="0" smtClean="0"/>
              <a:t>d’expérimentation : </a:t>
            </a:r>
            <a:r>
              <a:rPr lang="fr-FR" sz="2400" dirty="0" smtClean="0"/>
              <a:t>Système combinant 2 sources dont 1 renouvelable, système  avec valorisation de l’énergie perdue </a:t>
            </a:r>
          </a:p>
          <a:p>
            <a:r>
              <a:rPr lang="fr-FR" sz="2400" b="1" dirty="0" smtClean="0"/>
              <a:t>Matériels de </a:t>
            </a:r>
            <a:r>
              <a:rPr lang="fr-FR" sz="2400" b="1" dirty="0" smtClean="0"/>
              <a:t>prototypage : </a:t>
            </a:r>
            <a:r>
              <a:rPr lang="fr-FR" sz="2400" dirty="0" smtClean="0"/>
              <a:t>équipements standard de réalisation d’une chaîne d’énergie </a:t>
            </a:r>
          </a:p>
          <a:p>
            <a:r>
              <a:rPr lang="fr-FR" sz="2400" b="1" dirty="0"/>
              <a:t>Equipements</a:t>
            </a:r>
            <a:r>
              <a:rPr lang="fr-FR" sz="2400" b="1" dirty="0" smtClean="0"/>
              <a:t> d’acquisition et de </a:t>
            </a:r>
            <a:r>
              <a:rPr lang="fr-FR" sz="2400" b="1" dirty="0" smtClean="0"/>
              <a:t>mesures </a:t>
            </a:r>
            <a:r>
              <a:rPr lang="fr-FR" sz="2400" dirty="0" smtClean="0"/>
              <a:t>: </a:t>
            </a:r>
            <a:r>
              <a:rPr lang="fr-FR" sz="2400" dirty="0" smtClean="0"/>
              <a:t>système d’acquisition de données et interfaces standard configurables et adaptables à toutes les expérimentations, matériels de mesures de grandeurs physiques  </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EE: Phase 2</a:t>
            </a:r>
            <a:endParaRPr lang="fr-FR" dirty="0"/>
          </a:p>
        </p:txBody>
      </p:sp>
      <p:sp>
        <p:nvSpPr>
          <p:cNvPr id="3" name="Espace réservé du contenu 2"/>
          <p:cNvSpPr>
            <a:spLocks noGrp="1"/>
          </p:cNvSpPr>
          <p:nvPr>
            <p:ph idx="1"/>
          </p:nvPr>
        </p:nvSpPr>
        <p:spPr>
          <a:xfrm>
            <a:off x="549275" y="1943101"/>
            <a:ext cx="8042276" cy="3848099"/>
          </a:xfrm>
        </p:spPr>
        <p:txBody>
          <a:bodyPr>
            <a:normAutofit/>
          </a:bodyPr>
          <a:lstStyle/>
          <a:p>
            <a:r>
              <a:rPr lang="fr-FR" sz="2400" b="1" dirty="0" smtClean="0"/>
              <a:t>Equipements </a:t>
            </a:r>
            <a:r>
              <a:rPr lang="fr-FR" sz="2400" b="1" dirty="0" smtClean="0"/>
              <a:t>informatiques </a:t>
            </a:r>
            <a:r>
              <a:rPr lang="fr-FR" sz="2400" dirty="0" smtClean="0"/>
              <a:t>: </a:t>
            </a:r>
            <a:r>
              <a:rPr lang="fr-FR" sz="2400" dirty="0" smtClean="0"/>
              <a:t>progiciel de télégestion et de télésurveillance de l’énergie</a:t>
            </a:r>
          </a:p>
          <a:p>
            <a:r>
              <a:rPr lang="fr-FR" sz="2400" b="1" dirty="0" smtClean="0"/>
              <a:t>Matériels de </a:t>
            </a:r>
            <a:r>
              <a:rPr lang="fr-FR" sz="2400" b="1" dirty="0" smtClean="0"/>
              <a:t>prototypage </a:t>
            </a:r>
            <a:r>
              <a:rPr lang="fr-FR" sz="2400" dirty="0" smtClean="0"/>
              <a:t>: </a:t>
            </a:r>
            <a:r>
              <a:rPr lang="fr-FR" sz="2400" dirty="0" smtClean="0"/>
              <a:t>système d’acquisition de données avec mémorisation et connexion réseau</a:t>
            </a:r>
          </a:p>
          <a:p>
            <a:r>
              <a:rPr lang="fr-FR" sz="2400" b="1" dirty="0" smtClean="0"/>
              <a:t>Systèmes didactiques d’expérimentation : </a:t>
            </a:r>
            <a:r>
              <a:rPr lang="fr-FR" sz="2400" dirty="0" smtClean="0"/>
              <a:t>système hydraulique  intégrant une régulation de niveau, système de transport ou robot intégrant une motorisation « </a:t>
            </a:r>
            <a:r>
              <a:rPr lang="fr-FR" sz="2400" dirty="0" err="1" smtClean="0"/>
              <a:t>brushless</a:t>
            </a:r>
            <a:r>
              <a:rPr lang="fr-FR" sz="2400" dirty="0" smtClean="0"/>
              <a:t> »</a:t>
            </a:r>
          </a:p>
          <a:p>
            <a:r>
              <a:rPr lang="fr-FR" sz="2400" b="1" dirty="0" smtClean="0"/>
              <a:t>Équipements de </a:t>
            </a:r>
            <a:r>
              <a:rPr lang="fr-FR" sz="2400" b="1" dirty="0" smtClean="0"/>
              <a:t>mesures </a:t>
            </a:r>
            <a:r>
              <a:rPr lang="fr-FR" sz="2400" dirty="0" smtClean="0"/>
              <a:t>: </a:t>
            </a:r>
            <a:r>
              <a:rPr lang="fr-FR" sz="2400" dirty="0" smtClean="0"/>
              <a:t>Instruments de mesures thermiques (dont caméra thermique) </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39686"/>
            <a:ext cx="8229600" cy="646251"/>
          </a:xfrm>
        </p:spPr>
        <p:txBody>
          <a:bodyPr>
            <a:noAutofit/>
          </a:bodyPr>
          <a:lstStyle/>
          <a:p>
            <a:r>
              <a:rPr lang="fr-FR" sz="4000" dirty="0" smtClean="0">
                <a:solidFill>
                  <a:srgbClr val="FF0000"/>
                </a:solidFill>
              </a:rPr>
              <a:t>Innovation technologique et </a:t>
            </a:r>
            <a:r>
              <a:rPr lang="fr-FR" sz="4000" dirty="0" err="1" smtClean="0">
                <a:solidFill>
                  <a:srgbClr val="FF0000"/>
                </a:solidFill>
              </a:rPr>
              <a:t>eco</a:t>
            </a:r>
            <a:r>
              <a:rPr lang="fr-FR" sz="4000" dirty="0" smtClean="0">
                <a:solidFill>
                  <a:srgbClr val="FF0000"/>
                </a:solidFill>
              </a:rPr>
              <a:t> conception</a:t>
            </a:r>
            <a:endParaRPr lang="fr-FR" sz="4000" dirty="0">
              <a:solidFill>
                <a:srgbClr val="FF0000"/>
              </a:solidFill>
            </a:endParaRPr>
          </a:p>
        </p:txBody>
      </p:sp>
      <p:sp>
        <p:nvSpPr>
          <p:cNvPr id="3" name="Espace réservé du contenu 2"/>
          <p:cNvSpPr>
            <a:spLocks noGrp="1"/>
          </p:cNvSpPr>
          <p:nvPr>
            <p:ph idx="1"/>
          </p:nvPr>
        </p:nvSpPr>
        <p:spPr>
          <a:xfrm>
            <a:off x="457200" y="2209800"/>
            <a:ext cx="8229600" cy="4525963"/>
          </a:xfrm>
        </p:spPr>
        <p:txBody>
          <a:bodyPr/>
          <a:lstStyle/>
          <a:p>
            <a:pPr algn="ctr">
              <a:buNone/>
            </a:pPr>
            <a:r>
              <a:rPr lang="fr-FR" dirty="0" smtClean="0"/>
              <a:t>La spécialité explore l’étude et la recherche de solutions techniques innovantes relatives aux produits manufacturés en intégrant la dimension design et ergonomie. Elle apporte les compétences nécessaires à l’analyse, l’éco conception et l’intégration dans son environnement d’un système dans une démarche de développement durable.</a:t>
            </a:r>
          </a:p>
          <a:p>
            <a:pPr algn="ctr">
              <a:buNone/>
            </a:pPr>
            <a:endParaRPr lang="fr-F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Objectifs et compétences ITEC</a:t>
            </a:r>
            <a:endParaRPr lang="fr-FR" dirty="0"/>
          </a:p>
        </p:txBody>
      </p:sp>
      <p:grpSp>
        <p:nvGrpSpPr>
          <p:cNvPr id="62" name="Grouper 61"/>
          <p:cNvGrpSpPr/>
          <p:nvPr/>
        </p:nvGrpSpPr>
        <p:grpSpPr>
          <a:xfrm>
            <a:off x="-986368" y="499592"/>
            <a:ext cx="6913036" cy="5862579"/>
            <a:chOff x="-986368" y="499592"/>
            <a:chExt cx="6913036" cy="5862579"/>
          </a:xfrm>
        </p:grpSpPr>
        <p:grpSp>
          <p:nvGrpSpPr>
            <p:cNvPr id="7" name="Grouper 50"/>
            <p:cNvGrpSpPr/>
            <p:nvPr/>
          </p:nvGrpSpPr>
          <p:grpSpPr>
            <a:xfrm>
              <a:off x="897468" y="1399040"/>
              <a:ext cx="2222500" cy="1016000"/>
              <a:chOff x="3321050" y="1142997"/>
              <a:chExt cx="2222500" cy="1016000"/>
            </a:xfrm>
          </p:grpSpPr>
          <p:sp>
            <p:nvSpPr>
              <p:cNvPr id="11" name="Ellipse 10"/>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2" name="ZoneTexte 11"/>
              <p:cNvSpPr txBox="1"/>
              <p:nvPr/>
            </p:nvSpPr>
            <p:spPr>
              <a:xfrm>
                <a:off x="3321050" y="1420165"/>
                <a:ext cx="2222500" cy="461665"/>
              </a:xfrm>
              <a:prstGeom prst="rect">
                <a:avLst/>
              </a:prstGeom>
              <a:noFill/>
            </p:spPr>
            <p:txBody>
              <a:bodyPr wrap="square" rtlCol="0">
                <a:spAutoFit/>
              </a:bodyPr>
              <a:lstStyle/>
              <a:p>
                <a:pPr algn="ctr"/>
                <a:r>
                  <a:rPr lang="fr-FR" sz="2400" dirty="0" smtClean="0"/>
                  <a:t>ITEC</a:t>
                </a:r>
                <a:endParaRPr lang="fr-FR" sz="2400" dirty="0"/>
              </a:p>
            </p:txBody>
          </p:sp>
        </p:grpSp>
        <p:grpSp>
          <p:nvGrpSpPr>
            <p:cNvPr id="17" name="Grouper 16"/>
            <p:cNvGrpSpPr/>
            <p:nvPr/>
          </p:nvGrpSpPr>
          <p:grpSpPr>
            <a:xfrm>
              <a:off x="1843618" y="2621157"/>
              <a:ext cx="3746500" cy="646331"/>
              <a:chOff x="5219700" y="3205199"/>
              <a:chExt cx="3746500" cy="646331"/>
            </a:xfrm>
          </p:grpSpPr>
          <p:sp>
            <p:nvSpPr>
              <p:cNvPr id="18" name="ZoneTexte 17"/>
              <p:cNvSpPr txBox="1"/>
              <p:nvPr/>
            </p:nvSpPr>
            <p:spPr>
              <a:xfrm>
                <a:off x="5422900" y="3205199"/>
                <a:ext cx="3543300" cy="646331"/>
              </a:xfrm>
              <a:prstGeom prst="rect">
                <a:avLst/>
              </a:prstGeom>
              <a:noFill/>
            </p:spPr>
            <p:txBody>
              <a:bodyPr wrap="square" rtlCol="0">
                <a:spAutoFit/>
              </a:bodyPr>
              <a:lstStyle/>
              <a:p>
                <a:r>
                  <a:rPr lang="fr-FR" b="1" dirty="0" smtClean="0"/>
                  <a:t>Imaginer une solution, </a:t>
                </a:r>
              </a:p>
              <a:p>
                <a:r>
                  <a:rPr lang="fr-FR" b="1" dirty="0" smtClean="0"/>
                  <a:t>répondre à un besoin</a:t>
                </a:r>
                <a:r>
                  <a:rPr lang="fr-FR" dirty="0" smtClean="0"/>
                  <a:t> </a:t>
                </a:r>
              </a:p>
            </p:txBody>
          </p:sp>
          <p:sp>
            <p:nvSpPr>
              <p:cNvPr id="19" name="Ellipse 18"/>
              <p:cNvSpPr>
                <a:spLocks/>
              </p:cNvSpPr>
              <p:nvPr/>
            </p:nvSpPr>
            <p:spPr>
              <a:xfrm>
                <a:off x="5219700" y="3275049"/>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20" name="Grouper 19"/>
            <p:cNvGrpSpPr/>
            <p:nvPr/>
          </p:nvGrpSpPr>
          <p:grpSpPr>
            <a:xfrm>
              <a:off x="903818" y="4886394"/>
              <a:ext cx="4373791" cy="369332"/>
              <a:chOff x="4279900" y="5470436"/>
              <a:chExt cx="4373791" cy="369332"/>
            </a:xfrm>
          </p:grpSpPr>
          <p:sp>
            <p:nvSpPr>
              <p:cNvPr id="21" name="ZoneTexte 20"/>
              <p:cNvSpPr txBox="1"/>
              <p:nvPr/>
            </p:nvSpPr>
            <p:spPr>
              <a:xfrm>
                <a:off x="4545241" y="5470436"/>
                <a:ext cx="4108450" cy="369332"/>
              </a:xfrm>
              <a:prstGeom prst="rect">
                <a:avLst/>
              </a:prstGeom>
              <a:noFill/>
            </p:spPr>
            <p:txBody>
              <a:bodyPr wrap="square" rtlCol="0">
                <a:spAutoFit/>
              </a:bodyPr>
              <a:lstStyle/>
              <a:p>
                <a:r>
                  <a:rPr lang="fr-FR" b="1" dirty="0" smtClean="0"/>
                  <a:t>Gérer la vie du produit</a:t>
                </a:r>
                <a:r>
                  <a:rPr lang="fr-FR" dirty="0" smtClean="0"/>
                  <a:t> </a:t>
                </a:r>
              </a:p>
            </p:txBody>
          </p:sp>
          <p:sp>
            <p:nvSpPr>
              <p:cNvPr id="22" name="Ellipse 21"/>
              <p:cNvSpPr>
                <a:spLocks/>
              </p:cNvSpPr>
              <p:nvPr/>
            </p:nvSpPr>
            <p:spPr>
              <a:xfrm>
                <a:off x="4279900" y="556671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23" name="Grouper 22"/>
            <p:cNvGrpSpPr/>
            <p:nvPr/>
          </p:nvGrpSpPr>
          <p:grpSpPr>
            <a:xfrm>
              <a:off x="1468968" y="3889610"/>
              <a:ext cx="4457700" cy="646331"/>
              <a:chOff x="4845050" y="4473652"/>
              <a:chExt cx="4457700" cy="646331"/>
            </a:xfrm>
          </p:grpSpPr>
          <p:sp>
            <p:nvSpPr>
              <p:cNvPr id="24" name="ZoneTexte 23"/>
              <p:cNvSpPr txBox="1"/>
              <p:nvPr/>
            </p:nvSpPr>
            <p:spPr>
              <a:xfrm>
                <a:off x="5060950" y="4473652"/>
                <a:ext cx="4241800" cy="646331"/>
              </a:xfrm>
              <a:prstGeom prst="rect">
                <a:avLst/>
              </a:prstGeom>
              <a:noFill/>
            </p:spPr>
            <p:txBody>
              <a:bodyPr wrap="square" rtlCol="0">
                <a:spAutoFit/>
              </a:bodyPr>
              <a:lstStyle/>
              <a:p>
                <a:r>
                  <a:rPr lang="fr-FR" b="1" dirty="0" smtClean="0"/>
                  <a:t>Valider des solutions </a:t>
                </a:r>
              </a:p>
              <a:p>
                <a:r>
                  <a:rPr lang="fr-FR" b="1" dirty="0" smtClean="0"/>
                  <a:t>techniques</a:t>
                </a:r>
                <a:r>
                  <a:rPr lang="fr-FR" dirty="0" smtClean="0"/>
                  <a:t> </a:t>
                </a:r>
              </a:p>
            </p:txBody>
          </p:sp>
          <p:sp>
            <p:nvSpPr>
              <p:cNvPr id="25" name="Ellipse 24"/>
              <p:cNvSpPr>
                <a:spLocks/>
              </p:cNvSpPr>
              <p:nvPr/>
            </p:nvSpPr>
            <p:spPr>
              <a:xfrm>
                <a:off x="4845050" y="453766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26" name="Grouper 25"/>
            <p:cNvGrpSpPr/>
            <p:nvPr/>
          </p:nvGrpSpPr>
          <p:grpSpPr>
            <a:xfrm>
              <a:off x="-169332" y="2543926"/>
              <a:ext cx="2222500" cy="1460500"/>
              <a:chOff x="2838450" y="3127968"/>
              <a:chExt cx="2222500" cy="1460500"/>
            </a:xfrm>
          </p:grpSpPr>
          <p:sp>
            <p:nvSpPr>
              <p:cNvPr id="27" name="Ellipse 26"/>
              <p:cNvSpPr>
                <a:spLocks noChangeAspect="1"/>
              </p:cNvSpPr>
              <p:nvPr/>
            </p:nvSpPr>
            <p:spPr>
              <a:xfrm>
                <a:off x="3238500" y="3127968"/>
                <a:ext cx="1460500" cy="14605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8" name="ZoneTexte 27"/>
              <p:cNvSpPr txBox="1"/>
              <p:nvPr/>
            </p:nvSpPr>
            <p:spPr>
              <a:xfrm>
                <a:off x="2838450" y="3608336"/>
                <a:ext cx="2222500" cy="461665"/>
              </a:xfrm>
              <a:prstGeom prst="rect">
                <a:avLst/>
              </a:prstGeom>
              <a:noFill/>
            </p:spPr>
            <p:txBody>
              <a:bodyPr wrap="square" rtlCol="0">
                <a:spAutoFit/>
              </a:bodyPr>
              <a:lstStyle/>
              <a:p>
                <a:pPr algn="ctr"/>
                <a:r>
                  <a:rPr lang="fr-FR" sz="2400" dirty="0" smtClean="0"/>
                  <a:t>Conception</a:t>
                </a:r>
                <a:endParaRPr lang="fr-FR" sz="2400" dirty="0"/>
              </a:p>
            </p:txBody>
          </p:sp>
        </p:grpSp>
        <p:sp>
          <p:nvSpPr>
            <p:cNvPr id="29" name="Arc 28"/>
            <p:cNvSpPr/>
            <p:nvPr/>
          </p:nvSpPr>
          <p:spPr>
            <a:xfrm rot="1267347">
              <a:off x="-986368" y="499592"/>
              <a:ext cx="2726272" cy="5862579"/>
            </a:xfrm>
            <a:prstGeom prst="arc">
              <a:avLst>
                <a:gd name="adj1" fmla="val 18587169"/>
                <a:gd name="adj2" fmla="val 359456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grpSp>
        <p:nvGrpSpPr>
          <p:cNvPr id="61" name="Grouper 60"/>
          <p:cNvGrpSpPr/>
          <p:nvPr/>
        </p:nvGrpSpPr>
        <p:grpSpPr>
          <a:xfrm>
            <a:off x="2053168" y="1535258"/>
            <a:ext cx="6938432" cy="4607772"/>
            <a:chOff x="2053168" y="1535258"/>
            <a:chExt cx="6938432" cy="4607772"/>
          </a:xfrm>
        </p:grpSpPr>
        <p:grpSp>
          <p:nvGrpSpPr>
            <p:cNvPr id="39" name="Grouper 38"/>
            <p:cNvGrpSpPr/>
            <p:nvPr/>
          </p:nvGrpSpPr>
          <p:grpSpPr>
            <a:xfrm>
              <a:off x="4356100" y="1535258"/>
              <a:ext cx="4635500" cy="4607772"/>
              <a:chOff x="4356100" y="1535258"/>
              <a:chExt cx="4635500" cy="4607772"/>
            </a:xfrm>
          </p:grpSpPr>
          <p:sp>
            <p:nvSpPr>
              <p:cNvPr id="32" name="ZoneTexte 31"/>
              <p:cNvSpPr txBox="1"/>
              <p:nvPr/>
            </p:nvSpPr>
            <p:spPr>
              <a:xfrm>
                <a:off x="4356100" y="1535258"/>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Identifier et justifier un problème technique à partir de l’analyse globale d’un système </a:t>
                </a:r>
                <a:endParaRPr lang="fr-FR" dirty="0">
                  <a:solidFill>
                    <a:schemeClr val="tx1"/>
                  </a:solidFill>
                </a:endParaRPr>
              </a:p>
            </p:txBody>
          </p:sp>
          <p:sp>
            <p:nvSpPr>
              <p:cNvPr id="33" name="ZoneTexte 32"/>
              <p:cNvSpPr txBox="1"/>
              <p:nvPr/>
            </p:nvSpPr>
            <p:spPr>
              <a:xfrm>
                <a:off x="4356100" y="2301723"/>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Proposer des solutions à un problème technique identifié en participant à des démarches de créativité, choisir et justifier la solution retenue </a:t>
                </a:r>
                <a:endParaRPr lang="fr-FR" dirty="0">
                  <a:solidFill>
                    <a:schemeClr val="tx1"/>
                  </a:solidFill>
                </a:endParaRPr>
              </a:p>
            </p:txBody>
          </p:sp>
          <p:sp>
            <p:nvSpPr>
              <p:cNvPr id="34" name="ZoneTexte 33"/>
              <p:cNvSpPr txBox="1"/>
              <p:nvPr/>
            </p:nvSpPr>
            <p:spPr>
              <a:xfrm>
                <a:off x="4356100" y="3623426"/>
                <a:ext cx="463550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Définir, à l’aide d’un modeleur numérique, les formes et dimensions d'une pièce d'un mécanisme à partir des contraintes fonctionnelles, de son principe de réalisation et de son matériau </a:t>
                </a:r>
                <a:endParaRPr lang="fr-FR" dirty="0">
                  <a:solidFill>
                    <a:schemeClr val="tx1"/>
                  </a:solidFill>
                </a:endParaRPr>
              </a:p>
            </p:txBody>
          </p:sp>
          <p:sp>
            <p:nvSpPr>
              <p:cNvPr id="38" name="ZoneTexte 37"/>
              <p:cNvSpPr txBox="1"/>
              <p:nvPr/>
            </p:nvSpPr>
            <p:spPr>
              <a:xfrm>
                <a:off x="4356100" y="5219700"/>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Définir, à l’aide d’un modeleur numérique, les modifications d'un mécanisme à partir des contraintes fonctionnelles </a:t>
                </a:r>
                <a:endParaRPr lang="fr-FR" dirty="0">
                  <a:solidFill>
                    <a:schemeClr val="tx1"/>
                  </a:solidFill>
                </a:endParaRPr>
              </a:p>
            </p:txBody>
          </p:sp>
        </p:grpSp>
        <p:cxnSp>
          <p:nvCxnSpPr>
            <p:cNvPr id="51" name="Connecteur droit avec flèche 50"/>
            <p:cNvCxnSpPr>
              <a:stCxn id="28" idx="3"/>
            </p:cNvCxnSpPr>
            <p:nvPr/>
          </p:nvCxnSpPr>
          <p:spPr>
            <a:xfrm>
              <a:off x="2053168" y="3255127"/>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55" name="Grouper 54"/>
          <p:cNvGrpSpPr/>
          <p:nvPr/>
        </p:nvGrpSpPr>
        <p:grpSpPr>
          <a:xfrm>
            <a:off x="1710268" y="1954358"/>
            <a:ext cx="7281332" cy="3934672"/>
            <a:chOff x="1710268" y="1954358"/>
            <a:chExt cx="7281332" cy="3934672"/>
          </a:xfrm>
        </p:grpSpPr>
        <p:grpSp>
          <p:nvGrpSpPr>
            <p:cNvPr id="45" name="Grouper 44"/>
            <p:cNvGrpSpPr/>
            <p:nvPr/>
          </p:nvGrpSpPr>
          <p:grpSpPr>
            <a:xfrm>
              <a:off x="4356100" y="1954358"/>
              <a:ext cx="4635500" cy="3934672"/>
              <a:chOff x="4356100" y="1725758"/>
              <a:chExt cx="4635500" cy="3934672"/>
            </a:xfrm>
          </p:grpSpPr>
          <p:sp>
            <p:nvSpPr>
              <p:cNvPr id="46" name="ZoneTexte 45"/>
              <p:cNvSpPr txBox="1"/>
              <p:nvPr/>
            </p:nvSpPr>
            <p:spPr>
              <a:xfrm>
                <a:off x="4356100" y="1725758"/>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Paramétrer un logiciel de simulation mécanique pour obtenir les caractéristiques d'une loi d'entrée/sortie d'un mécanisme simple </a:t>
                </a:r>
                <a:endParaRPr lang="fr-FR" dirty="0"/>
              </a:p>
            </p:txBody>
          </p:sp>
          <p:sp>
            <p:nvSpPr>
              <p:cNvPr id="47" name="ZoneTexte 46"/>
              <p:cNvSpPr txBox="1"/>
              <p:nvPr/>
            </p:nvSpPr>
            <p:spPr>
              <a:xfrm>
                <a:off x="4356100" y="2822423"/>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Interpréter les résultats d'une simulation mécanique pour valider une solution ou modifier une pièce ou un mécanisme</a:t>
                </a:r>
                <a:endParaRPr lang="fr-FR" dirty="0"/>
              </a:p>
            </p:txBody>
          </p:sp>
          <p:sp>
            <p:nvSpPr>
              <p:cNvPr id="48" name="ZoneTexte 47"/>
              <p:cNvSpPr txBox="1"/>
              <p:nvPr/>
            </p:nvSpPr>
            <p:spPr>
              <a:xfrm>
                <a:off x="4356100" y="3915526"/>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Mettre en œuvre un protocole d’essais et de mesures, interpréter les résultats </a:t>
                </a:r>
                <a:endParaRPr lang="fr-FR" dirty="0">
                  <a:solidFill>
                    <a:schemeClr val="tx1"/>
                  </a:solidFill>
                </a:endParaRPr>
              </a:p>
            </p:txBody>
          </p:sp>
          <p:sp>
            <p:nvSpPr>
              <p:cNvPr id="49" name="ZoneTexte 48"/>
              <p:cNvSpPr txBox="1"/>
              <p:nvPr/>
            </p:nvSpPr>
            <p:spPr>
              <a:xfrm>
                <a:off x="4356100" y="4737100"/>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Comparer et interpréter le résultat d'une simulation d'un comportement mécanique avec un comportement réel </a:t>
                </a:r>
                <a:endParaRPr lang="fr-FR" dirty="0">
                  <a:solidFill>
                    <a:schemeClr val="tx1"/>
                  </a:solidFill>
                </a:endParaRPr>
              </a:p>
            </p:txBody>
          </p:sp>
        </p:grpSp>
        <p:cxnSp>
          <p:nvCxnSpPr>
            <p:cNvPr id="52" name="Connecteur droit avec flèche 51"/>
            <p:cNvCxnSpPr/>
            <p:nvPr/>
          </p:nvCxnSpPr>
          <p:spPr>
            <a:xfrm>
              <a:off x="1710268" y="4523580"/>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60" name="Grouper 59"/>
          <p:cNvGrpSpPr/>
          <p:nvPr/>
        </p:nvGrpSpPr>
        <p:grpSpPr>
          <a:xfrm>
            <a:off x="1466852" y="3491058"/>
            <a:ext cx="7524748" cy="3227398"/>
            <a:chOff x="1466852" y="3491058"/>
            <a:chExt cx="7524748" cy="3227398"/>
          </a:xfrm>
        </p:grpSpPr>
        <p:cxnSp>
          <p:nvCxnSpPr>
            <p:cNvPr id="53" name="Connecteur droit avec flèche 52"/>
            <p:cNvCxnSpPr/>
            <p:nvPr/>
          </p:nvCxnSpPr>
          <p:spPr>
            <a:xfrm>
              <a:off x="1466852" y="5410539"/>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56" name="Grouper 55"/>
            <p:cNvGrpSpPr/>
            <p:nvPr/>
          </p:nvGrpSpPr>
          <p:grpSpPr>
            <a:xfrm>
              <a:off x="4356100" y="3491058"/>
              <a:ext cx="4635500" cy="3227398"/>
              <a:chOff x="4356100" y="1725758"/>
              <a:chExt cx="4635500" cy="3227398"/>
            </a:xfrm>
          </p:grpSpPr>
          <p:sp>
            <p:nvSpPr>
              <p:cNvPr id="57" name="ZoneTexte 56"/>
              <p:cNvSpPr txBox="1"/>
              <p:nvPr/>
            </p:nvSpPr>
            <p:spPr>
              <a:xfrm>
                <a:off x="4356100" y="1725758"/>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Expérimenter des procédés pour caractériser les paramètres de transformation de la matière et leurs conséquences sur la définition et l’obtention de pièces </a:t>
                </a:r>
                <a:endParaRPr lang="fr-FR" dirty="0"/>
              </a:p>
            </p:txBody>
          </p:sp>
          <p:sp>
            <p:nvSpPr>
              <p:cNvPr id="58" name="ZoneTexte 57"/>
              <p:cNvSpPr txBox="1"/>
              <p:nvPr/>
            </p:nvSpPr>
            <p:spPr>
              <a:xfrm>
                <a:off x="4356100" y="3012923"/>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Réaliser et valider un prototype obtenu par rapport à tout ou partie du cahier des charges initial</a:t>
                </a:r>
                <a:endParaRPr lang="fr-FR" dirty="0"/>
              </a:p>
            </p:txBody>
          </p:sp>
          <p:sp>
            <p:nvSpPr>
              <p:cNvPr id="59" name="ZoneTexte 58"/>
              <p:cNvSpPr txBox="1"/>
              <p:nvPr/>
            </p:nvSpPr>
            <p:spPr>
              <a:xfrm>
                <a:off x="4356100" y="4029826"/>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Intégrer les pièces prototypes dans le système à modifier pour valider son comportement et ses performances </a:t>
                </a:r>
                <a:endParaRPr lang="fr-FR" dirty="0">
                  <a:solidFill>
                    <a:schemeClr val="tx1"/>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to="" calcmode="lin" valueType="num">
                                      <p:cBhvr>
                                        <p:cTn id="7" dur="1" fill="hold"/>
                                        <p:tgtEl>
                                          <p:spTgt spid="6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 to="" calcmode="lin" valueType="num">
                                      <p:cBhvr>
                                        <p:cTn id="12" dur="1" fill="hold"/>
                                        <p:tgtEl>
                                          <p:spTgt spid="61"/>
                                        </p:tgtEl>
                                        <p:attrNameLst>
                                          <p:attrName/>
                                        </p:attrNameLst>
                                      </p:cBhvr>
                                    </p:anim>
                                  </p:childTnLst>
                                  <p:subTnLst>
                                    <p:set>
                                      <p:cBhvr override="childStyle">
                                        <p:cTn dur="1" fill="hold" display="0" masterRel="nextClick" afterEffect="1"/>
                                        <p:tgtEl>
                                          <p:spTgt spid="6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 to="" calcmode="lin" valueType="num">
                                      <p:cBhvr>
                                        <p:cTn id="17" dur="1" fill="hold"/>
                                        <p:tgtEl>
                                          <p:spTgt spid="55"/>
                                        </p:tgtEl>
                                        <p:attrNameLst>
                                          <p:attrName/>
                                        </p:attrNameLst>
                                      </p:cBhvr>
                                    </p:anim>
                                  </p:childTnLst>
                                  <p:subTnLst>
                                    <p:set>
                                      <p:cBhvr override="childStyle">
                                        <p:cTn dur="1" fill="hold" display="0" masterRel="nextClick" afterEffect="1"/>
                                        <p:tgtEl>
                                          <p:spTgt spid="55"/>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0"/>
                                        </p:tgtEl>
                                        <p:attrNameLst>
                                          <p:attrName>style.visibility</p:attrName>
                                        </p:attrNameLst>
                                      </p:cBhvr>
                                      <p:to>
                                        <p:strVal val="visible"/>
                                      </p:to>
                                    </p:set>
                                    <p:anim to="" calcmode="lin" valueType="num">
                                      <p:cBhvr>
                                        <p:cTn id="22" dur="1" fill="hold"/>
                                        <p:tgtEl>
                                          <p:spTgt spid="6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Programme ITEC</a:t>
            </a:r>
            <a:endParaRPr lang="fr-FR" dirty="0"/>
          </a:p>
        </p:txBody>
      </p:sp>
      <p:sp>
        <p:nvSpPr>
          <p:cNvPr id="11" name="ZoneTexte 10"/>
          <p:cNvSpPr txBox="1"/>
          <p:nvPr/>
        </p:nvSpPr>
        <p:spPr>
          <a:xfrm>
            <a:off x="584200" y="1989435"/>
            <a:ext cx="2997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Projet technologique </a:t>
            </a:r>
            <a:endParaRPr lang="fr-FR" dirty="0"/>
          </a:p>
        </p:txBody>
      </p:sp>
      <p:grpSp>
        <p:nvGrpSpPr>
          <p:cNvPr id="12" name="Grouper 28"/>
          <p:cNvGrpSpPr/>
          <p:nvPr/>
        </p:nvGrpSpPr>
        <p:grpSpPr>
          <a:xfrm>
            <a:off x="3581400" y="1360269"/>
            <a:ext cx="5422900" cy="1645901"/>
            <a:chOff x="3454400" y="2681069"/>
            <a:chExt cx="5422900" cy="1645901"/>
          </a:xfrm>
        </p:grpSpPr>
        <p:sp>
          <p:nvSpPr>
            <p:cNvPr id="13" name="ZoneTexte 12"/>
            <p:cNvSpPr txBox="1"/>
            <p:nvPr/>
          </p:nvSpPr>
          <p:spPr>
            <a:xfrm>
              <a:off x="5270500" y="2681069"/>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Démarche de projet technologique </a:t>
              </a:r>
              <a:endParaRPr lang="fr-FR" dirty="0"/>
            </a:p>
          </p:txBody>
        </p:sp>
        <p:sp>
          <p:nvSpPr>
            <p:cNvPr id="14" name="ZoneTexte 13"/>
            <p:cNvSpPr txBox="1"/>
            <p:nvPr/>
          </p:nvSpPr>
          <p:spPr>
            <a:xfrm>
              <a:off x="5270500" y="3180834"/>
              <a:ext cx="36068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Créativité et innovation technologique </a:t>
              </a:r>
              <a:endParaRPr lang="fr-FR" dirty="0"/>
            </a:p>
          </p:txBody>
        </p:sp>
        <p:sp>
          <p:nvSpPr>
            <p:cNvPr id="15" name="ZoneTexte 14"/>
            <p:cNvSpPr txBox="1"/>
            <p:nvPr/>
          </p:nvSpPr>
          <p:spPr>
            <a:xfrm>
              <a:off x="5270500" y="3957638"/>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Description et représentation </a:t>
              </a:r>
              <a:endParaRPr lang="fr-FR" dirty="0">
                <a:solidFill>
                  <a:schemeClr val="tx1"/>
                </a:solidFill>
              </a:endParaRPr>
            </a:p>
          </p:txBody>
        </p:sp>
        <p:cxnSp>
          <p:nvCxnSpPr>
            <p:cNvPr id="16" name="Connecteur en angle 15"/>
            <p:cNvCxnSpPr>
              <a:stCxn id="11" idx="3"/>
              <a:endCxn id="13" idx="1"/>
            </p:cNvCxnSpPr>
            <p:nvPr/>
          </p:nvCxnSpPr>
          <p:spPr>
            <a:xfrm flipV="1">
              <a:off x="3454400" y="2865735"/>
              <a:ext cx="1816100" cy="616466"/>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7" name="Connecteur en angle 16"/>
            <p:cNvCxnSpPr>
              <a:stCxn id="11" idx="3"/>
              <a:endCxn id="15" idx="1"/>
            </p:cNvCxnSpPr>
            <p:nvPr/>
          </p:nvCxnSpPr>
          <p:spPr>
            <a:xfrm>
              <a:off x="3454400" y="3482201"/>
              <a:ext cx="1816100" cy="660103"/>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8" name="Connecteur droit avec flèche 17"/>
            <p:cNvCxnSpPr>
              <a:stCxn id="11" idx="3"/>
              <a:endCxn id="14" idx="1"/>
            </p:cNvCxnSpPr>
            <p:nvPr/>
          </p:nvCxnSpPr>
          <p:spPr>
            <a:xfrm>
              <a:off x="3454400" y="3482201"/>
              <a:ext cx="1816100" cy="21799"/>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grpSp>
      <p:sp>
        <p:nvSpPr>
          <p:cNvPr id="22" name="ZoneTexte 21"/>
          <p:cNvSpPr txBox="1"/>
          <p:nvPr/>
        </p:nvSpPr>
        <p:spPr>
          <a:xfrm>
            <a:off x="558800" y="2523530"/>
            <a:ext cx="8445500" cy="923330"/>
          </a:xfrm>
          <a:prstGeom prst="rect">
            <a:avLst/>
          </a:prstGeom>
          <a:noFill/>
        </p:spPr>
        <p:txBody>
          <a:bodyPr wrap="square" rtlCol="0">
            <a:spAutoFit/>
          </a:bodyPr>
          <a:lstStyle/>
          <a:p>
            <a:r>
              <a:rPr lang="fr-FR" i="1" dirty="0" smtClean="0"/>
              <a:t>Vivre les principales étapes d’un projet technologique justifié par la modification d’un système existant, imaginer et représenter un principe de solution technique à partir d’une démarche de créativité</a:t>
            </a:r>
            <a:r>
              <a:rPr lang="fr-FR" dirty="0" smtClean="0"/>
              <a:t> </a:t>
            </a:r>
            <a:r>
              <a:rPr lang="fr-FR" i="1" dirty="0" smtClean="0"/>
              <a:t>. </a:t>
            </a:r>
            <a:r>
              <a:rPr lang="fr-FR" dirty="0" smtClean="0"/>
              <a:t> </a:t>
            </a:r>
            <a:endParaRPr lang="fr-FR" dirty="0"/>
          </a:p>
        </p:txBody>
      </p:sp>
      <p:sp>
        <p:nvSpPr>
          <p:cNvPr id="23" name="ZoneTexte 22"/>
          <p:cNvSpPr txBox="1"/>
          <p:nvPr/>
        </p:nvSpPr>
        <p:spPr>
          <a:xfrm>
            <a:off x="584200" y="3467100"/>
            <a:ext cx="29972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Conception mécanique des systèmes </a:t>
            </a:r>
            <a:endParaRPr lang="fr-FR" dirty="0"/>
          </a:p>
        </p:txBody>
      </p:sp>
      <p:grpSp>
        <p:nvGrpSpPr>
          <p:cNvPr id="24" name="Grouper 27"/>
          <p:cNvGrpSpPr/>
          <p:nvPr/>
        </p:nvGrpSpPr>
        <p:grpSpPr>
          <a:xfrm>
            <a:off x="3581400" y="3309938"/>
            <a:ext cx="5422900" cy="1141591"/>
            <a:chOff x="3454400" y="1189038"/>
            <a:chExt cx="5422900" cy="1141591"/>
          </a:xfrm>
        </p:grpSpPr>
        <p:sp>
          <p:nvSpPr>
            <p:cNvPr id="25" name="ZoneTexte 24"/>
            <p:cNvSpPr txBox="1"/>
            <p:nvPr/>
          </p:nvSpPr>
          <p:spPr>
            <a:xfrm>
              <a:off x="5270500" y="118903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Conception des mécanismes </a:t>
              </a:r>
              <a:endParaRPr lang="fr-FR" dirty="0"/>
            </a:p>
          </p:txBody>
        </p:sp>
        <p:sp>
          <p:nvSpPr>
            <p:cNvPr id="26" name="ZoneTexte 25"/>
            <p:cNvSpPr txBox="1"/>
            <p:nvPr/>
          </p:nvSpPr>
          <p:spPr>
            <a:xfrm>
              <a:off x="5270500" y="1684298"/>
              <a:ext cx="3606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Comportement d’un mécanisme et/ou d’une pièce </a:t>
              </a:r>
              <a:endParaRPr lang="fr-FR" dirty="0"/>
            </a:p>
          </p:txBody>
        </p:sp>
        <p:cxnSp>
          <p:nvCxnSpPr>
            <p:cNvPr id="27" name="Connecteur en angle 26"/>
            <p:cNvCxnSpPr>
              <a:stCxn id="23" idx="3"/>
              <a:endCxn id="26" idx="1"/>
            </p:cNvCxnSpPr>
            <p:nvPr/>
          </p:nvCxnSpPr>
          <p:spPr>
            <a:xfrm>
              <a:off x="3454400" y="1656666"/>
              <a:ext cx="1816100" cy="3507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8" name="Connecteur en angle 27"/>
            <p:cNvCxnSpPr>
              <a:stCxn id="23" idx="3"/>
              <a:endCxn id="25" idx="1"/>
            </p:cNvCxnSpPr>
            <p:nvPr/>
          </p:nvCxnSpPr>
          <p:spPr>
            <a:xfrm flipV="1">
              <a:off x="3454400" y="1373704"/>
              <a:ext cx="1816100" cy="28296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sp>
        <p:nvSpPr>
          <p:cNvPr id="36" name="ZoneTexte 35"/>
          <p:cNvSpPr txBox="1"/>
          <p:nvPr/>
        </p:nvSpPr>
        <p:spPr>
          <a:xfrm>
            <a:off x="584200" y="5424269"/>
            <a:ext cx="2997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Prototypage de pièces </a:t>
            </a:r>
            <a:endParaRPr lang="fr-FR" dirty="0"/>
          </a:p>
        </p:txBody>
      </p:sp>
      <p:grpSp>
        <p:nvGrpSpPr>
          <p:cNvPr id="49" name="Grouper 48"/>
          <p:cNvGrpSpPr/>
          <p:nvPr/>
        </p:nvGrpSpPr>
        <p:grpSpPr>
          <a:xfrm>
            <a:off x="3581400" y="5025807"/>
            <a:ext cx="5422900" cy="1118592"/>
            <a:chOff x="3581400" y="5076607"/>
            <a:chExt cx="5422900" cy="1118592"/>
          </a:xfrm>
        </p:grpSpPr>
        <p:sp>
          <p:nvSpPr>
            <p:cNvPr id="38" name="ZoneTexte 37"/>
            <p:cNvSpPr txBox="1"/>
            <p:nvPr/>
          </p:nvSpPr>
          <p:spPr>
            <a:xfrm>
              <a:off x="5397500" y="5076607"/>
              <a:ext cx="36068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Procédés de transformation de la matière </a:t>
              </a:r>
              <a:endParaRPr lang="fr-FR" dirty="0"/>
            </a:p>
          </p:txBody>
        </p:sp>
        <p:sp>
          <p:nvSpPr>
            <p:cNvPr id="39" name="ZoneTexte 38"/>
            <p:cNvSpPr txBox="1"/>
            <p:nvPr/>
          </p:nvSpPr>
          <p:spPr>
            <a:xfrm>
              <a:off x="5397500" y="5825867"/>
              <a:ext cx="3606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Essais, mesures et validation </a:t>
              </a:r>
              <a:endParaRPr lang="fr-FR" dirty="0"/>
            </a:p>
          </p:txBody>
        </p:sp>
        <p:cxnSp>
          <p:nvCxnSpPr>
            <p:cNvPr id="40" name="Connecteur en angle 39"/>
            <p:cNvCxnSpPr>
              <a:endCxn id="39" idx="1"/>
            </p:cNvCxnSpPr>
            <p:nvPr/>
          </p:nvCxnSpPr>
          <p:spPr>
            <a:xfrm>
              <a:off x="3581400" y="5659735"/>
              <a:ext cx="1816100" cy="350798"/>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1" name="Connecteur en angle 40"/>
            <p:cNvCxnSpPr>
              <a:stCxn id="36" idx="3"/>
              <a:endCxn id="38" idx="1"/>
            </p:cNvCxnSpPr>
            <p:nvPr/>
          </p:nvCxnSpPr>
          <p:spPr>
            <a:xfrm flipV="1">
              <a:off x="3581400" y="5399773"/>
              <a:ext cx="1816100" cy="25996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sp>
        <p:nvSpPr>
          <p:cNvPr id="44" name="ZoneTexte 43"/>
          <p:cNvSpPr txBox="1"/>
          <p:nvPr/>
        </p:nvSpPr>
        <p:spPr>
          <a:xfrm>
            <a:off x="584200" y="4299129"/>
            <a:ext cx="8559800" cy="923330"/>
          </a:xfrm>
          <a:prstGeom prst="rect">
            <a:avLst/>
          </a:prstGeom>
          <a:noFill/>
        </p:spPr>
        <p:txBody>
          <a:bodyPr wrap="square" rtlCol="0">
            <a:spAutoFit/>
          </a:bodyPr>
          <a:lstStyle/>
          <a:p>
            <a:r>
              <a:rPr lang="fr-FR" i="1" dirty="0" smtClean="0"/>
              <a:t>Définir tout ou partie d’un mécanisme, une ou plusieurs pièces associées et anticiper leurs comportements par simulation. Prendre en compte les conséquences de la conception proposée sur le triptyque Matériau – </a:t>
            </a:r>
            <a:r>
              <a:rPr lang="fr-FR" i="1" dirty="0" err="1" smtClean="0"/>
              <a:t>Ėnergie</a:t>
            </a:r>
            <a:r>
              <a:rPr lang="fr-FR" i="1" dirty="0" smtClean="0"/>
              <a:t> - Information.</a:t>
            </a:r>
            <a:r>
              <a:rPr lang="fr-FR" dirty="0" smtClean="0"/>
              <a:t> </a:t>
            </a:r>
            <a:endParaRPr lang="fr-FR" dirty="0"/>
          </a:p>
        </p:txBody>
      </p:sp>
      <p:sp>
        <p:nvSpPr>
          <p:cNvPr id="48" name="ZoneTexte 47"/>
          <p:cNvSpPr txBox="1"/>
          <p:nvPr/>
        </p:nvSpPr>
        <p:spPr>
          <a:xfrm>
            <a:off x="584200" y="5934670"/>
            <a:ext cx="8559800" cy="923330"/>
          </a:xfrm>
          <a:prstGeom prst="rect">
            <a:avLst/>
          </a:prstGeom>
          <a:noFill/>
        </p:spPr>
        <p:txBody>
          <a:bodyPr wrap="square" rtlCol="0">
            <a:spAutoFit/>
          </a:bodyPr>
          <a:lstStyle/>
          <a:p>
            <a:r>
              <a:rPr lang="fr-FR" dirty="0" smtClean="0"/>
              <a:t>D</a:t>
            </a:r>
            <a:r>
              <a:rPr lang="fr-FR" i="1" dirty="0" smtClean="0"/>
              <a:t>écouvrir par l’expérimentation les principes des principaux procédés de transformation de la matière, réaliser une pièce par un procédé de prototypage rapide et valider sa définition par son intégration dans un mécanisme.</a:t>
            </a: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to="" calcmode="lin" valueType="num">
                                      <p:cBhvr>
                                        <p:cTn id="22" dur="1" fill="hold"/>
                                        <p:tgtEl>
                                          <p:spTgt spid="2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 to="" calcmode="lin" valueType="num">
                                      <p:cBhvr>
                                        <p:cTn id="27" dur="1" fill="hold"/>
                                        <p:tgtEl>
                                          <p:spTgt spid="44"/>
                                        </p:tgtEl>
                                        <p:attrNameLst>
                                          <p:attrName/>
                                        </p:attrNameLst>
                                      </p:cBhvr>
                                    </p:anim>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to="" calcmode="lin" valueType="num">
                                      <p:cBhvr>
                                        <p:cTn id="32" dur="1" fill="hold"/>
                                        <p:tgtEl>
                                          <p:spTgt spid="24"/>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 to="" calcmode="lin" valueType="num">
                                      <p:cBhvr>
                                        <p:cTn id="37" dur="1" fill="hold"/>
                                        <p:tgtEl>
                                          <p:spTgt spid="36"/>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 to="" calcmode="lin" valueType="num">
                                      <p:cBhvr>
                                        <p:cTn id="42" dur="1" fill="hold"/>
                                        <p:tgtEl>
                                          <p:spTgt spid="48"/>
                                        </p:tgtEl>
                                        <p:attrNameLst>
                                          <p:attrName/>
                                        </p:attrNameLst>
                                      </p:cBhvr>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49"/>
                                        </p:tgtEl>
                                        <p:attrNameLst>
                                          <p:attrName>style.visibility</p:attrName>
                                        </p:attrNameLst>
                                      </p:cBhvr>
                                      <p:to>
                                        <p:strVal val="visible"/>
                                      </p:to>
                                    </p:set>
                                    <p:anim to="" calcmode="lin" valueType="num">
                                      <p:cBhvr>
                                        <p:cTn id="47" dur="1" fill="hold"/>
                                        <p:tgtEl>
                                          <p:spTgt spid="4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p:bldP spid="23" grpId="0" animBg="1"/>
      <p:bldP spid="36" grpId="0" animBg="1"/>
      <p:bldP spid="44" grpId="0"/>
      <p:bldP spid="48" grpId="0"/>
    </p:bld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ITEC Phase 1</a:t>
            </a:r>
            <a:endParaRPr lang="fr-FR" dirty="0"/>
          </a:p>
        </p:txBody>
      </p:sp>
      <p:sp>
        <p:nvSpPr>
          <p:cNvPr id="3" name="Espace réservé du contenu 2"/>
          <p:cNvSpPr>
            <a:spLocks noGrp="1"/>
          </p:cNvSpPr>
          <p:nvPr>
            <p:ph idx="1"/>
          </p:nvPr>
        </p:nvSpPr>
        <p:spPr>
          <a:xfrm>
            <a:off x="549275" y="1879601"/>
            <a:ext cx="8042276" cy="3517900"/>
          </a:xfrm>
        </p:spPr>
        <p:txBody>
          <a:bodyPr>
            <a:normAutofit/>
          </a:bodyPr>
          <a:lstStyle/>
          <a:p>
            <a:r>
              <a:rPr lang="fr-FR" sz="2400" b="1" dirty="0"/>
              <a:t>Equipements informatiques</a:t>
            </a:r>
            <a:r>
              <a:rPr lang="fr-FR" sz="2400" dirty="0" smtClean="0"/>
              <a:t> compléments et progiciels de réalité virtuelle</a:t>
            </a:r>
          </a:p>
          <a:p>
            <a:r>
              <a:rPr lang="fr-FR" sz="2400" b="1" dirty="0" smtClean="0"/>
              <a:t>Systèmes </a:t>
            </a:r>
            <a:r>
              <a:rPr lang="fr-FR" sz="2400" b="1" dirty="0"/>
              <a:t>de </a:t>
            </a:r>
            <a:r>
              <a:rPr lang="fr-FR" sz="2400" b="1" dirty="0" smtClean="0"/>
              <a:t>prototypage : </a:t>
            </a:r>
            <a:r>
              <a:rPr lang="fr-FR" sz="2400" dirty="0"/>
              <a:t>Imprimante </a:t>
            </a:r>
            <a:r>
              <a:rPr lang="fr-FR" sz="2400" dirty="0" smtClean="0"/>
              <a:t>3D; </a:t>
            </a:r>
            <a:r>
              <a:rPr lang="fr-FR" sz="2400" dirty="0"/>
              <a:t>Système didactique de coulée sous vide de résine bi composant (moule silicone)</a:t>
            </a:r>
            <a:r>
              <a:rPr lang="fr-FR" sz="2400" dirty="0" smtClean="0"/>
              <a:t>   </a:t>
            </a:r>
          </a:p>
          <a:p>
            <a:r>
              <a:rPr lang="fr-FR" sz="2400" b="1" dirty="0"/>
              <a:t>Systèmes didactiques d’expérimentation des </a:t>
            </a:r>
            <a:r>
              <a:rPr lang="fr-FR" sz="2400" b="1" dirty="0" smtClean="0"/>
              <a:t>procédés : </a:t>
            </a:r>
            <a:r>
              <a:rPr lang="fr-FR" sz="2400" dirty="0" smtClean="0"/>
              <a:t>usinage, injection </a:t>
            </a:r>
            <a:r>
              <a:rPr lang="fr-FR" sz="2400" dirty="0"/>
              <a:t>de matière </a:t>
            </a:r>
            <a:r>
              <a:rPr lang="fr-FR" sz="2400" dirty="0" smtClean="0"/>
              <a:t>plastique, </a:t>
            </a:r>
            <a:r>
              <a:rPr lang="fr-FR" sz="2400" dirty="0"/>
              <a:t>mise en </a:t>
            </a:r>
            <a:r>
              <a:rPr lang="fr-FR" sz="2400" dirty="0" smtClean="0"/>
              <a:t>forme.</a:t>
            </a:r>
          </a:p>
          <a:p>
            <a:r>
              <a:rPr lang="fr-FR" sz="2400" b="1" dirty="0"/>
              <a:t>Equipements de </a:t>
            </a:r>
            <a:r>
              <a:rPr lang="fr-FR" sz="2400" b="1" dirty="0" smtClean="0"/>
              <a:t>mesures </a:t>
            </a:r>
            <a:r>
              <a:rPr lang="fr-FR" sz="2400" dirty="0" smtClean="0"/>
              <a:t>: </a:t>
            </a:r>
            <a:r>
              <a:rPr lang="fr-FR" sz="2400" dirty="0" smtClean="0"/>
              <a:t>métrologie</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ITEC: Phase 2</a:t>
            </a:r>
            <a:endParaRPr lang="fr-FR" dirty="0"/>
          </a:p>
        </p:txBody>
      </p:sp>
      <p:sp>
        <p:nvSpPr>
          <p:cNvPr id="3" name="Espace réservé du contenu 2"/>
          <p:cNvSpPr>
            <a:spLocks noGrp="1"/>
          </p:cNvSpPr>
          <p:nvPr>
            <p:ph idx="1"/>
          </p:nvPr>
        </p:nvSpPr>
        <p:spPr>
          <a:xfrm>
            <a:off x="549275" y="2118591"/>
            <a:ext cx="8042276" cy="1932709"/>
          </a:xfrm>
        </p:spPr>
        <p:txBody>
          <a:bodyPr>
            <a:normAutofit/>
          </a:bodyPr>
          <a:lstStyle/>
          <a:p>
            <a:r>
              <a:rPr lang="fr-FR" sz="2400" b="1" dirty="0" smtClean="0"/>
              <a:t>Equipements </a:t>
            </a:r>
            <a:r>
              <a:rPr lang="fr-FR" sz="2400" b="1" dirty="0" smtClean="0"/>
              <a:t>informatiques </a:t>
            </a:r>
            <a:r>
              <a:rPr lang="fr-FR" sz="2400" dirty="0" smtClean="0"/>
              <a:t>: </a:t>
            </a:r>
            <a:r>
              <a:rPr lang="fr-FR" sz="2400" dirty="0" smtClean="0"/>
              <a:t>progiciels de simulation et de réalité virtuelle,</a:t>
            </a:r>
          </a:p>
          <a:p>
            <a:r>
              <a:rPr lang="fr-FR" sz="2400" b="1" dirty="0" smtClean="0"/>
              <a:t>Matériels </a:t>
            </a:r>
            <a:r>
              <a:rPr lang="fr-FR" sz="2400" b="1" dirty="0" smtClean="0"/>
              <a:t>didactiques </a:t>
            </a:r>
            <a:r>
              <a:rPr lang="fr-FR" sz="2400" dirty="0" smtClean="0"/>
              <a:t>: </a:t>
            </a:r>
            <a:r>
              <a:rPr lang="fr-FR" sz="2400" dirty="0"/>
              <a:t>coulée sous vide de matériaux métalliques</a:t>
            </a:r>
            <a:r>
              <a:rPr lang="fr-FR" sz="2400" dirty="0" smtClean="0"/>
              <a:t> </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749300" y="784086"/>
            <a:ext cx="8229600" cy="646251"/>
          </a:xfrm>
        </p:spPr>
        <p:txBody>
          <a:bodyPr>
            <a:noAutofit/>
          </a:bodyPr>
          <a:lstStyle/>
          <a:p>
            <a:r>
              <a:rPr lang="fr-FR" sz="4000" dirty="0" smtClean="0">
                <a:solidFill>
                  <a:srgbClr val="FF0000"/>
                </a:solidFill>
              </a:rPr>
              <a:t>Système d’information et numérique</a:t>
            </a:r>
            <a:endParaRPr lang="fr-FR" sz="4000" dirty="0">
              <a:solidFill>
                <a:srgbClr val="FF0000"/>
              </a:solidFill>
            </a:endParaRPr>
          </a:p>
        </p:txBody>
      </p:sp>
      <p:sp>
        <p:nvSpPr>
          <p:cNvPr id="3" name="Espace réservé du contenu 2"/>
          <p:cNvSpPr>
            <a:spLocks noGrp="1"/>
          </p:cNvSpPr>
          <p:nvPr>
            <p:ph idx="1"/>
          </p:nvPr>
        </p:nvSpPr>
        <p:spPr>
          <a:xfrm>
            <a:off x="571500" y="1905000"/>
            <a:ext cx="8229600" cy="4525963"/>
          </a:xfrm>
        </p:spPr>
        <p:txBody>
          <a:bodyPr>
            <a:normAutofit fontScale="92500" lnSpcReduction="20000"/>
          </a:bodyPr>
          <a:lstStyle/>
          <a:p>
            <a:pPr algn="ctr">
              <a:buNone/>
            </a:pPr>
            <a:r>
              <a:rPr lang="fr-FR" dirty="0" smtClean="0"/>
              <a:t>La spécialité explore l’acquisition, le traitement, le transport, la gestion et la restitution de l’information (voix, données, images). Elle apporte les compétences nécessaires pour appréhender l’interface utilisateur, la commande rapprochée des systèmes, les télécommunications, les réseaux informatiques, les modules d’acquisition et de diffusion de l'information et plus généralement sur le développement de systèmes virtuels ainsi que sur leur impact environnemental et l'optimisation de leur cycle de vie </a:t>
            </a:r>
            <a:endParaRPr lang="fr-F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Objectifs et compétences SIN</a:t>
            </a:r>
            <a:endParaRPr lang="fr-FR" dirty="0"/>
          </a:p>
        </p:txBody>
      </p:sp>
      <p:grpSp>
        <p:nvGrpSpPr>
          <p:cNvPr id="3" name="Grouper 61"/>
          <p:cNvGrpSpPr/>
          <p:nvPr/>
        </p:nvGrpSpPr>
        <p:grpSpPr>
          <a:xfrm>
            <a:off x="-986368" y="499592"/>
            <a:ext cx="6913036" cy="5862579"/>
            <a:chOff x="-986368" y="499592"/>
            <a:chExt cx="6913036" cy="5862579"/>
          </a:xfrm>
        </p:grpSpPr>
        <p:grpSp>
          <p:nvGrpSpPr>
            <p:cNvPr id="4" name="Grouper 50"/>
            <p:cNvGrpSpPr/>
            <p:nvPr/>
          </p:nvGrpSpPr>
          <p:grpSpPr>
            <a:xfrm>
              <a:off x="897468" y="1399040"/>
              <a:ext cx="2222500" cy="1016000"/>
              <a:chOff x="3321050" y="1142997"/>
              <a:chExt cx="2222500" cy="1016000"/>
            </a:xfrm>
          </p:grpSpPr>
          <p:sp>
            <p:nvSpPr>
              <p:cNvPr id="11" name="Ellipse 10"/>
              <p:cNvSpPr>
                <a:spLocks/>
              </p:cNvSpPr>
              <p:nvPr/>
            </p:nvSpPr>
            <p:spPr>
              <a:xfrm>
                <a:off x="3924300" y="1142997"/>
                <a:ext cx="1016000" cy="10160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2" name="ZoneTexte 11"/>
              <p:cNvSpPr txBox="1"/>
              <p:nvPr/>
            </p:nvSpPr>
            <p:spPr>
              <a:xfrm>
                <a:off x="3321050" y="1420165"/>
                <a:ext cx="2222500" cy="461665"/>
              </a:xfrm>
              <a:prstGeom prst="rect">
                <a:avLst/>
              </a:prstGeom>
              <a:noFill/>
            </p:spPr>
            <p:txBody>
              <a:bodyPr wrap="square" rtlCol="0">
                <a:spAutoFit/>
              </a:bodyPr>
              <a:lstStyle/>
              <a:p>
                <a:pPr algn="ctr"/>
                <a:r>
                  <a:rPr lang="fr-FR" sz="2400" dirty="0" smtClean="0"/>
                  <a:t>SIN</a:t>
                </a:r>
                <a:endParaRPr lang="fr-FR" sz="2400" dirty="0"/>
              </a:p>
            </p:txBody>
          </p:sp>
        </p:grpSp>
        <p:grpSp>
          <p:nvGrpSpPr>
            <p:cNvPr id="5" name="Grouper 16"/>
            <p:cNvGrpSpPr/>
            <p:nvPr/>
          </p:nvGrpSpPr>
          <p:grpSpPr>
            <a:xfrm>
              <a:off x="1843618" y="2621157"/>
              <a:ext cx="3746500" cy="646331"/>
              <a:chOff x="5219700" y="3205199"/>
              <a:chExt cx="3746500" cy="646331"/>
            </a:xfrm>
          </p:grpSpPr>
          <p:sp>
            <p:nvSpPr>
              <p:cNvPr id="18" name="ZoneTexte 17"/>
              <p:cNvSpPr txBox="1"/>
              <p:nvPr/>
            </p:nvSpPr>
            <p:spPr>
              <a:xfrm>
                <a:off x="5422900" y="3205199"/>
                <a:ext cx="3543300" cy="646331"/>
              </a:xfrm>
              <a:prstGeom prst="rect">
                <a:avLst/>
              </a:prstGeom>
              <a:noFill/>
            </p:spPr>
            <p:txBody>
              <a:bodyPr wrap="square" rtlCol="0">
                <a:spAutoFit/>
              </a:bodyPr>
              <a:lstStyle/>
              <a:p>
                <a:r>
                  <a:rPr lang="fr-FR" b="1" dirty="0" smtClean="0"/>
                  <a:t>Imaginer une solution, </a:t>
                </a:r>
              </a:p>
              <a:p>
                <a:r>
                  <a:rPr lang="fr-FR" b="1" dirty="0" smtClean="0"/>
                  <a:t>répondre à un besoin</a:t>
                </a:r>
                <a:r>
                  <a:rPr lang="fr-FR" dirty="0" smtClean="0"/>
                  <a:t> </a:t>
                </a:r>
              </a:p>
            </p:txBody>
          </p:sp>
          <p:sp>
            <p:nvSpPr>
              <p:cNvPr id="19" name="Ellipse 18"/>
              <p:cNvSpPr>
                <a:spLocks/>
              </p:cNvSpPr>
              <p:nvPr/>
            </p:nvSpPr>
            <p:spPr>
              <a:xfrm>
                <a:off x="5219700" y="3275049"/>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6" name="Grouper 19"/>
            <p:cNvGrpSpPr/>
            <p:nvPr/>
          </p:nvGrpSpPr>
          <p:grpSpPr>
            <a:xfrm>
              <a:off x="903818" y="4886394"/>
              <a:ext cx="4373791" cy="369332"/>
              <a:chOff x="4279900" y="5470436"/>
              <a:chExt cx="4373791" cy="369332"/>
            </a:xfrm>
          </p:grpSpPr>
          <p:sp>
            <p:nvSpPr>
              <p:cNvPr id="21" name="ZoneTexte 20"/>
              <p:cNvSpPr txBox="1"/>
              <p:nvPr/>
            </p:nvSpPr>
            <p:spPr>
              <a:xfrm>
                <a:off x="4545241" y="5470436"/>
                <a:ext cx="4108450" cy="369332"/>
              </a:xfrm>
              <a:prstGeom prst="rect">
                <a:avLst/>
              </a:prstGeom>
              <a:noFill/>
            </p:spPr>
            <p:txBody>
              <a:bodyPr wrap="square" rtlCol="0">
                <a:spAutoFit/>
              </a:bodyPr>
              <a:lstStyle/>
              <a:p>
                <a:r>
                  <a:rPr lang="fr-FR" b="1" dirty="0" smtClean="0"/>
                  <a:t>Gérer la vie du produit</a:t>
                </a:r>
                <a:r>
                  <a:rPr lang="fr-FR" dirty="0" smtClean="0"/>
                  <a:t> </a:t>
                </a:r>
              </a:p>
            </p:txBody>
          </p:sp>
          <p:sp>
            <p:nvSpPr>
              <p:cNvPr id="22" name="Ellipse 21"/>
              <p:cNvSpPr>
                <a:spLocks/>
              </p:cNvSpPr>
              <p:nvPr/>
            </p:nvSpPr>
            <p:spPr>
              <a:xfrm>
                <a:off x="4279900" y="556671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7" name="Grouper 22"/>
            <p:cNvGrpSpPr/>
            <p:nvPr/>
          </p:nvGrpSpPr>
          <p:grpSpPr>
            <a:xfrm>
              <a:off x="1468968" y="3889610"/>
              <a:ext cx="4457700" cy="646331"/>
              <a:chOff x="4845050" y="4473652"/>
              <a:chExt cx="4457700" cy="646331"/>
            </a:xfrm>
          </p:grpSpPr>
          <p:sp>
            <p:nvSpPr>
              <p:cNvPr id="24" name="ZoneTexte 23"/>
              <p:cNvSpPr txBox="1"/>
              <p:nvPr/>
            </p:nvSpPr>
            <p:spPr>
              <a:xfrm>
                <a:off x="5060950" y="4473652"/>
                <a:ext cx="4241800" cy="646331"/>
              </a:xfrm>
              <a:prstGeom prst="rect">
                <a:avLst/>
              </a:prstGeom>
              <a:noFill/>
            </p:spPr>
            <p:txBody>
              <a:bodyPr wrap="square" rtlCol="0">
                <a:spAutoFit/>
              </a:bodyPr>
              <a:lstStyle/>
              <a:p>
                <a:r>
                  <a:rPr lang="fr-FR" b="1" dirty="0" smtClean="0"/>
                  <a:t>Valider des solutions </a:t>
                </a:r>
              </a:p>
              <a:p>
                <a:r>
                  <a:rPr lang="fr-FR" b="1" dirty="0" smtClean="0"/>
                  <a:t>techniques</a:t>
                </a:r>
                <a:r>
                  <a:rPr lang="fr-FR" dirty="0" smtClean="0"/>
                  <a:t> </a:t>
                </a:r>
              </a:p>
            </p:txBody>
          </p:sp>
          <p:sp>
            <p:nvSpPr>
              <p:cNvPr id="25" name="Ellipse 24"/>
              <p:cNvSpPr>
                <a:spLocks/>
              </p:cNvSpPr>
              <p:nvPr/>
            </p:nvSpPr>
            <p:spPr>
              <a:xfrm>
                <a:off x="4845050" y="4537668"/>
                <a:ext cx="241300" cy="2413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grpSp>
        <p:grpSp>
          <p:nvGrpSpPr>
            <p:cNvPr id="8" name="Grouper 25"/>
            <p:cNvGrpSpPr/>
            <p:nvPr/>
          </p:nvGrpSpPr>
          <p:grpSpPr>
            <a:xfrm>
              <a:off x="-169332" y="2543926"/>
              <a:ext cx="2222500" cy="1460500"/>
              <a:chOff x="2838450" y="3127968"/>
              <a:chExt cx="2222500" cy="1460500"/>
            </a:xfrm>
          </p:grpSpPr>
          <p:sp>
            <p:nvSpPr>
              <p:cNvPr id="27" name="Ellipse 26"/>
              <p:cNvSpPr>
                <a:spLocks noChangeAspect="1"/>
              </p:cNvSpPr>
              <p:nvPr/>
            </p:nvSpPr>
            <p:spPr>
              <a:xfrm>
                <a:off x="3238500" y="3127968"/>
                <a:ext cx="1460500" cy="1460500"/>
              </a:xfrm>
              <a:prstGeom prst="ellipse">
                <a:avLst/>
              </a:prstGeom>
              <a:gradFill flip="none" rotWithShape="1">
                <a:gsLst>
                  <a:gs pos="0">
                    <a:schemeClr val="accent6">
                      <a:tint val="100000"/>
                      <a:shade val="100000"/>
                      <a:satMod val="130000"/>
                    </a:schemeClr>
                  </a:gs>
                  <a:gs pos="44000">
                    <a:schemeClr val="accent1">
                      <a:lumMod val="60000"/>
                      <a:lumOff val="40000"/>
                    </a:schemeClr>
                  </a:gs>
                  <a:gs pos="80000">
                    <a:schemeClr val="accent3">
                      <a:lumMod val="60000"/>
                      <a:lumOff val="40000"/>
                    </a:schemeClr>
                  </a:gs>
                </a:gsLst>
                <a:path path="shape">
                  <a:fillToRect l="50000" t="50000" r="50000" b="50000"/>
                </a:path>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8" name="ZoneTexte 27"/>
              <p:cNvSpPr txBox="1"/>
              <p:nvPr/>
            </p:nvSpPr>
            <p:spPr>
              <a:xfrm>
                <a:off x="2838450" y="3608336"/>
                <a:ext cx="2222500" cy="461665"/>
              </a:xfrm>
              <a:prstGeom prst="rect">
                <a:avLst/>
              </a:prstGeom>
              <a:noFill/>
            </p:spPr>
            <p:txBody>
              <a:bodyPr wrap="square" rtlCol="0">
                <a:spAutoFit/>
              </a:bodyPr>
              <a:lstStyle/>
              <a:p>
                <a:pPr algn="ctr"/>
                <a:r>
                  <a:rPr lang="fr-FR" sz="2400" dirty="0" smtClean="0"/>
                  <a:t>Conception</a:t>
                </a:r>
                <a:endParaRPr lang="fr-FR" sz="2400" dirty="0"/>
              </a:p>
            </p:txBody>
          </p:sp>
        </p:grpSp>
        <p:sp>
          <p:nvSpPr>
            <p:cNvPr id="29" name="Arc 28"/>
            <p:cNvSpPr/>
            <p:nvPr/>
          </p:nvSpPr>
          <p:spPr>
            <a:xfrm rot="1267347">
              <a:off x="-986368" y="499592"/>
              <a:ext cx="2726272" cy="5862579"/>
            </a:xfrm>
            <a:prstGeom prst="arc">
              <a:avLst>
                <a:gd name="adj1" fmla="val 18587169"/>
                <a:gd name="adj2" fmla="val 359456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grpSp>
        <p:nvGrpSpPr>
          <p:cNvPr id="41" name="Grouper 40"/>
          <p:cNvGrpSpPr/>
          <p:nvPr/>
        </p:nvGrpSpPr>
        <p:grpSpPr>
          <a:xfrm>
            <a:off x="1710268" y="1954358"/>
            <a:ext cx="7281332" cy="4038673"/>
            <a:chOff x="1710268" y="1954358"/>
            <a:chExt cx="7281332" cy="4038673"/>
          </a:xfrm>
        </p:grpSpPr>
        <p:cxnSp>
          <p:nvCxnSpPr>
            <p:cNvPr id="52" name="Connecteur droit avec flèche 51"/>
            <p:cNvCxnSpPr/>
            <p:nvPr/>
          </p:nvCxnSpPr>
          <p:spPr>
            <a:xfrm>
              <a:off x="1710268" y="4523580"/>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14" name="Grouper 44"/>
            <p:cNvGrpSpPr/>
            <p:nvPr/>
          </p:nvGrpSpPr>
          <p:grpSpPr>
            <a:xfrm>
              <a:off x="4356100" y="1954358"/>
              <a:ext cx="4635500" cy="4038673"/>
              <a:chOff x="4356100" y="1725758"/>
              <a:chExt cx="4635500" cy="4038673"/>
            </a:xfrm>
          </p:grpSpPr>
          <p:sp>
            <p:nvSpPr>
              <p:cNvPr id="46" name="ZoneTexte 45"/>
              <p:cNvSpPr txBox="1"/>
              <p:nvPr/>
            </p:nvSpPr>
            <p:spPr>
              <a:xfrm>
                <a:off x="4356100" y="1725758"/>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Rechercher et choisir une solution logicielle ou matérielle au regard de la définition d'un système</a:t>
                </a:r>
                <a:endParaRPr lang="fr-FR" dirty="0"/>
              </a:p>
            </p:txBody>
          </p:sp>
          <p:sp>
            <p:nvSpPr>
              <p:cNvPr id="47" name="ZoneTexte 46"/>
              <p:cNvSpPr txBox="1"/>
              <p:nvPr/>
            </p:nvSpPr>
            <p:spPr>
              <a:xfrm>
                <a:off x="4356100" y="2758923"/>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err="1" smtClean="0"/>
                  <a:t>Ėtablir</a:t>
                </a:r>
                <a:r>
                  <a:rPr lang="fr-FR" dirty="0" smtClean="0"/>
                  <a:t> pour une fonction précédemment identifiée, un modèle de comportement à partir de mesures faites sur le système </a:t>
                </a:r>
                <a:endParaRPr lang="fr-FR" dirty="0"/>
              </a:p>
            </p:txBody>
          </p:sp>
          <p:sp>
            <p:nvSpPr>
              <p:cNvPr id="48" name="ZoneTexte 47"/>
              <p:cNvSpPr txBox="1"/>
              <p:nvPr/>
            </p:nvSpPr>
            <p:spPr>
              <a:xfrm>
                <a:off x="4356100" y="3826626"/>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Traduire sous forme graphique l’architecture de la chaîne d’information identifiée pour un système et définir les paramètres d’utilisation du simulateur</a:t>
                </a:r>
                <a:endParaRPr lang="fr-FR" dirty="0"/>
              </a:p>
            </p:txBody>
          </p:sp>
          <p:sp>
            <p:nvSpPr>
              <p:cNvPr id="49" name="ZoneTexte 48"/>
              <p:cNvSpPr txBox="1"/>
              <p:nvPr/>
            </p:nvSpPr>
            <p:spPr>
              <a:xfrm>
                <a:off x="4356100" y="5118100"/>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Identifier les variables simulées et mesurées sur un système pour valider le choix d’une solution </a:t>
                </a:r>
                <a:endParaRPr lang="fr-FR" dirty="0">
                  <a:solidFill>
                    <a:schemeClr val="tx1"/>
                  </a:solidFill>
                </a:endParaRPr>
              </a:p>
            </p:txBody>
          </p:sp>
        </p:grpSp>
      </p:grpSp>
      <p:grpSp>
        <p:nvGrpSpPr>
          <p:cNvPr id="44" name="Grouper 43"/>
          <p:cNvGrpSpPr/>
          <p:nvPr/>
        </p:nvGrpSpPr>
        <p:grpSpPr>
          <a:xfrm>
            <a:off x="1466852" y="1332058"/>
            <a:ext cx="7524748" cy="5510323"/>
            <a:chOff x="1466852" y="1332058"/>
            <a:chExt cx="7524748" cy="5510323"/>
          </a:xfrm>
        </p:grpSpPr>
        <p:cxnSp>
          <p:nvCxnSpPr>
            <p:cNvPr id="53" name="Connecteur droit avec flèche 52"/>
            <p:cNvCxnSpPr/>
            <p:nvPr/>
          </p:nvCxnSpPr>
          <p:spPr>
            <a:xfrm>
              <a:off x="1466852" y="5410539"/>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43" name="Grouper 42"/>
            <p:cNvGrpSpPr/>
            <p:nvPr/>
          </p:nvGrpSpPr>
          <p:grpSpPr>
            <a:xfrm>
              <a:off x="4356100" y="1332058"/>
              <a:ext cx="4635500" cy="5510323"/>
              <a:chOff x="4356100" y="1332058"/>
              <a:chExt cx="4635500" cy="5510323"/>
            </a:xfrm>
          </p:grpSpPr>
          <p:grpSp>
            <p:nvGrpSpPr>
              <p:cNvPr id="16" name="Grouper 55"/>
              <p:cNvGrpSpPr/>
              <p:nvPr/>
            </p:nvGrpSpPr>
            <p:grpSpPr>
              <a:xfrm>
                <a:off x="4356100" y="1332058"/>
                <a:ext cx="4635500" cy="3717896"/>
                <a:chOff x="4356100" y="1725758"/>
                <a:chExt cx="4635500" cy="3717896"/>
              </a:xfrm>
            </p:grpSpPr>
            <p:sp>
              <p:nvSpPr>
                <p:cNvPr id="57" name="ZoneTexte 56"/>
                <p:cNvSpPr txBox="1"/>
                <p:nvPr/>
              </p:nvSpPr>
              <p:spPr>
                <a:xfrm>
                  <a:off x="4356100" y="1725758"/>
                  <a:ext cx="46355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Utiliser les outils adaptés pour planifier un projet (diagramme de Gantt, chemin critique, données économiques, réunions de projet)</a:t>
                  </a:r>
                  <a:endParaRPr lang="fr-FR" dirty="0"/>
                </a:p>
              </p:txBody>
            </p:sp>
            <p:sp>
              <p:nvSpPr>
                <p:cNvPr id="58" name="ZoneTexte 57"/>
                <p:cNvSpPr txBox="1"/>
                <p:nvPr/>
              </p:nvSpPr>
              <p:spPr>
                <a:xfrm>
                  <a:off x="4356100" y="2695423"/>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Installer, configurer et instrumenter un système réel. Mettre en œuvre la chaîne d’acquisition puis acquérir, traiter, transmettre et restituer l’information </a:t>
                  </a:r>
                  <a:endParaRPr lang="fr-FR" dirty="0"/>
                </a:p>
              </p:txBody>
            </p:sp>
            <p:sp>
              <p:nvSpPr>
                <p:cNvPr id="59" name="ZoneTexte 58"/>
                <p:cNvSpPr txBox="1"/>
                <p:nvPr/>
              </p:nvSpPr>
              <p:spPr>
                <a:xfrm>
                  <a:off x="4356100" y="3966326"/>
                  <a:ext cx="463550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Rechercher des évolutions de constituants dans le cadre d’une démarche de veille technologique, analyser la structure d'un système pour intervenir sur les constituants dans le cadre d'une opération de maintenance</a:t>
                  </a:r>
                  <a:endParaRPr lang="fr-FR" dirty="0"/>
                </a:p>
              </p:txBody>
            </p:sp>
          </p:grpSp>
          <p:sp>
            <p:nvSpPr>
              <p:cNvPr id="42" name="ZoneTexte 41"/>
              <p:cNvSpPr txBox="1"/>
              <p:nvPr/>
            </p:nvSpPr>
            <p:spPr>
              <a:xfrm>
                <a:off x="4356100" y="5088054"/>
                <a:ext cx="4635500" cy="175432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Rechercher et choisir de nouveaux constituants d’un système (ou d’un projet finalisé) au regard d’évolutions technologiques, socioéconomiques spécifiées dans un cahier des charges. Organiser le projet permettant de </a:t>
                </a:r>
                <a:r>
                  <a:rPr lang="fr-FR" dirty="0" err="1" smtClean="0"/>
                  <a:t>maquettiser</a:t>
                </a:r>
                <a:r>
                  <a:rPr lang="fr-FR" dirty="0" smtClean="0"/>
                  <a:t> la solution choisie </a:t>
                </a:r>
                <a:endParaRPr lang="fr-FR" dirty="0"/>
              </a:p>
            </p:txBody>
          </p:sp>
        </p:grpSp>
      </p:grpSp>
      <p:grpSp>
        <p:nvGrpSpPr>
          <p:cNvPr id="40" name="Grouper 39"/>
          <p:cNvGrpSpPr/>
          <p:nvPr/>
        </p:nvGrpSpPr>
        <p:grpSpPr>
          <a:xfrm>
            <a:off x="2053168" y="1509858"/>
            <a:ext cx="6938432" cy="3593297"/>
            <a:chOff x="2053168" y="1509858"/>
            <a:chExt cx="6938432" cy="3593297"/>
          </a:xfrm>
        </p:grpSpPr>
        <p:cxnSp>
          <p:nvCxnSpPr>
            <p:cNvPr id="51" name="Connecteur droit avec flèche 50"/>
            <p:cNvCxnSpPr>
              <a:stCxn id="28" idx="3"/>
            </p:cNvCxnSpPr>
            <p:nvPr/>
          </p:nvCxnSpPr>
          <p:spPr>
            <a:xfrm>
              <a:off x="2053168" y="3255127"/>
              <a:ext cx="2099732" cy="12361"/>
            </a:xfrm>
            <a:prstGeom prst="straightConnector1">
              <a:avLst/>
            </a:prstGeom>
            <a:ln w="38100" cap="flat" cmpd="dbl" algn="ctr">
              <a:solidFill>
                <a:schemeClr val="accent1"/>
              </a:solidFill>
              <a:prstDash val="solid"/>
              <a:round/>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nvGrpSpPr>
            <p:cNvPr id="10" name="Grouper 38"/>
            <p:cNvGrpSpPr/>
            <p:nvPr/>
          </p:nvGrpSpPr>
          <p:grpSpPr>
            <a:xfrm>
              <a:off x="4356100" y="1509858"/>
              <a:ext cx="4635500" cy="3593297"/>
              <a:chOff x="4356100" y="1509858"/>
              <a:chExt cx="4635500" cy="3593297"/>
            </a:xfrm>
          </p:grpSpPr>
          <p:sp>
            <p:nvSpPr>
              <p:cNvPr id="32" name="ZoneTexte 31"/>
              <p:cNvSpPr txBox="1"/>
              <p:nvPr/>
            </p:nvSpPr>
            <p:spPr>
              <a:xfrm>
                <a:off x="4356100" y="1509858"/>
                <a:ext cx="46355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Décoder la notice technique d’un système, vérifier la conformité du fonctionnement </a:t>
                </a:r>
                <a:endParaRPr lang="fr-FR" dirty="0">
                  <a:solidFill>
                    <a:schemeClr val="tx1"/>
                  </a:solidFill>
                </a:endParaRPr>
              </a:p>
            </p:txBody>
          </p:sp>
          <p:sp>
            <p:nvSpPr>
              <p:cNvPr id="33" name="ZoneTexte 32"/>
              <p:cNvSpPr txBox="1"/>
              <p:nvPr/>
            </p:nvSpPr>
            <p:spPr>
              <a:xfrm>
                <a:off x="4356100" y="2301723"/>
                <a:ext cx="463550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r>
                  <a:rPr lang="fr-FR" dirty="0" smtClean="0"/>
                  <a:t>Décoder le cahier des charges fonctionnel décrivant le besoin exprimé, identifier la fonction définie par un besoin exprimé, faire des mesures pour caractériser cette fonction et conclure sur sa conformité</a:t>
                </a:r>
                <a:endParaRPr lang="fr-FR" dirty="0"/>
              </a:p>
            </p:txBody>
          </p:sp>
          <p:sp>
            <p:nvSpPr>
              <p:cNvPr id="34" name="ZoneTexte 33"/>
              <p:cNvSpPr txBox="1"/>
              <p:nvPr/>
            </p:nvSpPr>
            <p:spPr>
              <a:xfrm>
                <a:off x="4356100" y="3902826"/>
                <a:ext cx="4635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Exprimer le principe de fonctionnement d’un système à partir des diagrammes UML pertinents. Repérer les constituants de la chaîne d’énergie et d’information </a:t>
                </a:r>
                <a:endParaRPr lang="fr-FR" dirty="0">
                  <a:solidFill>
                    <a:schemeClr val="tx1"/>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2000"/>
                                        <p:tgtEl>
                                          <p:spTgt spid="40"/>
                                        </p:tgtEl>
                                      </p:cBhvr>
                                    </p:animEffec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2000"/>
                                        <p:tgtEl>
                                          <p:spTgt spid="41"/>
                                        </p:tgtEl>
                                      </p:cBhvr>
                                    </p:animEffect>
                                  </p:childTnLst>
                                  <p:subTnLst>
                                    <p:set>
                                      <p:cBhvr override="childStyle">
                                        <p:cTn dur="1" fill="hold" display="0" masterRel="nextClick" afterEffect="1"/>
                                        <p:tgtEl>
                                          <p:spTgt spid="4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Programme SIN</a:t>
            </a:r>
            <a:endParaRPr lang="fr-FR" dirty="0"/>
          </a:p>
        </p:txBody>
      </p:sp>
      <p:sp>
        <p:nvSpPr>
          <p:cNvPr id="11" name="ZoneTexte 10"/>
          <p:cNvSpPr txBox="1"/>
          <p:nvPr/>
        </p:nvSpPr>
        <p:spPr>
          <a:xfrm>
            <a:off x="584200" y="1811635"/>
            <a:ext cx="29972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Projet technologique </a:t>
            </a:r>
            <a:endParaRPr lang="fr-FR" dirty="0"/>
          </a:p>
        </p:txBody>
      </p:sp>
      <p:sp>
        <p:nvSpPr>
          <p:cNvPr id="22" name="ZoneTexte 21"/>
          <p:cNvSpPr txBox="1"/>
          <p:nvPr/>
        </p:nvSpPr>
        <p:spPr>
          <a:xfrm>
            <a:off x="558800" y="2320330"/>
            <a:ext cx="8445500" cy="646331"/>
          </a:xfrm>
          <a:prstGeom prst="rect">
            <a:avLst/>
          </a:prstGeom>
          <a:noFill/>
        </p:spPr>
        <p:txBody>
          <a:bodyPr wrap="square" rtlCol="0">
            <a:spAutoFit/>
          </a:bodyPr>
          <a:lstStyle/>
          <a:p>
            <a:r>
              <a:rPr lang="fr-FR" i="1" dirty="0" smtClean="0"/>
              <a:t>Vivre les principales phases d’un projet planifié dont l’objectif est la mise en œuvre, la modification et/ou l’amélioration d’un système</a:t>
            </a:r>
            <a:r>
              <a:rPr lang="fr-FR" dirty="0" smtClean="0"/>
              <a:t> </a:t>
            </a:r>
            <a:r>
              <a:rPr lang="fr-FR" i="1" dirty="0" smtClean="0"/>
              <a:t>. </a:t>
            </a:r>
            <a:r>
              <a:rPr lang="fr-FR" dirty="0" smtClean="0"/>
              <a:t> </a:t>
            </a:r>
            <a:endParaRPr lang="fr-FR" dirty="0"/>
          </a:p>
        </p:txBody>
      </p:sp>
      <p:sp>
        <p:nvSpPr>
          <p:cNvPr id="23" name="ZoneTexte 22"/>
          <p:cNvSpPr txBox="1"/>
          <p:nvPr/>
        </p:nvSpPr>
        <p:spPr>
          <a:xfrm>
            <a:off x="584200" y="3467100"/>
            <a:ext cx="29972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Maquettage des solutions constructives </a:t>
            </a:r>
            <a:endParaRPr lang="fr-FR" dirty="0"/>
          </a:p>
        </p:txBody>
      </p:sp>
      <p:sp>
        <p:nvSpPr>
          <p:cNvPr id="44" name="ZoneTexte 43"/>
          <p:cNvSpPr txBox="1"/>
          <p:nvPr/>
        </p:nvSpPr>
        <p:spPr>
          <a:xfrm>
            <a:off x="584200" y="4210229"/>
            <a:ext cx="8559800" cy="923330"/>
          </a:xfrm>
          <a:prstGeom prst="rect">
            <a:avLst/>
          </a:prstGeom>
          <a:noFill/>
        </p:spPr>
        <p:txBody>
          <a:bodyPr wrap="square" rtlCol="0">
            <a:spAutoFit/>
          </a:bodyPr>
          <a:lstStyle/>
          <a:p>
            <a:r>
              <a:rPr lang="fr-FR" i="1" dirty="0" smtClean="0"/>
              <a:t>Définir et valider une solution par simulation. Établir un modèle de comportement adapté. Définir l’architecture de la chaîne d’information, les paramètres et les variables associés à la simulation</a:t>
            </a:r>
            <a:r>
              <a:rPr lang="fr-FR" dirty="0" smtClean="0"/>
              <a:t> </a:t>
            </a:r>
            <a:endParaRPr lang="fr-FR" dirty="0"/>
          </a:p>
        </p:txBody>
      </p:sp>
      <p:sp>
        <p:nvSpPr>
          <p:cNvPr id="48" name="ZoneTexte 47"/>
          <p:cNvSpPr txBox="1"/>
          <p:nvPr/>
        </p:nvSpPr>
        <p:spPr>
          <a:xfrm>
            <a:off x="584200" y="5947370"/>
            <a:ext cx="8559800" cy="923330"/>
          </a:xfrm>
          <a:prstGeom prst="rect">
            <a:avLst/>
          </a:prstGeom>
          <a:noFill/>
        </p:spPr>
        <p:txBody>
          <a:bodyPr wrap="square" rtlCol="0">
            <a:spAutoFit/>
          </a:bodyPr>
          <a:lstStyle/>
          <a:p>
            <a:r>
              <a:rPr lang="fr-FR" i="1" dirty="0" smtClean="0"/>
              <a:t>Réaliser un prototype matériel et logiciel répondant à des contraintes fonctionnelles et structurelles identifiées, l’intégrer dans un système global pour mesurer ses performances, valider son comportement et/ou réaliser des opérations de maintenance</a:t>
            </a:r>
            <a:r>
              <a:rPr lang="fr-FR" dirty="0" smtClean="0"/>
              <a:t> </a:t>
            </a:r>
            <a:endParaRPr lang="fr-FR" dirty="0"/>
          </a:p>
        </p:txBody>
      </p:sp>
      <p:grpSp>
        <p:nvGrpSpPr>
          <p:cNvPr id="3" name="Grouper 41"/>
          <p:cNvGrpSpPr/>
          <p:nvPr/>
        </p:nvGrpSpPr>
        <p:grpSpPr>
          <a:xfrm>
            <a:off x="3581400" y="1360269"/>
            <a:ext cx="5422900" cy="1277601"/>
            <a:chOff x="3581400" y="1360269"/>
            <a:chExt cx="5422900" cy="1277601"/>
          </a:xfrm>
        </p:grpSpPr>
        <p:sp>
          <p:nvSpPr>
            <p:cNvPr id="13" name="ZoneTexte 12"/>
            <p:cNvSpPr txBox="1"/>
            <p:nvPr/>
          </p:nvSpPr>
          <p:spPr>
            <a:xfrm>
              <a:off x="5397500" y="1360269"/>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La démarche de projet </a:t>
              </a:r>
              <a:endParaRPr lang="fr-FR" dirty="0"/>
            </a:p>
          </p:txBody>
        </p:sp>
        <p:sp>
          <p:nvSpPr>
            <p:cNvPr id="14" name="ZoneTexte 13"/>
            <p:cNvSpPr txBox="1"/>
            <p:nvPr/>
          </p:nvSpPr>
          <p:spPr>
            <a:xfrm>
              <a:off x="5397500" y="1809234"/>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Mise en œuvre d’un système </a:t>
              </a:r>
              <a:endParaRPr lang="fr-FR" dirty="0"/>
            </a:p>
          </p:txBody>
        </p:sp>
        <p:sp>
          <p:nvSpPr>
            <p:cNvPr id="15" name="ZoneTexte 14"/>
            <p:cNvSpPr txBox="1"/>
            <p:nvPr/>
          </p:nvSpPr>
          <p:spPr>
            <a:xfrm>
              <a:off x="5397500" y="2268538"/>
              <a:ext cx="36068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dirty="0" smtClean="0"/>
                <a:t>Description et représentation </a:t>
              </a:r>
              <a:endParaRPr lang="fr-FR" dirty="0">
                <a:solidFill>
                  <a:schemeClr val="tx1"/>
                </a:solidFill>
              </a:endParaRPr>
            </a:p>
          </p:txBody>
        </p:sp>
        <p:cxnSp>
          <p:nvCxnSpPr>
            <p:cNvPr id="16" name="Connecteur en angle 15"/>
            <p:cNvCxnSpPr>
              <a:stCxn id="11" idx="3"/>
              <a:endCxn id="13" idx="1"/>
            </p:cNvCxnSpPr>
            <p:nvPr/>
          </p:nvCxnSpPr>
          <p:spPr>
            <a:xfrm flipV="1">
              <a:off x="3581400" y="1544935"/>
              <a:ext cx="1816100" cy="451366"/>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7" name="Connecteur en angle 16"/>
            <p:cNvCxnSpPr>
              <a:stCxn id="11" idx="3"/>
              <a:endCxn id="15" idx="1"/>
            </p:cNvCxnSpPr>
            <p:nvPr/>
          </p:nvCxnSpPr>
          <p:spPr>
            <a:xfrm>
              <a:off x="3581400" y="1996301"/>
              <a:ext cx="1816100" cy="456903"/>
            </a:xfrm>
            <a:prstGeom prst="bentConnector3">
              <a:avLst>
                <a:gd name="adj1" fmla="val 50000"/>
              </a:avLst>
            </a:prstGeom>
            <a:ln>
              <a:tailEnd type="arrow"/>
            </a:ln>
          </p:spPr>
          <p:style>
            <a:lnRef idx="1">
              <a:schemeClr val="accent5"/>
            </a:lnRef>
            <a:fillRef idx="2">
              <a:schemeClr val="accent5"/>
            </a:fillRef>
            <a:effectRef idx="1">
              <a:schemeClr val="accent5"/>
            </a:effectRef>
            <a:fontRef idx="minor">
              <a:schemeClr val="dk1"/>
            </a:fontRef>
          </p:style>
        </p:cxnSp>
        <p:cxnSp>
          <p:nvCxnSpPr>
            <p:cNvPr id="18" name="Connecteur droit avec flèche 17"/>
            <p:cNvCxnSpPr>
              <a:stCxn id="11" idx="3"/>
              <a:endCxn id="14" idx="1"/>
            </p:cNvCxnSpPr>
            <p:nvPr/>
          </p:nvCxnSpPr>
          <p:spPr>
            <a:xfrm flipV="1">
              <a:off x="3581400" y="1993900"/>
              <a:ext cx="1816100" cy="2401"/>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grpSp>
      <p:grpSp>
        <p:nvGrpSpPr>
          <p:cNvPr id="4" name="Grouper 48"/>
          <p:cNvGrpSpPr/>
          <p:nvPr/>
        </p:nvGrpSpPr>
        <p:grpSpPr>
          <a:xfrm>
            <a:off x="3581400" y="5025807"/>
            <a:ext cx="5422900" cy="1136115"/>
            <a:chOff x="3581400" y="5076607"/>
            <a:chExt cx="5422900" cy="1136115"/>
          </a:xfrm>
        </p:grpSpPr>
        <p:sp>
          <p:nvSpPr>
            <p:cNvPr id="38" name="ZoneTexte 37"/>
            <p:cNvSpPr txBox="1"/>
            <p:nvPr/>
          </p:nvSpPr>
          <p:spPr>
            <a:xfrm>
              <a:off x="5397500" y="5076607"/>
              <a:ext cx="3606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Réalisation d’un prototype </a:t>
              </a:r>
              <a:endParaRPr lang="fr-FR" dirty="0"/>
            </a:p>
          </p:txBody>
        </p:sp>
        <p:sp>
          <p:nvSpPr>
            <p:cNvPr id="39" name="ZoneTexte 38"/>
            <p:cNvSpPr txBox="1"/>
            <p:nvPr/>
          </p:nvSpPr>
          <p:spPr>
            <a:xfrm>
              <a:off x="5397500" y="5843390"/>
              <a:ext cx="3606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Gestion de la vie d’un système </a:t>
              </a:r>
              <a:endParaRPr lang="fr-FR" dirty="0"/>
            </a:p>
          </p:txBody>
        </p:sp>
        <p:cxnSp>
          <p:nvCxnSpPr>
            <p:cNvPr id="40" name="Connecteur en angle 39"/>
            <p:cNvCxnSpPr>
              <a:endCxn id="39" idx="1"/>
            </p:cNvCxnSpPr>
            <p:nvPr/>
          </p:nvCxnSpPr>
          <p:spPr>
            <a:xfrm>
              <a:off x="3581400" y="5677258"/>
              <a:ext cx="1816100" cy="350798"/>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1" name="Connecteur en angle 40"/>
            <p:cNvCxnSpPr>
              <a:stCxn id="36" idx="3"/>
              <a:endCxn id="38" idx="1"/>
            </p:cNvCxnSpPr>
            <p:nvPr/>
          </p:nvCxnSpPr>
          <p:spPr>
            <a:xfrm flipV="1">
              <a:off x="3581400" y="5261273"/>
              <a:ext cx="1816100" cy="40996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grpSp>
      <p:grpSp>
        <p:nvGrpSpPr>
          <p:cNvPr id="5" name="Grouper 36"/>
          <p:cNvGrpSpPr/>
          <p:nvPr/>
        </p:nvGrpSpPr>
        <p:grpSpPr>
          <a:xfrm>
            <a:off x="3581400" y="2878138"/>
            <a:ext cx="5422900" cy="1829792"/>
            <a:chOff x="3581400" y="3081338"/>
            <a:chExt cx="5422900" cy="1829792"/>
          </a:xfrm>
        </p:grpSpPr>
        <p:sp>
          <p:nvSpPr>
            <p:cNvPr id="25" name="ZoneTexte 24"/>
            <p:cNvSpPr txBox="1"/>
            <p:nvPr/>
          </p:nvSpPr>
          <p:spPr>
            <a:xfrm>
              <a:off x="5397500" y="3081338"/>
              <a:ext cx="3606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Conception fonctionnelle d’un système local </a:t>
              </a:r>
              <a:endParaRPr lang="fr-FR" dirty="0"/>
            </a:p>
          </p:txBody>
        </p:sp>
        <p:sp>
          <p:nvSpPr>
            <p:cNvPr id="26" name="ZoneTexte 25"/>
            <p:cNvSpPr txBox="1"/>
            <p:nvPr/>
          </p:nvSpPr>
          <p:spPr>
            <a:xfrm>
              <a:off x="5397500" y="3805198"/>
              <a:ext cx="3606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Architecture fonctionnelle d’un système communicant </a:t>
              </a:r>
              <a:endParaRPr lang="fr-FR" dirty="0"/>
            </a:p>
          </p:txBody>
        </p:sp>
        <p:cxnSp>
          <p:nvCxnSpPr>
            <p:cNvPr id="27" name="Connecteur en angle 26"/>
            <p:cNvCxnSpPr>
              <a:stCxn id="23" idx="3"/>
              <a:endCxn id="26" idx="1"/>
            </p:cNvCxnSpPr>
            <p:nvPr/>
          </p:nvCxnSpPr>
          <p:spPr>
            <a:xfrm>
              <a:off x="3581400" y="3993466"/>
              <a:ext cx="1816100" cy="1348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8" name="Connecteur en angle 27"/>
            <p:cNvCxnSpPr>
              <a:stCxn id="23" idx="3"/>
              <a:endCxn id="25" idx="1"/>
            </p:cNvCxnSpPr>
            <p:nvPr/>
          </p:nvCxnSpPr>
          <p:spPr>
            <a:xfrm flipV="1">
              <a:off x="3581400" y="3404504"/>
              <a:ext cx="1816100" cy="58896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29" name="ZoneTexte 28"/>
            <p:cNvSpPr txBox="1"/>
            <p:nvPr/>
          </p:nvSpPr>
          <p:spPr>
            <a:xfrm>
              <a:off x="5397500" y="4541798"/>
              <a:ext cx="360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dirty="0" smtClean="0"/>
                <a:t>Modélisations et simulations </a:t>
              </a:r>
              <a:endParaRPr lang="fr-FR" dirty="0"/>
            </a:p>
          </p:txBody>
        </p:sp>
        <p:cxnSp>
          <p:nvCxnSpPr>
            <p:cNvPr id="35" name="Connecteur en angle 34"/>
            <p:cNvCxnSpPr>
              <a:stCxn id="23" idx="3"/>
              <a:endCxn id="29" idx="1"/>
            </p:cNvCxnSpPr>
            <p:nvPr/>
          </p:nvCxnSpPr>
          <p:spPr>
            <a:xfrm>
              <a:off x="3581400" y="3993466"/>
              <a:ext cx="1816100" cy="732998"/>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grpSp>
      <p:sp>
        <p:nvSpPr>
          <p:cNvPr id="36" name="ZoneTexte 35"/>
          <p:cNvSpPr txBox="1"/>
          <p:nvPr/>
        </p:nvSpPr>
        <p:spPr>
          <a:xfrm>
            <a:off x="584200" y="5297269"/>
            <a:ext cx="29972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smtClean="0"/>
              <a:t>Réalisation et qualification d’un prototype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to="" calcmode="lin" valueType="num">
                                      <p:cBhvr>
                                        <p:cTn id="12" dur="1" fill="hold"/>
                                        <p:tgtEl>
                                          <p:spTgt spid="22"/>
                                        </p:tgtEl>
                                        <p:attrNameLst>
                                          <p:attrName/>
                                        </p:attrNameLst>
                                      </p:cBhvr>
                                    </p:anim>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to="" calcmode="lin" valueType="num">
                                      <p:cBhvr>
                                        <p:cTn id="22" dur="1" fill="hold"/>
                                        <p:tgtEl>
                                          <p:spTgt spid="2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 to="" calcmode="lin" valueType="num">
                                      <p:cBhvr>
                                        <p:cTn id="27" dur="1" fill="hold"/>
                                        <p:tgtEl>
                                          <p:spTgt spid="44"/>
                                        </p:tgtEl>
                                        <p:attrNameLst>
                                          <p:attrName/>
                                        </p:attrNameLst>
                                      </p:cBhvr>
                                    </p:anim>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 to="" calcmode="lin" valueType="num">
                                      <p:cBhvr>
                                        <p:cTn id="37" dur="1" fill="hold"/>
                                        <p:tgtEl>
                                          <p:spTgt spid="36"/>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 to="" calcmode="lin" valueType="num">
                                      <p:cBhvr>
                                        <p:cTn id="42" dur="1" fill="hold"/>
                                        <p:tgtEl>
                                          <p:spTgt spid="48"/>
                                        </p:tgtEl>
                                        <p:attrNameLst>
                                          <p:attrName/>
                                        </p:attrNameLst>
                                      </p:cBhvr>
                                    </p:anim>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to="" calcmode="lin" valueType="num">
                                      <p:cBhvr>
                                        <p:cTn id="4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p:bldP spid="23" grpId="0" animBg="1"/>
      <p:bldP spid="44" grpId="0"/>
      <p:bldP spid="48" grpId="0"/>
      <p:bldP spid="36" grpId="0" animBg="1"/>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SIN Phase 1</a:t>
            </a:r>
            <a:endParaRPr lang="fr-FR" dirty="0"/>
          </a:p>
        </p:txBody>
      </p:sp>
      <p:sp>
        <p:nvSpPr>
          <p:cNvPr id="3" name="Espace réservé du contenu 2"/>
          <p:cNvSpPr>
            <a:spLocks noGrp="1"/>
          </p:cNvSpPr>
          <p:nvPr>
            <p:ph idx="1"/>
          </p:nvPr>
        </p:nvSpPr>
        <p:spPr>
          <a:xfrm>
            <a:off x="549274" y="1600200"/>
            <a:ext cx="8404225" cy="5257799"/>
          </a:xfrm>
        </p:spPr>
        <p:txBody>
          <a:bodyPr>
            <a:normAutofit fontScale="77500" lnSpcReduction="20000"/>
          </a:bodyPr>
          <a:lstStyle/>
          <a:p>
            <a:r>
              <a:rPr lang="fr-FR" b="1" dirty="0"/>
              <a:t>Equipements </a:t>
            </a:r>
            <a:r>
              <a:rPr lang="fr-FR" b="1" dirty="0" smtClean="0"/>
              <a:t>informatiques :</a:t>
            </a:r>
            <a:r>
              <a:rPr lang="fr-FR" dirty="0" smtClean="0"/>
              <a:t> </a:t>
            </a:r>
            <a:r>
              <a:rPr lang="fr-FR" dirty="0" smtClean="0"/>
              <a:t>compléments et progiciels de réalité virtuelle</a:t>
            </a:r>
          </a:p>
          <a:p>
            <a:r>
              <a:rPr lang="fr-FR" b="1" dirty="0" smtClean="0"/>
              <a:t>Systèmes de </a:t>
            </a:r>
            <a:r>
              <a:rPr lang="fr-FR" b="1" dirty="0" smtClean="0"/>
              <a:t>prototypage : </a:t>
            </a:r>
            <a:r>
              <a:rPr lang="fr-FR" dirty="0" smtClean="0"/>
              <a:t>dispositif de prototypage comprenant des actionneurs et des capteurs assemblables, maquettes d’étude des constituants de type FPGA, PSOC, microcontrôleurs  </a:t>
            </a:r>
          </a:p>
          <a:p>
            <a:r>
              <a:rPr lang="fr-FR" b="1" dirty="0" smtClean="0"/>
              <a:t>Matériels didactique </a:t>
            </a:r>
            <a:r>
              <a:rPr lang="fr-FR" b="1" dirty="0" smtClean="0"/>
              <a:t>d’expérimentation : </a:t>
            </a:r>
            <a:r>
              <a:rPr lang="fr-FR" dirty="0" smtClean="0"/>
              <a:t>cartes d’expérimentation de constituants, maquette d’étude de capteurs communicants,</a:t>
            </a:r>
            <a:r>
              <a:rPr lang="fr-FR" dirty="0" smtClean="0"/>
              <a:t> maquettes </a:t>
            </a:r>
            <a:r>
              <a:rPr lang="fr-FR" dirty="0" smtClean="0"/>
              <a:t>d’étude de dispositifs communicants.</a:t>
            </a:r>
          </a:p>
          <a:p>
            <a:r>
              <a:rPr lang="fr-FR" b="1" dirty="0"/>
              <a:t>Equipements</a:t>
            </a:r>
            <a:r>
              <a:rPr lang="fr-FR" b="1" dirty="0" smtClean="0"/>
              <a:t> d’acquisition et de </a:t>
            </a:r>
            <a:r>
              <a:rPr lang="fr-FR" b="1" dirty="0" smtClean="0"/>
              <a:t>mesures </a:t>
            </a:r>
            <a:r>
              <a:rPr lang="fr-FR" dirty="0" smtClean="0"/>
              <a:t>: </a:t>
            </a:r>
            <a:r>
              <a:rPr lang="fr-FR" dirty="0" smtClean="0"/>
              <a:t>modules d’acquisition en ligne, oscilloscope numérique mixte  permettant l’analyse logique, la FFT, l’analyse de trame des principaux bus, générateur de signaux arbitraires, alimentations continues programmables.</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SIN : </a:t>
            </a:r>
            <a:r>
              <a:rPr lang="fr-FR" dirty="0" smtClean="0"/>
              <a:t>Phase 2</a:t>
            </a:r>
            <a:endParaRPr lang="fr-FR" dirty="0"/>
          </a:p>
        </p:txBody>
      </p:sp>
      <p:sp>
        <p:nvSpPr>
          <p:cNvPr id="3" name="Espace réservé du contenu 2"/>
          <p:cNvSpPr>
            <a:spLocks noGrp="1"/>
          </p:cNvSpPr>
          <p:nvPr>
            <p:ph idx="1"/>
          </p:nvPr>
        </p:nvSpPr>
        <p:spPr>
          <a:xfrm>
            <a:off x="457200" y="1600201"/>
            <a:ext cx="8229600" cy="3136900"/>
          </a:xfrm>
        </p:spPr>
        <p:txBody>
          <a:bodyPr>
            <a:normAutofit/>
          </a:bodyPr>
          <a:lstStyle/>
          <a:p>
            <a:r>
              <a:rPr lang="fr-FR" sz="2800" b="1" dirty="0" smtClean="0"/>
              <a:t>Equipements </a:t>
            </a:r>
            <a:r>
              <a:rPr lang="fr-FR" sz="2800" b="1" dirty="0" smtClean="0"/>
              <a:t>informatiques </a:t>
            </a:r>
            <a:r>
              <a:rPr lang="fr-FR" sz="2800" dirty="0" smtClean="0"/>
              <a:t>: </a:t>
            </a:r>
            <a:r>
              <a:rPr lang="fr-FR" sz="2800" dirty="0" smtClean="0"/>
              <a:t>progiciel de télégestion et de télésurveillance de l’énergie</a:t>
            </a:r>
          </a:p>
          <a:p>
            <a:r>
              <a:rPr lang="fr-FR" sz="2800" b="1" dirty="0" smtClean="0"/>
              <a:t>Systèmes didactiques d’expérimentation : </a:t>
            </a:r>
            <a:r>
              <a:rPr lang="fr-FR" sz="2800" dirty="0" smtClean="0"/>
              <a:t>oscilloscope numérique mixte  permettant l’analyse logique, la FFT, l’analyse de trame des principaux bus </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5" name="Rectangle 2"/>
          <p:cNvSpPr>
            <a:spLocks noGrp="1"/>
          </p:cNvSpPr>
          <p:nvPr>
            <p:ph type="title"/>
          </p:nvPr>
        </p:nvSpPr>
        <p:spPr>
          <a:xfrm>
            <a:off x="939800" y="784086"/>
            <a:ext cx="8229600" cy="646251"/>
          </a:xfrm>
        </p:spPr>
        <p:txBody>
          <a:bodyPr/>
          <a:lstStyle/>
          <a:p>
            <a:pPr algn="ctr" eaLnBrk="1" hangingPunct="1"/>
            <a:r>
              <a:rPr lang="fr-FR" sz="3600" dirty="0" smtClean="0"/>
              <a:t>Systèmes Numériques et Information SIN</a:t>
            </a:r>
          </a:p>
        </p:txBody>
      </p:sp>
      <p:sp>
        <p:nvSpPr>
          <p:cNvPr id="47106" name="Rectangle 3"/>
          <p:cNvSpPr>
            <a:spLocks noGrp="1"/>
          </p:cNvSpPr>
          <p:nvPr>
            <p:ph type="body" idx="1"/>
          </p:nvPr>
        </p:nvSpPr>
        <p:spPr>
          <a:xfrm>
            <a:off x="549275" y="1600200"/>
            <a:ext cx="8042275" cy="4921250"/>
          </a:xfrm>
        </p:spPr>
        <p:txBody>
          <a:bodyPr>
            <a:normAutofit/>
          </a:bodyPr>
          <a:lstStyle/>
          <a:p>
            <a:pPr eaLnBrk="1" hangingPunct="1">
              <a:buFont typeface="Wingdings 2" pitchFamily="18" charset="2"/>
              <a:buNone/>
            </a:pPr>
            <a:r>
              <a:rPr lang="fr-FR" sz="2400" dirty="0" smtClean="0"/>
              <a:t>Matériels didactique d’expérimentation:</a:t>
            </a:r>
          </a:p>
          <a:p>
            <a:pPr algn="just" eaLnBrk="1" hangingPunct="1">
              <a:buFont typeface="Wingdings" pitchFamily="2" charset="2"/>
              <a:buChar char="§"/>
            </a:pPr>
            <a:r>
              <a:rPr lang="fr-FR" sz="2400" dirty="0" smtClean="0"/>
              <a:t>Les systèmes devront être instrumentés pour faciliter l’accès à des mesures permettant de caractériser les différentes fonctions.</a:t>
            </a:r>
          </a:p>
          <a:p>
            <a:pPr algn="just" eaLnBrk="1" hangingPunct="1">
              <a:buFont typeface="Wingdings" pitchFamily="2" charset="2"/>
              <a:buChar char="§"/>
            </a:pPr>
            <a:r>
              <a:rPr lang="fr-FR" sz="2400" dirty="0" smtClean="0"/>
              <a:t>Les systèmes seront connectés en réseau, l’accès aux mesures et à la commande pourront se faire au travers d’un bus (LIN, CAN, Ethernet) et de logiciels de communication (hyper terminal, </a:t>
            </a:r>
            <a:r>
              <a:rPr lang="fr-FR" sz="2400" dirty="0" err="1" smtClean="0"/>
              <a:t>telnet</a:t>
            </a:r>
            <a:r>
              <a:rPr lang="fr-FR" sz="2400" dirty="0" smtClean="0"/>
              <a:t>, internet explorer).</a:t>
            </a:r>
          </a:p>
          <a:p>
            <a:pPr algn="just" eaLnBrk="1" hangingPunct="1">
              <a:buFont typeface="Wingdings" pitchFamily="2" charset="2"/>
              <a:buChar char="§"/>
            </a:pPr>
            <a:r>
              <a:rPr lang="fr-FR" sz="2400" dirty="0" smtClean="0"/>
              <a:t>Les systèmes seront accompagnés d’une maquette virtuelle associée à une formation incluant les aspects mesures et communication.</a:t>
            </a:r>
          </a:p>
          <a:p>
            <a:pPr eaLnBrk="1" hangingPunct="1">
              <a:buFont typeface="Wingdings 2" pitchFamily="18" charset="2"/>
              <a:buNone/>
            </a:pPr>
            <a:r>
              <a:rPr lang="fr-FR" sz="2400" dirty="0" smtClean="0"/>
              <a: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9153" name="Picture 39"/>
          <p:cNvPicPr>
            <a:picLocks noChangeAspect="1" noChangeArrowheads="1"/>
          </p:cNvPicPr>
          <p:nvPr/>
        </p:nvPicPr>
        <p:blipFill>
          <a:blip r:embed="rId2"/>
          <a:srcRect/>
          <a:stretch>
            <a:fillRect/>
          </a:stretch>
        </p:blipFill>
        <p:spPr bwMode="auto">
          <a:xfrm>
            <a:off x="0" y="220663"/>
            <a:ext cx="552450" cy="638175"/>
          </a:xfrm>
          <a:prstGeom prst="rect">
            <a:avLst/>
          </a:prstGeom>
          <a:noFill/>
          <a:ln w="9525">
            <a:noFill/>
            <a:miter lim="800000"/>
            <a:headEnd/>
            <a:tailEnd/>
          </a:ln>
        </p:spPr>
      </p:pic>
      <p:sp>
        <p:nvSpPr>
          <p:cNvPr id="49154" name="Rectangle 43"/>
          <p:cNvSpPr>
            <a:spLocks noChangeArrowheads="1"/>
          </p:cNvSpPr>
          <p:nvPr/>
        </p:nvSpPr>
        <p:spPr bwMode="auto">
          <a:xfrm>
            <a:off x="0" y="220663"/>
            <a:ext cx="9144000" cy="0"/>
          </a:xfrm>
          <a:prstGeom prst="rect">
            <a:avLst/>
          </a:prstGeom>
          <a:noFill/>
          <a:ln w="9525">
            <a:noFill/>
            <a:miter lim="800000"/>
            <a:headEnd/>
            <a:tailEnd/>
          </a:ln>
        </p:spPr>
        <p:txBody>
          <a:bodyPr wrap="none" anchor="ctr">
            <a:spAutoFit/>
          </a:bodyPr>
          <a:lstStyle/>
          <a:p>
            <a:endParaRPr lang="fr-FR"/>
          </a:p>
        </p:txBody>
      </p:sp>
      <p:sp>
        <p:nvSpPr>
          <p:cNvPr id="49155" name="Rectangle 44"/>
          <p:cNvSpPr>
            <a:spLocks noChangeArrowheads="1"/>
          </p:cNvSpPr>
          <p:nvPr/>
        </p:nvSpPr>
        <p:spPr bwMode="auto">
          <a:xfrm>
            <a:off x="0" y="220663"/>
            <a:ext cx="0" cy="0"/>
          </a:xfrm>
          <a:prstGeom prst="rect">
            <a:avLst/>
          </a:prstGeom>
          <a:solidFill>
            <a:schemeClr val="accent1"/>
          </a:solidFill>
          <a:ln w="9525">
            <a:solidFill>
              <a:schemeClr val="tx1"/>
            </a:solidFill>
            <a:miter lim="800000"/>
            <a:headEnd/>
            <a:tailEnd/>
          </a:ln>
        </p:spPr>
        <p:txBody>
          <a:bodyPr/>
          <a:lstStyle/>
          <a:p>
            <a:endParaRPr lang="fr-FR"/>
          </a:p>
        </p:txBody>
      </p:sp>
      <p:sp>
        <p:nvSpPr>
          <p:cNvPr id="49156" name="Rectangle 45"/>
          <p:cNvSpPr>
            <a:spLocks noChangeArrowheads="1"/>
          </p:cNvSpPr>
          <p:nvPr/>
        </p:nvSpPr>
        <p:spPr bwMode="auto">
          <a:xfrm>
            <a:off x="0" y="858838"/>
            <a:ext cx="0" cy="0"/>
          </a:xfrm>
          <a:prstGeom prst="rect">
            <a:avLst/>
          </a:prstGeom>
          <a:noFill/>
          <a:ln w="9525">
            <a:noFill/>
            <a:miter lim="800000"/>
            <a:headEnd/>
            <a:tailEnd/>
          </a:ln>
        </p:spPr>
        <p:txBody>
          <a:bodyPr wrap="none" anchor="ctr">
            <a:spAutoFit/>
          </a:bodyPr>
          <a:lstStyle/>
          <a:p>
            <a:endParaRPr lang="fr-FR"/>
          </a:p>
        </p:txBody>
      </p:sp>
      <p:sp>
        <p:nvSpPr>
          <p:cNvPr id="49157" name="Rectangle 46"/>
          <p:cNvSpPr>
            <a:spLocks noChangeArrowheads="1"/>
          </p:cNvSpPr>
          <p:nvPr/>
        </p:nvSpPr>
        <p:spPr bwMode="auto">
          <a:xfrm>
            <a:off x="0" y="2043113"/>
            <a:ext cx="0" cy="0"/>
          </a:xfrm>
          <a:prstGeom prst="rect">
            <a:avLst/>
          </a:prstGeom>
          <a:noFill/>
          <a:ln w="9525">
            <a:noFill/>
            <a:miter lim="800000"/>
            <a:headEnd/>
            <a:tailEnd/>
          </a:ln>
        </p:spPr>
        <p:txBody>
          <a:bodyPr wrap="none" anchor="ctr">
            <a:spAutoFit/>
          </a:bodyPr>
          <a:lstStyle/>
          <a:p>
            <a:endParaRPr lang="fr-FR"/>
          </a:p>
        </p:txBody>
      </p:sp>
      <p:sp>
        <p:nvSpPr>
          <p:cNvPr id="49158" name="Rectangle 52"/>
          <p:cNvSpPr>
            <a:spLocks noChangeArrowheads="1"/>
          </p:cNvSpPr>
          <p:nvPr/>
        </p:nvSpPr>
        <p:spPr bwMode="auto">
          <a:xfrm>
            <a:off x="0" y="2605088"/>
            <a:ext cx="0" cy="0"/>
          </a:xfrm>
          <a:prstGeom prst="rect">
            <a:avLst/>
          </a:prstGeom>
          <a:solidFill>
            <a:schemeClr val="accent1"/>
          </a:solidFill>
          <a:ln w="9525">
            <a:solidFill>
              <a:schemeClr val="tx1"/>
            </a:solidFill>
            <a:miter lim="800000"/>
            <a:headEnd/>
            <a:tailEnd/>
          </a:ln>
        </p:spPr>
        <p:txBody>
          <a:bodyPr/>
          <a:lstStyle/>
          <a:p>
            <a:endParaRPr lang="fr-FR"/>
          </a:p>
        </p:txBody>
      </p:sp>
      <p:sp>
        <p:nvSpPr>
          <p:cNvPr id="49159" name="Rectangle 54"/>
          <p:cNvSpPr>
            <a:spLocks noChangeArrowheads="1"/>
          </p:cNvSpPr>
          <p:nvPr/>
        </p:nvSpPr>
        <p:spPr bwMode="auto">
          <a:xfrm>
            <a:off x="0" y="3014663"/>
            <a:ext cx="0" cy="0"/>
          </a:xfrm>
          <a:prstGeom prst="rect">
            <a:avLst/>
          </a:prstGeom>
          <a:solidFill>
            <a:schemeClr val="accent1"/>
          </a:solidFill>
          <a:ln w="9525">
            <a:solidFill>
              <a:schemeClr val="tx1"/>
            </a:solidFill>
            <a:miter lim="800000"/>
            <a:headEnd/>
            <a:tailEnd/>
          </a:ln>
        </p:spPr>
        <p:txBody>
          <a:bodyPr/>
          <a:lstStyle/>
          <a:p>
            <a:endParaRPr lang="fr-FR"/>
          </a:p>
        </p:txBody>
      </p:sp>
      <p:sp>
        <p:nvSpPr>
          <p:cNvPr id="49160" name="Rectangle 55"/>
          <p:cNvSpPr>
            <a:spLocks noChangeArrowheads="1"/>
          </p:cNvSpPr>
          <p:nvPr/>
        </p:nvSpPr>
        <p:spPr bwMode="auto">
          <a:xfrm>
            <a:off x="0" y="6088063"/>
            <a:ext cx="184150" cy="549275"/>
          </a:xfrm>
          <a:prstGeom prst="rect">
            <a:avLst/>
          </a:prstGeom>
          <a:noFill/>
          <a:ln w="9525">
            <a:noFill/>
            <a:miter lim="800000"/>
            <a:headEnd/>
            <a:tailEnd/>
          </a:ln>
        </p:spPr>
        <p:txBody>
          <a:bodyPr wrap="none" anchor="ctr">
            <a:spAutoFit/>
          </a:bodyPr>
          <a:lstStyle/>
          <a:p>
            <a:r>
              <a:rPr lang="fr-FR" sz="1200" b="1" u="sng">
                <a:latin typeface="News Gothic MT"/>
                <a:cs typeface="Times New Roman" pitchFamily="18" charset="0"/>
              </a:rPr>
              <a:t/>
            </a:r>
            <a:br>
              <a:rPr lang="fr-FR" sz="1200" b="1" u="sng">
                <a:latin typeface="News Gothic MT"/>
                <a:cs typeface="Times New Roman" pitchFamily="18" charset="0"/>
              </a:rPr>
            </a:br>
            <a:endParaRPr lang="fr-FR">
              <a:latin typeface="News Gothic MT"/>
            </a:endParaRPr>
          </a:p>
        </p:txBody>
      </p:sp>
      <p:pic>
        <p:nvPicPr>
          <p:cNvPr id="49161" name="Picture 90"/>
          <p:cNvPicPr>
            <a:picLocks noChangeAspect="1" noChangeArrowheads="1"/>
          </p:cNvPicPr>
          <p:nvPr/>
        </p:nvPicPr>
        <p:blipFill>
          <a:blip r:embed="rId3"/>
          <a:srcRect/>
          <a:stretch>
            <a:fillRect/>
          </a:stretch>
        </p:blipFill>
        <p:spPr bwMode="auto">
          <a:xfrm>
            <a:off x="0" y="2139950"/>
            <a:ext cx="9144000" cy="4259263"/>
          </a:xfrm>
          <a:prstGeom prst="rect">
            <a:avLst/>
          </a:prstGeom>
          <a:noFill/>
          <a:ln w="9525">
            <a:noFill/>
            <a:miter lim="800000"/>
            <a:headEnd/>
            <a:tailEnd/>
          </a:ln>
        </p:spPr>
      </p:pic>
      <p:sp>
        <p:nvSpPr>
          <p:cNvPr id="49162" name="Rectangle 92"/>
          <p:cNvSpPr>
            <a:spLocks/>
          </p:cNvSpPr>
          <p:nvPr/>
        </p:nvSpPr>
        <p:spPr bwMode="auto">
          <a:xfrm>
            <a:off x="965200" y="681038"/>
            <a:ext cx="7816850" cy="866775"/>
          </a:xfrm>
          <a:prstGeom prst="rect">
            <a:avLst/>
          </a:prstGeom>
          <a:noFill/>
          <a:ln w="9525">
            <a:noFill/>
            <a:miter lim="800000"/>
            <a:headEnd/>
            <a:tailEnd/>
          </a:ln>
        </p:spPr>
        <p:txBody>
          <a:bodyPr anchor="ctr"/>
          <a:lstStyle/>
          <a:p>
            <a:pPr algn="ctr" defTabSz="914400"/>
            <a:r>
              <a:rPr lang="fr-FR" sz="3600" b="1" dirty="0">
                <a:solidFill>
                  <a:schemeClr val="accent1"/>
                </a:solidFill>
                <a:latin typeface="News Gothic MT"/>
              </a:rPr>
              <a:t>Système calculateur automobile</a:t>
            </a:r>
          </a:p>
        </p:txBody>
      </p:sp>
      <p:sp>
        <p:nvSpPr>
          <p:cNvPr id="12" name="ZoneTexte 11"/>
          <p:cNvSpPr txBox="1"/>
          <p:nvPr/>
        </p:nvSpPr>
        <p:spPr>
          <a:xfrm>
            <a:off x="685800" y="1719947"/>
            <a:ext cx="8591550" cy="369332"/>
          </a:xfrm>
          <a:prstGeom prst="rect">
            <a:avLst/>
          </a:prstGeom>
          <a:noFill/>
        </p:spPr>
        <p:txBody>
          <a:bodyPr wrap="square" rtlCol="0">
            <a:spAutoFit/>
          </a:bodyPr>
          <a:lstStyle/>
          <a:p>
            <a:r>
              <a:rPr lang="fr-FR" dirty="0" smtClean="0"/>
              <a:t>Modélisation d’un calculateur automobile pour caractériser la robustesse du bus </a:t>
            </a:r>
            <a:r>
              <a:rPr lang="fr-FR" dirty="0" smtClean="0"/>
              <a:t>CAN</a:t>
            </a:r>
            <a:endParaRPr lang="fr-F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7" name="Picture 4"/>
          <p:cNvPicPr>
            <a:picLocks noChangeAspect="1" noChangeArrowheads="1"/>
          </p:cNvPicPr>
          <p:nvPr/>
        </p:nvPicPr>
        <p:blipFill>
          <a:blip r:embed="rId2"/>
          <a:srcRect/>
          <a:stretch>
            <a:fillRect/>
          </a:stretch>
        </p:blipFill>
        <p:spPr bwMode="auto">
          <a:xfrm>
            <a:off x="698500" y="2397999"/>
            <a:ext cx="8178800" cy="4460001"/>
          </a:xfrm>
          <a:prstGeom prst="rect">
            <a:avLst/>
          </a:prstGeom>
          <a:noFill/>
          <a:ln w="9525">
            <a:noFill/>
            <a:miter lim="800000"/>
            <a:headEnd/>
            <a:tailEnd/>
          </a:ln>
        </p:spPr>
      </p:pic>
      <p:sp>
        <p:nvSpPr>
          <p:cNvPr id="50178" name="Rectangle 5"/>
          <p:cNvSpPr>
            <a:spLocks/>
          </p:cNvSpPr>
          <p:nvPr/>
        </p:nvSpPr>
        <p:spPr bwMode="auto">
          <a:xfrm>
            <a:off x="1481138" y="809625"/>
            <a:ext cx="7396162" cy="1190625"/>
          </a:xfrm>
          <a:prstGeom prst="rect">
            <a:avLst/>
          </a:prstGeom>
          <a:noFill/>
          <a:ln w="9525">
            <a:noFill/>
            <a:miter lim="800000"/>
            <a:headEnd/>
            <a:tailEnd/>
          </a:ln>
        </p:spPr>
        <p:txBody>
          <a:bodyPr anchor="ctr"/>
          <a:lstStyle/>
          <a:p>
            <a:pPr algn="ctr" defTabSz="914400"/>
            <a:r>
              <a:rPr lang="fr-FR" sz="3600" b="1" dirty="0">
                <a:solidFill>
                  <a:schemeClr val="accent1"/>
                </a:solidFill>
                <a:latin typeface="News Gothic MT"/>
              </a:rPr>
              <a:t>Système </a:t>
            </a:r>
            <a:r>
              <a:rPr lang="fr-FR" sz="3600" b="1" dirty="0" err="1">
                <a:solidFill>
                  <a:schemeClr val="accent1"/>
                </a:solidFill>
                <a:latin typeface="News Gothic MT"/>
              </a:rPr>
              <a:t>didactisé</a:t>
            </a:r>
            <a:r>
              <a:rPr lang="fr-FR" sz="3600" b="1" dirty="0">
                <a:solidFill>
                  <a:schemeClr val="accent1"/>
                </a:solidFill>
                <a:latin typeface="News Gothic MT"/>
              </a:rPr>
              <a:t/>
            </a:r>
            <a:br>
              <a:rPr lang="fr-FR" sz="3600" b="1" dirty="0">
                <a:solidFill>
                  <a:schemeClr val="accent1"/>
                </a:solidFill>
                <a:latin typeface="News Gothic MT"/>
              </a:rPr>
            </a:br>
            <a:r>
              <a:rPr lang="fr-FR" sz="3600" b="1" dirty="0">
                <a:solidFill>
                  <a:schemeClr val="accent1"/>
                </a:solidFill>
                <a:latin typeface="News Gothic MT"/>
              </a:rPr>
              <a:t>communicant avec un bus CAN</a:t>
            </a:r>
          </a:p>
        </p:txBody>
      </p:sp>
      <p:sp>
        <p:nvSpPr>
          <p:cNvPr id="4" name="ZoneTexte 3"/>
          <p:cNvSpPr txBox="1"/>
          <p:nvPr/>
        </p:nvSpPr>
        <p:spPr>
          <a:xfrm>
            <a:off x="698500" y="2000250"/>
            <a:ext cx="3098800" cy="1200329"/>
          </a:xfrm>
          <a:prstGeom prst="rect">
            <a:avLst/>
          </a:prstGeom>
          <a:noFill/>
        </p:spPr>
        <p:txBody>
          <a:bodyPr wrap="square" rtlCol="0">
            <a:spAutoFit/>
          </a:bodyPr>
          <a:lstStyle/>
          <a:p>
            <a:r>
              <a:rPr lang="fr-FR" dirty="0" smtClean="0"/>
              <a:t>Le calculateur habitacle réel est réalisé avec un </a:t>
            </a:r>
            <a:r>
              <a:rPr lang="fr-FR" b="1" dirty="0" smtClean="0"/>
              <a:t>banc DEI1134</a:t>
            </a:r>
            <a:r>
              <a:rPr lang="fr-FR" dirty="0" smtClean="0"/>
              <a:t> de la société EXXOTEST.</a:t>
            </a:r>
          </a:p>
          <a:p>
            <a:endParaRPr lang="fr-F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01" name="Picture 4"/>
          <p:cNvPicPr>
            <a:picLocks noChangeAspect="1" noChangeArrowheads="1"/>
          </p:cNvPicPr>
          <p:nvPr/>
        </p:nvPicPr>
        <p:blipFill>
          <a:blip r:embed="rId2"/>
          <a:srcRect/>
          <a:stretch>
            <a:fillRect/>
          </a:stretch>
        </p:blipFill>
        <p:spPr bwMode="auto">
          <a:xfrm>
            <a:off x="187325" y="2644775"/>
            <a:ext cx="8956675" cy="3532188"/>
          </a:xfrm>
          <a:prstGeom prst="rect">
            <a:avLst/>
          </a:prstGeom>
          <a:noFill/>
          <a:ln w="9525">
            <a:noFill/>
            <a:miter lim="800000"/>
            <a:headEnd/>
            <a:tailEnd/>
          </a:ln>
        </p:spPr>
      </p:pic>
      <p:sp>
        <p:nvSpPr>
          <p:cNvPr id="51202" name="Rectangle 5"/>
          <p:cNvSpPr>
            <a:spLocks/>
          </p:cNvSpPr>
          <p:nvPr/>
        </p:nvSpPr>
        <p:spPr bwMode="auto">
          <a:xfrm>
            <a:off x="1430338" y="481012"/>
            <a:ext cx="6843712" cy="1190625"/>
          </a:xfrm>
          <a:prstGeom prst="rect">
            <a:avLst/>
          </a:prstGeom>
          <a:noFill/>
          <a:ln w="9525">
            <a:noFill/>
            <a:miter lim="800000"/>
            <a:headEnd/>
            <a:tailEnd/>
          </a:ln>
        </p:spPr>
        <p:txBody>
          <a:bodyPr anchor="ctr"/>
          <a:lstStyle/>
          <a:p>
            <a:pPr algn="ctr" defTabSz="914400"/>
            <a:r>
              <a:rPr lang="fr-FR" sz="3600" b="1" dirty="0">
                <a:solidFill>
                  <a:schemeClr val="accent1"/>
                </a:solidFill>
                <a:latin typeface="News Gothic MT"/>
              </a:rPr>
              <a:t>Système Maquette virtuelle</a:t>
            </a:r>
          </a:p>
        </p:txBody>
      </p:sp>
      <p:sp>
        <p:nvSpPr>
          <p:cNvPr id="4" name="ZoneTexte 3"/>
          <p:cNvSpPr txBox="1"/>
          <p:nvPr/>
        </p:nvSpPr>
        <p:spPr>
          <a:xfrm>
            <a:off x="552450" y="1629112"/>
            <a:ext cx="8591550" cy="1015663"/>
          </a:xfrm>
          <a:prstGeom prst="rect">
            <a:avLst/>
          </a:prstGeom>
          <a:noFill/>
        </p:spPr>
        <p:txBody>
          <a:bodyPr wrap="square" rtlCol="0">
            <a:spAutoFit/>
          </a:bodyPr>
          <a:lstStyle/>
          <a:p>
            <a:pPr algn="ctr"/>
            <a:r>
              <a:rPr lang="fr-FR" sz="2000" dirty="0" smtClean="0"/>
              <a:t>La modélisation du calculateur moteur s’effectue avec </a:t>
            </a:r>
            <a:r>
              <a:rPr lang="fr-FR" sz="2000" b="1" dirty="0" smtClean="0"/>
              <a:t>l’outil </a:t>
            </a:r>
            <a:r>
              <a:rPr lang="fr-FR" sz="2000" b="1" dirty="0" err="1" smtClean="0"/>
              <a:t>Matlab/Simulink</a:t>
            </a:r>
            <a:r>
              <a:rPr lang="fr-FR" sz="2000" dirty="0" smtClean="0"/>
              <a:t> associé aux produits développés par la société NSI (</a:t>
            </a:r>
            <a:r>
              <a:rPr lang="fr-FR" sz="2000" b="1" dirty="0" smtClean="0"/>
              <a:t>Sonde </a:t>
            </a:r>
            <a:r>
              <a:rPr lang="fr-FR" sz="2000" b="1" dirty="0" err="1" smtClean="0"/>
              <a:t>Muxylight</a:t>
            </a:r>
            <a:r>
              <a:rPr lang="fr-FR" sz="2000" b="1" dirty="0" smtClean="0"/>
              <a:t> </a:t>
            </a:r>
            <a:r>
              <a:rPr lang="fr-FR" sz="2000" dirty="0" smtClean="0"/>
              <a:t>associée à la </a:t>
            </a:r>
            <a:r>
              <a:rPr lang="fr-FR" sz="2000" dirty="0" err="1" smtClean="0"/>
              <a:t>toolbox</a:t>
            </a:r>
            <a:r>
              <a:rPr lang="fr-FR" sz="2000" dirty="0" smtClean="0"/>
              <a:t> </a:t>
            </a:r>
            <a:r>
              <a:rPr lang="fr-FR" sz="2000" dirty="0" err="1" smtClean="0"/>
              <a:t>BicanIO</a:t>
            </a:r>
            <a:r>
              <a:rPr lang="fr-FR" sz="2000" dirty="0" smtClean="0"/>
              <a:t>)</a:t>
            </a:r>
            <a:endParaRPr lang="fr-FR" sz="20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2225" name="Picture 4" descr="MSO3014 Screen"/>
          <p:cNvPicPr>
            <a:picLocks noChangeAspect="1" noChangeArrowheads="1"/>
          </p:cNvPicPr>
          <p:nvPr/>
        </p:nvPicPr>
        <p:blipFill>
          <a:blip r:embed="rId2"/>
          <a:srcRect/>
          <a:stretch>
            <a:fillRect/>
          </a:stretch>
        </p:blipFill>
        <p:spPr bwMode="auto">
          <a:xfrm>
            <a:off x="612784" y="1778001"/>
            <a:ext cx="8531216" cy="5105400"/>
          </a:xfrm>
          <a:prstGeom prst="rect">
            <a:avLst/>
          </a:prstGeom>
          <a:noFill/>
          <a:ln w="9525">
            <a:noFill/>
            <a:miter lim="800000"/>
            <a:headEnd/>
            <a:tailEnd/>
          </a:ln>
        </p:spPr>
      </p:pic>
      <p:sp>
        <p:nvSpPr>
          <p:cNvPr id="52226" name="Rectangle 5"/>
          <p:cNvSpPr>
            <a:spLocks/>
          </p:cNvSpPr>
          <p:nvPr/>
        </p:nvSpPr>
        <p:spPr bwMode="auto">
          <a:xfrm>
            <a:off x="787400" y="520700"/>
            <a:ext cx="8426450" cy="1190625"/>
          </a:xfrm>
          <a:prstGeom prst="rect">
            <a:avLst/>
          </a:prstGeom>
          <a:noFill/>
          <a:ln w="9525">
            <a:noFill/>
            <a:miter lim="800000"/>
            <a:headEnd/>
            <a:tailEnd/>
          </a:ln>
        </p:spPr>
        <p:txBody>
          <a:bodyPr anchor="ctr"/>
          <a:lstStyle/>
          <a:p>
            <a:pPr algn="ctr" defTabSz="914400"/>
            <a:r>
              <a:rPr lang="fr-FR" sz="3600" b="1" dirty="0">
                <a:solidFill>
                  <a:schemeClr val="accent1"/>
                </a:solidFill>
                <a:latin typeface="News Gothic MT"/>
              </a:rPr>
              <a:t>Système de Mesures sur le bus CAN</a:t>
            </a:r>
          </a:p>
        </p:txBody>
      </p:sp>
      <p:sp>
        <p:nvSpPr>
          <p:cNvPr id="4" name="ZoneTexte 3"/>
          <p:cNvSpPr txBox="1"/>
          <p:nvPr/>
        </p:nvSpPr>
        <p:spPr>
          <a:xfrm>
            <a:off x="635000" y="1388159"/>
            <a:ext cx="8432800" cy="369332"/>
          </a:xfrm>
          <a:prstGeom prst="rect">
            <a:avLst/>
          </a:prstGeom>
          <a:noFill/>
        </p:spPr>
        <p:txBody>
          <a:bodyPr wrap="square" rtlCol="0">
            <a:spAutoFit/>
          </a:bodyPr>
          <a:lstStyle/>
          <a:p>
            <a:r>
              <a:rPr lang="fr-FR" dirty="0" smtClean="0"/>
              <a:t>Les mesures sont relevées avec un oscilloscope </a:t>
            </a:r>
            <a:r>
              <a:rPr lang="fr-FR" b="1" dirty="0" smtClean="0"/>
              <a:t>MSO3000</a:t>
            </a:r>
            <a:r>
              <a:rPr lang="fr-FR" dirty="0" smtClean="0"/>
              <a:t> équipé du module </a:t>
            </a:r>
            <a:r>
              <a:rPr lang="fr-FR" dirty="0" err="1" smtClean="0"/>
              <a:t>automotive</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2698</TotalTime>
  <Words>4864</Words>
  <Application>Microsoft Macintosh PowerPoint</Application>
  <PresentationFormat>Présentation à l'écran (4:3)</PresentationFormat>
  <Paragraphs>430</Paragraphs>
  <Slides>56</Slides>
  <Notes>1</Notes>
  <HiddenSlides>0</HiddenSlides>
  <MMClips>0</MMClips>
  <ScaleCrop>false</ScaleCrop>
  <HeadingPairs>
    <vt:vector size="6" baseType="variant">
      <vt:variant>
        <vt:lpstr>Modèle de conception</vt:lpstr>
      </vt:variant>
      <vt:variant>
        <vt:i4>1</vt:i4>
      </vt:variant>
      <vt:variant>
        <vt:lpstr>Liaisons</vt:lpstr>
      </vt:variant>
      <vt:variant>
        <vt:i4>2</vt:i4>
      </vt:variant>
      <vt:variant>
        <vt:lpstr>Titres des diapositives</vt:lpstr>
      </vt:variant>
      <vt:variant>
        <vt:i4>56</vt:i4>
      </vt:variant>
    </vt:vector>
  </HeadingPairs>
  <TitlesOfParts>
    <vt:vector size="59" baseType="lpstr">
      <vt:lpstr>Thème Office</vt:lpstr>
      <vt:lpstr>Macintosh HD:Users:ragemichel:Desktop:IGEN:Bac STI:programmes:dernie%CC%80res versions:Programme BACSTI2D.doc!OLE_LINK1</vt:lpstr>
      <vt:lpstr>???</vt:lpstr>
      <vt:lpstr>Baccalauréat STI2D</vt:lpstr>
      <vt:lpstr>Baccalauréat STI2D</vt:lpstr>
      <vt:lpstr>L’approche technologique</vt:lpstr>
      <vt:lpstr>Diapositive 4</vt:lpstr>
      <vt:lpstr>La stratégie refusée</vt:lpstr>
      <vt:lpstr>La structure de formation</vt:lpstr>
      <vt:lpstr>Diapositive 7</vt:lpstr>
      <vt:lpstr>Principes généraux</vt:lpstr>
      <vt:lpstr>Principes généraux (2)</vt:lpstr>
      <vt:lpstr>Principes généraux (3)</vt:lpstr>
      <vt:lpstr>Structure d’un site de formation </vt:lpstr>
      <vt:lpstr>Pôle d’étude des systèmes</vt:lpstr>
      <vt:lpstr>Les systèmes didactiques</vt:lpstr>
      <vt:lpstr>Pôle projet, de mise en œuvre et de prototypage</vt:lpstr>
      <vt:lpstr>Documentation et communication, salles de cours </vt:lpstr>
      <vt:lpstr>Capacité d’accueil d’un site de formation</vt:lpstr>
      <vt:lpstr>Estimation des coûts des équipements </vt:lpstr>
      <vt:lpstr>Le plan de rénovation</vt:lpstr>
      <vt:lpstr>Baccalauréat STI2D</vt:lpstr>
      <vt:lpstr>Les Objectifs des enseignements transversaux</vt:lpstr>
      <vt:lpstr>Les Objectifs des spécialités</vt:lpstr>
      <vt:lpstr>Le programme des enseignements transversaux</vt:lpstr>
      <vt:lpstr>Diapositive 23</vt:lpstr>
      <vt:lpstr>Diapositive 24</vt:lpstr>
      <vt:lpstr>Diapositive 25</vt:lpstr>
      <vt:lpstr>Relations entre savoirs et compétences</vt:lpstr>
      <vt:lpstr>Pole d’étude des systèmes : Phase 1</vt:lpstr>
      <vt:lpstr>Pole d’étude des systèmes : Phase 2</vt:lpstr>
      <vt:lpstr>Descriptions sommaires des équipements recommandés</vt:lpstr>
      <vt:lpstr>Baccalauréat STI2D</vt:lpstr>
      <vt:lpstr>Architecture et Construction</vt:lpstr>
      <vt:lpstr>Objectifs et compétences AC</vt:lpstr>
      <vt:lpstr>Programme AC</vt:lpstr>
      <vt:lpstr>AC Phase 1</vt:lpstr>
      <vt:lpstr>AC: Phase 2</vt:lpstr>
      <vt:lpstr>Energie et Environnement</vt:lpstr>
      <vt:lpstr>Objectifs et compétences EE</vt:lpstr>
      <vt:lpstr>Programme EE</vt:lpstr>
      <vt:lpstr>Programme EE</vt:lpstr>
      <vt:lpstr>EE Phase 1</vt:lpstr>
      <vt:lpstr>EE: Phase 2</vt:lpstr>
      <vt:lpstr>Innovation technologique et eco conception</vt:lpstr>
      <vt:lpstr>Objectifs et compétences ITEC</vt:lpstr>
      <vt:lpstr>Programme ITEC</vt:lpstr>
      <vt:lpstr>ITEC Phase 1</vt:lpstr>
      <vt:lpstr>ITEC: Phase 2</vt:lpstr>
      <vt:lpstr>Système d’information et numérique</vt:lpstr>
      <vt:lpstr>Objectifs et compétences SIN</vt:lpstr>
      <vt:lpstr>Programme SIN</vt:lpstr>
      <vt:lpstr>SIN Phase 1</vt:lpstr>
      <vt:lpstr>SIN : Phase 2</vt:lpstr>
      <vt:lpstr>Systèmes Numériques et Information SIN</vt:lpstr>
      <vt:lpstr>Diapositive 53</vt:lpstr>
      <vt:lpstr>Diapositive 54</vt:lpstr>
      <vt:lpstr>Diapositive 55</vt:lpstr>
      <vt:lpstr>Diapositive 56</vt:lpstr>
    </vt:vector>
  </TitlesOfParts>
  <Company>IGEN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Michel RAGE</dc:creator>
  <cp:lastModifiedBy>Michel RAGE</cp:lastModifiedBy>
  <cp:revision>33</cp:revision>
  <dcterms:created xsi:type="dcterms:W3CDTF">2010-09-28T09:32:33Z</dcterms:created>
  <dcterms:modified xsi:type="dcterms:W3CDTF">2010-09-28T14:30:45Z</dcterms:modified>
</cp:coreProperties>
</file>