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slideLayouts/slideLayout16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13.xml" ContentType="application/vnd.openxmlformats-officedocument.presentationml.slideLayout+xml"/>
  <Default Extension="bin" ContentType="application/vnd.openxmlformats-officedocument.presentationml.printerSettings"/>
  <Override PartName="/ppt/slideLayouts/slideLayout15.xml" ContentType="application/vnd.openxmlformats-officedocument.presentationml.slideLayout+xml"/>
  <Default Extension="tiff" ContentType="image/tiff"/>
  <Override PartName="/ppt/slides/slide9.xml" ContentType="application/vnd.openxmlformats-officedocument.presentationml.slide+xml"/>
  <Override PartName="/docProps/core.xml" ContentType="application/vnd.openxmlformats-package.core-properties+xml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7" r:id="rId1"/>
  </p:sldMasterIdLst>
  <p:handoutMasterIdLst>
    <p:handoutMasterId r:id="rId12"/>
  </p:handoutMasterIdLst>
  <p:sldIdLst>
    <p:sldId id="256" r:id="rId2"/>
    <p:sldId id="261" r:id="rId3"/>
    <p:sldId id="258" r:id="rId4"/>
    <p:sldId id="259" r:id="rId5"/>
    <p:sldId id="265" r:id="rId6"/>
    <p:sldId id="262" r:id="rId7"/>
    <p:sldId id="264" r:id="rId8"/>
    <p:sldId id="260" r:id="rId9"/>
    <p:sldId id="267" r:id="rId10"/>
    <p:sldId id="266" r:id="rId11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26" charset="0"/>
        <a:ea typeface="ＭＳ Ｐゴシック" pitchFamily="26" charset="-128"/>
        <a:cs typeface="ＭＳ Ｐゴシック" pitchFamily="26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9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presProps" Target="presProp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theme" Target="theme/theme1.xml"/><Relationship Id="rId8" Type="http://schemas.openxmlformats.org/officeDocument/2006/relationships/slide" Target="slides/slide7.xml"/><Relationship Id="rId13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6227EA1-EC42-4848-AAC8-0E9995A330D0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C4796BB-160E-1B4D-9BF7-FECDF2E2A28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8293100" y="5803900"/>
            <a:ext cx="366713" cy="6778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400">
                <a:solidFill>
                  <a:schemeClr val="accent1"/>
                </a:solidFill>
                <a:latin typeface="Wingdings" pitchFamily="2" charset="2"/>
                <a:ea typeface="+mn-ea"/>
                <a:cs typeface="+mn-cs"/>
              </a:rPr>
              <a:t>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C61D0-0157-7847-BF5A-B0DDA6531D33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34F3A-B935-5F4A-817B-AAB3EABB9D0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3794D-3901-3C4D-AECD-7D3EA9D0C2DD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36CC6-EBA2-A842-BC20-B6926CE88D9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8293100" y="5803900"/>
            <a:ext cx="366713" cy="6778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400">
                <a:solidFill>
                  <a:schemeClr val="accent1"/>
                </a:solidFill>
                <a:latin typeface="Wingdings" pitchFamily="2" charset="2"/>
                <a:ea typeface="+mn-ea"/>
                <a:cs typeface="+mn-cs"/>
              </a:rPr>
              <a:t>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/>
          <a:lstStyle>
            <a:lvl1pPr algn="r">
              <a:defRPr sz="4600" b="0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D9FB376-297C-AE43-BD36-92B40FF06360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14462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BF63D32-D3F1-2843-8400-5CFDABCB667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447FF-F5FA-3043-859C-5779F6F05E4E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82F0B-36FA-DB45-8ADE-B3F8CDD6937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72BAA-AFDD-554D-9D25-B6A5C682D879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A1726-5940-244D-8378-63F58F5AED9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0B0EE-770B-3D41-B318-E9A1BE9FA30B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D602E-003D-D540-8180-D9B14DCE173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E058E-D46D-814A-835D-78E8C5BBBF76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35F8C-5123-D947-A2BF-CFCBF3786DC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170D9-7D7C-7249-A8DB-9479B606CEAD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549C1-8A30-D549-BDBC-EE46C8493A9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F1E4E-5BBD-DC48-A3A0-C006364E9491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2BA36-A34A-0144-841D-FA52B048443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451D7-B923-2345-A8D7-9853C8056C69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4102C-3EBC-5849-826B-FD613A4069F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E03E878-CA7D-6C42-BE4D-3279E2507E71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5774-3214-F846-AAD2-5E040CB114A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age avec légen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48DEB4B-E06D-7F49-8494-52E4FB2E6EE0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A9537-9A51-9B48-B7E8-0E3DF95FC5F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images avec légen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noProof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3E8C307-EABF-BB41-9710-90581D740A65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C1E6F-C957-FF47-B9CF-70F732B8E3E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1FDD2-031E-A241-A30C-BC811DFF5F4B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CED37-7087-634B-BA35-C236CE01191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73B39-81DF-5F47-8D9F-84955B7A57BE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7F85C-CE9D-5E4A-A6DB-40533C522E3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Fermetu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63610-8DEC-8F4A-BEF5-FF22B8D71235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865F9-E8D3-1749-B46D-532B57F3D79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slideLayout" Target="../slideLayouts/slideLayout1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444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39775" y="2770188"/>
            <a:ext cx="7662863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CD160F-20AB-A943-AB49-73EAF9758863}" type="datetime1">
              <a:rPr lang="fr-FR"/>
              <a:pPr>
                <a:defRPr/>
              </a:pPr>
              <a:t>30/09/10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98B9747-4DE0-3345-B9B7-5CB9B735B77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2" r:id="rId2"/>
    <p:sldLayoutId id="2147483711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12" r:id="rId10"/>
    <p:sldLayoutId id="2147483713" r:id="rId11"/>
    <p:sldLayoutId id="2147483714" r:id="rId12"/>
    <p:sldLayoutId id="2147483715" r:id="rId13"/>
    <p:sldLayoutId id="2147483709" r:id="rId14"/>
    <p:sldLayoutId id="2147483716" r:id="rId15"/>
    <p:sldLayoutId id="2147483717" r:id="rId16"/>
  </p:sldLayoutIdLst>
  <p:txStyles>
    <p:titleStyle>
      <a:lvl1pPr algn="ctr" rtl="0" fontAlgn="base">
        <a:spcBef>
          <a:spcPct val="0"/>
        </a:spcBef>
        <a:spcAft>
          <a:spcPct val="0"/>
        </a:spcAft>
        <a:defRPr sz="4600" kern="1200">
          <a:solidFill>
            <a:schemeClr val="bg1"/>
          </a:solidFill>
          <a:latin typeface="+mj-lt"/>
          <a:ea typeface="ＭＳ Ｐゴシック" pitchFamily="26" charset="-128"/>
          <a:cs typeface="ＭＳ Ｐゴシック" pitchFamily="26" charset="-128"/>
        </a:defRPr>
      </a:lvl1pPr>
      <a:lvl2pPr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2pPr>
      <a:lvl3pPr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3pPr>
      <a:lvl4pPr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4pPr>
      <a:lvl5pPr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26" charset="0"/>
          <a:ea typeface="ＭＳ Ｐゴシック" pitchFamily="26" charset="-128"/>
          <a:cs typeface="ＭＳ Ｐゴシック" pitchFamily="26" charset="-128"/>
        </a:defRPr>
      </a:lvl9pPr>
    </p:titleStyle>
    <p:bodyStyle>
      <a:lvl1pPr marL="342900" indent="-342900" algn="l" rtl="0" fontAlgn="base">
        <a:spcBef>
          <a:spcPts val="2000"/>
        </a:spcBef>
        <a:spcAft>
          <a:spcPct val="0"/>
        </a:spcAft>
        <a:buClr>
          <a:schemeClr val="accent1"/>
        </a:buClr>
        <a:buSzPct val="90000"/>
        <a:buFont typeface="Wingdings" pitchFamily="26" charset="2"/>
        <a:buChar char="S"/>
        <a:defRPr sz="2200" kern="1200">
          <a:solidFill>
            <a:srgbClr val="595959"/>
          </a:solidFill>
          <a:latin typeface="+mn-lt"/>
          <a:ea typeface="ＭＳ Ｐゴシック" pitchFamily="26" charset="-128"/>
          <a:cs typeface="ＭＳ Ｐゴシック" pitchFamily="26" charset="-128"/>
        </a:defRPr>
      </a:lvl1pPr>
      <a:lvl2pPr marL="685800" indent="-336550" algn="l" rtl="0" fontAlgn="base">
        <a:spcBef>
          <a:spcPts val="600"/>
        </a:spcBef>
        <a:spcAft>
          <a:spcPct val="0"/>
        </a:spcAft>
        <a:buClr>
          <a:srgbClr val="C1F944"/>
        </a:buClr>
        <a:buSzPct val="90000"/>
        <a:buFont typeface="Wingdings" pitchFamily="26" charset="2"/>
        <a:buChar char="S"/>
        <a:defRPr sz="2000" kern="1200">
          <a:solidFill>
            <a:srgbClr val="595959"/>
          </a:solidFill>
          <a:latin typeface="+mn-lt"/>
          <a:ea typeface="ＭＳ Ｐゴシック" pitchFamily="26" charset="-128"/>
          <a:cs typeface="+mn-cs"/>
        </a:defRPr>
      </a:lvl2pPr>
      <a:lvl3pPr marL="1035050" indent="-349250" algn="l" rtl="0" fontAlgn="base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" pitchFamily="26" charset="2"/>
        <a:buChar char="S"/>
        <a:defRPr kern="1200">
          <a:solidFill>
            <a:srgbClr val="595959"/>
          </a:solidFill>
          <a:latin typeface="+mn-lt"/>
          <a:ea typeface="ＭＳ Ｐゴシック" pitchFamily="26" charset="-128"/>
          <a:cs typeface="+mn-cs"/>
        </a:defRPr>
      </a:lvl3pPr>
      <a:lvl4pPr marL="1371600" indent="-336550" algn="l" rtl="0" fontAlgn="base">
        <a:spcBef>
          <a:spcPts val="600"/>
        </a:spcBef>
        <a:spcAft>
          <a:spcPct val="0"/>
        </a:spcAft>
        <a:buClr>
          <a:srgbClr val="C1F944"/>
        </a:buClr>
        <a:buSzPct val="90000"/>
        <a:buFont typeface="Wingdings" pitchFamily="26" charset="2"/>
        <a:buChar char="S"/>
        <a:defRPr kern="1200">
          <a:solidFill>
            <a:srgbClr val="595959"/>
          </a:solidFill>
          <a:latin typeface="+mn-lt"/>
          <a:ea typeface="ＭＳ Ｐゴシック" pitchFamily="26" charset="-128"/>
          <a:cs typeface="+mn-cs"/>
        </a:defRPr>
      </a:lvl4pPr>
      <a:lvl5pPr marL="1720850" indent="-349250" algn="l" rtl="0" fontAlgn="base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" pitchFamily="26" charset="2"/>
        <a:buChar char="S"/>
        <a:defRPr kern="1200">
          <a:solidFill>
            <a:srgbClr val="595959"/>
          </a:solidFill>
          <a:latin typeface="+mn-lt"/>
          <a:ea typeface="ＭＳ Ｐゴシック" pitchFamily="26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ctrTitle"/>
          </p:nvPr>
        </p:nvSpPr>
        <p:spPr>
          <a:xfrm>
            <a:off x="457200" y="1295400"/>
            <a:ext cx="8228013" cy="1927225"/>
          </a:xfrm>
        </p:spPr>
        <p:txBody>
          <a:bodyPr/>
          <a:lstStyle/>
          <a:p>
            <a:r>
              <a:rPr lang="fr-FR" sz="5400" dirty="0" smtClean="0"/>
              <a:t>Plan de formation STI2D dans l’académie de Lille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308350"/>
            <a:ext cx="8228013" cy="1066800"/>
          </a:xfrm>
        </p:spPr>
        <p:txBody>
          <a:bodyPr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Réunion des Chef de Travaux – 1/10/2010, Lycée </a:t>
            </a:r>
            <a:r>
              <a:rPr lang="fr-FR" dirty="0" err="1" smtClean="0"/>
              <a:t>Baggio</a:t>
            </a:r>
            <a:r>
              <a:rPr lang="fr-FR" dirty="0" smtClean="0"/>
              <a:t> de Lille</a:t>
            </a:r>
          </a:p>
        </p:txBody>
      </p:sp>
      <p:pic>
        <p:nvPicPr>
          <p:cNvPr id="19460" name="Image 3" descr="acad_lill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3013" y="5661025"/>
            <a:ext cx="1381125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5"/>
          <p:cNvCxnSpPr/>
          <p:nvPr/>
        </p:nvCxnSpPr>
        <p:spPr>
          <a:xfrm>
            <a:off x="0" y="6661150"/>
            <a:ext cx="1487488" cy="15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462" name="ZoneTexte 6"/>
          <p:cNvSpPr txBox="1">
            <a:spLocks noChangeArrowheads="1"/>
          </p:cNvSpPr>
          <p:nvPr/>
        </p:nvSpPr>
        <p:spPr bwMode="auto">
          <a:xfrm>
            <a:off x="107950" y="6370638"/>
            <a:ext cx="1489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200">
                <a:solidFill>
                  <a:schemeClr val="accent1"/>
                </a:solidFill>
                <a:latin typeface="Calisto MT" pitchFamily="26" charset="0"/>
              </a:rPr>
              <a:t>Groupe IA-IPR 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logistique académique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9000 journées stagiaire réparties sur 3 ans</a:t>
            </a:r>
          </a:p>
          <a:p>
            <a:r>
              <a:rPr lang="fr-FR" dirty="0" smtClean="0"/>
              <a:t>15 ETP (16+ enseignants) chargés dans un premier temps de la préparation de supports de formation mutualisés à l’échelle nationale, puis chargés d’animer les formations</a:t>
            </a:r>
          </a:p>
          <a:p>
            <a:r>
              <a:rPr lang="fr-FR" dirty="0" smtClean="0"/>
              <a:t>3 Lycées centres de ressources</a:t>
            </a:r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rte PF-STI2D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4" y="1402823"/>
            <a:ext cx="7721600" cy="5193312"/>
          </a:xfrm>
          <a:prstGeom prst="rect">
            <a:avLst/>
          </a:prstGeom>
          <a:effectLst>
            <a:outerShdw blurRad="231775" dist="38100" dir="2700000" sx="103000" sy="103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457200" y="65668"/>
            <a:ext cx="8229600" cy="1143000"/>
          </a:xfrm>
        </p:spPr>
        <p:txBody>
          <a:bodyPr/>
          <a:lstStyle/>
          <a:p>
            <a:r>
              <a:rPr lang="fr-FR" sz="3600" dirty="0" smtClean="0"/>
              <a:t>Implantation des</a:t>
            </a:r>
            <a:r>
              <a:rPr lang="fr-FR" sz="3600" dirty="0" smtClean="0"/>
              <a:t> centres de ressources</a:t>
            </a:r>
            <a:endParaRPr lang="fr-FR" sz="3600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914402" y="5384800"/>
            <a:ext cx="3217333" cy="108373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>
                <a:solidFill>
                  <a:schemeClr val="tx1"/>
                </a:solidFill>
              </a:rPr>
              <a:t>Lycée E. Branly – Boulogne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Lycée C. </a:t>
            </a:r>
            <a:r>
              <a:rPr lang="fr-FR" dirty="0" err="1" smtClean="0">
                <a:solidFill>
                  <a:schemeClr val="tx1"/>
                </a:solidFill>
              </a:rPr>
              <a:t>Baggio</a:t>
            </a:r>
            <a:r>
              <a:rPr lang="fr-FR" dirty="0" smtClean="0">
                <a:solidFill>
                  <a:schemeClr val="tx1"/>
                </a:solidFill>
              </a:rPr>
              <a:t> – Lille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Lycée P. Forest – Maubeuge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</p:nvPr>
        </p:nvGraphicFramePr>
        <p:xfrm>
          <a:off x="534639" y="272571"/>
          <a:ext cx="8208882" cy="63042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tableStyleId>{5C22544A-7EE6-4342-B048-85BDC9FD1C3A}</a:tableStyleId>
              </a:tblPr>
              <a:tblGrid>
                <a:gridCol w="1368147"/>
                <a:gridCol w="1368147"/>
                <a:gridCol w="1368147"/>
                <a:gridCol w="1368147"/>
                <a:gridCol w="1368147"/>
                <a:gridCol w="1368147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Charge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NOM, Prénom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Spécialité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Adresse administrative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Centre de ressources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Parcours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DUPUIS Eric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Génie mécanique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Malraux de Béthune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BOULOGNE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ET24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BAROIS David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Génie électrique (électronique)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de l’Europe de Dunkerque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BOULOGNE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ET24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VANDEWYNCKEL  Sébastien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Génie mécanique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Carnot de Bruay-la-Buissière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BOULOGNE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ET24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JAMROZIK Joël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Génie civil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Branly de Boulogne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BOULOGNE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ET24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CARDON François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Électrotechnique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Léonard de Vinci de Calais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BOULOGNE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EE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 GALLOU Yann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GE Électronique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Baggio de Lille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LILLE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ET30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CAMBON Bruno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GM Productique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Jean-Rostand de Roubaix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LILLE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ET30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STRUYVE Claudie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GC Struct.et ouvrages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Pasteur de Hénin-Beaumont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LILLE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ET30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WISSART Rémi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Mécanique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Malraux de Béthune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LILLE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EE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KREISZ  Alain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GE Électrotechnique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Baggio de Lille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LILLE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EE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SEVREZ Patrick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GE Électrotechnique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Pierre-Forest à Maubeuge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MAUBEUGE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ET10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LOOCK Anne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Génie civil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Pasteur de Hénin-Beaumont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MAUBEUGE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ET10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OZIARD Claude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GM Construction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Pierre-Forest à Maubeuge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MAUBEUGE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ET10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CUVILLIER Silvain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GM Construction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Couteaux de Saint-Amand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MAUBEUGE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ET23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DELATTRE Christophe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Mécanique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Jacquard de Caudry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MAUBEUGE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ET23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GAYET Renaud Pierre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GE Électronique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Lycée Jacquard de Caudry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MAUBEUGE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ET23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Plateforme </a:t>
            </a:r>
            <a:r>
              <a:rPr lang="fr-FR" dirty="0" err="1" smtClean="0"/>
              <a:t>Pairform@nce</a:t>
            </a:r>
            <a:endParaRPr lang="fr-FR" dirty="0"/>
          </a:p>
        </p:txBody>
      </p:sp>
      <p:pic>
        <p:nvPicPr>
          <p:cNvPr id="6" name="Image 5" descr="Capt-pairformanc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134" y="2905055"/>
            <a:ext cx="6104535" cy="384924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216134" y="2535723"/>
            <a:ext cx="4326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http://</a:t>
            </a:r>
            <a:r>
              <a:rPr lang="fr-FR" dirty="0" err="1" smtClean="0"/>
              <a:t>national.pairformance.education.fr</a:t>
            </a:r>
            <a:r>
              <a:rPr lang="fr-FR" dirty="0" smtClean="0"/>
              <a:t>/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82031"/>
          </a:xfrm>
        </p:spPr>
        <p:txBody>
          <a:bodyPr/>
          <a:lstStyle/>
          <a:p>
            <a:r>
              <a:rPr lang="fr-FR" sz="3200" dirty="0" smtClean="0"/>
              <a:t>Les parcours de formation (ET)</a:t>
            </a:r>
            <a:endParaRPr lang="fr-FR" sz="32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rcRect t="9513" b="36651"/>
          <a:stretch>
            <a:fillRect/>
          </a:stretch>
        </p:blipFill>
        <p:spPr>
          <a:xfrm>
            <a:off x="1087907" y="1687774"/>
            <a:ext cx="7141693" cy="4786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Les parcours de formation (ES)</a:t>
            </a:r>
            <a:endParaRPr lang="fr-FR" sz="32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rcRect t="65091" b="416"/>
          <a:stretch>
            <a:fillRect/>
          </a:stretch>
        </p:blipFill>
        <p:spPr>
          <a:xfrm>
            <a:off x="1087907" y="3066934"/>
            <a:ext cx="7141693" cy="3066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calendrier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01602" y="2827866"/>
            <a:ext cx="2929467" cy="3826933"/>
          </a:xfrm>
          <a:prstGeom prst="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2010 – 2011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98804" y="2827867"/>
            <a:ext cx="2929467" cy="3826932"/>
          </a:xfrm>
          <a:prstGeom prst="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2011 – 2012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96003" y="2827867"/>
            <a:ext cx="2929467" cy="3826932"/>
          </a:xfrm>
          <a:prstGeom prst="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2012 – 2013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602" y="3759200"/>
            <a:ext cx="8923868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>
                <a:solidFill>
                  <a:schemeClr val="tx1"/>
                </a:solidFill>
              </a:rPr>
              <a:t>Développement de supports de formation (parcours ET, ES)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90132" y="4690530"/>
            <a:ext cx="753533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>
                <a:solidFill>
                  <a:schemeClr val="tx1"/>
                </a:solidFill>
              </a:rPr>
              <a:t>Formation des enseignants (priorité aux enseignants pressentis pour intervenir en septembre 2011 en classe de première)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98804" y="5588000"/>
            <a:ext cx="5926666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>
                <a:solidFill>
                  <a:srgbClr val="000000"/>
                </a:solidFill>
              </a:rPr>
              <a:t>Premier cycle STI2D de formation des élèves</a:t>
            </a:r>
            <a:endParaRPr lang="fr-FR" dirty="0">
              <a:solidFill>
                <a:srgbClr val="000000"/>
              </a:solidFill>
            </a:endParaRPr>
          </a:p>
        </p:txBody>
      </p:sp>
      <p:cxnSp>
        <p:nvCxnSpPr>
          <p:cNvPr id="21" name="Connecteur droit 20"/>
          <p:cNvCxnSpPr/>
          <p:nvPr/>
        </p:nvCxnSpPr>
        <p:spPr>
          <a:xfrm rot="5400000">
            <a:off x="1041398" y="5127924"/>
            <a:ext cx="897469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787530" y="5577453"/>
            <a:ext cx="1406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n-lt"/>
              </a:rPr>
              <a:t>Janvier 2011</a:t>
            </a:r>
            <a:endParaRPr lang="fr-FR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Etat d’avancement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Equipe de formateurs validée le 22/9</a:t>
            </a:r>
          </a:p>
          <a:p>
            <a:r>
              <a:rPr lang="fr-FR" dirty="0" smtClean="0"/>
              <a:t>Lancement des travaux le 27/9</a:t>
            </a:r>
          </a:p>
          <a:p>
            <a:r>
              <a:rPr lang="fr-FR" b="1" dirty="0" smtClean="0"/>
              <a:t>Formation de formateurs en cours (outils transversaux), en parallèle de la production de « parcours »</a:t>
            </a:r>
          </a:p>
          <a:p>
            <a:r>
              <a:rPr lang="fr-FR" dirty="0" smtClean="0"/>
              <a:t>Présentation des parcours les 22-23/11</a:t>
            </a:r>
          </a:p>
          <a:p>
            <a:r>
              <a:rPr lang="fr-FR" dirty="0" smtClean="0"/>
              <a:t>Décembre 2010 : finalisation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ctrTitle"/>
          </p:nvPr>
        </p:nvSpPr>
        <p:spPr>
          <a:xfrm>
            <a:off x="457200" y="1295400"/>
            <a:ext cx="8228013" cy="1927225"/>
          </a:xfrm>
        </p:spPr>
        <p:txBody>
          <a:bodyPr/>
          <a:lstStyle/>
          <a:p>
            <a:r>
              <a:rPr lang="fr-FR" sz="5400" dirty="0" smtClean="0"/>
              <a:t>Merci.</a:t>
            </a:r>
            <a:endParaRPr lang="fr-FR" sz="5400" dirty="0" smtClean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308350"/>
            <a:ext cx="8228013" cy="1066800"/>
          </a:xfrm>
        </p:spPr>
        <p:txBody>
          <a:bodyPr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Réunion des Chef de Travaux – 1/10/2010, Lycée </a:t>
            </a:r>
            <a:r>
              <a:rPr lang="fr-FR" dirty="0" err="1" smtClean="0"/>
              <a:t>Baggio</a:t>
            </a:r>
            <a:r>
              <a:rPr lang="fr-FR" dirty="0" smtClean="0"/>
              <a:t> de Lille</a:t>
            </a:r>
          </a:p>
        </p:txBody>
      </p:sp>
      <p:pic>
        <p:nvPicPr>
          <p:cNvPr id="19460" name="Image 3" descr="acad_lill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3013" y="5661025"/>
            <a:ext cx="1381125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5"/>
          <p:cNvCxnSpPr/>
          <p:nvPr/>
        </p:nvCxnSpPr>
        <p:spPr>
          <a:xfrm>
            <a:off x="0" y="6661150"/>
            <a:ext cx="1487488" cy="15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462" name="ZoneTexte 6"/>
          <p:cNvSpPr txBox="1">
            <a:spLocks noChangeArrowheads="1"/>
          </p:cNvSpPr>
          <p:nvPr/>
        </p:nvSpPr>
        <p:spPr bwMode="auto">
          <a:xfrm>
            <a:off x="107950" y="6370638"/>
            <a:ext cx="1489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200">
                <a:solidFill>
                  <a:schemeClr val="accent1"/>
                </a:solidFill>
                <a:latin typeface="Calisto MT" pitchFamily="26" charset="0"/>
              </a:rPr>
              <a:t>Groupe IA-IPR 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́sentation_AC-LILLE">
  <a:themeElements>
    <a:clrScheme name="Genèse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èse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ès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Présentation_AC-LILLE.pot</Template>
  <TotalTime>194</TotalTime>
  <Words>476</Words>
  <Application>Microsoft Macintosh PowerPoint</Application>
  <PresentationFormat>Présentation à l'écran (4:3)</PresentationFormat>
  <Paragraphs>134</Paragraphs>
  <Slides>10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Présentation_AC-LILLE</vt:lpstr>
      <vt:lpstr>Plan de formation STI2D dans l’académie de Lille</vt:lpstr>
      <vt:lpstr>La logistique académique</vt:lpstr>
      <vt:lpstr>Implantation des centres de ressources</vt:lpstr>
      <vt:lpstr>Diapositive 4</vt:lpstr>
      <vt:lpstr>Plateforme Pairform@nce</vt:lpstr>
      <vt:lpstr>Les parcours de formation (ET)</vt:lpstr>
      <vt:lpstr>Les parcours de formation (ES)</vt:lpstr>
      <vt:lpstr>Le calendrier</vt:lpstr>
      <vt:lpstr>Etat d’avancement</vt:lpstr>
      <vt:lpstr>Merci.</vt:lpstr>
    </vt:vector>
  </TitlesOfParts>
  <Company>Lycée Jean Perrin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formation STI2D dans l’académie de Lille</dc:title>
  <dc:creator>Federico Berera</dc:creator>
  <cp:lastModifiedBy>Federico Berera</cp:lastModifiedBy>
  <cp:revision>8</cp:revision>
  <dcterms:created xsi:type="dcterms:W3CDTF">2010-09-30T20:47:18Z</dcterms:created>
  <dcterms:modified xsi:type="dcterms:W3CDTF">2010-09-30T21:13:21Z</dcterms:modified>
</cp:coreProperties>
</file>