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sldIdLst>
    <p:sldId id="256" r:id="rId2"/>
    <p:sldId id="268" r:id="rId3"/>
    <p:sldId id="267" r:id="rId4"/>
    <p:sldId id="258" r:id="rId5"/>
    <p:sldId id="265" r:id="rId6"/>
    <p:sldId id="271" r:id="rId7"/>
    <p:sldId id="259" r:id="rId8"/>
    <p:sldId id="266" r:id="rId9"/>
    <p:sldId id="260" r:id="rId10"/>
    <p:sldId id="261" r:id="rId11"/>
    <p:sldId id="262" r:id="rId12"/>
    <p:sldId id="263" r:id="rId13"/>
    <p:sldId id="264" r:id="rId14"/>
    <p:sldId id="269" r:id="rId15"/>
    <p:sldId id="270" r:id="rId16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110" d="100"/>
          <a:sy n="110" d="100"/>
        </p:scale>
        <p:origin x="-69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F3AD5-BC6E-2A47-BFD3-000B7BDD6796}" type="datetimeFigureOut">
              <a:rPr lang="fr-FR" smtClean="0"/>
              <a:pPr/>
              <a:t>14/09/10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78052-160A-4047-A319-C712644B2319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F3AD5-BC6E-2A47-BFD3-000B7BDD6796}" type="datetimeFigureOut">
              <a:rPr lang="fr-FR" smtClean="0"/>
              <a:pPr/>
              <a:t>14/09/10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78052-160A-4047-A319-C712644B2319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Diapositive de titre avec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F3AD5-BC6E-2A47-BFD3-000B7BDD6796}" type="datetimeFigureOut">
              <a:rPr lang="fr-FR" smtClean="0"/>
              <a:pPr/>
              <a:t>14/09/10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78052-160A-4047-A319-C712644B2319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F3AD5-BC6E-2A47-BFD3-000B7BDD6796}" type="datetimeFigureOut">
              <a:rPr lang="fr-FR" smtClean="0"/>
              <a:pPr/>
              <a:t>14/09/10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78052-160A-4047-A319-C712644B2319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F3AD5-BC6E-2A47-BFD3-000B7BDD6796}" type="datetimeFigureOut">
              <a:rPr lang="fr-FR" smtClean="0"/>
              <a:pPr/>
              <a:t>14/09/10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78052-160A-4047-A319-C712644B2319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F3AD5-BC6E-2A47-BFD3-000B7BDD6796}" type="datetimeFigureOut">
              <a:rPr lang="fr-FR" smtClean="0"/>
              <a:pPr/>
              <a:t>14/09/10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78052-160A-4047-A319-C712644B2319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F3AD5-BC6E-2A47-BFD3-000B7BDD6796}" type="datetimeFigureOut">
              <a:rPr lang="fr-FR" smtClean="0"/>
              <a:pPr/>
              <a:t>14/09/10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78052-160A-4047-A319-C712644B2319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F3AD5-BC6E-2A47-BFD3-000B7BDD6796}" type="datetimeFigureOut">
              <a:rPr lang="fr-FR" smtClean="0"/>
              <a:pPr/>
              <a:t>14/09/10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78052-160A-4047-A319-C712644B2319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F3AD5-BC6E-2A47-BFD3-000B7BDD6796}" type="datetimeFigureOut">
              <a:rPr lang="fr-FR" smtClean="0"/>
              <a:pPr/>
              <a:t>14/09/10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78052-160A-4047-A319-C712644B2319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F3AD5-BC6E-2A47-BFD3-000B7BDD6796}" type="datetimeFigureOut">
              <a:rPr lang="fr-FR" smtClean="0"/>
              <a:pPr/>
              <a:t>14/09/10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78052-160A-4047-A319-C712644B2319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F3AD5-BC6E-2A47-BFD3-000B7BDD6796}" type="datetimeFigureOut">
              <a:rPr lang="fr-FR" smtClean="0"/>
              <a:pPr/>
              <a:t>14/09/10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78052-160A-4047-A319-C712644B2319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F3AD5-BC6E-2A47-BFD3-000B7BDD6796}" type="datetimeFigureOut">
              <a:rPr lang="fr-FR" smtClean="0"/>
              <a:pPr/>
              <a:t>14/09/10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78052-160A-4047-A319-C712644B2319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64633" y="107576"/>
            <a:ext cx="6826918" cy="108304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DD6F3AD5-BC6E-2A47-BFD3-000B7BDD6796}" type="datetimeFigureOut">
              <a:rPr lang="fr-FR" smtClean="0"/>
              <a:pPr/>
              <a:t>14/09/10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44078052-160A-4047-A319-C712644B2319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7" name="Picture 46"/>
          <p:cNvPicPr>
            <a:picLocks noChangeAspect="1" noChangeArrowheads="1"/>
          </p:cNvPicPr>
          <p:nvPr userDrawn="1"/>
        </p:nvPicPr>
        <p:blipFill>
          <a:blip r:embed="rId14">
            <a:lum bright="-16000" contrast="34000"/>
          </a:blip>
          <a:srcRect/>
          <a:stretch>
            <a:fillRect/>
          </a:stretch>
        </p:blipFill>
        <p:spPr bwMode="auto">
          <a:xfrm>
            <a:off x="295275" y="287338"/>
            <a:ext cx="12525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Connecteur droit 7"/>
          <p:cNvCxnSpPr/>
          <p:nvPr userDrawn="1"/>
        </p:nvCxnSpPr>
        <p:spPr>
          <a:xfrm>
            <a:off x="1549400" y="1189038"/>
            <a:ext cx="7594600" cy="15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322922" y="1197716"/>
            <a:ext cx="6498160" cy="3224855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>La réforme de la voie STI2D: </a:t>
            </a:r>
            <a:br>
              <a:rPr lang="fr-FR" b="1" dirty="0" smtClean="0"/>
            </a:br>
            <a:r>
              <a:rPr lang="fr-FR" b="1" dirty="0" smtClean="0"/>
              <a:t>principes de la formation des professeurs</a:t>
            </a:r>
            <a:endParaRPr lang="fr-FR" b="1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22922" y="4725606"/>
            <a:ext cx="6498159" cy="916641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D. Taraud, M. Rage</a:t>
            </a:r>
          </a:p>
          <a:p>
            <a:r>
              <a:rPr lang="fr-FR" dirty="0" smtClean="0"/>
              <a:t>IGEN STI</a:t>
            </a:r>
          </a:p>
          <a:p>
            <a:r>
              <a:rPr lang="fr-FR" dirty="0" smtClean="0"/>
              <a:t>Paris, les 15 et 16 septembre 2010</a:t>
            </a:r>
            <a:endParaRPr lang="fr-F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objectifs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Former la totalité des enseignants STI intervenant sur les cycles terminaux des bacs STI actuels;</a:t>
            </a:r>
          </a:p>
          <a:p>
            <a:r>
              <a:rPr lang="fr-FR" dirty="0" smtClean="0"/>
              <a:t>Former en priorité aux compétences du tronc commun, qui devront être abordées d’une manière transversale et équilibrée et s’appuyer sur tous les champs techniques;</a:t>
            </a:r>
          </a:p>
          <a:p>
            <a:r>
              <a:rPr lang="fr-FR" dirty="0" smtClean="0"/>
              <a:t>Proposer un plan de formation réparti sur 3 ans maxi, la priorité étant donnée aux enseignants susceptibles d’enseigner en classe de première dès la rentrée 2011; </a:t>
            </a:r>
            <a:endParaRPr lang="fr-F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64632" y="93146"/>
            <a:ext cx="7379367" cy="1083049"/>
          </a:xfrm>
        </p:spPr>
        <p:txBody>
          <a:bodyPr/>
          <a:lstStyle/>
          <a:p>
            <a:r>
              <a:rPr lang="fr-FR" dirty="0" smtClean="0"/>
              <a:t>La stratégie globale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Accompagner la formation des enseignants aux niveaux:</a:t>
            </a:r>
          </a:p>
          <a:p>
            <a:pPr lvl="1"/>
            <a:r>
              <a:rPr lang="fr-FR" dirty="0" smtClean="0"/>
              <a:t> de la stratégie pédagogique (assuré par les corps d’inspection)</a:t>
            </a:r>
          </a:p>
          <a:p>
            <a:pPr lvl="1"/>
            <a:r>
              <a:rPr lang="fr-FR" dirty="0" smtClean="0"/>
              <a:t> des compétences professionnelles associées </a:t>
            </a:r>
            <a:r>
              <a:rPr lang="fr-FR" dirty="0"/>
              <a:t>a</a:t>
            </a:r>
            <a:r>
              <a:rPr lang="fr-FR" dirty="0" smtClean="0"/>
              <a:t>ux enseignements :</a:t>
            </a:r>
          </a:p>
          <a:p>
            <a:pPr lvl="2"/>
            <a:r>
              <a:rPr lang="fr-FR" dirty="0" smtClean="0"/>
              <a:t>du tronc commun</a:t>
            </a:r>
          </a:p>
          <a:p>
            <a:pPr lvl="2"/>
            <a:r>
              <a:rPr lang="fr-FR" dirty="0"/>
              <a:t>d</a:t>
            </a:r>
            <a:r>
              <a:rPr lang="fr-FR" dirty="0" smtClean="0"/>
              <a:t>e chaque spécialité</a:t>
            </a:r>
          </a:p>
          <a:p>
            <a:r>
              <a:rPr lang="fr-FR" dirty="0" smtClean="0"/>
              <a:t>Favoriser le travail collectif, collaboratif ainsi que les formations locales.</a:t>
            </a:r>
            <a:endParaRPr lang="fr-F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contexte général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dirty="0" smtClean="0"/>
              <a:t>Une articulation générale de la formation sur 3 niveaux</a:t>
            </a:r>
          </a:p>
          <a:p>
            <a:pPr lvl="1"/>
            <a:r>
              <a:rPr lang="fr-FR" b="1" dirty="0" smtClean="0"/>
              <a:t>national</a:t>
            </a:r>
            <a:r>
              <a:rPr lang="fr-FR" dirty="0" smtClean="0"/>
              <a:t>: mise à disposition de contenus validés à partir de la plate forme </a:t>
            </a:r>
            <a:r>
              <a:rPr lang="fr-FR" dirty="0" err="1" smtClean="0"/>
              <a:t>Pairform@nce</a:t>
            </a:r>
            <a:r>
              <a:rPr lang="fr-FR" dirty="0" smtClean="0"/>
              <a:t> adaptée</a:t>
            </a:r>
          </a:p>
          <a:p>
            <a:pPr lvl="1"/>
            <a:r>
              <a:rPr lang="fr-FR" b="1" dirty="0"/>
              <a:t>a</a:t>
            </a:r>
            <a:r>
              <a:rPr lang="fr-FR" b="1" dirty="0" smtClean="0"/>
              <a:t>cadémique</a:t>
            </a:r>
            <a:r>
              <a:rPr lang="fr-FR" dirty="0" smtClean="0"/>
              <a:t>: organisation du plan de formation et régulation à partir d’un enseignement collectif </a:t>
            </a:r>
            <a:r>
              <a:rPr lang="fr-FR" dirty="0" err="1" smtClean="0"/>
              <a:t>présentiel</a:t>
            </a:r>
            <a:r>
              <a:rPr lang="fr-FR" dirty="0" smtClean="0"/>
              <a:t> et à distance</a:t>
            </a:r>
          </a:p>
          <a:p>
            <a:pPr lvl="1"/>
            <a:r>
              <a:rPr lang="fr-FR" b="1" dirty="0" smtClean="0"/>
              <a:t>local</a:t>
            </a:r>
            <a:r>
              <a:rPr lang="fr-FR" dirty="0" smtClean="0"/>
              <a:t>: mise en œuvre et suivi de formatons locales collectives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niveau national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199" y="1600200"/>
            <a:ext cx="8444345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b="1" dirty="0" smtClean="0"/>
              <a:t>Formalisation de parcours et de modules de formation</a:t>
            </a:r>
            <a:r>
              <a:rPr lang="fr-FR" dirty="0" smtClean="0"/>
              <a:t>, caractérisés par :</a:t>
            </a:r>
          </a:p>
          <a:p>
            <a:pPr lvl="1"/>
            <a:r>
              <a:rPr lang="fr-FR" dirty="0" smtClean="0"/>
              <a:t>leurs objectifs de formation (compétences professionnelles), </a:t>
            </a:r>
          </a:p>
          <a:p>
            <a:pPr lvl="1"/>
            <a:r>
              <a:rPr lang="fr-FR" dirty="0" smtClean="0"/>
              <a:t>les apports théoriques associés, </a:t>
            </a:r>
          </a:p>
          <a:p>
            <a:pPr lvl="1"/>
            <a:r>
              <a:rPr lang="fr-FR" dirty="0" smtClean="0"/>
              <a:t>les contenus de formation proposés par des formateurs - concepteurs nationaux,</a:t>
            </a:r>
          </a:p>
          <a:p>
            <a:pPr lvl="1"/>
            <a:r>
              <a:rPr lang="fr-FR" dirty="0" smtClean="0"/>
              <a:t>les contraintes d’antériorité entre parcours et modules,</a:t>
            </a:r>
          </a:p>
          <a:p>
            <a:pPr lvl="1"/>
            <a:r>
              <a:rPr lang="fr-FR" dirty="0" smtClean="0"/>
              <a:t>les éléments de validation attendus,</a:t>
            </a:r>
          </a:p>
          <a:p>
            <a:pPr lvl="1"/>
            <a:r>
              <a:rPr lang="fr-FR" dirty="0" smtClean="0"/>
              <a:t>la durée moyenne de formation (cible formateur).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modules de formation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Définis en compétences professionnelles à partir des compétences attendues dans le programme (logique de formation professionnelle)</a:t>
            </a:r>
          </a:p>
          <a:p>
            <a:r>
              <a:rPr lang="fr-FR" dirty="0" smtClean="0"/>
              <a:t>Intègrent des apports théoriques complémentaires à chaque discipline actuelle, favorisant le travail collectif entre pairs de disciplines différentes</a:t>
            </a:r>
          </a:p>
          <a:p>
            <a:r>
              <a:rPr lang="fr-FR" dirty="0" smtClean="0"/>
              <a:t>Intègrent plusieurs formes d’activités: études de cas, analyses, pratiques</a:t>
            </a:r>
          </a:p>
          <a:p>
            <a:r>
              <a:rPr lang="fr-FR" dirty="0" smtClean="0"/>
              <a:t>Conclus par une proposition collective de production pédagogique adaptée au niveau STI2D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Le niveau académique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61345"/>
          </a:xfrm>
        </p:spPr>
        <p:txBody>
          <a:bodyPr>
            <a:normAutofit fontScale="92500" lnSpcReduction="10000"/>
          </a:bodyPr>
          <a:lstStyle/>
          <a:p>
            <a:r>
              <a:rPr lang="fr-FR" dirty="0" smtClean="0"/>
              <a:t>Mise à disposition des enseignants de parcours de formation types, constitués de modules de formation associés ou indépendants (à partir de la plate forme </a:t>
            </a:r>
            <a:r>
              <a:rPr lang="fr-FR" dirty="0" err="1" smtClean="0"/>
              <a:t>Pairform@nce</a:t>
            </a:r>
            <a:r>
              <a:rPr lang="fr-FR" dirty="0" smtClean="0"/>
              <a:t> ou d’une autre solution)</a:t>
            </a:r>
          </a:p>
          <a:p>
            <a:r>
              <a:rPr lang="fr-FR" dirty="0" smtClean="0"/>
              <a:t>Formations collectives locales en </a:t>
            </a:r>
            <a:r>
              <a:rPr lang="fr-FR" dirty="0" err="1" smtClean="0"/>
              <a:t>présentiel</a:t>
            </a:r>
            <a:r>
              <a:rPr lang="fr-FR" dirty="0" smtClean="0"/>
              <a:t> (déplacement du formateur)</a:t>
            </a:r>
          </a:p>
          <a:p>
            <a:r>
              <a:rPr lang="fr-FR" dirty="0" smtClean="0"/>
              <a:t>Suivi à distance (en ligne ou téléphone) des travaux des équipes locales (besoin de </a:t>
            </a:r>
            <a:r>
              <a:rPr lang="fr-FR" dirty="0" err="1" smtClean="0"/>
              <a:t>planifcation</a:t>
            </a:r>
            <a:r>
              <a:rPr lang="fr-FR" dirty="0" smtClean="0"/>
              <a:t> des formations)</a:t>
            </a:r>
          </a:p>
          <a:p>
            <a:r>
              <a:rPr lang="fr-FR" dirty="0" smtClean="0"/>
              <a:t>Possibilités d’activités à distance et dans des centres ressources pédagogiques,</a:t>
            </a:r>
          </a:p>
          <a:p>
            <a:r>
              <a:rPr lang="fr-FR" dirty="0" smtClean="0"/>
              <a:t>Mise en place d’un groupe de formateurs académiques</a:t>
            </a:r>
            <a:endParaRPr lang="fr-F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niveau local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89691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fr-FR" b="1" dirty="0" smtClean="0"/>
              <a:t>Définition du niveau local</a:t>
            </a:r>
            <a:r>
              <a:rPr lang="fr-FR" dirty="0" smtClean="0"/>
              <a:t>: </a:t>
            </a:r>
          </a:p>
          <a:p>
            <a:pPr lvl="1"/>
            <a:r>
              <a:rPr lang="fr-FR" b="1" dirty="0" smtClean="0"/>
              <a:t>EPLE</a:t>
            </a:r>
            <a:r>
              <a:rPr lang="fr-FR" dirty="0" smtClean="0"/>
              <a:t>: nombre suffisant d’enseignants</a:t>
            </a:r>
          </a:p>
          <a:p>
            <a:pPr lvl="1"/>
            <a:r>
              <a:rPr lang="fr-FR" b="1" dirty="0" smtClean="0"/>
              <a:t>Bassin</a:t>
            </a:r>
            <a:r>
              <a:rPr lang="fr-FR" dirty="0" smtClean="0"/>
              <a:t> (district, agglo, etc.): plusieurs EPLE d’un même territoire minimisant les déplacements.</a:t>
            </a:r>
          </a:p>
          <a:p>
            <a:pPr>
              <a:buNone/>
            </a:pPr>
            <a:r>
              <a:rPr lang="fr-FR" b="1" dirty="0" smtClean="0"/>
              <a:t>Type de formation</a:t>
            </a:r>
            <a:r>
              <a:rPr lang="fr-FR" dirty="0" smtClean="0"/>
              <a:t>:</a:t>
            </a:r>
          </a:p>
          <a:p>
            <a:pPr lvl="1"/>
            <a:r>
              <a:rPr lang="fr-FR" b="1" dirty="0" smtClean="0"/>
              <a:t>Collective</a:t>
            </a:r>
            <a:r>
              <a:rPr lang="fr-FR" dirty="0" smtClean="0"/>
              <a:t>: en équipe pluridisciplinaires d’un nombre réduit d’enseignants associés sur des plages horaires de travail collectif à partir de parcours de formation identifiés</a:t>
            </a:r>
          </a:p>
          <a:p>
            <a:pPr lvl="1"/>
            <a:r>
              <a:rPr lang="fr-FR" b="1" dirty="0" smtClean="0"/>
              <a:t>Compagnonnage</a:t>
            </a:r>
            <a:r>
              <a:rPr lang="fr-FR" dirty="0" smtClean="0"/>
              <a:t>: travail collaboratif entre pairs compétents dans des champs complémentaires</a:t>
            </a:r>
          </a:p>
          <a:p>
            <a:pPr lvl="1"/>
            <a:r>
              <a:rPr lang="fr-FR" b="1" dirty="0" smtClean="0"/>
              <a:t>Autoformation</a:t>
            </a:r>
            <a:r>
              <a:rPr lang="fr-FR" dirty="0" smtClean="0"/>
              <a:t>: possibilité de travaux personnels à partir des modules en ligne</a:t>
            </a:r>
          </a:p>
          <a:p>
            <a:pPr lvl="1"/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Les besoins en formation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fr-FR" b="1" dirty="0" smtClean="0"/>
              <a:t>3 niveaux de formation identifiés</a:t>
            </a:r>
            <a:r>
              <a:rPr lang="fr-FR" dirty="0" smtClean="0"/>
              <a:t>: légère, standard, intensive selon les formations initiales et les parcours professionnels de chaque enseignant;</a:t>
            </a:r>
          </a:p>
          <a:p>
            <a:r>
              <a:rPr lang="fr-FR" dirty="0" smtClean="0"/>
              <a:t>Des </a:t>
            </a:r>
            <a:r>
              <a:rPr lang="fr-FR" b="1" dirty="0" smtClean="0"/>
              <a:t>compétences professionnelles </a:t>
            </a:r>
            <a:r>
              <a:rPr lang="fr-FR" dirty="0" smtClean="0"/>
              <a:t>à atteindre identiques pour tous, conçus par rapport à une durée cible adaptable à chaque personne;</a:t>
            </a:r>
          </a:p>
          <a:p>
            <a:r>
              <a:rPr lang="fr-FR" dirty="0" smtClean="0"/>
              <a:t>Une </a:t>
            </a:r>
            <a:r>
              <a:rPr lang="fr-FR" b="1" dirty="0" smtClean="0"/>
              <a:t>adaptation locale et individuelle </a:t>
            </a:r>
            <a:r>
              <a:rPr lang="fr-FR" dirty="0" smtClean="0"/>
              <a:t>des parcours de formation, permettant la flexibilité des durées d’enseignement</a:t>
            </a:r>
          </a:p>
          <a:p>
            <a:r>
              <a:rPr lang="fr-FR" dirty="0" smtClean="0"/>
              <a:t>Un </a:t>
            </a:r>
            <a:r>
              <a:rPr lang="fr-FR" b="1" dirty="0" smtClean="0"/>
              <a:t>positionnement initial</a:t>
            </a:r>
            <a:r>
              <a:rPr lang="fr-FR" dirty="0" smtClean="0"/>
              <a:t>, issu d’un dialogue entre chaque enseignant, sa hiérarchie pédagogique et de la DRH académique.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L’ingénierie de formation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Une </a:t>
            </a:r>
            <a:r>
              <a:rPr lang="fr-FR" b="1" dirty="0" smtClean="0"/>
              <a:t>plate forme d’enseignement à distance académique </a:t>
            </a:r>
            <a:r>
              <a:rPr lang="fr-FR" dirty="0" smtClean="0"/>
              <a:t>(</a:t>
            </a:r>
            <a:r>
              <a:rPr lang="fr-FR" dirty="0" err="1" smtClean="0"/>
              <a:t>Pairform@nce</a:t>
            </a:r>
            <a:r>
              <a:rPr lang="fr-FR" dirty="0" smtClean="0"/>
              <a:t> ou autre), administrée par un personnel identifié et stable;</a:t>
            </a:r>
          </a:p>
          <a:p>
            <a:r>
              <a:rPr lang="fr-FR" dirty="0" smtClean="0"/>
              <a:t>Un </a:t>
            </a:r>
            <a:r>
              <a:rPr lang="fr-FR" b="1" dirty="0" smtClean="0"/>
              <a:t>corps de formateurs académiques </a:t>
            </a:r>
            <a:r>
              <a:rPr lang="fr-FR" dirty="0" smtClean="0"/>
              <a:t>(détachés en surnombre ou enseignants en poste) assurant les formations </a:t>
            </a:r>
            <a:r>
              <a:rPr lang="fr-FR" dirty="0" err="1" smtClean="0"/>
              <a:t>présentielles</a:t>
            </a:r>
            <a:r>
              <a:rPr lang="fr-FR" dirty="0" smtClean="0"/>
              <a:t> locales, le suivi à distance de formations collectives et, éventuellement, le fonctionnement de centres de ressources pédagogiques</a:t>
            </a:r>
          </a:p>
          <a:p>
            <a:r>
              <a:rPr lang="fr-FR" dirty="0" smtClean="0"/>
              <a:t>Un </a:t>
            </a:r>
            <a:r>
              <a:rPr lang="fr-FR" b="1" dirty="0" smtClean="0"/>
              <a:t>accompagnement et un suivi local </a:t>
            </a:r>
            <a:r>
              <a:rPr lang="fr-FR" dirty="0" smtClean="0"/>
              <a:t>assuré par le chef de travaux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64632" y="107576"/>
            <a:ext cx="7379367" cy="1083049"/>
          </a:xfrm>
        </p:spPr>
        <p:txBody>
          <a:bodyPr/>
          <a:lstStyle/>
          <a:p>
            <a:r>
              <a:rPr lang="fr-FR" dirty="0" smtClean="0"/>
              <a:t>Les contenus de la formation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b="1" dirty="0" smtClean="0"/>
              <a:t>Objectifs et horaires cibles </a:t>
            </a:r>
            <a:r>
              <a:rPr lang="fr-FR" dirty="0" smtClean="0"/>
              <a:t>définis par l’inspection générale</a:t>
            </a:r>
          </a:p>
          <a:p>
            <a:r>
              <a:rPr lang="fr-FR" b="1" dirty="0" smtClean="0"/>
              <a:t>Contenus</a:t>
            </a:r>
            <a:r>
              <a:rPr lang="fr-FR" dirty="0" smtClean="0"/>
              <a:t> définis par des équipes de </a:t>
            </a:r>
            <a:r>
              <a:rPr lang="fr-FR" dirty="0" err="1" smtClean="0"/>
              <a:t>formateurs-concepteur</a:t>
            </a:r>
            <a:r>
              <a:rPr lang="fr-FR" dirty="0" smtClean="0"/>
              <a:t> académiques réunis en collège national (pilotage commun DGESCO et IGEN)</a:t>
            </a:r>
          </a:p>
          <a:p>
            <a:r>
              <a:rPr lang="fr-FR" b="1" dirty="0" smtClean="0"/>
              <a:t>Charte des productions</a:t>
            </a:r>
            <a:r>
              <a:rPr lang="fr-FR" dirty="0" smtClean="0"/>
              <a:t>: charte graphique, contraintes réglementaires, contraintes de mises en ligne(pilotage commun DGESCO et IGEN) </a:t>
            </a:r>
          </a:p>
          <a:p>
            <a:r>
              <a:rPr lang="fr-FR" b="1" dirty="0" smtClean="0"/>
              <a:t>Validation de l’IGEN </a:t>
            </a:r>
            <a:r>
              <a:rPr lang="fr-FR" dirty="0" smtClean="0"/>
              <a:t>avant publication début janvier 2011. </a:t>
            </a:r>
            <a:endParaRPr lang="fr-F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64632" y="107576"/>
            <a:ext cx="7379367" cy="1083049"/>
          </a:xfrm>
        </p:spPr>
        <p:txBody>
          <a:bodyPr/>
          <a:lstStyle/>
          <a:p>
            <a:r>
              <a:rPr lang="fr-FR" dirty="0" smtClean="0"/>
              <a:t>La validation de la formation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L’acquisition, même collective, de compétences professionnelles doit donner lieu à </a:t>
            </a:r>
            <a:r>
              <a:rPr lang="fr-FR" b="1" dirty="0" smtClean="0"/>
              <a:t>la production d’outils de formation adaptés </a:t>
            </a:r>
            <a:r>
              <a:rPr lang="fr-FR" dirty="0" smtClean="0"/>
              <a:t>aux enseignements de STI2D</a:t>
            </a:r>
          </a:p>
          <a:p>
            <a:r>
              <a:rPr lang="fr-FR" dirty="0" smtClean="0"/>
              <a:t>Les formateurs et les IA IPR pourront évaluer ces productions, les valider et les </a:t>
            </a:r>
            <a:r>
              <a:rPr lang="fr-FR" b="1" dirty="0" smtClean="0"/>
              <a:t>mutualiser sur des sites académiques et/ou nationaux</a:t>
            </a:r>
            <a:r>
              <a:rPr lang="fr-FR" dirty="0" smtClean="0"/>
              <a:t>.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64632" y="107576"/>
            <a:ext cx="7379367" cy="1083049"/>
          </a:xfrm>
        </p:spPr>
        <p:txBody>
          <a:bodyPr/>
          <a:lstStyle/>
          <a:p>
            <a:r>
              <a:rPr lang="fr-FR" dirty="0" smtClean="0"/>
              <a:t>Les formateurs en académie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Les formateurs académiques sont </a:t>
            </a:r>
            <a:r>
              <a:rPr lang="fr-FR" b="1" dirty="0" smtClean="0"/>
              <a:t>des enseignants chevronnés</a:t>
            </a:r>
            <a:r>
              <a:rPr lang="fr-FR" dirty="0" smtClean="0"/>
              <a:t>, retenus pour leurs compétences technologiques, pédagogiques et humaines (animation d’un public adulte). </a:t>
            </a:r>
          </a:p>
          <a:p>
            <a:r>
              <a:rPr lang="fr-FR" dirty="0" smtClean="0"/>
              <a:t>Lorsqu’il est possible de nommer un professeur TZR en surnombre dans leurs établissements pour les remplacer (directement ou par un transfert interne entre professeurs), ils peuvent être </a:t>
            </a:r>
            <a:r>
              <a:rPr lang="fr-FR" b="1" dirty="0" smtClean="0"/>
              <a:t>détachés à temps partiel </a:t>
            </a:r>
            <a:r>
              <a:rPr lang="fr-FR" dirty="0" smtClean="0"/>
              <a:t>pour assurer les formations sur leur temps de service normal </a:t>
            </a:r>
            <a:endParaRPr lang="fr-F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Des enjeux fondamentaux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 smtClean="0"/>
              <a:t>Réussir la réforme de la voie STI2D </a:t>
            </a:r>
            <a:r>
              <a:rPr lang="fr-FR" dirty="0" smtClean="0"/>
              <a:t>: </a:t>
            </a:r>
          </a:p>
          <a:p>
            <a:pPr lvl="1"/>
            <a:r>
              <a:rPr lang="fr-FR" dirty="0" smtClean="0"/>
              <a:t>Simplification des structures, </a:t>
            </a:r>
          </a:p>
          <a:p>
            <a:pPr lvl="1"/>
            <a:r>
              <a:rPr lang="fr-FR" dirty="0" smtClean="0"/>
              <a:t>Amélioration de la lisibilité, </a:t>
            </a:r>
          </a:p>
          <a:p>
            <a:pPr lvl="1"/>
            <a:r>
              <a:rPr lang="fr-FR" dirty="0" smtClean="0"/>
              <a:t>Meilleure préparation des élèves aux enseignements supérieurs</a:t>
            </a:r>
          </a:p>
          <a:p>
            <a:pPr lvl="1"/>
            <a:r>
              <a:rPr lang="fr-FR" dirty="0" smtClean="0"/>
              <a:t>Augmentation des flux d’élèves et des sites de formation</a:t>
            </a:r>
          </a:p>
          <a:p>
            <a:r>
              <a:rPr lang="fr-FR" b="1" dirty="0" smtClean="0"/>
              <a:t>Investir de nouveaux modes de formation</a:t>
            </a:r>
            <a:r>
              <a:rPr lang="fr-FR" dirty="0" smtClean="0"/>
              <a:t>:</a:t>
            </a:r>
          </a:p>
          <a:p>
            <a:pPr lvl="1"/>
            <a:r>
              <a:rPr lang="fr-FR" dirty="0" smtClean="0"/>
              <a:t>Intégration du numérique, </a:t>
            </a:r>
          </a:p>
          <a:p>
            <a:pPr lvl="1"/>
            <a:r>
              <a:rPr lang="fr-FR" dirty="0" smtClean="0"/>
              <a:t>Initiation aux formes d’</a:t>
            </a:r>
            <a:r>
              <a:rPr lang="fr-FR" dirty="0" err="1" smtClean="0"/>
              <a:t>elearning</a:t>
            </a:r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64633" y="6566"/>
            <a:ext cx="6826918" cy="1083049"/>
          </a:xfrm>
        </p:spPr>
        <p:txBody>
          <a:bodyPr/>
          <a:lstStyle/>
          <a:p>
            <a:r>
              <a:rPr lang="fr-FR" dirty="0" smtClean="0"/>
              <a:t>Des « ouvertures » disciplinaires multiples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Intégration des disciplines technologiques, socle d’appui des compétences professionnelles à venir</a:t>
            </a:r>
          </a:p>
          <a:p>
            <a:r>
              <a:rPr lang="fr-FR" dirty="0" smtClean="0"/>
              <a:t>Unicité de formation et de compétences, renforçant l’image et la lisibilité de la discipline</a:t>
            </a:r>
          </a:p>
          <a:p>
            <a:r>
              <a:rPr lang="fr-FR" dirty="0" smtClean="0"/>
              <a:t>Obligation réglementaire ou « morale » de collaborer efficacement avec d’autres disciplines: scientifiques (physique chimie et Mathématiques, langues vivantes et toutes les autres…</a:t>
            </a:r>
          </a:p>
          <a:p>
            <a:r>
              <a:rPr lang="fr-FR" b="1" dirty="0" smtClean="0"/>
              <a:t>Dimension qu’il conviendrait d’intégrer aussi dans chaque plan de formation académique.</a:t>
            </a:r>
            <a:endParaRPr lang="fr-FR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ise">
  <a:themeElements>
    <a:clrScheme name="Bris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ise">
      <a:majorFont>
        <a:latin typeface="News Gothic MT"/>
        <a:ea typeface=""/>
        <a:cs typeface=""/>
        <a:font script="Jpan" typeface="ＭＳ Ｐゴシック"/>
      </a:majorFont>
      <a:minorFont>
        <a:latin typeface="News Gothic MT"/>
        <a:ea typeface=""/>
        <a:cs typeface=""/>
        <a:font script="Jpan" typeface="ＭＳ Ｐゴシック"/>
      </a:minorFont>
    </a:fontScheme>
    <a:fmtScheme name="Bris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Brise.thmx</Template>
  <TotalTime>1060</TotalTime>
  <Words>987</Words>
  <Application>Microsoft Macintosh PowerPoint</Application>
  <PresentationFormat>Présentation à l'écran (4:3)</PresentationFormat>
  <Paragraphs>82</Paragraphs>
  <Slides>15</Slides>
  <Notes>0</Notes>
  <HiddenSlides>0</HiddenSlides>
  <MMClips>0</MMClips>
  <ScaleCrop>false</ScaleCrop>
  <HeadingPairs>
    <vt:vector size="4" baseType="variant"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6" baseType="lpstr">
      <vt:lpstr>Brise</vt:lpstr>
      <vt:lpstr>La réforme de la voie STI2D:  principes de la formation des professeurs</vt:lpstr>
      <vt:lpstr>Les objectifs</vt:lpstr>
      <vt:lpstr>La stratégie globale</vt:lpstr>
      <vt:lpstr>Le contexte général</vt:lpstr>
      <vt:lpstr>Le niveau national</vt:lpstr>
      <vt:lpstr>Les modules de formation</vt:lpstr>
      <vt:lpstr>Le niveau académique </vt:lpstr>
      <vt:lpstr>Le niveau local</vt:lpstr>
      <vt:lpstr>Les besoins en formation</vt:lpstr>
      <vt:lpstr>L’ingénierie de formation</vt:lpstr>
      <vt:lpstr>Les contenus de la formation</vt:lpstr>
      <vt:lpstr>La validation de la formation</vt:lpstr>
      <vt:lpstr>Les formateurs en académie</vt:lpstr>
      <vt:lpstr>Des enjeux fondamentaux</vt:lpstr>
      <vt:lpstr>Des « ouvertures » disciplinaires multiples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réforme de la voie STI2D:  principes de la formation des professeurs</dc:title>
  <dc:creator>Dominique  TARAUD</dc:creator>
  <cp:lastModifiedBy>Dominique  TARAUD</cp:lastModifiedBy>
  <cp:revision>4</cp:revision>
  <dcterms:created xsi:type="dcterms:W3CDTF">2010-09-14T07:03:49Z</dcterms:created>
  <dcterms:modified xsi:type="dcterms:W3CDTF">2010-09-14T07:10:28Z</dcterms:modified>
</cp:coreProperties>
</file>