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Default Extension="png" ContentType="image/png"/>
  <Override PartName="/ppt/slideLayouts/slideLayout16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7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4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816067A-3143-6C4A-9A54-656D01F6080A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2AC3F8C-02A2-8E41-B447-3E91215F29B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0" y="5803900"/>
            <a:ext cx="366713" cy="6778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400">
                <a:solidFill>
                  <a:schemeClr val="accent1"/>
                </a:solidFill>
                <a:latin typeface="Wingdings" pitchFamily="2" charset="2"/>
                <a:ea typeface="+mn-ea"/>
                <a:cs typeface="+mn-cs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D6B11-EB2D-6C4F-B0DE-17A3113209C8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4BAF5-9421-834F-AF6A-14789208F32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A02AB-BD91-6A45-B76A-51B3254BA2CC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503A4-A293-834D-83BD-F644EDB1082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0" y="5803900"/>
            <a:ext cx="366713" cy="6778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400">
                <a:solidFill>
                  <a:schemeClr val="accent1"/>
                </a:solidFill>
                <a:latin typeface="Wingdings" pitchFamily="2" charset="2"/>
                <a:ea typeface="+mn-ea"/>
                <a:cs typeface="+mn-cs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/>
          <a:lstStyle>
            <a:lvl1pPr algn="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D648766-B4AF-3B4D-A007-B0185B112097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14462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9A586B7-77A4-7C43-A1ED-F4702EA34C9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02DE2-CB53-EF4A-B509-E2DEC37B960D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880D3-2D44-E14F-A41D-F47A3CC1F69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87F57-748D-B34C-82AA-83733E99A98E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C333F-9DF5-F447-AF5C-D4A2BE5315D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052E4-188B-8C42-90D4-4F5E0BDF1AE3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9D8B0-560F-1645-BAEA-98D4C70677D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79DF7-1CDF-864A-A6A8-FB50EC621238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F6C67-98F4-1946-AD57-1164710EF6D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C7BDE-A258-3B49-8033-14F2FDD68FEE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B8E05-BAEA-2847-893D-B8C209C34E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6C1A2-500E-0C45-B9AF-EC1FFBC2A4E7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39718-CF1A-544E-BA00-1519C5CCC96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6A518-E426-914F-86F8-A33DC8F820A3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49F49-C02C-C644-8B2F-885C7068FD1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AE3D0EC-EBF2-5448-9D51-339169B5879E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C4D36-E2C2-E04B-B76D-14BC64E8036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age avec légen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50D104E-EEE0-E944-966C-339C285CAA69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80174-9E8B-1C44-BABD-C2AC41DCB50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ages avec légen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E4A57A4-C659-DB4D-BFB5-FE4F001195A6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5AB91-AF29-0E47-A4D6-41931F355B2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E4651-D041-3846-89BF-258CA04BD35F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A03EA-07A7-1648-812D-555CBF76FC4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D6E83-3751-CA4C-BB38-1DF74EC6B6DE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1A166-2D27-A147-81BE-11B1DC164A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Fermetu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BAAC2-29DC-B74C-AD16-853C80160638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1F384-FC2B-9B40-AC68-02F9425AD10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444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39775" y="2770188"/>
            <a:ext cx="766286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8F40D73-4691-DC48-81E9-F43331D24B21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55DBBA9-93F1-0641-8511-62249B9706B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2" r:id="rId2"/>
    <p:sldLayoutId id="214748371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12" r:id="rId10"/>
    <p:sldLayoutId id="2147483713" r:id="rId11"/>
    <p:sldLayoutId id="2147483714" r:id="rId12"/>
    <p:sldLayoutId id="2147483715" r:id="rId13"/>
    <p:sldLayoutId id="2147483709" r:id="rId14"/>
    <p:sldLayoutId id="2147483716" r:id="rId15"/>
    <p:sldLayoutId id="2147483717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ＭＳ Ｐゴシック" pitchFamily="26" charset="-128"/>
          <a:cs typeface="ＭＳ Ｐゴシック" pitchFamily="26" charset="-128"/>
        </a:defRPr>
      </a:lvl1pPr>
      <a:lvl2pPr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2pPr>
      <a:lvl3pPr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3pPr>
      <a:lvl4pPr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4pPr>
      <a:lvl5pPr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9pPr>
    </p:titleStyle>
    <p:bodyStyle>
      <a:lvl1pPr marL="342900" indent="-342900" algn="l" rtl="0" fontAlgn="base">
        <a:spcBef>
          <a:spcPts val="2000"/>
        </a:spcBef>
        <a:spcAft>
          <a:spcPct val="0"/>
        </a:spcAft>
        <a:buClr>
          <a:schemeClr val="accent1"/>
        </a:buClr>
        <a:buSzPct val="90000"/>
        <a:buFont typeface="Wingdings" pitchFamily="26" charset="2"/>
        <a:buChar char="S"/>
        <a:defRPr sz="2200" kern="1200">
          <a:solidFill>
            <a:srgbClr val="595959"/>
          </a:solidFill>
          <a:latin typeface="+mn-lt"/>
          <a:ea typeface="ＭＳ Ｐゴシック" pitchFamily="26" charset="-128"/>
          <a:cs typeface="ＭＳ Ｐゴシック" pitchFamily="26" charset="-128"/>
        </a:defRPr>
      </a:lvl1pPr>
      <a:lvl2pPr marL="685800" indent="-336550" algn="l" rtl="0" fontAlgn="base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6" charset="2"/>
        <a:buChar char="S"/>
        <a:defRPr sz="2000" kern="1200">
          <a:solidFill>
            <a:srgbClr val="595959"/>
          </a:solidFill>
          <a:latin typeface="+mn-lt"/>
          <a:ea typeface="ＭＳ Ｐゴシック" pitchFamily="26" charset="-128"/>
          <a:cs typeface="+mn-cs"/>
        </a:defRPr>
      </a:lvl2pPr>
      <a:lvl3pPr marL="10350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6" charset="2"/>
        <a:buChar char="S"/>
        <a:defRPr kern="1200">
          <a:solidFill>
            <a:srgbClr val="595959"/>
          </a:solidFill>
          <a:latin typeface="+mn-lt"/>
          <a:ea typeface="ＭＳ Ｐゴシック" pitchFamily="26" charset="-128"/>
          <a:cs typeface="+mn-cs"/>
        </a:defRPr>
      </a:lvl3pPr>
      <a:lvl4pPr marL="1371600" indent="-336550" algn="l" rtl="0" fontAlgn="base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6" charset="2"/>
        <a:buChar char="S"/>
        <a:defRPr kern="1200">
          <a:solidFill>
            <a:srgbClr val="595959"/>
          </a:solidFill>
          <a:latin typeface="+mn-lt"/>
          <a:ea typeface="ＭＳ Ｐゴシック" pitchFamily="26" charset="-128"/>
          <a:cs typeface="+mn-cs"/>
        </a:defRPr>
      </a:lvl4pPr>
      <a:lvl5pPr marL="17208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6" charset="2"/>
        <a:buChar char="S"/>
        <a:defRPr kern="1200">
          <a:solidFill>
            <a:srgbClr val="595959"/>
          </a:solidFill>
          <a:latin typeface="+mn-lt"/>
          <a:ea typeface="ＭＳ Ｐゴシック" pitchFamily="26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ctrTitle"/>
          </p:nvPr>
        </p:nvSpPr>
        <p:spPr>
          <a:xfrm>
            <a:off x="457200" y="1295400"/>
            <a:ext cx="8228013" cy="1927225"/>
          </a:xfrm>
        </p:spPr>
        <p:txBody>
          <a:bodyPr/>
          <a:lstStyle/>
          <a:p>
            <a:r>
              <a:rPr lang="fr-FR" sz="5400" dirty="0" smtClean="0"/>
              <a:t>Consultation du projet de programme STI2D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308350"/>
            <a:ext cx="8228013" cy="1066800"/>
          </a:xfrm>
        </p:spPr>
        <p:txBody>
          <a:bodyPr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Réunion des Chef de Travaux – 1/10/2010, Lycée </a:t>
            </a:r>
            <a:r>
              <a:rPr lang="fr-FR" dirty="0" err="1" smtClean="0"/>
              <a:t>Baggio</a:t>
            </a:r>
            <a:r>
              <a:rPr lang="fr-FR" dirty="0" smtClean="0"/>
              <a:t> de Lille</a:t>
            </a:r>
          </a:p>
        </p:txBody>
      </p:sp>
      <p:pic>
        <p:nvPicPr>
          <p:cNvPr id="19460" name="Image 3" descr="acad_lill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3013" y="5661025"/>
            <a:ext cx="1381125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5"/>
          <p:cNvCxnSpPr/>
          <p:nvPr/>
        </p:nvCxnSpPr>
        <p:spPr>
          <a:xfrm>
            <a:off x="0" y="6661150"/>
            <a:ext cx="1487488" cy="15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462" name="ZoneTexte 6"/>
          <p:cNvSpPr txBox="1">
            <a:spLocks noChangeArrowheads="1"/>
          </p:cNvSpPr>
          <p:nvPr/>
        </p:nvSpPr>
        <p:spPr bwMode="auto">
          <a:xfrm>
            <a:off x="107950" y="6370638"/>
            <a:ext cx="1489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200">
                <a:solidFill>
                  <a:schemeClr val="accent1"/>
                </a:solidFill>
                <a:latin typeface="Calisto MT" pitchFamily="26" charset="0"/>
              </a:rPr>
              <a:t>Groupe IA-IPR 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</a:t>
            </a:r>
            <a:endParaRPr lang="fr-FR" dirty="0"/>
          </a:p>
        </p:txBody>
      </p:sp>
      <p:sp>
        <p:nvSpPr>
          <p:cNvPr id="20483" name="Espace réservé du contenu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Rappeler </a:t>
            </a:r>
            <a:r>
              <a:rPr lang="fr-FR" dirty="0" smtClean="0"/>
              <a:t>le contexte (Réforme du Lycée BOEN spécial n°1 du 4-2-2010) et l’organisation arrêtée du Bac STI2D (BOEN spécial n°6 du 24-6-2010)</a:t>
            </a:r>
          </a:p>
          <a:p>
            <a:r>
              <a:rPr lang="fr-FR" dirty="0" smtClean="0"/>
              <a:t>Recueillir les observations des enseignants relatives au contenu du projet de programme (possible également directement sur le site EDUSCOL)</a:t>
            </a:r>
          </a:p>
          <a:p>
            <a:r>
              <a:rPr lang="fr-FR" b="1" dirty="0" smtClean="0"/>
              <a:t>Accompagner les enseignants dans la lecture du projet de programme pour en faire ressortir sa cohérence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Trame</a:t>
            </a:r>
            <a:endParaRPr lang="fr-FR" dirty="0"/>
          </a:p>
        </p:txBody>
      </p:sp>
      <p:sp>
        <p:nvSpPr>
          <p:cNvPr id="21507" name="Espace réservé du contenu 2"/>
          <p:cNvSpPr>
            <a:spLocks noGrp="1"/>
          </p:cNvSpPr>
          <p:nvPr>
            <p:ph idx="1"/>
          </p:nvPr>
        </p:nvSpPr>
        <p:spPr>
          <a:xfrm>
            <a:off x="739775" y="2653566"/>
            <a:ext cx="7662863" cy="3929077"/>
          </a:xfrm>
        </p:spPr>
        <p:txBody>
          <a:bodyPr/>
          <a:lstStyle/>
          <a:p>
            <a:r>
              <a:rPr lang="fr-FR" sz="1800" dirty="0" smtClean="0"/>
              <a:t>Objectifs généraux &amp; objectifs de formation </a:t>
            </a:r>
            <a:endParaRPr lang="fr-FR" sz="1800" dirty="0" smtClean="0"/>
          </a:p>
          <a:p>
            <a:pPr lvl="1"/>
            <a:r>
              <a:rPr lang="fr-FR" sz="1600" dirty="0" smtClean="0"/>
              <a:t>Les </a:t>
            </a:r>
            <a:r>
              <a:rPr lang="fr-FR" sz="1600" dirty="0" smtClean="0"/>
              <a:t>9 objectifs de formation du bac </a:t>
            </a:r>
            <a:r>
              <a:rPr lang="fr-FR" sz="1600" dirty="0" smtClean="0"/>
              <a:t>STI2D, approche </a:t>
            </a:r>
            <a:r>
              <a:rPr lang="fr-FR" sz="1600" dirty="0" smtClean="0"/>
              <a:t>M-E-I,…</a:t>
            </a:r>
            <a:endParaRPr lang="fr-FR" sz="1600" dirty="0" smtClean="0"/>
          </a:p>
          <a:p>
            <a:r>
              <a:rPr lang="fr-FR" sz="1800" dirty="0" smtClean="0"/>
              <a:t>Articulation du programme en enseignements transversaux et enseignements de spécialité </a:t>
            </a:r>
          </a:p>
          <a:p>
            <a:pPr lvl="1"/>
            <a:r>
              <a:rPr lang="fr-FR" sz="1600" dirty="0" smtClean="0"/>
              <a:t>Le 50/50, déclinaison des objectifs en compétences…</a:t>
            </a:r>
          </a:p>
          <a:p>
            <a:r>
              <a:rPr lang="fr-FR" sz="1800" dirty="0" smtClean="0"/>
              <a:t>Modalités d’enseignement</a:t>
            </a:r>
          </a:p>
          <a:p>
            <a:pPr lvl="1"/>
            <a:r>
              <a:rPr lang="fr-FR" sz="1600" dirty="0" smtClean="0"/>
              <a:t>Analyse fonctionnelle, structurelle, comportementale, expérimentation s’appuyant sur des systèmes </a:t>
            </a:r>
            <a:r>
              <a:rPr lang="fr-FR" sz="1600" dirty="0" err="1" smtClean="0"/>
              <a:t>pluritechniques</a:t>
            </a:r>
            <a:r>
              <a:rPr lang="fr-FR" sz="1600" dirty="0" smtClean="0"/>
              <a:t>, projet technologique, …</a:t>
            </a:r>
          </a:p>
          <a:p>
            <a:r>
              <a:rPr lang="fr-FR" sz="1800" dirty="0" smtClean="0"/>
              <a:t>Connaissances associées </a:t>
            </a:r>
          </a:p>
          <a:p>
            <a:r>
              <a:rPr lang="fr-FR" sz="1800" dirty="0" smtClean="0"/>
              <a:t>Accompagnement </a:t>
            </a: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Calendrier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Organisation de réunions au sein d’établissements jusqu’au vendredi 15/10</a:t>
            </a:r>
          </a:p>
          <a:p>
            <a:r>
              <a:rPr lang="fr-FR" dirty="0" smtClean="0"/>
              <a:t>Retour par mail à </a:t>
            </a:r>
            <a:r>
              <a:rPr lang="fr-FR" dirty="0" err="1" smtClean="0"/>
              <a:t>federico.berera@ac-lille.fr</a:t>
            </a:r>
            <a:endParaRPr lang="fr-FR" dirty="0" smtClean="0"/>
          </a:p>
          <a:p>
            <a:r>
              <a:rPr lang="fr-FR" dirty="0" smtClean="0"/>
              <a:t>Synthèse académique le Mardi 19/10 par IA-IPR + groupe de chefs de travaux</a:t>
            </a:r>
          </a:p>
          <a:p>
            <a:r>
              <a:rPr lang="fr-FR" dirty="0" smtClean="0"/>
              <a:t>Remontée de la synthèse académique le Jeudi 21/10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́sentation_AC-LILLE">
  <a:themeElements>
    <a:clrScheme name="Genèse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èse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ès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Présentation_AC-LILLE.pot</Template>
  <TotalTime>51</TotalTime>
  <Words>223</Words>
  <Application>Microsoft Macintosh PowerPoint</Application>
  <PresentationFormat>Présentation à l'écran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Présentation_AC-LILLE</vt:lpstr>
      <vt:lpstr>Consultation du projet de programme STI2D</vt:lpstr>
      <vt:lpstr>Objectifs</vt:lpstr>
      <vt:lpstr>Trame</vt:lpstr>
      <vt:lpstr>Calendrier</vt:lpstr>
    </vt:vector>
  </TitlesOfParts>
  <Company>Lycée Jean Perrin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Consultation du projet de programme STI2D</dc:title>
  <dc:creator>Federico Berera</dc:creator>
  <cp:lastModifiedBy>Federico Berera</cp:lastModifiedBy>
  <cp:revision>4</cp:revision>
  <dcterms:created xsi:type="dcterms:W3CDTF">2010-09-30T20:39:52Z</dcterms:created>
  <dcterms:modified xsi:type="dcterms:W3CDTF">2010-09-30T20:46:52Z</dcterms:modified>
</cp:coreProperties>
</file>