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60" r:id="rId4"/>
    <p:sldId id="261" r:id="rId5"/>
    <p:sldId id="286" r:id="rId6"/>
    <p:sldId id="287" r:id="rId7"/>
    <p:sldId id="279" r:id="rId8"/>
    <p:sldId id="263" r:id="rId9"/>
    <p:sldId id="264" r:id="rId10"/>
    <p:sldId id="288" r:id="rId11"/>
    <p:sldId id="268" r:id="rId12"/>
    <p:sldId id="292" r:id="rId13"/>
    <p:sldId id="272" r:id="rId14"/>
    <p:sldId id="280" r:id="rId15"/>
    <p:sldId id="275" r:id="rId16"/>
    <p:sldId id="276" r:id="rId17"/>
    <p:sldId id="278" r:id="rId18"/>
    <p:sldId id="273" r:id="rId19"/>
    <p:sldId id="289" r:id="rId20"/>
    <p:sldId id="290" r:id="rId21"/>
    <p:sldId id="291" r:id="rId22"/>
    <p:sldId id="293" r:id="rId23"/>
    <p:sldId id="294" r:id="rId24"/>
    <p:sldId id="295" r:id="rId25"/>
    <p:sldId id="296" r:id="rId26"/>
    <p:sldId id="274" r:id="rId27"/>
    <p:sldId id="283" r:id="rId28"/>
    <p:sldId id="284" r:id="rId29"/>
    <p:sldId id="285" r:id="rId30"/>
  </p:sldIdLst>
  <p:sldSz cx="9144000" cy="6858000" type="screen4x3"/>
  <p:notesSz cx="6881813" cy="100028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006600"/>
    <a:srgbClr val="33CC33"/>
    <a:srgbClr val="FFFF99"/>
    <a:srgbClr val="00CC66"/>
    <a:srgbClr val="0099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04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E2248325-3ABB-4EC4-BD85-A18C87CD81EA}" type="datetimeFigureOut">
              <a:rPr lang="fr-FR" smtClean="0"/>
              <a:t>25/03/2014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50888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78" tIns="48239" rIns="96478" bIns="48239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182" y="4751348"/>
            <a:ext cx="5505450" cy="4501277"/>
          </a:xfrm>
          <a:prstGeom prst="rect">
            <a:avLst/>
          </a:prstGeom>
        </p:spPr>
        <p:txBody>
          <a:bodyPr vert="horz" lIns="96478" tIns="48239" rIns="96478" bIns="48239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98102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76847035-FB01-469B-BF0D-0C8C491EF5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910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47035-FB01-469B-BF0D-0C8C491EF55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4922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47035-FB01-469B-BF0D-0C8C491EF55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0339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AA03-3838-4228-BB7E-6F2F6553BC29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3B81-E3A2-4B82-B433-4FE082C063F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6186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AA03-3838-4228-BB7E-6F2F6553BC29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3B81-E3A2-4B82-B433-4FE082C063F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176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AA03-3838-4228-BB7E-6F2F6553BC29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3B81-E3A2-4B82-B433-4FE082C063F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1285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AA03-3838-4228-BB7E-6F2F6553BC29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3B81-E3A2-4B82-B433-4FE082C063F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992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AA03-3838-4228-BB7E-6F2F6553BC29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3B81-E3A2-4B82-B433-4FE082C063F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283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AA03-3838-4228-BB7E-6F2F6553BC29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3B81-E3A2-4B82-B433-4FE082C063F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3449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AA03-3838-4228-BB7E-6F2F6553BC29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3B81-E3A2-4B82-B433-4FE082C063F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90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AA03-3838-4228-BB7E-6F2F6553BC29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3B81-E3A2-4B82-B433-4FE082C063F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9346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AA03-3838-4228-BB7E-6F2F6553BC29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3B81-E3A2-4B82-B433-4FE082C063F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0402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AA03-3838-4228-BB7E-6F2F6553BC29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3B81-E3A2-4B82-B433-4FE082C063F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846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AA03-3838-4228-BB7E-6F2F6553BC29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23B81-E3A2-4B82-B433-4FE082C063F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9320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2AA03-3838-4228-BB7E-6F2F6553BC29}" type="datetimeFigureOut">
              <a:rPr lang="fr-FR" smtClean="0"/>
              <a:pPr/>
              <a:t>25/03/2014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23B81-E3A2-4B82-B433-4FE082C063F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30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slide" Target="slide20.xml"/><Relationship Id="rId12" Type="http://schemas.openxmlformats.org/officeDocument/2006/relationships/slide" Target="slide2.xml"/><Relationship Id="rId17" Type="http://schemas.microsoft.com/office/2007/relationships/hdphoto" Target="../media/hdphoto8.wdp"/><Relationship Id="rId2" Type="http://schemas.openxmlformats.org/officeDocument/2006/relationships/image" Target="../media/image24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5" Type="http://schemas.openxmlformats.org/officeDocument/2006/relationships/image" Target="../media/image16.png"/><Relationship Id="rId10" Type="http://schemas.openxmlformats.org/officeDocument/2006/relationships/slide" Target="slide21.xml"/><Relationship Id="rId4" Type="http://schemas.openxmlformats.org/officeDocument/2006/relationships/slide" Target="slide19.xml"/><Relationship Id="rId9" Type="http://schemas.microsoft.com/office/2007/relationships/hdphoto" Target="../media/hdphoto15.wdp"/><Relationship Id="rId14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les%20rendements.avi" TargetMode="External"/><Relationship Id="rId7" Type="http://schemas.openxmlformats.org/officeDocument/2006/relationships/slide" Target="slide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8.wdp"/><Relationship Id="rId5" Type="http://schemas.microsoft.com/office/2007/relationships/hdphoto" Target="../media/hdphoto17.wdp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36.png"/><Relationship Id="rId1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microsoft.com/office/2007/relationships/hdphoto" Target="../media/hdphoto8.wdp"/><Relationship Id="rId12" Type="http://schemas.openxmlformats.org/officeDocument/2006/relationships/slide" Target="slide23.xml"/><Relationship Id="rId17" Type="http://schemas.openxmlformats.org/officeDocument/2006/relationships/slide" Target="slide25.xml"/><Relationship Id="rId2" Type="http://schemas.openxmlformats.org/officeDocument/2006/relationships/slide" Target="slide2.xml"/><Relationship Id="rId16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37.png"/><Relationship Id="rId10" Type="http://schemas.microsoft.com/office/2007/relationships/hdphoto" Target="../media/hdphoto20.wdp"/><Relationship Id="rId19" Type="http://schemas.microsoft.com/office/2007/relationships/hdphoto" Target="../media/hdphoto22.wdp"/><Relationship Id="rId4" Type="http://schemas.microsoft.com/office/2007/relationships/hdphoto" Target="../media/hdphoto19.wdp"/><Relationship Id="rId9" Type="http://schemas.openxmlformats.org/officeDocument/2006/relationships/image" Target="../media/image34.png"/><Relationship Id="rId14" Type="http://schemas.openxmlformats.org/officeDocument/2006/relationships/slide" Target="slide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microsoft.com/office/2007/relationships/hdphoto" Target="../media/hdphoto8.wdp"/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12" Type="http://schemas.openxmlformats.org/officeDocument/2006/relationships/image" Target="../media/image1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hyperlink" Target="AstrolabV5modifActu.spe" TargetMode="External"/><Relationship Id="rId11" Type="http://schemas.openxmlformats.org/officeDocument/2006/relationships/image" Target="../media/image16.png"/><Relationship Id="rId5" Type="http://schemas.openxmlformats.org/officeDocument/2006/relationships/slide" Target="slide26.xml"/><Relationship Id="rId10" Type="http://schemas.microsoft.com/office/2007/relationships/hdphoto" Target="../media/hdphoto24.wdp"/><Relationship Id="rId4" Type="http://schemas.microsoft.com/office/2007/relationships/hdphoto" Target="../media/hdphoto23.wdp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45.png"/><Relationship Id="rId18" Type="http://schemas.microsoft.com/office/2007/relationships/hdphoto" Target="../media/hdphoto17.wdp"/><Relationship Id="rId3" Type="http://schemas.microsoft.com/office/2007/relationships/hdphoto" Target="../media/hdphoto25.wdp"/><Relationship Id="rId7" Type="http://schemas.openxmlformats.org/officeDocument/2006/relationships/image" Target="../media/image42.png"/><Relationship Id="rId12" Type="http://schemas.openxmlformats.org/officeDocument/2006/relationships/hyperlink" Target="Autonomief.avi" TargetMode="External"/><Relationship Id="rId17" Type="http://schemas.openxmlformats.org/officeDocument/2006/relationships/image" Target="../media/image31.png"/><Relationship Id="rId2" Type="http://schemas.openxmlformats.org/officeDocument/2006/relationships/image" Target="../media/image43.png"/><Relationship Id="rId16" Type="http://schemas.openxmlformats.org/officeDocument/2006/relationships/hyperlink" Target="AUTO.avi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microsoft.com/office/2007/relationships/hdphoto" Target="../media/hdphoto8.wdp"/><Relationship Id="rId5" Type="http://schemas.microsoft.com/office/2007/relationships/hdphoto" Target="../media/hdphoto26.wdp"/><Relationship Id="rId15" Type="http://schemas.openxmlformats.org/officeDocument/2006/relationships/hyperlink" Target="v&#233;rit.avi" TargetMode="External"/><Relationship Id="rId10" Type="http://schemas.openxmlformats.org/officeDocument/2006/relationships/image" Target="../media/image17.png"/><Relationship Id="rId4" Type="http://schemas.openxmlformats.org/officeDocument/2006/relationships/image" Target="../media/image44.png"/><Relationship Id="rId9" Type="http://schemas.openxmlformats.org/officeDocument/2006/relationships/image" Target="../media/image16.png"/><Relationship Id="rId14" Type="http://schemas.microsoft.com/office/2007/relationships/hdphoto" Target="../media/hdphoto2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28.wdp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29.wdp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microsoft.com/office/2007/relationships/hdphoto" Target="../media/hdphoto30.wdp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27.xml"/><Relationship Id="rId3" Type="http://schemas.openxmlformats.org/officeDocument/2006/relationships/slide" Target="slide10.xml"/><Relationship Id="rId7" Type="http://schemas.openxmlformats.org/officeDocument/2006/relationships/hyperlink" Target="AstrolabV5&#233;l&#232;ves.spe" TargetMode="External"/><Relationship Id="rId12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slide" Target="slide29.xml"/><Relationship Id="rId5" Type="http://schemas.openxmlformats.org/officeDocument/2006/relationships/image" Target="../media/image31.png"/><Relationship Id="rId10" Type="http://schemas.openxmlformats.org/officeDocument/2006/relationships/image" Target="../media/image57.png"/><Relationship Id="rId4" Type="http://schemas.openxmlformats.org/officeDocument/2006/relationships/hyperlink" Target="Simulation.avi" TargetMode="External"/><Relationship Id="rId9" Type="http://schemas.openxmlformats.org/officeDocument/2006/relationships/slide" Target="slide28.xml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hdphoto" Target="../media/hdphoto31.wdp"/><Relationship Id="rId7" Type="http://schemas.openxmlformats.org/officeDocument/2006/relationships/image" Target="../media/image3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hyperlink" Target="renseig%20les%20cursseurs.avi" TargetMode="External"/><Relationship Id="rId11" Type="http://schemas.openxmlformats.org/officeDocument/2006/relationships/slide" Target="slide10.xml"/><Relationship Id="rId5" Type="http://schemas.microsoft.com/office/2007/relationships/hdphoto" Target="../media/hdphoto26.wdp"/><Relationship Id="rId10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hyperlink" Target="AstrolabV5&#233;l&#232;ves.spe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12" Type="http://schemas.openxmlformats.org/officeDocument/2006/relationships/slide" Target="slide10.xml"/><Relationship Id="rId2" Type="http://schemas.openxmlformats.org/officeDocument/2006/relationships/hyperlink" Target="AstrolabV5&#233;l&#232;ves.sp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microsoft.com/office/2007/relationships/hdphoto" Target="../media/hdphoto17.wdp"/><Relationship Id="rId5" Type="http://schemas.microsoft.com/office/2007/relationships/hdphoto" Target="../media/hdphoto31.wdp"/><Relationship Id="rId10" Type="http://schemas.openxmlformats.org/officeDocument/2006/relationships/image" Target="../media/image31.png"/><Relationship Id="rId4" Type="http://schemas.openxmlformats.org/officeDocument/2006/relationships/image" Target="../media/image60.png"/><Relationship Id="rId9" Type="http://schemas.openxmlformats.org/officeDocument/2006/relationships/hyperlink" Target="relev&#233;scourants.avi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IC_moteur.avi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microsoft.com/office/2007/relationships/hdphoto" Target="../media/hdphoto17.wdp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hyperlink" Target="AstrolabV5.spe" TargetMode="External"/><Relationship Id="rId7" Type="http://schemas.microsoft.com/office/2007/relationships/hdphoto" Target="../media/hdphoto17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hyperlink" Target="correction.avi" TargetMode="External"/><Relationship Id="rId10" Type="http://schemas.openxmlformats.org/officeDocument/2006/relationships/slide" Target="slide12.xml"/><Relationship Id="rId4" Type="http://schemas.openxmlformats.org/officeDocument/2006/relationships/image" Target="../media/image71.png"/><Relationship Id="rId9" Type="http://schemas.microsoft.com/office/2007/relationships/hdphoto" Target="../media/hdphoto3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esure%20couple%20tube.exe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7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slide" Target="slide2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" Target="slide2.xml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" Target="slide2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0.wdp"/><Relationship Id="rId7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1.png"/><Relationship Id="rId4" Type="http://schemas.openxmlformats.org/officeDocument/2006/relationships/slide" Target="slide2.xml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2.wdp"/><Relationship Id="rId7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3.wdp"/><Relationship Id="rId4" Type="http://schemas.openxmlformats.org/officeDocument/2006/relationships/image" Target="../media/image23.png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5496" y="44624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Séminaire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Sciences de l’ingénieur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Académie de LILLE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27 Mars 2014</a:t>
            </a:r>
            <a:endParaRPr lang="fr-FR" b="1" dirty="0">
              <a:solidFill>
                <a:schemeClr val="bg1"/>
              </a:solidFill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474" l="0" r="100000">
                        <a14:foregroundMark x1="20313" y1="9211" x2="20313" y2="9211"/>
                        <a14:foregroundMark x1="38281" y1="52632" x2="38281" y2="52632"/>
                        <a14:foregroundMark x1="8594" y1="75000" x2="8594" y2="75000"/>
                        <a14:foregroundMark x1="53125" y1="75000" x2="53125" y2="75000"/>
                        <a14:foregroundMark x1="58594" y1="51316" x2="58594" y2="51316"/>
                        <a14:foregroundMark x1="71875" y1="56579" x2="71875" y2="56579"/>
                        <a14:foregroundMark x1="82813" y1="59211" x2="82813" y2="59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" y="1189025"/>
            <a:ext cx="781338" cy="46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Arrondir un rectangle avec un coin diagonal 16"/>
          <p:cNvSpPr/>
          <p:nvPr/>
        </p:nvSpPr>
        <p:spPr>
          <a:xfrm>
            <a:off x="1763688" y="2298973"/>
            <a:ext cx="5760640" cy="3303041"/>
          </a:xfrm>
          <a:prstGeom prst="round2Diag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3" algn="ctr"/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4" y="2420888"/>
            <a:ext cx="7056784" cy="30469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3" algn="ctr"/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Utilisation des outils de simulation 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multiphysique </a:t>
            </a:r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pour construire un modèle 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 comportement d’un système innovant:</a:t>
            </a:r>
          </a:p>
          <a:p>
            <a:pPr lvl="3" algn="ctr"/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 L’Astrolab »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 rot="455300">
            <a:off x="1993401" y="614106"/>
            <a:ext cx="6797850" cy="1523027"/>
            <a:chOff x="2046081" y="405922"/>
            <a:chExt cx="6658360" cy="145256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081" y="519569"/>
              <a:ext cx="6067366" cy="13389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 12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7234" y="405922"/>
              <a:ext cx="1307207" cy="12966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pic>
        <p:nvPicPr>
          <p:cNvPr id="1026" name="Picture 2" descr="slide 1 - Astro Lab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86" y="4773922"/>
            <a:ext cx="2501404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252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/>
          <p:cNvGrpSpPr/>
          <p:nvPr/>
        </p:nvGrpSpPr>
        <p:grpSpPr>
          <a:xfrm>
            <a:off x="187501" y="3255640"/>
            <a:ext cx="8839672" cy="3329753"/>
            <a:chOff x="187501" y="2996952"/>
            <a:chExt cx="8839672" cy="3329753"/>
          </a:xfrm>
        </p:grpSpPr>
        <p:sp>
          <p:nvSpPr>
            <p:cNvPr id="5" name="Rectangle 4"/>
            <p:cNvSpPr/>
            <p:nvPr/>
          </p:nvSpPr>
          <p:spPr>
            <a:xfrm>
              <a:off x="3052449" y="3140968"/>
              <a:ext cx="2701534" cy="1200329"/>
            </a:xfrm>
            <a:prstGeom prst="rect">
              <a:avLst/>
            </a:prstGeom>
            <a:solidFill>
              <a:srgbClr val="33CC33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fr-FR" sz="1200" dirty="0">
                  <a:latin typeface="Comic Sans MS" pitchFamily="66" charset="0"/>
                </a:rPr>
                <a:t>Après avoir lancé la simulation, l’élève doit </a:t>
              </a:r>
              <a:r>
                <a:rPr lang="fr-FR" sz="1200" dirty="0" smtClean="0">
                  <a:latin typeface="Comic Sans MS" pitchFamily="66" charset="0"/>
                </a:rPr>
                <a:t>renseigner le </a:t>
              </a:r>
              <a:r>
                <a:rPr lang="fr-FR" sz="1200" dirty="0">
                  <a:latin typeface="Comic Sans MS" pitchFamily="66" charset="0"/>
                </a:rPr>
                <a:t>curseur </a:t>
              </a:r>
              <a:r>
                <a:rPr lang="fr-FR" sz="1200" b="1" dirty="0" smtClean="0">
                  <a:latin typeface="Comic Sans MS" pitchFamily="66" charset="0"/>
                </a:rPr>
                <a:t>Ic_Raquette</a:t>
              </a:r>
              <a:r>
                <a:rPr lang="fr-FR" sz="1200" dirty="0" smtClean="0">
                  <a:latin typeface="Comic Sans MS" pitchFamily="66" charset="0"/>
                </a:rPr>
                <a:t> ainsi que les </a:t>
              </a:r>
              <a:r>
                <a:rPr lang="fr-FR" sz="1200" dirty="0">
                  <a:latin typeface="Comic Sans MS" pitchFamily="66" charset="0"/>
                </a:rPr>
                <a:t>curseurs </a:t>
              </a:r>
              <a:r>
                <a:rPr lang="fr-FR" sz="1200" b="1" dirty="0" smtClean="0">
                  <a:latin typeface="Comic Sans MS" pitchFamily="66" charset="0"/>
                </a:rPr>
                <a:t>Alpha Elévation </a:t>
              </a:r>
              <a:r>
                <a:rPr lang="fr-FR" sz="1200" dirty="0" smtClean="0">
                  <a:latin typeface="Comic Sans MS" pitchFamily="66" charset="0"/>
                </a:rPr>
                <a:t>et  </a:t>
              </a:r>
              <a:r>
                <a:rPr lang="fr-FR" sz="1200" b="1" dirty="0">
                  <a:latin typeface="Comic Sans MS" pitchFamily="66" charset="0"/>
                </a:rPr>
                <a:t>Alpha </a:t>
              </a:r>
              <a:r>
                <a:rPr lang="fr-FR" sz="1200" b="1" dirty="0" smtClean="0">
                  <a:latin typeface="Comic Sans MS" pitchFamily="66" charset="0"/>
                </a:rPr>
                <a:t>Azimut </a:t>
              </a:r>
              <a:r>
                <a:rPr lang="fr-FR" sz="1200" dirty="0" smtClean="0">
                  <a:latin typeface="Comic Sans MS" pitchFamily="66" charset="0"/>
                </a:rPr>
                <a:t>afin d’obtenir une tension de 11,5 V aux bornes des moteurs.</a:t>
              </a:r>
              <a:endParaRPr lang="fr-FR" sz="1200" dirty="0">
                <a:latin typeface="Comic Sans MS" pitchFamily="66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516216" y="3164775"/>
              <a:ext cx="1728192" cy="1200329"/>
            </a:xfrm>
            <a:prstGeom prst="rect">
              <a:avLst/>
            </a:prstGeom>
            <a:solidFill>
              <a:srgbClr val="33CC33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200" dirty="0">
                  <a:latin typeface="Comic Sans MS" pitchFamily="66" charset="0"/>
                </a:rPr>
                <a:t>L’élève relève sur le modèle </a:t>
              </a:r>
              <a:r>
                <a:rPr lang="fr-FR" sz="1200" dirty="0" smtClean="0">
                  <a:latin typeface="Comic Sans MS" pitchFamily="66" charset="0"/>
                </a:rPr>
                <a:t>les intensités </a:t>
              </a:r>
              <a:r>
                <a:rPr lang="fr-FR" sz="1200" dirty="0">
                  <a:latin typeface="Comic Sans MS" pitchFamily="66" charset="0"/>
                </a:rPr>
                <a:t>du courant </a:t>
              </a:r>
              <a:r>
                <a:rPr lang="fr-FR" sz="1200" dirty="0" smtClean="0">
                  <a:latin typeface="Comic Sans MS" pitchFamily="66" charset="0"/>
                </a:rPr>
                <a:t>:</a:t>
              </a:r>
            </a:p>
            <a:p>
              <a:pPr marL="171450" indent="-171450">
                <a:buFontTx/>
                <a:buChar char="-"/>
              </a:pPr>
              <a:r>
                <a:rPr lang="fr-FR" sz="1200" dirty="0" smtClean="0">
                  <a:latin typeface="Comic Sans MS" pitchFamily="66" charset="0"/>
                </a:rPr>
                <a:t>Ic_général,</a:t>
              </a:r>
            </a:p>
            <a:p>
              <a:pPr marL="171450" indent="-171450">
                <a:buFontTx/>
                <a:buChar char="-"/>
              </a:pPr>
              <a:r>
                <a:rPr lang="fr-FR" sz="1200" dirty="0" smtClean="0">
                  <a:latin typeface="Comic Sans MS" pitchFamily="66" charset="0"/>
                </a:rPr>
                <a:t>Ic_Azimutal</a:t>
              </a:r>
            </a:p>
            <a:p>
              <a:pPr marL="171450" indent="-171450">
                <a:buFontTx/>
                <a:buChar char="-"/>
              </a:pPr>
              <a:r>
                <a:rPr lang="fr-FR" sz="1200" dirty="0" smtClean="0">
                  <a:latin typeface="Comic Sans MS" pitchFamily="66" charset="0"/>
                </a:rPr>
                <a:t>Ic_Elévation.</a:t>
              </a:r>
              <a:endParaRPr lang="fr-FR" sz="1200" dirty="0">
                <a:latin typeface="Comic Sans MS" pitchFamily="66" charset="0"/>
              </a:endParaRPr>
            </a:p>
          </p:txBody>
        </p:sp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6058" y="4498108"/>
              <a:ext cx="1098202" cy="761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3427" y="5447634"/>
              <a:ext cx="1193746" cy="830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lèche droite 10"/>
            <p:cNvSpPr/>
            <p:nvPr/>
          </p:nvSpPr>
          <p:spPr>
            <a:xfrm>
              <a:off x="2051720" y="3573016"/>
              <a:ext cx="1025885" cy="360040"/>
            </a:xfrm>
            <a:prstGeom prst="rightArrow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0830" y="3140968"/>
              <a:ext cx="1730671" cy="1200329"/>
            </a:xfrm>
            <a:prstGeom prst="rect">
              <a:avLst/>
            </a:prstGeom>
            <a:solidFill>
              <a:srgbClr val="33CC33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fr-FR" sz="1200" i="1" dirty="0">
                  <a:latin typeface="Comic Sans MS" pitchFamily="66" charset="0"/>
                </a:rPr>
                <a:t>Les modèles de comportement (Sinusphy) des chaînes d’énergie : Elévation et Azimut sont fournis</a:t>
              </a:r>
              <a:endParaRPr lang="fr-FR" sz="1200" dirty="0">
                <a:latin typeface="Comic Sans MS" pitchFamily="66" charset="0"/>
              </a:endParaRPr>
            </a:p>
          </p:txBody>
        </p:sp>
        <p:sp>
          <p:nvSpPr>
            <p:cNvPr id="13" name="Flèche droite 12"/>
            <p:cNvSpPr/>
            <p:nvPr/>
          </p:nvSpPr>
          <p:spPr>
            <a:xfrm>
              <a:off x="5753983" y="3584919"/>
              <a:ext cx="780006" cy="360040"/>
            </a:xfrm>
            <a:prstGeom prst="rightArrow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/>
            <p:cNvSpPr/>
            <p:nvPr/>
          </p:nvSpPr>
          <p:spPr>
            <a:xfrm>
              <a:off x="251520" y="2998376"/>
              <a:ext cx="277441" cy="286608"/>
            </a:xfrm>
            <a:prstGeom prst="ellips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207579" y="3026264"/>
              <a:ext cx="47106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 smtClean="0">
                  <a:solidFill>
                    <a:schemeClr val="bg1"/>
                  </a:solidFill>
                  <a:latin typeface="Comic Sans MS" pitchFamily="66" charset="0"/>
                </a:rPr>
                <a:t>4-1</a:t>
              </a:r>
              <a:endParaRPr lang="fr-FR" sz="9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6" name="Ellipse 15"/>
            <p:cNvSpPr/>
            <p:nvPr/>
          </p:nvSpPr>
          <p:spPr>
            <a:xfrm>
              <a:off x="2872094" y="2996952"/>
              <a:ext cx="277441" cy="286608"/>
            </a:xfrm>
            <a:prstGeom prst="ellips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804790" y="3024128"/>
              <a:ext cx="47106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 smtClean="0">
                  <a:solidFill>
                    <a:schemeClr val="bg1"/>
                  </a:solidFill>
                  <a:latin typeface="Comic Sans MS" pitchFamily="66" charset="0"/>
                </a:rPr>
                <a:t>4-2</a:t>
              </a:r>
              <a:endParaRPr lang="fr-FR" sz="9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8" name="Ellipse 17"/>
            <p:cNvSpPr/>
            <p:nvPr/>
          </p:nvSpPr>
          <p:spPr>
            <a:xfrm>
              <a:off x="6328478" y="3068960"/>
              <a:ext cx="277441" cy="286608"/>
            </a:xfrm>
            <a:prstGeom prst="ellips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6261174" y="3096136"/>
              <a:ext cx="47106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b="1" dirty="0" smtClean="0">
                  <a:solidFill>
                    <a:schemeClr val="bg1"/>
                  </a:solidFill>
                  <a:latin typeface="Comic Sans MS" pitchFamily="66" charset="0"/>
                </a:rPr>
                <a:t>4-3</a:t>
              </a:r>
              <a:endParaRPr lang="fr-FR" sz="9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pic>
          <p:nvPicPr>
            <p:cNvPr id="4" name="Picture 3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501" y="4797152"/>
              <a:ext cx="2473273" cy="1321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2"/>
            <a:stretch/>
          </p:blipFill>
          <p:spPr bwMode="auto">
            <a:xfrm>
              <a:off x="3327235" y="4526505"/>
              <a:ext cx="2151961" cy="180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7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0826" y="4941168"/>
              <a:ext cx="1162371" cy="811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-32" y="0"/>
            <a:ext cx="1214446" cy="5000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0" y="38377"/>
            <a:ext cx="12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Sciences de l’ingénieur</a:t>
            </a:r>
            <a:endParaRPr lang="fr-F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4" name="Rectangle 78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010346" y="72178"/>
            <a:ext cx="3783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fr-FR" sz="20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Activité: la tête dans les étoiles</a:t>
            </a:r>
            <a:endParaRPr lang="fr-FR" sz="20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0" y="225126"/>
            <a:ext cx="9132180" cy="2661931"/>
            <a:chOff x="0" y="225126"/>
            <a:chExt cx="9132180" cy="2661931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9383" l="52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5126"/>
              <a:ext cx="9132180" cy="2604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7" name="Groupe 26"/>
            <p:cNvGrpSpPr/>
            <p:nvPr/>
          </p:nvGrpSpPr>
          <p:grpSpPr>
            <a:xfrm>
              <a:off x="5004048" y="2059887"/>
              <a:ext cx="3455224" cy="827170"/>
              <a:chOff x="5004048" y="1986397"/>
              <a:chExt cx="3455224" cy="827170"/>
            </a:xfrm>
          </p:grpSpPr>
          <p:grpSp>
            <p:nvGrpSpPr>
              <p:cNvPr id="28" name="Groupe 27"/>
              <p:cNvGrpSpPr/>
              <p:nvPr/>
            </p:nvGrpSpPr>
            <p:grpSpPr>
              <a:xfrm>
                <a:off x="5004048" y="1986397"/>
                <a:ext cx="2046079" cy="759363"/>
                <a:chOff x="5004048" y="1986397"/>
                <a:chExt cx="2046079" cy="759363"/>
              </a:xfrm>
            </p:grpSpPr>
            <p:pic>
              <p:nvPicPr>
                <p:cNvPr id="34" name="Image 33"/>
                <p:cNvPicPr/>
                <p:nvPr/>
              </p:nvPicPr>
              <p:blipFill rotWithShape="1">
                <a:blip r:embed="rId15" cstate="print"/>
                <a:srcRect l="8540" t="1940" r="15377" b="11110"/>
                <a:stretch/>
              </p:blipFill>
              <p:spPr bwMode="auto">
                <a:xfrm>
                  <a:off x="5004048" y="1988840"/>
                  <a:ext cx="749935" cy="7569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04800" dist="139699" dir="2700000" algn="tl">
                    <a:srgbClr val="333333"/>
                  </a:outerShdw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35" name="Image 34"/>
                <p:cNvPicPr/>
                <p:nvPr/>
              </p:nvPicPr>
              <p:blipFill rotWithShape="1">
                <a:blip r:embed="rId15" cstate="print"/>
                <a:srcRect l="8540" t="1940" r="15377" b="11110"/>
                <a:stretch/>
              </p:blipFill>
              <p:spPr bwMode="auto">
                <a:xfrm>
                  <a:off x="6300192" y="1986397"/>
                  <a:ext cx="749935" cy="7569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04800" dist="139699" dir="2700000" algn="tl">
                    <a:srgbClr val="333333"/>
                  </a:outerShdw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grpSp>
            <p:nvGrpSpPr>
              <p:cNvPr id="29" name="Groupe 28"/>
              <p:cNvGrpSpPr/>
              <p:nvPr/>
            </p:nvGrpSpPr>
            <p:grpSpPr>
              <a:xfrm>
                <a:off x="7522012" y="2028707"/>
                <a:ext cx="937260" cy="784860"/>
                <a:chOff x="7439332" y="2666471"/>
                <a:chExt cx="937260" cy="784860"/>
              </a:xfrm>
            </p:grpSpPr>
            <p:pic>
              <p:nvPicPr>
                <p:cNvPr id="30" name="Image 29" descr="C:\Users\user\Desktop\ars.png"/>
                <p:cNvPicPr/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3723" b="89894" l="4018" r="89286">
                              <a14:foregroundMark x1="48661" y1="22340" x2="48661" y2="22340"/>
                              <a14:foregroundMark x1="50000" y1="18085" x2="50000" y2="18085"/>
                              <a14:foregroundMark x1="54464" y1="15426" x2="54464" y2="15426"/>
                              <a14:foregroundMark x1="45982" y1="17553" x2="45982" y2="17553"/>
                              <a14:foregroundMark x1="43750" y1="20745" x2="43750" y2="20745"/>
                              <a14:foregroundMark x1="52232" y1="28191" x2="52232" y2="28191"/>
                              <a14:foregroundMark x1="21429" y1="69149" x2="21429" y2="69149"/>
                              <a14:foregroundMark x1="17411" y1="66489" x2="17411" y2="66489"/>
                              <a14:foregroundMark x1="16518" y1="72340" x2="16518" y2="72340"/>
                              <a14:foregroundMark x1="16518" y1="75000" x2="16518" y2="75000"/>
                              <a14:foregroundMark x1="19196" y1="71809" x2="21429" y2="71809"/>
                              <a14:foregroundMark x1="22321" y1="67021" x2="22321" y2="67021"/>
                              <a14:foregroundMark x1="22321" y1="64894" x2="22321" y2="64894"/>
                              <a14:foregroundMark x1="15625" y1="62234" x2="15625" y2="62234"/>
                              <a14:foregroundMark x1="42857" y1="25532" x2="42857" y2="25532"/>
                              <a14:foregroundMark x1="41964" y1="13830" x2="41964" y2="13830"/>
                              <a14:foregroundMark x1="46875" y1="13298" x2="46875" y2="13298"/>
                              <a14:foregroundMark x1="13839" y1="67021" x2="13839" y2="67021"/>
                            </a14:backgroundRemoval>
                          </a14:imgEffect>
                          <a14:imgEffect>
                            <a14:sharpenSoften amount="1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39332" y="2666471"/>
                  <a:ext cx="937260" cy="7848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31" name="Group 3"/>
                <p:cNvGrpSpPr>
                  <a:grpSpLocks/>
                </p:cNvGrpSpPr>
                <p:nvPr/>
              </p:nvGrpSpPr>
              <p:grpSpPr bwMode="auto">
                <a:xfrm>
                  <a:off x="7439332" y="2818804"/>
                  <a:ext cx="482600" cy="536575"/>
                  <a:chOff x="9637" y="4233"/>
                  <a:chExt cx="761" cy="847"/>
                </a:xfrm>
              </p:grpSpPr>
              <p:sp>
                <p:nvSpPr>
                  <p:cNvPr id="32" name="Arc 4"/>
                  <p:cNvSpPr>
                    <a:spLocks/>
                  </p:cNvSpPr>
                  <p:nvPr/>
                </p:nvSpPr>
                <p:spPr bwMode="auto">
                  <a:xfrm rot="-6480156">
                    <a:off x="9775" y="4458"/>
                    <a:ext cx="779" cy="466"/>
                  </a:xfrm>
                  <a:custGeom>
                    <a:avLst/>
                    <a:gdLst>
                      <a:gd name="T0" fmla="*/ 2147483647 w 21600"/>
                      <a:gd name="T1" fmla="*/ 0 h 21600"/>
                      <a:gd name="T2" fmla="*/ 2147483647 w 21600"/>
                      <a:gd name="T3" fmla="*/ 2147483647 h 21600"/>
                      <a:gd name="T4" fmla="*/ 0 w 21600"/>
                      <a:gd name="T5" fmla="*/ 2147483647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10860" y="0"/>
                        </a:moveTo>
                        <a:cubicBezTo>
                          <a:pt x="17509" y="3867"/>
                          <a:pt x="21600" y="10979"/>
                          <a:pt x="21600" y="18671"/>
                        </a:cubicBezTo>
                      </a:path>
                      <a:path w="21600" h="21600" stroke="0" extrusionOk="0">
                        <a:moveTo>
                          <a:pt x="10860" y="0"/>
                        </a:moveTo>
                        <a:cubicBezTo>
                          <a:pt x="17509" y="3867"/>
                          <a:pt x="21600" y="10979"/>
                          <a:pt x="21600" y="18671"/>
                        </a:cubicBezTo>
                        <a:lnTo>
                          <a:pt x="0" y="18671"/>
                        </a:lnTo>
                        <a:lnTo>
                          <a:pt x="10860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" name="Zone de texte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37" y="4233"/>
                    <a:ext cx="574" cy="3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fr-F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A-S</a:t>
                    </a:r>
                    <a:endParaRPr kumimoji="0" lang="fr-FR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9369496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/>
          <a:srcRect t="2599" r="19655"/>
          <a:stretch/>
        </p:blipFill>
        <p:spPr bwMode="auto">
          <a:xfrm>
            <a:off x="304516" y="2852936"/>
            <a:ext cx="6776626" cy="246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52065" y="5612467"/>
            <a:ext cx="806169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Les écarts </a:t>
            </a: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:</a:t>
            </a:r>
          </a:p>
          <a:p>
            <a:endParaRPr lang="fr-FR" sz="8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En </a:t>
            </a:r>
            <a:r>
              <a:rPr lang="fr-FR" sz="1400" i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élévation : </a:t>
            </a: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I_c  Elévation mesurée sur le réel = </a:t>
            </a:r>
            <a:r>
              <a:rPr lang="fr-FR" sz="1400" b="1" i="1" dirty="0" smtClean="0">
                <a:solidFill>
                  <a:srgbClr val="C00000"/>
                </a:solidFill>
                <a:latin typeface="Comic Sans MS" pitchFamily="66" charset="0"/>
              </a:rPr>
              <a:t>0.18 </a:t>
            </a:r>
            <a:r>
              <a:rPr lang="fr-FR" sz="1400" b="1" i="1" dirty="0">
                <a:solidFill>
                  <a:srgbClr val="C00000"/>
                </a:solidFill>
                <a:latin typeface="Comic Sans MS" pitchFamily="66" charset="0"/>
              </a:rPr>
              <a:t>A</a:t>
            </a:r>
            <a:r>
              <a:rPr lang="fr-FR" sz="1400" i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 </a:t>
            </a:r>
            <a:r>
              <a:rPr lang="fr-FR" sz="1400" i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et  </a:t>
            </a:r>
            <a:r>
              <a:rPr lang="fr-FR" sz="1400" b="1" i="1" dirty="0">
                <a:solidFill>
                  <a:srgbClr val="C00000"/>
                </a:solidFill>
                <a:latin typeface="Comic Sans MS" pitchFamily="66" charset="0"/>
              </a:rPr>
              <a:t>0.102 A</a:t>
            </a:r>
            <a:r>
              <a:rPr lang="fr-FR" sz="1400" i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relevée </a:t>
            </a:r>
            <a:r>
              <a:rPr lang="fr-FR" sz="1400" i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sur le </a:t>
            </a: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modèle.</a:t>
            </a:r>
          </a:p>
          <a:p>
            <a:endParaRPr lang="fr-FR" sz="800" i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En </a:t>
            </a:r>
            <a:r>
              <a:rPr lang="fr-FR" sz="1400" i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azimut </a:t>
            </a: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: I_c Azimut mesurée sur le réel = </a:t>
            </a:r>
            <a:r>
              <a:rPr lang="fr-FR" sz="1400" b="1" i="1" dirty="0">
                <a:solidFill>
                  <a:srgbClr val="C00000"/>
                </a:solidFill>
                <a:latin typeface="Comic Sans MS" pitchFamily="66" charset="0"/>
              </a:rPr>
              <a:t>0.15 A</a:t>
            </a:r>
            <a:r>
              <a:rPr lang="fr-FR" sz="1400" i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 </a:t>
            </a:r>
            <a:r>
              <a:rPr lang="fr-FR" sz="1400" i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et </a:t>
            </a:r>
            <a:r>
              <a:rPr lang="fr-FR" sz="1400" b="1" i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fr-FR" sz="1400" b="1" i="1" dirty="0">
                <a:solidFill>
                  <a:srgbClr val="C00000"/>
                </a:solidFill>
                <a:latin typeface="Comic Sans MS" pitchFamily="66" charset="0"/>
              </a:rPr>
              <a:t>0.098 A</a:t>
            </a:r>
            <a:r>
              <a:rPr lang="fr-FR" sz="1400" i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fr-FR" sz="1400" i="1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relevée </a:t>
            </a:r>
            <a:r>
              <a:rPr lang="fr-FR" sz="1400" i="1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sur le modèle </a:t>
            </a:r>
          </a:p>
        </p:txBody>
      </p:sp>
      <p:pic>
        <p:nvPicPr>
          <p:cNvPr id="34" name="Picture 9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6" b="96429" l="8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369" y="4221088"/>
            <a:ext cx="461392" cy="461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 34"/>
          <p:cNvPicPr/>
          <p:nvPr/>
        </p:nvPicPr>
        <p:blipFill rotWithShape="1">
          <a:blip r:embed="rId6" cstate="print"/>
          <a:srcRect l="8540" t="1940" r="15377" b="11110"/>
          <a:stretch/>
        </p:blipFill>
        <p:spPr bwMode="auto">
          <a:xfrm>
            <a:off x="6058653" y="3304385"/>
            <a:ext cx="749935" cy="756920"/>
          </a:xfrm>
          <a:prstGeom prst="rect">
            <a:avLst/>
          </a:prstGeom>
          <a:noFill/>
          <a:ln>
            <a:noFill/>
          </a:ln>
          <a:effectLst>
            <a:outerShdw blurRad="304800" dist="139699" dir="2700000" algn="tl">
              <a:srgbClr val="333333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-32" y="0"/>
            <a:ext cx="1214446" cy="5000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0" y="38377"/>
            <a:ext cx="12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Sciences de l’ingénieur</a:t>
            </a:r>
            <a:endParaRPr lang="fr-F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9" name="Rectangle 7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010346" y="72178"/>
            <a:ext cx="3783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fr-FR" sz="20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Activité: la tête dans les étoiles</a:t>
            </a:r>
            <a:endParaRPr lang="fr-FR" sz="20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35496" y="141354"/>
            <a:ext cx="9101703" cy="2639574"/>
            <a:chOff x="35496" y="141354"/>
            <a:chExt cx="9101703" cy="263957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524" b="99695" l="79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41354"/>
              <a:ext cx="9101703" cy="2639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" name="Groupe 8"/>
            <p:cNvGrpSpPr/>
            <p:nvPr/>
          </p:nvGrpSpPr>
          <p:grpSpPr>
            <a:xfrm>
              <a:off x="5035062" y="1953758"/>
              <a:ext cx="3455224" cy="827170"/>
              <a:chOff x="5004048" y="1986397"/>
              <a:chExt cx="3455224" cy="827170"/>
            </a:xfrm>
          </p:grpSpPr>
          <p:grpSp>
            <p:nvGrpSpPr>
              <p:cNvPr id="10" name="Groupe 9"/>
              <p:cNvGrpSpPr/>
              <p:nvPr/>
            </p:nvGrpSpPr>
            <p:grpSpPr>
              <a:xfrm>
                <a:off x="5004048" y="1986397"/>
                <a:ext cx="2046079" cy="759363"/>
                <a:chOff x="5004048" y="1986397"/>
                <a:chExt cx="2046079" cy="759363"/>
              </a:xfrm>
            </p:grpSpPr>
            <p:pic>
              <p:nvPicPr>
                <p:cNvPr id="20" name="Image 19"/>
                <p:cNvPicPr/>
                <p:nvPr/>
              </p:nvPicPr>
              <p:blipFill rotWithShape="1">
                <a:blip r:embed="rId6" cstate="print"/>
                <a:srcRect l="8540" t="1940" r="15377" b="11110"/>
                <a:stretch/>
              </p:blipFill>
              <p:spPr bwMode="auto">
                <a:xfrm>
                  <a:off x="5004048" y="1988840"/>
                  <a:ext cx="749935" cy="7569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04800" dist="139699" dir="2700000" algn="tl">
                    <a:srgbClr val="333333"/>
                  </a:outerShdw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1" name="Image 20"/>
                <p:cNvPicPr/>
                <p:nvPr/>
              </p:nvPicPr>
              <p:blipFill rotWithShape="1">
                <a:blip r:embed="rId6" cstate="print"/>
                <a:srcRect l="8540" t="1940" r="15377" b="11110"/>
                <a:stretch/>
              </p:blipFill>
              <p:spPr bwMode="auto">
                <a:xfrm>
                  <a:off x="6300192" y="1986397"/>
                  <a:ext cx="749935" cy="7569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04800" dist="139699" dir="2700000" algn="tl">
                    <a:srgbClr val="333333"/>
                  </a:outerShdw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grpSp>
            <p:nvGrpSpPr>
              <p:cNvPr id="15" name="Groupe 14"/>
              <p:cNvGrpSpPr/>
              <p:nvPr/>
            </p:nvGrpSpPr>
            <p:grpSpPr>
              <a:xfrm>
                <a:off x="7522012" y="2028707"/>
                <a:ext cx="937260" cy="784860"/>
                <a:chOff x="7439332" y="2666471"/>
                <a:chExt cx="937260" cy="784860"/>
              </a:xfrm>
            </p:grpSpPr>
            <p:pic>
              <p:nvPicPr>
                <p:cNvPr id="16" name="Image 15" descr="C:\Users\user\Desktop\ars.png"/>
                <p:cNvPicPr/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3723" b="89894" l="4018" r="89286">
                              <a14:foregroundMark x1="48661" y1="22340" x2="48661" y2="22340"/>
                              <a14:foregroundMark x1="50000" y1="18085" x2="50000" y2="18085"/>
                              <a14:foregroundMark x1="54464" y1="15426" x2="54464" y2="15426"/>
                              <a14:foregroundMark x1="45982" y1="17553" x2="45982" y2="17553"/>
                              <a14:foregroundMark x1="43750" y1="20745" x2="43750" y2="20745"/>
                              <a14:foregroundMark x1="52232" y1="28191" x2="52232" y2="28191"/>
                              <a14:foregroundMark x1="21429" y1="69149" x2="21429" y2="69149"/>
                              <a14:foregroundMark x1="17411" y1="66489" x2="17411" y2="66489"/>
                              <a14:foregroundMark x1="16518" y1="72340" x2="16518" y2="72340"/>
                              <a14:foregroundMark x1="16518" y1="75000" x2="16518" y2="75000"/>
                              <a14:foregroundMark x1="19196" y1="71809" x2="21429" y2="71809"/>
                              <a14:foregroundMark x1="22321" y1="67021" x2="22321" y2="67021"/>
                              <a14:foregroundMark x1="22321" y1="64894" x2="22321" y2="64894"/>
                              <a14:foregroundMark x1="15625" y1="62234" x2="15625" y2="62234"/>
                              <a14:foregroundMark x1="42857" y1="25532" x2="42857" y2="25532"/>
                              <a14:foregroundMark x1="41964" y1="13830" x2="41964" y2="13830"/>
                              <a14:foregroundMark x1="46875" y1="13298" x2="46875" y2="13298"/>
                              <a14:foregroundMark x1="13839" y1="67021" x2="13839" y2="67021"/>
                            </a14:backgroundRemoval>
                          </a14:imgEffect>
                          <a14:imgEffect>
                            <a14:sharpenSoften amount="1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39332" y="2666471"/>
                  <a:ext cx="937260" cy="7848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17" name="Group 3"/>
                <p:cNvGrpSpPr>
                  <a:grpSpLocks/>
                </p:cNvGrpSpPr>
                <p:nvPr/>
              </p:nvGrpSpPr>
              <p:grpSpPr bwMode="auto">
                <a:xfrm>
                  <a:off x="7439332" y="2818804"/>
                  <a:ext cx="482600" cy="536575"/>
                  <a:chOff x="9637" y="4233"/>
                  <a:chExt cx="761" cy="847"/>
                </a:xfrm>
              </p:grpSpPr>
              <p:sp>
                <p:nvSpPr>
                  <p:cNvPr id="18" name="Arc 4"/>
                  <p:cNvSpPr>
                    <a:spLocks/>
                  </p:cNvSpPr>
                  <p:nvPr/>
                </p:nvSpPr>
                <p:spPr bwMode="auto">
                  <a:xfrm rot="-6480156">
                    <a:off x="9775" y="4458"/>
                    <a:ext cx="779" cy="466"/>
                  </a:xfrm>
                  <a:custGeom>
                    <a:avLst/>
                    <a:gdLst>
                      <a:gd name="T0" fmla="*/ 2147483647 w 21600"/>
                      <a:gd name="T1" fmla="*/ 0 h 21600"/>
                      <a:gd name="T2" fmla="*/ 2147483647 w 21600"/>
                      <a:gd name="T3" fmla="*/ 2147483647 h 21600"/>
                      <a:gd name="T4" fmla="*/ 0 w 21600"/>
                      <a:gd name="T5" fmla="*/ 2147483647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10860" y="0"/>
                        </a:moveTo>
                        <a:cubicBezTo>
                          <a:pt x="17509" y="3867"/>
                          <a:pt x="21600" y="10979"/>
                          <a:pt x="21600" y="18671"/>
                        </a:cubicBezTo>
                      </a:path>
                      <a:path w="21600" h="21600" stroke="0" extrusionOk="0">
                        <a:moveTo>
                          <a:pt x="10860" y="0"/>
                        </a:moveTo>
                        <a:cubicBezTo>
                          <a:pt x="17509" y="3867"/>
                          <a:pt x="21600" y="10979"/>
                          <a:pt x="21600" y="18671"/>
                        </a:cubicBezTo>
                        <a:lnTo>
                          <a:pt x="0" y="18671"/>
                        </a:lnTo>
                        <a:lnTo>
                          <a:pt x="10860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9" name="Zone de texte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37" y="4233"/>
                    <a:ext cx="574" cy="3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fr-F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A-S</a:t>
                    </a:r>
                    <a:endParaRPr kumimoji="0" lang="fr-FR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202587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-32" y="0"/>
            <a:ext cx="1214446" cy="5000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0" y="38377"/>
            <a:ext cx="12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Sciences de l’ingénieur</a:t>
            </a:r>
            <a:endParaRPr lang="fr-F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7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10346" y="72178"/>
            <a:ext cx="3783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fr-FR" sz="20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Activité: la tête dans les étoiles</a:t>
            </a:r>
            <a:endParaRPr lang="fr-FR" sz="20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35496" y="188640"/>
            <a:ext cx="9052634" cy="2592288"/>
            <a:chOff x="102799" y="188640"/>
            <a:chExt cx="9052634" cy="259228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688" l="44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99" y="188640"/>
              <a:ext cx="9052634" cy="2565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" name="Groupe 9"/>
            <p:cNvGrpSpPr/>
            <p:nvPr/>
          </p:nvGrpSpPr>
          <p:grpSpPr>
            <a:xfrm>
              <a:off x="5035062" y="1953758"/>
              <a:ext cx="3455224" cy="827170"/>
              <a:chOff x="5004048" y="1986397"/>
              <a:chExt cx="3455224" cy="827170"/>
            </a:xfrm>
          </p:grpSpPr>
          <p:grpSp>
            <p:nvGrpSpPr>
              <p:cNvPr id="11" name="Groupe 10"/>
              <p:cNvGrpSpPr/>
              <p:nvPr/>
            </p:nvGrpSpPr>
            <p:grpSpPr>
              <a:xfrm>
                <a:off x="5004048" y="1986397"/>
                <a:ext cx="2046079" cy="759363"/>
                <a:chOff x="5004048" y="1986397"/>
                <a:chExt cx="2046079" cy="759363"/>
              </a:xfrm>
            </p:grpSpPr>
            <p:pic>
              <p:nvPicPr>
                <p:cNvPr id="17" name="Image 16"/>
                <p:cNvPicPr/>
                <p:nvPr/>
              </p:nvPicPr>
              <p:blipFill rotWithShape="1">
                <a:blip r:embed="rId5" cstate="print"/>
                <a:srcRect l="8540" t="1940" r="15377" b="11110"/>
                <a:stretch/>
              </p:blipFill>
              <p:spPr bwMode="auto">
                <a:xfrm>
                  <a:off x="5004048" y="1988840"/>
                  <a:ext cx="749935" cy="7569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04800" dist="139699" dir="2700000" algn="tl">
                    <a:srgbClr val="333333"/>
                  </a:outerShdw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8" name="Image 17"/>
                <p:cNvPicPr/>
                <p:nvPr/>
              </p:nvPicPr>
              <p:blipFill rotWithShape="1">
                <a:blip r:embed="rId5" cstate="print"/>
                <a:srcRect l="8540" t="1940" r="15377" b="11110"/>
                <a:stretch/>
              </p:blipFill>
              <p:spPr bwMode="auto">
                <a:xfrm>
                  <a:off x="6300192" y="1986397"/>
                  <a:ext cx="749935" cy="7569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04800" dist="139699" dir="2700000" algn="tl">
                    <a:srgbClr val="333333"/>
                  </a:outerShdw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grpSp>
            <p:nvGrpSpPr>
              <p:cNvPr id="12" name="Groupe 11"/>
              <p:cNvGrpSpPr/>
              <p:nvPr/>
            </p:nvGrpSpPr>
            <p:grpSpPr>
              <a:xfrm>
                <a:off x="7522012" y="2028707"/>
                <a:ext cx="937260" cy="784860"/>
                <a:chOff x="7439332" y="2666471"/>
                <a:chExt cx="937260" cy="784860"/>
              </a:xfrm>
            </p:grpSpPr>
            <p:pic>
              <p:nvPicPr>
                <p:cNvPr id="13" name="Image 12" descr="C:\Users\user\Desktop\ars.png"/>
                <p:cNvPicPr/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3723" b="89894" l="4018" r="89286">
                              <a14:foregroundMark x1="48661" y1="22340" x2="48661" y2="22340"/>
                              <a14:foregroundMark x1="50000" y1="18085" x2="50000" y2="18085"/>
                              <a14:foregroundMark x1="54464" y1="15426" x2="54464" y2="15426"/>
                              <a14:foregroundMark x1="45982" y1="17553" x2="45982" y2="17553"/>
                              <a14:foregroundMark x1="43750" y1="20745" x2="43750" y2="20745"/>
                              <a14:foregroundMark x1="52232" y1="28191" x2="52232" y2="28191"/>
                              <a14:foregroundMark x1="21429" y1="69149" x2="21429" y2="69149"/>
                              <a14:foregroundMark x1="17411" y1="66489" x2="17411" y2="66489"/>
                              <a14:foregroundMark x1="16518" y1="72340" x2="16518" y2="72340"/>
                              <a14:foregroundMark x1="16518" y1="75000" x2="16518" y2="75000"/>
                              <a14:foregroundMark x1="19196" y1="71809" x2="21429" y2="71809"/>
                              <a14:foregroundMark x1="22321" y1="67021" x2="22321" y2="67021"/>
                              <a14:foregroundMark x1="22321" y1="64894" x2="22321" y2="64894"/>
                              <a14:foregroundMark x1="15625" y1="62234" x2="15625" y2="62234"/>
                              <a14:foregroundMark x1="42857" y1="25532" x2="42857" y2="25532"/>
                              <a14:foregroundMark x1="41964" y1="13830" x2="41964" y2="13830"/>
                              <a14:foregroundMark x1="46875" y1="13298" x2="46875" y2="13298"/>
                              <a14:foregroundMark x1="13839" y1="67021" x2="13839" y2="67021"/>
                            </a14:backgroundRemoval>
                          </a14:imgEffect>
                          <a14:imgEffect>
                            <a14:sharpenSoften amount="1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39332" y="2666471"/>
                  <a:ext cx="937260" cy="7848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14" name="Group 3"/>
                <p:cNvGrpSpPr>
                  <a:grpSpLocks/>
                </p:cNvGrpSpPr>
                <p:nvPr/>
              </p:nvGrpSpPr>
              <p:grpSpPr bwMode="auto">
                <a:xfrm>
                  <a:off x="7439332" y="2818804"/>
                  <a:ext cx="482600" cy="536575"/>
                  <a:chOff x="9637" y="4233"/>
                  <a:chExt cx="761" cy="847"/>
                </a:xfrm>
              </p:grpSpPr>
              <p:sp>
                <p:nvSpPr>
                  <p:cNvPr id="15" name="Arc 4"/>
                  <p:cNvSpPr>
                    <a:spLocks/>
                  </p:cNvSpPr>
                  <p:nvPr/>
                </p:nvSpPr>
                <p:spPr bwMode="auto">
                  <a:xfrm rot="-6480156">
                    <a:off x="9775" y="4458"/>
                    <a:ext cx="779" cy="466"/>
                  </a:xfrm>
                  <a:custGeom>
                    <a:avLst/>
                    <a:gdLst>
                      <a:gd name="T0" fmla="*/ 2147483647 w 21600"/>
                      <a:gd name="T1" fmla="*/ 0 h 21600"/>
                      <a:gd name="T2" fmla="*/ 2147483647 w 21600"/>
                      <a:gd name="T3" fmla="*/ 2147483647 h 21600"/>
                      <a:gd name="T4" fmla="*/ 0 w 21600"/>
                      <a:gd name="T5" fmla="*/ 2147483647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10860" y="0"/>
                        </a:moveTo>
                        <a:cubicBezTo>
                          <a:pt x="17509" y="3867"/>
                          <a:pt x="21600" y="10979"/>
                          <a:pt x="21600" y="18671"/>
                        </a:cubicBezTo>
                      </a:path>
                      <a:path w="21600" h="21600" stroke="0" extrusionOk="0">
                        <a:moveTo>
                          <a:pt x="10860" y="0"/>
                        </a:moveTo>
                        <a:cubicBezTo>
                          <a:pt x="17509" y="3867"/>
                          <a:pt x="21600" y="10979"/>
                          <a:pt x="21600" y="18671"/>
                        </a:cubicBezTo>
                        <a:lnTo>
                          <a:pt x="0" y="18671"/>
                        </a:lnTo>
                        <a:lnTo>
                          <a:pt x="10860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" name="Zone de texte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37" y="4233"/>
                    <a:ext cx="574" cy="3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fr-F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A-S</a:t>
                    </a:r>
                    <a:endParaRPr kumimoji="0" lang="fr-FR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</p:grpSp>
      </p:grpSp>
      <p:sp>
        <p:nvSpPr>
          <p:cNvPr id="19" name="ZoneTexte 18"/>
          <p:cNvSpPr txBox="1"/>
          <p:nvPr/>
        </p:nvSpPr>
        <p:spPr>
          <a:xfrm>
            <a:off x="2267744" y="3655233"/>
            <a:ext cx="1550695" cy="830997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omic Sans MS" pitchFamily="66" charset="0"/>
              </a:rPr>
              <a:t>Réglage du couple pour obtenir l’intensité mesurée sur le réel </a:t>
            </a:r>
            <a:endParaRPr lang="fr-FR" sz="1200" dirty="0">
              <a:latin typeface="Comic Sans MS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7504" y="3635889"/>
            <a:ext cx="2001074" cy="830997"/>
          </a:xfrm>
          <a:prstGeom prst="rect">
            <a:avLst/>
          </a:prstGeom>
          <a:solidFill>
            <a:srgbClr val="33CC33"/>
          </a:solidFill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latin typeface="Comic Sans MS" pitchFamily="66" charset="0"/>
              </a:rPr>
              <a:t>Le modèle de comportement du moteur et de son alimentation est fourni</a:t>
            </a:r>
          </a:p>
        </p:txBody>
      </p:sp>
      <p:pic>
        <p:nvPicPr>
          <p:cNvPr id="21" name="Image 20">
            <a:hlinkClick r:id="rId8" action="ppaction://hlinksldjump"/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00" y="4678628"/>
            <a:ext cx="3386904" cy="176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4" t="50000" r="5091" b="22004"/>
          <a:stretch/>
        </p:blipFill>
        <p:spPr bwMode="auto">
          <a:xfrm>
            <a:off x="1331640" y="5940145"/>
            <a:ext cx="1108559" cy="80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107504" y="2924944"/>
            <a:ext cx="8928991" cy="276999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omic Sans MS" pitchFamily="66" charset="0"/>
              </a:rPr>
              <a:t>Ajustement des composants de la fonction transmettre pour chaque chaine</a:t>
            </a:r>
            <a:endParaRPr lang="fr-FR" sz="1200" dirty="0">
              <a:latin typeface="Comic Sans MS" pitchFamily="66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001752" y="3655232"/>
            <a:ext cx="1800200" cy="830997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omic Sans MS" pitchFamily="66" charset="0"/>
              </a:rPr>
              <a:t>Relevé sur le modèle de comportement:</a:t>
            </a:r>
          </a:p>
          <a:p>
            <a:pPr algn="ctr"/>
            <a:r>
              <a:rPr lang="fr-FR" sz="1200" dirty="0" smtClean="0">
                <a:latin typeface="Comic Sans MS" pitchFamily="66" charset="0"/>
              </a:rPr>
              <a:t>C_tube max</a:t>
            </a:r>
          </a:p>
          <a:p>
            <a:pPr algn="ctr"/>
            <a:r>
              <a:rPr lang="fr-FR" sz="1200" dirty="0" smtClean="0">
                <a:latin typeface="Comic Sans MS" pitchFamily="66" charset="0"/>
              </a:rPr>
              <a:t>C_fourche</a:t>
            </a:r>
            <a:endParaRPr lang="fr-FR" sz="1200" dirty="0">
              <a:latin typeface="Comic Sans MS" pitchFamily="66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012160" y="3655233"/>
            <a:ext cx="1584176" cy="830997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omic Sans MS" pitchFamily="66" charset="0"/>
              </a:rPr>
              <a:t>Calcul d’un rendement d’un système roue et vis sans fin</a:t>
            </a:r>
            <a:endParaRPr lang="fr-FR" sz="1200" dirty="0">
              <a:latin typeface="Comic Sans MS" pitchFamily="66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742028" y="3655977"/>
            <a:ext cx="1294468" cy="830997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omic Sans MS" pitchFamily="66" charset="0"/>
              </a:rPr>
              <a:t>Ajustement</a:t>
            </a:r>
          </a:p>
          <a:p>
            <a:pPr algn="ctr"/>
            <a:r>
              <a:rPr lang="fr-FR" sz="1200" dirty="0" smtClean="0">
                <a:latin typeface="Comic Sans MS" pitchFamily="66" charset="0"/>
              </a:rPr>
              <a:t> du modèle</a:t>
            </a:r>
          </a:p>
          <a:p>
            <a:pPr algn="ctr"/>
            <a:r>
              <a:rPr lang="fr-FR" sz="1200" dirty="0" smtClean="0">
                <a:latin typeface="Comic Sans MS" pitchFamily="66" charset="0"/>
              </a:rPr>
              <a:t>de comportement</a:t>
            </a:r>
            <a:endParaRPr lang="fr-FR" sz="1200" dirty="0">
              <a:latin typeface="Comic Sans MS" pitchFamily="66" charset="0"/>
            </a:endParaRPr>
          </a:p>
        </p:txBody>
      </p:sp>
      <p:sp>
        <p:nvSpPr>
          <p:cNvPr id="25" name="Flèche droite 24"/>
          <p:cNvSpPr/>
          <p:nvPr/>
        </p:nvSpPr>
        <p:spPr>
          <a:xfrm>
            <a:off x="2046612" y="3943375"/>
            <a:ext cx="261242" cy="216024"/>
          </a:xfrm>
          <a:prstGeom prst="right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 droite 31"/>
          <p:cNvSpPr/>
          <p:nvPr/>
        </p:nvSpPr>
        <p:spPr>
          <a:xfrm>
            <a:off x="3784898" y="3963463"/>
            <a:ext cx="261242" cy="216024"/>
          </a:xfrm>
          <a:prstGeom prst="right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 droite 32"/>
          <p:cNvSpPr/>
          <p:nvPr/>
        </p:nvSpPr>
        <p:spPr>
          <a:xfrm>
            <a:off x="5770390" y="3962718"/>
            <a:ext cx="261242" cy="216024"/>
          </a:xfrm>
          <a:prstGeom prst="right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 droite 33"/>
          <p:cNvSpPr/>
          <p:nvPr/>
        </p:nvSpPr>
        <p:spPr>
          <a:xfrm>
            <a:off x="7559003" y="3962718"/>
            <a:ext cx="261242" cy="216024"/>
          </a:xfrm>
          <a:prstGeom prst="right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Picture 4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865" y="4697653"/>
            <a:ext cx="1769974" cy="198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684" y="4788017"/>
            <a:ext cx="1571224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4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1" t="10180" r="53548" b="12507"/>
          <a:stretch/>
        </p:blipFill>
        <p:spPr bwMode="auto">
          <a:xfrm>
            <a:off x="7742028" y="5069779"/>
            <a:ext cx="1305228" cy="6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Ellipse 37"/>
          <p:cNvSpPr/>
          <p:nvPr/>
        </p:nvSpPr>
        <p:spPr>
          <a:xfrm>
            <a:off x="7429" y="3502432"/>
            <a:ext cx="277441" cy="286608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-36512" y="3530320"/>
            <a:ext cx="4710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chemeClr val="bg1"/>
                </a:solidFill>
                <a:latin typeface="Comic Sans MS" pitchFamily="66" charset="0"/>
              </a:rPr>
              <a:t>6-1</a:t>
            </a:r>
            <a:endParaRPr lang="fr-FR" sz="9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2200659" y="3501008"/>
            <a:ext cx="277441" cy="286608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2156718" y="3528896"/>
            <a:ext cx="4710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chemeClr val="bg1"/>
                </a:solidFill>
                <a:latin typeface="Comic Sans MS" pitchFamily="66" charset="0"/>
              </a:rPr>
              <a:t>6-2</a:t>
            </a:r>
            <a:endParaRPr lang="fr-FR" sz="9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3895861" y="3501008"/>
            <a:ext cx="277441" cy="286608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/>
          <p:cNvSpPr txBox="1"/>
          <p:nvPr/>
        </p:nvSpPr>
        <p:spPr>
          <a:xfrm>
            <a:off x="3851920" y="3528896"/>
            <a:ext cx="4710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chemeClr val="bg1"/>
                </a:solidFill>
                <a:latin typeface="Comic Sans MS" pitchFamily="66" charset="0"/>
              </a:rPr>
              <a:t>6-3</a:t>
            </a:r>
            <a:endParaRPr lang="fr-FR" sz="9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5" name="Ellipse 44"/>
          <p:cNvSpPr/>
          <p:nvPr/>
        </p:nvSpPr>
        <p:spPr>
          <a:xfrm>
            <a:off x="5945075" y="3501008"/>
            <a:ext cx="277441" cy="286608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/>
          <p:cNvSpPr txBox="1"/>
          <p:nvPr/>
        </p:nvSpPr>
        <p:spPr>
          <a:xfrm>
            <a:off x="5901134" y="3528896"/>
            <a:ext cx="4710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chemeClr val="bg1"/>
                </a:solidFill>
                <a:latin typeface="Comic Sans MS" pitchFamily="66" charset="0"/>
              </a:rPr>
              <a:t>6-4</a:t>
            </a:r>
            <a:endParaRPr lang="fr-FR" sz="9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7673267" y="3501008"/>
            <a:ext cx="277441" cy="286608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ZoneTexte 47"/>
          <p:cNvSpPr txBox="1"/>
          <p:nvPr/>
        </p:nvSpPr>
        <p:spPr>
          <a:xfrm>
            <a:off x="7629326" y="3528896"/>
            <a:ext cx="4710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chemeClr val="bg1"/>
                </a:solidFill>
                <a:latin typeface="Comic Sans MS" pitchFamily="66" charset="0"/>
              </a:rPr>
              <a:t>6-5</a:t>
            </a:r>
            <a:endParaRPr lang="fr-FR" sz="9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953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4282" y="2716900"/>
            <a:ext cx="3071834" cy="954107"/>
          </a:xfrm>
          <a:prstGeom prst="rect">
            <a:avLst/>
          </a:prstGeom>
          <a:solidFill>
            <a:srgbClr val="33CC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chemeClr val="tx1"/>
                </a:solidFill>
                <a:latin typeface="Comic Sans MS" pitchFamily="66" charset="0"/>
              </a:rPr>
              <a:t>Le constructeur annonce une autonomie de 20h sous une alimentation de 8 piles LR6 de 1,5V 2,6 Ah.</a:t>
            </a:r>
            <a:endParaRPr lang="fr-FR" sz="1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9912" y="3288404"/>
            <a:ext cx="4817634" cy="738664"/>
          </a:xfrm>
          <a:prstGeom prst="rect">
            <a:avLst/>
          </a:prstGeom>
          <a:solidFill>
            <a:srgbClr val="33CC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chemeClr val="tx1"/>
                </a:solidFill>
                <a:latin typeface="Comic Sans MS" pitchFamily="66" charset="0"/>
              </a:rPr>
              <a:t>Une étude montre qu’en mode de suivi d’un objet céleste sur un temps donné, les </a:t>
            </a:r>
            <a:r>
              <a:rPr lang="fr-FR" sz="1400" i="1">
                <a:solidFill>
                  <a:schemeClr val="tx1"/>
                </a:solidFill>
                <a:latin typeface="Comic Sans MS" pitchFamily="66" charset="0"/>
              </a:rPr>
              <a:t>moteurs </a:t>
            </a:r>
            <a:r>
              <a:rPr lang="fr-FR" sz="1400" i="1" smtClean="0">
                <a:solidFill>
                  <a:schemeClr val="tx1"/>
                </a:solidFill>
                <a:latin typeface="Comic Sans MS" pitchFamily="66" charset="0"/>
              </a:rPr>
              <a:t> ne fonctionnent </a:t>
            </a:r>
            <a:r>
              <a:rPr lang="fr-FR" sz="1400" i="1" dirty="0">
                <a:solidFill>
                  <a:schemeClr val="tx1"/>
                </a:solidFill>
                <a:latin typeface="Comic Sans MS" pitchFamily="66" charset="0"/>
              </a:rPr>
              <a:t>que pendant 5% du temps. </a:t>
            </a:r>
            <a:endParaRPr lang="fr-FR" sz="1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45182" y="4403902"/>
            <a:ext cx="8796602" cy="1545378"/>
            <a:chOff x="145182" y="3869770"/>
            <a:chExt cx="8796602" cy="1545378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543"/>
            <a:stretch/>
          </p:blipFill>
          <p:spPr bwMode="auto">
            <a:xfrm>
              <a:off x="251520" y="4185315"/>
              <a:ext cx="7639181" cy="1229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ZoneTexte 5"/>
            <p:cNvSpPr txBox="1"/>
            <p:nvPr/>
          </p:nvSpPr>
          <p:spPr>
            <a:xfrm>
              <a:off x="145182" y="3869770"/>
              <a:ext cx="38954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latin typeface="Comic Sans MS" pitchFamily="66" charset="0"/>
                </a:rPr>
                <a:t>Constat concernant l’autonomie:</a:t>
              </a:r>
              <a:endParaRPr lang="fr-FR" sz="1400" b="1" dirty="0">
                <a:latin typeface="Comic Sans MS" pitchFamily="66" charset="0"/>
              </a:endParaRPr>
            </a:p>
          </p:txBody>
        </p:sp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5141" y="3870738"/>
              <a:ext cx="2576643" cy="12144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perspectiveHeroicExtremeLef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857224" y="5176510"/>
            <a:ext cx="1410520" cy="432048"/>
          </a:xfrm>
          <a:prstGeom prst="rect">
            <a:avLst/>
          </a:prstGeom>
          <a:solidFill>
            <a:srgbClr val="FFFF99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3">
            <a:hlinkClick r:id="rId6" action="ppaction://hlinkfile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4" t="30025" r="42231" b="25326"/>
          <a:stretch/>
        </p:blipFill>
        <p:spPr bwMode="auto">
          <a:xfrm>
            <a:off x="5001677" y="4423952"/>
            <a:ext cx="567497" cy="620892"/>
          </a:xfrm>
          <a:prstGeom prst="rect">
            <a:avLst/>
          </a:prstGeom>
          <a:noFill/>
          <a:ln>
            <a:noFill/>
          </a:ln>
          <a:effectLst/>
          <a:scene3d>
            <a:camera prst="perspectiveHeroicExtremeLef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-32" y="0"/>
            <a:ext cx="1214446" cy="5000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0" y="38377"/>
            <a:ext cx="12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Sciences de l’ingénieur</a:t>
            </a:r>
            <a:endParaRPr lang="fr-F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3" name="Rectangle 78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010346" y="72178"/>
            <a:ext cx="3783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fr-FR" sz="20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Activité: la tête dans les étoiles</a:t>
            </a:r>
            <a:endParaRPr lang="fr-FR" sz="20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35496" y="188640"/>
            <a:ext cx="9046552" cy="2717281"/>
            <a:chOff x="35496" y="188640"/>
            <a:chExt cx="9046552" cy="271728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220" b="100000" l="44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88640"/>
              <a:ext cx="9046552" cy="2612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3" name="Groupe 12"/>
            <p:cNvGrpSpPr/>
            <p:nvPr/>
          </p:nvGrpSpPr>
          <p:grpSpPr>
            <a:xfrm>
              <a:off x="5001677" y="2078751"/>
              <a:ext cx="3455224" cy="827170"/>
              <a:chOff x="5004048" y="1986397"/>
              <a:chExt cx="3455224" cy="827170"/>
            </a:xfrm>
          </p:grpSpPr>
          <p:grpSp>
            <p:nvGrpSpPr>
              <p:cNvPr id="18" name="Groupe 17"/>
              <p:cNvGrpSpPr/>
              <p:nvPr/>
            </p:nvGrpSpPr>
            <p:grpSpPr>
              <a:xfrm>
                <a:off x="5004048" y="1986397"/>
                <a:ext cx="2046079" cy="759363"/>
                <a:chOff x="5004048" y="1986397"/>
                <a:chExt cx="2046079" cy="759363"/>
              </a:xfrm>
            </p:grpSpPr>
            <p:pic>
              <p:nvPicPr>
                <p:cNvPr id="24" name="Image 23"/>
                <p:cNvPicPr/>
                <p:nvPr/>
              </p:nvPicPr>
              <p:blipFill rotWithShape="1">
                <a:blip r:embed="rId11" cstate="print"/>
                <a:srcRect l="8540" t="1940" r="15377" b="11110"/>
                <a:stretch/>
              </p:blipFill>
              <p:spPr bwMode="auto">
                <a:xfrm>
                  <a:off x="5004048" y="1988840"/>
                  <a:ext cx="749935" cy="7569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04800" dist="139699" dir="2700000" algn="tl">
                    <a:srgbClr val="333333"/>
                  </a:outerShdw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5" name="Image 24"/>
                <p:cNvPicPr/>
                <p:nvPr/>
              </p:nvPicPr>
              <p:blipFill rotWithShape="1">
                <a:blip r:embed="rId11" cstate="print"/>
                <a:srcRect l="8540" t="1940" r="15377" b="11110"/>
                <a:stretch/>
              </p:blipFill>
              <p:spPr bwMode="auto">
                <a:xfrm>
                  <a:off x="6300192" y="1986397"/>
                  <a:ext cx="749935" cy="7569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04800" dist="139699" dir="2700000" algn="tl">
                    <a:srgbClr val="333333"/>
                  </a:outerShdw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grpSp>
            <p:nvGrpSpPr>
              <p:cNvPr id="19" name="Groupe 18"/>
              <p:cNvGrpSpPr/>
              <p:nvPr/>
            </p:nvGrpSpPr>
            <p:grpSpPr>
              <a:xfrm>
                <a:off x="7522012" y="2028707"/>
                <a:ext cx="937260" cy="784860"/>
                <a:chOff x="7439332" y="2666471"/>
                <a:chExt cx="937260" cy="784860"/>
              </a:xfrm>
            </p:grpSpPr>
            <p:pic>
              <p:nvPicPr>
                <p:cNvPr id="20" name="Image 19" descr="C:\Users\user\Desktop\ars.png"/>
                <p:cNvPicPr/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3723" b="89894" l="4018" r="89286">
                              <a14:foregroundMark x1="48661" y1="22340" x2="48661" y2="22340"/>
                              <a14:foregroundMark x1="50000" y1="18085" x2="50000" y2="18085"/>
                              <a14:foregroundMark x1="54464" y1="15426" x2="54464" y2="15426"/>
                              <a14:foregroundMark x1="45982" y1="17553" x2="45982" y2="17553"/>
                              <a14:foregroundMark x1="43750" y1="20745" x2="43750" y2="20745"/>
                              <a14:foregroundMark x1="52232" y1="28191" x2="52232" y2="28191"/>
                              <a14:foregroundMark x1="21429" y1="69149" x2="21429" y2="69149"/>
                              <a14:foregroundMark x1="17411" y1="66489" x2="17411" y2="66489"/>
                              <a14:foregroundMark x1="16518" y1="72340" x2="16518" y2="72340"/>
                              <a14:foregroundMark x1="16518" y1="75000" x2="16518" y2="75000"/>
                              <a14:foregroundMark x1="19196" y1="71809" x2="21429" y2="71809"/>
                              <a14:foregroundMark x1="22321" y1="67021" x2="22321" y2="67021"/>
                              <a14:foregroundMark x1="22321" y1="64894" x2="22321" y2="64894"/>
                              <a14:foregroundMark x1="15625" y1="62234" x2="15625" y2="62234"/>
                              <a14:foregroundMark x1="42857" y1="25532" x2="42857" y2="25532"/>
                              <a14:foregroundMark x1="41964" y1="13830" x2="41964" y2="13830"/>
                              <a14:foregroundMark x1="46875" y1="13298" x2="46875" y2="13298"/>
                              <a14:foregroundMark x1="13839" y1="67021" x2="13839" y2="67021"/>
                            </a14:backgroundRemoval>
                          </a14:imgEffect>
                          <a14:imgEffect>
                            <a14:sharpenSoften amount="1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39332" y="2666471"/>
                  <a:ext cx="937260" cy="7848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21" name="Group 3"/>
                <p:cNvGrpSpPr>
                  <a:grpSpLocks/>
                </p:cNvGrpSpPr>
                <p:nvPr/>
              </p:nvGrpSpPr>
              <p:grpSpPr bwMode="auto">
                <a:xfrm>
                  <a:off x="7439332" y="2818804"/>
                  <a:ext cx="482600" cy="536575"/>
                  <a:chOff x="9637" y="4233"/>
                  <a:chExt cx="761" cy="847"/>
                </a:xfrm>
              </p:grpSpPr>
              <p:sp>
                <p:nvSpPr>
                  <p:cNvPr id="22" name="Arc 4"/>
                  <p:cNvSpPr>
                    <a:spLocks/>
                  </p:cNvSpPr>
                  <p:nvPr/>
                </p:nvSpPr>
                <p:spPr bwMode="auto">
                  <a:xfrm rot="-6480156">
                    <a:off x="9775" y="4458"/>
                    <a:ext cx="779" cy="466"/>
                  </a:xfrm>
                  <a:custGeom>
                    <a:avLst/>
                    <a:gdLst>
                      <a:gd name="T0" fmla="*/ 2147483647 w 21600"/>
                      <a:gd name="T1" fmla="*/ 0 h 21600"/>
                      <a:gd name="T2" fmla="*/ 2147483647 w 21600"/>
                      <a:gd name="T3" fmla="*/ 2147483647 h 21600"/>
                      <a:gd name="T4" fmla="*/ 0 w 21600"/>
                      <a:gd name="T5" fmla="*/ 2147483647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10860" y="0"/>
                        </a:moveTo>
                        <a:cubicBezTo>
                          <a:pt x="17509" y="3867"/>
                          <a:pt x="21600" y="10979"/>
                          <a:pt x="21600" y="18671"/>
                        </a:cubicBezTo>
                      </a:path>
                      <a:path w="21600" h="21600" stroke="0" extrusionOk="0">
                        <a:moveTo>
                          <a:pt x="10860" y="0"/>
                        </a:moveTo>
                        <a:cubicBezTo>
                          <a:pt x="17509" y="3867"/>
                          <a:pt x="21600" y="10979"/>
                          <a:pt x="21600" y="18671"/>
                        </a:cubicBezTo>
                        <a:lnTo>
                          <a:pt x="0" y="18671"/>
                        </a:lnTo>
                        <a:lnTo>
                          <a:pt x="10860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3" name="Zone de texte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37" y="4233"/>
                    <a:ext cx="574" cy="3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fr-F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A-S</a:t>
                    </a:r>
                    <a:endParaRPr kumimoji="0" lang="fr-FR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91575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à coins arrondis 32"/>
          <p:cNvSpPr/>
          <p:nvPr/>
        </p:nvSpPr>
        <p:spPr>
          <a:xfrm>
            <a:off x="1439652" y="5045193"/>
            <a:ext cx="5868652" cy="106602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95536" y="2791943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Comic Sans MS" pitchFamily="66" charset="0"/>
              </a:rPr>
              <a:t>Pistes d’amélioration</a:t>
            </a:r>
            <a:endParaRPr lang="fr-FR" sz="1400" b="1" dirty="0">
              <a:latin typeface="Comic Sans MS" pitchFamily="66" charset="0"/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1575741" y="3838936"/>
            <a:ext cx="5580112" cy="2146920"/>
            <a:chOff x="1431113" y="3460904"/>
            <a:chExt cx="5580112" cy="2146920"/>
          </a:xfrm>
        </p:grpSpPr>
        <p:sp>
          <p:nvSpPr>
            <p:cNvPr id="19" name="ZoneTexte 18"/>
            <p:cNvSpPr txBox="1"/>
            <p:nvPr/>
          </p:nvSpPr>
          <p:spPr>
            <a:xfrm>
              <a:off x="1431113" y="4869160"/>
              <a:ext cx="5580112" cy="738664"/>
            </a:xfrm>
            <a:prstGeom prst="rect">
              <a:avLst/>
            </a:prstGeom>
            <a:solidFill>
              <a:srgbClr val="33CC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latin typeface="Comic Sans MS" pitchFamily="66" charset="0"/>
                </a:rPr>
                <a:t>Afin de répondre à la problématique, l’élève utilise le modèle de comportement en faisant varier un paramètre à la fois de ce modèle et observe l’impact sur l’autonomie</a:t>
              </a:r>
              <a:endParaRPr lang="fr-FR" sz="1400" dirty="0">
                <a:latin typeface="Comic Sans MS" pitchFamily="66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65797" y="3460904"/>
              <a:ext cx="230699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100" dirty="0">
                  <a:latin typeface="Comic Sans MS" pitchFamily="66" charset="0"/>
                </a:rPr>
                <a:t>Problématique :</a:t>
              </a:r>
            </a:p>
            <a:p>
              <a:pPr algn="ctr"/>
              <a:r>
                <a:rPr lang="fr-FR" sz="1100" dirty="0" smtClean="0">
                  <a:latin typeface="Comic Sans MS" pitchFamily="66" charset="0"/>
                </a:rPr>
                <a:t>Comment augmenter l’autonomie d’un système en modifiant certains des ses constituants </a:t>
              </a:r>
              <a:r>
                <a:rPr lang="fr-FR" sz="1100" dirty="0">
                  <a:latin typeface="Comic Sans MS" pitchFamily="66" charset="0"/>
                </a:rPr>
                <a:t>?</a:t>
              </a: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191606" y="3313049"/>
            <a:ext cx="8745294" cy="1732144"/>
            <a:chOff x="191606" y="3313049"/>
            <a:chExt cx="8745294" cy="1732144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606" y="3313049"/>
              <a:ext cx="3000147" cy="15561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perspectiveHeroicExtremeLef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8799" y="3402119"/>
              <a:ext cx="1938101" cy="16430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perspectiveHeroicExtremeLef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Pensées 23"/>
          <p:cNvSpPr/>
          <p:nvPr/>
        </p:nvSpPr>
        <p:spPr>
          <a:xfrm>
            <a:off x="4139952" y="3597160"/>
            <a:ext cx="2858834" cy="1344007"/>
          </a:xfrm>
          <a:prstGeom prst="cloudCallout">
            <a:avLst>
              <a:gd name="adj1" fmla="val -52293"/>
              <a:gd name="adj2" fmla="val 87586"/>
            </a:avLst>
          </a:prstGeom>
          <a:solidFill>
            <a:srgbClr val="99FFCC">
              <a:alpha val="34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-32" y="0"/>
            <a:ext cx="1214446" cy="5000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0" y="38377"/>
            <a:ext cx="12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Sciences de l’ingénieur</a:t>
            </a:r>
            <a:endParaRPr lang="fr-F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7" name="Rectangle 7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010346" y="72178"/>
            <a:ext cx="3783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fr-FR" sz="20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Activité: la tête dans les étoiles</a:t>
            </a:r>
            <a:endParaRPr lang="fr-FR" sz="20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35496" y="188640"/>
            <a:ext cx="9046552" cy="2717281"/>
            <a:chOff x="35496" y="188640"/>
            <a:chExt cx="9046552" cy="2717281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220" b="100000" l="44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88640"/>
              <a:ext cx="9046552" cy="2612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" name="Groupe 9"/>
            <p:cNvGrpSpPr/>
            <p:nvPr/>
          </p:nvGrpSpPr>
          <p:grpSpPr>
            <a:xfrm>
              <a:off x="5001677" y="2078751"/>
              <a:ext cx="3455224" cy="827170"/>
              <a:chOff x="5004048" y="1986397"/>
              <a:chExt cx="3455224" cy="827170"/>
            </a:xfrm>
          </p:grpSpPr>
          <p:grpSp>
            <p:nvGrpSpPr>
              <p:cNvPr id="11" name="Groupe 10"/>
              <p:cNvGrpSpPr/>
              <p:nvPr/>
            </p:nvGrpSpPr>
            <p:grpSpPr>
              <a:xfrm>
                <a:off x="5004048" y="1986397"/>
                <a:ext cx="2046079" cy="759363"/>
                <a:chOff x="5004048" y="1986397"/>
                <a:chExt cx="2046079" cy="759363"/>
              </a:xfrm>
            </p:grpSpPr>
            <p:pic>
              <p:nvPicPr>
                <p:cNvPr id="17" name="Image 16"/>
                <p:cNvPicPr/>
                <p:nvPr/>
              </p:nvPicPr>
              <p:blipFill rotWithShape="1">
                <a:blip r:embed="rId9" cstate="print"/>
                <a:srcRect l="8540" t="1940" r="15377" b="11110"/>
                <a:stretch/>
              </p:blipFill>
              <p:spPr bwMode="auto">
                <a:xfrm>
                  <a:off x="5004048" y="1988840"/>
                  <a:ext cx="749935" cy="7569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04800" dist="139699" dir="2700000" algn="tl">
                    <a:srgbClr val="333333"/>
                  </a:outerShdw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8" name="Image 17"/>
                <p:cNvPicPr/>
                <p:nvPr/>
              </p:nvPicPr>
              <p:blipFill rotWithShape="1">
                <a:blip r:embed="rId9" cstate="print"/>
                <a:srcRect l="8540" t="1940" r="15377" b="11110"/>
                <a:stretch/>
              </p:blipFill>
              <p:spPr bwMode="auto">
                <a:xfrm>
                  <a:off x="6300192" y="1986397"/>
                  <a:ext cx="749935" cy="7569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04800" dist="139699" dir="2700000" algn="tl">
                    <a:srgbClr val="333333"/>
                  </a:outerShdw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grpSp>
            <p:nvGrpSpPr>
              <p:cNvPr id="12" name="Groupe 11"/>
              <p:cNvGrpSpPr/>
              <p:nvPr/>
            </p:nvGrpSpPr>
            <p:grpSpPr>
              <a:xfrm>
                <a:off x="7522012" y="2028707"/>
                <a:ext cx="937260" cy="784860"/>
                <a:chOff x="7439332" y="2666471"/>
                <a:chExt cx="937260" cy="784860"/>
              </a:xfrm>
            </p:grpSpPr>
            <p:pic>
              <p:nvPicPr>
                <p:cNvPr id="13" name="Image 12" descr="C:\Users\user\Desktop\ars.png"/>
                <p:cNvPicPr/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3723" b="89894" l="4018" r="89286">
                              <a14:foregroundMark x1="48661" y1="22340" x2="48661" y2="22340"/>
                              <a14:foregroundMark x1="50000" y1="18085" x2="50000" y2="18085"/>
                              <a14:foregroundMark x1="54464" y1="15426" x2="54464" y2="15426"/>
                              <a14:foregroundMark x1="45982" y1="17553" x2="45982" y2="17553"/>
                              <a14:foregroundMark x1="43750" y1="20745" x2="43750" y2="20745"/>
                              <a14:foregroundMark x1="52232" y1="28191" x2="52232" y2="28191"/>
                              <a14:foregroundMark x1="21429" y1="69149" x2="21429" y2="69149"/>
                              <a14:foregroundMark x1="17411" y1="66489" x2="17411" y2="66489"/>
                              <a14:foregroundMark x1="16518" y1="72340" x2="16518" y2="72340"/>
                              <a14:foregroundMark x1="16518" y1="75000" x2="16518" y2="75000"/>
                              <a14:foregroundMark x1="19196" y1="71809" x2="21429" y2="71809"/>
                              <a14:foregroundMark x1="22321" y1="67021" x2="22321" y2="67021"/>
                              <a14:foregroundMark x1="22321" y1="64894" x2="22321" y2="64894"/>
                              <a14:foregroundMark x1="15625" y1="62234" x2="15625" y2="62234"/>
                              <a14:foregroundMark x1="42857" y1="25532" x2="42857" y2="25532"/>
                              <a14:foregroundMark x1="41964" y1="13830" x2="41964" y2="13830"/>
                              <a14:foregroundMark x1="46875" y1="13298" x2="46875" y2="13298"/>
                              <a14:foregroundMark x1="13839" y1="67021" x2="13839" y2="67021"/>
                            </a14:backgroundRemoval>
                          </a14:imgEffect>
                          <a14:imgEffect>
                            <a14:sharpenSoften amount="1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39332" y="2666471"/>
                  <a:ext cx="937260" cy="7848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14" name="Group 3"/>
                <p:cNvGrpSpPr>
                  <a:grpSpLocks/>
                </p:cNvGrpSpPr>
                <p:nvPr/>
              </p:nvGrpSpPr>
              <p:grpSpPr bwMode="auto">
                <a:xfrm>
                  <a:off x="7439332" y="2818804"/>
                  <a:ext cx="482600" cy="536575"/>
                  <a:chOff x="9637" y="4233"/>
                  <a:chExt cx="761" cy="847"/>
                </a:xfrm>
              </p:grpSpPr>
              <p:sp>
                <p:nvSpPr>
                  <p:cNvPr id="15" name="Arc 4"/>
                  <p:cNvSpPr>
                    <a:spLocks/>
                  </p:cNvSpPr>
                  <p:nvPr/>
                </p:nvSpPr>
                <p:spPr bwMode="auto">
                  <a:xfrm rot="-6480156">
                    <a:off x="9775" y="4458"/>
                    <a:ext cx="779" cy="466"/>
                  </a:xfrm>
                  <a:custGeom>
                    <a:avLst/>
                    <a:gdLst>
                      <a:gd name="T0" fmla="*/ 2147483647 w 21600"/>
                      <a:gd name="T1" fmla="*/ 0 h 21600"/>
                      <a:gd name="T2" fmla="*/ 2147483647 w 21600"/>
                      <a:gd name="T3" fmla="*/ 2147483647 h 21600"/>
                      <a:gd name="T4" fmla="*/ 0 w 21600"/>
                      <a:gd name="T5" fmla="*/ 2147483647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10860" y="0"/>
                        </a:moveTo>
                        <a:cubicBezTo>
                          <a:pt x="17509" y="3867"/>
                          <a:pt x="21600" y="10979"/>
                          <a:pt x="21600" y="18671"/>
                        </a:cubicBezTo>
                      </a:path>
                      <a:path w="21600" h="21600" stroke="0" extrusionOk="0">
                        <a:moveTo>
                          <a:pt x="10860" y="0"/>
                        </a:moveTo>
                        <a:cubicBezTo>
                          <a:pt x="17509" y="3867"/>
                          <a:pt x="21600" y="10979"/>
                          <a:pt x="21600" y="18671"/>
                        </a:cubicBezTo>
                        <a:lnTo>
                          <a:pt x="0" y="18671"/>
                        </a:lnTo>
                        <a:lnTo>
                          <a:pt x="10860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" name="Zone de texte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37" y="4233"/>
                    <a:ext cx="574" cy="3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fr-F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A-S</a:t>
                    </a:r>
                    <a:endParaRPr kumimoji="0" lang="fr-FR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</p:grpSp>
      </p:grpSp>
      <p:sp>
        <p:nvSpPr>
          <p:cNvPr id="29" name="Flèche courbée vers la gauche 28"/>
          <p:cNvSpPr/>
          <p:nvPr/>
        </p:nvSpPr>
        <p:spPr>
          <a:xfrm rot="1078236">
            <a:off x="7961381" y="1669367"/>
            <a:ext cx="739450" cy="4350412"/>
          </a:xfrm>
          <a:prstGeom prst="curvedLeftArrow">
            <a:avLst>
              <a:gd name="adj1" fmla="val 6933"/>
              <a:gd name="adj2" fmla="val 27723"/>
              <a:gd name="adj3" fmla="val 245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0" name="Flèche courbée vers la gauche 29"/>
          <p:cNvSpPr/>
          <p:nvPr/>
        </p:nvSpPr>
        <p:spPr>
          <a:xfrm rot="10585512">
            <a:off x="244417" y="1523641"/>
            <a:ext cx="1063870" cy="4246913"/>
          </a:xfrm>
          <a:prstGeom prst="curvedLeftArrow">
            <a:avLst>
              <a:gd name="adj1" fmla="val 7343"/>
              <a:gd name="adj2" fmla="val 19818"/>
              <a:gd name="adj3" fmla="val 261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31" name="Picture 9">
            <a:hlinkClick r:id="rId12" action="ppaction://hlinkfil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86" b="96429" l="8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714" y="6237312"/>
            <a:ext cx="323875" cy="32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>
            <a:hlinkClick r:id="rId15" action="ppaction://hlinkfil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86" b="96429" l="8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926" y="6237311"/>
            <a:ext cx="323876" cy="323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9">
            <a:hlinkClick r:id="rId16" action="ppaction://hlinkfil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786" b="96429" l="8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30" y="6028132"/>
            <a:ext cx="722497" cy="722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712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" y="908720"/>
            <a:ext cx="8899791" cy="472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t="2281" r="1666" b="1755"/>
          <a:stretch/>
        </p:blipFill>
        <p:spPr bwMode="auto">
          <a:xfrm>
            <a:off x="113702" y="3655348"/>
            <a:ext cx="3206116" cy="300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1" b="99770" l="850" r="98867">
                        <a14:foregroundMark x1="22380" y1="7834" x2="22380" y2="7834"/>
                        <a14:foregroundMark x1="40793" y1="26037" x2="40793" y2="26037"/>
                        <a14:foregroundMark x1="58074" y1="49309" x2="58074" y2="49309"/>
                        <a14:foregroundMark x1="49008" y1="14516" x2="49008" y2="14516"/>
                        <a14:foregroundMark x1="47592" y1="11751" x2="47592" y2="11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4859">
            <a:off x="3337599" y="5147645"/>
            <a:ext cx="1537147" cy="188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-32" y="0"/>
            <a:ext cx="1214446" cy="5000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0" y="38377"/>
            <a:ext cx="12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Sciences de l’ingénieur</a:t>
            </a:r>
            <a:endParaRPr lang="fr-F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Rectangle 7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267744" y="49942"/>
            <a:ext cx="66247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fr-FR" sz="20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Exploitation du modèle: changement de tube optique</a:t>
            </a:r>
            <a:endParaRPr lang="fr-FR" sz="20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14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8" y="764704"/>
            <a:ext cx="8998824" cy="476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14" y="3756179"/>
            <a:ext cx="3095633" cy="291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000" y1="18966" x2="50000" y2="1896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760">
            <a:off x="3187946" y="5419811"/>
            <a:ext cx="563126" cy="1193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-32" y="0"/>
            <a:ext cx="1214446" cy="5000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0" y="38377"/>
            <a:ext cx="12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Sciences de l’ingénieur</a:t>
            </a:r>
            <a:endParaRPr lang="fr-F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Rectangle 7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267744" y="44624"/>
            <a:ext cx="66247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fr-FR" sz="20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Exploitation du modèle: amélioration de l’autonomie</a:t>
            </a:r>
            <a:endParaRPr lang="fr-FR" sz="20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0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90544" y="1248221"/>
            <a:ext cx="5827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 type="none" w="lg" len="sm"/>
              </a14:hiddenLine>
            </a:ext>
          </a:extLst>
        </p:spPr>
        <p:txBody>
          <a:bodyPr anchor="ctr">
            <a:spAutoFit/>
          </a:bodyPr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/>
            <a:r>
              <a:rPr lang="fr-FR" altLang="fr-FR" sz="1400" dirty="0">
                <a:solidFill>
                  <a:prstClr val="black"/>
                </a:solidFill>
              </a:rPr>
              <a:t>Développer les savoirs et compétences des élèves dans le domaine </a:t>
            </a:r>
          </a:p>
        </p:txBody>
      </p:sp>
      <p:grpSp>
        <p:nvGrpSpPr>
          <p:cNvPr id="33" name="Groupe 32"/>
          <p:cNvGrpSpPr/>
          <p:nvPr/>
        </p:nvGrpSpPr>
        <p:grpSpPr>
          <a:xfrm>
            <a:off x="466757" y="1813371"/>
            <a:ext cx="5138737" cy="701675"/>
            <a:chOff x="304801" y="1360488"/>
            <a:chExt cx="5138737" cy="701675"/>
          </a:xfrm>
        </p:grpSpPr>
        <p:sp>
          <p:nvSpPr>
            <p:cNvPr id="10" name="AutoShape 26"/>
            <p:cNvSpPr>
              <a:spLocks noChangeArrowheads="1"/>
            </p:cNvSpPr>
            <p:nvPr/>
          </p:nvSpPr>
          <p:spPr bwMode="auto">
            <a:xfrm flipV="1">
              <a:off x="325438" y="1360488"/>
              <a:ext cx="5118100" cy="682625"/>
            </a:xfrm>
            <a:prstGeom prst="roundRect">
              <a:avLst>
                <a:gd name="adj" fmla="val 16667"/>
              </a:avLst>
            </a:prstGeom>
            <a:solidFill>
              <a:srgbClr val="FDC909">
                <a:alpha val="20000"/>
              </a:srgbClr>
            </a:solidFill>
            <a:ln w="12700" algn="ctr">
              <a:solidFill>
                <a:srgbClr val="FF8205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fr-FR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fr-FR" altLang="fr-FR">
                <a:solidFill>
                  <a:prstClr val="black"/>
                </a:solidFill>
              </a:endParaRPr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304801" y="1404938"/>
              <a:ext cx="4954587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fr-FR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80000"/>
                </a:lnSpc>
                <a:spcBef>
                  <a:spcPct val="20000"/>
                </a:spcBef>
                <a:buFont typeface="Wingdings" pitchFamily="2" charset="2"/>
                <a:buChar char="§"/>
              </a:pPr>
              <a:r>
                <a:rPr lang="fr-FR" altLang="fr-FR" sz="1400">
                  <a:solidFill>
                    <a:prstClr val="black"/>
                  </a:solidFill>
                  <a:cs typeface="Arial" charset="0"/>
                </a:rPr>
                <a:t>Analyser / décrire </a:t>
              </a:r>
              <a:r>
                <a:rPr lang="fr-FR" altLang="fr-FR" sz="1400" b="1">
                  <a:solidFill>
                    <a:prstClr val="black"/>
                  </a:solidFill>
                  <a:cs typeface="Arial" charset="0"/>
                </a:rPr>
                <a:t>la structure</a:t>
              </a:r>
              <a:r>
                <a:rPr lang="fr-FR" altLang="fr-FR" sz="1400">
                  <a:solidFill>
                    <a:prstClr val="black"/>
                  </a:solidFill>
                  <a:cs typeface="Arial" charset="0"/>
                </a:rPr>
                <a:t> d’un système </a:t>
              </a:r>
            </a:p>
          </p:txBody>
        </p: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304801" y="1624013"/>
              <a:ext cx="4683125" cy="43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fr-FR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80000"/>
                </a:lnSpc>
                <a:spcBef>
                  <a:spcPct val="20000"/>
                </a:spcBef>
                <a:buFont typeface="Wingdings" pitchFamily="2" charset="2"/>
                <a:buChar char="§"/>
              </a:pPr>
              <a:r>
                <a:rPr lang="fr-FR" altLang="fr-FR" sz="1400">
                  <a:solidFill>
                    <a:prstClr val="black"/>
                  </a:solidFill>
                  <a:cs typeface="Arial" charset="0"/>
                </a:rPr>
                <a:t>le </a:t>
              </a:r>
              <a:r>
                <a:rPr lang="fr-FR" altLang="fr-FR" sz="1400" b="1">
                  <a:solidFill>
                    <a:prstClr val="black"/>
                  </a:solidFill>
                  <a:cs typeface="Arial" charset="0"/>
                </a:rPr>
                <a:t>représenter sous forme d’un graphe</a:t>
              </a:r>
              <a:r>
                <a:rPr lang="fr-FR" altLang="fr-FR" sz="1400">
                  <a:solidFill>
                    <a:prstClr val="black"/>
                  </a:solidFill>
                  <a:cs typeface="Arial" charset="0"/>
                </a:rPr>
                <a:t> structurel  </a:t>
              </a:r>
              <a:br>
                <a:rPr lang="fr-FR" altLang="fr-FR" sz="1400">
                  <a:solidFill>
                    <a:prstClr val="black"/>
                  </a:solidFill>
                  <a:cs typeface="Arial" charset="0"/>
                </a:rPr>
              </a:br>
              <a:r>
                <a:rPr lang="fr-FR" altLang="fr-FR" sz="1400">
                  <a:solidFill>
                    <a:prstClr val="black"/>
                  </a:solidFill>
                  <a:cs typeface="Arial" charset="0"/>
                  <a:sym typeface="Symbol" pitchFamily="18" charset="2"/>
                </a:rPr>
                <a:t> constituants  lois de comportement temporelles</a:t>
              </a: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466757" y="2607121"/>
            <a:ext cx="5138737" cy="677863"/>
            <a:chOff x="304801" y="2154238"/>
            <a:chExt cx="5138737" cy="677863"/>
          </a:xfrm>
        </p:grpSpPr>
        <p:sp>
          <p:nvSpPr>
            <p:cNvPr id="11" name="AutoShape 28"/>
            <p:cNvSpPr>
              <a:spLocks noChangeArrowheads="1"/>
            </p:cNvSpPr>
            <p:nvPr/>
          </p:nvSpPr>
          <p:spPr bwMode="auto">
            <a:xfrm flipV="1">
              <a:off x="325438" y="2162176"/>
              <a:ext cx="5118100" cy="669925"/>
            </a:xfrm>
            <a:prstGeom prst="roundRect">
              <a:avLst>
                <a:gd name="adj" fmla="val 16667"/>
              </a:avLst>
            </a:prstGeom>
            <a:solidFill>
              <a:srgbClr val="FDC909">
                <a:alpha val="20000"/>
              </a:srgbClr>
            </a:solidFill>
            <a:ln w="12700" algn="ctr">
              <a:solidFill>
                <a:srgbClr val="FF8205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fr-FR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fr-FR" altLang="fr-FR">
                <a:solidFill>
                  <a:prstClr val="black"/>
                </a:solidFill>
              </a:endParaRPr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304801" y="2154238"/>
              <a:ext cx="5060950" cy="26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fr-FR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80000"/>
                </a:lnSpc>
                <a:spcBef>
                  <a:spcPct val="20000"/>
                </a:spcBef>
                <a:buFont typeface="Wingdings" pitchFamily="2" charset="2"/>
                <a:buChar char="§"/>
              </a:pPr>
              <a:r>
                <a:rPr lang="fr-FR" altLang="fr-FR" sz="1400">
                  <a:solidFill>
                    <a:prstClr val="black"/>
                  </a:solidFill>
                  <a:cs typeface="Arial" charset="0"/>
                  <a:sym typeface="Symbol" pitchFamily="18" charset="2"/>
                </a:rPr>
                <a:t>permettre la </a:t>
              </a:r>
              <a:r>
                <a:rPr lang="fr-FR" altLang="fr-FR" sz="1400" b="1">
                  <a:solidFill>
                    <a:prstClr val="black"/>
                  </a:solidFill>
                  <a:cs typeface="Arial" charset="0"/>
                  <a:sym typeface="Symbol" pitchFamily="18" charset="2"/>
                </a:rPr>
                <a:t>simulation du comportement</a:t>
              </a:r>
              <a:r>
                <a:rPr lang="fr-FR" altLang="fr-FR" sz="1400">
                  <a:solidFill>
                    <a:prstClr val="black"/>
                  </a:solidFill>
                  <a:cs typeface="Arial" charset="0"/>
                  <a:sym typeface="Symbol" pitchFamily="18" charset="2"/>
                </a:rPr>
                <a:t> de l’ensemble</a:t>
              </a:r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304801" y="2395538"/>
              <a:ext cx="5060950" cy="43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fr-FR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80000"/>
                </a:lnSpc>
                <a:spcBef>
                  <a:spcPct val="20000"/>
                </a:spcBef>
                <a:buFont typeface="Wingdings" pitchFamily="2" charset="2"/>
                <a:buChar char="§"/>
              </a:pPr>
              <a:r>
                <a:rPr lang="fr-FR" altLang="fr-FR" sz="1400" dirty="0">
                  <a:solidFill>
                    <a:prstClr val="black"/>
                  </a:solidFill>
                  <a:cs typeface="Arial" charset="0"/>
                  <a:sym typeface="Symbol" pitchFamily="18" charset="2"/>
                </a:rPr>
                <a:t>exploiter la simulation en faisant </a:t>
              </a:r>
              <a:r>
                <a:rPr lang="fr-FR" altLang="fr-FR" sz="1400" b="1" dirty="0">
                  <a:solidFill>
                    <a:prstClr val="black"/>
                  </a:solidFill>
                  <a:cs typeface="Arial" charset="0"/>
                  <a:sym typeface="Symbol" pitchFamily="18" charset="2"/>
                </a:rPr>
                <a:t>varier les paramètres</a:t>
              </a:r>
              <a:r>
                <a:rPr lang="fr-FR" altLang="fr-FR" sz="1400" dirty="0">
                  <a:solidFill>
                    <a:prstClr val="black"/>
                  </a:solidFill>
                  <a:cs typeface="Arial" charset="0"/>
                  <a:sym typeface="Symbol" pitchFamily="18" charset="2"/>
                </a:rPr>
                <a:t> et </a:t>
              </a:r>
              <a:br>
                <a:rPr lang="fr-FR" altLang="fr-FR" sz="1400" dirty="0">
                  <a:solidFill>
                    <a:prstClr val="black"/>
                  </a:solidFill>
                  <a:cs typeface="Arial" charset="0"/>
                  <a:sym typeface="Symbol" pitchFamily="18" charset="2"/>
                </a:rPr>
              </a:br>
              <a:r>
                <a:rPr lang="fr-FR" altLang="fr-FR" sz="1400" dirty="0">
                  <a:solidFill>
                    <a:prstClr val="black"/>
                  </a:solidFill>
                  <a:cs typeface="Arial" charset="0"/>
                  <a:sym typeface="Symbol" pitchFamily="18" charset="2"/>
                </a:rPr>
                <a:t>en proposant la </a:t>
              </a:r>
              <a:r>
                <a:rPr lang="fr-FR" altLang="fr-FR" sz="1400" b="1" dirty="0">
                  <a:solidFill>
                    <a:prstClr val="black"/>
                  </a:solidFill>
                  <a:cs typeface="Arial" charset="0"/>
                  <a:sym typeface="Symbol" pitchFamily="18" charset="2"/>
                </a:rPr>
                <a:t>consultation des résultats</a:t>
              </a:r>
              <a:endParaRPr lang="fr-FR" altLang="fr-FR" sz="1400" dirty="0">
                <a:solidFill>
                  <a:prstClr val="black"/>
                </a:solidFill>
                <a:cs typeface="Arial" charset="0"/>
                <a:sym typeface="Symbol" pitchFamily="18" charset="2"/>
              </a:endParaRPr>
            </a:p>
          </p:txBody>
        </p:sp>
      </p:grp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065869" y="959296"/>
            <a:ext cx="1825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 type="none" w="lg" len="sm"/>
              </a14:hiddenLine>
            </a:ext>
          </a:extLst>
        </p:spPr>
        <p:txBody>
          <a:bodyPr anchor="ctr">
            <a:spAutoFit/>
          </a:bodyPr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/>
            <a:r>
              <a:rPr lang="fr-FR" altLang="fr-FR" sz="1400" b="1" dirty="0">
                <a:solidFill>
                  <a:prstClr val="black"/>
                </a:solidFill>
              </a:rPr>
              <a:t>de l’analyse,</a:t>
            </a:r>
            <a:endParaRPr lang="fr-FR" altLang="fr-FR" sz="1400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065869" y="1219646"/>
            <a:ext cx="23399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 type="none" w="lg" len="sm"/>
              </a14:hiddenLine>
            </a:ext>
          </a:extLst>
        </p:spPr>
        <p:txBody>
          <a:bodyPr anchor="ctr">
            <a:spAutoFit/>
          </a:bodyPr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/>
            <a:r>
              <a:rPr lang="fr-FR" altLang="fr-FR" sz="1400" b="1" dirty="0">
                <a:solidFill>
                  <a:prstClr val="black"/>
                </a:solidFill>
              </a:rPr>
              <a:t>de la modélisation,</a:t>
            </a:r>
            <a:endParaRPr lang="fr-FR" altLang="fr-FR" sz="1400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6065869" y="1478409"/>
            <a:ext cx="27924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 type="none" w="lg" len="sm"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/>
            <a:r>
              <a:rPr lang="fr-FR" altLang="fr-FR" sz="1400" b="1" dirty="0">
                <a:solidFill>
                  <a:prstClr val="black"/>
                </a:solidFill>
              </a:rPr>
              <a:t>de la simulation des systèmes</a:t>
            </a:r>
            <a:endParaRPr lang="fr-FR" altLang="fr-FR" sz="1400" dirty="0">
              <a:solidFill>
                <a:prstClr val="black"/>
              </a:solidFill>
            </a:endParaRPr>
          </a:p>
        </p:txBody>
      </p:sp>
      <p:sp>
        <p:nvSpPr>
          <p:cNvPr id="24" name="Accolade ouvrante 23"/>
          <p:cNvSpPr>
            <a:spLocks/>
          </p:cNvSpPr>
          <p:nvPr/>
        </p:nvSpPr>
        <p:spPr bwMode="auto">
          <a:xfrm>
            <a:off x="5970619" y="1002159"/>
            <a:ext cx="107950" cy="722312"/>
          </a:xfrm>
          <a:prstGeom prst="leftBrace">
            <a:avLst>
              <a:gd name="adj1" fmla="val 48387"/>
              <a:gd name="adj2" fmla="val 50000"/>
            </a:avLst>
          </a:prstGeom>
          <a:noFill/>
          <a:ln w="19050" algn="ctr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fr-FR" altLang="fr-FR">
              <a:solidFill>
                <a:prstClr val="black"/>
              </a:solidFill>
            </a:endParaRPr>
          </a:p>
        </p:txBody>
      </p:sp>
      <p:grpSp>
        <p:nvGrpSpPr>
          <p:cNvPr id="31" name="Groupe 30"/>
          <p:cNvGrpSpPr/>
          <p:nvPr/>
        </p:nvGrpSpPr>
        <p:grpSpPr>
          <a:xfrm>
            <a:off x="1764887" y="4957902"/>
            <a:ext cx="2439987" cy="993636"/>
            <a:chOff x="1728789" y="4957902"/>
            <a:chExt cx="2439987" cy="993636"/>
          </a:xfrm>
        </p:grpSpPr>
        <p:sp>
          <p:nvSpPr>
            <p:cNvPr id="25" name="Flèche droite 24"/>
            <p:cNvSpPr/>
            <p:nvPr/>
          </p:nvSpPr>
          <p:spPr bwMode="auto">
            <a:xfrm flipH="1">
              <a:off x="1728789" y="4957902"/>
              <a:ext cx="1636712" cy="285750"/>
            </a:xfrm>
            <a:prstGeom prst="rightArrow">
              <a:avLst>
                <a:gd name="adj1" fmla="val 50000"/>
                <a:gd name="adj2" fmla="val 16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0" bIns="0" anchor="ctr"/>
            <a:lstStyle>
              <a:defPPr>
                <a:defRPr lang="fr-FR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fr-FR" sz="1600" dirty="0">
                <a:solidFill>
                  <a:prstClr val="black"/>
                </a:solidFill>
              </a:endParaRPr>
            </a:p>
          </p:txBody>
        </p:sp>
        <p:sp>
          <p:nvSpPr>
            <p:cNvPr id="27" name="Rectangle 26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879601" y="5243513"/>
              <a:ext cx="2289175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fr-FR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fr-FR" sz="2000" b="1" dirty="0">
                  <a:solidFill>
                    <a:prstClr val="white">
                      <a:lumMod val="50000"/>
                    </a:prstClr>
                  </a:solidFill>
                </a:rPr>
                <a:t>Et réciproquement !</a:t>
              </a: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5675344" y="1967359"/>
            <a:ext cx="1931193" cy="350837"/>
            <a:chOff x="5513388" y="1514476"/>
            <a:chExt cx="1931193" cy="350837"/>
          </a:xfrm>
        </p:grpSpPr>
        <p:sp>
          <p:nvSpPr>
            <p:cNvPr id="8" name="Rectangle à coins arrondis 7"/>
            <p:cNvSpPr/>
            <p:nvPr/>
          </p:nvSpPr>
          <p:spPr bwMode="auto">
            <a:xfrm>
              <a:off x="6169027" y="1514476"/>
              <a:ext cx="1275554" cy="350837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84000">
                  <a:srgbClr val="FDC909">
                    <a:alpha val="27000"/>
                  </a:srgbClr>
                </a:gs>
              </a:gsLst>
              <a:lin ang="5400000" scaled="0"/>
            </a:gradFill>
            <a:ln w="12700" cap="flat" cmpd="sng" algn="ctr">
              <a:solidFill>
                <a:srgbClr val="FF820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fr-FR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fr-FR" sz="2400" dirty="0">
                <a:solidFill>
                  <a:prstClr val="black"/>
                </a:solidFill>
              </a:endParaRPr>
            </a:p>
          </p:txBody>
        </p:sp>
        <p:sp>
          <p:nvSpPr>
            <p:cNvPr id="17" name="Text Box 29"/>
            <p:cNvSpPr txBox="1">
              <a:spLocks noChangeArrowheads="1"/>
            </p:cNvSpPr>
            <p:nvPr/>
          </p:nvSpPr>
          <p:spPr bwMode="auto">
            <a:xfrm>
              <a:off x="6223001" y="1525588"/>
              <a:ext cx="1185862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fr-FR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fr-FR" altLang="fr-FR" sz="1600" b="1">
                  <a:solidFill>
                    <a:srgbClr val="FF8205"/>
                  </a:solidFill>
                  <a:cs typeface="Arial" charset="0"/>
                </a:rPr>
                <a:t>Modéliser</a:t>
              </a:r>
            </a:p>
          </p:txBody>
        </p:sp>
        <p:sp>
          <p:nvSpPr>
            <p:cNvPr id="28" name="Flèche droite 27"/>
            <p:cNvSpPr>
              <a:spLocks noChangeArrowheads="1"/>
            </p:cNvSpPr>
            <p:nvPr/>
          </p:nvSpPr>
          <p:spPr bwMode="auto">
            <a:xfrm>
              <a:off x="5513388" y="1592263"/>
              <a:ext cx="590550" cy="219075"/>
            </a:xfrm>
            <a:prstGeom prst="rightArrow">
              <a:avLst>
                <a:gd name="adj1" fmla="val 50000"/>
                <a:gd name="adj2" fmla="val 49994"/>
              </a:avLst>
            </a:prstGeom>
            <a:solidFill>
              <a:srgbClr val="FDC909">
                <a:alpha val="20000"/>
              </a:srgbClr>
            </a:solidFill>
            <a:ln w="12700" algn="ctr">
              <a:solidFill>
                <a:srgbClr val="FF8205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fr-FR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fr-FR" altLang="fr-FR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5675344" y="2740471"/>
            <a:ext cx="1893888" cy="350838"/>
            <a:chOff x="5513388" y="2287588"/>
            <a:chExt cx="1893888" cy="350838"/>
          </a:xfrm>
        </p:grpSpPr>
        <p:sp>
          <p:nvSpPr>
            <p:cNvPr id="6" name="Rectangle à coins arrondis 5"/>
            <p:cNvSpPr/>
            <p:nvPr/>
          </p:nvSpPr>
          <p:spPr bwMode="auto">
            <a:xfrm>
              <a:off x="6170613" y="2287588"/>
              <a:ext cx="1176094" cy="350838"/>
            </a:xfrm>
            <a:prstGeom prst="roundRect">
              <a:avLst/>
            </a:prstGeom>
            <a:gradFill>
              <a:gsLst>
                <a:gs pos="0">
                  <a:schemeClr val="bg1"/>
                </a:gs>
                <a:gs pos="84000">
                  <a:srgbClr val="FDC909">
                    <a:alpha val="27000"/>
                  </a:srgbClr>
                </a:gs>
              </a:gsLst>
              <a:lin ang="5400000" scaled="0"/>
            </a:gradFill>
            <a:ln w="12700" cap="flat" cmpd="sng" algn="ctr">
              <a:solidFill>
                <a:srgbClr val="FF8205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>
              <a:defPPr>
                <a:defRPr lang="fr-FR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fr-FR" sz="2400" dirty="0">
                <a:solidFill>
                  <a:prstClr val="black"/>
                </a:solidFill>
              </a:endParaRPr>
            </a:p>
          </p:txBody>
        </p:sp>
        <p:sp>
          <p:nvSpPr>
            <p:cNvPr id="18" name="Text Box 30"/>
            <p:cNvSpPr txBox="1">
              <a:spLocks noChangeArrowheads="1"/>
            </p:cNvSpPr>
            <p:nvPr/>
          </p:nvSpPr>
          <p:spPr bwMode="auto">
            <a:xfrm>
              <a:off x="6221413" y="2290763"/>
              <a:ext cx="1185863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fr-FR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fr-FR" altLang="fr-FR" sz="1600" b="1">
                  <a:solidFill>
                    <a:srgbClr val="FF8811"/>
                  </a:solidFill>
                  <a:cs typeface="Arial" charset="0"/>
                </a:rPr>
                <a:t>Simuler</a:t>
              </a:r>
            </a:p>
          </p:txBody>
        </p:sp>
        <p:sp>
          <p:nvSpPr>
            <p:cNvPr id="29" name="Flèche droite 28"/>
            <p:cNvSpPr>
              <a:spLocks noChangeArrowheads="1"/>
            </p:cNvSpPr>
            <p:nvPr/>
          </p:nvSpPr>
          <p:spPr bwMode="auto">
            <a:xfrm>
              <a:off x="5513388" y="2352676"/>
              <a:ext cx="590550" cy="219075"/>
            </a:xfrm>
            <a:prstGeom prst="rightArrow">
              <a:avLst>
                <a:gd name="adj1" fmla="val 50000"/>
                <a:gd name="adj2" fmla="val 49994"/>
              </a:avLst>
            </a:prstGeom>
            <a:solidFill>
              <a:srgbClr val="FDC909">
                <a:alpha val="20000"/>
              </a:srgbClr>
            </a:solidFill>
            <a:ln w="12700" algn="ctr">
              <a:solidFill>
                <a:srgbClr val="FF8205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fr-FR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fr-FR" altLang="fr-FR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-42890" y="3299778"/>
            <a:ext cx="3352414" cy="3166745"/>
            <a:chOff x="-78988" y="3299778"/>
            <a:chExt cx="3352414" cy="3166745"/>
          </a:xfrm>
        </p:grpSpPr>
        <p:sp>
          <p:nvSpPr>
            <p:cNvPr id="19" name="Rectangle 18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1890713" y="3868738"/>
              <a:ext cx="1382713" cy="1014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fr-FR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fr-FR" sz="2000" b="1" dirty="0">
                  <a:solidFill>
                    <a:prstClr val="white">
                      <a:lumMod val="50000"/>
                    </a:prstClr>
                  </a:solidFill>
                </a:rPr>
                <a:t>Du système réel…</a:t>
              </a:r>
            </a:p>
          </p:txBody>
        </p:sp>
        <p:pic>
          <p:nvPicPr>
            <p:cNvPr id="39" name="Image 38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988" y="3299778"/>
              <a:ext cx="2541518" cy="3166745"/>
            </a:xfrm>
            <a:prstGeom prst="rect">
              <a:avLst/>
            </a:prstGeom>
            <a:noFill/>
          </p:spPr>
        </p:pic>
      </p:grpSp>
      <p:grpSp>
        <p:nvGrpSpPr>
          <p:cNvPr id="5" name="Groupe 4"/>
          <p:cNvGrpSpPr/>
          <p:nvPr/>
        </p:nvGrpSpPr>
        <p:grpSpPr>
          <a:xfrm>
            <a:off x="1872255" y="3485337"/>
            <a:ext cx="7179256" cy="2873588"/>
            <a:chOff x="1836157" y="3485337"/>
            <a:chExt cx="7179256" cy="2873588"/>
          </a:xfrm>
        </p:grpSpPr>
        <p:sp>
          <p:nvSpPr>
            <p:cNvPr id="26" name="Flèche droite 25"/>
            <p:cNvSpPr/>
            <p:nvPr/>
          </p:nvSpPr>
          <p:spPr bwMode="auto">
            <a:xfrm>
              <a:off x="1836157" y="3485337"/>
              <a:ext cx="1636712" cy="285750"/>
            </a:xfrm>
            <a:prstGeom prst="rightArrow">
              <a:avLst>
                <a:gd name="adj1" fmla="val 50000"/>
                <a:gd name="adj2" fmla="val 16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0" bIns="0" anchor="ctr"/>
            <a:lstStyle>
              <a:defPPr>
                <a:defRPr lang="fr-FR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fr-FR" sz="1600" dirty="0">
                <a:solidFill>
                  <a:prstClr val="black"/>
                </a:solidFill>
              </a:endParaRPr>
            </a:p>
          </p:txBody>
        </p:sp>
        <p:sp>
          <p:nvSpPr>
            <p:cNvPr id="20" name="Rectangle 19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481888" y="3767138"/>
              <a:ext cx="1533525" cy="1323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defPPr>
                <a:defRPr lang="fr-FR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fr-FR" sz="2000" b="1" dirty="0">
                  <a:solidFill>
                    <a:prstClr val="white">
                      <a:lumMod val="50000"/>
                    </a:prstClr>
                  </a:solidFill>
                </a:rPr>
                <a:t>…à son</a:t>
              </a:r>
              <a:br>
                <a:rPr lang="fr-FR" sz="2000" b="1" dirty="0">
                  <a:solidFill>
                    <a:prstClr val="white">
                      <a:lumMod val="50000"/>
                    </a:prstClr>
                  </a:solidFill>
                </a:rPr>
              </a:br>
              <a:r>
                <a:rPr lang="fr-FR" sz="2000" b="1" dirty="0">
                  <a:solidFill>
                    <a:prstClr val="white">
                      <a:lumMod val="50000"/>
                    </a:prstClr>
                  </a:solidFill>
                </a:rPr>
                <a:t>modèle</a:t>
              </a:r>
              <a:br>
                <a:rPr lang="fr-FR" sz="2000" b="1" dirty="0">
                  <a:solidFill>
                    <a:prstClr val="white">
                      <a:lumMod val="50000"/>
                    </a:prstClr>
                  </a:solidFill>
                </a:rPr>
              </a:br>
              <a:r>
                <a:rPr lang="fr-FR" sz="2000" b="1" dirty="0">
                  <a:solidFill>
                    <a:prstClr val="white">
                      <a:lumMod val="50000"/>
                    </a:prstClr>
                  </a:solidFill>
                </a:rPr>
                <a:t>et sa</a:t>
              </a:r>
              <a:br>
                <a:rPr lang="fr-FR" sz="2000" b="1" dirty="0">
                  <a:solidFill>
                    <a:prstClr val="white">
                      <a:lumMod val="50000"/>
                    </a:prstClr>
                  </a:solidFill>
                </a:rPr>
              </a:br>
              <a:r>
                <a:rPr lang="fr-FR" sz="2000" b="1" dirty="0">
                  <a:solidFill>
                    <a:prstClr val="white">
                      <a:lumMod val="50000"/>
                    </a:prstClr>
                  </a:solidFill>
                </a:rPr>
                <a:t>simulation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9055" y="3485338"/>
              <a:ext cx="4343510" cy="22229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perspectiveHeroicExtremeLef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003" y="4668238"/>
              <a:ext cx="2246312" cy="16906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perspectiveHeroicExtremeLef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Rectangle 40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-32" y="0"/>
            <a:ext cx="1214446" cy="5000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/>
          <p:cNvSpPr txBox="1"/>
          <p:nvPr/>
        </p:nvSpPr>
        <p:spPr>
          <a:xfrm>
            <a:off x="0" y="38377"/>
            <a:ext cx="12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Sciences de l’ingénieur</a:t>
            </a:r>
            <a:endParaRPr lang="fr-F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2" name="Rectangle 7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75824" y="45388"/>
            <a:ext cx="47365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fr-FR" sz="2000" b="1" dirty="0" smtClean="0">
                <a:ln>
                  <a:solidFill>
                    <a:srgbClr val="8064A2">
                      <a:lumMod val="75000"/>
                    </a:srgbClr>
                  </a:solidFill>
                </a:ln>
                <a:solidFill>
                  <a:srgbClr val="8064A2">
                    <a:lumMod val="75000"/>
                  </a:srgbClr>
                </a:solidFill>
              </a:rPr>
              <a:t>Intérêts </a:t>
            </a:r>
            <a:r>
              <a:rPr lang="fr-FR" sz="2000" b="1" dirty="0" smtClean="0">
                <a:ln>
                  <a:solidFill>
                    <a:srgbClr val="8064A2">
                      <a:lumMod val="75000"/>
                    </a:srgbClr>
                  </a:solidFill>
                </a:ln>
                <a:solidFill>
                  <a:srgbClr val="8064A2">
                    <a:lumMod val="75000"/>
                  </a:srgbClr>
                </a:solidFill>
              </a:rPr>
              <a:t>d’un logiciel multi physique</a:t>
            </a:r>
            <a:endParaRPr lang="fr-FR" sz="2000" b="1" dirty="0">
              <a:ln>
                <a:solidFill>
                  <a:srgbClr val="8064A2">
                    <a:lumMod val="75000"/>
                  </a:srgbClr>
                </a:solidFill>
              </a:ln>
              <a:solidFill>
                <a:srgbClr val="8064A2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32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2" grpId="0"/>
      <p:bldP spid="23" grpId="0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806431" y="2861647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Comic Sans MS" pitchFamily="66" charset="0"/>
              </a:rPr>
              <a:t>Merci de votre attention.</a:t>
            </a:r>
            <a:endParaRPr lang="fr-FR" sz="3200" dirty="0"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-32" y="0"/>
            <a:ext cx="1214446" cy="5000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0" y="38377"/>
            <a:ext cx="12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Sciences de l’ingénieur</a:t>
            </a:r>
            <a:endParaRPr lang="fr-F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7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475656" y="49966"/>
            <a:ext cx="71287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fr-FR" sz="20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Séminaire Sciences de l’ingénieur Académie de Lille 27 Mars 2014</a:t>
            </a:r>
            <a:endParaRPr lang="fr-FR" sz="20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7081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"/>
          <a:stretch/>
        </p:blipFill>
        <p:spPr bwMode="auto">
          <a:xfrm>
            <a:off x="59440" y="1009149"/>
            <a:ext cx="8977056" cy="497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èche courbée vers la gauche 3">
            <a:hlinkClick r:id="rId3" action="ppaction://hlinksldjump"/>
          </p:cNvPr>
          <p:cNvSpPr/>
          <p:nvPr/>
        </p:nvSpPr>
        <p:spPr>
          <a:xfrm>
            <a:off x="395536" y="6309320"/>
            <a:ext cx="216024" cy="3600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960" y="164539"/>
            <a:ext cx="8563520" cy="707886"/>
          </a:xfrm>
          <a:prstGeom prst="rect">
            <a:avLst/>
          </a:prstGeom>
          <a:solidFill>
            <a:srgbClr val="33CC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latin typeface="Comic Sans MS" pitchFamily="66" charset="0"/>
              </a:rPr>
              <a:t>Les modèles de comportement (Sinusphy) des chaînes d’énergie : Elévation et Azimut sont </a:t>
            </a:r>
            <a:r>
              <a:rPr lang="fr-FR" sz="1400" i="1" dirty="0" smtClean="0">
                <a:latin typeface="Comic Sans MS" pitchFamily="66" charset="0"/>
              </a:rPr>
              <a:t>fournis</a:t>
            </a:r>
          </a:p>
          <a:p>
            <a:pPr algn="ctr"/>
            <a:endParaRPr lang="fr-FR" sz="1400" i="1" dirty="0">
              <a:latin typeface="Comic Sans MS" pitchFamily="66" charset="0"/>
            </a:endParaRPr>
          </a:p>
          <a:p>
            <a:pPr algn="ctr"/>
            <a:r>
              <a:rPr lang="fr-FR" sz="1200" i="1" dirty="0">
                <a:latin typeface="Comic Sans MS" pitchFamily="66" charset="0"/>
              </a:rPr>
              <a:t>Seuls les composants de la fonction transmettre seront à renseigner </a:t>
            </a:r>
          </a:p>
        </p:txBody>
      </p:sp>
      <p:sp>
        <p:nvSpPr>
          <p:cNvPr id="7" name="Ellipse 6"/>
          <p:cNvSpPr/>
          <p:nvPr/>
        </p:nvSpPr>
        <p:spPr>
          <a:xfrm>
            <a:off x="127534" y="146260"/>
            <a:ext cx="277441" cy="286608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93427" y="188640"/>
            <a:ext cx="4710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chemeClr val="bg1"/>
                </a:solidFill>
                <a:latin typeface="Comic Sans MS" pitchFamily="66" charset="0"/>
              </a:rPr>
              <a:t>4-1</a:t>
            </a:r>
            <a:endParaRPr lang="fr-FR" sz="9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9" name="Picture 9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6" b="96429" l="8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616" y="6083813"/>
            <a:ext cx="461392" cy="461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-31774" y="997836"/>
            <a:ext cx="7924526" cy="5383492"/>
            <a:chOff x="-31774" y="753391"/>
            <a:chExt cx="7924526" cy="5383492"/>
          </a:xfrm>
        </p:grpSpPr>
        <p:grpSp>
          <p:nvGrpSpPr>
            <p:cNvPr id="10" name="Groupe 9"/>
            <p:cNvGrpSpPr/>
            <p:nvPr/>
          </p:nvGrpSpPr>
          <p:grpSpPr>
            <a:xfrm>
              <a:off x="-31774" y="3241852"/>
              <a:ext cx="942727" cy="880760"/>
              <a:chOff x="757945" y="4558714"/>
              <a:chExt cx="942727" cy="880760"/>
            </a:xfrm>
          </p:grpSpPr>
          <p:sp>
            <p:nvSpPr>
              <p:cNvPr id="11" name="Ellipse 10"/>
              <p:cNvSpPr/>
              <p:nvPr/>
            </p:nvSpPr>
            <p:spPr>
              <a:xfrm>
                <a:off x="757945" y="4558714"/>
                <a:ext cx="789719" cy="454462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>
                <a:off x="885862" y="5039364"/>
                <a:ext cx="814810" cy="400110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b="1" dirty="0" smtClean="0">
                    <a:solidFill>
                      <a:schemeClr val="bg1"/>
                    </a:solidFill>
                    <a:latin typeface="Comic Sans MS" pitchFamily="66" charset="0"/>
                  </a:rPr>
                  <a:t>Fonction alimenter</a:t>
                </a:r>
                <a:endParaRPr lang="fr-FR" sz="1000" b="1" dirty="0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14" name="Ellipse 13"/>
            <p:cNvSpPr/>
            <p:nvPr/>
          </p:nvSpPr>
          <p:spPr>
            <a:xfrm>
              <a:off x="1669406" y="1772816"/>
              <a:ext cx="789719" cy="45446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527658" y="764704"/>
              <a:ext cx="814810" cy="40011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solidFill>
                    <a:schemeClr val="bg1"/>
                  </a:solidFill>
                  <a:latin typeface="Comic Sans MS" pitchFamily="66" charset="0"/>
                </a:rPr>
                <a:t>Fonction distribuer</a:t>
              </a:r>
              <a:endParaRPr lang="fr-FR" sz="10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1835696" y="4756804"/>
              <a:ext cx="789719" cy="45446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835696" y="5733256"/>
              <a:ext cx="814810" cy="40011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solidFill>
                    <a:schemeClr val="bg1"/>
                  </a:solidFill>
                  <a:latin typeface="Comic Sans MS" pitchFamily="66" charset="0"/>
                </a:rPr>
                <a:t>Fonction distribuer</a:t>
              </a:r>
              <a:endParaRPr lang="fr-FR" sz="10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2655144" y="1340768"/>
              <a:ext cx="789719" cy="72008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2627784" y="764704"/>
              <a:ext cx="872083" cy="40011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solidFill>
                    <a:schemeClr val="bg1"/>
                  </a:solidFill>
                  <a:latin typeface="Comic Sans MS" pitchFamily="66" charset="0"/>
                </a:rPr>
                <a:t>Fonction convertir</a:t>
              </a:r>
              <a:endParaRPr lang="fr-FR" sz="10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22" name="Ellipse 21"/>
            <p:cNvSpPr/>
            <p:nvPr/>
          </p:nvSpPr>
          <p:spPr>
            <a:xfrm>
              <a:off x="2945681" y="4678023"/>
              <a:ext cx="690215" cy="72008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2915816" y="5736773"/>
              <a:ext cx="814810" cy="40011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solidFill>
                    <a:schemeClr val="bg1"/>
                  </a:solidFill>
                  <a:latin typeface="Comic Sans MS" pitchFamily="66" charset="0"/>
                </a:rPr>
                <a:t>Fonction convertir</a:t>
              </a:r>
              <a:endParaRPr lang="fr-FR" sz="10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25" name="Ellipse 24"/>
            <p:cNvSpPr/>
            <p:nvPr/>
          </p:nvSpPr>
          <p:spPr>
            <a:xfrm>
              <a:off x="3971742" y="1318154"/>
              <a:ext cx="3768610" cy="74269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5358264" y="753391"/>
              <a:ext cx="995565" cy="40011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solidFill>
                    <a:schemeClr val="bg1"/>
                  </a:solidFill>
                  <a:latin typeface="Comic Sans MS" pitchFamily="66" charset="0"/>
                </a:rPr>
                <a:t>Fonction transmettre</a:t>
              </a:r>
              <a:endParaRPr lang="fr-FR" sz="10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27" name="Ellipse 26"/>
            <p:cNvSpPr/>
            <p:nvPr/>
          </p:nvSpPr>
          <p:spPr>
            <a:xfrm>
              <a:off x="4124142" y="4580709"/>
              <a:ext cx="3768610" cy="72049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5510664" y="5733256"/>
              <a:ext cx="995565" cy="40011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solidFill>
                    <a:schemeClr val="bg1"/>
                  </a:solidFill>
                  <a:latin typeface="Comic Sans MS" pitchFamily="66" charset="0"/>
                </a:rPr>
                <a:t>Fonction transmettre</a:t>
              </a:r>
              <a:endParaRPr lang="fr-FR" sz="10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pic>
        <p:nvPicPr>
          <p:cNvPr id="31" name="Picture 3">
            <a:hlinkClick r:id="rId7" action="ppaction://hlinkfile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4" t="30025" r="42231" b="25326"/>
          <a:stretch/>
        </p:blipFill>
        <p:spPr bwMode="auto">
          <a:xfrm>
            <a:off x="7806486" y="6107109"/>
            <a:ext cx="405527" cy="443682"/>
          </a:xfrm>
          <a:prstGeom prst="rect">
            <a:avLst/>
          </a:prstGeom>
          <a:noFill/>
          <a:ln>
            <a:noFill/>
          </a:ln>
          <a:effectLst/>
          <a:scene3d>
            <a:camera prst="perspectiveHeroicExtremeLef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 descr="C:\Users\CASTRO\Pictures\mot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850" y="6083813"/>
            <a:ext cx="240261" cy="13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487" y="6386155"/>
            <a:ext cx="329913" cy="217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ZoneTexte 33"/>
          <p:cNvSpPr txBox="1"/>
          <p:nvPr/>
        </p:nvSpPr>
        <p:spPr>
          <a:xfrm>
            <a:off x="179512" y="2555612"/>
            <a:ext cx="912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 smtClean="0">
                <a:latin typeface="Comic Sans MS" pitchFamily="66" charset="0"/>
              </a:rPr>
              <a:t>I_c Raquette mesurée</a:t>
            </a:r>
            <a:endParaRPr lang="fr-FR" sz="900" dirty="0">
              <a:latin typeface="Comic Sans MS" pitchFamily="66" charset="0"/>
            </a:endParaRPr>
          </a:p>
        </p:txBody>
      </p:sp>
      <p:pic>
        <p:nvPicPr>
          <p:cNvPr id="35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1" t="38000" r="70100" b="35486"/>
          <a:stretch/>
        </p:blipFill>
        <p:spPr bwMode="auto">
          <a:xfrm>
            <a:off x="8408461" y="1290837"/>
            <a:ext cx="360051" cy="271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65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6321054" y="3695781"/>
            <a:ext cx="2715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Classe  de terminale</a:t>
            </a: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251520" y="764704"/>
            <a:ext cx="1512168" cy="96183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323528" y="852008"/>
            <a:ext cx="1512168" cy="96183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395536" y="944724"/>
            <a:ext cx="1512168" cy="96183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467544" y="1017043"/>
            <a:ext cx="1512168" cy="96183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539552" y="1119722"/>
            <a:ext cx="1512168" cy="96183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611560" y="1207026"/>
            <a:ext cx="1512168" cy="96183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à coins arrondis 19"/>
          <p:cNvSpPr/>
          <p:nvPr/>
        </p:nvSpPr>
        <p:spPr>
          <a:xfrm>
            <a:off x="683568" y="1299742"/>
            <a:ext cx="1512168" cy="96183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755576" y="1387046"/>
            <a:ext cx="1512168" cy="96183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827584" y="1479762"/>
            <a:ext cx="1512168" cy="96183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899592" y="1567066"/>
            <a:ext cx="1512168" cy="96183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971600" y="1659782"/>
            <a:ext cx="1512168" cy="96183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1043608" y="1747086"/>
            <a:ext cx="1512168" cy="96183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1079612" y="1844824"/>
            <a:ext cx="1476164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1000" dirty="0" smtClean="0">
                <a:latin typeface="Comic Sans MS" pitchFamily="66" charset="0"/>
              </a:rPr>
              <a:t>Séquence 12:</a:t>
            </a:r>
          </a:p>
          <a:p>
            <a:pPr algn="ctr"/>
            <a:r>
              <a:rPr lang="fr-FR" sz="1000" dirty="0" smtClean="0">
                <a:latin typeface="Comic Sans MS" pitchFamily="66" charset="0"/>
              </a:rPr>
              <a:t>Analyser la structure  et le comportement d’un réseau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2368791" y="1087711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Classe  de première</a:t>
            </a: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2771800" y="4041068"/>
            <a:ext cx="1512168" cy="96183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à coins arrondis 28"/>
          <p:cNvSpPr/>
          <p:nvPr/>
        </p:nvSpPr>
        <p:spPr>
          <a:xfrm>
            <a:off x="2843808" y="4128372"/>
            <a:ext cx="1512168" cy="96183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à coins arrondis 29"/>
          <p:cNvSpPr/>
          <p:nvPr/>
        </p:nvSpPr>
        <p:spPr>
          <a:xfrm>
            <a:off x="2915816" y="2608751"/>
            <a:ext cx="3312368" cy="2574171"/>
          </a:xfrm>
          <a:prstGeom prst="roundRect">
            <a:avLst/>
          </a:prstGeom>
          <a:ln>
            <a:solidFill>
              <a:srgbClr val="00206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à coins arrondis 30"/>
          <p:cNvSpPr/>
          <p:nvPr/>
        </p:nvSpPr>
        <p:spPr>
          <a:xfrm>
            <a:off x="2987824" y="4293407"/>
            <a:ext cx="1512168" cy="96183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à coins arrondis 31"/>
          <p:cNvSpPr/>
          <p:nvPr/>
        </p:nvSpPr>
        <p:spPr>
          <a:xfrm>
            <a:off x="3059832" y="4396086"/>
            <a:ext cx="1512168" cy="96183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à coins arrondis 32"/>
          <p:cNvSpPr/>
          <p:nvPr/>
        </p:nvSpPr>
        <p:spPr>
          <a:xfrm>
            <a:off x="3131840" y="4483390"/>
            <a:ext cx="1512168" cy="96183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à coins arrondis 33"/>
          <p:cNvSpPr/>
          <p:nvPr/>
        </p:nvSpPr>
        <p:spPr>
          <a:xfrm>
            <a:off x="3203848" y="4576106"/>
            <a:ext cx="1512168" cy="96183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à coins arrondis 34"/>
          <p:cNvSpPr/>
          <p:nvPr/>
        </p:nvSpPr>
        <p:spPr>
          <a:xfrm>
            <a:off x="3275856" y="4663410"/>
            <a:ext cx="1512168" cy="96183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à coins arrondis 35"/>
          <p:cNvSpPr/>
          <p:nvPr/>
        </p:nvSpPr>
        <p:spPr>
          <a:xfrm>
            <a:off x="3347864" y="4756126"/>
            <a:ext cx="1512168" cy="96183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à coins arrondis 36"/>
          <p:cNvSpPr/>
          <p:nvPr/>
        </p:nvSpPr>
        <p:spPr>
          <a:xfrm>
            <a:off x="3419872" y="4843430"/>
            <a:ext cx="1512168" cy="961834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2987824" y="2779764"/>
            <a:ext cx="3168352" cy="1477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Séquence 15:</a:t>
            </a:r>
          </a:p>
          <a:p>
            <a:pPr algn="ctr"/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Expérimenter , mesurer et modéliser afin d'évaluer les performances de la chaine   </a:t>
            </a:r>
          </a:p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d'énergie</a:t>
            </a:r>
            <a:r>
              <a:rPr lang="fr-FR" dirty="0" smtClean="0">
                <a:latin typeface="Comic Sans MS" pitchFamily="66" charset="0"/>
              </a:rPr>
              <a:t>	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347864" y="4869160"/>
            <a:ext cx="1584176" cy="8617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1000" dirty="0" smtClean="0">
                <a:latin typeface="Comic Sans MS" pitchFamily="66" charset="0"/>
              </a:rPr>
              <a:t>Séquence 22:</a:t>
            </a:r>
          </a:p>
          <a:p>
            <a:pPr algn="ctr"/>
            <a:r>
              <a:rPr lang="fr-FR" sz="1000" dirty="0" smtClean="0">
                <a:latin typeface="Comic Sans MS" pitchFamily="66" charset="0"/>
              </a:rPr>
              <a:t>Analyser, expérimenter et mesurer les performances d’un système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/>
          <p:cNvSpPr/>
          <p:nvPr/>
        </p:nvSpPr>
        <p:spPr>
          <a:xfrm>
            <a:off x="-32" y="0"/>
            <a:ext cx="1214446" cy="5000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0" y="38377"/>
            <a:ext cx="12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Sciences de l’ingénieur</a:t>
            </a:r>
            <a:endParaRPr lang="fr-F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3" name="Rectangle 7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948364" y="71414"/>
            <a:ext cx="65527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fr-FR" sz="20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Situation de la séquence dans la progression pédagogique</a:t>
            </a:r>
            <a:endParaRPr lang="fr-FR" sz="20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968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8960" y="164539"/>
            <a:ext cx="8563520" cy="523220"/>
          </a:xfrm>
          <a:prstGeom prst="rect">
            <a:avLst/>
          </a:prstGeom>
          <a:solidFill>
            <a:srgbClr val="33CC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Comic Sans MS" pitchFamily="66" charset="0"/>
              </a:rPr>
              <a:t>Après avoir lancé la simulation, l’élève doit renseigner le curseur </a:t>
            </a:r>
            <a:r>
              <a:rPr lang="fr-FR" sz="1400" b="1" dirty="0">
                <a:latin typeface="Comic Sans MS" pitchFamily="66" charset="0"/>
              </a:rPr>
              <a:t>Ic_Raquette</a:t>
            </a:r>
            <a:r>
              <a:rPr lang="fr-FR" sz="1400" dirty="0">
                <a:latin typeface="Comic Sans MS" pitchFamily="66" charset="0"/>
              </a:rPr>
              <a:t> ainsi que les curseurs </a:t>
            </a:r>
            <a:r>
              <a:rPr lang="fr-FR" sz="1400" b="1" dirty="0">
                <a:latin typeface="Comic Sans MS" pitchFamily="66" charset="0"/>
              </a:rPr>
              <a:t>Alpha Elévation </a:t>
            </a:r>
            <a:r>
              <a:rPr lang="fr-FR" sz="1400" dirty="0">
                <a:latin typeface="Comic Sans MS" pitchFamily="66" charset="0"/>
              </a:rPr>
              <a:t>et  </a:t>
            </a:r>
            <a:r>
              <a:rPr lang="fr-FR" sz="1400" b="1" dirty="0">
                <a:latin typeface="Comic Sans MS" pitchFamily="66" charset="0"/>
              </a:rPr>
              <a:t>Alpha Azimut </a:t>
            </a:r>
            <a:r>
              <a:rPr lang="fr-FR" sz="1400" dirty="0">
                <a:latin typeface="Comic Sans MS" pitchFamily="66" charset="0"/>
              </a:rPr>
              <a:t>afin d’obtenir une tension de 11,5 V aux bornes des moteurs. </a:t>
            </a:r>
            <a:endParaRPr lang="fr-FR" sz="1200" i="1" dirty="0">
              <a:latin typeface="Comic Sans MS" pitchFamily="66" charset="0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27534" y="146260"/>
            <a:ext cx="277441" cy="286608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93427" y="188640"/>
            <a:ext cx="4710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chemeClr val="bg1"/>
                </a:solidFill>
                <a:latin typeface="Comic Sans MS" pitchFamily="66" charset="0"/>
              </a:rPr>
              <a:t>4-2</a:t>
            </a:r>
            <a:endParaRPr lang="fr-FR" sz="9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19" y="2564904"/>
            <a:ext cx="7117561" cy="3691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08720"/>
            <a:ext cx="5266132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86" b="96429" l="8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007" y="5853117"/>
            <a:ext cx="461392" cy="461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hlinkClick r:id="rId9" action="ppaction://hlinkfile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4" t="30025" r="42231" b="25326"/>
          <a:stretch/>
        </p:blipFill>
        <p:spPr bwMode="auto">
          <a:xfrm>
            <a:off x="8485769" y="5829403"/>
            <a:ext cx="406711" cy="444978"/>
          </a:xfrm>
          <a:prstGeom prst="rect">
            <a:avLst/>
          </a:prstGeom>
          <a:noFill/>
          <a:ln>
            <a:noFill/>
          </a:ln>
          <a:effectLst/>
          <a:scene3d>
            <a:camera prst="perspectiveHeroicExtremeLef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èche courbée vers la gauche 13">
            <a:hlinkClick r:id="rId11" action="ppaction://hlinksldjump"/>
          </p:cNvPr>
          <p:cNvSpPr/>
          <p:nvPr/>
        </p:nvSpPr>
        <p:spPr>
          <a:xfrm>
            <a:off x="395536" y="6309320"/>
            <a:ext cx="216024" cy="3600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4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960" y="164539"/>
            <a:ext cx="8563520" cy="954107"/>
          </a:xfrm>
          <a:prstGeom prst="rect">
            <a:avLst/>
          </a:prstGeom>
          <a:solidFill>
            <a:srgbClr val="33CC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Comic Sans MS" pitchFamily="66" charset="0"/>
              </a:rPr>
              <a:t>L’élève relève sur le modèle les intensités du courant :</a:t>
            </a:r>
          </a:p>
          <a:p>
            <a:pPr marL="171450" indent="-171450" algn="ctr">
              <a:buFontTx/>
              <a:buChar char="-"/>
            </a:pPr>
            <a:r>
              <a:rPr lang="fr-FR" sz="1400" dirty="0">
                <a:latin typeface="Comic Sans MS" pitchFamily="66" charset="0"/>
              </a:rPr>
              <a:t>Ic_général,</a:t>
            </a:r>
          </a:p>
          <a:p>
            <a:pPr marL="171450" indent="-171450" algn="ctr">
              <a:buFontTx/>
              <a:buChar char="-"/>
            </a:pPr>
            <a:r>
              <a:rPr lang="fr-FR" sz="1400" dirty="0">
                <a:latin typeface="Comic Sans MS" pitchFamily="66" charset="0"/>
              </a:rPr>
              <a:t>Ic_Azimutal</a:t>
            </a:r>
          </a:p>
          <a:p>
            <a:pPr marL="171450" indent="-171450" algn="ctr">
              <a:buFontTx/>
              <a:buChar char="-"/>
            </a:pPr>
            <a:r>
              <a:rPr lang="fr-FR" sz="1400" dirty="0">
                <a:latin typeface="Comic Sans MS" pitchFamily="66" charset="0"/>
              </a:rPr>
              <a:t>Ic_Elévation</a:t>
            </a:r>
            <a:endParaRPr lang="fr-FR" sz="1400" dirty="0"/>
          </a:p>
        </p:txBody>
      </p:sp>
      <p:sp>
        <p:nvSpPr>
          <p:cNvPr id="5" name="Ellipse 4"/>
          <p:cNvSpPr/>
          <p:nvPr/>
        </p:nvSpPr>
        <p:spPr>
          <a:xfrm>
            <a:off x="127534" y="146260"/>
            <a:ext cx="277441" cy="286608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93427" y="188640"/>
            <a:ext cx="4710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chemeClr val="bg1"/>
                </a:solidFill>
                <a:latin typeface="Comic Sans MS" pitchFamily="66" charset="0"/>
              </a:rPr>
              <a:t>4-3</a:t>
            </a:r>
            <a:endParaRPr lang="fr-FR" sz="9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8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4" t="30025" r="42231" b="25326"/>
          <a:stretch/>
        </p:blipFill>
        <p:spPr bwMode="auto">
          <a:xfrm>
            <a:off x="8567132" y="6078648"/>
            <a:ext cx="325348" cy="355960"/>
          </a:xfrm>
          <a:prstGeom prst="rect">
            <a:avLst/>
          </a:prstGeom>
          <a:noFill/>
          <a:ln>
            <a:noFill/>
          </a:ln>
          <a:effectLst/>
          <a:scene3d>
            <a:camera prst="perspectiveHeroicExtremeLef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19" y="2564904"/>
            <a:ext cx="7117561" cy="3691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14956"/>
            <a:ext cx="3063677" cy="2468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610" y="2132856"/>
            <a:ext cx="310546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8" y="3284984"/>
            <a:ext cx="3082222" cy="2580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86" b="96429" l="8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025932"/>
            <a:ext cx="461392" cy="461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lèche courbée vers la gauche 13">
            <a:hlinkClick r:id="rId12" action="ppaction://hlinksldjump"/>
          </p:cNvPr>
          <p:cNvSpPr/>
          <p:nvPr/>
        </p:nvSpPr>
        <p:spPr>
          <a:xfrm>
            <a:off x="395536" y="6309320"/>
            <a:ext cx="216024" cy="3600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2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12" y="1320493"/>
            <a:ext cx="7764658" cy="30446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/>
          <p:cNvSpPr txBox="1"/>
          <p:nvPr/>
        </p:nvSpPr>
        <p:spPr>
          <a:xfrm>
            <a:off x="5351882" y="4437112"/>
            <a:ext cx="3384376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Comic Sans MS" pitchFamily="66" charset="0"/>
              </a:rPr>
              <a:t>Déterminer le couple moteur C_mot max de chaque chaîne en agissant sur le curseur  C_moteur jusqu’à obtenir l’intensité de courant absorbée (en élévation et en azimut)</a:t>
            </a:r>
            <a:endParaRPr lang="fr-FR" sz="1400" dirty="0">
              <a:latin typeface="Comic Sans MS" pitchFamily="66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259632" y="4437112"/>
            <a:ext cx="1105947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Comic Sans MS" pitchFamily="66" charset="0"/>
              </a:rPr>
              <a:t>Ic max en Elévation</a:t>
            </a:r>
            <a:endParaRPr lang="fr-FR" sz="1400" dirty="0">
              <a:latin typeface="Comic Sans MS" pitchFamily="66" charset="0"/>
            </a:endParaRPr>
          </a:p>
        </p:txBody>
      </p:sp>
      <p:cxnSp>
        <p:nvCxnSpPr>
          <p:cNvPr id="12" name="Connecteur droit avec flèche 11"/>
          <p:cNvCxnSpPr>
            <a:stCxn id="11" idx="0"/>
          </p:cNvCxnSpPr>
          <p:nvPr/>
        </p:nvCxnSpPr>
        <p:spPr>
          <a:xfrm flipH="1" flipV="1">
            <a:off x="1691680" y="3933057"/>
            <a:ext cx="120926" cy="50405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7596336" y="3068960"/>
            <a:ext cx="432048" cy="136060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50202" y="260648"/>
            <a:ext cx="8341268" cy="276999"/>
          </a:xfrm>
          <a:prstGeom prst="rect">
            <a:avLst/>
          </a:prstGeom>
          <a:solidFill>
            <a:srgbClr val="33CC33"/>
          </a:solidFill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latin typeface="Comic Sans MS" pitchFamily="66" charset="0"/>
              </a:rPr>
              <a:t>Le modèle de comportement du moteur et de son alimentation est fourni</a:t>
            </a:r>
          </a:p>
        </p:txBody>
      </p:sp>
      <p:sp>
        <p:nvSpPr>
          <p:cNvPr id="19" name="Ellipse 18"/>
          <p:cNvSpPr/>
          <p:nvPr/>
        </p:nvSpPr>
        <p:spPr>
          <a:xfrm>
            <a:off x="150127" y="127191"/>
            <a:ext cx="277441" cy="286608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106186" y="155079"/>
            <a:ext cx="4710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chemeClr val="bg1"/>
                </a:solidFill>
                <a:latin typeface="Comic Sans MS" pitchFamily="66" charset="0"/>
              </a:rPr>
              <a:t>6-1</a:t>
            </a:r>
            <a:endParaRPr lang="fr-FR" sz="9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01610" y="781253"/>
            <a:ext cx="8389860" cy="276999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omic Sans MS" pitchFamily="66" charset="0"/>
              </a:rPr>
              <a:t>Réglage du couple pour obtenir l’intensité mesurée sur le réel </a:t>
            </a:r>
            <a:endParaRPr lang="fr-FR" sz="1200" dirty="0">
              <a:latin typeface="Comic Sans MS" pitchFamily="66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134525" y="627028"/>
            <a:ext cx="277441" cy="286608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90584" y="654916"/>
            <a:ext cx="4710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chemeClr val="bg1"/>
                </a:solidFill>
                <a:latin typeface="Comic Sans MS" pitchFamily="66" charset="0"/>
              </a:rPr>
              <a:t>6-2</a:t>
            </a:r>
            <a:endParaRPr lang="fr-FR" sz="9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0" name="Picture 9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6" b="96429" l="8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581" y="6034160"/>
            <a:ext cx="461392" cy="461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Flèche courbée vers la gauche 30">
            <a:hlinkClick r:id="rId6" action="ppaction://hlinksldjump"/>
          </p:cNvPr>
          <p:cNvSpPr/>
          <p:nvPr/>
        </p:nvSpPr>
        <p:spPr>
          <a:xfrm>
            <a:off x="395536" y="6309320"/>
            <a:ext cx="216024" cy="3600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37044" y="260648"/>
            <a:ext cx="8367403" cy="646331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omic Sans MS" pitchFamily="66" charset="0"/>
              </a:rPr>
              <a:t>Relevé sur le modèle de comportement:</a:t>
            </a:r>
          </a:p>
          <a:p>
            <a:pPr algn="ctr"/>
            <a:r>
              <a:rPr lang="fr-FR" sz="1200" dirty="0" smtClean="0">
                <a:latin typeface="Comic Sans MS" pitchFamily="66" charset="0"/>
              </a:rPr>
              <a:t>C_tube max</a:t>
            </a:r>
          </a:p>
          <a:p>
            <a:pPr algn="ctr"/>
            <a:r>
              <a:rPr lang="fr-FR" sz="1200" dirty="0" smtClean="0">
                <a:latin typeface="Comic Sans MS" pitchFamily="66" charset="0"/>
              </a:rPr>
              <a:t>C_fourche</a:t>
            </a:r>
            <a:endParaRPr lang="fr-FR" sz="1200" dirty="0">
              <a:latin typeface="Comic Sans MS" pitchFamily="66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131154" y="106424"/>
            <a:ext cx="277441" cy="286608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87213" y="134312"/>
            <a:ext cx="4710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chemeClr val="bg1"/>
                </a:solidFill>
                <a:latin typeface="Comic Sans MS" pitchFamily="66" charset="0"/>
              </a:rPr>
              <a:t>6-3</a:t>
            </a:r>
            <a:endParaRPr lang="fr-FR" sz="9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01501"/>
            <a:ext cx="4248472" cy="476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lèche courbée vers la gauche 10">
            <a:hlinkClick r:id="rId3" action="ppaction://hlinksldjump"/>
          </p:cNvPr>
          <p:cNvSpPr/>
          <p:nvPr/>
        </p:nvSpPr>
        <p:spPr>
          <a:xfrm>
            <a:off x="395536" y="6309320"/>
            <a:ext cx="216024" cy="3600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9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60794" y="260648"/>
            <a:ext cx="8415661" cy="276999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omic Sans MS" pitchFamily="66" charset="0"/>
              </a:rPr>
              <a:t>Calcul d’un rendement d’un système roue et vis sans fin</a:t>
            </a:r>
            <a:endParaRPr lang="fr-FR" sz="1200" dirty="0">
              <a:latin typeface="Comic Sans MS" pitchFamily="66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93710" y="106423"/>
            <a:ext cx="277441" cy="286608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49769" y="134311"/>
            <a:ext cx="4710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chemeClr val="bg1"/>
                </a:solidFill>
                <a:latin typeface="Comic Sans MS" pitchFamily="66" charset="0"/>
              </a:rPr>
              <a:t>6-4</a:t>
            </a:r>
            <a:endParaRPr lang="fr-FR" sz="9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97" y="980728"/>
            <a:ext cx="7223898" cy="155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èche courbée vers la gauche 13">
            <a:hlinkClick r:id="rId3" action="ppaction://hlinksldjump"/>
          </p:cNvPr>
          <p:cNvSpPr/>
          <p:nvPr/>
        </p:nvSpPr>
        <p:spPr>
          <a:xfrm>
            <a:off x="395536" y="6309320"/>
            <a:ext cx="216024" cy="3600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808738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35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80358" y="260648"/>
            <a:ext cx="8568106" cy="276999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Comic Sans MS" pitchFamily="66" charset="0"/>
              </a:rPr>
              <a:t>Ajustement du modèle de comportement</a:t>
            </a:r>
            <a:endParaRPr lang="fr-FR" sz="1200" dirty="0">
              <a:latin typeface="Comic Sans MS" pitchFamily="66" charset="0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111597" y="105679"/>
            <a:ext cx="277441" cy="286608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7656" y="133567"/>
            <a:ext cx="4710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>
                <a:solidFill>
                  <a:schemeClr val="bg1"/>
                </a:solidFill>
                <a:latin typeface="Comic Sans MS" pitchFamily="66" charset="0"/>
              </a:rPr>
              <a:t>6-5</a:t>
            </a:r>
            <a:endParaRPr lang="fr-FR" sz="9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9" y="620688"/>
            <a:ext cx="8496944" cy="26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4" t="30025" r="42231" b="25326"/>
          <a:stretch/>
        </p:blipFill>
        <p:spPr bwMode="auto">
          <a:xfrm>
            <a:off x="8344546" y="5805264"/>
            <a:ext cx="435866" cy="476876"/>
          </a:xfrm>
          <a:prstGeom prst="rect">
            <a:avLst/>
          </a:prstGeom>
          <a:noFill/>
          <a:ln>
            <a:noFill/>
          </a:ln>
          <a:effectLst/>
          <a:scene3d>
            <a:camera prst="perspectiveHeroicExtremeLef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6" b="96429" l="8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820748"/>
            <a:ext cx="461392" cy="461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1" t="10180" r="53548" b="12507"/>
          <a:stretch/>
        </p:blipFill>
        <p:spPr bwMode="auto">
          <a:xfrm>
            <a:off x="611560" y="3235027"/>
            <a:ext cx="6206616" cy="314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èche courbée vers la gauche 11">
            <a:hlinkClick r:id="rId10" action="ppaction://hlinksldjump"/>
          </p:cNvPr>
          <p:cNvSpPr/>
          <p:nvPr/>
        </p:nvSpPr>
        <p:spPr>
          <a:xfrm>
            <a:off x="395536" y="6309320"/>
            <a:ext cx="216024" cy="3600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2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" y="329660"/>
            <a:ext cx="9063251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à coins arrondis 3">
            <a:hlinkClick r:id="rId3" action="ppaction://hlinksldjump"/>
          </p:cNvPr>
          <p:cNvSpPr/>
          <p:nvPr/>
        </p:nvSpPr>
        <p:spPr>
          <a:xfrm>
            <a:off x="251520" y="6093296"/>
            <a:ext cx="360040" cy="36004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84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973219" cy="36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1" t="38000" r="70100" b="35486"/>
          <a:stretch/>
        </p:blipFill>
        <p:spPr bwMode="auto">
          <a:xfrm>
            <a:off x="3923928" y="4983088"/>
            <a:ext cx="720102" cy="543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à coins arrondis 5">
            <a:hlinkClick r:id="rId5" action="ppaction://hlinksldjump"/>
          </p:cNvPr>
          <p:cNvSpPr/>
          <p:nvPr/>
        </p:nvSpPr>
        <p:spPr>
          <a:xfrm>
            <a:off x="251520" y="6093296"/>
            <a:ext cx="360040" cy="36004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251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79102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à coins arrondis 4">
            <a:hlinkClick r:id="rId3" action="ppaction://hlinksldjump"/>
          </p:cNvPr>
          <p:cNvSpPr/>
          <p:nvPr/>
        </p:nvSpPr>
        <p:spPr>
          <a:xfrm>
            <a:off x="251520" y="6093296"/>
            <a:ext cx="360040" cy="36004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85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à coins arrondis 5">
            <a:hlinkClick r:id="rId3" action="ppaction://hlinksldjump"/>
          </p:cNvPr>
          <p:cNvSpPr/>
          <p:nvPr/>
        </p:nvSpPr>
        <p:spPr>
          <a:xfrm>
            <a:off x="251520" y="6273316"/>
            <a:ext cx="360040" cy="36004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42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0" y="2780928"/>
            <a:ext cx="8892480" cy="393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à coins arrondis 8"/>
          <p:cNvSpPr/>
          <p:nvPr/>
        </p:nvSpPr>
        <p:spPr>
          <a:xfrm>
            <a:off x="6732240" y="3252957"/>
            <a:ext cx="1296144" cy="640118"/>
          </a:xfrm>
          <a:prstGeom prst="wedgeRoundRectCallout">
            <a:avLst>
              <a:gd name="adj1" fmla="val -7090"/>
              <a:gd name="adj2" fmla="val 10493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6300192" y="3304460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latin typeface="Comic Sans MS" panose="030F0702030302020204" pitchFamily="66" charset="0"/>
              </a:rPr>
              <a:t>Activité</a:t>
            </a:r>
          </a:p>
          <a:p>
            <a:pPr algn="ctr"/>
            <a:r>
              <a:rPr lang="fr-FR" sz="1400" dirty="0" smtClean="0">
                <a:latin typeface="Comic Sans MS" panose="030F0702030302020204" pitchFamily="66" charset="0"/>
              </a:rPr>
              <a:t>développée</a:t>
            </a:r>
            <a:endParaRPr lang="fr-FR" sz="1400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7224" y="1268760"/>
            <a:ext cx="4213980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omic Sans MS" pitchFamily="66" charset="0"/>
              </a:rPr>
              <a:t>Problématique </a:t>
            </a:r>
            <a:r>
              <a:rPr lang="fr-FR" dirty="0">
                <a:solidFill>
                  <a:schemeClr val="tx1"/>
                </a:solidFill>
                <a:latin typeface="Comic Sans MS" pitchFamily="66" charset="0"/>
              </a:rPr>
              <a:t>: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  <a:latin typeface="Comic Sans MS" pitchFamily="66" charset="0"/>
              </a:rPr>
              <a:t>Comment augmenter l’autonomie d’un système en modifiant certains de ses constituants </a:t>
            </a:r>
            <a:r>
              <a:rPr lang="fr-FR" dirty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64956" y="620688"/>
            <a:ext cx="4238424" cy="923330"/>
          </a:xfrm>
          <a:prstGeom prst="rect">
            <a:avLst/>
          </a:prstGeom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Comic Sans MS" panose="030F0702030302020204" pitchFamily="66" charset="0"/>
              </a:rPr>
              <a:t>Question  </a:t>
            </a:r>
            <a:r>
              <a:rPr lang="fr-FR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sociétale: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Comic Sans MS" panose="030F0702030302020204" pitchFamily="66" charset="0"/>
              </a:rPr>
              <a:t>Peut-on diminuer la consommation énergétique d'un système 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fr-FR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32" y="0"/>
            <a:ext cx="1214446" cy="5000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0" y="38377"/>
            <a:ext cx="12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Sciences de l’ingénieur</a:t>
            </a:r>
            <a:endParaRPr lang="fr-F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Rectangle 7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835698" y="44624"/>
            <a:ext cx="65527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Séquence rédigée sous la forme d’une carte mentale</a:t>
            </a:r>
            <a:endParaRPr lang="fr-FR" sz="20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9747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014" y="670047"/>
            <a:ext cx="1731070" cy="1731070"/>
          </a:xfrm>
          <a:prstGeom prst="rect">
            <a:avLst/>
          </a:prstGeom>
          <a:noFill/>
          <a:ln>
            <a:noFill/>
          </a:ln>
          <a:effectLst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12234" y="1726149"/>
            <a:ext cx="6308038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b="1" u="sng" dirty="0">
                <a:latin typeface="Comic Sans MS" panose="030F0702030302020204" pitchFamily="66" charset="0"/>
              </a:rPr>
              <a:t>Objectif</a:t>
            </a:r>
            <a:r>
              <a:rPr lang="fr-FR" sz="1600" b="1" dirty="0">
                <a:latin typeface="Comic Sans MS" panose="030F0702030302020204" pitchFamily="66" charset="0"/>
              </a:rPr>
              <a:t> :</a:t>
            </a:r>
            <a:endParaRPr lang="fr-FR" sz="1600" dirty="0">
              <a:latin typeface="Comic Sans MS" panose="030F0702030302020204" pitchFamily="66" charset="0"/>
            </a:endParaRPr>
          </a:p>
          <a:p>
            <a:pPr algn="ctr"/>
            <a:r>
              <a:rPr lang="fr-FR" sz="1600" i="1" dirty="0">
                <a:latin typeface="Comic Sans MS" panose="030F0702030302020204" pitchFamily="66" charset="0"/>
              </a:rPr>
              <a:t>L’activité</a:t>
            </a:r>
            <a:r>
              <a:rPr lang="fr-FR" sz="1600" dirty="0">
                <a:latin typeface="Comic Sans MS" panose="030F0702030302020204" pitchFamily="66" charset="0"/>
              </a:rPr>
              <a:t> proposée est destinée à réaliser un </a:t>
            </a:r>
            <a:r>
              <a:rPr lang="fr-FR" sz="1600" b="1" dirty="0">
                <a:latin typeface="Comic Sans MS" panose="030F0702030302020204" pitchFamily="66" charset="0"/>
              </a:rPr>
              <a:t>modèle de comportement fiable </a:t>
            </a:r>
            <a:r>
              <a:rPr lang="fr-FR" sz="1600" dirty="0">
                <a:latin typeface="Comic Sans MS" panose="030F0702030302020204" pitchFamily="66" charset="0"/>
              </a:rPr>
              <a:t>de l’Astrolab afin de pouvoir simuler la consommation dans différents cas d’utilisation et de voir l’impact des améliorations qui pourraient être apportées.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51720" y="904761"/>
            <a:ext cx="40847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u="sng" dirty="0">
                <a:solidFill>
                  <a:srgbClr val="0070C0"/>
                </a:solidFill>
                <a:latin typeface="Comic Sans MS" panose="030F0702030302020204" pitchFamily="66" charset="0"/>
              </a:rPr>
              <a:t>La tête dans les étoiles</a:t>
            </a:r>
            <a:endParaRPr lang="fr-FR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41" y="3429000"/>
            <a:ext cx="894062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-32" y="0"/>
            <a:ext cx="1214446" cy="5000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0" y="38377"/>
            <a:ext cx="12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Sciences de l’ingénieur</a:t>
            </a:r>
            <a:endParaRPr lang="fr-F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Rectangle 7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75856" y="76562"/>
            <a:ext cx="29523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Activité:</a:t>
            </a:r>
            <a:endParaRPr lang="fr-FR" sz="20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1" name="Picture 4" descr="Télescope détouré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02283"/>
            <a:ext cx="1489451" cy="1947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539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-32" y="0"/>
            <a:ext cx="1214446" cy="5000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0" y="38377"/>
            <a:ext cx="12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Sciences de l’ingénieur</a:t>
            </a:r>
            <a:endParaRPr lang="fr-F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Rectangle 7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010346" y="72178"/>
            <a:ext cx="3783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fr-FR" sz="20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Activité: la tête dans les étoiles</a:t>
            </a:r>
            <a:endParaRPr lang="fr-FR" sz="20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60" b="93103" l="7895" r="96930">
                        <a14:backgroundMark x1="37719" y1="44828" x2="37719" y2="4482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7191" y="3667719"/>
            <a:ext cx="1925844" cy="193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1429" y1="33514" x2="61429" y2="33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40" y="3723854"/>
            <a:ext cx="1440160" cy="1903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Télescope détouré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567" y="2988786"/>
            <a:ext cx="1995277" cy="2608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Bulle ronde 21"/>
          <p:cNvSpPr/>
          <p:nvPr/>
        </p:nvSpPr>
        <p:spPr>
          <a:xfrm>
            <a:off x="726239" y="2641492"/>
            <a:ext cx="2230373" cy="792088"/>
          </a:xfrm>
          <a:prstGeom prst="wedgeEllipseCallout">
            <a:avLst>
              <a:gd name="adj1" fmla="val -868"/>
              <a:gd name="adj2" fmla="val 110948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Bulle ronde 22"/>
          <p:cNvSpPr/>
          <p:nvPr/>
        </p:nvSpPr>
        <p:spPr>
          <a:xfrm>
            <a:off x="4065536" y="2852936"/>
            <a:ext cx="2129164" cy="832571"/>
          </a:xfrm>
          <a:prstGeom prst="wedgeEllipseCallout">
            <a:avLst>
              <a:gd name="adj1" fmla="val 1521"/>
              <a:gd name="adj2" fmla="val 93951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899592" y="2754082"/>
            <a:ext cx="1883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Bradley Hand ITC" pitchFamily="66" charset="0"/>
              </a:rPr>
              <a:t>Mais où se trouve saturne ?</a:t>
            </a:r>
            <a:endParaRPr lang="fr-FR" b="1" dirty="0">
              <a:latin typeface="Bradley Hand ITC" pitchFamily="66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180062" y="2996952"/>
            <a:ext cx="1900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latin typeface="Bradley Hand ITC" pitchFamily="66" charset="0"/>
              </a:rPr>
              <a:t>Il faut vivre avec son temps petit</a:t>
            </a:r>
            <a:endParaRPr lang="fr-FR" b="1" dirty="0">
              <a:latin typeface="Bradley Hand ITC" pitchFamily="66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93" t="10085" r="14498" b="11524"/>
          <a:stretch/>
        </p:blipFill>
        <p:spPr bwMode="auto">
          <a:xfrm>
            <a:off x="7428344" y="2880855"/>
            <a:ext cx="1108520" cy="842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55" b="100000" l="6863" r="94118">
                        <a14:backgroundMark x1="74837" y1="91561" x2="80065" y2="39172"/>
                        <a14:backgroundMark x1="79085" y1="39013" x2="93791" y2="24841"/>
                        <a14:backgroundMark x1="56536" y1="92994" x2="54902" y2="96815"/>
                        <a14:backgroundMark x1="52941" y1="98248" x2="52941" y2="98248"/>
                        <a14:backgroundMark x1="55229" y1="98726" x2="55229" y2="98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4972">
            <a:off x="5704848" y="4465891"/>
            <a:ext cx="296095" cy="60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4126436" y="5661248"/>
            <a:ext cx="49100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Comic Sans MS" pitchFamily="66" charset="0"/>
              </a:rPr>
              <a:t>Une fois initialisé: </a:t>
            </a:r>
            <a:r>
              <a:rPr lang="fr-FR" sz="1400" i="1" dirty="0" smtClean="0">
                <a:latin typeface="Comic Sans MS" pitchFamily="66" charset="0"/>
              </a:rPr>
              <a:t>date, heure, lieu, nord magnétique,</a:t>
            </a:r>
          </a:p>
          <a:p>
            <a:r>
              <a:rPr lang="fr-FR" sz="1400" dirty="0" smtClean="0">
                <a:latin typeface="Comic Sans MS" pitchFamily="66" charset="0"/>
              </a:rPr>
              <a:t>l’ astrolab pointe automatiquement sur l’objet céleste sélectionné </a:t>
            </a:r>
            <a:r>
              <a:rPr lang="fr-FR" sz="1400" i="1" dirty="0" smtClean="0">
                <a:latin typeface="Comic Sans MS" pitchFamily="66" charset="0"/>
              </a:rPr>
              <a:t>(30 000 objets en mémoire)</a:t>
            </a:r>
            <a:endParaRPr lang="fr-FR" sz="1400" i="1" dirty="0">
              <a:latin typeface="Comic Sans MS" pitchFamily="66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4372" y="187973"/>
            <a:ext cx="9144032" cy="2603398"/>
            <a:chOff x="0" y="250021"/>
            <a:chExt cx="9144032" cy="2603398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235" b="100000" l="967" r="9964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0021"/>
              <a:ext cx="9144032" cy="2603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" name="Groupe 5"/>
            <p:cNvGrpSpPr/>
            <p:nvPr/>
          </p:nvGrpSpPr>
          <p:grpSpPr>
            <a:xfrm>
              <a:off x="5065746" y="2026249"/>
              <a:ext cx="3455224" cy="827170"/>
              <a:chOff x="5004048" y="1986397"/>
              <a:chExt cx="3455224" cy="827170"/>
            </a:xfrm>
          </p:grpSpPr>
          <p:grpSp>
            <p:nvGrpSpPr>
              <p:cNvPr id="7" name="Groupe 6"/>
              <p:cNvGrpSpPr/>
              <p:nvPr/>
            </p:nvGrpSpPr>
            <p:grpSpPr>
              <a:xfrm>
                <a:off x="5004048" y="1986397"/>
                <a:ext cx="2046079" cy="759363"/>
                <a:chOff x="5004048" y="1986397"/>
                <a:chExt cx="2046079" cy="759363"/>
              </a:xfrm>
            </p:grpSpPr>
            <p:pic>
              <p:nvPicPr>
                <p:cNvPr id="13" name="Image 12"/>
                <p:cNvPicPr/>
                <p:nvPr/>
              </p:nvPicPr>
              <p:blipFill rotWithShape="1">
                <a:blip r:embed="rId14" cstate="print"/>
                <a:srcRect l="8540" t="1940" r="15377" b="11110"/>
                <a:stretch/>
              </p:blipFill>
              <p:spPr bwMode="auto">
                <a:xfrm>
                  <a:off x="5004048" y="1988840"/>
                  <a:ext cx="749935" cy="7569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04800" dist="139699" dir="2700000" algn="tl">
                    <a:srgbClr val="333333"/>
                  </a:outerShdw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4" name="Image 13"/>
                <p:cNvPicPr/>
                <p:nvPr/>
              </p:nvPicPr>
              <p:blipFill rotWithShape="1">
                <a:blip r:embed="rId14" cstate="print"/>
                <a:srcRect l="8540" t="1940" r="15377" b="11110"/>
                <a:stretch/>
              </p:blipFill>
              <p:spPr bwMode="auto">
                <a:xfrm>
                  <a:off x="6300192" y="1986397"/>
                  <a:ext cx="749935" cy="7569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04800" dist="139699" dir="2700000" algn="tl">
                    <a:srgbClr val="333333"/>
                  </a:outerShdw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grpSp>
            <p:nvGrpSpPr>
              <p:cNvPr id="8" name="Groupe 7"/>
              <p:cNvGrpSpPr/>
              <p:nvPr/>
            </p:nvGrpSpPr>
            <p:grpSpPr>
              <a:xfrm>
                <a:off x="7522012" y="2028707"/>
                <a:ext cx="937260" cy="784860"/>
                <a:chOff x="7439332" y="2666471"/>
                <a:chExt cx="937260" cy="784860"/>
              </a:xfrm>
            </p:grpSpPr>
            <p:pic>
              <p:nvPicPr>
                <p:cNvPr id="9" name="Image 8" descr="C:\Users\user\Desktop\ars.png"/>
                <p:cNvPicPr/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3723" b="89894" l="4018" r="89286">
                              <a14:foregroundMark x1="48661" y1="22340" x2="48661" y2="22340"/>
                              <a14:foregroundMark x1="50000" y1="18085" x2="50000" y2="18085"/>
                              <a14:foregroundMark x1="54464" y1="15426" x2="54464" y2="15426"/>
                              <a14:foregroundMark x1="45982" y1="17553" x2="45982" y2="17553"/>
                              <a14:foregroundMark x1="43750" y1="20745" x2="43750" y2="20745"/>
                              <a14:foregroundMark x1="52232" y1="28191" x2="52232" y2="28191"/>
                              <a14:foregroundMark x1="21429" y1="69149" x2="21429" y2="69149"/>
                              <a14:foregroundMark x1="17411" y1="66489" x2="17411" y2="66489"/>
                              <a14:foregroundMark x1="16518" y1="72340" x2="16518" y2="72340"/>
                              <a14:foregroundMark x1="16518" y1="75000" x2="16518" y2="75000"/>
                              <a14:foregroundMark x1="19196" y1="71809" x2="21429" y2="71809"/>
                              <a14:foregroundMark x1="22321" y1="67021" x2="22321" y2="67021"/>
                              <a14:foregroundMark x1="22321" y1="64894" x2="22321" y2="64894"/>
                              <a14:foregroundMark x1="15625" y1="62234" x2="15625" y2="62234"/>
                              <a14:foregroundMark x1="42857" y1="25532" x2="42857" y2="25532"/>
                              <a14:foregroundMark x1="41964" y1="13830" x2="41964" y2="13830"/>
                              <a14:foregroundMark x1="46875" y1="13298" x2="46875" y2="13298"/>
                              <a14:foregroundMark x1="13839" y1="67021" x2="13839" y2="67021"/>
                            </a14:backgroundRemoval>
                          </a14:imgEffect>
                          <a14:imgEffect>
                            <a14:sharpenSoften amount="1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39332" y="2666471"/>
                  <a:ext cx="937260" cy="7848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10" name="Group 3"/>
                <p:cNvGrpSpPr>
                  <a:grpSpLocks/>
                </p:cNvGrpSpPr>
                <p:nvPr/>
              </p:nvGrpSpPr>
              <p:grpSpPr bwMode="auto">
                <a:xfrm>
                  <a:off x="7439332" y="2818804"/>
                  <a:ext cx="482600" cy="536575"/>
                  <a:chOff x="9637" y="4233"/>
                  <a:chExt cx="761" cy="847"/>
                </a:xfrm>
              </p:grpSpPr>
              <p:sp>
                <p:nvSpPr>
                  <p:cNvPr id="11" name="Arc 4"/>
                  <p:cNvSpPr>
                    <a:spLocks/>
                  </p:cNvSpPr>
                  <p:nvPr/>
                </p:nvSpPr>
                <p:spPr bwMode="auto">
                  <a:xfrm rot="-6480156">
                    <a:off x="9775" y="4458"/>
                    <a:ext cx="779" cy="466"/>
                  </a:xfrm>
                  <a:custGeom>
                    <a:avLst/>
                    <a:gdLst>
                      <a:gd name="T0" fmla="*/ 2147483647 w 21600"/>
                      <a:gd name="T1" fmla="*/ 0 h 21600"/>
                      <a:gd name="T2" fmla="*/ 2147483647 w 21600"/>
                      <a:gd name="T3" fmla="*/ 2147483647 h 21600"/>
                      <a:gd name="T4" fmla="*/ 0 w 21600"/>
                      <a:gd name="T5" fmla="*/ 2147483647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10860" y="0"/>
                        </a:moveTo>
                        <a:cubicBezTo>
                          <a:pt x="17509" y="3867"/>
                          <a:pt x="21600" y="10979"/>
                          <a:pt x="21600" y="18671"/>
                        </a:cubicBezTo>
                      </a:path>
                      <a:path w="21600" h="21600" stroke="0" extrusionOk="0">
                        <a:moveTo>
                          <a:pt x="10860" y="0"/>
                        </a:moveTo>
                        <a:cubicBezTo>
                          <a:pt x="17509" y="3867"/>
                          <a:pt x="21600" y="10979"/>
                          <a:pt x="21600" y="18671"/>
                        </a:cubicBezTo>
                        <a:lnTo>
                          <a:pt x="0" y="18671"/>
                        </a:lnTo>
                        <a:lnTo>
                          <a:pt x="10860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2" name="Zone de texte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37" y="4233"/>
                    <a:ext cx="574" cy="3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fr-F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A-S</a:t>
                    </a:r>
                    <a:endParaRPr kumimoji="0" lang="fr-FR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261642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4" t="26193" r="22946" b="30780"/>
          <a:stretch/>
        </p:blipFill>
        <p:spPr bwMode="auto">
          <a:xfrm>
            <a:off x="712958" y="3068960"/>
            <a:ext cx="789149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-32" y="0"/>
            <a:ext cx="1214446" cy="5000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0" y="38377"/>
            <a:ext cx="12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Sciences de l’ingénieur</a:t>
            </a:r>
            <a:endParaRPr lang="fr-F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8" name="Rectangle 7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10346" y="72178"/>
            <a:ext cx="3783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fr-FR" sz="20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Activité: la tête dans les étoiles</a:t>
            </a:r>
            <a:endParaRPr lang="fr-FR" sz="20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64372" y="187973"/>
            <a:ext cx="9144032" cy="2603398"/>
            <a:chOff x="0" y="250021"/>
            <a:chExt cx="9144032" cy="2603398"/>
          </a:xfrm>
        </p:grpSpPr>
        <p:pic>
          <p:nvPicPr>
            <p:cNvPr id="25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235" b="100000" l="967" r="9964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0021"/>
              <a:ext cx="9144032" cy="2603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6" name="Groupe 25"/>
            <p:cNvGrpSpPr/>
            <p:nvPr/>
          </p:nvGrpSpPr>
          <p:grpSpPr>
            <a:xfrm>
              <a:off x="5065746" y="2026249"/>
              <a:ext cx="3455224" cy="827170"/>
              <a:chOff x="5004048" y="1986397"/>
              <a:chExt cx="3455224" cy="827170"/>
            </a:xfrm>
          </p:grpSpPr>
          <p:grpSp>
            <p:nvGrpSpPr>
              <p:cNvPr id="27" name="Groupe 26"/>
              <p:cNvGrpSpPr/>
              <p:nvPr/>
            </p:nvGrpSpPr>
            <p:grpSpPr>
              <a:xfrm>
                <a:off x="5004048" y="1986397"/>
                <a:ext cx="2046079" cy="759363"/>
                <a:chOff x="5004048" y="1986397"/>
                <a:chExt cx="2046079" cy="759363"/>
              </a:xfrm>
            </p:grpSpPr>
            <p:pic>
              <p:nvPicPr>
                <p:cNvPr id="33" name="Image 32"/>
                <p:cNvPicPr/>
                <p:nvPr/>
              </p:nvPicPr>
              <p:blipFill rotWithShape="1">
                <a:blip r:embed="rId6" cstate="print"/>
                <a:srcRect l="8540" t="1940" r="15377" b="11110"/>
                <a:stretch/>
              </p:blipFill>
              <p:spPr bwMode="auto">
                <a:xfrm>
                  <a:off x="5004048" y="1988840"/>
                  <a:ext cx="749935" cy="7569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04800" dist="139699" dir="2700000" algn="tl">
                    <a:srgbClr val="333333"/>
                  </a:outerShdw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34" name="Image 33"/>
                <p:cNvPicPr/>
                <p:nvPr/>
              </p:nvPicPr>
              <p:blipFill rotWithShape="1">
                <a:blip r:embed="rId6" cstate="print"/>
                <a:srcRect l="8540" t="1940" r="15377" b="11110"/>
                <a:stretch/>
              </p:blipFill>
              <p:spPr bwMode="auto">
                <a:xfrm>
                  <a:off x="6300192" y="1986397"/>
                  <a:ext cx="749935" cy="7569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04800" dist="139699" dir="2700000" algn="tl">
                    <a:srgbClr val="333333"/>
                  </a:outerShdw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grpSp>
            <p:nvGrpSpPr>
              <p:cNvPr id="28" name="Groupe 27"/>
              <p:cNvGrpSpPr/>
              <p:nvPr/>
            </p:nvGrpSpPr>
            <p:grpSpPr>
              <a:xfrm>
                <a:off x="7522012" y="2028707"/>
                <a:ext cx="937260" cy="784860"/>
                <a:chOff x="7439332" y="2666471"/>
                <a:chExt cx="937260" cy="784860"/>
              </a:xfrm>
            </p:grpSpPr>
            <p:pic>
              <p:nvPicPr>
                <p:cNvPr id="29" name="Image 28" descr="C:\Users\user\Desktop\ars.png"/>
                <p:cNvPicPr/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723" b="89894" l="4018" r="89286">
                              <a14:foregroundMark x1="48661" y1="22340" x2="48661" y2="22340"/>
                              <a14:foregroundMark x1="50000" y1="18085" x2="50000" y2="18085"/>
                              <a14:foregroundMark x1="54464" y1="15426" x2="54464" y2="15426"/>
                              <a14:foregroundMark x1="45982" y1="17553" x2="45982" y2="17553"/>
                              <a14:foregroundMark x1="43750" y1="20745" x2="43750" y2="20745"/>
                              <a14:foregroundMark x1="52232" y1="28191" x2="52232" y2="28191"/>
                              <a14:foregroundMark x1="21429" y1="69149" x2="21429" y2="69149"/>
                              <a14:foregroundMark x1="17411" y1="66489" x2="17411" y2="66489"/>
                              <a14:foregroundMark x1="16518" y1="72340" x2="16518" y2="72340"/>
                              <a14:foregroundMark x1="16518" y1="75000" x2="16518" y2="75000"/>
                              <a14:foregroundMark x1="19196" y1="71809" x2="21429" y2="71809"/>
                              <a14:foregroundMark x1="22321" y1="67021" x2="22321" y2="67021"/>
                              <a14:foregroundMark x1="22321" y1="64894" x2="22321" y2="64894"/>
                              <a14:foregroundMark x1="15625" y1="62234" x2="15625" y2="62234"/>
                              <a14:foregroundMark x1="42857" y1="25532" x2="42857" y2="25532"/>
                              <a14:foregroundMark x1="41964" y1="13830" x2="41964" y2="13830"/>
                              <a14:foregroundMark x1="46875" y1="13298" x2="46875" y2="13298"/>
                              <a14:foregroundMark x1="13839" y1="67021" x2="13839" y2="67021"/>
                            </a14:backgroundRemoval>
                          </a14:imgEffect>
                          <a14:imgEffect>
                            <a14:sharpenSoften amount="1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39332" y="2666471"/>
                  <a:ext cx="937260" cy="7848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30" name="Group 3"/>
                <p:cNvGrpSpPr>
                  <a:grpSpLocks/>
                </p:cNvGrpSpPr>
                <p:nvPr/>
              </p:nvGrpSpPr>
              <p:grpSpPr bwMode="auto">
                <a:xfrm>
                  <a:off x="7439332" y="2818804"/>
                  <a:ext cx="482600" cy="536575"/>
                  <a:chOff x="9637" y="4233"/>
                  <a:chExt cx="761" cy="847"/>
                </a:xfrm>
              </p:grpSpPr>
              <p:sp>
                <p:nvSpPr>
                  <p:cNvPr id="31" name="Arc 4"/>
                  <p:cNvSpPr>
                    <a:spLocks/>
                  </p:cNvSpPr>
                  <p:nvPr/>
                </p:nvSpPr>
                <p:spPr bwMode="auto">
                  <a:xfrm rot="-6480156">
                    <a:off x="9775" y="4458"/>
                    <a:ext cx="779" cy="466"/>
                  </a:xfrm>
                  <a:custGeom>
                    <a:avLst/>
                    <a:gdLst>
                      <a:gd name="T0" fmla="*/ 2147483647 w 21600"/>
                      <a:gd name="T1" fmla="*/ 0 h 21600"/>
                      <a:gd name="T2" fmla="*/ 2147483647 w 21600"/>
                      <a:gd name="T3" fmla="*/ 2147483647 h 21600"/>
                      <a:gd name="T4" fmla="*/ 0 w 21600"/>
                      <a:gd name="T5" fmla="*/ 2147483647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10860" y="0"/>
                        </a:moveTo>
                        <a:cubicBezTo>
                          <a:pt x="17509" y="3867"/>
                          <a:pt x="21600" y="10979"/>
                          <a:pt x="21600" y="18671"/>
                        </a:cubicBezTo>
                      </a:path>
                      <a:path w="21600" h="21600" stroke="0" extrusionOk="0">
                        <a:moveTo>
                          <a:pt x="10860" y="0"/>
                        </a:moveTo>
                        <a:cubicBezTo>
                          <a:pt x="17509" y="3867"/>
                          <a:pt x="21600" y="10979"/>
                          <a:pt x="21600" y="18671"/>
                        </a:cubicBezTo>
                        <a:lnTo>
                          <a:pt x="0" y="18671"/>
                        </a:lnTo>
                        <a:lnTo>
                          <a:pt x="10860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2" name="Zone de texte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37" y="4233"/>
                    <a:ext cx="574" cy="3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fr-F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A-S</a:t>
                    </a:r>
                    <a:endParaRPr kumimoji="0" lang="fr-FR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1223758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-32" y="0"/>
            <a:ext cx="1214446" cy="5000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0" y="38377"/>
            <a:ext cx="12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Sciences de l’ingénieur</a:t>
            </a:r>
            <a:endParaRPr lang="fr-F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9" name="Rectangle 7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010346" y="72178"/>
            <a:ext cx="3783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fr-FR" sz="20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Activité: la tête dans les étoiles</a:t>
            </a:r>
            <a:endParaRPr lang="fr-FR" sz="20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64372" y="187973"/>
            <a:ext cx="9144032" cy="2603398"/>
            <a:chOff x="0" y="250021"/>
            <a:chExt cx="9144032" cy="2603398"/>
          </a:xfrm>
        </p:grpSpPr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235" b="100000" l="967" r="9964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0021"/>
              <a:ext cx="9144032" cy="26033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7" name="Groupe 26"/>
            <p:cNvGrpSpPr/>
            <p:nvPr/>
          </p:nvGrpSpPr>
          <p:grpSpPr>
            <a:xfrm>
              <a:off x="5065746" y="2026249"/>
              <a:ext cx="3455224" cy="827170"/>
              <a:chOff x="5004048" y="1986397"/>
              <a:chExt cx="3455224" cy="827170"/>
            </a:xfrm>
          </p:grpSpPr>
          <p:grpSp>
            <p:nvGrpSpPr>
              <p:cNvPr id="28" name="Groupe 27"/>
              <p:cNvGrpSpPr/>
              <p:nvPr/>
            </p:nvGrpSpPr>
            <p:grpSpPr>
              <a:xfrm>
                <a:off x="5004048" y="1986397"/>
                <a:ext cx="2046079" cy="759363"/>
                <a:chOff x="5004048" y="1986397"/>
                <a:chExt cx="2046079" cy="759363"/>
              </a:xfrm>
            </p:grpSpPr>
            <p:pic>
              <p:nvPicPr>
                <p:cNvPr id="34" name="Image 33"/>
                <p:cNvPicPr/>
                <p:nvPr/>
              </p:nvPicPr>
              <p:blipFill rotWithShape="1">
                <a:blip r:embed="rId6" cstate="print"/>
                <a:srcRect l="8540" t="1940" r="15377" b="11110"/>
                <a:stretch/>
              </p:blipFill>
              <p:spPr bwMode="auto">
                <a:xfrm>
                  <a:off x="5004048" y="1988840"/>
                  <a:ext cx="749935" cy="7569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04800" dist="139699" dir="2700000" algn="tl">
                    <a:srgbClr val="333333"/>
                  </a:outerShdw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35" name="Image 34"/>
                <p:cNvPicPr/>
                <p:nvPr/>
              </p:nvPicPr>
              <p:blipFill rotWithShape="1">
                <a:blip r:embed="rId6" cstate="print"/>
                <a:srcRect l="8540" t="1940" r="15377" b="11110"/>
                <a:stretch/>
              </p:blipFill>
              <p:spPr bwMode="auto">
                <a:xfrm>
                  <a:off x="6300192" y="1986397"/>
                  <a:ext cx="749935" cy="7569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04800" dist="139699" dir="2700000" algn="tl">
                    <a:srgbClr val="333333"/>
                  </a:outerShdw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grpSp>
            <p:nvGrpSpPr>
              <p:cNvPr id="29" name="Groupe 28"/>
              <p:cNvGrpSpPr/>
              <p:nvPr/>
            </p:nvGrpSpPr>
            <p:grpSpPr>
              <a:xfrm>
                <a:off x="7522012" y="2028707"/>
                <a:ext cx="937260" cy="784860"/>
                <a:chOff x="7439332" y="2666471"/>
                <a:chExt cx="937260" cy="784860"/>
              </a:xfrm>
            </p:grpSpPr>
            <p:pic>
              <p:nvPicPr>
                <p:cNvPr id="30" name="Image 29" descr="C:\Users\user\Desktop\ars.png"/>
                <p:cNvPicPr/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723" b="89894" l="4018" r="89286">
                              <a14:foregroundMark x1="48661" y1="22340" x2="48661" y2="22340"/>
                              <a14:foregroundMark x1="50000" y1="18085" x2="50000" y2="18085"/>
                              <a14:foregroundMark x1="54464" y1="15426" x2="54464" y2="15426"/>
                              <a14:foregroundMark x1="45982" y1="17553" x2="45982" y2="17553"/>
                              <a14:foregroundMark x1="43750" y1="20745" x2="43750" y2="20745"/>
                              <a14:foregroundMark x1="52232" y1="28191" x2="52232" y2="28191"/>
                              <a14:foregroundMark x1="21429" y1="69149" x2="21429" y2="69149"/>
                              <a14:foregroundMark x1="17411" y1="66489" x2="17411" y2="66489"/>
                              <a14:foregroundMark x1="16518" y1="72340" x2="16518" y2="72340"/>
                              <a14:foregroundMark x1="16518" y1="75000" x2="16518" y2="75000"/>
                              <a14:foregroundMark x1="19196" y1="71809" x2="21429" y2="71809"/>
                              <a14:foregroundMark x1="22321" y1="67021" x2="22321" y2="67021"/>
                              <a14:foregroundMark x1="22321" y1="64894" x2="22321" y2="64894"/>
                              <a14:foregroundMark x1="15625" y1="62234" x2="15625" y2="62234"/>
                              <a14:foregroundMark x1="42857" y1="25532" x2="42857" y2="25532"/>
                              <a14:foregroundMark x1="41964" y1="13830" x2="41964" y2="13830"/>
                              <a14:foregroundMark x1="46875" y1="13298" x2="46875" y2="13298"/>
                              <a14:foregroundMark x1="13839" y1="67021" x2="13839" y2="67021"/>
                            </a14:backgroundRemoval>
                          </a14:imgEffect>
                          <a14:imgEffect>
                            <a14:sharpenSoften amount="1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39332" y="2666471"/>
                  <a:ext cx="937260" cy="7848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31" name="Group 3"/>
                <p:cNvGrpSpPr>
                  <a:grpSpLocks/>
                </p:cNvGrpSpPr>
                <p:nvPr/>
              </p:nvGrpSpPr>
              <p:grpSpPr bwMode="auto">
                <a:xfrm>
                  <a:off x="7439332" y="2818804"/>
                  <a:ext cx="482600" cy="536575"/>
                  <a:chOff x="9637" y="4233"/>
                  <a:chExt cx="761" cy="847"/>
                </a:xfrm>
              </p:grpSpPr>
              <p:sp>
                <p:nvSpPr>
                  <p:cNvPr id="32" name="Arc 4"/>
                  <p:cNvSpPr>
                    <a:spLocks/>
                  </p:cNvSpPr>
                  <p:nvPr/>
                </p:nvSpPr>
                <p:spPr bwMode="auto">
                  <a:xfrm rot="-6480156">
                    <a:off x="9775" y="4458"/>
                    <a:ext cx="779" cy="466"/>
                  </a:xfrm>
                  <a:custGeom>
                    <a:avLst/>
                    <a:gdLst>
                      <a:gd name="T0" fmla="*/ 2147483647 w 21600"/>
                      <a:gd name="T1" fmla="*/ 0 h 21600"/>
                      <a:gd name="T2" fmla="*/ 2147483647 w 21600"/>
                      <a:gd name="T3" fmla="*/ 2147483647 h 21600"/>
                      <a:gd name="T4" fmla="*/ 0 w 21600"/>
                      <a:gd name="T5" fmla="*/ 2147483647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10860" y="0"/>
                        </a:moveTo>
                        <a:cubicBezTo>
                          <a:pt x="17509" y="3867"/>
                          <a:pt x="21600" y="10979"/>
                          <a:pt x="21600" y="18671"/>
                        </a:cubicBezTo>
                      </a:path>
                      <a:path w="21600" h="21600" stroke="0" extrusionOk="0">
                        <a:moveTo>
                          <a:pt x="10860" y="0"/>
                        </a:moveTo>
                        <a:cubicBezTo>
                          <a:pt x="17509" y="3867"/>
                          <a:pt x="21600" y="10979"/>
                          <a:pt x="21600" y="18671"/>
                        </a:cubicBezTo>
                        <a:lnTo>
                          <a:pt x="0" y="18671"/>
                        </a:lnTo>
                        <a:lnTo>
                          <a:pt x="10860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" name="Zone de texte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37" y="4233"/>
                    <a:ext cx="574" cy="3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fr-F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A-S</a:t>
                    </a:r>
                    <a:endParaRPr kumimoji="0" lang="fr-FR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89" t="33455" r="8951" b="14479"/>
          <a:stretch/>
        </p:blipFill>
        <p:spPr bwMode="auto">
          <a:xfrm>
            <a:off x="2195736" y="2832839"/>
            <a:ext cx="4446550" cy="3476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286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58096"/>
            <a:ext cx="6336704" cy="378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 rot="21142020">
            <a:off x="170583" y="4965848"/>
            <a:ext cx="1373282" cy="769441"/>
          </a:xfrm>
          <a:prstGeom prst="rect">
            <a:avLst/>
          </a:prstGeom>
          <a:solidFill>
            <a:srgbClr val="33CC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1100" i="1" dirty="0" smtClean="0">
                <a:solidFill>
                  <a:schemeClr val="tx1"/>
                </a:solidFill>
                <a:latin typeface="Comic Sans MS" pitchFamily="66" charset="0"/>
              </a:rPr>
              <a:t>Dans notre cas: alimentation par 8 </a:t>
            </a:r>
            <a:r>
              <a:rPr lang="fr-FR" sz="1100" i="1" dirty="0">
                <a:solidFill>
                  <a:schemeClr val="tx1"/>
                </a:solidFill>
                <a:latin typeface="Comic Sans MS" pitchFamily="66" charset="0"/>
              </a:rPr>
              <a:t>piles LR6 de 1,5V 2,6 Ah.</a:t>
            </a:r>
            <a:endParaRPr lang="fr-FR" sz="11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-32" y="0"/>
            <a:ext cx="1214446" cy="5000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0" y="38377"/>
            <a:ext cx="12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Sciences de l’ingénieur</a:t>
            </a:r>
            <a:endParaRPr lang="fr-F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7" name="Rectangle 7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010346" y="72178"/>
            <a:ext cx="3783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fr-FR" sz="20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Activité: la tête dans les étoiles</a:t>
            </a:r>
            <a:endParaRPr lang="fr-FR" sz="20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35496" y="272232"/>
            <a:ext cx="9105041" cy="2581187"/>
            <a:chOff x="35496" y="272232"/>
            <a:chExt cx="9105041" cy="258118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375" l="44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272232"/>
              <a:ext cx="9105041" cy="25807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" name="Groupe 9"/>
            <p:cNvGrpSpPr/>
            <p:nvPr/>
          </p:nvGrpSpPr>
          <p:grpSpPr>
            <a:xfrm>
              <a:off x="5065746" y="2026249"/>
              <a:ext cx="3455224" cy="827170"/>
              <a:chOff x="5004048" y="1986397"/>
              <a:chExt cx="3455224" cy="827170"/>
            </a:xfrm>
          </p:grpSpPr>
          <p:grpSp>
            <p:nvGrpSpPr>
              <p:cNvPr id="11" name="Groupe 10"/>
              <p:cNvGrpSpPr/>
              <p:nvPr/>
            </p:nvGrpSpPr>
            <p:grpSpPr>
              <a:xfrm>
                <a:off x="5004048" y="1986397"/>
                <a:ext cx="2046079" cy="759363"/>
                <a:chOff x="5004048" y="1986397"/>
                <a:chExt cx="2046079" cy="759363"/>
              </a:xfrm>
            </p:grpSpPr>
            <p:pic>
              <p:nvPicPr>
                <p:cNvPr id="20" name="Image 19"/>
                <p:cNvPicPr/>
                <p:nvPr/>
              </p:nvPicPr>
              <p:blipFill rotWithShape="1">
                <a:blip r:embed="rId7" cstate="print"/>
                <a:srcRect l="8540" t="1940" r="15377" b="11110"/>
                <a:stretch/>
              </p:blipFill>
              <p:spPr bwMode="auto">
                <a:xfrm>
                  <a:off x="5004048" y="1988840"/>
                  <a:ext cx="749935" cy="7569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04800" dist="139699" dir="2700000" algn="tl">
                    <a:srgbClr val="333333"/>
                  </a:outerShdw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1" name="Image 20"/>
                <p:cNvPicPr/>
                <p:nvPr/>
              </p:nvPicPr>
              <p:blipFill rotWithShape="1">
                <a:blip r:embed="rId7" cstate="print"/>
                <a:srcRect l="8540" t="1940" r="15377" b="11110"/>
                <a:stretch/>
              </p:blipFill>
              <p:spPr bwMode="auto">
                <a:xfrm>
                  <a:off x="6300192" y="1986397"/>
                  <a:ext cx="749935" cy="7569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04800" dist="139699" dir="2700000" algn="tl">
                    <a:srgbClr val="333333"/>
                  </a:outerShdw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grpSp>
            <p:nvGrpSpPr>
              <p:cNvPr id="12" name="Groupe 11"/>
              <p:cNvGrpSpPr/>
              <p:nvPr/>
            </p:nvGrpSpPr>
            <p:grpSpPr>
              <a:xfrm>
                <a:off x="7522012" y="2028707"/>
                <a:ext cx="937260" cy="784860"/>
                <a:chOff x="7439332" y="2666471"/>
                <a:chExt cx="937260" cy="784860"/>
              </a:xfrm>
            </p:grpSpPr>
            <p:pic>
              <p:nvPicPr>
                <p:cNvPr id="13" name="Image 12" descr="C:\Users\user\Desktop\ars.png"/>
                <p:cNvPicPr/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3723" b="89894" l="4018" r="89286">
                              <a14:foregroundMark x1="48661" y1="22340" x2="48661" y2="22340"/>
                              <a14:foregroundMark x1="50000" y1="18085" x2="50000" y2="18085"/>
                              <a14:foregroundMark x1="54464" y1="15426" x2="54464" y2="15426"/>
                              <a14:foregroundMark x1="45982" y1="17553" x2="45982" y2="17553"/>
                              <a14:foregroundMark x1="43750" y1="20745" x2="43750" y2="20745"/>
                              <a14:foregroundMark x1="52232" y1="28191" x2="52232" y2="28191"/>
                              <a14:foregroundMark x1="21429" y1="69149" x2="21429" y2="69149"/>
                              <a14:foregroundMark x1="17411" y1="66489" x2="17411" y2="66489"/>
                              <a14:foregroundMark x1="16518" y1="72340" x2="16518" y2="72340"/>
                              <a14:foregroundMark x1="16518" y1="75000" x2="16518" y2="75000"/>
                              <a14:foregroundMark x1="19196" y1="71809" x2="21429" y2="71809"/>
                              <a14:foregroundMark x1="22321" y1="67021" x2="22321" y2="67021"/>
                              <a14:foregroundMark x1="22321" y1="64894" x2="22321" y2="64894"/>
                              <a14:foregroundMark x1="15625" y1="62234" x2="15625" y2="62234"/>
                              <a14:foregroundMark x1="42857" y1="25532" x2="42857" y2="25532"/>
                              <a14:foregroundMark x1="41964" y1="13830" x2="41964" y2="13830"/>
                              <a14:foregroundMark x1="46875" y1="13298" x2="46875" y2="13298"/>
                              <a14:foregroundMark x1="13839" y1="67021" x2="13839" y2="67021"/>
                            </a14:backgroundRemoval>
                          </a14:imgEffect>
                          <a14:imgEffect>
                            <a14:sharpenSoften amount="1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39332" y="2666471"/>
                  <a:ext cx="937260" cy="7848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14" name="Group 3"/>
                <p:cNvGrpSpPr>
                  <a:grpSpLocks/>
                </p:cNvGrpSpPr>
                <p:nvPr/>
              </p:nvGrpSpPr>
              <p:grpSpPr bwMode="auto">
                <a:xfrm>
                  <a:off x="7439332" y="2818804"/>
                  <a:ext cx="482600" cy="536575"/>
                  <a:chOff x="9637" y="4233"/>
                  <a:chExt cx="761" cy="847"/>
                </a:xfrm>
              </p:grpSpPr>
              <p:sp>
                <p:nvSpPr>
                  <p:cNvPr id="18" name="Arc 4"/>
                  <p:cNvSpPr>
                    <a:spLocks/>
                  </p:cNvSpPr>
                  <p:nvPr/>
                </p:nvSpPr>
                <p:spPr bwMode="auto">
                  <a:xfrm rot="-6480156">
                    <a:off x="9775" y="4458"/>
                    <a:ext cx="779" cy="466"/>
                  </a:xfrm>
                  <a:custGeom>
                    <a:avLst/>
                    <a:gdLst>
                      <a:gd name="T0" fmla="*/ 2147483647 w 21600"/>
                      <a:gd name="T1" fmla="*/ 0 h 21600"/>
                      <a:gd name="T2" fmla="*/ 2147483647 w 21600"/>
                      <a:gd name="T3" fmla="*/ 2147483647 h 21600"/>
                      <a:gd name="T4" fmla="*/ 0 w 21600"/>
                      <a:gd name="T5" fmla="*/ 2147483647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10860" y="0"/>
                        </a:moveTo>
                        <a:cubicBezTo>
                          <a:pt x="17509" y="3867"/>
                          <a:pt x="21600" y="10979"/>
                          <a:pt x="21600" y="18671"/>
                        </a:cubicBezTo>
                      </a:path>
                      <a:path w="21600" h="21600" stroke="0" extrusionOk="0">
                        <a:moveTo>
                          <a:pt x="10860" y="0"/>
                        </a:moveTo>
                        <a:cubicBezTo>
                          <a:pt x="17509" y="3867"/>
                          <a:pt x="21600" y="10979"/>
                          <a:pt x="21600" y="18671"/>
                        </a:cubicBezTo>
                        <a:lnTo>
                          <a:pt x="0" y="18671"/>
                        </a:lnTo>
                        <a:lnTo>
                          <a:pt x="10860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9" name="Zone de texte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37" y="4233"/>
                    <a:ext cx="574" cy="3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fr-F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A-S</a:t>
                    </a:r>
                    <a:endParaRPr kumimoji="0" lang="fr-FR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5448537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879721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68811" y="255398"/>
            <a:ext cx="9018612" cy="2597538"/>
            <a:chOff x="68811" y="255398"/>
            <a:chExt cx="9018612" cy="259753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44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11" y="255398"/>
              <a:ext cx="9018612" cy="2525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" name="Groupe 7"/>
            <p:cNvGrpSpPr/>
            <p:nvPr/>
          </p:nvGrpSpPr>
          <p:grpSpPr>
            <a:xfrm>
              <a:off x="5004048" y="2025766"/>
              <a:ext cx="3455224" cy="827170"/>
              <a:chOff x="5004048" y="1986397"/>
              <a:chExt cx="3455224" cy="827170"/>
            </a:xfrm>
          </p:grpSpPr>
          <p:grpSp>
            <p:nvGrpSpPr>
              <p:cNvPr id="9" name="Groupe 8"/>
              <p:cNvGrpSpPr/>
              <p:nvPr/>
            </p:nvGrpSpPr>
            <p:grpSpPr>
              <a:xfrm>
                <a:off x="5004048" y="1986397"/>
                <a:ext cx="2046079" cy="759363"/>
                <a:chOff x="5004048" y="1986397"/>
                <a:chExt cx="2046079" cy="759363"/>
              </a:xfrm>
            </p:grpSpPr>
            <p:pic>
              <p:nvPicPr>
                <p:cNvPr id="19" name="Image 18"/>
                <p:cNvPicPr/>
                <p:nvPr/>
              </p:nvPicPr>
              <p:blipFill rotWithShape="1">
                <a:blip r:embed="rId6" cstate="print"/>
                <a:srcRect l="8540" t="1940" r="15377" b="11110"/>
                <a:stretch/>
              </p:blipFill>
              <p:spPr bwMode="auto">
                <a:xfrm>
                  <a:off x="5004048" y="1988840"/>
                  <a:ext cx="749935" cy="7569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04800" dist="139699" dir="2700000" algn="tl">
                    <a:srgbClr val="333333"/>
                  </a:outerShdw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0" name="Image 19"/>
                <p:cNvPicPr/>
                <p:nvPr/>
              </p:nvPicPr>
              <p:blipFill rotWithShape="1">
                <a:blip r:embed="rId6" cstate="print"/>
                <a:srcRect l="8540" t="1940" r="15377" b="11110"/>
                <a:stretch/>
              </p:blipFill>
              <p:spPr bwMode="auto">
                <a:xfrm>
                  <a:off x="6300192" y="1986397"/>
                  <a:ext cx="749935" cy="7569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304800" dist="139699" dir="2700000" algn="tl">
                    <a:srgbClr val="333333"/>
                  </a:outerShdw>
                </a:effectLst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grpSp>
            <p:nvGrpSpPr>
              <p:cNvPr id="10" name="Groupe 9"/>
              <p:cNvGrpSpPr/>
              <p:nvPr/>
            </p:nvGrpSpPr>
            <p:grpSpPr>
              <a:xfrm>
                <a:off x="7522012" y="2028707"/>
                <a:ext cx="937260" cy="784860"/>
                <a:chOff x="7439332" y="2666471"/>
                <a:chExt cx="937260" cy="784860"/>
              </a:xfrm>
            </p:grpSpPr>
            <p:pic>
              <p:nvPicPr>
                <p:cNvPr id="11" name="Image 10" descr="C:\Users\user\Desktop\ars.png"/>
                <p:cNvPicPr/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3723" b="89894" l="4018" r="89286">
                              <a14:foregroundMark x1="48661" y1="22340" x2="48661" y2="22340"/>
                              <a14:foregroundMark x1="50000" y1="18085" x2="50000" y2="18085"/>
                              <a14:foregroundMark x1="54464" y1="15426" x2="54464" y2="15426"/>
                              <a14:foregroundMark x1="45982" y1="17553" x2="45982" y2="17553"/>
                              <a14:foregroundMark x1="43750" y1="20745" x2="43750" y2="20745"/>
                              <a14:foregroundMark x1="52232" y1="28191" x2="52232" y2="28191"/>
                              <a14:foregroundMark x1="21429" y1="69149" x2="21429" y2="69149"/>
                              <a14:foregroundMark x1="17411" y1="66489" x2="17411" y2="66489"/>
                              <a14:foregroundMark x1="16518" y1="72340" x2="16518" y2="72340"/>
                              <a14:foregroundMark x1="16518" y1="75000" x2="16518" y2="75000"/>
                              <a14:foregroundMark x1="19196" y1="71809" x2="21429" y2="71809"/>
                              <a14:foregroundMark x1="22321" y1="67021" x2="22321" y2="67021"/>
                              <a14:foregroundMark x1="22321" y1="64894" x2="22321" y2="64894"/>
                              <a14:foregroundMark x1="15625" y1="62234" x2="15625" y2="62234"/>
                              <a14:foregroundMark x1="42857" y1="25532" x2="42857" y2="25532"/>
                              <a14:foregroundMark x1="41964" y1="13830" x2="41964" y2="13830"/>
                              <a14:foregroundMark x1="46875" y1="13298" x2="46875" y2="13298"/>
                              <a14:foregroundMark x1="13839" y1="67021" x2="13839" y2="67021"/>
                            </a14:backgroundRemoval>
                          </a14:imgEffect>
                          <a14:imgEffect>
                            <a14:sharpenSoften amount="1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39332" y="2666471"/>
                  <a:ext cx="937260" cy="7848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12" name="Group 3"/>
                <p:cNvGrpSpPr>
                  <a:grpSpLocks/>
                </p:cNvGrpSpPr>
                <p:nvPr/>
              </p:nvGrpSpPr>
              <p:grpSpPr bwMode="auto">
                <a:xfrm>
                  <a:off x="7439332" y="2818804"/>
                  <a:ext cx="482600" cy="536575"/>
                  <a:chOff x="9637" y="4233"/>
                  <a:chExt cx="761" cy="847"/>
                </a:xfrm>
              </p:grpSpPr>
              <p:sp>
                <p:nvSpPr>
                  <p:cNvPr id="13" name="Arc 4"/>
                  <p:cNvSpPr>
                    <a:spLocks/>
                  </p:cNvSpPr>
                  <p:nvPr/>
                </p:nvSpPr>
                <p:spPr bwMode="auto">
                  <a:xfrm rot="-6480156">
                    <a:off x="9775" y="4458"/>
                    <a:ext cx="779" cy="466"/>
                  </a:xfrm>
                  <a:custGeom>
                    <a:avLst/>
                    <a:gdLst>
                      <a:gd name="T0" fmla="*/ 2147483647 w 21600"/>
                      <a:gd name="T1" fmla="*/ 0 h 21600"/>
                      <a:gd name="T2" fmla="*/ 2147483647 w 21600"/>
                      <a:gd name="T3" fmla="*/ 2147483647 h 21600"/>
                      <a:gd name="T4" fmla="*/ 0 w 21600"/>
                      <a:gd name="T5" fmla="*/ 2147483647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10860" y="0"/>
                        </a:moveTo>
                        <a:cubicBezTo>
                          <a:pt x="17509" y="3867"/>
                          <a:pt x="21600" y="10979"/>
                          <a:pt x="21600" y="18671"/>
                        </a:cubicBezTo>
                      </a:path>
                      <a:path w="21600" h="21600" stroke="0" extrusionOk="0">
                        <a:moveTo>
                          <a:pt x="10860" y="0"/>
                        </a:moveTo>
                        <a:cubicBezTo>
                          <a:pt x="17509" y="3867"/>
                          <a:pt x="21600" y="10979"/>
                          <a:pt x="21600" y="18671"/>
                        </a:cubicBezTo>
                        <a:lnTo>
                          <a:pt x="0" y="18671"/>
                        </a:lnTo>
                        <a:lnTo>
                          <a:pt x="10860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8" name="Zone de texte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37" y="4233"/>
                    <a:ext cx="574" cy="3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fr-F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rPr>
                      <a:t>A-S</a:t>
                    </a:r>
                    <a:endParaRPr kumimoji="0" lang="fr-FR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</p:grpSp>
      </p:grpSp>
      <p:sp>
        <p:nvSpPr>
          <p:cNvPr id="22" name="Rectangle 21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-32" y="0"/>
            <a:ext cx="1214446" cy="5000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0" y="38377"/>
            <a:ext cx="121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Sciences de l’ingénieur</a:t>
            </a:r>
            <a:endParaRPr lang="fr-F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Rectangle 78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010346" y="72178"/>
            <a:ext cx="3783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fr-FR" sz="20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</a:rPr>
              <a:t>Activité: la tête dans les étoiles</a:t>
            </a:r>
            <a:endParaRPr lang="fr-FR" sz="20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371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4011</TotalTime>
  <Words>774</Words>
  <Application>Microsoft Office PowerPoint</Application>
  <PresentationFormat>Affichage à l'écran (4:3)</PresentationFormat>
  <Paragraphs>158</Paragraphs>
  <Slides>29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user</dc:creator>
  <cp:lastModifiedBy>user</cp:lastModifiedBy>
  <cp:revision>157</cp:revision>
  <cp:lastPrinted>2014-03-23T08:34:46Z</cp:lastPrinted>
  <dcterms:created xsi:type="dcterms:W3CDTF">2014-02-11T16:55:52Z</dcterms:created>
  <dcterms:modified xsi:type="dcterms:W3CDTF">2014-03-25T10:33:46Z</dcterms:modified>
</cp:coreProperties>
</file>