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66" r:id="rId6"/>
    <p:sldId id="267" r:id="rId7"/>
    <p:sldId id="268" r:id="rId8"/>
    <p:sldId id="259" r:id="rId9"/>
    <p:sldId id="260" r:id="rId10"/>
    <p:sldId id="261" r:id="rId11"/>
    <p:sldId id="262" r:id="rId12"/>
    <p:sldId id="263" r:id="rId13"/>
    <p:sldId id="264" r:id="rId14"/>
    <p:sldId id="271" r:id="rId15"/>
    <p:sldId id="270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14/04/2014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Mutualisation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Organisation de la mutualisation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Cahier des charges des séquences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Accès à l’espace commun sciences de l’ingénieur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4553"/>
            <a:ext cx="749935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2699792" y="836712"/>
            <a:ext cx="2952328" cy="432048"/>
          </a:xfrm>
          <a:prstGeom prst="wedgeRoundRectCallout">
            <a:avLst>
              <a:gd name="adj1" fmla="val -89684"/>
              <a:gd name="adj2" fmla="val 2664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Accès aux applications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4553"/>
            <a:ext cx="749935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2699792" y="5085184"/>
            <a:ext cx="3744416" cy="432048"/>
          </a:xfrm>
          <a:prstGeom prst="wedgeRoundRectCallout">
            <a:avLst>
              <a:gd name="adj1" fmla="val -62225"/>
              <a:gd name="adj2" fmla="val -1760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Accès aux ressources documentaires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283968" y="3356992"/>
            <a:ext cx="3744416" cy="648072"/>
          </a:xfrm>
          <a:prstGeom prst="wedgeRoundRectCallout">
            <a:avLst>
              <a:gd name="adj1" fmla="val -48502"/>
              <a:gd name="adj2" fmla="val -178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Puis à « </a:t>
            </a:r>
            <a:r>
              <a:rPr lang="fr-FR" dirty="0" err="1" smtClean="0"/>
              <a:t>GEDeon</a:t>
            </a:r>
            <a:r>
              <a:rPr lang="fr-FR" dirty="0" smtClean="0"/>
              <a:t> - Environnement </a:t>
            </a:r>
            <a:r>
              <a:rPr lang="fr-FR" dirty="0" err="1" smtClean="0"/>
              <a:t>Nuxéo</a:t>
            </a:r>
            <a:r>
              <a:rPr lang="fr-FR" dirty="0" smtClean="0"/>
              <a:t>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735" y="1504950"/>
            <a:ext cx="749808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4716016" y="4941168"/>
            <a:ext cx="3744416" cy="432048"/>
          </a:xfrm>
          <a:prstGeom prst="wedgeRoundRectCallout">
            <a:avLst>
              <a:gd name="adj1" fmla="val -60639"/>
              <a:gd name="adj2" fmla="val -1540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Accès aux projets académiques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4553"/>
            <a:ext cx="749935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5004048" y="2564904"/>
            <a:ext cx="3672408" cy="864096"/>
          </a:xfrm>
          <a:prstGeom prst="wedgeRoundRectCallout">
            <a:avLst>
              <a:gd name="adj1" fmla="val -61298"/>
              <a:gd name="adj2" fmla="val 1867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Accès à l’  « espace commun sciences de l’ingénieur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4553"/>
            <a:ext cx="749935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4067944" y="3068960"/>
            <a:ext cx="4392488" cy="1052736"/>
          </a:xfrm>
          <a:prstGeom prst="wedgeRoundRectCallout">
            <a:avLst>
              <a:gd name="adj1" fmla="val -65867"/>
              <a:gd name="adj2" fmla="val 102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répertoire par établissement avec droits en écriture réservés, mais libre de droits en lecture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4553"/>
            <a:ext cx="749935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656953"/>
            <a:ext cx="749935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1115616" y="188647"/>
          <a:ext cx="7848872" cy="64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290"/>
                <a:gridCol w="759146"/>
                <a:gridCol w="3126868"/>
                <a:gridCol w="797568"/>
              </a:tblGrid>
              <a:tr h="528193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Répartition des séquences par établissement</a:t>
                      </a:r>
                      <a:endParaRPr lang="fr-FR" sz="2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0507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Lycée des Flandres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Auguste Béhal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Joseph-Marie Jacquard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André Malraux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Camille Claudel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Eugène Woillez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Baudimont Saint Charles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Saint Joseph - Boulogne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Saint Luc - Cambrai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Albert Châtelet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Gustave Eiffel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Gambetta - Carnot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Edmond Labbé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LICP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Henri Darras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Saint Remi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Léonard de Vinci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Frédéric Ozanam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EPID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Alfred Kastler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Lycée de l'Europe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Louis Pasteur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La Malassise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Colbert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Edouard Branly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Lycée du pays de condé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Blaise Pascal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Carnot - Bruay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Lycée du Hainaut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Paul Duez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Ernest Couteaux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Dampierre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Jean Rostand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Beaupré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</a:tr>
              <a:tr h="30182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Jean Prouvé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César Baggio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</a:tr>
              <a:tr h="2654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Saint Louis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Pierre Forest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  <a:tr h="26549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fr-FR" sz="16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fr-FR" sz="16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Théophile LEGRAND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Organisation de la mutualisation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Un espace de mutualisation a été créé sur EDULINE.</a:t>
            </a:r>
          </a:p>
          <a:p>
            <a:r>
              <a:rPr lang="fr-FR" dirty="0" smtClean="0"/>
              <a:t>Le chemin d’accès est le même que pour la plateforme de dépôt des projets.</a:t>
            </a:r>
          </a:p>
          <a:p>
            <a:r>
              <a:rPr lang="fr-FR" dirty="0" smtClean="0"/>
              <a:t>Le chef de travaux et un professeur référent par établissement sont autorisés à déposer des ressources.  </a:t>
            </a:r>
          </a:p>
          <a:p>
            <a:r>
              <a:rPr lang="fr-FR" dirty="0" smtClean="0"/>
              <a:t>Ces ressources sont lisibles et téléchargeables par tous les professeurs SII.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Organisation de la mutualisation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L’objectif est de mutualiser des séquences complètes, conformes aux recommandations pédagogiques, mais aussi de susciter la communication entre les différentes équipes.</a:t>
            </a:r>
          </a:p>
          <a:p>
            <a:r>
              <a:rPr lang="fr-FR" dirty="0" smtClean="0"/>
              <a:t>Le dépôt peut se faire en plusieurs étapes sans attendre que la totalité de la séquence soit développée.</a:t>
            </a:r>
          </a:p>
          <a:p>
            <a:r>
              <a:rPr lang="fr-FR" dirty="0" smtClean="0"/>
              <a:t>Il est également possible de déposer des ressources techniques relatives à des matériels (maquettes numériques, modèles </a:t>
            </a:r>
            <a:r>
              <a:rPr lang="fr-FR" dirty="0" err="1" smtClean="0"/>
              <a:t>multiphysiques</a:t>
            </a:r>
            <a:r>
              <a:rPr lang="fr-FR" dirty="0" smtClean="0"/>
              <a:t>…)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de la mutualisation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Chaque séquence sera développée par 1 ou 2 établissements, ils pourront soit travailler ensemble pour proposer une séquence commune, soit proposer chacun une version différente de la même séquence.</a:t>
            </a:r>
          </a:p>
          <a:p>
            <a:r>
              <a:rPr lang="fr-FR" dirty="0" smtClean="0"/>
              <a:t>La fiche séquence, avec le scénario pédagogique décrit, sera déposée avant fin juin 2014</a:t>
            </a:r>
          </a:p>
          <a:p>
            <a:r>
              <a:rPr lang="fr-FR" dirty="0" smtClean="0"/>
              <a:t>La séquence complète sera déposée avant les vacances de noël 2014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Cahier des charges : tout est la fiche séquence… </a:t>
            </a:r>
            <a:endParaRPr lang="fr-F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1" t="5723" r="27445" b="15925"/>
          <a:stretch>
            <a:fillRect/>
          </a:stretch>
        </p:blipFill>
        <p:spPr bwMode="auto">
          <a:xfrm>
            <a:off x="1386705" y="1556792"/>
            <a:ext cx="7145735" cy="506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2780928"/>
            <a:ext cx="2376264" cy="936104"/>
          </a:xfrm>
          <a:prstGeom prst="wedgeRectCallout">
            <a:avLst>
              <a:gd name="adj1" fmla="val 77617"/>
              <a:gd name="adj2" fmla="val -71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Entrée pédagogique par les objectifs de formation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3528" y="4077072"/>
            <a:ext cx="1944216" cy="792088"/>
          </a:xfrm>
          <a:prstGeom prst="wedgeRectCallout">
            <a:avLst>
              <a:gd name="adj1" fmla="val 106633"/>
              <a:gd name="adj2" fmla="val 241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Prendre en compte les acquis des élèves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020272" y="3573016"/>
            <a:ext cx="1800200" cy="864096"/>
          </a:xfrm>
          <a:prstGeom prst="wedgeRectCallout">
            <a:avLst>
              <a:gd name="adj1" fmla="val 5860"/>
              <a:gd name="adj2" fmla="val 172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Approche par la mesure d’écarts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07904" y="3933056"/>
            <a:ext cx="4824536" cy="2808312"/>
            <a:chOff x="3707904" y="3933056"/>
            <a:chExt cx="4824536" cy="2808312"/>
          </a:xfrm>
        </p:grpSpPr>
        <p:sp>
          <p:nvSpPr>
            <p:cNvPr id="8" name="Rectangle 7"/>
            <p:cNvSpPr/>
            <p:nvPr/>
          </p:nvSpPr>
          <p:spPr>
            <a:xfrm>
              <a:off x="3707904" y="3933056"/>
              <a:ext cx="3096344" cy="1152128"/>
            </a:xfrm>
            <a:prstGeom prst="wedgeRectCallout">
              <a:avLst>
                <a:gd name="adj1" fmla="val 41071"/>
                <a:gd name="adj2" fmla="val 1490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Adapter les stratégies pédagogiques aux objectifs de formation et au temps disponible</a:t>
              </a:r>
              <a:endParaRPr lang="fr-FR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5580112" y="6093296"/>
              <a:ext cx="2952328" cy="64807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1" t="22393" r="27445" b="26679"/>
          <a:stretch>
            <a:fillRect/>
          </a:stretch>
        </p:blipFill>
        <p:spPr bwMode="auto">
          <a:xfrm>
            <a:off x="971600" y="2708920"/>
            <a:ext cx="797627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9"/>
          <p:cNvGrpSpPr/>
          <p:nvPr/>
        </p:nvGrpSpPr>
        <p:grpSpPr>
          <a:xfrm>
            <a:off x="2843808" y="4077072"/>
            <a:ext cx="4896544" cy="1440160"/>
            <a:chOff x="2843808" y="3789040"/>
            <a:chExt cx="4896544" cy="1440160"/>
          </a:xfrm>
        </p:grpSpPr>
        <p:sp>
          <p:nvSpPr>
            <p:cNvPr id="7" name="Rectangle 6"/>
            <p:cNvSpPr/>
            <p:nvPr/>
          </p:nvSpPr>
          <p:spPr>
            <a:xfrm>
              <a:off x="2915816" y="3789040"/>
              <a:ext cx="4824536" cy="792088"/>
            </a:xfrm>
            <a:prstGeom prst="wedgeRectCallout">
              <a:avLst>
                <a:gd name="adj1" fmla="val -69981"/>
                <a:gd name="adj2" fmla="val -376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Introduction de la séquence par un lancement pour poser la problématique et la question sociétale 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43808" y="4653136"/>
              <a:ext cx="4824536" cy="576064"/>
            </a:xfrm>
            <a:prstGeom prst="wedgeRectCallout">
              <a:avLst>
                <a:gd name="adj1" fmla="val -66288"/>
                <a:gd name="adj2" fmla="val -438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ET  apporter une réponse à la problématique, faire formuler une conclusion 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187624" y="188640"/>
            <a:ext cx="7745412" cy="2376264"/>
            <a:chOff x="1187624" y="188640"/>
            <a:chExt cx="7745412" cy="2376264"/>
          </a:xfrm>
        </p:grpSpPr>
        <p:sp>
          <p:nvSpPr>
            <p:cNvPr id="5" name="Rectangle 4"/>
            <p:cNvSpPr/>
            <p:nvPr/>
          </p:nvSpPr>
          <p:spPr>
            <a:xfrm>
              <a:off x="1187624" y="1124744"/>
              <a:ext cx="2448272" cy="1296144"/>
            </a:xfrm>
            <a:prstGeom prst="wedgeRectCallout">
              <a:avLst>
                <a:gd name="adj1" fmla="val 47398"/>
                <a:gd name="adj2" fmla="val 828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Entrée technologique par la problématique, mise en perspective de la question sociétale </a:t>
              </a:r>
              <a:endParaRPr lang="fr-FR" dirty="0"/>
            </a:p>
          </p:txBody>
        </p:sp>
        <p:pic>
          <p:nvPicPr>
            <p:cNvPr id="11" name="Espace réservé du contenu 4"/>
            <p:cNvPicPr>
              <a:picLocks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188640"/>
              <a:ext cx="522513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1" t="22393" r="27445" b="26679"/>
          <a:stretch>
            <a:fillRect/>
          </a:stretch>
        </p:blipFill>
        <p:spPr bwMode="auto">
          <a:xfrm>
            <a:off x="1026991" y="2420888"/>
            <a:ext cx="797627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43808" y="3861048"/>
            <a:ext cx="4824536" cy="864096"/>
          </a:xfrm>
          <a:prstGeom prst="wedgeRectCallout">
            <a:avLst>
              <a:gd name="adj1" fmla="val -67519"/>
              <a:gd name="adj2" fmla="val 1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Dans les activités, privilégier les questions ouvertes et les tâches complexes pour développer les compétences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987824" y="6237312"/>
            <a:ext cx="2808312" cy="432048"/>
          </a:xfrm>
          <a:prstGeom prst="wedgeRectCallout">
            <a:avLst>
              <a:gd name="adj1" fmla="val -91261"/>
              <a:gd name="adj2" fmla="val -282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Evaluer par compétences 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012160" y="1844824"/>
            <a:ext cx="1368152" cy="936104"/>
          </a:xfrm>
          <a:prstGeom prst="wedgeRectCallout">
            <a:avLst>
              <a:gd name="adj1" fmla="val 125405"/>
              <a:gd name="adj2" fmla="val 222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 Favoriser le travail en équipe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55576" y="4221088"/>
            <a:ext cx="7704856" cy="1656184"/>
            <a:chOff x="755576" y="4221088"/>
            <a:chExt cx="7704856" cy="1656184"/>
          </a:xfrm>
        </p:grpSpPr>
        <p:sp>
          <p:nvSpPr>
            <p:cNvPr id="10" name="Rectangle 9"/>
            <p:cNvSpPr/>
            <p:nvPr/>
          </p:nvSpPr>
          <p:spPr>
            <a:xfrm>
              <a:off x="3635896" y="5301208"/>
              <a:ext cx="4824536" cy="576064"/>
            </a:xfrm>
            <a:prstGeom prst="wedgeRectCallout">
              <a:avLst>
                <a:gd name="adj1" fmla="val -86718"/>
                <a:gd name="adj2" fmla="val -1049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formaliser les connaissances à priori (cours) et/ou à postériori  (structuration)</a:t>
              </a:r>
              <a:endParaRPr lang="fr-FR" dirty="0"/>
            </a:p>
          </p:txBody>
        </p:sp>
        <p:sp>
          <p:nvSpPr>
            <p:cNvPr id="13" name="Arc 12"/>
            <p:cNvSpPr/>
            <p:nvPr/>
          </p:nvSpPr>
          <p:spPr>
            <a:xfrm rot="10800000">
              <a:off x="755576" y="4221088"/>
              <a:ext cx="1152128" cy="720080"/>
            </a:xfrm>
            <a:prstGeom prst="arc">
              <a:avLst>
                <a:gd name="adj1" fmla="val 16200000"/>
                <a:gd name="adj2" fmla="val 5362838"/>
              </a:avLst>
            </a:prstGeom>
            <a:ln w="63500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Accès à l’espace de ressources SI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4553"/>
            <a:ext cx="749935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339752" y="2492896"/>
            <a:ext cx="2664296" cy="432048"/>
          </a:xfrm>
          <a:prstGeom prst="wedgeRoundRectCallout">
            <a:avLst>
              <a:gd name="adj1" fmla="val -44404"/>
              <a:gd name="adj2" fmla="val -1595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https://eduline.ac-lille.fr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99592" y="4365104"/>
            <a:ext cx="2664296" cy="720080"/>
          </a:xfrm>
          <a:prstGeom prst="wedgeRoundRectCallout">
            <a:avLst>
              <a:gd name="adj1" fmla="val 53475"/>
              <a:gd name="adj2" fmla="val -103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Espace « personnel de l’EN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4553"/>
            <a:ext cx="749935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195736" y="908720"/>
            <a:ext cx="3744416" cy="432048"/>
          </a:xfrm>
          <a:prstGeom prst="wedgeRoundRectCallout">
            <a:avLst>
              <a:gd name="adj1" fmla="val 68757"/>
              <a:gd name="adj2" fmla="val 2636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Entrer identifiant et mot de passe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2787</TotalTime>
  <Words>507</Words>
  <Application>Microsoft Office PowerPoint</Application>
  <PresentationFormat>Affichage à l'écran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Solstice</vt:lpstr>
      <vt:lpstr>Mutualisation</vt:lpstr>
      <vt:lpstr>Organisation de la mutualisation</vt:lpstr>
      <vt:lpstr>Organisation de la mutualisation</vt:lpstr>
      <vt:lpstr>Organisation de la mutualisation</vt:lpstr>
      <vt:lpstr>Cahier des charges : tout est la fiche séquence… </vt:lpstr>
      <vt:lpstr>Présentation PowerPoint</vt:lpstr>
      <vt:lpstr>Présentation PowerPoint</vt:lpstr>
      <vt:lpstr>Accès à l’espace de ressources 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Mutualisation</dc:title>
  <dc:creator>Provolo</dc:creator>
  <cp:lastModifiedBy>Provolo</cp:lastModifiedBy>
  <cp:revision>36</cp:revision>
  <dcterms:modified xsi:type="dcterms:W3CDTF">2014-04-14T14:11:07Z</dcterms:modified>
</cp:coreProperties>
</file>