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0" r:id="rId4"/>
    <p:sldId id="281" r:id="rId5"/>
    <p:sldId id="282" r:id="rId6"/>
    <p:sldId id="269" r:id="rId7"/>
    <p:sldId id="270" r:id="rId8"/>
    <p:sldId id="271" r:id="rId9"/>
    <p:sldId id="268" r:id="rId10"/>
    <p:sldId id="279" r:id="rId11"/>
    <p:sldId id="257" r:id="rId12"/>
    <p:sldId id="258" r:id="rId13"/>
    <p:sldId id="260" r:id="rId14"/>
    <p:sldId id="300" r:id="rId15"/>
    <p:sldId id="264" r:id="rId16"/>
    <p:sldId id="272" r:id="rId17"/>
    <p:sldId id="274" r:id="rId18"/>
    <p:sldId id="284" r:id="rId19"/>
    <p:sldId id="301" r:id="rId20"/>
    <p:sldId id="286" r:id="rId21"/>
    <p:sldId id="287" r:id="rId22"/>
    <p:sldId id="288" r:id="rId23"/>
    <p:sldId id="290" r:id="rId24"/>
    <p:sldId id="289" r:id="rId25"/>
    <p:sldId id="294" r:id="rId26"/>
    <p:sldId id="296" r:id="rId27"/>
    <p:sldId id="275" r:id="rId28"/>
    <p:sldId id="298" r:id="rId29"/>
    <p:sldId id="297" r:id="rId30"/>
    <p:sldId id="283" r:id="rId31"/>
    <p:sldId id="265" r:id="rId32"/>
    <p:sldId id="285" r:id="rId33"/>
    <p:sldId id="291" r:id="rId34"/>
    <p:sldId id="292" r:id="rId35"/>
    <p:sldId id="293" r:id="rId36"/>
    <p:sldId id="276" r:id="rId37"/>
    <p:sldId id="299"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EED39-4C58-4FC0-862A-8E1405E4E0E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747AAD08-9CF2-41DC-A7F8-5FCCEDE62394}">
      <dgm:prSet phldrT="[Texte]" custT="1"/>
      <dgm:spPr/>
      <dgm:t>
        <a:bodyPr/>
        <a:lstStyle/>
        <a:p>
          <a:r>
            <a:rPr lang="fr-FR" sz="1800" dirty="0" smtClean="0">
              <a:solidFill>
                <a:srgbClr val="FFFF00"/>
              </a:solidFill>
            </a:rPr>
            <a:t>1 600 entreprises</a:t>
          </a:r>
          <a:endParaRPr lang="fr-FR" sz="1800" dirty="0">
            <a:solidFill>
              <a:srgbClr val="FFFF00"/>
            </a:solidFill>
          </a:endParaRPr>
        </a:p>
      </dgm:t>
    </dgm:pt>
    <dgm:pt modelId="{B756B837-2A1A-4B0F-B257-BB89EB79B762}" type="parTrans" cxnId="{494D8CD7-54EE-42AF-8B4E-522EB9B0B1CA}">
      <dgm:prSet/>
      <dgm:spPr/>
      <dgm:t>
        <a:bodyPr/>
        <a:lstStyle/>
        <a:p>
          <a:endParaRPr lang="fr-FR"/>
        </a:p>
      </dgm:t>
    </dgm:pt>
    <dgm:pt modelId="{2BAEEA5A-79F6-4DC1-B7D2-32F4212F8D40}" type="sibTrans" cxnId="{494D8CD7-54EE-42AF-8B4E-522EB9B0B1CA}">
      <dgm:prSet/>
      <dgm:spPr/>
      <dgm:t>
        <a:bodyPr/>
        <a:lstStyle/>
        <a:p>
          <a:endParaRPr lang="fr-FR"/>
        </a:p>
      </dgm:t>
    </dgm:pt>
    <dgm:pt modelId="{92841E7F-B976-439B-AA1A-249017658BBE}">
      <dgm:prSet phldrT="[Texte]" custT="1"/>
      <dgm:spPr/>
      <dgm:t>
        <a:bodyPr/>
        <a:lstStyle/>
        <a:p>
          <a:r>
            <a:rPr lang="fr-FR" sz="1800" dirty="0" smtClean="0">
              <a:solidFill>
                <a:srgbClr val="FFFF00"/>
              </a:solidFill>
            </a:rPr>
            <a:t>29 000 salariés</a:t>
          </a:r>
          <a:endParaRPr lang="fr-FR" sz="1800" dirty="0">
            <a:solidFill>
              <a:srgbClr val="FFFF00"/>
            </a:solidFill>
          </a:endParaRPr>
        </a:p>
      </dgm:t>
    </dgm:pt>
    <dgm:pt modelId="{A3595DFA-A01B-496E-92DB-87B91BB180A5}" type="parTrans" cxnId="{25D6C1C9-26C5-4199-9C54-D3953F248D64}">
      <dgm:prSet/>
      <dgm:spPr/>
      <dgm:t>
        <a:bodyPr/>
        <a:lstStyle/>
        <a:p>
          <a:endParaRPr lang="fr-FR"/>
        </a:p>
      </dgm:t>
    </dgm:pt>
    <dgm:pt modelId="{4C1B8164-9B95-4616-AFB0-223CFE3BD4B3}" type="sibTrans" cxnId="{25D6C1C9-26C5-4199-9C54-D3953F248D64}">
      <dgm:prSet/>
      <dgm:spPr/>
      <dgm:t>
        <a:bodyPr/>
        <a:lstStyle/>
        <a:p>
          <a:endParaRPr lang="fr-FR"/>
        </a:p>
      </dgm:t>
    </dgm:pt>
    <dgm:pt modelId="{E0D7B5AC-AB7A-46E1-87CA-03103574AFEC}">
      <dgm:prSet phldrT="[Texte]" custT="1"/>
      <dgm:spPr/>
      <dgm:t>
        <a:bodyPr/>
        <a:lstStyle/>
        <a:p>
          <a:r>
            <a:rPr lang="fr-FR" sz="2000" dirty="0" smtClean="0">
              <a:solidFill>
                <a:srgbClr val="FFFF00"/>
              </a:solidFill>
            </a:rPr>
            <a:t>80% des emplois sur Lille</a:t>
          </a:r>
          <a:endParaRPr lang="fr-FR" sz="2000" dirty="0">
            <a:solidFill>
              <a:srgbClr val="FFFF00"/>
            </a:solidFill>
          </a:endParaRPr>
        </a:p>
      </dgm:t>
    </dgm:pt>
    <dgm:pt modelId="{71530A6B-8146-4402-8D1A-7E2438E2CCAC}" type="parTrans" cxnId="{A80858B4-6C32-4863-8F1E-AB167CA04D96}">
      <dgm:prSet/>
      <dgm:spPr/>
      <dgm:t>
        <a:bodyPr/>
        <a:lstStyle/>
        <a:p>
          <a:endParaRPr lang="fr-FR"/>
        </a:p>
      </dgm:t>
    </dgm:pt>
    <dgm:pt modelId="{3148A23E-87DE-4C26-8544-C3EA6CADCDF6}" type="sibTrans" cxnId="{A80858B4-6C32-4863-8F1E-AB167CA04D96}">
      <dgm:prSet/>
      <dgm:spPr/>
      <dgm:t>
        <a:bodyPr/>
        <a:lstStyle/>
        <a:p>
          <a:endParaRPr lang="fr-FR"/>
        </a:p>
      </dgm:t>
    </dgm:pt>
    <dgm:pt modelId="{B3525592-1BEC-4D7B-AE7A-D606430A844A}" type="pres">
      <dgm:prSet presAssocID="{BB8EED39-4C58-4FC0-862A-8E1405E4E0EE}" presName="Name0" presStyleCnt="0">
        <dgm:presLayoutVars>
          <dgm:chMax val="7"/>
          <dgm:chPref val="7"/>
          <dgm:dir/>
          <dgm:animLvl val="lvl"/>
        </dgm:presLayoutVars>
      </dgm:prSet>
      <dgm:spPr/>
      <dgm:t>
        <a:bodyPr/>
        <a:lstStyle/>
        <a:p>
          <a:endParaRPr lang="fr-FR"/>
        </a:p>
      </dgm:t>
    </dgm:pt>
    <dgm:pt modelId="{14A5086C-C45E-4C2D-BD0D-E7880C4A3DA4}" type="pres">
      <dgm:prSet presAssocID="{747AAD08-9CF2-41DC-A7F8-5FCCEDE62394}" presName="Accent1" presStyleCnt="0"/>
      <dgm:spPr/>
    </dgm:pt>
    <dgm:pt modelId="{E9EA0B1F-0575-4959-AA40-CC58389411FE}" type="pres">
      <dgm:prSet presAssocID="{747AAD08-9CF2-41DC-A7F8-5FCCEDE62394}" presName="Accent" presStyleLbl="node1" presStyleIdx="0" presStyleCnt="3">
        <dgm:style>
          <a:lnRef idx="2">
            <a:schemeClr val="accent2"/>
          </a:lnRef>
          <a:fillRef idx="1">
            <a:schemeClr val="lt1"/>
          </a:fillRef>
          <a:effectRef idx="0">
            <a:schemeClr val="accent2"/>
          </a:effectRef>
          <a:fontRef idx="minor">
            <a:schemeClr val="dk1"/>
          </a:fontRef>
        </dgm:style>
      </dgm:prSet>
      <dgm:spPr/>
    </dgm:pt>
    <dgm:pt modelId="{A49E07B0-0881-481E-B016-16F197EDB4C3}" type="pres">
      <dgm:prSet presAssocID="{747AAD08-9CF2-41DC-A7F8-5FCCEDE62394}" presName="Parent1" presStyleLbl="revTx" presStyleIdx="0" presStyleCnt="3">
        <dgm:presLayoutVars>
          <dgm:chMax val="1"/>
          <dgm:chPref val="1"/>
          <dgm:bulletEnabled val="1"/>
        </dgm:presLayoutVars>
      </dgm:prSet>
      <dgm:spPr/>
      <dgm:t>
        <a:bodyPr/>
        <a:lstStyle/>
        <a:p>
          <a:endParaRPr lang="fr-FR"/>
        </a:p>
      </dgm:t>
    </dgm:pt>
    <dgm:pt modelId="{3D4A05E4-B8E1-47D5-8590-64ECAD2ACC8F}" type="pres">
      <dgm:prSet presAssocID="{92841E7F-B976-439B-AA1A-249017658BBE}" presName="Accent2" presStyleCnt="0"/>
      <dgm:spPr/>
    </dgm:pt>
    <dgm:pt modelId="{999FAF32-68BD-4E8E-8711-2AD6AB3DA743}" type="pres">
      <dgm:prSet presAssocID="{92841E7F-B976-439B-AA1A-249017658BBE}" presName="Accent" presStyleLbl="node1" presStyleIdx="1" presStyleCnt="3">
        <dgm:style>
          <a:lnRef idx="2">
            <a:schemeClr val="accent2"/>
          </a:lnRef>
          <a:fillRef idx="1">
            <a:schemeClr val="lt1"/>
          </a:fillRef>
          <a:effectRef idx="0">
            <a:schemeClr val="accent2"/>
          </a:effectRef>
          <a:fontRef idx="minor">
            <a:schemeClr val="dk1"/>
          </a:fontRef>
        </dgm:style>
      </dgm:prSet>
      <dgm:spPr/>
    </dgm:pt>
    <dgm:pt modelId="{EAF51943-A48A-4F5D-8169-D21CEB4E7842}" type="pres">
      <dgm:prSet presAssocID="{92841E7F-B976-439B-AA1A-249017658BBE}" presName="Parent2" presStyleLbl="revTx" presStyleIdx="1" presStyleCnt="3">
        <dgm:presLayoutVars>
          <dgm:chMax val="1"/>
          <dgm:chPref val="1"/>
          <dgm:bulletEnabled val="1"/>
        </dgm:presLayoutVars>
      </dgm:prSet>
      <dgm:spPr/>
      <dgm:t>
        <a:bodyPr/>
        <a:lstStyle/>
        <a:p>
          <a:endParaRPr lang="fr-FR"/>
        </a:p>
      </dgm:t>
    </dgm:pt>
    <dgm:pt modelId="{D9BB8915-E96B-442E-B43E-7895FE579280}" type="pres">
      <dgm:prSet presAssocID="{E0D7B5AC-AB7A-46E1-87CA-03103574AFEC}" presName="Accent3" presStyleCnt="0"/>
      <dgm:spPr/>
    </dgm:pt>
    <dgm:pt modelId="{A2C11B6D-BCCC-4EF4-97A0-11AC3F95EA4B}" type="pres">
      <dgm:prSet presAssocID="{E0D7B5AC-AB7A-46E1-87CA-03103574AFEC}" presName="Accent" presStyleLbl="node1" presStyleIdx="2" presStyleCnt="3">
        <dgm:style>
          <a:lnRef idx="2">
            <a:schemeClr val="accent2"/>
          </a:lnRef>
          <a:fillRef idx="1">
            <a:schemeClr val="lt1"/>
          </a:fillRef>
          <a:effectRef idx="0">
            <a:schemeClr val="accent2"/>
          </a:effectRef>
          <a:fontRef idx="minor">
            <a:schemeClr val="dk1"/>
          </a:fontRef>
        </dgm:style>
      </dgm:prSet>
      <dgm:spPr/>
    </dgm:pt>
    <dgm:pt modelId="{96714C57-CE4E-4393-9364-3886DC81BAB8}" type="pres">
      <dgm:prSet presAssocID="{E0D7B5AC-AB7A-46E1-87CA-03103574AFEC}" presName="Parent3" presStyleLbl="revTx" presStyleIdx="2" presStyleCnt="3">
        <dgm:presLayoutVars>
          <dgm:chMax val="1"/>
          <dgm:chPref val="1"/>
          <dgm:bulletEnabled val="1"/>
        </dgm:presLayoutVars>
      </dgm:prSet>
      <dgm:spPr/>
      <dgm:t>
        <a:bodyPr/>
        <a:lstStyle/>
        <a:p>
          <a:endParaRPr lang="fr-FR"/>
        </a:p>
      </dgm:t>
    </dgm:pt>
  </dgm:ptLst>
  <dgm:cxnLst>
    <dgm:cxn modelId="{494D8CD7-54EE-42AF-8B4E-522EB9B0B1CA}" srcId="{BB8EED39-4C58-4FC0-862A-8E1405E4E0EE}" destId="{747AAD08-9CF2-41DC-A7F8-5FCCEDE62394}" srcOrd="0" destOrd="0" parTransId="{B756B837-2A1A-4B0F-B257-BB89EB79B762}" sibTransId="{2BAEEA5A-79F6-4DC1-B7D2-32F4212F8D40}"/>
    <dgm:cxn modelId="{1202DB18-A4FD-4056-8431-D0EC2684E2A9}" type="presOf" srcId="{92841E7F-B976-439B-AA1A-249017658BBE}" destId="{EAF51943-A48A-4F5D-8169-D21CEB4E7842}" srcOrd="0" destOrd="0" presId="urn:microsoft.com/office/officeart/2009/layout/CircleArrowProcess"/>
    <dgm:cxn modelId="{6C5D2DA2-D10A-436A-9355-604B09981C11}" type="presOf" srcId="{E0D7B5AC-AB7A-46E1-87CA-03103574AFEC}" destId="{96714C57-CE4E-4393-9364-3886DC81BAB8}" srcOrd="0" destOrd="0" presId="urn:microsoft.com/office/officeart/2009/layout/CircleArrowProcess"/>
    <dgm:cxn modelId="{A80858B4-6C32-4863-8F1E-AB167CA04D96}" srcId="{BB8EED39-4C58-4FC0-862A-8E1405E4E0EE}" destId="{E0D7B5AC-AB7A-46E1-87CA-03103574AFEC}" srcOrd="2" destOrd="0" parTransId="{71530A6B-8146-4402-8D1A-7E2438E2CCAC}" sibTransId="{3148A23E-87DE-4C26-8544-C3EA6CADCDF6}"/>
    <dgm:cxn modelId="{25D6C1C9-26C5-4199-9C54-D3953F248D64}" srcId="{BB8EED39-4C58-4FC0-862A-8E1405E4E0EE}" destId="{92841E7F-B976-439B-AA1A-249017658BBE}" srcOrd="1" destOrd="0" parTransId="{A3595DFA-A01B-496E-92DB-87B91BB180A5}" sibTransId="{4C1B8164-9B95-4616-AFB0-223CFE3BD4B3}"/>
    <dgm:cxn modelId="{8DCE7692-4F17-43E6-98FA-A58ED3EE2119}" type="presOf" srcId="{747AAD08-9CF2-41DC-A7F8-5FCCEDE62394}" destId="{A49E07B0-0881-481E-B016-16F197EDB4C3}" srcOrd="0" destOrd="0" presId="urn:microsoft.com/office/officeart/2009/layout/CircleArrowProcess"/>
    <dgm:cxn modelId="{48F2A81D-DAF1-4AA4-99DC-DA24AE764521}" type="presOf" srcId="{BB8EED39-4C58-4FC0-862A-8E1405E4E0EE}" destId="{B3525592-1BEC-4D7B-AE7A-D606430A844A}" srcOrd="0" destOrd="0" presId="urn:microsoft.com/office/officeart/2009/layout/CircleArrowProcess"/>
    <dgm:cxn modelId="{B97F52EE-2511-4FA0-92F6-43843C619A48}" type="presParOf" srcId="{B3525592-1BEC-4D7B-AE7A-D606430A844A}" destId="{14A5086C-C45E-4C2D-BD0D-E7880C4A3DA4}" srcOrd="0" destOrd="0" presId="urn:microsoft.com/office/officeart/2009/layout/CircleArrowProcess"/>
    <dgm:cxn modelId="{D32F2139-3413-4B55-9F5C-B611CF454689}" type="presParOf" srcId="{14A5086C-C45E-4C2D-BD0D-E7880C4A3DA4}" destId="{E9EA0B1F-0575-4959-AA40-CC58389411FE}" srcOrd="0" destOrd="0" presId="urn:microsoft.com/office/officeart/2009/layout/CircleArrowProcess"/>
    <dgm:cxn modelId="{B0E74FAF-4D2F-4298-BEC4-F11E3038F724}" type="presParOf" srcId="{B3525592-1BEC-4D7B-AE7A-D606430A844A}" destId="{A49E07B0-0881-481E-B016-16F197EDB4C3}" srcOrd="1" destOrd="0" presId="urn:microsoft.com/office/officeart/2009/layout/CircleArrowProcess"/>
    <dgm:cxn modelId="{86290484-3E01-4D02-94A0-B3ED91C75E13}" type="presParOf" srcId="{B3525592-1BEC-4D7B-AE7A-D606430A844A}" destId="{3D4A05E4-B8E1-47D5-8590-64ECAD2ACC8F}" srcOrd="2" destOrd="0" presId="urn:microsoft.com/office/officeart/2009/layout/CircleArrowProcess"/>
    <dgm:cxn modelId="{DA2BE5D5-3E2F-4CEE-BAF8-34CCAC2FF316}" type="presParOf" srcId="{3D4A05E4-B8E1-47D5-8590-64ECAD2ACC8F}" destId="{999FAF32-68BD-4E8E-8711-2AD6AB3DA743}" srcOrd="0" destOrd="0" presId="urn:microsoft.com/office/officeart/2009/layout/CircleArrowProcess"/>
    <dgm:cxn modelId="{525B957A-CC70-415F-A298-9B3C87A3F4A6}" type="presParOf" srcId="{B3525592-1BEC-4D7B-AE7A-D606430A844A}" destId="{EAF51943-A48A-4F5D-8169-D21CEB4E7842}" srcOrd="3" destOrd="0" presId="urn:microsoft.com/office/officeart/2009/layout/CircleArrowProcess"/>
    <dgm:cxn modelId="{0FBF769D-F5CE-4559-9D84-9C534FBA2C44}" type="presParOf" srcId="{B3525592-1BEC-4D7B-AE7A-D606430A844A}" destId="{D9BB8915-E96B-442E-B43E-7895FE579280}" srcOrd="4" destOrd="0" presId="urn:microsoft.com/office/officeart/2009/layout/CircleArrowProcess"/>
    <dgm:cxn modelId="{11C2F4ED-5DD8-421A-8314-A3BCE57FE0AD}" type="presParOf" srcId="{D9BB8915-E96B-442E-B43E-7895FE579280}" destId="{A2C11B6D-BCCC-4EF4-97A0-11AC3F95EA4B}" srcOrd="0" destOrd="0" presId="urn:microsoft.com/office/officeart/2009/layout/CircleArrowProcess"/>
    <dgm:cxn modelId="{EC538785-347F-4953-8A7C-435BA550602C}" type="presParOf" srcId="{B3525592-1BEC-4D7B-AE7A-D606430A844A}" destId="{96714C57-CE4E-4393-9364-3886DC81BAB8}"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82A838-DF40-4F95-B4A1-F7524B6B91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34533A5A-1A84-4125-9150-5C07D6A1D8D2}">
      <dgm:prSet phldrT="[Texte]"/>
      <dgm:spPr/>
      <dgm:t>
        <a:bodyPr/>
        <a:lstStyle/>
        <a:p>
          <a:r>
            <a:rPr lang="fr-FR" dirty="0" smtClean="0"/>
            <a:t>Thématique 1</a:t>
          </a:r>
        </a:p>
        <a:p>
          <a:r>
            <a:rPr lang="fr-FR" dirty="0" smtClean="0"/>
            <a:t>Faire du numérique une chance pour la jeunesse </a:t>
          </a:r>
          <a:endParaRPr lang="fr-FR" dirty="0"/>
        </a:p>
      </dgm:t>
    </dgm:pt>
    <dgm:pt modelId="{5001CAFF-381F-4F5B-8765-B3F74E6DEF33}" type="parTrans" cxnId="{B2042EDC-597E-4E4D-BAAB-5995710AB856}">
      <dgm:prSet/>
      <dgm:spPr/>
      <dgm:t>
        <a:bodyPr/>
        <a:lstStyle/>
        <a:p>
          <a:endParaRPr lang="fr-FR"/>
        </a:p>
      </dgm:t>
    </dgm:pt>
    <dgm:pt modelId="{AE18F308-63D4-43FB-8147-75BF86661A09}" type="sibTrans" cxnId="{B2042EDC-597E-4E4D-BAAB-5995710AB856}">
      <dgm:prSet/>
      <dgm:spPr/>
      <dgm:t>
        <a:bodyPr/>
        <a:lstStyle/>
        <a:p>
          <a:endParaRPr lang="fr-FR"/>
        </a:p>
      </dgm:t>
    </dgm:pt>
    <dgm:pt modelId="{4C10CF5F-1BDA-4397-BC97-9FCCCFEDFE99}">
      <dgm:prSet phldrT="[Texte]"/>
      <dgm:spPr/>
      <dgm:t>
        <a:bodyPr/>
        <a:lstStyle/>
        <a:p>
          <a:r>
            <a:rPr lang="fr-FR" dirty="0" smtClean="0"/>
            <a:t>Thématique 2</a:t>
          </a:r>
        </a:p>
        <a:p>
          <a:r>
            <a:rPr lang="fr-FR" dirty="0" smtClean="0"/>
            <a:t>Renforcer la compétitivité des entreprises grâce au numérique </a:t>
          </a:r>
          <a:endParaRPr lang="fr-FR" dirty="0"/>
        </a:p>
      </dgm:t>
    </dgm:pt>
    <dgm:pt modelId="{5AF8B65D-A97E-43CF-8093-533A001ACCDC}" type="parTrans" cxnId="{4C07E620-474A-4F84-B8A4-4E806F6DAF00}">
      <dgm:prSet/>
      <dgm:spPr/>
      <dgm:t>
        <a:bodyPr/>
        <a:lstStyle/>
        <a:p>
          <a:endParaRPr lang="fr-FR"/>
        </a:p>
      </dgm:t>
    </dgm:pt>
    <dgm:pt modelId="{61AEB4A1-CF0A-4642-9872-55DCA6A2C2D1}" type="sibTrans" cxnId="{4C07E620-474A-4F84-B8A4-4E806F6DAF00}">
      <dgm:prSet/>
      <dgm:spPr/>
      <dgm:t>
        <a:bodyPr/>
        <a:lstStyle/>
        <a:p>
          <a:endParaRPr lang="fr-FR"/>
        </a:p>
      </dgm:t>
    </dgm:pt>
    <dgm:pt modelId="{CA63FFDE-0B10-4D53-9710-DAD66CCEF3F5}">
      <dgm:prSet phldrT="[Texte]"/>
      <dgm:spPr/>
      <dgm:t>
        <a:bodyPr/>
        <a:lstStyle/>
        <a:p>
          <a:r>
            <a:rPr lang="fr-FR" dirty="0" smtClean="0"/>
            <a:t>Thématique 3 Promouvoir les valeurs de la république dans la société et l’économie numérique </a:t>
          </a:r>
          <a:endParaRPr lang="fr-FR" dirty="0"/>
        </a:p>
      </dgm:t>
    </dgm:pt>
    <dgm:pt modelId="{2C00CFD6-DAFA-44B7-ADC5-3EC1DB1658FB}" type="parTrans" cxnId="{06C603D4-55E8-4D20-B235-0619AA1B85C4}">
      <dgm:prSet/>
      <dgm:spPr/>
      <dgm:t>
        <a:bodyPr/>
        <a:lstStyle/>
        <a:p>
          <a:endParaRPr lang="fr-FR"/>
        </a:p>
      </dgm:t>
    </dgm:pt>
    <dgm:pt modelId="{9BC6615C-08CA-45C1-A82E-3B7337C5A417}" type="sibTrans" cxnId="{06C603D4-55E8-4D20-B235-0619AA1B85C4}">
      <dgm:prSet/>
      <dgm:spPr/>
      <dgm:t>
        <a:bodyPr/>
        <a:lstStyle/>
        <a:p>
          <a:endParaRPr lang="fr-FR"/>
        </a:p>
      </dgm:t>
    </dgm:pt>
    <dgm:pt modelId="{067741AD-0DB8-45B6-B94E-E17BEFCEFF83}">
      <dgm:prSet phldrT="[Texte]"/>
      <dgm:spPr/>
      <dgm:t>
        <a:bodyPr/>
        <a:lstStyle/>
        <a:p>
          <a:r>
            <a:rPr lang="fr-FR" dirty="0" smtClean="0"/>
            <a:t>18 mesures </a:t>
          </a:r>
        </a:p>
        <a:p>
          <a:r>
            <a:rPr lang="fr-FR" dirty="0" smtClean="0"/>
            <a:t>dont le plan national </a:t>
          </a:r>
        </a:p>
        <a:p>
          <a:r>
            <a:rPr lang="fr-FR" dirty="0" smtClean="0"/>
            <a:t>« très haut débit » </a:t>
          </a:r>
          <a:endParaRPr lang="fr-FR" dirty="0"/>
        </a:p>
      </dgm:t>
    </dgm:pt>
    <dgm:pt modelId="{73E7ACBA-CB43-4F0A-9E57-B67B0DE0E267}" type="parTrans" cxnId="{98FE4A8E-CB30-4494-9B84-240A484B13B3}">
      <dgm:prSet/>
      <dgm:spPr/>
      <dgm:t>
        <a:bodyPr/>
        <a:lstStyle/>
        <a:p>
          <a:endParaRPr lang="fr-FR"/>
        </a:p>
      </dgm:t>
    </dgm:pt>
    <dgm:pt modelId="{A59A1C76-05DE-44D4-B336-E571E2DCF6B3}" type="sibTrans" cxnId="{98FE4A8E-CB30-4494-9B84-240A484B13B3}">
      <dgm:prSet/>
      <dgm:spPr/>
      <dgm:t>
        <a:bodyPr/>
        <a:lstStyle/>
        <a:p>
          <a:endParaRPr lang="fr-FR"/>
        </a:p>
      </dgm:t>
    </dgm:pt>
    <dgm:pt modelId="{4DF00B0F-1739-4E53-80D5-09A4B98E6CBD}" type="pres">
      <dgm:prSet presAssocID="{9782A838-DF40-4F95-B4A1-F7524B6B9119}" presName="diagram" presStyleCnt="0">
        <dgm:presLayoutVars>
          <dgm:dir/>
          <dgm:resizeHandles val="exact"/>
        </dgm:presLayoutVars>
      </dgm:prSet>
      <dgm:spPr/>
      <dgm:t>
        <a:bodyPr/>
        <a:lstStyle/>
        <a:p>
          <a:endParaRPr lang="fr-FR"/>
        </a:p>
      </dgm:t>
    </dgm:pt>
    <dgm:pt modelId="{7F674DF6-D8D5-437F-B248-587823CE7D8F}" type="pres">
      <dgm:prSet presAssocID="{34533A5A-1A84-4125-9150-5C07D6A1D8D2}" presName="node" presStyleLbl="node1" presStyleIdx="0" presStyleCnt="4">
        <dgm:presLayoutVars>
          <dgm:bulletEnabled val="1"/>
        </dgm:presLayoutVars>
      </dgm:prSet>
      <dgm:spPr/>
      <dgm:t>
        <a:bodyPr/>
        <a:lstStyle/>
        <a:p>
          <a:endParaRPr lang="fr-FR"/>
        </a:p>
      </dgm:t>
    </dgm:pt>
    <dgm:pt modelId="{307B4FFB-0879-4FD1-97C1-137FE5172180}" type="pres">
      <dgm:prSet presAssocID="{AE18F308-63D4-43FB-8147-75BF86661A09}" presName="sibTrans" presStyleCnt="0"/>
      <dgm:spPr/>
    </dgm:pt>
    <dgm:pt modelId="{0BA42FAE-DC2C-44DA-8795-68E0E4D9F542}" type="pres">
      <dgm:prSet presAssocID="{4C10CF5F-1BDA-4397-BC97-9FCCCFEDFE99}" presName="node" presStyleLbl="node1" presStyleIdx="1" presStyleCnt="4">
        <dgm:presLayoutVars>
          <dgm:bulletEnabled val="1"/>
        </dgm:presLayoutVars>
      </dgm:prSet>
      <dgm:spPr/>
      <dgm:t>
        <a:bodyPr/>
        <a:lstStyle/>
        <a:p>
          <a:endParaRPr lang="fr-FR"/>
        </a:p>
      </dgm:t>
    </dgm:pt>
    <dgm:pt modelId="{70F076CD-89C9-463E-9C72-F4689FAFBEAD}" type="pres">
      <dgm:prSet presAssocID="{61AEB4A1-CF0A-4642-9872-55DCA6A2C2D1}" presName="sibTrans" presStyleCnt="0"/>
      <dgm:spPr/>
    </dgm:pt>
    <dgm:pt modelId="{0F1B8D75-E397-4784-95C0-B54199317464}" type="pres">
      <dgm:prSet presAssocID="{CA63FFDE-0B10-4D53-9710-DAD66CCEF3F5}" presName="node" presStyleLbl="node1" presStyleIdx="2" presStyleCnt="4">
        <dgm:presLayoutVars>
          <dgm:bulletEnabled val="1"/>
        </dgm:presLayoutVars>
      </dgm:prSet>
      <dgm:spPr/>
      <dgm:t>
        <a:bodyPr/>
        <a:lstStyle/>
        <a:p>
          <a:endParaRPr lang="fr-FR"/>
        </a:p>
      </dgm:t>
    </dgm:pt>
    <dgm:pt modelId="{47FA9742-A557-497D-BEA6-833F5014947D}" type="pres">
      <dgm:prSet presAssocID="{9BC6615C-08CA-45C1-A82E-3B7337C5A417}" presName="sibTrans" presStyleCnt="0"/>
      <dgm:spPr/>
    </dgm:pt>
    <dgm:pt modelId="{94811006-5839-4637-9064-439CF948E221}" type="pres">
      <dgm:prSet presAssocID="{067741AD-0DB8-45B6-B94E-E17BEFCEFF83}" presName="node" presStyleLbl="node1" presStyleIdx="3" presStyleCnt="4">
        <dgm:presLayoutVars>
          <dgm:bulletEnabled val="1"/>
        </dgm:presLayoutVars>
      </dgm:prSet>
      <dgm:spPr/>
      <dgm:t>
        <a:bodyPr/>
        <a:lstStyle/>
        <a:p>
          <a:endParaRPr lang="fr-FR"/>
        </a:p>
      </dgm:t>
    </dgm:pt>
  </dgm:ptLst>
  <dgm:cxnLst>
    <dgm:cxn modelId="{1B1303F8-FC7B-4611-A89B-EE1EA0A9E8CA}" type="presOf" srcId="{4C10CF5F-1BDA-4397-BC97-9FCCCFEDFE99}" destId="{0BA42FAE-DC2C-44DA-8795-68E0E4D9F542}" srcOrd="0" destOrd="0" presId="urn:microsoft.com/office/officeart/2005/8/layout/default"/>
    <dgm:cxn modelId="{758B7E60-91A7-450F-B311-D2A1786719EB}" type="presOf" srcId="{34533A5A-1A84-4125-9150-5C07D6A1D8D2}" destId="{7F674DF6-D8D5-437F-B248-587823CE7D8F}" srcOrd="0" destOrd="0" presId="urn:microsoft.com/office/officeart/2005/8/layout/default"/>
    <dgm:cxn modelId="{302A22DF-E13F-4A9E-AA87-561C9C4C9480}" type="presOf" srcId="{067741AD-0DB8-45B6-B94E-E17BEFCEFF83}" destId="{94811006-5839-4637-9064-439CF948E221}" srcOrd="0" destOrd="0" presId="urn:microsoft.com/office/officeart/2005/8/layout/default"/>
    <dgm:cxn modelId="{66D70AEF-FB9C-4589-8DE1-30AFE7EF6F12}" type="presOf" srcId="{CA63FFDE-0B10-4D53-9710-DAD66CCEF3F5}" destId="{0F1B8D75-E397-4784-95C0-B54199317464}" srcOrd="0" destOrd="0" presId="urn:microsoft.com/office/officeart/2005/8/layout/default"/>
    <dgm:cxn modelId="{2D569109-9D60-4B81-86AC-EA9FF3ED7628}" type="presOf" srcId="{9782A838-DF40-4F95-B4A1-F7524B6B9119}" destId="{4DF00B0F-1739-4E53-80D5-09A4B98E6CBD}" srcOrd="0" destOrd="0" presId="urn:microsoft.com/office/officeart/2005/8/layout/default"/>
    <dgm:cxn modelId="{06C603D4-55E8-4D20-B235-0619AA1B85C4}" srcId="{9782A838-DF40-4F95-B4A1-F7524B6B9119}" destId="{CA63FFDE-0B10-4D53-9710-DAD66CCEF3F5}" srcOrd="2" destOrd="0" parTransId="{2C00CFD6-DAFA-44B7-ADC5-3EC1DB1658FB}" sibTransId="{9BC6615C-08CA-45C1-A82E-3B7337C5A417}"/>
    <dgm:cxn modelId="{B2042EDC-597E-4E4D-BAAB-5995710AB856}" srcId="{9782A838-DF40-4F95-B4A1-F7524B6B9119}" destId="{34533A5A-1A84-4125-9150-5C07D6A1D8D2}" srcOrd="0" destOrd="0" parTransId="{5001CAFF-381F-4F5B-8765-B3F74E6DEF33}" sibTransId="{AE18F308-63D4-43FB-8147-75BF86661A09}"/>
    <dgm:cxn modelId="{4C07E620-474A-4F84-B8A4-4E806F6DAF00}" srcId="{9782A838-DF40-4F95-B4A1-F7524B6B9119}" destId="{4C10CF5F-1BDA-4397-BC97-9FCCCFEDFE99}" srcOrd="1" destOrd="0" parTransId="{5AF8B65D-A97E-43CF-8093-533A001ACCDC}" sibTransId="{61AEB4A1-CF0A-4642-9872-55DCA6A2C2D1}"/>
    <dgm:cxn modelId="{98FE4A8E-CB30-4494-9B84-240A484B13B3}" srcId="{9782A838-DF40-4F95-B4A1-F7524B6B9119}" destId="{067741AD-0DB8-45B6-B94E-E17BEFCEFF83}" srcOrd="3" destOrd="0" parTransId="{73E7ACBA-CB43-4F0A-9E57-B67B0DE0E267}" sibTransId="{A59A1C76-05DE-44D4-B336-E571E2DCF6B3}"/>
    <dgm:cxn modelId="{FA4F6F95-8891-4E65-A690-7C6FB838A652}" type="presParOf" srcId="{4DF00B0F-1739-4E53-80D5-09A4B98E6CBD}" destId="{7F674DF6-D8D5-437F-B248-587823CE7D8F}" srcOrd="0" destOrd="0" presId="urn:microsoft.com/office/officeart/2005/8/layout/default"/>
    <dgm:cxn modelId="{F67DB9F5-6487-4058-B42B-5F472024328C}" type="presParOf" srcId="{4DF00B0F-1739-4E53-80D5-09A4B98E6CBD}" destId="{307B4FFB-0879-4FD1-97C1-137FE5172180}" srcOrd="1" destOrd="0" presId="urn:microsoft.com/office/officeart/2005/8/layout/default"/>
    <dgm:cxn modelId="{2B22C0D1-E84F-458C-BCD0-0F5D00DD0B95}" type="presParOf" srcId="{4DF00B0F-1739-4E53-80D5-09A4B98E6CBD}" destId="{0BA42FAE-DC2C-44DA-8795-68E0E4D9F542}" srcOrd="2" destOrd="0" presId="urn:microsoft.com/office/officeart/2005/8/layout/default"/>
    <dgm:cxn modelId="{734B60D7-3D28-4CE8-AF5E-307608432ED5}" type="presParOf" srcId="{4DF00B0F-1739-4E53-80D5-09A4B98E6CBD}" destId="{70F076CD-89C9-463E-9C72-F4689FAFBEAD}" srcOrd="3" destOrd="0" presId="urn:microsoft.com/office/officeart/2005/8/layout/default"/>
    <dgm:cxn modelId="{8C6CDB6B-D311-4364-9A99-7B19C72CDD6F}" type="presParOf" srcId="{4DF00B0F-1739-4E53-80D5-09A4B98E6CBD}" destId="{0F1B8D75-E397-4784-95C0-B54199317464}" srcOrd="4" destOrd="0" presId="urn:microsoft.com/office/officeart/2005/8/layout/default"/>
    <dgm:cxn modelId="{EA0C8E72-60B2-46EE-B1CB-A387C755DF7C}" type="presParOf" srcId="{4DF00B0F-1739-4E53-80D5-09A4B98E6CBD}" destId="{47FA9742-A557-497D-BEA6-833F5014947D}" srcOrd="5" destOrd="0" presId="urn:microsoft.com/office/officeart/2005/8/layout/default"/>
    <dgm:cxn modelId="{1297EB76-B31F-4B5F-8C3F-576096947BDB}" type="presParOf" srcId="{4DF00B0F-1739-4E53-80D5-09A4B98E6CBD}" destId="{94811006-5839-4637-9064-439CF948E22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00AAB-6D4E-4F8B-B8D2-49A68F52844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fr-FR"/>
        </a:p>
      </dgm:t>
    </dgm:pt>
    <dgm:pt modelId="{3BFFDEA8-A29D-4155-8551-12F2CED5E9C1}">
      <dgm:prSet phldrT="[Texte]"/>
      <dgm:spPr/>
      <dgm:t>
        <a:bodyPr/>
        <a:lstStyle/>
        <a:p>
          <a:r>
            <a:rPr lang="fr-FR" b="1" u="none" baseline="0" dirty="0" smtClean="0">
              <a:solidFill>
                <a:schemeClr val="bg1"/>
              </a:solidFill>
            </a:rPr>
            <a:t>Réseaux Electriques Intelligents</a:t>
          </a:r>
          <a:endParaRPr lang="fr-FR" u="none" baseline="0" dirty="0">
            <a:solidFill>
              <a:schemeClr val="bg1"/>
            </a:solidFill>
          </a:endParaRPr>
        </a:p>
      </dgm:t>
    </dgm:pt>
    <dgm:pt modelId="{28BE5B3C-12B8-45B6-9A64-1915E1A08D4F}" type="parTrans" cxnId="{54D1AC31-0987-406B-9145-1E09ED394F6E}">
      <dgm:prSet/>
      <dgm:spPr/>
      <dgm:t>
        <a:bodyPr/>
        <a:lstStyle/>
        <a:p>
          <a:endParaRPr lang="fr-FR"/>
        </a:p>
      </dgm:t>
    </dgm:pt>
    <dgm:pt modelId="{727F3969-AD5D-44FF-BB67-E472D2754566}" type="sibTrans" cxnId="{54D1AC31-0987-406B-9145-1E09ED394F6E}">
      <dgm:prSet/>
      <dgm:spPr/>
      <dgm:t>
        <a:bodyPr/>
        <a:lstStyle/>
        <a:p>
          <a:endParaRPr lang="fr-FR"/>
        </a:p>
      </dgm:t>
    </dgm:pt>
    <dgm:pt modelId="{868FEAF0-9C1E-4E32-910A-1CEE1A6ECB3C}">
      <dgm:prSet phldrT="[Texte]"/>
      <dgm:spPr/>
      <dgm:t>
        <a:bodyPr/>
        <a:lstStyle/>
        <a:p>
          <a:r>
            <a:rPr lang="fr-FR" u="none" dirty="0" smtClean="0">
              <a:solidFill>
                <a:schemeClr val="bg1"/>
              </a:solidFill>
            </a:rPr>
            <a:t>Biotechnologies médicales</a:t>
          </a:r>
          <a:endParaRPr lang="fr-FR" u="none" dirty="0">
            <a:solidFill>
              <a:schemeClr val="bg1"/>
            </a:solidFill>
          </a:endParaRPr>
        </a:p>
      </dgm:t>
    </dgm:pt>
    <dgm:pt modelId="{FA203D1E-6AEE-45CF-9AFF-F59C9B170273}" type="parTrans" cxnId="{3B652121-60E5-4CF1-8F60-ECBDE0D616C3}">
      <dgm:prSet/>
      <dgm:spPr/>
      <dgm:t>
        <a:bodyPr/>
        <a:lstStyle/>
        <a:p>
          <a:endParaRPr lang="fr-FR"/>
        </a:p>
      </dgm:t>
    </dgm:pt>
    <dgm:pt modelId="{0C61C3AC-2479-41A9-BC3C-332FC9DC8279}" type="sibTrans" cxnId="{3B652121-60E5-4CF1-8F60-ECBDE0D616C3}">
      <dgm:prSet/>
      <dgm:spPr/>
      <dgm:t>
        <a:bodyPr/>
        <a:lstStyle/>
        <a:p>
          <a:endParaRPr lang="fr-FR"/>
        </a:p>
      </dgm:t>
    </dgm:pt>
    <dgm:pt modelId="{47DE73EE-A4D9-4AB4-ACC7-4448A5D1B26C}">
      <dgm:prSet/>
      <dgm:spPr/>
      <dgm:t>
        <a:bodyPr/>
        <a:lstStyle/>
        <a:p>
          <a:r>
            <a:rPr lang="fr-FR" b="1" u="none" dirty="0" err="1" smtClean="0">
              <a:solidFill>
                <a:schemeClr val="bg1"/>
              </a:solidFill>
            </a:rPr>
            <a:t>Big</a:t>
          </a:r>
          <a:r>
            <a:rPr lang="fr-FR" b="1" u="none" dirty="0" smtClean="0">
              <a:solidFill>
                <a:schemeClr val="bg1"/>
              </a:solidFill>
            </a:rPr>
            <a:t> data</a:t>
          </a:r>
          <a:endParaRPr lang="fr-FR" u="none" dirty="0">
            <a:solidFill>
              <a:schemeClr val="bg1"/>
            </a:solidFill>
          </a:endParaRPr>
        </a:p>
      </dgm:t>
    </dgm:pt>
    <dgm:pt modelId="{3A45C5D3-A5B3-440F-A399-E6EAE65032DE}" type="parTrans" cxnId="{74A9786D-8CE5-4A36-8248-E23D85F29423}">
      <dgm:prSet/>
      <dgm:spPr/>
      <dgm:t>
        <a:bodyPr/>
        <a:lstStyle/>
        <a:p>
          <a:endParaRPr lang="fr-FR"/>
        </a:p>
      </dgm:t>
    </dgm:pt>
    <dgm:pt modelId="{97C63246-11B5-44D1-A1EC-0FF7BC70D70F}" type="sibTrans" cxnId="{74A9786D-8CE5-4A36-8248-E23D85F29423}">
      <dgm:prSet/>
      <dgm:spPr/>
      <dgm:t>
        <a:bodyPr/>
        <a:lstStyle/>
        <a:p>
          <a:endParaRPr lang="fr-FR"/>
        </a:p>
      </dgm:t>
    </dgm:pt>
    <dgm:pt modelId="{F295C48B-6A02-4714-BCA6-352B6F055423}">
      <dgm:prSet/>
      <dgm:spPr/>
      <dgm:t>
        <a:bodyPr/>
        <a:lstStyle/>
        <a:p>
          <a:r>
            <a:rPr lang="fr-FR" b="1" u="none" dirty="0" smtClean="0">
              <a:solidFill>
                <a:schemeClr val="bg1"/>
              </a:solidFill>
            </a:rPr>
            <a:t>Cloud </a:t>
          </a:r>
          <a:r>
            <a:rPr lang="fr-FR" b="1" u="none" dirty="0" err="1" smtClean="0">
              <a:solidFill>
                <a:schemeClr val="bg1"/>
              </a:solidFill>
            </a:rPr>
            <a:t>Computing</a:t>
          </a:r>
          <a:endParaRPr lang="fr-FR" u="none" dirty="0">
            <a:solidFill>
              <a:schemeClr val="bg1"/>
            </a:solidFill>
          </a:endParaRPr>
        </a:p>
      </dgm:t>
    </dgm:pt>
    <dgm:pt modelId="{83C42640-2686-42B7-A6A0-24C686D00C8B}" type="parTrans" cxnId="{CEC8656F-9943-43BB-8C97-0C2BDC4A18C4}">
      <dgm:prSet/>
      <dgm:spPr/>
      <dgm:t>
        <a:bodyPr/>
        <a:lstStyle/>
        <a:p>
          <a:endParaRPr lang="fr-FR"/>
        </a:p>
      </dgm:t>
    </dgm:pt>
    <dgm:pt modelId="{8923EB28-0DAD-441A-B93C-3D910C7923FC}" type="sibTrans" cxnId="{CEC8656F-9943-43BB-8C97-0C2BDC4A18C4}">
      <dgm:prSet/>
      <dgm:spPr/>
      <dgm:t>
        <a:bodyPr/>
        <a:lstStyle/>
        <a:p>
          <a:endParaRPr lang="fr-FR"/>
        </a:p>
      </dgm:t>
    </dgm:pt>
    <dgm:pt modelId="{4CD15A6E-B609-4096-9F40-ACDEC30721E1}">
      <dgm:prSet/>
      <dgm:spPr/>
      <dgm:t>
        <a:bodyPr/>
        <a:lstStyle/>
        <a:p>
          <a:r>
            <a:rPr lang="fr-FR" b="1" u="none" dirty="0" smtClean="0">
              <a:solidFill>
                <a:schemeClr val="bg1"/>
              </a:solidFill>
            </a:rPr>
            <a:t>E-éducation</a:t>
          </a:r>
          <a:endParaRPr lang="fr-FR" u="none" dirty="0">
            <a:solidFill>
              <a:schemeClr val="bg1"/>
            </a:solidFill>
          </a:endParaRPr>
        </a:p>
      </dgm:t>
    </dgm:pt>
    <dgm:pt modelId="{CBE2CBA9-5F25-43B7-BC8F-360B99833BD7}" type="parTrans" cxnId="{83261612-3194-46F6-91F6-6F575096E584}">
      <dgm:prSet/>
      <dgm:spPr/>
      <dgm:t>
        <a:bodyPr/>
        <a:lstStyle/>
        <a:p>
          <a:endParaRPr lang="fr-FR"/>
        </a:p>
      </dgm:t>
    </dgm:pt>
    <dgm:pt modelId="{CFF4E6E7-47A0-412F-8C9C-F5C04055E02F}" type="sibTrans" cxnId="{83261612-3194-46F6-91F6-6F575096E584}">
      <dgm:prSet/>
      <dgm:spPr/>
      <dgm:t>
        <a:bodyPr/>
        <a:lstStyle/>
        <a:p>
          <a:endParaRPr lang="fr-FR"/>
        </a:p>
      </dgm:t>
    </dgm:pt>
    <dgm:pt modelId="{572C0D45-7901-4E0C-B683-733550523054}">
      <dgm:prSet/>
      <dgm:spPr/>
      <dgm:t>
        <a:bodyPr/>
        <a:lstStyle/>
        <a:p>
          <a:r>
            <a:rPr lang="fr-FR" b="1" u="none" dirty="0" smtClean="0">
              <a:solidFill>
                <a:schemeClr val="bg1"/>
              </a:solidFill>
            </a:rPr>
            <a:t>Souveraineté Télécoms</a:t>
          </a:r>
          <a:endParaRPr lang="fr-FR" u="none" dirty="0">
            <a:solidFill>
              <a:schemeClr val="bg1"/>
            </a:solidFill>
          </a:endParaRPr>
        </a:p>
      </dgm:t>
    </dgm:pt>
    <dgm:pt modelId="{51DB0292-85A0-4AB9-8E8E-2AC8AE218FA7}" type="parTrans" cxnId="{B3596624-2044-4AFF-A465-B9CE50C916E9}">
      <dgm:prSet/>
      <dgm:spPr/>
      <dgm:t>
        <a:bodyPr/>
        <a:lstStyle/>
        <a:p>
          <a:endParaRPr lang="fr-FR"/>
        </a:p>
      </dgm:t>
    </dgm:pt>
    <dgm:pt modelId="{BA3753E3-023B-4899-93CA-611B9E863BD2}" type="sibTrans" cxnId="{B3596624-2044-4AFF-A465-B9CE50C916E9}">
      <dgm:prSet/>
      <dgm:spPr/>
      <dgm:t>
        <a:bodyPr/>
        <a:lstStyle/>
        <a:p>
          <a:endParaRPr lang="fr-FR"/>
        </a:p>
      </dgm:t>
    </dgm:pt>
    <dgm:pt modelId="{193F6A0D-230C-423F-81DB-8741CE4EA1F5}">
      <dgm:prSet/>
      <dgm:spPr/>
      <dgm:t>
        <a:bodyPr/>
        <a:lstStyle/>
        <a:p>
          <a:r>
            <a:rPr lang="fr-FR" b="1" u="none" dirty="0" smtClean="0">
              <a:solidFill>
                <a:schemeClr val="bg1"/>
              </a:solidFill>
            </a:rPr>
            <a:t>Nanoélectronique</a:t>
          </a:r>
          <a:endParaRPr lang="fr-FR" u="none" dirty="0">
            <a:solidFill>
              <a:schemeClr val="bg1"/>
            </a:solidFill>
          </a:endParaRPr>
        </a:p>
      </dgm:t>
    </dgm:pt>
    <dgm:pt modelId="{B3D146FD-1229-442D-B2D6-427CF2401681}" type="parTrans" cxnId="{99FF956D-EFEF-4FF9-A70E-4B1EB781FC34}">
      <dgm:prSet/>
      <dgm:spPr/>
      <dgm:t>
        <a:bodyPr/>
        <a:lstStyle/>
        <a:p>
          <a:endParaRPr lang="fr-FR"/>
        </a:p>
      </dgm:t>
    </dgm:pt>
    <dgm:pt modelId="{0B24949B-FAB6-4AC8-A00A-B346EA84EF17}" type="sibTrans" cxnId="{99FF956D-EFEF-4FF9-A70E-4B1EB781FC34}">
      <dgm:prSet/>
      <dgm:spPr/>
      <dgm:t>
        <a:bodyPr/>
        <a:lstStyle/>
        <a:p>
          <a:endParaRPr lang="fr-FR"/>
        </a:p>
      </dgm:t>
    </dgm:pt>
    <dgm:pt modelId="{89EA31CB-9BA4-41CF-BB45-2668644A5E24}">
      <dgm:prSet/>
      <dgm:spPr/>
      <dgm:t>
        <a:bodyPr/>
        <a:lstStyle/>
        <a:p>
          <a:r>
            <a:rPr lang="fr-FR" b="1" u="none" dirty="0" smtClean="0">
              <a:solidFill>
                <a:schemeClr val="bg1"/>
              </a:solidFill>
            </a:rPr>
            <a:t>Objets Connectés</a:t>
          </a:r>
          <a:endParaRPr lang="fr-FR" u="none" dirty="0">
            <a:solidFill>
              <a:schemeClr val="bg1"/>
            </a:solidFill>
          </a:endParaRPr>
        </a:p>
      </dgm:t>
    </dgm:pt>
    <dgm:pt modelId="{D49CD05D-562A-4772-926C-920E98E88F7C}" type="parTrans" cxnId="{6E042047-643C-4E2C-863C-3B9DE2233DB4}">
      <dgm:prSet/>
      <dgm:spPr/>
      <dgm:t>
        <a:bodyPr/>
        <a:lstStyle/>
        <a:p>
          <a:endParaRPr lang="fr-FR"/>
        </a:p>
      </dgm:t>
    </dgm:pt>
    <dgm:pt modelId="{CA8C177D-8790-48B0-AAC7-1922869F291F}" type="sibTrans" cxnId="{6E042047-643C-4E2C-863C-3B9DE2233DB4}">
      <dgm:prSet/>
      <dgm:spPr/>
      <dgm:t>
        <a:bodyPr/>
        <a:lstStyle/>
        <a:p>
          <a:endParaRPr lang="fr-FR"/>
        </a:p>
      </dgm:t>
    </dgm:pt>
    <dgm:pt modelId="{1511367A-5CAE-456D-A8C4-22FC62033334}">
      <dgm:prSet/>
      <dgm:spPr/>
      <dgm:t>
        <a:bodyPr/>
        <a:lstStyle/>
        <a:p>
          <a:r>
            <a:rPr lang="fr-FR" b="1" u="none" dirty="0" smtClean="0">
              <a:solidFill>
                <a:schemeClr val="bg1"/>
              </a:solidFill>
            </a:rPr>
            <a:t>Réalité Augmentée</a:t>
          </a:r>
          <a:endParaRPr lang="fr-FR" u="none" dirty="0">
            <a:solidFill>
              <a:schemeClr val="bg1"/>
            </a:solidFill>
          </a:endParaRPr>
        </a:p>
      </dgm:t>
    </dgm:pt>
    <dgm:pt modelId="{458EDA02-37FA-47EA-A913-948735214D06}" type="parTrans" cxnId="{D9A29B8C-BAFC-4A5E-BE95-4357FF955D05}">
      <dgm:prSet/>
      <dgm:spPr/>
      <dgm:t>
        <a:bodyPr/>
        <a:lstStyle/>
        <a:p>
          <a:endParaRPr lang="fr-FR"/>
        </a:p>
      </dgm:t>
    </dgm:pt>
    <dgm:pt modelId="{B6DE938E-5D22-4ACC-A19B-45724B0D7F4A}" type="sibTrans" cxnId="{D9A29B8C-BAFC-4A5E-BE95-4357FF955D05}">
      <dgm:prSet/>
      <dgm:spPr/>
      <dgm:t>
        <a:bodyPr/>
        <a:lstStyle/>
        <a:p>
          <a:endParaRPr lang="fr-FR"/>
        </a:p>
      </dgm:t>
    </dgm:pt>
    <dgm:pt modelId="{110910D4-348D-4D48-AD96-8FFAA867C1D8}">
      <dgm:prSet/>
      <dgm:spPr/>
      <dgm:t>
        <a:bodyPr/>
        <a:lstStyle/>
        <a:p>
          <a:r>
            <a:rPr lang="fr-FR" b="1" u="none" dirty="0" smtClean="0">
              <a:solidFill>
                <a:schemeClr val="bg1"/>
              </a:solidFill>
            </a:rPr>
            <a:t>Services sans contact</a:t>
          </a:r>
          <a:endParaRPr lang="fr-FR" u="none" dirty="0">
            <a:solidFill>
              <a:schemeClr val="bg1"/>
            </a:solidFill>
          </a:endParaRPr>
        </a:p>
      </dgm:t>
    </dgm:pt>
    <dgm:pt modelId="{7651775B-DA39-45A7-ACA0-BE2352ACA968}" type="parTrans" cxnId="{1A3AD6CE-55C7-4ED5-A93D-60616B0CD119}">
      <dgm:prSet/>
      <dgm:spPr/>
      <dgm:t>
        <a:bodyPr/>
        <a:lstStyle/>
        <a:p>
          <a:endParaRPr lang="fr-FR"/>
        </a:p>
      </dgm:t>
    </dgm:pt>
    <dgm:pt modelId="{ECF42299-546C-4A54-9DEE-84AECE0476C2}" type="sibTrans" cxnId="{1A3AD6CE-55C7-4ED5-A93D-60616B0CD119}">
      <dgm:prSet/>
      <dgm:spPr/>
      <dgm:t>
        <a:bodyPr/>
        <a:lstStyle/>
        <a:p>
          <a:endParaRPr lang="fr-FR"/>
        </a:p>
      </dgm:t>
    </dgm:pt>
    <dgm:pt modelId="{D65050DD-8862-48A6-814E-6FC671FFBBF0}">
      <dgm:prSet/>
      <dgm:spPr/>
      <dgm:t>
        <a:bodyPr/>
        <a:lstStyle/>
        <a:p>
          <a:r>
            <a:rPr lang="fr-FR" b="1" u="none" dirty="0" smtClean="0">
              <a:solidFill>
                <a:schemeClr val="bg1"/>
              </a:solidFill>
            </a:rPr>
            <a:t>Supercalculateurs</a:t>
          </a:r>
          <a:endParaRPr lang="fr-FR" u="none" dirty="0">
            <a:solidFill>
              <a:schemeClr val="bg1"/>
            </a:solidFill>
          </a:endParaRPr>
        </a:p>
      </dgm:t>
    </dgm:pt>
    <dgm:pt modelId="{987BD418-C522-4DF5-8CFB-DB90D960BA17}" type="parTrans" cxnId="{A0572F67-BBB7-4654-9A0E-9CD998310472}">
      <dgm:prSet/>
      <dgm:spPr/>
      <dgm:t>
        <a:bodyPr/>
        <a:lstStyle/>
        <a:p>
          <a:endParaRPr lang="fr-FR"/>
        </a:p>
      </dgm:t>
    </dgm:pt>
    <dgm:pt modelId="{1ACF43D2-539A-4F35-A7DD-6703978063B5}" type="sibTrans" cxnId="{A0572F67-BBB7-4654-9A0E-9CD998310472}">
      <dgm:prSet/>
      <dgm:spPr/>
      <dgm:t>
        <a:bodyPr/>
        <a:lstStyle/>
        <a:p>
          <a:endParaRPr lang="fr-FR"/>
        </a:p>
      </dgm:t>
    </dgm:pt>
    <dgm:pt modelId="{3B6EF7E7-757F-466B-ACAF-51B3379281D7}">
      <dgm:prSet/>
      <dgm:spPr/>
      <dgm:t>
        <a:bodyPr/>
        <a:lstStyle/>
        <a:p>
          <a:r>
            <a:rPr lang="fr-FR" b="1" u="none" dirty="0" smtClean="0">
              <a:solidFill>
                <a:schemeClr val="bg1"/>
              </a:solidFill>
            </a:rPr>
            <a:t>Robotique</a:t>
          </a:r>
          <a:endParaRPr lang="fr-FR" u="none" dirty="0">
            <a:solidFill>
              <a:schemeClr val="bg1"/>
            </a:solidFill>
          </a:endParaRPr>
        </a:p>
      </dgm:t>
    </dgm:pt>
    <dgm:pt modelId="{116909ED-E9B6-4DAB-879A-3042B552C8E9}" type="parTrans" cxnId="{C1CAEA6E-9293-403C-A292-A4E40CF7DEFC}">
      <dgm:prSet/>
      <dgm:spPr/>
      <dgm:t>
        <a:bodyPr/>
        <a:lstStyle/>
        <a:p>
          <a:endParaRPr lang="fr-FR"/>
        </a:p>
      </dgm:t>
    </dgm:pt>
    <dgm:pt modelId="{A310F03A-4100-42DC-8E8F-B8E84B8987A7}" type="sibTrans" cxnId="{C1CAEA6E-9293-403C-A292-A4E40CF7DEFC}">
      <dgm:prSet/>
      <dgm:spPr/>
      <dgm:t>
        <a:bodyPr/>
        <a:lstStyle/>
        <a:p>
          <a:endParaRPr lang="fr-FR"/>
        </a:p>
      </dgm:t>
    </dgm:pt>
    <dgm:pt modelId="{2268DF63-8EC0-4C3E-B808-01FD752D0A2C}">
      <dgm:prSet/>
      <dgm:spPr/>
      <dgm:t>
        <a:bodyPr/>
        <a:lstStyle/>
        <a:p>
          <a:r>
            <a:rPr lang="fr-FR" b="1" u="none" dirty="0" smtClean="0">
              <a:solidFill>
                <a:schemeClr val="bg1"/>
              </a:solidFill>
            </a:rPr>
            <a:t>Cybersécurité</a:t>
          </a:r>
          <a:endParaRPr lang="fr-FR" u="none" dirty="0">
            <a:solidFill>
              <a:schemeClr val="bg1"/>
            </a:solidFill>
          </a:endParaRPr>
        </a:p>
      </dgm:t>
    </dgm:pt>
    <dgm:pt modelId="{35571548-2AAB-4B0E-A0A0-0E070570942C}" type="parTrans" cxnId="{840C6919-69A2-4955-A514-B5BCA87E6A71}">
      <dgm:prSet/>
      <dgm:spPr/>
      <dgm:t>
        <a:bodyPr/>
        <a:lstStyle/>
        <a:p>
          <a:endParaRPr lang="fr-FR"/>
        </a:p>
      </dgm:t>
    </dgm:pt>
    <dgm:pt modelId="{00213A60-1A89-4151-AA19-E125B7E41170}" type="sibTrans" cxnId="{840C6919-69A2-4955-A514-B5BCA87E6A71}">
      <dgm:prSet/>
      <dgm:spPr/>
      <dgm:t>
        <a:bodyPr/>
        <a:lstStyle/>
        <a:p>
          <a:endParaRPr lang="fr-FR"/>
        </a:p>
      </dgm:t>
    </dgm:pt>
    <dgm:pt modelId="{38D70BF9-8957-46D7-98F4-24B83E5A0EBB}">
      <dgm:prSet/>
      <dgm:spPr/>
      <dgm:t>
        <a:bodyPr/>
        <a:lstStyle/>
        <a:p>
          <a:r>
            <a:rPr lang="fr-FR" b="1" u="none" dirty="0" smtClean="0">
              <a:solidFill>
                <a:schemeClr val="bg1"/>
              </a:solidFill>
            </a:rPr>
            <a:t>Usine du Futur</a:t>
          </a:r>
          <a:endParaRPr lang="fr-FR" u="none" dirty="0">
            <a:solidFill>
              <a:schemeClr val="bg1"/>
            </a:solidFill>
          </a:endParaRPr>
        </a:p>
      </dgm:t>
    </dgm:pt>
    <dgm:pt modelId="{3A09C531-EB60-4D74-9C9A-429C2E883F26}" type="parTrans" cxnId="{C32D80C7-EF71-4FEF-B2DB-28192B67846E}">
      <dgm:prSet/>
      <dgm:spPr/>
      <dgm:t>
        <a:bodyPr/>
        <a:lstStyle/>
        <a:p>
          <a:endParaRPr lang="fr-FR"/>
        </a:p>
      </dgm:t>
    </dgm:pt>
    <dgm:pt modelId="{3AF93E28-AE17-44D4-9C6E-671A51803B32}" type="sibTrans" cxnId="{C32D80C7-EF71-4FEF-B2DB-28192B67846E}">
      <dgm:prSet/>
      <dgm:spPr/>
      <dgm:t>
        <a:bodyPr/>
        <a:lstStyle/>
        <a:p>
          <a:endParaRPr lang="fr-FR"/>
        </a:p>
      </dgm:t>
    </dgm:pt>
    <dgm:pt modelId="{294580DD-80E1-4ADE-B681-240197B4866F}">
      <dgm:prSet/>
      <dgm:spPr/>
      <dgm:t>
        <a:bodyPr/>
        <a:lstStyle/>
        <a:p>
          <a:r>
            <a:rPr lang="fr-FR" b="1" u="none" dirty="0" smtClean="0">
              <a:solidFill>
                <a:schemeClr val="bg1"/>
              </a:solidFill>
            </a:rPr>
            <a:t>Logiciels et systèmes embarqués</a:t>
          </a:r>
          <a:endParaRPr lang="fr-FR" u="none" dirty="0">
            <a:solidFill>
              <a:schemeClr val="bg1"/>
            </a:solidFill>
          </a:endParaRPr>
        </a:p>
      </dgm:t>
    </dgm:pt>
    <dgm:pt modelId="{12C59644-E6BD-4688-9EAD-45CB3DC50E57}" type="parTrans" cxnId="{F4C0084F-77CF-462C-B6E8-1D6216B8586D}">
      <dgm:prSet/>
      <dgm:spPr/>
      <dgm:t>
        <a:bodyPr/>
        <a:lstStyle/>
        <a:p>
          <a:endParaRPr lang="fr-FR"/>
        </a:p>
      </dgm:t>
    </dgm:pt>
    <dgm:pt modelId="{6197A940-091E-46F4-B632-176F684DB97E}" type="sibTrans" cxnId="{F4C0084F-77CF-462C-B6E8-1D6216B8586D}">
      <dgm:prSet/>
      <dgm:spPr/>
      <dgm:t>
        <a:bodyPr/>
        <a:lstStyle/>
        <a:p>
          <a:endParaRPr lang="fr-FR"/>
        </a:p>
      </dgm:t>
    </dgm:pt>
    <dgm:pt modelId="{4734C02D-1748-4FE0-A0A5-8D8CB2D47A6C}">
      <dgm:prSet phldrT="[Texte]"/>
      <dgm:spPr/>
      <dgm:t>
        <a:bodyPr/>
        <a:lstStyle/>
        <a:p>
          <a:r>
            <a:rPr lang="fr-FR" b="1" u="none" dirty="0" smtClean="0">
              <a:solidFill>
                <a:schemeClr val="bg1"/>
              </a:solidFill>
            </a:rPr>
            <a:t>Santé Numérique</a:t>
          </a:r>
          <a:endParaRPr lang="fr-FR" u="none" dirty="0">
            <a:solidFill>
              <a:schemeClr val="bg1"/>
            </a:solidFill>
          </a:endParaRPr>
        </a:p>
      </dgm:t>
    </dgm:pt>
    <dgm:pt modelId="{ACDB4118-EBBD-4A84-8BFE-108A1575A73A}" type="parTrans" cxnId="{56E9BA81-9861-48B3-8FF8-A1AC8B01A309}">
      <dgm:prSet/>
      <dgm:spPr/>
      <dgm:t>
        <a:bodyPr/>
        <a:lstStyle/>
        <a:p>
          <a:endParaRPr lang="fr-FR"/>
        </a:p>
      </dgm:t>
    </dgm:pt>
    <dgm:pt modelId="{D8B57BCB-EF92-4BE6-A80F-5350B89406BB}" type="sibTrans" cxnId="{56E9BA81-9861-48B3-8FF8-A1AC8B01A309}">
      <dgm:prSet/>
      <dgm:spPr/>
      <dgm:t>
        <a:bodyPr/>
        <a:lstStyle/>
        <a:p>
          <a:endParaRPr lang="fr-FR"/>
        </a:p>
      </dgm:t>
    </dgm:pt>
    <dgm:pt modelId="{9FF6181F-36C7-42A2-BFFA-96676C32CCEA}" type="pres">
      <dgm:prSet presAssocID="{AAC00AAB-6D4E-4F8B-B8D2-49A68F52844B}" presName="vert0" presStyleCnt="0">
        <dgm:presLayoutVars>
          <dgm:dir/>
          <dgm:animOne val="branch"/>
          <dgm:animLvl val="lvl"/>
        </dgm:presLayoutVars>
      </dgm:prSet>
      <dgm:spPr/>
      <dgm:t>
        <a:bodyPr/>
        <a:lstStyle/>
        <a:p>
          <a:endParaRPr lang="fr-FR"/>
        </a:p>
      </dgm:t>
    </dgm:pt>
    <dgm:pt modelId="{D9E9F0B6-2719-428A-8A10-F81997526489}" type="pres">
      <dgm:prSet presAssocID="{3BFFDEA8-A29D-4155-8551-12F2CED5E9C1}" presName="thickLine" presStyleLbl="alignNode1" presStyleIdx="0" presStyleCnt="16"/>
      <dgm:spPr/>
    </dgm:pt>
    <dgm:pt modelId="{E5815A45-9051-4E09-9724-3A828AA01E10}" type="pres">
      <dgm:prSet presAssocID="{3BFFDEA8-A29D-4155-8551-12F2CED5E9C1}" presName="horz1" presStyleCnt="0"/>
      <dgm:spPr/>
    </dgm:pt>
    <dgm:pt modelId="{DD86C938-CF0A-477E-8ED7-2383F7ED4EBD}" type="pres">
      <dgm:prSet presAssocID="{3BFFDEA8-A29D-4155-8551-12F2CED5E9C1}" presName="tx1" presStyleLbl="revTx" presStyleIdx="0" presStyleCnt="16"/>
      <dgm:spPr/>
      <dgm:t>
        <a:bodyPr/>
        <a:lstStyle/>
        <a:p>
          <a:endParaRPr lang="fr-FR"/>
        </a:p>
      </dgm:t>
    </dgm:pt>
    <dgm:pt modelId="{4076F526-8901-495B-A15D-C23F678FAA0D}" type="pres">
      <dgm:prSet presAssocID="{3BFFDEA8-A29D-4155-8551-12F2CED5E9C1}" presName="vert1" presStyleCnt="0"/>
      <dgm:spPr/>
    </dgm:pt>
    <dgm:pt modelId="{BCF47DF8-29FE-4D01-B8CD-5138D4470545}" type="pres">
      <dgm:prSet presAssocID="{868FEAF0-9C1E-4E32-910A-1CEE1A6ECB3C}" presName="thickLine" presStyleLbl="alignNode1" presStyleIdx="1" presStyleCnt="16"/>
      <dgm:spPr/>
    </dgm:pt>
    <dgm:pt modelId="{EE012F44-57A6-4E91-8454-E5461591C029}" type="pres">
      <dgm:prSet presAssocID="{868FEAF0-9C1E-4E32-910A-1CEE1A6ECB3C}" presName="horz1" presStyleCnt="0"/>
      <dgm:spPr/>
    </dgm:pt>
    <dgm:pt modelId="{F5ABA7B9-2266-4075-A366-72824DDC7FB6}" type="pres">
      <dgm:prSet presAssocID="{868FEAF0-9C1E-4E32-910A-1CEE1A6ECB3C}" presName="tx1" presStyleLbl="revTx" presStyleIdx="1" presStyleCnt="16"/>
      <dgm:spPr/>
      <dgm:t>
        <a:bodyPr/>
        <a:lstStyle/>
        <a:p>
          <a:endParaRPr lang="fr-FR"/>
        </a:p>
      </dgm:t>
    </dgm:pt>
    <dgm:pt modelId="{F32FDF95-D078-4898-BB25-E488888D1B4B}" type="pres">
      <dgm:prSet presAssocID="{868FEAF0-9C1E-4E32-910A-1CEE1A6ECB3C}" presName="vert1" presStyleCnt="0"/>
      <dgm:spPr/>
    </dgm:pt>
    <dgm:pt modelId="{AE38ECFE-7D51-4873-98C0-C56908E30CDA}" type="pres">
      <dgm:prSet presAssocID="{4734C02D-1748-4FE0-A0A5-8D8CB2D47A6C}" presName="thickLine" presStyleLbl="alignNode1" presStyleIdx="2" presStyleCnt="16"/>
      <dgm:spPr/>
    </dgm:pt>
    <dgm:pt modelId="{72A9A078-0784-4C24-93DC-AF33551FD6B7}" type="pres">
      <dgm:prSet presAssocID="{4734C02D-1748-4FE0-A0A5-8D8CB2D47A6C}" presName="horz1" presStyleCnt="0"/>
      <dgm:spPr/>
    </dgm:pt>
    <dgm:pt modelId="{C41BC951-1403-46FB-B20D-907B12144A1C}" type="pres">
      <dgm:prSet presAssocID="{4734C02D-1748-4FE0-A0A5-8D8CB2D47A6C}" presName="tx1" presStyleLbl="revTx" presStyleIdx="2" presStyleCnt="16"/>
      <dgm:spPr/>
      <dgm:t>
        <a:bodyPr/>
        <a:lstStyle/>
        <a:p>
          <a:endParaRPr lang="fr-FR"/>
        </a:p>
      </dgm:t>
    </dgm:pt>
    <dgm:pt modelId="{C6527332-A1A1-4D1D-A78E-1FC86785C6A5}" type="pres">
      <dgm:prSet presAssocID="{4734C02D-1748-4FE0-A0A5-8D8CB2D47A6C}" presName="vert1" presStyleCnt="0"/>
      <dgm:spPr/>
    </dgm:pt>
    <dgm:pt modelId="{54CE8EAB-E6E5-43B0-86EA-837DE42D2B5D}" type="pres">
      <dgm:prSet presAssocID="{47DE73EE-A4D9-4AB4-ACC7-4448A5D1B26C}" presName="thickLine" presStyleLbl="alignNode1" presStyleIdx="3" presStyleCnt="16"/>
      <dgm:spPr/>
    </dgm:pt>
    <dgm:pt modelId="{52CF0BF3-F8B2-457E-8A52-68E3C75215BA}" type="pres">
      <dgm:prSet presAssocID="{47DE73EE-A4D9-4AB4-ACC7-4448A5D1B26C}" presName="horz1" presStyleCnt="0"/>
      <dgm:spPr/>
    </dgm:pt>
    <dgm:pt modelId="{437C0AF5-752E-47ED-B742-2AFBB570D9E1}" type="pres">
      <dgm:prSet presAssocID="{47DE73EE-A4D9-4AB4-ACC7-4448A5D1B26C}" presName="tx1" presStyleLbl="revTx" presStyleIdx="3" presStyleCnt="16"/>
      <dgm:spPr/>
      <dgm:t>
        <a:bodyPr/>
        <a:lstStyle/>
        <a:p>
          <a:endParaRPr lang="fr-FR"/>
        </a:p>
      </dgm:t>
    </dgm:pt>
    <dgm:pt modelId="{583B1E0A-27E9-4909-8448-F44996C6F44E}" type="pres">
      <dgm:prSet presAssocID="{47DE73EE-A4D9-4AB4-ACC7-4448A5D1B26C}" presName="vert1" presStyleCnt="0"/>
      <dgm:spPr/>
    </dgm:pt>
    <dgm:pt modelId="{314546BE-2A7C-43DB-8E3D-AC66C574C6D9}" type="pres">
      <dgm:prSet presAssocID="{F295C48B-6A02-4714-BCA6-352B6F055423}" presName="thickLine" presStyleLbl="alignNode1" presStyleIdx="4" presStyleCnt="16"/>
      <dgm:spPr/>
    </dgm:pt>
    <dgm:pt modelId="{CB4A5F88-7858-4F7E-8A16-D3E58BA87364}" type="pres">
      <dgm:prSet presAssocID="{F295C48B-6A02-4714-BCA6-352B6F055423}" presName="horz1" presStyleCnt="0"/>
      <dgm:spPr/>
    </dgm:pt>
    <dgm:pt modelId="{C9E6F94A-31F4-46BF-9694-3E185AB0AFF9}" type="pres">
      <dgm:prSet presAssocID="{F295C48B-6A02-4714-BCA6-352B6F055423}" presName="tx1" presStyleLbl="revTx" presStyleIdx="4" presStyleCnt="16"/>
      <dgm:spPr/>
      <dgm:t>
        <a:bodyPr/>
        <a:lstStyle/>
        <a:p>
          <a:endParaRPr lang="fr-FR"/>
        </a:p>
      </dgm:t>
    </dgm:pt>
    <dgm:pt modelId="{1282DB56-11DF-46AB-A426-8B8DD7188B3A}" type="pres">
      <dgm:prSet presAssocID="{F295C48B-6A02-4714-BCA6-352B6F055423}" presName="vert1" presStyleCnt="0"/>
      <dgm:spPr/>
    </dgm:pt>
    <dgm:pt modelId="{3DCAC24C-5161-455A-A4BE-75FFE12BE729}" type="pres">
      <dgm:prSet presAssocID="{4CD15A6E-B609-4096-9F40-ACDEC30721E1}" presName="thickLine" presStyleLbl="alignNode1" presStyleIdx="5" presStyleCnt="16"/>
      <dgm:spPr/>
    </dgm:pt>
    <dgm:pt modelId="{9CBB2F0A-FCF9-4FD6-8B47-97EC655A01D6}" type="pres">
      <dgm:prSet presAssocID="{4CD15A6E-B609-4096-9F40-ACDEC30721E1}" presName="horz1" presStyleCnt="0"/>
      <dgm:spPr/>
    </dgm:pt>
    <dgm:pt modelId="{C18E9EE1-A8FA-4C73-B192-98B6F83F383C}" type="pres">
      <dgm:prSet presAssocID="{4CD15A6E-B609-4096-9F40-ACDEC30721E1}" presName="tx1" presStyleLbl="revTx" presStyleIdx="5" presStyleCnt="16"/>
      <dgm:spPr/>
      <dgm:t>
        <a:bodyPr/>
        <a:lstStyle/>
        <a:p>
          <a:endParaRPr lang="fr-FR"/>
        </a:p>
      </dgm:t>
    </dgm:pt>
    <dgm:pt modelId="{9E730A1F-76CA-4DE8-9DD7-C8C94D3CFD04}" type="pres">
      <dgm:prSet presAssocID="{4CD15A6E-B609-4096-9F40-ACDEC30721E1}" presName="vert1" presStyleCnt="0"/>
      <dgm:spPr/>
    </dgm:pt>
    <dgm:pt modelId="{D882AF1F-1992-43A3-BE76-3721C83CA3C1}" type="pres">
      <dgm:prSet presAssocID="{572C0D45-7901-4E0C-B683-733550523054}" presName="thickLine" presStyleLbl="alignNode1" presStyleIdx="6" presStyleCnt="16"/>
      <dgm:spPr/>
    </dgm:pt>
    <dgm:pt modelId="{629530FF-8560-47C5-8B22-C529C2122361}" type="pres">
      <dgm:prSet presAssocID="{572C0D45-7901-4E0C-B683-733550523054}" presName="horz1" presStyleCnt="0"/>
      <dgm:spPr/>
    </dgm:pt>
    <dgm:pt modelId="{12EF4705-D4E8-4149-915E-EDAC53F3A4BB}" type="pres">
      <dgm:prSet presAssocID="{572C0D45-7901-4E0C-B683-733550523054}" presName="tx1" presStyleLbl="revTx" presStyleIdx="6" presStyleCnt="16"/>
      <dgm:spPr/>
      <dgm:t>
        <a:bodyPr/>
        <a:lstStyle/>
        <a:p>
          <a:endParaRPr lang="fr-FR"/>
        </a:p>
      </dgm:t>
    </dgm:pt>
    <dgm:pt modelId="{22144B85-7A93-4473-B05F-CC5CA90BDD04}" type="pres">
      <dgm:prSet presAssocID="{572C0D45-7901-4E0C-B683-733550523054}" presName="vert1" presStyleCnt="0"/>
      <dgm:spPr/>
    </dgm:pt>
    <dgm:pt modelId="{B0B44B09-DB2E-445D-B75E-B67B3BD39A15}" type="pres">
      <dgm:prSet presAssocID="{193F6A0D-230C-423F-81DB-8741CE4EA1F5}" presName="thickLine" presStyleLbl="alignNode1" presStyleIdx="7" presStyleCnt="16"/>
      <dgm:spPr/>
    </dgm:pt>
    <dgm:pt modelId="{912C7DBD-F484-4F6F-997A-7894297F859A}" type="pres">
      <dgm:prSet presAssocID="{193F6A0D-230C-423F-81DB-8741CE4EA1F5}" presName="horz1" presStyleCnt="0"/>
      <dgm:spPr/>
    </dgm:pt>
    <dgm:pt modelId="{CCF721FE-7972-47AF-980C-2B8266F7DC90}" type="pres">
      <dgm:prSet presAssocID="{193F6A0D-230C-423F-81DB-8741CE4EA1F5}" presName="tx1" presStyleLbl="revTx" presStyleIdx="7" presStyleCnt="16"/>
      <dgm:spPr/>
      <dgm:t>
        <a:bodyPr/>
        <a:lstStyle/>
        <a:p>
          <a:endParaRPr lang="fr-FR"/>
        </a:p>
      </dgm:t>
    </dgm:pt>
    <dgm:pt modelId="{3D073060-7D4D-446A-8801-7AA5DCBDDACD}" type="pres">
      <dgm:prSet presAssocID="{193F6A0D-230C-423F-81DB-8741CE4EA1F5}" presName="vert1" presStyleCnt="0"/>
      <dgm:spPr/>
    </dgm:pt>
    <dgm:pt modelId="{B34134BC-08FD-4D2A-9F6C-4EDD4591ECC3}" type="pres">
      <dgm:prSet presAssocID="{89EA31CB-9BA4-41CF-BB45-2668644A5E24}" presName="thickLine" presStyleLbl="alignNode1" presStyleIdx="8" presStyleCnt="16"/>
      <dgm:spPr/>
    </dgm:pt>
    <dgm:pt modelId="{4B638DAC-920A-4768-ACCE-09207E13DBE0}" type="pres">
      <dgm:prSet presAssocID="{89EA31CB-9BA4-41CF-BB45-2668644A5E24}" presName="horz1" presStyleCnt="0"/>
      <dgm:spPr/>
    </dgm:pt>
    <dgm:pt modelId="{9A8AAC93-5E7D-4548-B035-3111E976E519}" type="pres">
      <dgm:prSet presAssocID="{89EA31CB-9BA4-41CF-BB45-2668644A5E24}" presName="tx1" presStyleLbl="revTx" presStyleIdx="8" presStyleCnt="16"/>
      <dgm:spPr/>
      <dgm:t>
        <a:bodyPr/>
        <a:lstStyle/>
        <a:p>
          <a:endParaRPr lang="fr-FR"/>
        </a:p>
      </dgm:t>
    </dgm:pt>
    <dgm:pt modelId="{7C8B10E0-76E7-4598-AAC6-06132749A4B5}" type="pres">
      <dgm:prSet presAssocID="{89EA31CB-9BA4-41CF-BB45-2668644A5E24}" presName="vert1" presStyleCnt="0"/>
      <dgm:spPr/>
    </dgm:pt>
    <dgm:pt modelId="{F6477150-4012-4F8A-8F83-295421FA748E}" type="pres">
      <dgm:prSet presAssocID="{1511367A-5CAE-456D-A8C4-22FC62033334}" presName="thickLine" presStyleLbl="alignNode1" presStyleIdx="9" presStyleCnt="16"/>
      <dgm:spPr/>
    </dgm:pt>
    <dgm:pt modelId="{B4A6029C-028A-4D93-AF18-20D1548EF5BA}" type="pres">
      <dgm:prSet presAssocID="{1511367A-5CAE-456D-A8C4-22FC62033334}" presName="horz1" presStyleCnt="0"/>
      <dgm:spPr/>
    </dgm:pt>
    <dgm:pt modelId="{4091A97A-BC03-4DC7-A9F9-822EB208AADD}" type="pres">
      <dgm:prSet presAssocID="{1511367A-5CAE-456D-A8C4-22FC62033334}" presName="tx1" presStyleLbl="revTx" presStyleIdx="9" presStyleCnt="16"/>
      <dgm:spPr/>
      <dgm:t>
        <a:bodyPr/>
        <a:lstStyle/>
        <a:p>
          <a:endParaRPr lang="fr-FR"/>
        </a:p>
      </dgm:t>
    </dgm:pt>
    <dgm:pt modelId="{D5397FDF-009B-4C27-9C59-C0939A8DB56D}" type="pres">
      <dgm:prSet presAssocID="{1511367A-5CAE-456D-A8C4-22FC62033334}" presName="vert1" presStyleCnt="0"/>
      <dgm:spPr/>
    </dgm:pt>
    <dgm:pt modelId="{D3049888-7BA4-4D9C-A905-328DC7450394}" type="pres">
      <dgm:prSet presAssocID="{110910D4-348D-4D48-AD96-8FFAA867C1D8}" presName="thickLine" presStyleLbl="alignNode1" presStyleIdx="10" presStyleCnt="16"/>
      <dgm:spPr/>
    </dgm:pt>
    <dgm:pt modelId="{1C05DD51-C0A1-460F-8C12-83BC2A681710}" type="pres">
      <dgm:prSet presAssocID="{110910D4-348D-4D48-AD96-8FFAA867C1D8}" presName="horz1" presStyleCnt="0"/>
      <dgm:spPr/>
    </dgm:pt>
    <dgm:pt modelId="{3D39D06E-E3A9-411A-92D6-8407670167B3}" type="pres">
      <dgm:prSet presAssocID="{110910D4-348D-4D48-AD96-8FFAA867C1D8}" presName="tx1" presStyleLbl="revTx" presStyleIdx="10" presStyleCnt="16"/>
      <dgm:spPr/>
      <dgm:t>
        <a:bodyPr/>
        <a:lstStyle/>
        <a:p>
          <a:endParaRPr lang="fr-FR"/>
        </a:p>
      </dgm:t>
    </dgm:pt>
    <dgm:pt modelId="{6541E3B1-198D-4E59-861B-F937AC3A32EF}" type="pres">
      <dgm:prSet presAssocID="{110910D4-348D-4D48-AD96-8FFAA867C1D8}" presName="vert1" presStyleCnt="0"/>
      <dgm:spPr/>
    </dgm:pt>
    <dgm:pt modelId="{819F22EF-6CFD-4447-8BBB-89B3490EB7C3}" type="pres">
      <dgm:prSet presAssocID="{D65050DD-8862-48A6-814E-6FC671FFBBF0}" presName="thickLine" presStyleLbl="alignNode1" presStyleIdx="11" presStyleCnt="16"/>
      <dgm:spPr/>
    </dgm:pt>
    <dgm:pt modelId="{A8879F32-321F-489E-B386-A99C09556445}" type="pres">
      <dgm:prSet presAssocID="{D65050DD-8862-48A6-814E-6FC671FFBBF0}" presName="horz1" presStyleCnt="0"/>
      <dgm:spPr/>
    </dgm:pt>
    <dgm:pt modelId="{B9935E40-FAAF-4928-A2A3-34BBC4A24D66}" type="pres">
      <dgm:prSet presAssocID="{D65050DD-8862-48A6-814E-6FC671FFBBF0}" presName="tx1" presStyleLbl="revTx" presStyleIdx="11" presStyleCnt="16"/>
      <dgm:spPr/>
      <dgm:t>
        <a:bodyPr/>
        <a:lstStyle/>
        <a:p>
          <a:endParaRPr lang="fr-FR"/>
        </a:p>
      </dgm:t>
    </dgm:pt>
    <dgm:pt modelId="{91CFA981-6761-460E-8184-33FA80FF91A8}" type="pres">
      <dgm:prSet presAssocID="{D65050DD-8862-48A6-814E-6FC671FFBBF0}" presName="vert1" presStyleCnt="0"/>
      <dgm:spPr/>
    </dgm:pt>
    <dgm:pt modelId="{4D8C358D-EDD5-43FD-BDA0-B4586909DF85}" type="pres">
      <dgm:prSet presAssocID="{3B6EF7E7-757F-466B-ACAF-51B3379281D7}" presName="thickLine" presStyleLbl="alignNode1" presStyleIdx="12" presStyleCnt="16"/>
      <dgm:spPr/>
    </dgm:pt>
    <dgm:pt modelId="{1DC2F248-ADE5-4D27-9BC1-55F29ECD4EC6}" type="pres">
      <dgm:prSet presAssocID="{3B6EF7E7-757F-466B-ACAF-51B3379281D7}" presName="horz1" presStyleCnt="0"/>
      <dgm:spPr/>
    </dgm:pt>
    <dgm:pt modelId="{2AA233FF-4E45-4D16-BE24-F32ADD379543}" type="pres">
      <dgm:prSet presAssocID="{3B6EF7E7-757F-466B-ACAF-51B3379281D7}" presName="tx1" presStyleLbl="revTx" presStyleIdx="12" presStyleCnt="16"/>
      <dgm:spPr/>
      <dgm:t>
        <a:bodyPr/>
        <a:lstStyle/>
        <a:p>
          <a:endParaRPr lang="fr-FR"/>
        </a:p>
      </dgm:t>
    </dgm:pt>
    <dgm:pt modelId="{2B4D5B1D-37A1-45CB-9741-771D7E56574F}" type="pres">
      <dgm:prSet presAssocID="{3B6EF7E7-757F-466B-ACAF-51B3379281D7}" presName="vert1" presStyleCnt="0"/>
      <dgm:spPr/>
    </dgm:pt>
    <dgm:pt modelId="{CFD93B7D-C609-40A0-A62C-1FDEE1E4060A}" type="pres">
      <dgm:prSet presAssocID="{2268DF63-8EC0-4C3E-B808-01FD752D0A2C}" presName="thickLine" presStyleLbl="alignNode1" presStyleIdx="13" presStyleCnt="16"/>
      <dgm:spPr/>
    </dgm:pt>
    <dgm:pt modelId="{6DAB71CF-4D3A-4808-A922-3A501367C46F}" type="pres">
      <dgm:prSet presAssocID="{2268DF63-8EC0-4C3E-B808-01FD752D0A2C}" presName="horz1" presStyleCnt="0"/>
      <dgm:spPr/>
    </dgm:pt>
    <dgm:pt modelId="{8D49C839-1956-4CAB-B50F-B122BCDC99F9}" type="pres">
      <dgm:prSet presAssocID="{2268DF63-8EC0-4C3E-B808-01FD752D0A2C}" presName="tx1" presStyleLbl="revTx" presStyleIdx="13" presStyleCnt="16"/>
      <dgm:spPr/>
      <dgm:t>
        <a:bodyPr/>
        <a:lstStyle/>
        <a:p>
          <a:endParaRPr lang="fr-FR"/>
        </a:p>
      </dgm:t>
    </dgm:pt>
    <dgm:pt modelId="{27555BE5-B241-48FC-B398-AA1E1C334240}" type="pres">
      <dgm:prSet presAssocID="{2268DF63-8EC0-4C3E-B808-01FD752D0A2C}" presName="vert1" presStyleCnt="0"/>
      <dgm:spPr/>
    </dgm:pt>
    <dgm:pt modelId="{B199C6D1-A22E-401E-AC49-F17D479435A6}" type="pres">
      <dgm:prSet presAssocID="{38D70BF9-8957-46D7-98F4-24B83E5A0EBB}" presName="thickLine" presStyleLbl="alignNode1" presStyleIdx="14" presStyleCnt="16"/>
      <dgm:spPr/>
    </dgm:pt>
    <dgm:pt modelId="{87400C1A-CFC1-42AE-9CB6-37FAB47E2AF5}" type="pres">
      <dgm:prSet presAssocID="{38D70BF9-8957-46D7-98F4-24B83E5A0EBB}" presName="horz1" presStyleCnt="0"/>
      <dgm:spPr/>
    </dgm:pt>
    <dgm:pt modelId="{667ABD13-4A97-47CB-BBA9-40F8202A8AD7}" type="pres">
      <dgm:prSet presAssocID="{38D70BF9-8957-46D7-98F4-24B83E5A0EBB}" presName="tx1" presStyleLbl="revTx" presStyleIdx="14" presStyleCnt="16"/>
      <dgm:spPr/>
      <dgm:t>
        <a:bodyPr/>
        <a:lstStyle/>
        <a:p>
          <a:endParaRPr lang="fr-FR"/>
        </a:p>
      </dgm:t>
    </dgm:pt>
    <dgm:pt modelId="{7CA5D768-CFAD-48E5-8EAC-0C1853D7DFDA}" type="pres">
      <dgm:prSet presAssocID="{38D70BF9-8957-46D7-98F4-24B83E5A0EBB}" presName="vert1" presStyleCnt="0"/>
      <dgm:spPr/>
    </dgm:pt>
    <dgm:pt modelId="{04C0E42F-E91F-4A7A-BC21-4E88B3F54EB4}" type="pres">
      <dgm:prSet presAssocID="{294580DD-80E1-4ADE-B681-240197B4866F}" presName="thickLine" presStyleLbl="alignNode1" presStyleIdx="15" presStyleCnt="16"/>
      <dgm:spPr/>
    </dgm:pt>
    <dgm:pt modelId="{5FA31F16-FD32-4ADD-BEBB-59F693A8BF5E}" type="pres">
      <dgm:prSet presAssocID="{294580DD-80E1-4ADE-B681-240197B4866F}" presName="horz1" presStyleCnt="0"/>
      <dgm:spPr/>
    </dgm:pt>
    <dgm:pt modelId="{7F5E53E7-2037-4A7B-9F0D-369FA0DAA708}" type="pres">
      <dgm:prSet presAssocID="{294580DD-80E1-4ADE-B681-240197B4866F}" presName="tx1" presStyleLbl="revTx" presStyleIdx="15" presStyleCnt="16"/>
      <dgm:spPr/>
      <dgm:t>
        <a:bodyPr/>
        <a:lstStyle/>
        <a:p>
          <a:endParaRPr lang="fr-FR"/>
        </a:p>
      </dgm:t>
    </dgm:pt>
    <dgm:pt modelId="{E1B3C7A8-3826-4BE0-8E36-D31E92408143}" type="pres">
      <dgm:prSet presAssocID="{294580DD-80E1-4ADE-B681-240197B4866F}" presName="vert1" presStyleCnt="0"/>
      <dgm:spPr/>
    </dgm:pt>
  </dgm:ptLst>
  <dgm:cxnLst>
    <dgm:cxn modelId="{99FF956D-EFEF-4FF9-A70E-4B1EB781FC34}" srcId="{AAC00AAB-6D4E-4F8B-B8D2-49A68F52844B}" destId="{193F6A0D-230C-423F-81DB-8741CE4EA1F5}" srcOrd="7" destOrd="0" parTransId="{B3D146FD-1229-442D-B2D6-427CF2401681}" sibTransId="{0B24949B-FAB6-4AC8-A00A-B346EA84EF17}"/>
    <dgm:cxn modelId="{4F57BF95-1CA4-4ECA-9D10-5FD7672CB347}" type="presOf" srcId="{2268DF63-8EC0-4C3E-B808-01FD752D0A2C}" destId="{8D49C839-1956-4CAB-B50F-B122BCDC99F9}" srcOrd="0" destOrd="0" presId="urn:microsoft.com/office/officeart/2008/layout/LinedList"/>
    <dgm:cxn modelId="{C32D80C7-EF71-4FEF-B2DB-28192B67846E}" srcId="{AAC00AAB-6D4E-4F8B-B8D2-49A68F52844B}" destId="{38D70BF9-8957-46D7-98F4-24B83E5A0EBB}" srcOrd="14" destOrd="0" parTransId="{3A09C531-EB60-4D74-9C9A-429C2E883F26}" sibTransId="{3AF93E28-AE17-44D4-9C6E-671A51803B32}"/>
    <dgm:cxn modelId="{B3596624-2044-4AFF-A465-B9CE50C916E9}" srcId="{AAC00AAB-6D4E-4F8B-B8D2-49A68F52844B}" destId="{572C0D45-7901-4E0C-B683-733550523054}" srcOrd="6" destOrd="0" parTransId="{51DB0292-85A0-4AB9-8E8E-2AC8AE218FA7}" sibTransId="{BA3753E3-023B-4899-93CA-611B9E863BD2}"/>
    <dgm:cxn modelId="{6E042047-643C-4E2C-863C-3B9DE2233DB4}" srcId="{AAC00AAB-6D4E-4F8B-B8D2-49A68F52844B}" destId="{89EA31CB-9BA4-41CF-BB45-2668644A5E24}" srcOrd="8" destOrd="0" parTransId="{D49CD05D-562A-4772-926C-920E98E88F7C}" sibTransId="{CA8C177D-8790-48B0-AAC7-1922869F291F}"/>
    <dgm:cxn modelId="{D9A29B8C-BAFC-4A5E-BE95-4357FF955D05}" srcId="{AAC00AAB-6D4E-4F8B-B8D2-49A68F52844B}" destId="{1511367A-5CAE-456D-A8C4-22FC62033334}" srcOrd="9" destOrd="0" parTransId="{458EDA02-37FA-47EA-A913-948735214D06}" sibTransId="{B6DE938E-5D22-4ACC-A19B-45724B0D7F4A}"/>
    <dgm:cxn modelId="{1D19724F-FDCE-49EF-BF54-5F7245AC0EEB}" type="presOf" srcId="{4734C02D-1748-4FE0-A0A5-8D8CB2D47A6C}" destId="{C41BC951-1403-46FB-B20D-907B12144A1C}" srcOrd="0" destOrd="0" presId="urn:microsoft.com/office/officeart/2008/layout/LinedList"/>
    <dgm:cxn modelId="{834E5EF9-D75F-443D-B783-CEBB82FBEFE1}" type="presOf" srcId="{47DE73EE-A4D9-4AB4-ACC7-4448A5D1B26C}" destId="{437C0AF5-752E-47ED-B742-2AFBB570D9E1}" srcOrd="0" destOrd="0" presId="urn:microsoft.com/office/officeart/2008/layout/LinedList"/>
    <dgm:cxn modelId="{8A67D1E6-C93B-4478-B903-2EA822C44F8C}" type="presOf" srcId="{4CD15A6E-B609-4096-9F40-ACDEC30721E1}" destId="{C18E9EE1-A8FA-4C73-B192-98B6F83F383C}" srcOrd="0" destOrd="0" presId="urn:microsoft.com/office/officeart/2008/layout/LinedList"/>
    <dgm:cxn modelId="{2C7593F9-5A63-4E6F-BB53-1CE629677C2A}" type="presOf" srcId="{38D70BF9-8957-46D7-98F4-24B83E5A0EBB}" destId="{667ABD13-4A97-47CB-BBA9-40F8202A8AD7}" srcOrd="0" destOrd="0" presId="urn:microsoft.com/office/officeart/2008/layout/LinedList"/>
    <dgm:cxn modelId="{A0572F67-BBB7-4654-9A0E-9CD998310472}" srcId="{AAC00AAB-6D4E-4F8B-B8D2-49A68F52844B}" destId="{D65050DD-8862-48A6-814E-6FC671FFBBF0}" srcOrd="11" destOrd="0" parTransId="{987BD418-C522-4DF5-8CFB-DB90D960BA17}" sibTransId="{1ACF43D2-539A-4F35-A7DD-6703978063B5}"/>
    <dgm:cxn modelId="{5DF0CD1A-3E5A-4590-A434-B17CF5F22762}" type="presOf" srcId="{572C0D45-7901-4E0C-B683-733550523054}" destId="{12EF4705-D4E8-4149-915E-EDAC53F3A4BB}" srcOrd="0" destOrd="0" presId="urn:microsoft.com/office/officeart/2008/layout/LinedList"/>
    <dgm:cxn modelId="{079C5FF5-E519-484A-BEA7-1A6AAA4B876E}" type="presOf" srcId="{294580DD-80E1-4ADE-B681-240197B4866F}" destId="{7F5E53E7-2037-4A7B-9F0D-369FA0DAA708}" srcOrd="0" destOrd="0" presId="urn:microsoft.com/office/officeart/2008/layout/LinedList"/>
    <dgm:cxn modelId="{8F69D84F-E8D7-4D53-9182-A4045B187150}" type="presOf" srcId="{193F6A0D-230C-423F-81DB-8741CE4EA1F5}" destId="{CCF721FE-7972-47AF-980C-2B8266F7DC90}" srcOrd="0" destOrd="0" presId="urn:microsoft.com/office/officeart/2008/layout/LinedList"/>
    <dgm:cxn modelId="{840C6919-69A2-4955-A514-B5BCA87E6A71}" srcId="{AAC00AAB-6D4E-4F8B-B8D2-49A68F52844B}" destId="{2268DF63-8EC0-4C3E-B808-01FD752D0A2C}" srcOrd="13" destOrd="0" parTransId="{35571548-2AAB-4B0E-A0A0-0E070570942C}" sibTransId="{00213A60-1A89-4151-AA19-E125B7E41170}"/>
    <dgm:cxn modelId="{54D1AC31-0987-406B-9145-1E09ED394F6E}" srcId="{AAC00AAB-6D4E-4F8B-B8D2-49A68F52844B}" destId="{3BFFDEA8-A29D-4155-8551-12F2CED5E9C1}" srcOrd="0" destOrd="0" parTransId="{28BE5B3C-12B8-45B6-9A64-1915E1A08D4F}" sibTransId="{727F3969-AD5D-44FF-BB67-E472D2754566}"/>
    <dgm:cxn modelId="{FA2B180F-EF40-4A3A-A4B3-4C4152213B45}" type="presOf" srcId="{D65050DD-8862-48A6-814E-6FC671FFBBF0}" destId="{B9935E40-FAAF-4928-A2A3-34BBC4A24D66}" srcOrd="0" destOrd="0" presId="urn:microsoft.com/office/officeart/2008/layout/LinedList"/>
    <dgm:cxn modelId="{9048854E-DC93-4421-B76D-1B46DCE38358}" type="presOf" srcId="{3B6EF7E7-757F-466B-ACAF-51B3379281D7}" destId="{2AA233FF-4E45-4D16-BE24-F32ADD379543}" srcOrd="0" destOrd="0" presId="urn:microsoft.com/office/officeart/2008/layout/LinedList"/>
    <dgm:cxn modelId="{83261612-3194-46F6-91F6-6F575096E584}" srcId="{AAC00AAB-6D4E-4F8B-B8D2-49A68F52844B}" destId="{4CD15A6E-B609-4096-9F40-ACDEC30721E1}" srcOrd="5" destOrd="0" parTransId="{CBE2CBA9-5F25-43B7-BC8F-360B99833BD7}" sibTransId="{CFF4E6E7-47A0-412F-8C9C-F5C04055E02F}"/>
    <dgm:cxn modelId="{09F80CC2-7514-4845-9642-CA4C1C0BB85F}" type="presOf" srcId="{F295C48B-6A02-4714-BCA6-352B6F055423}" destId="{C9E6F94A-31F4-46BF-9694-3E185AB0AFF9}" srcOrd="0" destOrd="0" presId="urn:microsoft.com/office/officeart/2008/layout/LinedList"/>
    <dgm:cxn modelId="{80BC1E1A-09B6-4416-AD66-4A86563FD5D7}" type="presOf" srcId="{AAC00AAB-6D4E-4F8B-B8D2-49A68F52844B}" destId="{9FF6181F-36C7-42A2-BFFA-96676C32CCEA}" srcOrd="0" destOrd="0" presId="urn:microsoft.com/office/officeart/2008/layout/LinedList"/>
    <dgm:cxn modelId="{2C8D47A9-0F2B-4EE9-9E99-34B94E1303E2}" type="presOf" srcId="{868FEAF0-9C1E-4E32-910A-1CEE1A6ECB3C}" destId="{F5ABA7B9-2266-4075-A366-72824DDC7FB6}" srcOrd="0" destOrd="0" presId="urn:microsoft.com/office/officeart/2008/layout/LinedList"/>
    <dgm:cxn modelId="{74A9786D-8CE5-4A36-8248-E23D85F29423}" srcId="{AAC00AAB-6D4E-4F8B-B8D2-49A68F52844B}" destId="{47DE73EE-A4D9-4AB4-ACC7-4448A5D1B26C}" srcOrd="3" destOrd="0" parTransId="{3A45C5D3-A5B3-440F-A399-E6EAE65032DE}" sibTransId="{97C63246-11B5-44D1-A1EC-0FF7BC70D70F}"/>
    <dgm:cxn modelId="{D47CD2B3-4EFD-4CE9-B3A5-EECF3CCD8B0E}" type="presOf" srcId="{110910D4-348D-4D48-AD96-8FFAA867C1D8}" destId="{3D39D06E-E3A9-411A-92D6-8407670167B3}" srcOrd="0" destOrd="0" presId="urn:microsoft.com/office/officeart/2008/layout/LinedList"/>
    <dgm:cxn modelId="{3B652121-60E5-4CF1-8F60-ECBDE0D616C3}" srcId="{AAC00AAB-6D4E-4F8B-B8D2-49A68F52844B}" destId="{868FEAF0-9C1E-4E32-910A-1CEE1A6ECB3C}" srcOrd="1" destOrd="0" parTransId="{FA203D1E-6AEE-45CF-9AFF-F59C9B170273}" sibTransId="{0C61C3AC-2479-41A9-BC3C-332FC9DC8279}"/>
    <dgm:cxn modelId="{F4C0084F-77CF-462C-B6E8-1D6216B8586D}" srcId="{AAC00AAB-6D4E-4F8B-B8D2-49A68F52844B}" destId="{294580DD-80E1-4ADE-B681-240197B4866F}" srcOrd="15" destOrd="0" parTransId="{12C59644-E6BD-4688-9EAD-45CB3DC50E57}" sibTransId="{6197A940-091E-46F4-B632-176F684DB97E}"/>
    <dgm:cxn modelId="{6DC602F5-E204-47B6-8862-5F301F74E034}" type="presOf" srcId="{1511367A-5CAE-456D-A8C4-22FC62033334}" destId="{4091A97A-BC03-4DC7-A9F9-822EB208AADD}" srcOrd="0" destOrd="0" presId="urn:microsoft.com/office/officeart/2008/layout/LinedList"/>
    <dgm:cxn modelId="{56E9BA81-9861-48B3-8FF8-A1AC8B01A309}" srcId="{AAC00AAB-6D4E-4F8B-B8D2-49A68F52844B}" destId="{4734C02D-1748-4FE0-A0A5-8D8CB2D47A6C}" srcOrd="2" destOrd="0" parTransId="{ACDB4118-EBBD-4A84-8BFE-108A1575A73A}" sibTransId="{D8B57BCB-EF92-4BE6-A80F-5350B89406BB}"/>
    <dgm:cxn modelId="{CEC8656F-9943-43BB-8C97-0C2BDC4A18C4}" srcId="{AAC00AAB-6D4E-4F8B-B8D2-49A68F52844B}" destId="{F295C48B-6A02-4714-BCA6-352B6F055423}" srcOrd="4" destOrd="0" parTransId="{83C42640-2686-42B7-A6A0-24C686D00C8B}" sibTransId="{8923EB28-0DAD-441A-B93C-3D910C7923FC}"/>
    <dgm:cxn modelId="{DE868898-CA78-466E-A342-AAC39AEA75E0}" type="presOf" srcId="{89EA31CB-9BA4-41CF-BB45-2668644A5E24}" destId="{9A8AAC93-5E7D-4548-B035-3111E976E519}" srcOrd="0" destOrd="0" presId="urn:microsoft.com/office/officeart/2008/layout/LinedList"/>
    <dgm:cxn modelId="{1A3AD6CE-55C7-4ED5-A93D-60616B0CD119}" srcId="{AAC00AAB-6D4E-4F8B-B8D2-49A68F52844B}" destId="{110910D4-348D-4D48-AD96-8FFAA867C1D8}" srcOrd="10" destOrd="0" parTransId="{7651775B-DA39-45A7-ACA0-BE2352ACA968}" sibTransId="{ECF42299-546C-4A54-9DEE-84AECE0476C2}"/>
    <dgm:cxn modelId="{75376529-A8AB-424F-8F3D-F65A96EADC6B}" type="presOf" srcId="{3BFFDEA8-A29D-4155-8551-12F2CED5E9C1}" destId="{DD86C938-CF0A-477E-8ED7-2383F7ED4EBD}" srcOrd="0" destOrd="0" presId="urn:microsoft.com/office/officeart/2008/layout/LinedList"/>
    <dgm:cxn modelId="{C1CAEA6E-9293-403C-A292-A4E40CF7DEFC}" srcId="{AAC00AAB-6D4E-4F8B-B8D2-49A68F52844B}" destId="{3B6EF7E7-757F-466B-ACAF-51B3379281D7}" srcOrd="12" destOrd="0" parTransId="{116909ED-E9B6-4DAB-879A-3042B552C8E9}" sibTransId="{A310F03A-4100-42DC-8E8F-B8E84B8987A7}"/>
    <dgm:cxn modelId="{A2DF9E3E-35E0-4259-B336-BAB5A5AD0A86}" type="presParOf" srcId="{9FF6181F-36C7-42A2-BFFA-96676C32CCEA}" destId="{D9E9F0B6-2719-428A-8A10-F81997526489}" srcOrd="0" destOrd="0" presId="urn:microsoft.com/office/officeart/2008/layout/LinedList"/>
    <dgm:cxn modelId="{AA71F27F-07B3-4F88-AB59-E818C4BECABE}" type="presParOf" srcId="{9FF6181F-36C7-42A2-BFFA-96676C32CCEA}" destId="{E5815A45-9051-4E09-9724-3A828AA01E10}" srcOrd="1" destOrd="0" presId="urn:microsoft.com/office/officeart/2008/layout/LinedList"/>
    <dgm:cxn modelId="{B337A861-5C7F-4B44-93CD-784C5AA99C0E}" type="presParOf" srcId="{E5815A45-9051-4E09-9724-3A828AA01E10}" destId="{DD86C938-CF0A-477E-8ED7-2383F7ED4EBD}" srcOrd="0" destOrd="0" presId="urn:microsoft.com/office/officeart/2008/layout/LinedList"/>
    <dgm:cxn modelId="{664A5BEF-AC1C-49AC-8D8A-C27F00A98F97}" type="presParOf" srcId="{E5815A45-9051-4E09-9724-3A828AA01E10}" destId="{4076F526-8901-495B-A15D-C23F678FAA0D}" srcOrd="1" destOrd="0" presId="urn:microsoft.com/office/officeart/2008/layout/LinedList"/>
    <dgm:cxn modelId="{21CDE642-4F1B-4FA3-95F3-DD71332C3471}" type="presParOf" srcId="{9FF6181F-36C7-42A2-BFFA-96676C32CCEA}" destId="{BCF47DF8-29FE-4D01-B8CD-5138D4470545}" srcOrd="2" destOrd="0" presId="urn:microsoft.com/office/officeart/2008/layout/LinedList"/>
    <dgm:cxn modelId="{C4A896A6-3C8F-4FB0-9FDB-0096B748D81C}" type="presParOf" srcId="{9FF6181F-36C7-42A2-BFFA-96676C32CCEA}" destId="{EE012F44-57A6-4E91-8454-E5461591C029}" srcOrd="3" destOrd="0" presId="urn:microsoft.com/office/officeart/2008/layout/LinedList"/>
    <dgm:cxn modelId="{7861EED3-972D-4CE7-87DB-C26992371068}" type="presParOf" srcId="{EE012F44-57A6-4E91-8454-E5461591C029}" destId="{F5ABA7B9-2266-4075-A366-72824DDC7FB6}" srcOrd="0" destOrd="0" presId="urn:microsoft.com/office/officeart/2008/layout/LinedList"/>
    <dgm:cxn modelId="{72871D2C-D1AD-46F3-B1B9-0B5A76082FFF}" type="presParOf" srcId="{EE012F44-57A6-4E91-8454-E5461591C029}" destId="{F32FDF95-D078-4898-BB25-E488888D1B4B}" srcOrd="1" destOrd="0" presId="urn:microsoft.com/office/officeart/2008/layout/LinedList"/>
    <dgm:cxn modelId="{93487C89-2931-4D2C-A095-1E40EE3F8815}" type="presParOf" srcId="{9FF6181F-36C7-42A2-BFFA-96676C32CCEA}" destId="{AE38ECFE-7D51-4873-98C0-C56908E30CDA}" srcOrd="4" destOrd="0" presId="urn:microsoft.com/office/officeart/2008/layout/LinedList"/>
    <dgm:cxn modelId="{9C63F579-35FF-4FCC-B1EB-9215A9C76A8E}" type="presParOf" srcId="{9FF6181F-36C7-42A2-BFFA-96676C32CCEA}" destId="{72A9A078-0784-4C24-93DC-AF33551FD6B7}" srcOrd="5" destOrd="0" presId="urn:microsoft.com/office/officeart/2008/layout/LinedList"/>
    <dgm:cxn modelId="{8DC617C4-C231-4042-8662-5480EE3B827E}" type="presParOf" srcId="{72A9A078-0784-4C24-93DC-AF33551FD6B7}" destId="{C41BC951-1403-46FB-B20D-907B12144A1C}" srcOrd="0" destOrd="0" presId="urn:microsoft.com/office/officeart/2008/layout/LinedList"/>
    <dgm:cxn modelId="{58BC483E-5CC9-4C94-A316-87048619F8E6}" type="presParOf" srcId="{72A9A078-0784-4C24-93DC-AF33551FD6B7}" destId="{C6527332-A1A1-4D1D-A78E-1FC86785C6A5}" srcOrd="1" destOrd="0" presId="urn:microsoft.com/office/officeart/2008/layout/LinedList"/>
    <dgm:cxn modelId="{C2AC9EDF-7D97-42E2-8EF8-7A7DCA844FFA}" type="presParOf" srcId="{9FF6181F-36C7-42A2-BFFA-96676C32CCEA}" destId="{54CE8EAB-E6E5-43B0-86EA-837DE42D2B5D}" srcOrd="6" destOrd="0" presId="urn:microsoft.com/office/officeart/2008/layout/LinedList"/>
    <dgm:cxn modelId="{ADEFC68B-D3E9-42A2-AA20-BD179D2295BB}" type="presParOf" srcId="{9FF6181F-36C7-42A2-BFFA-96676C32CCEA}" destId="{52CF0BF3-F8B2-457E-8A52-68E3C75215BA}" srcOrd="7" destOrd="0" presId="urn:microsoft.com/office/officeart/2008/layout/LinedList"/>
    <dgm:cxn modelId="{8C699DE1-5FE4-453B-8555-2815AAA23F62}" type="presParOf" srcId="{52CF0BF3-F8B2-457E-8A52-68E3C75215BA}" destId="{437C0AF5-752E-47ED-B742-2AFBB570D9E1}" srcOrd="0" destOrd="0" presId="urn:microsoft.com/office/officeart/2008/layout/LinedList"/>
    <dgm:cxn modelId="{C7F1D62B-D8D1-4696-8022-2C683E28D5EC}" type="presParOf" srcId="{52CF0BF3-F8B2-457E-8A52-68E3C75215BA}" destId="{583B1E0A-27E9-4909-8448-F44996C6F44E}" srcOrd="1" destOrd="0" presId="urn:microsoft.com/office/officeart/2008/layout/LinedList"/>
    <dgm:cxn modelId="{1F269483-A769-4392-AA4C-0FF5CE29910A}" type="presParOf" srcId="{9FF6181F-36C7-42A2-BFFA-96676C32CCEA}" destId="{314546BE-2A7C-43DB-8E3D-AC66C574C6D9}" srcOrd="8" destOrd="0" presId="urn:microsoft.com/office/officeart/2008/layout/LinedList"/>
    <dgm:cxn modelId="{05DD0C2C-9B1B-4015-8202-0E4404949D41}" type="presParOf" srcId="{9FF6181F-36C7-42A2-BFFA-96676C32CCEA}" destId="{CB4A5F88-7858-4F7E-8A16-D3E58BA87364}" srcOrd="9" destOrd="0" presId="urn:microsoft.com/office/officeart/2008/layout/LinedList"/>
    <dgm:cxn modelId="{402FE3E3-2717-4D79-9B3D-9448581F29A8}" type="presParOf" srcId="{CB4A5F88-7858-4F7E-8A16-D3E58BA87364}" destId="{C9E6F94A-31F4-46BF-9694-3E185AB0AFF9}" srcOrd="0" destOrd="0" presId="urn:microsoft.com/office/officeart/2008/layout/LinedList"/>
    <dgm:cxn modelId="{190B8316-E638-4B66-BD29-FA21631DACB2}" type="presParOf" srcId="{CB4A5F88-7858-4F7E-8A16-D3E58BA87364}" destId="{1282DB56-11DF-46AB-A426-8B8DD7188B3A}" srcOrd="1" destOrd="0" presId="urn:microsoft.com/office/officeart/2008/layout/LinedList"/>
    <dgm:cxn modelId="{9F593CB4-4916-4173-B037-F07B1D7D1B1B}" type="presParOf" srcId="{9FF6181F-36C7-42A2-BFFA-96676C32CCEA}" destId="{3DCAC24C-5161-455A-A4BE-75FFE12BE729}" srcOrd="10" destOrd="0" presId="urn:microsoft.com/office/officeart/2008/layout/LinedList"/>
    <dgm:cxn modelId="{960EEF97-EB09-482B-98D4-2A25EF39FE8E}" type="presParOf" srcId="{9FF6181F-36C7-42A2-BFFA-96676C32CCEA}" destId="{9CBB2F0A-FCF9-4FD6-8B47-97EC655A01D6}" srcOrd="11" destOrd="0" presId="urn:microsoft.com/office/officeart/2008/layout/LinedList"/>
    <dgm:cxn modelId="{FE550997-473C-48AC-B2B7-8A9410BB9F1B}" type="presParOf" srcId="{9CBB2F0A-FCF9-4FD6-8B47-97EC655A01D6}" destId="{C18E9EE1-A8FA-4C73-B192-98B6F83F383C}" srcOrd="0" destOrd="0" presId="urn:microsoft.com/office/officeart/2008/layout/LinedList"/>
    <dgm:cxn modelId="{03356631-2626-4E87-A4FD-F2FE03A2FB68}" type="presParOf" srcId="{9CBB2F0A-FCF9-4FD6-8B47-97EC655A01D6}" destId="{9E730A1F-76CA-4DE8-9DD7-C8C94D3CFD04}" srcOrd="1" destOrd="0" presId="urn:microsoft.com/office/officeart/2008/layout/LinedList"/>
    <dgm:cxn modelId="{DC43CE1B-D917-4C87-93B5-CB06F801E7FA}" type="presParOf" srcId="{9FF6181F-36C7-42A2-BFFA-96676C32CCEA}" destId="{D882AF1F-1992-43A3-BE76-3721C83CA3C1}" srcOrd="12" destOrd="0" presId="urn:microsoft.com/office/officeart/2008/layout/LinedList"/>
    <dgm:cxn modelId="{F7C28C0B-44AC-424E-B004-D060972833CB}" type="presParOf" srcId="{9FF6181F-36C7-42A2-BFFA-96676C32CCEA}" destId="{629530FF-8560-47C5-8B22-C529C2122361}" srcOrd="13" destOrd="0" presId="urn:microsoft.com/office/officeart/2008/layout/LinedList"/>
    <dgm:cxn modelId="{0C808B4D-7CC1-4482-86AE-C0FA868EB159}" type="presParOf" srcId="{629530FF-8560-47C5-8B22-C529C2122361}" destId="{12EF4705-D4E8-4149-915E-EDAC53F3A4BB}" srcOrd="0" destOrd="0" presId="urn:microsoft.com/office/officeart/2008/layout/LinedList"/>
    <dgm:cxn modelId="{CC527211-80E1-4A3D-A732-D6CCDF8EC70B}" type="presParOf" srcId="{629530FF-8560-47C5-8B22-C529C2122361}" destId="{22144B85-7A93-4473-B05F-CC5CA90BDD04}" srcOrd="1" destOrd="0" presId="urn:microsoft.com/office/officeart/2008/layout/LinedList"/>
    <dgm:cxn modelId="{F5B99675-A829-498E-9429-1A31DF5BF70A}" type="presParOf" srcId="{9FF6181F-36C7-42A2-BFFA-96676C32CCEA}" destId="{B0B44B09-DB2E-445D-B75E-B67B3BD39A15}" srcOrd="14" destOrd="0" presId="urn:microsoft.com/office/officeart/2008/layout/LinedList"/>
    <dgm:cxn modelId="{D4AA9127-858E-4BE1-A75B-D826D449835E}" type="presParOf" srcId="{9FF6181F-36C7-42A2-BFFA-96676C32CCEA}" destId="{912C7DBD-F484-4F6F-997A-7894297F859A}" srcOrd="15" destOrd="0" presId="urn:microsoft.com/office/officeart/2008/layout/LinedList"/>
    <dgm:cxn modelId="{00055C2B-9E29-433A-B802-CCCD7532306D}" type="presParOf" srcId="{912C7DBD-F484-4F6F-997A-7894297F859A}" destId="{CCF721FE-7972-47AF-980C-2B8266F7DC90}" srcOrd="0" destOrd="0" presId="urn:microsoft.com/office/officeart/2008/layout/LinedList"/>
    <dgm:cxn modelId="{64D91CAF-ED16-47B3-AD8E-74FE8489B213}" type="presParOf" srcId="{912C7DBD-F484-4F6F-997A-7894297F859A}" destId="{3D073060-7D4D-446A-8801-7AA5DCBDDACD}" srcOrd="1" destOrd="0" presId="urn:microsoft.com/office/officeart/2008/layout/LinedList"/>
    <dgm:cxn modelId="{834FD3CB-FAD3-4287-B1C3-F30BE8729C31}" type="presParOf" srcId="{9FF6181F-36C7-42A2-BFFA-96676C32CCEA}" destId="{B34134BC-08FD-4D2A-9F6C-4EDD4591ECC3}" srcOrd="16" destOrd="0" presId="urn:microsoft.com/office/officeart/2008/layout/LinedList"/>
    <dgm:cxn modelId="{FCAEA9B3-7399-40C1-85A0-6DC4ADE29A8F}" type="presParOf" srcId="{9FF6181F-36C7-42A2-BFFA-96676C32CCEA}" destId="{4B638DAC-920A-4768-ACCE-09207E13DBE0}" srcOrd="17" destOrd="0" presId="urn:microsoft.com/office/officeart/2008/layout/LinedList"/>
    <dgm:cxn modelId="{BC567B3E-D8CE-4CC8-8EAB-BFA1EACC3396}" type="presParOf" srcId="{4B638DAC-920A-4768-ACCE-09207E13DBE0}" destId="{9A8AAC93-5E7D-4548-B035-3111E976E519}" srcOrd="0" destOrd="0" presId="urn:microsoft.com/office/officeart/2008/layout/LinedList"/>
    <dgm:cxn modelId="{44C26BA9-F0E4-4AC3-AA27-EF50EE7B7EC1}" type="presParOf" srcId="{4B638DAC-920A-4768-ACCE-09207E13DBE0}" destId="{7C8B10E0-76E7-4598-AAC6-06132749A4B5}" srcOrd="1" destOrd="0" presId="urn:microsoft.com/office/officeart/2008/layout/LinedList"/>
    <dgm:cxn modelId="{5B3A26A3-46F8-4689-AE15-06A69BEFBFDD}" type="presParOf" srcId="{9FF6181F-36C7-42A2-BFFA-96676C32CCEA}" destId="{F6477150-4012-4F8A-8F83-295421FA748E}" srcOrd="18" destOrd="0" presId="urn:microsoft.com/office/officeart/2008/layout/LinedList"/>
    <dgm:cxn modelId="{0AE76D08-E238-42F0-B775-F8CA87AC9B66}" type="presParOf" srcId="{9FF6181F-36C7-42A2-BFFA-96676C32CCEA}" destId="{B4A6029C-028A-4D93-AF18-20D1548EF5BA}" srcOrd="19" destOrd="0" presId="urn:microsoft.com/office/officeart/2008/layout/LinedList"/>
    <dgm:cxn modelId="{86D4EEC2-C67D-45D2-AB26-015F710C1C55}" type="presParOf" srcId="{B4A6029C-028A-4D93-AF18-20D1548EF5BA}" destId="{4091A97A-BC03-4DC7-A9F9-822EB208AADD}" srcOrd="0" destOrd="0" presId="urn:microsoft.com/office/officeart/2008/layout/LinedList"/>
    <dgm:cxn modelId="{666FD521-716C-434C-8FB1-B1537B4F3135}" type="presParOf" srcId="{B4A6029C-028A-4D93-AF18-20D1548EF5BA}" destId="{D5397FDF-009B-4C27-9C59-C0939A8DB56D}" srcOrd="1" destOrd="0" presId="urn:microsoft.com/office/officeart/2008/layout/LinedList"/>
    <dgm:cxn modelId="{EA04848D-E7BD-4E7F-93A0-8B70440A5F1B}" type="presParOf" srcId="{9FF6181F-36C7-42A2-BFFA-96676C32CCEA}" destId="{D3049888-7BA4-4D9C-A905-328DC7450394}" srcOrd="20" destOrd="0" presId="urn:microsoft.com/office/officeart/2008/layout/LinedList"/>
    <dgm:cxn modelId="{16FE1DBD-6EA1-4310-A79C-68C07EBCC795}" type="presParOf" srcId="{9FF6181F-36C7-42A2-BFFA-96676C32CCEA}" destId="{1C05DD51-C0A1-460F-8C12-83BC2A681710}" srcOrd="21" destOrd="0" presId="urn:microsoft.com/office/officeart/2008/layout/LinedList"/>
    <dgm:cxn modelId="{A48D850E-4A30-4577-8A00-C26AA613752E}" type="presParOf" srcId="{1C05DD51-C0A1-460F-8C12-83BC2A681710}" destId="{3D39D06E-E3A9-411A-92D6-8407670167B3}" srcOrd="0" destOrd="0" presId="urn:microsoft.com/office/officeart/2008/layout/LinedList"/>
    <dgm:cxn modelId="{A7FF0336-165A-4FC6-B641-D5C26AFA70FB}" type="presParOf" srcId="{1C05DD51-C0A1-460F-8C12-83BC2A681710}" destId="{6541E3B1-198D-4E59-861B-F937AC3A32EF}" srcOrd="1" destOrd="0" presId="urn:microsoft.com/office/officeart/2008/layout/LinedList"/>
    <dgm:cxn modelId="{5DF0D242-0694-4A94-8D81-0546BD269D15}" type="presParOf" srcId="{9FF6181F-36C7-42A2-BFFA-96676C32CCEA}" destId="{819F22EF-6CFD-4447-8BBB-89B3490EB7C3}" srcOrd="22" destOrd="0" presId="urn:microsoft.com/office/officeart/2008/layout/LinedList"/>
    <dgm:cxn modelId="{C147BBFA-D057-416F-973F-77EE0F7B8586}" type="presParOf" srcId="{9FF6181F-36C7-42A2-BFFA-96676C32CCEA}" destId="{A8879F32-321F-489E-B386-A99C09556445}" srcOrd="23" destOrd="0" presId="urn:microsoft.com/office/officeart/2008/layout/LinedList"/>
    <dgm:cxn modelId="{703A59F9-B4C9-4FF0-8389-9A45D9000475}" type="presParOf" srcId="{A8879F32-321F-489E-B386-A99C09556445}" destId="{B9935E40-FAAF-4928-A2A3-34BBC4A24D66}" srcOrd="0" destOrd="0" presId="urn:microsoft.com/office/officeart/2008/layout/LinedList"/>
    <dgm:cxn modelId="{0FFBDB43-D592-4E62-AAA2-1A3846A3C671}" type="presParOf" srcId="{A8879F32-321F-489E-B386-A99C09556445}" destId="{91CFA981-6761-460E-8184-33FA80FF91A8}" srcOrd="1" destOrd="0" presId="urn:microsoft.com/office/officeart/2008/layout/LinedList"/>
    <dgm:cxn modelId="{9776D5CE-E7A1-4AC7-A240-5BBC77C612BA}" type="presParOf" srcId="{9FF6181F-36C7-42A2-BFFA-96676C32CCEA}" destId="{4D8C358D-EDD5-43FD-BDA0-B4586909DF85}" srcOrd="24" destOrd="0" presId="urn:microsoft.com/office/officeart/2008/layout/LinedList"/>
    <dgm:cxn modelId="{F3DF9C2F-28C0-452D-9C3B-C65F3D86F1C9}" type="presParOf" srcId="{9FF6181F-36C7-42A2-BFFA-96676C32CCEA}" destId="{1DC2F248-ADE5-4D27-9BC1-55F29ECD4EC6}" srcOrd="25" destOrd="0" presId="urn:microsoft.com/office/officeart/2008/layout/LinedList"/>
    <dgm:cxn modelId="{4079EECB-C129-4C1F-979B-6991FB05E11A}" type="presParOf" srcId="{1DC2F248-ADE5-4D27-9BC1-55F29ECD4EC6}" destId="{2AA233FF-4E45-4D16-BE24-F32ADD379543}" srcOrd="0" destOrd="0" presId="urn:microsoft.com/office/officeart/2008/layout/LinedList"/>
    <dgm:cxn modelId="{D116EE68-72C6-4D12-B9B1-65FD624CA817}" type="presParOf" srcId="{1DC2F248-ADE5-4D27-9BC1-55F29ECD4EC6}" destId="{2B4D5B1D-37A1-45CB-9741-771D7E56574F}" srcOrd="1" destOrd="0" presId="urn:microsoft.com/office/officeart/2008/layout/LinedList"/>
    <dgm:cxn modelId="{258557F4-9817-4DE1-9F8D-BA97FEED3342}" type="presParOf" srcId="{9FF6181F-36C7-42A2-BFFA-96676C32CCEA}" destId="{CFD93B7D-C609-40A0-A62C-1FDEE1E4060A}" srcOrd="26" destOrd="0" presId="urn:microsoft.com/office/officeart/2008/layout/LinedList"/>
    <dgm:cxn modelId="{D4C33CEA-C6E9-4E4D-87BD-8726E24B0991}" type="presParOf" srcId="{9FF6181F-36C7-42A2-BFFA-96676C32CCEA}" destId="{6DAB71CF-4D3A-4808-A922-3A501367C46F}" srcOrd="27" destOrd="0" presId="urn:microsoft.com/office/officeart/2008/layout/LinedList"/>
    <dgm:cxn modelId="{2FEBBDB9-6193-4E44-A00D-74BFAC04E912}" type="presParOf" srcId="{6DAB71CF-4D3A-4808-A922-3A501367C46F}" destId="{8D49C839-1956-4CAB-B50F-B122BCDC99F9}" srcOrd="0" destOrd="0" presId="urn:microsoft.com/office/officeart/2008/layout/LinedList"/>
    <dgm:cxn modelId="{D2E4F7BD-4F86-4BDA-A01C-09947B2F6535}" type="presParOf" srcId="{6DAB71CF-4D3A-4808-A922-3A501367C46F}" destId="{27555BE5-B241-48FC-B398-AA1E1C334240}" srcOrd="1" destOrd="0" presId="urn:microsoft.com/office/officeart/2008/layout/LinedList"/>
    <dgm:cxn modelId="{88FD96AB-6CF7-4A01-9511-8581D36D9420}" type="presParOf" srcId="{9FF6181F-36C7-42A2-BFFA-96676C32CCEA}" destId="{B199C6D1-A22E-401E-AC49-F17D479435A6}" srcOrd="28" destOrd="0" presId="urn:microsoft.com/office/officeart/2008/layout/LinedList"/>
    <dgm:cxn modelId="{2F6571C0-2F67-4F06-97FE-63F88942BFBB}" type="presParOf" srcId="{9FF6181F-36C7-42A2-BFFA-96676C32CCEA}" destId="{87400C1A-CFC1-42AE-9CB6-37FAB47E2AF5}" srcOrd="29" destOrd="0" presId="urn:microsoft.com/office/officeart/2008/layout/LinedList"/>
    <dgm:cxn modelId="{619361AA-7574-4B66-B3B2-CAC6986F40C4}" type="presParOf" srcId="{87400C1A-CFC1-42AE-9CB6-37FAB47E2AF5}" destId="{667ABD13-4A97-47CB-BBA9-40F8202A8AD7}" srcOrd="0" destOrd="0" presId="urn:microsoft.com/office/officeart/2008/layout/LinedList"/>
    <dgm:cxn modelId="{07345FA4-F9B0-4CC6-AC86-AF73C279A04D}" type="presParOf" srcId="{87400C1A-CFC1-42AE-9CB6-37FAB47E2AF5}" destId="{7CA5D768-CFAD-48E5-8EAC-0C1853D7DFDA}" srcOrd="1" destOrd="0" presId="urn:microsoft.com/office/officeart/2008/layout/LinedList"/>
    <dgm:cxn modelId="{31C8765E-B54C-4902-B76E-25B559DC2250}" type="presParOf" srcId="{9FF6181F-36C7-42A2-BFFA-96676C32CCEA}" destId="{04C0E42F-E91F-4A7A-BC21-4E88B3F54EB4}" srcOrd="30" destOrd="0" presId="urn:microsoft.com/office/officeart/2008/layout/LinedList"/>
    <dgm:cxn modelId="{28FFF518-B193-4068-A078-3BDFDA8A0901}" type="presParOf" srcId="{9FF6181F-36C7-42A2-BFFA-96676C32CCEA}" destId="{5FA31F16-FD32-4ADD-BEBB-59F693A8BF5E}" srcOrd="31" destOrd="0" presId="urn:microsoft.com/office/officeart/2008/layout/LinedList"/>
    <dgm:cxn modelId="{01D062A2-6599-4F25-AE8B-7B2D992205D9}" type="presParOf" srcId="{5FA31F16-FD32-4ADD-BEBB-59F693A8BF5E}" destId="{7F5E53E7-2037-4A7B-9F0D-369FA0DAA708}" srcOrd="0" destOrd="0" presId="urn:microsoft.com/office/officeart/2008/layout/LinedList"/>
    <dgm:cxn modelId="{22BFC253-9433-437B-95BA-CDBF8B367068}" type="presParOf" srcId="{5FA31F16-FD32-4ADD-BEBB-59F693A8BF5E}" destId="{E1B3C7A8-3826-4BE0-8E36-D31E924081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A0B1F-0575-4959-AA40-CC58389411FE}">
      <dsp:nvSpPr>
        <dsp:cNvPr id="0" name=""/>
        <dsp:cNvSpPr/>
      </dsp:nvSpPr>
      <dsp:spPr>
        <a:xfrm>
          <a:off x="2348603" y="0"/>
          <a:ext cx="2668771" cy="2669178"/>
        </a:xfrm>
        <a:prstGeom prst="circularArrow">
          <a:avLst>
            <a:gd name="adj1" fmla="val 10980"/>
            <a:gd name="adj2" fmla="val 1142322"/>
            <a:gd name="adj3" fmla="val 4500000"/>
            <a:gd name="adj4" fmla="val 10800000"/>
            <a:gd name="adj5" fmla="val 125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49E07B0-0881-481E-B016-16F197EDB4C3}">
      <dsp:nvSpPr>
        <dsp:cNvPr id="0" name=""/>
        <dsp:cNvSpPr/>
      </dsp:nvSpPr>
      <dsp:spPr>
        <a:xfrm>
          <a:off x="2938489" y="963654"/>
          <a:ext cx="1482985" cy="74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rgbClr val="FFFF00"/>
              </a:solidFill>
            </a:rPr>
            <a:t>1 600 entreprises</a:t>
          </a:r>
          <a:endParaRPr lang="fr-FR" sz="1800" kern="1200" dirty="0">
            <a:solidFill>
              <a:srgbClr val="FFFF00"/>
            </a:solidFill>
          </a:endParaRPr>
        </a:p>
      </dsp:txBody>
      <dsp:txXfrm>
        <a:off x="2938489" y="963654"/>
        <a:ext cx="1482985" cy="741315"/>
      </dsp:txXfrm>
    </dsp:sp>
    <dsp:sp modelId="{999FAF32-68BD-4E8E-8711-2AD6AB3DA743}">
      <dsp:nvSpPr>
        <dsp:cNvPr id="0" name=""/>
        <dsp:cNvSpPr/>
      </dsp:nvSpPr>
      <dsp:spPr>
        <a:xfrm>
          <a:off x="1607360" y="1533640"/>
          <a:ext cx="2668771" cy="2669178"/>
        </a:xfrm>
        <a:prstGeom prst="leftCircularArrow">
          <a:avLst>
            <a:gd name="adj1" fmla="val 10980"/>
            <a:gd name="adj2" fmla="val 1142322"/>
            <a:gd name="adj3" fmla="val 6300000"/>
            <a:gd name="adj4" fmla="val 18900000"/>
            <a:gd name="adj5" fmla="val 125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AF51943-A48A-4F5D-8169-D21CEB4E7842}">
      <dsp:nvSpPr>
        <dsp:cNvPr id="0" name=""/>
        <dsp:cNvSpPr/>
      </dsp:nvSpPr>
      <dsp:spPr>
        <a:xfrm>
          <a:off x="2200254" y="2506166"/>
          <a:ext cx="1482985" cy="74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rgbClr val="FFFF00"/>
              </a:solidFill>
            </a:rPr>
            <a:t>29 000 salariés</a:t>
          </a:r>
          <a:endParaRPr lang="fr-FR" sz="1800" kern="1200" dirty="0">
            <a:solidFill>
              <a:srgbClr val="FFFF00"/>
            </a:solidFill>
          </a:endParaRPr>
        </a:p>
      </dsp:txBody>
      <dsp:txXfrm>
        <a:off x="2200254" y="2506166"/>
        <a:ext cx="1482985" cy="741315"/>
      </dsp:txXfrm>
    </dsp:sp>
    <dsp:sp modelId="{A2C11B6D-BCCC-4EF4-97A0-11AC3F95EA4B}">
      <dsp:nvSpPr>
        <dsp:cNvPr id="0" name=""/>
        <dsp:cNvSpPr/>
      </dsp:nvSpPr>
      <dsp:spPr>
        <a:xfrm>
          <a:off x="2538549" y="3250808"/>
          <a:ext cx="2292888" cy="2293807"/>
        </a:xfrm>
        <a:prstGeom prst="blockArc">
          <a:avLst>
            <a:gd name="adj1" fmla="val 13500000"/>
            <a:gd name="adj2" fmla="val 10800000"/>
            <a:gd name="adj3" fmla="val 1274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6714C57-CE4E-4393-9364-3886DC81BAB8}">
      <dsp:nvSpPr>
        <dsp:cNvPr id="0" name=""/>
        <dsp:cNvSpPr/>
      </dsp:nvSpPr>
      <dsp:spPr>
        <a:xfrm>
          <a:off x="2941997" y="4050896"/>
          <a:ext cx="1482985" cy="74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rgbClr val="FFFF00"/>
              </a:solidFill>
            </a:rPr>
            <a:t>80% des emplois sur Lille</a:t>
          </a:r>
          <a:endParaRPr lang="fr-FR" sz="2000" kern="1200" dirty="0">
            <a:solidFill>
              <a:srgbClr val="FFFF00"/>
            </a:solidFill>
          </a:endParaRPr>
        </a:p>
      </dsp:txBody>
      <dsp:txXfrm>
        <a:off x="2941997" y="4050896"/>
        <a:ext cx="1482985" cy="741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74DF6-D8D5-437F-B248-587823CE7D8F}">
      <dsp:nvSpPr>
        <dsp:cNvPr id="0" name=""/>
        <dsp:cNvSpPr/>
      </dsp:nvSpPr>
      <dsp:spPr>
        <a:xfrm>
          <a:off x="744" y="181607"/>
          <a:ext cx="2902148" cy="17412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Thématique 1</a:t>
          </a:r>
        </a:p>
        <a:p>
          <a:pPr lvl="0" algn="ctr" defTabSz="933450">
            <a:lnSpc>
              <a:spcPct val="90000"/>
            </a:lnSpc>
            <a:spcBef>
              <a:spcPct val="0"/>
            </a:spcBef>
            <a:spcAft>
              <a:spcPct val="35000"/>
            </a:spcAft>
          </a:pPr>
          <a:r>
            <a:rPr lang="fr-FR" sz="2100" kern="1200" dirty="0" smtClean="0"/>
            <a:t>Faire du numérique une chance pour la jeunesse </a:t>
          </a:r>
          <a:endParaRPr lang="fr-FR" sz="2100" kern="1200" dirty="0"/>
        </a:p>
      </dsp:txBody>
      <dsp:txXfrm>
        <a:off x="744" y="181607"/>
        <a:ext cx="2902148" cy="1741289"/>
      </dsp:txXfrm>
    </dsp:sp>
    <dsp:sp modelId="{0BA42FAE-DC2C-44DA-8795-68E0E4D9F542}">
      <dsp:nvSpPr>
        <dsp:cNvPr id="0" name=""/>
        <dsp:cNvSpPr/>
      </dsp:nvSpPr>
      <dsp:spPr>
        <a:xfrm>
          <a:off x="3193107" y="181607"/>
          <a:ext cx="2902148" cy="174128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Thématique 2</a:t>
          </a:r>
        </a:p>
        <a:p>
          <a:pPr lvl="0" algn="ctr" defTabSz="933450">
            <a:lnSpc>
              <a:spcPct val="90000"/>
            </a:lnSpc>
            <a:spcBef>
              <a:spcPct val="0"/>
            </a:spcBef>
            <a:spcAft>
              <a:spcPct val="35000"/>
            </a:spcAft>
          </a:pPr>
          <a:r>
            <a:rPr lang="fr-FR" sz="2100" kern="1200" dirty="0" smtClean="0"/>
            <a:t>Renforcer la compétitivité des entreprises grâce au numérique </a:t>
          </a:r>
          <a:endParaRPr lang="fr-FR" sz="2100" kern="1200" dirty="0"/>
        </a:p>
      </dsp:txBody>
      <dsp:txXfrm>
        <a:off x="3193107" y="181607"/>
        <a:ext cx="2902148" cy="1741289"/>
      </dsp:txXfrm>
    </dsp:sp>
    <dsp:sp modelId="{0F1B8D75-E397-4784-95C0-B54199317464}">
      <dsp:nvSpPr>
        <dsp:cNvPr id="0" name=""/>
        <dsp:cNvSpPr/>
      </dsp:nvSpPr>
      <dsp:spPr>
        <a:xfrm>
          <a:off x="744" y="2213111"/>
          <a:ext cx="2902148" cy="174128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Thématique 3 Promouvoir les valeurs de la république dans la société et l’économie numérique </a:t>
          </a:r>
          <a:endParaRPr lang="fr-FR" sz="2100" kern="1200" dirty="0"/>
        </a:p>
      </dsp:txBody>
      <dsp:txXfrm>
        <a:off x="744" y="2213111"/>
        <a:ext cx="2902148" cy="1741289"/>
      </dsp:txXfrm>
    </dsp:sp>
    <dsp:sp modelId="{94811006-5839-4637-9064-439CF948E221}">
      <dsp:nvSpPr>
        <dsp:cNvPr id="0" name=""/>
        <dsp:cNvSpPr/>
      </dsp:nvSpPr>
      <dsp:spPr>
        <a:xfrm>
          <a:off x="3193107" y="2213111"/>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18 mesures </a:t>
          </a:r>
        </a:p>
        <a:p>
          <a:pPr lvl="0" algn="ctr" defTabSz="933450">
            <a:lnSpc>
              <a:spcPct val="90000"/>
            </a:lnSpc>
            <a:spcBef>
              <a:spcPct val="0"/>
            </a:spcBef>
            <a:spcAft>
              <a:spcPct val="35000"/>
            </a:spcAft>
          </a:pPr>
          <a:r>
            <a:rPr lang="fr-FR" sz="2100" kern="1200" dirty="0" smtClean="0"/>
            <a:t>dont le plan national </a:t>
          </a:r>
        </a:p>
        <a:p>
          <a:pPr lvl="0" algn="ctr" defTabSz="933450">
            <a:lnSpc>
              <a:spcPct val="90000"/>
            </a:lnSpc>
            <a:spcBef>
              <a:spcPct val="0"/>
            </a:spcBef>
            <a:spcAft>
              <a:spcPct val="35000"/>
            </a:spcAft>
          </a:pPr>
          <a:r>
            <a:rPr lang="fr-FR" sz="2100" kern="1200" dirty="0" smtClean="0"/>
            <a:t>« très haut débit » </a:t>
          </a:r>
          <a:endParaRPr lang="fr-FR" sz="2100" kern="1200" dirty="0"/>
        </a:p>
      </dsp:txBody>
      <dsp:txXfrm>
        <a:off x="3193107" y="2213111"/>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F0B6-2719-428A-8A10-F81997526489}">
      <dsp:nvSpPr>
        <dsp:cNvPr id="0" name=""/>
        <dsp:cNvSpPr/>
      </dsp:nvSpPr>
      <dsp:spPr>
        <a:xfrm>
          <a:off x="0" y="0"/>
          <a:ext cx="381642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6C938-CF0A-477E-8ED7-2383F7ED4EBD}">
      <dsp:nvSpPr>
        <dsp:cNvPr id="0" name=""/>
        <dsp:cNvSpPr/>
      </dsp:nvSpPr>
      <dsp:spPr>
        <a:xfrm>
          <a:off x="0" y="0"/>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baseline="0" dirty="0" smtClean="0">
              <a:solidFill>
                <a:schemeClr val="bg1"/>
              </a:solidFill>
            </a:rPr>
            <a:t>Réseaux Electriques Intelligents</a:t>
          </a:r>
          <a:endParaRPr lang="fr-FR" sz="1400" u="none" kern="1200" baseline="0" dirty="0">
            <a:solidFill>
              <a:schemeClr val="bg1"/>
            </a:solidFill>
          </a:endParaRPr>
        </a:p>
      </dsp:txBody>
      <dsp:txXfrm>
        <a:off x="0" y="0"/>
        <a:ext cx="3816424" cy="310534"/>
      </dsp:txXfrm>
    </dsp:sp>
    <dsp:sp modelId="{BCF47DF8-29FE-4D01-B8CD-5138D4470545}">
      <dsp:nvSpPr>
        <dsp:cNvPr id="0" name=""/>
        <dsp:cNvSpPr/>
      </dsp:nvSpPr>
      <dsp:spPr>
        <a:xfrm>
          <a:off x="0" y="310534"/>
          <a:ext cx="3816424" cy="0"/>
        </a:xfrm>
        <a:prstGeom prst="line">
          <a:avLst/>
        </a:prstGeom>
        <a:solidFill>
          <a:schemeClr val="accent2">
            <a:hueOff val="312101"/>
            <a:satOff val="-389"/>
            <a:lumOff val="92"/>
            <a:alphaOff val="0"/>
          </a:schemeClr>
        </a:solidFill>
        <a:ln w="25400" cap="flat" cmpd="sng" algn="ctr">
          <a:solidFill>
            <a:schemeClr val="accent2">
              <a:hueOff val="312101"/>
              <a:satOff val="-389"/>
              <a:lumOff val="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BA7B9-2266-4075-A366-72824DDC7FB6}">
      <dsp:nvSpPr>
        <dsp:cNvPr id="0" name=""/>
        <dsp:cNvSpPr/>
      </dsp:nvSpPr>
      <dsp:spPr>
        <a:xfrm>
          <a:off x="0" y="310534"/>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u="none" kern="1200" dirty="0" smtClean="0">
              <a:solidFill>
                <a:schemeClr val="bg1"/>
              </a:solidFill>
            </a:rPr>
            <a:t>Biotechnologies médicales</a:t>
          </a:r>
          <a:endParaRPr lang="fr-FR" sz="1400" u="none" kern="1200" dirty="0">
            <a:solidFill>
              <a:schemeClr val="bg1"/>
            </a:solidFill>
          </a:endParaRPr>
        </a:p>
      </dsp:txBody>
      <dsp:txXfrm>
        <a:off x="0" y="310534"/>
        <a:ext cx="3816424" cy="310534"/>
      </dsp:txXfrm>
    </dsp:sp>
    <dsp:sp modelId="{AE38ECFE-7D51-4873-98C0-C56908E30CDA}">
      <dsp:nvSpPr>
        <dsp:cNvPr id="0" name=""/>
        <dsp:cNvSpPr/>
      </dsp:nvSpPr>
      <dsp:spPr>
        <a:xfrm>
          <a:off x="0" y="621068"/>
          <a:ext cx="3816424" cy="0"/>
        </a:xfrm>
        <a:prstGeom prst="line">
          <a:avLst/>
        </a:prstGeom>
        <a:solidFill>
          <a:schemeClr val="accent2">
            <a:hueOff val="624203"/>
            <a:satOff val="-779"/>
            <a:lumOff val="183"/>
            <a:alphaOff val="0"/>
          </a:schemeClr>
        </a:solidFill>
        <a:ln w="25400" cap="flat" cmpd="sng" algn="ctr">
          <a:solidFill>
            <a:schemeClr val="accent2">
              <a:hueOff val="624203"/>
              <a:satOff val="-779"/>
              <a:lumOff val="1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BC951-1403-46FB-B20D-907B12144A1C}">
      <dsp:nvSpPr>
        <dsp:cNvPr id="0" name=""/>
        <dsp:cNvSpPr/>
      </dsp:nvSpPr>
      <dsp:spPr>
        <a:xfrm>
          <a:off x="0" y="621069"/>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Santé Numérique</a:t>
          </a:r>
          <a:endParaRPr lang="fr-FR" sz="1400" u="none" kern="1200" dirty="0">
            <a:solidFill>
              <a:schemeClr val="bg1"/>
            </a:solidFill>
          </a:endParaRPr>
        </a:p>
      </dsp:txBody>
      <dsp:txXfrm>
        <a:off x="0" y="621069"/>
        <a:ext cx="3816424" cy="310534"/>
      </dsp:txXfrm>
    </dsp:sp>
    <dsp:sp modelId="{54CE8EAB-E6E5-43B0-86EA-837DE42D2B5D}">
      <dsp:nvSpPr>
        <dsp:cNvPr id="0" name=""/>
        <dsp:cNvSpPr/>
      </dsp:nvSpPr>
      <dsp:spPr>
        <a:xfrm>
          <a:off x="0" y="931603"/>
          <a:ext cx="3816424" cy="0"/>
        </a:xfrm>
        <a:prstGeom prst="line">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C0AF5-752E-47ED-B742-2AFBB570D9E1}">
      <dsp:nvSpPr>
        <dsp:cNvPr id="0" name=""/>
        <dsp:cNvSpPr/>
      </dsp:nvSpPr>
      <dsp:spPr>
        <a:xfrm>
          <a:off x="0" y="931603"/>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err="1" smtClean="0">
              <a:solidFill>
                <a:schemeClr val="bg1"/>
              </a:solidFill>
            </a:rPr>
            <a:t>Big</a:t>
          </a:r>
          <a:r>
            <a:rPr lang="fr-FR" sz="1400" b="1" u="none" kern="1200" dirty="0" smtClean="0">
              <a:solidFill>
                <a:schemeClr val="bg1"/>
              </a:solidFill>
            </a:rPr>
            <a:t> data</a:t>
          </a:r>
          <a:endParaRPr lang="fr-FR" sz="1400" u="none" kern="1200" dirty="0">
            <a:solidFill>
              <a:schemeClr val="bg1"/>
            </a:solidFill>
          </a:endParaRPr>
        </a:p>
      </dsp:txBody>
      <dsp:txXfrm>
        <a:off x="0" y="931603"/>
        <a:ext cx="3816424" cy="310534"/>
      </dsp:txXfrm>
    </dsp:sp>
    <dsp:sp modelId="{314546BE-2A7C-43DB-8E3D-AC66C574C6D9}">
      <dsp:nvSpPr>
        <dsp:cNvPr id="0" name=""/>
        <dsp:cNvSpPr/>
      </dsp:nvSpPr>
      <dsp:spPr>
        <a:xfrm>
          <a:off x="0" y="1242137"/>
          <a:ext cx="3816424" cy="0"/>
        </a:xfrm>
        <a:prstGeom prst="line">
          <a:avLst/>
        </a:prstGeom>
        <a:solidFill>
          <a:schemeClr val="accent2">
            <a:hueOff val="1248405"/>
            <a:satOff val="-1557"/>
            <a:lumOff val="366"/>
            <a:alphaOff val="0"/>
          </a:schemeClr>
        </a:solidFill>
        <a:ln w="25400" cap="flat" cmpd="sng" algn="ctr">
          <a:solidFill>
            <a:schemeClr val="accent2">
              <a:hueOff val="1248405"/>
              <a:satOff val="-1557"/>
              <a:lumOff val="3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6F94A-31F4-46BF-9694-3E185AB0AFF9}">
      <dsp:nvSpPr>
        <dsp:cNvPr id="0" name=""/>
        <dsp:cNvSpPr/>
      </dsp:nvSpPr>
      <dsp:spPr>
        <a:xfrm>
          <a:off x="0" y="1242138"/>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Cloud </a:t>
          </a:r>
          <a:r>
            <a:rPr lang="fr-FR" sz="1400" b="1" u="none" kern="1200" dirty="0" err="1" smtClean="0">
              <a:solidFill>
                <a:schemeClr val="bg1"/>
              </a:solidFill>
            </a:rPr>
            <a:t>Computing</a:t>
          </a:r>
          <a:endParaRPr lang="fr-FR" sz="1400" u="none" kern="1200" dirty="0">
            <a:solidFill>
              <a:schemeClr val="bg1"/>
            </a:solidFill>
          </a:endParaRPr>
        </a:p>
      </dsp:txBody>
      <dsp:txXfrm>
        <a:off x="0" y="1242138"/>
        <a:ext cx="3816424" cy="310534"/>
      </dsp:txXfrm>
    </dsp:sp>
    <dsp:sp modelId="{3DCAC24C-5161-455A-A4BE-75FFE12BE729}">
      <dsp:nvSpPr>
        <dsp:cNvPr id="0" name=""/>
        <dsp:cNvSpPr/>
      </dsp:nvSpPr>
      <dsp:spPr>
        <a:xfrm>
          <a:off x="0" y="1552672"/>
          <a:ext cx="3816424"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8E9EE1-A8FA-4C73-B192-98B6F83F383C}">
      <dsp:nvSpPr>
        <dsp:cNvPr id="0" name=""/>
        <dsp:cNvSpPr/>
      </dsp:nvSpPr>
      <dsp:spPr>
        <a:xfrm>
          <a:off x="0" y="1552672"/>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E-éducation</a:t>
          </a:r>
          <a:endParaRPr lang="fr-FR" sz="1400" u="none" kern="1200" dirty="0">
            <a:solidFill>
              <a:schemeClr val="bg1"/>
            </a:solidFill>
          </a:endParaRPr>
        </a:p>
      </dsp:txBody>
      <dsp:txXfrm>
        <a:off x="0" y="1552672"/>
        <a:ext cx="3816424" cy="310534"/>
      </dsp:txXfrm>
    </dsp:sp>
    <dsp:sp modelId="{D882AF1F-1992-43A3-BE76-3721C83CA3C1}">
      <dsp:nvSpPr>
        <dsp:cNvPr id="0" name=""/>
        <dsp:cNvSpPr/>
      </dsp:nvSpPr>
      <dsp:spPr>
        <a:xfrm>
          <a:off x="0" y="1863207"/>
          <a:ext cx="3816424" cy="0"/>
        </a:xfrm>
        <a:prstGeom prst="lin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F4705-D4E8-4149-915E-EDAC53F3A4BB}">
      <dsp:nvSpPr>
        <dsp:cNvPr id="0" name=""/>
        <dsp:cNvSpPr/>
      </dsp:nvSpPr>
      <dsp:spPr>
        <a:xfrm>
          <a:off x="0" y="1863206"/>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Souveraineté Télécoms</a:t>
          </a:r>
          <a:endParaRPr lang="fr-FR" sz="1400" u="none" kern="1200" dirty="0">
            <a:solidFill>
              <a:schemeClr val="bg1"/>
            </a:solidFill>
          </a:endParaRPr>
        </a:p>
      </dsp:txBody>
      <dsp:txXfrm>
        <a:off x="0" y="1863206"/>
        <a:ext cx="3816424" cy="310534"/>
      </dsp:txXfrm>
    </dsp:sp>
    <dsp:sp modelId="{B0B44B09-DB2E-445D-B75E-B67B3BD39A15}">
      <dsp:nvSpPr>
        <dsp:cNvPr id="0" name=""/>
        <dsp:cNvSpPr/>
      </dsp:nvSpPr>
      <dsp:spPr>
        <a:xfrm>
          <a:off x="0" y="2173741"/>
          <a:ext cx="3816424" cy="0"/>
        </a:xfrm>
        <a:prstGeom prst="line">
          <a:avLst/>
        </a:prstGeom>
        <a:solidFill>
          <a:schemeClr val="accent2">
            <a:hueOff val="2184709"/>
            <a:satOff val="-2725"/>
            <a:lumOff val="641"/>
            <a:alphaOff val="0"/>
          </a:schemeClr>
        </a:solidFill>
        <a:ln w="25400" cap="flat" cmpd="sng" algn="ctr">
          <a:solidFill>
            <a:schemeClr val="accent2">
              <a:hueOff val="2184709"/>
              <a:satOff val="-2725"/>
              <a:lumOff val="6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721FE-7972-47AF-980C-2B8266F7DC90}">
      <dsp:nvSpPr>
        <dsp:cNvPr id="0" name=""/>
        <dsp:cNvSpPr/>
      </dsp:nvSpPr>
      <dsp:spPr>
        <a:xfrm>
          <a:off x="0" y="2173741"/>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Nanoélectronique</a:t>
          </a:r>
          <a:endParaRPr lang="fr-FR" sz="1400" u="none" kern="1200" dirty="0">
            <a:solidFill>
              <a:schemeClr val="bg1"/>
            </a:solidFill>
          </a:endParaRPr>
        </a:p>
      </dsp:txBody>
      <dsp:txXfrm>
        <a:off x="0" y="2173741"/>
        <a:ext cx="3816424" cy="310534"/>
      </dsp:txXfrm>
    </dsp:sp>
    <dsp:sp modelId="{B34134BC-08FD-4D2A-9F6C-4EDD4591ECC3}">
      <dsp:nvSpPr>
        <dsp:cNvPr id="0" name=""/>
        <dsp:cNvSpPr/>
      </dsp:nvSpPr>
      <dsp:spPr>
        <a:xfrm>
          <a:off x="0" y="2484275"/>
          <a:ext cx="3816424" cy="0"/>
        </a:xfrm>
        <a:prstGeom prst="line">
          <a:avLst/>
        </a:prstGeom>
        <a:solidFill>
          <a:schemeClr val="accent2">
            <a:hueOff val="2496810"/>
            <a:satOff val="-3114"/>
            <a:lumOff val="732"/>
            <a:alphaOff val="0"/>
          </a:schemeClr>
        </a:solidFill>
        <a:ln w="25400" cap="flat" cmpd="sng" algn="ctr">
          <a:solidFill>
            <a:schemeClr val="accent2">
              <a:hueOff val="2496810"/>
              <a:satOff val="-3114"/>
              <a:lumOff val="7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8AAC93-5E7D-4548-B035-3111E976E519}">
      <dsp:nvSpPr>
        <dsp:cNvPr id="0" name=""/>
        <dsp:cNvSpPr/>
      </dsp:nvSpPr>
      <dsp:spPr>
        <a:xfrm>
          <a:off x="0" y="2484275"/>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Objets Connectés</a:t>
          </a:r>
          <a:endParaRPr lang="fr-FR" sz="1400" u="none" kern="1200" dirty="0">
            <a:solidFill>
              <a:schemeClr val="bg1"/>
            </a:solidFill>
          </a:endParaRPr>
        </a:p>
      </dsp:txBody>
      <dsp:txXfrm>
        <a:off x="0" y="2484275"/>
        <a:ext cx="3816424" cy="310534"/>
      </dsp:txXfrm>
    </dsp:sp>
    <dsp:sp modelId="{F6477150-4012-4F8A-8F83-295421FA748E}">
      <dsp:nvSpPr>
        <dsp:cNvPr id="0" name=""/>
        <dsp:cNvSpPr/>
      </dsp:nvSpPr>
      <dsp:spPr>
        <a:xfrm>
          <a:off x="0" y="2794810"/>
          <a:ext cx="3816424" cy="0"/>
        </a:xfrm>
        <a:prstGeom prst="line">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1A97A-BC03-4DC7-A9F9-822EB208AADD}">
      <dsp:nvSpPr>
        <dsp:cNvPr id="0" name=""/>
        <dsp:cNvSpPr/>
      </dsp:nvSpPr>
      <dsp:spPr>
        <a:xfrm>
          <a:off x="0" y="2794810"/>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Réalité Augmentée</a:t>
          </a:r>
          <a:endParaRPr lang="fr-FR" sz="1400" u="none" kern="1200" dirty="0">
            <a:solidFill>
              <a:schemeClr val="bg1"/>
            </a:solidFill>
          </a:endParaRPr>
        </a:p>
      </dsp:txBody>
      <dsp:txXfrm>
        <a:off x="0" y="2794810"/>
        <a:ext cx="3816424" cy="310534"/>
      </dsp:txXfrm>
    </dsp:sp>
    <dsp:sp modelId="{D3049888-7BA4-4D9C-A905-328DC7450394}">
      <dsp:nvSpPr>
        <dsp:cNvPr id="0" name=""/>
        <dsp:cNvSpPr/>
      </dsp:nvSpPr>
      <dsp:spPr>
        <a:xfrm>
          <a:off x="0" y="3105344"/>
          <a:ext cx="3816424"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9D06E-E3A9-411A-92D6-8407670167B3}">
      <dsp:nvSpPr>
        <dsp:cNvPr id="0" name=""/>
        <dsp:cNvSpPr/>
      </dsp:nvSpPr>
      <dsp:spPr>
        <a:xfrm>
          <a:off x="0" y="3105344"/>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Services sans contact</a:t>
          </a:r>
          <a:endParaRPr lang="fr-FR" sz="1400" u="none" kern="1200" dirty="0">
            <a:solidFill>
              <a:schemeClr val="bg1"/>
            </a:solidFill>
          </a:endParaRPr>
        </a:p>
      </dsp:txBody>
      <dsp:txXfrm>
        <a:off x="0" y="3105344"/>
        <a:ext cx="3816424" cy="310534"/>
      </dsp:txXfrm>
    </dsp:sp>
    <dsp:sp modelId="{819F22EF-6CFD-4447-8BBB-89B3490EB7C3}">
      <dsp:nvSpPr>
        <dsp:cNvPr id="0" name=""/>
        <dsp:cNvSpPr/>
      </dsp:nvSpPr>
      <dsp:spPr>
        <a:xfrm>
          <a:off x="0" y="3415879"/>
          <a:ext cx="3816424" cy="0"/>
        </a:xfrm>
        <a:prstGeom prst="line">
          <a:avLst/>
        </a:prstGeom>
        <a:solidFill>
          <a:schemeClr val="accent2">
            <a:hueOff val="3433114"/>
            <a:satOff val="-4282"/>
            <a:lumOff val="1007"/>
            <a:alphaOff val="0"/>
          </a:schemeClr>
        </a:solidFill>
        <a:ln w="25400" cap="flat" cmpd="sng" algn="ctr">
          <a:solidFill>
            <a:schemeClr val="accent2">
              <a:hueOff val="3433114"/>
              <a:satOff val="-4282"/>
              <a:lumOff val="10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35E40-FAAF-4928-A2A3-34BBC4A24D66}">
      <dsp:nvSpPr>
        <dsp:cNvPr id="0" name=""/>
        <dsp:cNvSpPr/>
      </dsp:nvSpPr>
      <dsp:spPr>
        <a:xfrm>
          <a:off x="0" y="3415879"/>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Supercalculateurs</a:t>
          </a:r>
          <a:endParaRPr lang="fr-FR" sz="1400" u="none" kern="1200" dirty="0">
            <a:solidFill>
              <a:schemeClr val="bg1"/>
            </a:solidFill>
          </a:endParaRPr>
        </a:p>
      </dsp:txBody>
      <dsp:txXfrm>
        <a:off x="0" y="3415879"/>
        <a:ext cx="3816424" cy="310534"/>
      </dsp:txXfrm>
    </dsp:sp>
    <dsp:sp modelId="{4D8C358D-EDD5-43FD-BDA0-B4586909DF85}">
      <dsp:nvSpPr>
        <dsp:cNvPr id="0" name=""/>
        <dsp:cNvSpPr/>
      </dsp:nvSpPr>
      <dsp:spPr>
        <a:xfrm>
          <a:off x="0" y="3726414"/>
          <a:ext cx="3816424" cy="0"/>
        </a:xfrm>
        <a:prstGeom prst="lin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233FF-4E45-4D16-BE24-F32ADD379543}">
      <dsp:nvSpPr>
        <dsp:cNvPr id="0" name=""/>
        <dsp:cNvSpPr/>
      </dsp:nvSpPr>
      <dsp:spPr>
        <a:xfrm>
          <a:off x="0" y="3726413"/>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Robotique</a:t>
          </a:r>
          <a:endParaRPr lang="fr-FR" sz="1400" u="none" kern="1200" dirty="0">
            <a:solidFill>
              <a:schemeClr val="bg1"/>
            </a:solidFill>
          </a:endParaRPr>
        </a:p>
      </dsp:txBody>
      <dsp:txXfrm>
        <a:off x="0" y="3726413"/>
        <a:ext cx="3816424" cy="310534"/>
      </dsp:txXfrm>
    </dsp:sp>
    <dsp:sp modelId="{CFD93B7D-C609-40A0-A62C-1FDEE1E4060A}">
      <dsp:nvSpPr>
        <dsp:cNvPr id="0" name=""/>
        <dsp:cNvSpPr/>
      </dsp:nvSpPr>
      <dsp:spPr>
        <a:xfrm>
          <a:off x="0" y="4036948"/>
          <a:ext cx="3816424" cy="0"/>
        </a:xfrm>
        <a:prstGeom prst="line">
          <a:avLst/>
        </a:prstGeom>
        <a:solidFill>
          <a:schemeClr val="accent2">
            <a:hueOff val="4057316"/>
            <a:satOff val="-5060"/>
            <a:lumOff val="1190"/>
            <a:alphaOff val="0"/>
          </a:schemeClr>
        </a:solidFill>
        <a:ln w="25400" cap="flat" cmpd="sng" algn="ctr">
          <a:solidFill>
            <a:schemeClr val="accent2">
              <a:hueOff val="4057316"/>
              <a:satOff val="-5060"/>
              <a:lumOff val="1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9C839-1956-4CAB-B50F-B122BCDC99F9}">
      <dsp:nvSpPr>
        <dsp:cNvPr id="0" name=""/>
        <dsp:cNvSpPr/>
      </dsp:nvSpPr>
      <dsp:spPr>
        <a:xfrm>
          <a:off x="0" y="4036948"/>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Cybersécurité</a:t>
          </a:r>
          <a:endParaRPr lang="fr-FR" sz="1400" u="none" kern="1200" dirty="0">
            <a:solidFill>
              <a:schemeClr val="bg1"/>
            </a:solidFill>
          </a:endParaRPr>
        </a:p>
      </dsp:txBody>
      <dsp:txXfrm>
        <a:off x="0" y="4036948"/>
        <a:ext cx="3816424" cy="310534"/>
      </dsp:txXfrm>
    </dsp:sp>
    <dsp:sp modelId="{B199C6D1-A22E-401E-AC49-F17D479435A6}">
      <dsp:nvSpPr>
        <dsp:cNvPr id="0" name=""/>
        <dsp:cNvSpPr/>
      </dsp:nvSpPr>
      <dsp:spPr>
        <a:xfrm>
          <a:off x="0" y="4347483"/>
          <a:ext cx="3816424" cy="0"/>
        </a:xfrm>
        <a:prstGeom prst="line">
          <a:avLst/>
        </a:prstGeom>
        <a:solidFill>
          <a:schemeClr val="accent2">
            <a:hueOff val="4369417"/>
            <a:satOff val="-5450"/>
            <a:lumOff val="1281"/>
            <a:alphaOff val="0"/>
          </a:schemeClr>
        </a:solidFill>
        <a:ln w="25400" cap="flat" cmpd="sng" algn="ctr">
          <a:solidFill>
            <a:schemeClr val="accent2">
              <a:hueOff val="4369417"/>
              <a:satOff val="-5450"/>
              <a:lumOff val="12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ABD13-4A97-47CB-BBA9-40F8202A8AD7}">
      <dsp:nvSpPr>
        <dsp:cNvPr id="0" name=""/>
        <dsp:cNvSpPr/>
      </dsp:nvSpPr>
      <dsp:spPr>
        <a:xfrm>
          <a:off x="0" y="4347482"/>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Usine du Futur</a:t>
          </a:r>
          <a:endParaRPr lang="fr-FR" sz="1400" u="none" kern="1200" dirty="0">
            <a:solidFill>
              <a:schemeClr val="bg1"/>
            </a:solidFill>
          </a:endParaRPr>
        </a:p>
      </dsp:txBody>
      <dsp:txXfrm>
        <a:off x="0" y="4347482"/>
        <a:ext cx="3816424" cy="310534"/>
      </dsp:txXfrm>
    </dsp:sp>
    <dsp:sp modelId="{04C0E42F-E91F-4A7A-BC21-4E88B3F54EB4}">
      <dsp:nvSpPr>
        <dsp:cNvPr id="0" name=""/>
        <dsp:cNvSpPr/>
      </dsp:nvSpPr>
      <dsp:spPr>
        <a:xfrm>
          <a:off x="0" y="4658017"/>
          <a:ext cx="3816424"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E53E7-2037-4A7B-9F0D-369FA0DAA708}">
      <dsp:nvSpPr>
        <dsp:cNvPr id="0" name=""/>
        <dsp:cNvSpPr/>
      </dsp:nvSpPr>
      <dsp:spPr>
        <a:xfrm>
          <a:off x="0" y="4658017"/>
          <a:ext cx="3816424" cy="31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FR" sz="1400" b="1" u="none" kern="1200" dirty="0" smtClean="0">
              <a:solidFill>
                <a:schemeClr val="bg1"/>
              </a:solidFill>
            </a:rPr>
            <a:t>Logiciels et systèmes embarqués</a:t>
          </a:r>
          <a:endParaRPr lang="fr-FR" sz="1400" u="none" kern="1200" dirty="0">
            <a:solidFill>
              <a:schemeClr val="bg1"/>
            </a:solidFill>
          </a:endParaRPr>
        </a:p>
      </dsp:txBody>
      <dsp:txXfrm>
        <a:off x="0" y="4658017"/>
        <a:ext cx="3816424" cy="31053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FC4FAC4-F50D-4F74-B371-3D630B885CA7}" type="datetimeFigureOut">
              <a:rPr lang="fr-FR" smtClean="0"/>
              <a:t>24/06/2014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114562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4FAC4-F50D-4F74-B371-3D630B885CA7}" type="datetimeFigureOut">
              <a:rPr lang="fr-FR" smtClean="0"/>
              <a:t>24/06/2014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138760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4FAC4-F50D-4F74-B371-3D630B885CA7}" type="datetimeFigureOut">
              <a:rPr lang="fr-FR" smtClean="0"/>
              <a:t>24/06/2014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67261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4FAC4-F50D-4F74-B371-3D630B885CA7}" type="datetimeFigureOut">
              <a:rPr lang="fr-FR" smtClean="0"/>
              <a:t>24/06/2014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273469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FC4FAC4-F50D-4F74-B371-3D630B885CA7}" type="datetimeFigureOut">
              <a:rPr lang="fr-FR" smtClean="0"/>
              <a:t>24/06/2014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5400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FC4FAC4-F50D-4F74-B371-3D630B885CA7}" type="datetimeFigureOut">
              <a:rPr lang="fr-FR" smtClean="0"/>
              <a:t>24/06/2014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298650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C4FAC4-F50D-4F74-B371-3D630B885CA7}" type="datetimeFigureOut">
              <a:rPr lang="fr-FR" smtClean="0"/>
              <a:t>24/06/2014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92966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FC4FAC4-F50D-4F74-B371-3D630B885CA7}" type="datetimeFigureOut">
              <a:rPr lang="fr-FR" smtClean="0"/>
              <a:t>24/06/2014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260914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4FAC4-F50D-4F74-B371-3D630B885CA7}" type="datetimeFigureOut">
              <a:rPr lang="fr-FR" smtClean="0"/>
              <a:t>24/06/2014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330984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FC4FAC4-F50D-4F74-B371-3D630B885CA7}" type="datetimeFigureOut">
              <a:rPr lang="fr-FR" smtClean="0"/>
              <a:t>24/06/2014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327677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FC4FAC4-F50D-4F74-B371-3D630B885CA7}" type="datetimeFigureOut">
              <a:rPr lang="fr-FR" smtClean="0"/>
              <a:t>24/06/2014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29D3D4-171C-4BD1-9D97-74978ECABDD1}" type="slidenum">
              <a:rPr lang="fr-FR" smtClean="0"/>
              <a:t>‹N°›</a:t>
            </a:fld>
            <a:endParaRPr lang="fr-FR"/>
          </a:p>
        </p:txBody>
      </p:sp>
    </p:spTree>
    <p:extLst>
      <p:ext uri="{BB962C8B-B14F-4D97-AF65-F5344CB8AC3E}">
        <p14:creationId xmlns:p14="http://schemas.microsoft.com/office/powerpoint/2010/main" val="292776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4FAC4-F50D-4F74-B371-3D630B885CA7}" type="datetimeFigureOut">
              <a:rPr lang="fr-FR" smtClean="0"/>
              <a:t>24/06/2014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9D3D4-171C-4BD1-9D97-74978ECABDD1}" type="slidenum">
              <a:rPr lang="fr-FR" smtClean="0"/>
              <a:t>‹N°›</a:t>
            </a:fld>
            <a:endParaRPr lang="fr-FR"/>
          </a:p>
        </p:txBody>
      </p:sp>
    </p:spTree>
    <p:extLst>
      <p:ext uri="{BB962C8B-B14F-4D97-AF65-F5344CB8AC3E}">
        <p14:creationId xmlns:p14="http://schemas.microsoft.com/office/powerpoint/2010/main" val="326709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localhost\Users\gillesvidal\Desktop\SIGNATURE%20DIRECCTE.jp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54" y="0"/>
            <a:ext cx="10165354" cy="6858000"/>
          </a:xfrm>
          <a:prstGeom prst="rect">
            <a:avLst/>
          </a:prstGeom>
        </p:spPr>
      </p:pic>
      <p:sp>
        <p:nvSpPr>
          <p:cNvPr id="5" name="ZoneTexte 4"/>
          <p:cNvSpPr txBox="1"/>
          <p:nvPr/>
        </p:nvSpPr>
        <p:spPr>
          <a:xfrm>
            <a:off x="3815843" y="3720612"/>
            <a:ext cx="5328157" cy="3170099"/>
          </a:xfrm>
          <a:prstGeom prst="rect">
            <a:avLst/>
          </a:prstGeom>
          <a:noFill/>
        </p:spPr>
        <p:txBody>
          <a:bodyPr wrap="square" rtlCol="0">
            <a:spAutoFit/>
          </a:bodyPr>
          <a:lstStyle/>
          <a:p>
            <a:r>
              <a:rPr lang="fr-FR" sz="4800" b="1" dirty="0" smtClean="0">
                <a:solidFill>
                  <a:schemeClr val="bg1"/>
                </a:solidFill>
              </a:rPr>
              <a:t>Technologies de l’Information et de la Communication</a:t>
            </a:r>
          </a:p>
          <a:p>
            <a:endParaRPr lang="fr-FR" sz="3200" dirty="0">
              <a:solidFill>
                <a:schemeClr val="bg1"/>
              </a:solidFill>
            </a:endParaRPr>
          </a:p>
          <a:p>
            <a:r>
              <a:rPr lang="fr-FR" sz="2400" dirty="0" smtClean="0">
                <a:solidFill>
                  <a:schemeClr val="bg1"/>
                </a:solidFill>
              </a:rPr>
              <a:t>Direccte Nord – Pas-de-Calais</a:t>
            </a:r>
            <a:endParaRPr lang="fr-FR" sz="2400" dirty="0">
              <a:solidFill>
                <a:schemeClr val="bg1"/>
              </a:solidFill>
            </a:endParaRPr>
          </a:p>
        </p:txBody>
      </p:sp>
    </p:spTree>
    <p:extLst>
      <p:ext uri="{BB962C8B-B14F-4D97-AF65-F5344CB8AC3E}">
        <p14:creationId xmlns:p14="http://schemas.microsoft.com/office/powerpoint/2010/main" val="173066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54" y="0"/>
            <a:ext cx="10165354" cy="6858000"/>
          </a:xfrm>
          <a:prstGeom prst="rect">
            <a:avLst/>
          </a:prstGeom>
        </p:spPr>
      </p:pic>
      <p:sp>
        <p:nvSpPr>
          <p:cNvPr id="5" name="ZoneTexte 4"/>
          <p:cNvSpPr txBox="1"/>
          <p:nvPr/>
        </p:nvSpPr>
        <p:spPr>
          <a:xfrm>
            <a:off x="4781818" y="4653136"/>
            <a:ext cx="4335605" cy="1938992"/>
          </a:xfrm>
          <a:prstGeom prst="rect">
            <a:avLst/>
          </a:prstGeom>
          <a:noFill/>
        </p:spPr>
        <p:txBody>
          <a:bodyPr wrap="square" rtlCol="0">
            <a:spAutoFit/>
          </a:bodyPr>
          <a:lstStyle/>
          <a:p>
            <a:r>
              <a:rPr lang="fr-FR" sz="6000" b="1" dirty="0" smtClean="0">
                <a:solidFill>
                  <a:schemeClr val="bg1"/>
                </a:solidFill>
              </a:rPr>
              <a:t>La Filière TIC </a:t>
            </a:r>
          </a:p>
          <a:p>
            <a:r>
              <a:rPr lang="fr-FR" sz="6000" b="1" dirty="0" smtClean="0">
                <a:solidFill>
                  <a:schemeClr val="bg1"/>
                </a:solidFill>
              </a:rPr>
              <a:t>Régionale</a:t>
            </a:r>
          </a:p>
        </p:txBody>
      </p:sp>
    </p:spTree>
    <p:extLst>
      <p:ext uri="{BB962C8B-B14F-4D97-AF65-F5344CB8AC3E}">
        <p14:creationId xmlns:p14="http://schemas.microsoft.com/office/powerpoint/2010/main" val="1636053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644" y="2492896"/>
            <a:ext cx="7260562" cy="4356337"/>
          </a:xfrm>
          <a:prstGeom prst="rect">
            <a:avLst/>
          </a:prstGeom>
        </p:spPr>
      </p:pic>
      <p:sp>
        <p:nvSpPr>
          <p:cNvPr id="9" name="Rectangle 8"/>
          <p:cNvSpPr/>
          <p:nvPr/>
        </p:nvSpPr>
        <p:spPr>
          <a:xfrm>
            <a:off x="0" y="-13394"/>
            <a:ext cx="9144000" cy="30103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custDataLst>
              <p:tags r:id="rId1"/>
            </p:custDataLst>
          </p:nvPr>
        </p:nvSpPr>
        <p:spPr>
          <a:xfrm>
            <a:off x="0" y="-13394"/>
            <a:ext cx="91440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smtClean="0">
                <a:solidFill>
                  <a:schemeClr val="bg1"/>
                </a:solidFill>
              </a:rPr>
              <a:t>La filière numérique en région</a:t>
            </a:r>
            <a:endParaRPr lang="fr-FR" sz="4000" dirty="0">
              <a:solidFill>
                <a:schemeClr val="bg1"/>
              </a:solidFill>
            </a:endParaRPr>
          </a:p>
        </p:txBody>
      </p:sp>
      <p:sp>
        <p:nvSpPr>
          <p:cNvPr id="5" name="ZoneTexte 4"/>
          <p:cNvSpPr txBox="1"/>
          <p:nvPr>
            <p:custDataLst>
              <p:tags r:id="rId2"/>
            </p:custDataLst>
          </p:nvPr>
        </p:nvSpPr>
        <p:spPr>
          <a:xfrm>
            <a:off x="0" y="585727"/>
            <a:ext cx="8312727" cy="2262158"/>
          </a:xfrm>
          <a:prstGeom prst="rect">
            <a:avLst/>
          </a:prstGeom>
          <a:noFill/>
        </p:spPr>
        <p:txBody>
          <a:bodyPr wrap="square" rtlCol="0" anchor="ctr">
            <a:spAutoFit/>
          </a:bodyPr>
          <a:lstStyle/>
          <a:p>
            <a:endParaRPr lang="fr-FR" sz="800" b="1" dirty="0">
              <a:solidFill>
                <a:schemeClr val="bg1"/>
              </a:solidFill>
              <a:latin typeface="+mj-lt"/>
            </a:endParaRPr>
          </a:p>
          <a:p>
            <a:r>
              <a:rPr lang="fr-FR" b="1" dirty="0" smtClean="0">
                <a:solidFill>
                  <a:schemeClr val="bg1"/>
                </a:solidFill>
                <a:latin typeface="+mj-lt"/>
              </a:rPr>
              <a:t>Difficile d’avoir des chiffres précis :</a:t>
            </a:r>
          </a:p>
          <a:p>
            <a:endParaRPr lang="fr-FR" sz="1000" b="1" dirty="0" smtClean="0">
              <a:solidFill>
                <a:schemeClr val="bg1"/>
              </a:solidFill>
              <a:latin typeface="+mj-lt"/>
            </a:endParaRPr>
          </a:p>
          <a:p>
            <a:pPr marL="914400" lvl="1" indent="-457200">
              <a:lnSpc>
                <a:spcPct val="150000"/>
              </a:lnSpc>
              <a:buFont typeface="Arial" pitchFamily="34" charset="0"/>
              <a:buChar char="•"/>
            </a:pPr>
            <a:r>
              <a:rPr lang="fr-FR" sz="1600" b="1" dirty="0" smtClean="0">
                <a:solidFill>
                  <a:schemeClr val="bg1"/>
                </a:solidFill>
                <a:latin typeface="+mj-lt"/>
              </a:rPr>
              <a:t>Fin 2011 : </a:t>
            </a:r>
            <a:r>
              <a:rPr lang="fr-FR" sz="2000" b="1" dirty="0" smtClean="0">
                <a:solidFill>
                  <a:schemeClr val="bg1"/>
                </a:solidFill>
                <a:latin typeface="+mj-lt"/>
              </a:rPr>
              <a:t>1641</a:t>
            </a:r>
            <a:r>
              <a:rPr lang="fr-FR" sz="1600" b="1" dirty="0" smtClean="0">
                <a:solidFill>
                  <a:schemeClr val="bg1"/>
                </a:solidFill>
                <a:latin typeface="+mj-lt"/>
              </a:rPr>
              <a:t> entreprises TIC – </a:t>
            </a:r>
            <a:r>
              <a:rPr lang="fr-FR" sz="2000" b="1" dirty="0" smtClean="0">
                <a:solidFill>
                  <a:schemeClr val="bg1"/>
                </a:solidFill>
                <a:latin typeface="+mj-lt"/>
              </a:rPr>
              <a:t>28 683 </a:t>
            </a:r>
            <a:r>
              <a:rPr lang="fr-FR" sz="1600" b="1" dirty="0" smtClean="0">
                <a:solidFill>
                  <a:schemeClr val="bg1"/>
                </a:solidFill>
                <a:latin typeface="+mj-lt"/>
              </a:rPr>
              <a:t>emplois </a:t>
            </a:r>
          </a:p>
          <a:p>
            <a:pPr marL="914400" lvl="1" indent="-457200">
              <a:lnSpc>
                <a:spcPct val="150000"/>
              </a:lnSpc>
              <a:buFont typeface="Arial" pitchFamily="34" charset="0"/>
              <a:buChar char="•"/>
            </a:pPr>
            <a:r>
              <a:rPr lang="fr-FR" sz="1600" b="1" dirty="0" smtClean="0">
                <a:solidFill>
                  <a:schemeClr val="bg1"/>
                </a:solidFill>
                <a:latin typeface="+mj-lt"/>
              </a:rPr>
              <a:t>Fin 2010 : </a:t>
            </a:r>
            <a:r>
              <a:rPr lang="fr-FR" sz="2000" b="1" dirty="0">
                <a:solidFill>
                  <a:schemeClr val="bg1"/>
                </a:solidFill>
                <a:latin typeface="+mj-lt"/>
              </a:rPr>
              <a:t>1466</a:t>
            </a:r>
            <a:r>
              <a:rPr lang="fr-FR" sz="1600" b="1" dirty="0">
                <a:solidFill>
                  <a:schemeClr val="bg1"/>
                </a:solidFill>
                <a:latin typeface="+mj-lt"/>
              </a:rPr>
              <a:t> entreprises TIC </a:t>
            </a:r>
            <a:r>
              <a:rPr lang="fr-FR" sz="1600" b="1" dirty="0" smtClean="0">
                <a:solidFill>
                  <a:schemeClr val="bg1"/>
                </a:solidFill>
                <a:latin typeface="+mj-lt"/>
              </a:rPr>
              <a:t>– </a:t>
            </a:r>
            <a:r>
              <a:rPr lang="fr-FR" sz="2000" b="1" dirty="0" smtClean="0">
                <a:solidFill>
                  <a:schemeClr val="bg1"/>
                </a:solidFill>
                <a:latin typeface="+mj-lt"/>
              </a:rPr>
              <a:t>23 906 </a:t>
            </a:r>
            <a:r>
              <a:rPr lang="fr-FR" sz="1600" b="1" dirty="0" smtClean="0">
                <a:solidFill>
                  <a:schemeClr val="bg1"/>
                </a:solidFill>
                <a:latin typeface="+mj-lt"/>
              </a:rPr>
              <a:t>emplois</a:t>
            </a:r>
            <a:endParaRPr lang="fr-FR" sz="1600" b="1" dirty="0">
              <a:solidFill>
                <a:schemeClr val="bg1"/>
              </a:solidFill>
              <a:latin typeface="+mj-lt"/>
            </a:endParaRPr>
          </a:p>
          <a:p>
            <a:pPr marL="914400" lvl="1" indent="-457200">
              <a:lnSpc>
                <a:spcPct val="150000"/>
              </a:lnSpc>
              <a:buFont typeface="Arial" pitchFamily="34" charset="0"/>
              <a:buChar char="•"/>
            </a:pPr>
            <a:r>
              <a:rPr lang="fr-FR" sz="1600" b="1" dirty="0" smtClean="0">
                <a:solidFill>
                  <a:schemeClr val="bg1"/>
                </a:solidFill>
                <a:latin typeface="+mj-lt"/>
              </a:rPr>
              <a:t>Fin 2009 : 4181 </a:t>
            </a:r>
            <a:r>
              <a:rPr lang="fr-FR" sz="1600" b="1" dirty="0">
                <a:solidFill>
                  <a:schemeClr val="bg1"/>
                </a:solidFill>
                <a:latin typeface="+mj-lt"/>
              </a:rPr>
              <a:t>établissements  TIC</a:t>
            </a:r>
          </a:p>
          <a:p>
            <a:pPr lvl="1">
              <a:lnSpc>
                <a:spcPct val="150000"/>
              </a:lnSpc>
            </a:pPr>
            <a:r>
              <a:rPr lang="fr-FR" sz="1400" i="1" dirty="0">
                <a:solidFill>
                  <a:schemeClr val="bg1"/>
                </a:solidFill>
                <a:latin typeface="+mj-lt"/>
              </a:rPr>
              <a:t>Sources L’observatoire des TIC en Nord </a:t>
            </a:r>
            <a:r>
              <a:rPr lang="fr-FR" sz="1400" i="1" dirty="0" smtClean="0">
                <a:solidFill>
                  <a:schemeClr val="bg1"/>
                </a:solidFill>
                <a:latin typeface="+mj-lt"/>
              </a:rPr>
              <a:t>Pas-de-Calais</a:t>
            </a:r>
            <a:endParaRPr lang="fr-FR" sz="1400" i="1" dirty="0">
              <a:solidFill>
                <a:schemeClr val="bg1"/>
              </a:solidFill>
              <a:latin typeface="+mj-lt"/>
            </a:endParaRPr>
          </a:p>
        </p:txBody>
      </p:sp>
    </p:spTree>
    <p:extLst>
      <p:ext uri="{BB962C8B-B14F-4D97-AF65-F5344CB8AC3E}">
        <p14:creationId xmlns:p14="http://schemas.microsoft.com/office/powerpoint/2010/main" val="3365750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272"/>
            <a:ext cx="9144000" cy="69492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custDataLst>
              <p:tags r:id="rId1"/>
            </p:custDataLst>
          </p:nvPr>
        </p:nvSpPr>
        <p:spPr>
          <a:xfrm>
            <a:off x="3203848" y="1198682"/>
            <a:ext cx="5940152" cy="5139869"/>
          </a:xfrm>
          <a:prstGeom prst="rect">
            <a:avLst/>
          </a:prstGeom>
          <a:noFill/>
        </p:spPr>
        <p:txBody>
          <a:bodyPr wrap="square">
            <a:spAutoFit/>
          </a:bodyPr>
          <a:lstStyle/>
          <a:p>
            <a:pPr marL="285750" indent="-285750">
              <a:buFont typeface="Arial" pitchFamily="34" charset="0"/>
              <a:buChar char="•"/>
            </a:pPr>
            <a:r>
              <a:rPr lang="fr-FR" sz="2400" dirty="0" smtClean="0">
                <a:solidFill>
                  <a:schemeClr val="bg1"/>
                </a:solidFill>
                <a:latin typeface="+mj-lt"/>
              </a:rPr>
              <a:t>Plus de </a:t>
            </a:r>
            <a:r>
              <a:rPr lang="fr-FR" sz="2800" dirty="0" smtClean="0">
                <a:solidFill>
                  <a:schemeClr val="bg1"/>
                </a:solidFill>
                <a:latin typeface="+mj-lt"/>
              </a:rPr>
              <a:t>1 600 </a:t>
            </a:r>
            <a:r>
              <a:rPr lang="fr-FR" sz="2400" dirty="0" smtClean="0">
                <a:solidFill>
                  <a:schemeClr val="bg1"/>
                </a:solidFill>
                <a:latin typeface="+mj-lt"/>
              </a:rPr>
              <a:t>entreprises </a:t>
            </a:r>
            <a:r>
              <a:rPr lang="fr-FR" sz="2400" dirty="0">
                <a:solidFill>
                  <a:schemeClr val="bg1"/>
                </a:solidFill>
                <a:latin typeface="+mj-lt"/>
              </a:rPr>
              <a:t>et </a:t>
            </a:r>
            <a:r>
              <a:rPr lang="fr-FR" sz="2400" dirty="0" smtClean="0">
                <a:solidFill>
                  <a:schemeClr val="bg1"/>
                </a:solidFill>
                <a:latin typeface="+mj-lt"/>
              </a:rPr>
              <a:t>près de </a:t>
            </a:r>
            <a:r>
              <a:rPr lang="fr-FR" sz="2800" dirty="0" smtClean="0">
                <a:solidFill>
                  <a:schemeClr val="bg1"/>
                </a:solidFill>
                <a:latin typeface="+mj-lt"/>
              </a:rPr>
              <a:t>29 000</a:t>
            </a:r>
            <a:r>
              <a:rPr lang="fr-FR" sz="3200" b="1" dirty="0" smtClean="0">
                <a:solidFill>
                  <a:schemeClr val="bg1"/>
                </a:solidFill>
                <a:latin typeface="+mj-lt"/>
              </a:rPr>
              <a:t> </a:t>
            </a:r>
            <a:r>
              <a:rPr lang="fr-FR" sz="2400" dirty="0" smtClean="0">
                <a:solidFill>
                  <a:schemeClr val="bg1"/>
                </a:solidFill>
                <a:latin typeface="+mj-lt"/>
              </a:rPr>
              <a:t>salariés </a:t>
            </a:r>
            <a:r>
              <a:rPr lang="fr-FR" sz="2400" dirty="0">
                <a:solidFill>
                  <a:schemeClr val="bg1"/>
                </a:solidFill>
                <a:latin typeface="+mj-lt"/>
              </a:rPr>
              <a:t>en région dans le secteur des TIC</a:t>
            </a:r>
            <a:r>
              <a:rPr lang="fr-FR" sz="2400" dirty="0" smtClean="0">
                <a:solidFill>
                  <a:schemeClr val="bg1"/>
                </a:solidFill>
                <a:latin typeface="+mj-lt"/>
              </a:rPr>
              <a:t>.</a:t>
            </a:r>
          </a:p>
          <a:p>
            <a:pPr marL="285750" indent="-285750">
              <a:buFont typeface="Arial" pitchFamily="34" charset="0"/>
              <a:buChar char="•"/>
            </a:pPr>
            <a:endParaRPr lang="fr-FR" sz="1600" dirty="0">
              <a:solidFill>
                <a:schemeClr val="bg1"/>
              </a:solidFill>
              <a:latin typeface="+mj-lt"/>
            </a:endParaRPr>
          </a:p>
          <a:p>
            <a:pPr marL="285750" indent="-285750">
              <a:buFont typeface="Arial" pitchFamily="34" charset="0"/>
              <a:buChar char="•"/>
            </a:pPr>
            <a:r>
              <a:rPr lang="fr-FR" sz="2400" dirty="0" smtClean="0">
                <a:solidFill>
                  <a:schemeClr val="bg1"/>
                </a:solidFill>
                <a:latin typeface="+mj-lt"/>
              </a:rPr>
              <a:t>Près </a:t>
            </a:r>
            <a:r>
              <a:rPr lang="fr-FR" sz="2400" dirty="0">
                <a:solidFill>
                  <a:schemeClr val="bg1"/>
                </a:solidFill>
                <a:latin typeface="+mj-lt"/>
              </a:rPr>
              <a:t>de </a:t>
            </a:r>
            <a:r>
              <a:rPr lang="fr-FR" sz="2800" b="1" dirty="0">
                <a:solidFill>
                  <a:schemeClr val="bg1"/>
                </a:solidFill>
                <a:latin typeface="+mj-lt"/>
              </a:rPr>
              <a:t>80 %</a:t>
            </a:r>
            <a:r>
              <a:rPr lang="fr-FR" sz="2400" dirty="0">
                <a:solidFill>
                  <a:schemeClr val="bg1"/>
                </a:solidFill>
                <a:latin typeface="+mj-lt"/>
              </a:rPr>
              <a:t> des emplois régionaux </a:t>
            </a:r>
            <a:r>
              <a:rPr lang="fr-FR" sz="2400" dirty="0" smtClean="0">
                <a:solidFill>
                  <a:schemeClr val="bg1"/>
                </a:solidFill>
                <a:latin typeface="+mj-lt"/>
              </a:rPr>
              <a:t>TIC dans </a:t>
            </a:r>
            <a:r>
              <a:rPr lang="fr-FR" sz="2400" dirty="0">
                <a:solidFill>
                  <a:schemeClr val="bg1"/>
                </a:solidFill>
                <a:latin typeface="+mj-lt"/>
              </a:rPr>
              <a:t>l’agglomération lilloise</a:t>
            </a:r>
            <a:r>
              <a:rPr lang="fr-FR" sz="2400" dirty="0" smtClean="0">
                <a:solidFill>
                  <a:schemeClr val="bg1"/>
                </a:solidFill>
                <a:latin typeface="+mj-lt"/>
              </a:rPr>
              <a:t>.</a:t>
            </a:r>
          </a:p>
          <a:p>
            <a:pPr marL="285750" indent="-285750">
              <a:buFont typeface="Arial" pitchFamily="34" charset="0"/>
              <a:buChar char="•"/>
            </a:pPr>
            <a:endParaRPr lang="fr-FR" sz="1600" dirty="0">
              <a:solidFill>
                <a:schemeClr val="bg1"/>
              </a:solidFill>
              <a:latin typeface="+mj-lt"/>
            </a:endParaRPr>
          </a:p>
          <a:p>
            <a:pPr marL="285750" indent="-285750">
              <a:buFont typeface="Arial" pitchFamily="34" charset="0"/>
              <a:buChar char="•"/>
            </a:pPr>
            <a:r>
              <a:rPr lang="fr-FR" sz="2400" dirty="0" smtClean="0">
                <a:solidFill>
                  <a:schemeClr val="bg1"/>
                </a:solidFill>
                <a:latin typeface="+mj-lt"/>
              </a:rPr>
              <a:t>Une </a:t>
            </a:r>
            <a:r>
              <a:rPr lang="fr-FR" sz="2400" dirty="0">
                <a:solidFill>
                  <a:schemeClr val="bg1"/>
                </a:solidFill>
                <a:latin typeface="+mj-lt"/>
              </a:rPr>
              <a:t>progression nettement plus </a:t>
            </a:r>
            <a:r>
              <a:rPr lang="fr-FR" sz="2400" dirty="0" smtClean="0">
                <a:solidFill>
                  <a:schemeClr val="bg1"/>
                </a:solidFill>
                <a:latin typeface="+mj-lt"/>
              </a:rPr>
              <a:t>sensible des </a:t>
            </a:r>
            <a:r>
              <a:rPr lang="fr-FR" sz="2400" dirty="0">
                <a:solidFill>
                  <a:schemeClr val="bg1"/>
                </a:solidFill>
                <a:latin typeface="+mj-lt"/>
              </a:rPr>
              <a:t>établissements et des salariés </a:t>
            </a:r>
            <a:r>
              <a:rPr lang="fr-FR" sz="2400" dirty="0" smtClean="0">
                <a:solidFill>
                  <a:schemeClr val="bg1"/>
                </a:solidFill>
                <a:latin typeface="+mj-lt"/>
              </a:rPr>
              <a:t>en région </a:t>
            </a:r>
            <a:r>
              <a:rPr lang="fr-FR" sz="2400" dirty="0">
                <a:solidFill>
                  <a:schemeClr val="bg1"/>
                </a:solidFill>
                <a:latin typeface="+mj-lt"/>
              </a:rPr>
              <a:t>par rapport à la moyenne nationale</a:t>
            </a:r>
            <a:r>
              <a:rPr lang="fr-FR" sz="2400" dirty="0" smtClean="0">
                <a:solidFill>
                  <a:schemeClr val="bg1"/>
                </a:solidFill>
                <a:latin typeface="+mj-lt"/>
              </a:rPr>
              <a:t>.</a:t>
            </a:r>
          </a:p>
          <a:p>
            <a:pPr marL="285750" indent="-285750">
              <a:buFont typeface="Arial" pitchFamily="34" charset="0"/>
              <a:buChar char="•"/>
            </a:pPr>
            <a:endParaRPr lang="fr-FR" sz="1600" dirty="0">
              <a:solidFill>
                <a:schemeClr val="bg1"/>
              </a:solidFill>
              <a:latin typeface="+mj-lt"/>
            </a:endParaRPr>
          </a:p>
          <a:p>
            <a:pPr marL="285750" indent="-285750">
              <a:buFont typeface="Arial" pitchFamily="34" charset="0"/>
              <a:buChar char="•"/>
            </a:pPr>
            <a:r>
              <a:rPr lang="fr-FR" sz="2400" dirty="0" smtClean="0">
                <a:solidFill>
                  <a:schemeClr val="bg1"/>
                </a:solidFill>
                <a:latin typeface="+mj-lt"/>
              </a:rPr>
              <a:t>Une </a:t>
            </a:r>
            <a:r>
              <a:rPr lang="fr-FR" sz="2400" dirty="0">
                <a:solidFill>
                  <a:schemeClr val="bg1"/>
                </a:solidFill>
                <a:latin typeface="+mj-lt"/>
              </a:rPr>
              <a:t>faiblesse du nombre de </a:t>
            </a:r>
            <a:r>
              <a:rPr lang="fr-FR" sz="2400" dirty="0" smtClean="0">
                <a:solidFill>
                  <a:schemeClr val="bg1"/>
                </a:solidFill>
                <a:latin typeface="+mj-lt"/>
              </a:rPr>
              <a:t>brevets déposés </a:t>
            </a:r>
            <a:r>
              <a:rPr lang="fr-FR" sz="2400" dirty="0">
                <a:solidFill>
                  <a:schemeClr val="bg1"/>
                </a:solidFill>
                <a:latin typeface="+mj-lt"/>
              </a:rPr>
              <a:t>en région qui n’est pas </a:t>
            </a:r>
            <a:r>
              <a:rPr lang="fr-FR" sz="2400" dirty="0" smtClean="0">
                <a:solidFill>
                  <a:schemeClr val="bg1"/>
                </a:solidFill>
                <a:latin typeface="+mj-lt"/>
              </a:rPr>
              <a:t>propre aux </a:t>
            </a:r>
            <a:r>
              <a:rPr lang="fr-FR" sz="2400" dirty="0">
                <a:solidFill>
                  <a:schemeClr val="bg1"/>
                </a:solidFill>
                <a:latin typeface="+mj-lt"/>
              </a:rPr>
              <a:t>TIC</a:t>
            </a:r>
            <a:r>
              <a:rPr lang="fr-FR" sz="2400" dirty="0" smtClean="0">
                <a:solidFill>
                  <a:schemeClr val="bg1"/>
                </a:solidFill>
                <a:latin typeface="+mj-lt"/>
              </a:rPr>
              <a:t>.</a:t>
            </a:r>
          </a:p>
        </p:txBody>
      </p:sp>
      <p:sp>
        <p:nvSpPr>
          <p:cNvPr id="5" name="Titre 1"/>
          <p:cNvSpPr txBox="1">
            <a:spLocks/>
          </p:cNvSpPr>
          <p:nvPr>
            <p:custDataLst>
              <p:tags r:id="rId2"/>
            </p:custDataLst>
          </p:nvPr>
        </p:nvSpPr>
        <p:spPr>
          <a:xfrm>
            <a:off x="0" y="-13394"/>
            <a:ext cx="91440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dirty="0" smtClean="0">
                <a:solidFill>
                  <a:schemeClr val="bg1"/>
                </a:solidFill>
              </a:rPr>
              <a:t>La filière numérique en région</a:t>
            </a:r>
            <a:endParaRPr lang="fr-FR" sz="4000" dirty="0">
              <a:solidFill>
                <a:schemeClr val="bg1"/>
              </a:solidFill>
            </a:endParaRPr>
          </a:p>
        </p:txBody>
      </p:sp>
      <p:graphicFrame>
        <p:nvGraphicFramePr>
          <p:cNvPr id="8" name="Diagramme 7"/>
          <p:cNvGraphicFramePr/>
          <p:nvPr>
            <p:extLst>
              <p:ext uri="{D42A27DB-BD31-4B8C-83A1-F6EECF244321}">
                <p14:modId xmlns:p14="http://schemas.microsoft.com/office/powerpoint/2010/main" val="3599052940"/>
              </p:ext>
            </p:extLst>
          </p:nvPr>
        </p:nvGraphicFramePr>
        <p:xfrm>
          <a:off x="-1764704" y="836712"/>
          <a:ext cx="6624736"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8011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7" name="ZoneTexte 6"/>
          <p:cNvSpPr txBox="1"/>
          <p:nvPr/>
        </p:nvSpPr>
        <p:spPr>
          <a:xfrm>
            <a:off x="4978330" y="2020154"/>
            <a:ext cx="4165670" cy="2800767"/>
          </a:xfrm>
          <a:prstGeom prst="rect">
            <a:avLst/>
          </a:prstGeom>
          <a:noFill/>
        </p:spPr>
        <p:txBody>
          <a:bodyPr wrap="square" rtlCol="0">
            <a:spAutoFit/>
          </a:bodyPr>
          <a:lstStyle/>
          <a:p>
            <a:pPr algn="ctr"/>
            <a:r>
              <a:rPr lang="fr-FR" sz="3200" b="1" dirty="0" smtClean="0">
                <a:solidFill>
                  <a:schemeClr val="bg1"/>
                </a:solidFill>
              </a:rPr>
              <a:t>Une croissance plus soutenue que pour le reste de la France, surtout dans la métropole Lilloise.</a:t>
            </a:r>
          </a:p>
          <a:p>
            <a:pPr algn="ctr"/>
            <a:r>
              <a:rPr lang="fr-FR" sz="1600" b="1" dirty="0" smtClean="0">
                <a:solidFill>
                  <a:schemeClr val="bg1"/>
                </a:solidFill>
              </a:rPr>
              <a:t>Source : URSSAF</a:t>
            </a:r>
            <a:endParaRPr lang="fr-FR" sz="1600" b="1" dirty="0">
              <a:solidFill>
                <a:schemeClr val="bg1"/>
              </a:solidFill>
            </a:endParaRPr>
          </a:p>
        </p:txBody>
      </p:sp>
      <p:grpSp>
        <p:nvGrpSpPr>
          <p:cNvPr id="11" name="Groupe 10"/>
          <p:cNvGrpSpPr/>
          <p:nvPr/>
        </p:nvGrpSpPr>
        <p:grpSpPr>
          <a:xfrm>
            <a:off x="-1" y="0"/>
            <a:ext cx="4978331" cy="6858000"/>
            <a:chOff x="-1" y="0"/>
            <a:chExt cx="4978331" cy="685800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97833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8"/>
            <p:cNvCxnSpPr/>
            <p:nvPr/>
          </p:nvCxnSpPr>
          <p:spPr>
            <a:xfrm>
              <a:off x="179512" y="3429000"/>
              <a:ext cx="21602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ZoneTexte 9"/>
            <p:cNvSpPr txBox="1"/>
            <p:nvPr/>
          </p:nvSpPr>
          <p:spPr>
            <a:xfrm>
              <a:off x="395536" y="3297427"/>
              <a:ext cx="1368152" cy="276999"/>
            </a:xfrm>
            <a:prstGeom prst="rect">
              <a:avLst/>
            </a:prstGeom>
            <a:noFill/>
          </p:spPr>
          <p:txBody>
            <a:bodyPr wrap="square" rtlCol="0">
              <a:spAutoFit/>
            </a:bodyPr>
            <a:lstStyle/>
            <a:p>
              <a:r>
                <a:rPr lang="fr-FR" sz="1200" dirty="0" smtClean="0"/>
                <a:t>Métropole Lilloise</a:t>
              </a:r>
              <a:endParaRPr lang="fr-FR" sz="1200" dirty="0"/>
            </a:p>
          </p:txBody>
        </p:sp>
        <p:cxnSp>
          <p:nvCxnSpPr>
            <p:cNvPr id="18" name="Connecteur droit 17"/>
            <p:cNvCxnSpPr/>
            <p:nvPr/>
          </p:nvCxnSpPr>
          <p:spPr>
            <a:xfrm>
              <a:off x="1763688" y="3435926"/>
              <a:ext cx="216024" cy="0"/>
            </a:xfrm>
            <a:prstGeom prst="line">
              <a:avLst/>
            </a:prstGeom>
            <a:ln>
              <a:solidFill>
                <a:schemeClr val="tx2">
                  <a:lumMod val="60000"/>
                  <a:lumOff val="40000"/>
                </a:schemeClr>
              </a:solidFill>
            </a:ln>
          </p:spPr>
          <p:style>
            <a:lnRef idx="3">
              <a:schemeClr val="accent2"/>
            </a:lnRef>
            <a:fillRef idx="0">
              <a:schemeClr val="accent2"/>
            </a:fillRef>
            <a:effectRef idx="2">
              <a:schemeClr val="accent2"/>
            </a:effectRef>
            <a:fontRef idx="minor">
              <a:schemeClr val="tx1"/>
            </a:fontRef>
          </p:style>
        </p:cxnSp>
        <p:sp>
          <p:nvSpPr>
            <p:cNvPr id="19" name="ZoneTexte 18"/>
            <p:cNvSpPr txBox="1"/>
            <p:nvPr/>
          </p:nvSpPr>
          <p:spPr>
            <a:xfrm>
              <a:off x="1979712" y="3311326"/>
              <a:ext cx="684076" cy="276999"/>
            </a:xfrm>
            <a:prstGeom prst="rect">
              <a:avLst/>
            </a:prstGeom>
            <a:noFill/>
          </p:spPr>
          <p:txBody>
            <a:bodyPr wrap="square" rtlCol="0">
              <a:spAutoFit/>
            </a:bodyPr>
            <a:lstStyle/>
            <a:p>
              <a:r>
                <a:rPr lang="fr-FR" sz="1200" dirty="0" smtClean="0"/>
                <a:t>NPC</a:t>
              </a:r>
              <a:endParaRPr lang="fr-FR" sz="1200" dirty="0"/>
            </a:p>
          </p:txBody>
        </p:sp>
        <p:cxnSp>
          <p:nvCxnSpPr>
            <p:cNvPr id="20" name="Connecteur droit 19"/>
            <p:cNvCxnSpPr/>
            <p:nvPr/>
          </p:nvCxnSpPr>
          <p:spPr>
            <a:xfrm>
              <a:off x="2461454" y="3435969"/>
              <a:ext cx="216024" cy="0"/>
            </a:xfrm>
            <a:prstGeom prst="line">
              <a:avLst/>
            </a:prstGeom>
            <a:ln>
              <a:solidFill>
                <a:schemeClr val="accent3">
                  <a:lumMod val="75000"/>
                </a:schemeClr>
              </a:solidFill>
            </a:ln>
          </p:spPr>
          <p:style>
            <a:lnRef idx="3">
              <a:schemeClr val="accent2"/>
            </a:lnRef>
            <a:fillRef idx="0">
              <a:schemeClr val="accent2"/>
            </a:fillRef>
            <a:effectRef idx="2">
              <a:schemeClr val="accent2"/>
            </a:effectRef>
            <a:fontRef idx="minor">
              <a:schemeClr val="tx1"/>
            </a:fontRef>
          </p:style>
        </p:cxnSp>
        <p:sp>
          <p:nvSpPr>
            <p:cNvPr id="21" name="ZoneTexte 20"/>
            <p:cNvSpPr txBox="1"/>
            <p:nvPr/>
          </p:nvSpPr>
          <p:spPr>
            <a:xfrm>
              <a:off x="2699792" y="3297469"/>
              <a:ext cx="684076" cy="276999"/>
            </a:xfrm>
            <a:prstGeom prst="rect">
              <a:avLst/>
            </a:prstGeom>
            <a:noFill/>
          </p:spPr>
          <p:txBody>
            <a:bodyPr wrap="square" rtlCol="0">
              <a:spAutoFit/>
            </a:bodyPr>
            <a:lstStyle/>
            <a:p>
              <a:r>
                <a:rPr lang="fr-FR" sz="1200" dirty="0" smtClean="0"/>
                <a:t>France</a:t>
              </a:r>
              <a:endParaRPr lang="fr-FR" sz="1200" dirty="0"/>
            </a:p>
          </p:txBody>
        </p:sp>
      </p:grpSp>
    </p:spTree>
    <p:extLst>
      <p:ext uri="{BB962C8B-B14F-4D97-AF65-F5344CB8AC3E}">
        <p14:creationId xmlns:p14="http://schemas.microsoft.com/office/powerpoint/2010/main" val="160866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chemeClr val="accent2"/>
                </a:solidFill>
              </a:rPr>
              <a:t>Etablissements et salariés par zone d’emploi en </a:t>
            </a:r>
            <a:r>
              <a:rPr lang="fr-FR" sz="2800" dirty="0" smtClean="0">
                <a:solidFill>
                  <a:schemeClr val="accent2"/>
                </a:solidFill>
              </a:rPr>
              <a:t>2011</a:t>
            </a:r>
            <a:br>
              <a:rPr lang="fr-FR" sz="2800" dirty="0" smtClean="0">
                <a:solidFill>
                  <a:schemeClr val="accent2"/>
                </a:solidFill>
              </a:rPr>
            </a:br>
            <a:r>
              <a:rPr lang="fr-FR" sz="1200" dirty="0" smtClean="0">
                <a:solidFill>
                  <a:schemeClr val="accent2"/>
                </a:solidFill>
              </a:rPr>
              <a:t>(</a:t>
            </a:r>
            <a:r>
              <a:rPr lang="fr-FR" sz="1200" dirty="0" err="1" smtClean="0">
                <a:solidFill>
                  <a:schemeClr val="accent2"/>
                </a:solidFill>
              </a:rPr>
              <a:t>observ@toire</a:t>
            </a:r>
            <a:r>
              <a:rPr lang="fr-FR" sz="1200" dirty="0" smtClean="0">
                <a:solidFill>
                  <a:schemeClr val="accent2"/>
                </a:solidFill>
              </a:rPr>
              <a:t> des TIC)</a:t>
            </a:r>
            <a:endParaRPr lang="fr-FR" sz="1200" dirty="0">
              <a:solidFill>
                <a:schemeClr val="accent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18" y="1628800"/>
            <a:ext cx="8863402" cy="454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55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156176" y="1005318"/>
            <a:ext cx="23971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fr-FR" sz="11500" b="1" dirty="0" smtClean="0">
                <a:solidFill>
                  <a:srgbClr val="92D050"/>
                </a:solidFill>
                <a:latin typeface="+mj-lt"/>
              </a:rPr>
              <a:t>18</a:t>
            </a:r>
            <a:endParaRPr lang="fr-FR" sz="8800" b="1" dirty="0">
              <a:solidFill>
                <a:srgbClr val="92D050"/>
              </a:solidFill>
              <a:latin typeface="+mj-lt"/>
            </a:endParaRPr>
          </a:p>
        </p:txBody>
      </p:sp>
      <p:sp>
        <p:nvSpPr>
          <p:cNvPr id="5" name="Rectangle 4"/>
          <p:cNvSpPr/>
          <p:nvPr/>
        </p:nvSpPr>
        <p:spPr>
          <a:xfrm>
            <a:off x="5508104" y="2828836"/>
            <a:ext cx="3312368" cy="3046988"/>
          </a:xfrm>
          <a:prstGeom prst="rect">
            <a:avLst/>
          </a:prstGeom>
        </p:spPr>
        <p:txBody>
          <a:bodyPr wrap="square">
            <a:spAutoFit/>
          </a:bodyPr>
          <a:lstStyle/>
          <a:p>
            <a:pPr marL="800100" lvl="1" indent="-342900" algn="ctr"/>
            <a:r>
              <a:rPr lang="fr-FR" sz="2400" b="1" dirty="0" smtClean="0">
                <a:solidFill>
                  <a:schemeClr val="bg1">
                    <a:lumMod val="50000"/>
                  </a:schemeClr>
                </a:solidFill>
              </a:rPr>
              <a:t>Sociétés Numériques</a:t>
            </a:r>
          </a:p>
          <a:p>
            <a:pPr marL="800100" lvl="1" indent="-342900" algn="ctr"/>
            <a:r>
              <a:rPr lang="fr-FR" sz="2400" b="1" dirty="0" smtClean="0">
                <a:solidFill>
                  <a:schemeClr val="bg1">
                    <a:lumMod val="50000"/>
                  </a:schemeClr>
                </a:solidFill>
              </a:rPr>
              <a:t>régionales (dont le</a:t>
            </a:r>
          </a:p>
          <a:p>
            <a:pPr marL="800100" lvl="1" indent="-342900" algn="ctr"/>
            <a:r>
              <a:rPr lang="fr-FR" sz="2400" b="1" dirty="0" smtClean="0">
                <a:solidFill>
                  <a:schemeClr val="bg1">
                    <a:lumMod val="50000"/>
                  </a:schemeClr>
                </a:solidFill>
              </a:rPr>
              <a:t>siège est en Région)</a:t>
            </a:r>
          </a:p>
          <a:p>
            <a:pPr marL="800100" lvl="1" indent="-342900" algn="ctr"/>
            <a:r>
              <a:rPr lang="fr-FR" sz="2400" b="1" dirty="0" smtClean="0">
                <a:solidFill>
                  <a:schemeClr val="bg1">
                    <a:lumMod val="50000"/>
                  </a:schemeClr>
                </a:solidFill>
              </a:rPr>
              <a:t>dépassent les 5</a:t>
            </a:r>
          </a:p>
          <a:p>
            <a:pPr marL="800100" lvl="1" indent="-342900" algn="ctr"/>
            <a:r>
              <a:rPr lang="fr-FR" sz="2400" b="1" dirty="0" smtClean="0">
                <a:solidFill>
                  <a:schemeClr val="bg1">
                    <a:lumMod val="50000"/>
                  </a:schemeClr>
                </a:solidFill>
              </a:rPr>
              <a:t>millions d’Euros de</a:t>
            </a:r>
          </a:p>
          <a:p>
            <a:pPr marL="800100" lvl="1" indent="-342900" algn="ctr"/>
            <a:r>
              <a:rPr lang="fr-FR" sz="2400" b="1" dirty="0" smtClean="0">
                <a:solidFill>
                  <a:schemeClr val="bg1">
                    <a:lumMod val="50000"/>
                  </a:schemeClr>
                </a:solidFill>
              </a:rPr>
              <a:t>Chiffre d’Affaires</a:t>
            </a:r>
          </a:p>
          <a:p>
            <a:pPr marL="800100" lvl="1" indent="-342900" algn="ctr"/>
            <a:endParaRPr lang="fr-FR" sz="2400" b="1" dirty="0" smtClean="0">
              <a:solidFill>
                <a:schemeClr val="bg1">
                  <a:lumMod val="50000"/>
                </a:schemeClr>
              </a:solidFill>
            </a:endParaRPr>
          </a:p>
          <a:p>
            <a:pPr marL="800100" lvl="1" indent="-342900" algn="ctr"/>
            <a:r>
              <a:rPr lang="fr-FR" sz="1200" b="1" dirty="0" smtClean="0">
                <a:solidFill>
                  <a:schemeClr val="bg1">
                    <a:lumMod val="50000"/>
                  </a:schemeClr>
                </a:solidFill>
              </a:rPr>
              <a:t>						</a:t>
            </a:r>
          </a:p>
        </p:txBody>
      </p:sp>
      <p:graphicFrame>
        <p:nvGraphicFramePr>
          <p:cNvPr id="6" name="Tableau 5"/>
          <p:cNvGraphicFramePr>
            <a:graphicFrameLocks noGrp="1"/>
          </p:cNvGraphicFramePr>
          <p:nvPr>
            <p:extLst>
              <p:ext uri="{D42A27DB-BD31-4B8C-83A1-F6EECF244321}">
                <p14:modId xmlns:p14="http://schemas.microsoft.com/office/powerpoint/2010/main" val="415312025"/>
              </p:ext>
            </p:extLst>
          </p:nvPr>
        </p:nvGraphicFramePr>
        <p:xfrm>
          <a:off x="323528" y="1005318"/>
          <a:ext cx="5153775" cy="5469802"/>
        </p:xfrm>
        <a:graphic>
          <a:graphicData uri="http://schemas.openxmlformats.org/drawingml/2006/table">
            <a:tbl>
              <a:tblPr firstRow="1" bandRow="1">
                <a:tableStyleId>{5C22544A-7EE6-4342-B048-85BDC9FD1C3A}</a:tableStyleId>
              </a:tblPr>
              <a:tblGrid>
                <a:gridCol w="3074182"/>
                <a:gridCol w="2079593"/>
              </a:tblGrid>
              <a:tr h="1032038">
                <a:tc>
                  <a:txBody>
                    <a:bodyPr/>
                    <a:lstStyle/>
                    <a:p>
                      <a:r>
                        <a:rPr lang="fr-FR" dirty="0" smtClean="0"/>
                        <a:t>Société </a:t>
                      </a:r>
                      <a:endParaRPr lang="fr-FR" dirty="0"/>
                    </a:p>
                  </a:txBody>
                  <a:tcPr/>
                </a:tc>
                <a:tc>
                  <a:txBody>
                    <a:bodyPr/>
                    <a:lstStyle/>
                    <a:p>
                      <a:r>
                        <a:rPr lang="fr-FR" dirty="0" smtClean="0"/>
                        <a:t>CA en millions d’Euros  - ordre</a:t>
                      </a:r>
                      <a:r>
                        <a:rPr lang="fr-FR" baseline="0" dirty="0" smtClean="0"/>
                        <a:t> de grandeur</a:t>
                      </a:r>
                      <a:endParaRPr lang="fr-FR" dirty="0"/>
                    </a:p>
                  </a:txBody>
                  <a:tcPr/>
                </a:tc>
              </a:tr>
              <a:tr h="722427">
                <a:tc>
                  <a:txBody>
                    <a:bodyPr/>
                    <a:lstStyle/>
                    <a:p>
                      <a:r>
                        <a:rPr lang="fr-FR" dirty="0" smtClean="0"/>
                        <a:t>ANKAMA (éditeur jeux)</a:t>
                      </a:r>
                      <a:endParaRPr lang="fr-FR" dirty="0"/>
                    </a:p>
                  </a:txBody>
                  <a:tcPr/>
                </a:tc>
                <a:tc>
                  <a:txBody>
                    <a:bodyPr/>
                    <a:lstStyle/>
                    <a:p>
                      <a:pPr algn="r"/>
                      <a:r>
                        <a:rPr lang="fr-FR" dirty="0" smtClean="0"/>
                        <a:t>43</a:t>
                      </a:r>
                    </a:p>
                    <a:p>
                      <a:pPr algn="r"/>
                      <a:r>
                        <a:rPr lang="fr-FR" dirty="0" smtClean="0"/>
                        <a:t>en</a:t>
                      </a:r>
                      <a:r>
                        <a:rPr lang="fr-FR" baseline="0" dirty="0" smtClean="0"/>
                        <a:t> 2013 (presse)</a:t>
                      </a:r>
                      <a:endParaRPr lang="fr-FR" dirty="0"/>
                    </a:p>
                  </a:txBody>
                  <a:tcPr/>
                </a:tc>
              </a:tr>
              <a:tr h="722427">
                <a:tc>
                  <a:txBody>
                    <a:bodyPr/>
                    <a:lstStyle/>
                    <a:p>
                      <a:r>
                        <a:rPr lang="fr-FR" dirty="0" smtClean="0"/>
                        <a:t>OVH (opérateur)</a:t>
                      </a:r>
                      <a:endParaRPr lang="fr-FR" dirty="0"/>
                    </a:p>
                  </a:txBody>
                  <a:tcPr/>
                </a:tc>
                <a:tc>
                  <a:txBody>
                    <a:bodyPr/>
                    <a:lstStyle/>
                    <a:p>
                      <a:pPr algn="r"/>
                      <a:r>
                        <a:rPr lang="fr-FR" dirty="0" smtClean="0"/>
                        <a:t>200 </a:t>
                      </a:r>
                    </a:p>
                    <a:p>
                      <a:pPr algn="r"/>
                      <a:r>
                        <a:rPr lang="fr-FR" dirty="0" smtClean="0"/>
                        <a:t>estimé 2013</a:t>
                      </a:r>
                      <a:endParaRPr lang="fr-FR" dirty="0"/>
                    </a:p>
                  </a:txBody>
                  <a:tcPr/>
                </a:tc>
              </a:tr>
              <a:tr h="412815">
                <a:tc>
                  <a:txBody>
                    <a:bodyPr/>
                    <a:lstStyle/>
                    <a:p>
                      <a:r>
                        <a:rPr lang="fr-FR" dirty="0" smtClean="0"/>
                        <a:t>GENERIX (éditeur)</a:t>
                      </a:r>
                      <a:endParaRPr lang="fr-FR" dirty="0"/>
                    </a:p>
                  </a:txBody>
                  <a:tcPr/>
                </a:tc>
                <a:tc>
                  <a:txBody>
                    <a:bodyPr/>
                    <a:lstStyle/>
                    <a:p>
                      <a:pPr algn="r"/>
                      <a:r>
                        <a:rPr lang="fr-FR" dirty="0" smtClean="0"/>
                        <a:t>62 </a:t>
                      </a:r>
                    </a:p>
                  </a:txBody>
                  <a:tcPr/>
                </a:tc>
              </a:tr>
              <a:tr h="412815">
                <a:tc>
                  <a:txBody>
                    <a:bodyPr/>
                    <a:lstStyle/>
                    <a:p>
                      <a:r>
                        <a:rPr lang="fr-FR" dirty="0" smtClean="0"/>
                        <a:t>CYLANDE</a:t>
                      </a:r>
                      <a:r>
                        <a:rPr lang="fr-FR" baseline="0" dirty="0" smtClean="0"/>
                        <a:t> </a:t>
                      </a:r>
                      <a:r>
                        <a:rPr lang="fr-FR" dirty="0" smtClean="0"/>
                        <a:t>(éditeur)</a:t>
                      </a:r>
                      <a:endParaRPr lang="fr-FR" dirty="0"/>
                    </a:p>
                  </a:txBody>
                  <a:tcPr/>
                </a:tc>
                <a:tc>
                  <a:txBody>
                    <a:bodyPr/>
                    <a:lstStyle/>
                    <a:p>
                      <a:pPr algn="r"/>
                      <a:r>
                        <a:rPr lang="fr-FR" dirty="0" smtClean="0"/>
                        <a:t>45</a:t>
                      </a:r>
                      <a:endParaRPr lang="fr-FR" dirty="0"/>
                    </a:p>
                  </a:txBody>
                  <a:tcPr/>
                </a:tc>
              </a:tr>
              <a:tr h="1341650">
                <a:tc>
                  <a:txBody>
                    <a:bodyPr/>
                    <a:lstStyle/>
                    <a:p>
                      <a:r>
                        <a:rPr lang="fr-FR" dirty="0" smtClean="0"/>
                        <a:t>NETASQ</a:t>
                      </a:r>
                      <a:r>
                        <a:rPr lang="fr-FR" baseline="0" dirty="0" smtClean="0"/>
                        <a:t> (éditeur)</a:t>
                      </a:r>
                    </a:p>
                    <a:p>
                      <a:r>
                        <a:rPr lang="fr-FR" baseline="0" dirty="0" smtClean="0"/>
                        <a:t>Rachat en 2012 par CASSIDIAN CYBERSECURITY (division de EADS)</a:t>
                      </a:r>
                      <a:endParaRPr lang="fr-FR" dirty="0"/>
                    </a:p>
                  </a:txBody>
                  <a:tcPr/>
                </a:tc>
                <a:tc>
                  <a:txBody>
                    <a:bodyPr/>
                    <a:lstStyle/>
                    <a:p>
                      <a:pPr algn="r"/>
                      <a:r>
                        <a:rPr lang="fr-FR" dirty="0" smtClean="0"/>
                        <a:t>20 </a:t>
                      </a:r>
                    </a:p>
                    <a:p>
                      <a:pPr algn="r"/>
                      <a:r>
                        <a:rPr lang="fr-FR" dirty="0" smtClean="0"/>
                        <a:t>presse</a:t>
                      </a:r>
                      <a:endParaRPr lang="fr-FR" dirty="0"/>
                    </a:p>
                  </a:txBody>
                  <a:tcPr/>
                </a:tc>
              </a:tr>
              <a:tr h="412815">
                <a:tc>
                  <a:txBody>
                    <a:bodyPr/>
                    <a:lstStyle/>
                    <a:p>
                      <a:r>
                        <a:rPr lang="fr-FR" dirty="0" smtClean="0"/>
                        <a:t>ESPACE FREE</a:t>
                      </a:r>
                      <a:r>
                        <a:rPr lang="fr-FR" baseline="0" dirty="0" smtClean="0"/>
                        <a:t> LANCE</a:t>
                      </a:r>
                      <a:endParaRPr lang="fr-FR" dirty="0"/>
                    </a:p>
                  </a:txBody>
                  <a:tcPr/>
                </a:tc>
                <a:tc>
                  <a:txBody>
                    <a:bodyPr/>
                    <a:lstStyle/>
                    <a:p>
                      <a:pPr algn="r"/>
                      <a:r>
                        <a:rPr lang="fr-FR" dirty="0" smtClean="0"/>
                        <a:t>27</a:t>
                      </a:r>
                      <a:endParaRPr lang="fr-FR" dirty="0"/>
                    </a:p>
                  </a:txBody>
                  <a:tcPr/>
                </a:tc>
              </a:tr>
              <a:tr h="412815">
                <a:tc>
                  <a:txBody>
                    <a:bodyPr/>
                    <a:lstStyle/>
                    <a:p>
                      <a:r>
                        <a:rPr lang="fr-FR" dirty="0" smtClean="0"/>
                        <a:t>…/…</a:t>
                      </a:r>
                      <a:endParaRPr lang="fr-FR" dirty="0"/>
                    </a:p>
                  </a:txBody>
                  <a:tcPr/>
                </a:tc>
                <a:tc>
                  <a:txBody>
                    <a:bodyPr/>
                    <a:lstStyle/>
                    <a:p>
                      <a:r>
                        <a:rPr lang="fr-FR" dirty="0" smtClean="0"/>
                        <a:t>…</a:t>
                      </a:r>
                      <a:endParaRPr lang="fr-FR" dirty="0"/>
                    </a:p>
                  </a:txBody>
                  <a:tcPr/>
                </a:tc>
              </a:tr>
            </a:tbl>
          </a:graphicData>
        </a:graphic>
      </p:graphicFrame>
    </p:spTree>
    <p:extLst>
      <p:ext uri="{BB962C8B-B14F-4D97-AF65-F5344CB8AC3E}">
        <p14:creationId xmlns:p14="http://schemas.microsoft.com/office/powerpoint/2010/main" val="1928269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entreprises régionales dans les classements…</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59" y="2348880"/>
            <a:ext cx="8649376" cy="40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0" y="1700808"/>
            <a:ext cx="9144000" cy="461665"/>
          </a:xfrm>
          <a:prstGeom prst="rect">
            <a:avLst/>
          </a:prstGeom>
          <a:noFill/>
        </p:spPr>
        <p:txBody>
          <a:bodyPr wrap="square" rtlCol="0">
            <a:spAutoFit/>
          </a:bodyPr>
          <a:lstStyle/>
          <a:p>
            <a:pPr algn="ctr"/>
            <a:r>
              <a:rPr lang="fr-FR" sz="2400" b="1" dirty="0" smtClean="0">
                <a:solidFill>
                  <a:schemeClr val="accent4"/>
                </a:solidFill>
              </a:rPr>
              <a:t>Panorama Top 250 des éditeurs et créateurs de logiciels français</a:t>
            </a:r>
            <a:endParaRPr lang="fr-FR" sz="2400" b="1" dirty="0">
              <a:solidFill>
                <a:schemeClr val="accent4"/>
              </a:solidFill>
            </a:endParaRPr>
          </a:p>
        </p:txBody>
      </p:sp>
      <p:sp>
        <p:nvSpPr>
          <p:cNvPr id="3" name="Rectangle 2"/>
          <p:cNvSpPr/>
          <p:nvPr/>
        </p:nvSpPr>
        <p:spPr>
          <a:xfrm>
            <a:off x="2555776" y="6021288"/>
            <a:ext cx="2266271" cy="288032"/>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5905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52" y="2348880"/>
            <a:ext cx="835949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1700808"/>
            <a:ext cx="9144000" cy="461665"/>
          </a:xfrm>
          <a:prstGeom prst="rect">
            <a:avLst/>
          </a:prstGeom>
          <a:noFill/>
        </p:spPr>
        <p:txBody>
          <a:bodyPr wrap="square" rtlCol="0">
            <a:spAutoFit/>
          </a:bodyPr>
          <a:lstStyle/>
          <a:p>
            <a:pPr algn="ctr"/>
            <a:r>
              <a:rPr lang="fr-FR" sz="2400" b="1" dirty="0" smtClean="0">
                <a:solidFill>
                  <a:schemeClr val="accent4"/>
                </a:solidFill>
              </a:rPr>
              <a:t>Panorama Top 250 des éditeurs et créateurs de logiciels français</a:t>
            </a:r>
            <a:endParaRPr lang="fr-FR" sz="2400" b="1" dirty="0">
              <a:solidFill>
                <a:schemeClr val="accent4"/>
              </a:solidFill>
            </a:endParaRPr>
          </a:p>
        </p:txBody>
      </p:sp>
      <p:sp>
        <p:nvSpPr>
          <p:cNvPr id="6" name="Rectangle 5"/>
          <p:cNvSpPr/>
          <p:nvPr/>
        </p:nvSpPr>
        <p:spPr>
          <a:xfrm>
            <a:off x="2411760" y="4041068"/>
            <a:ext cx="2266271" cy="288032"/>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411759" y="4581128"/>
            <a:ext cx="2266271" cy="288032"/>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Les entreprises régionales dans les classements…</a:t>
            </a:r>
            <a:endParaRPr lang="fr-FR" dirty="0"/>
          </a:p>
        </p:txBody>
      </p:sp>
    </p:spTree>
    <p:extLst>
      <p:ext uri="{BB962C8B-B14F-4D97-AF65-F5344CB8AC3E}">
        <p14:creationId xmlns:p14="http://schemas.microsoft.com/office/powerpoint/2010/main" val="2544784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Fast</a:t>
            </a:r>
            <a:r>
              <a:rPr lang="fr-FR" b="1" dirty="0" smtClean="0"/>
              <a:t> 50 - Palmarès Nord </a:t>
            </a:r>
            <a:endParaRPr lang="fr-FR" dirty="0"/>
          </a:p>
        </p:txBody>
      </p:sp>
      <p:sp>
        <p:nvSpPr>
          <p:cNvPr id="3" name="Espace réservé du contenu 2"/>
          <p:cNvSpPr>
            <a:spLocks noGrp="1"/>
          </p:cNvSpPr>
          <p:nvPr>
            <p:ph idx="1"/>
          </p:nvPr>
        </p:nvSpPr>
        <p:spPr/>
        <p:txBody>
          <a:bodyPr/>
          <a:lstStyle/>
          <a:p>
            <a:pPr marL="0" indent="0">
              <a:buNone/>
            </a:pPr>
            <a:endParaRPr lang="fr-FR" sz="800" dirty="0">
              <a:solidFill>
                <a:srgbClr val="000000"/>
              </a:solidFill>
              <a:latin typeface="Frutiger Next Pro Light"/>
            </a:endParaRP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472130544"/>
              </p:ext>
            </p:extLst>
          </p:nvPr>
        </p:nvGraphicFramePr>
        <p:xfrm>
          <a:off x="467544" y="1755356"/>
          <a:ext cx="8568951" cy="4253386"/>
        </p:xfrm>
        <a:graphic>
          <a:graphicData uri="http://schemas.openxmlformats.org/drawingml/2006/table">
            <a:tbl>
              <a:tblPr/>
              <a:tblGrid>
                <a:gridCol w="1944216"/>
                <a:gridCol w="5040560"/>
                <a:gridCol w="1584175"/>
              </a:tblGrid>
              <a:tr h="367772">
                <a:tc>
                  <a:txBody>
                    <a:bodyPr/>
                    <a:lstStyle/>
                    <a:p>
                      <a:pPr algn="l"/>
                      <a:r>
                        <a:rPr lang="fr-FR" b="1" dirty="0">
                          <a:solidFill>
                            <a:srgbClr val="FFFFFF"/>
                          </a:solidFill>
                          <a:effectLst/>
                        </a:rPr>
                        <a:t>Prix régionaux</a:t>
                      </a:r>
                    </a:p>
                  </a:txBody>
                  <a:tcPr marL="47625" marR="47625" marT="47625" marB="47625" anchor="ctr">
                    <a:lnL>
                      <a:noFill/>
                    </a:lnL>
                    <a:lnR>
                      <a:noFill/>
                    </a:lnR>
                    <a:lnT>
                      <a:noFill/>
                    </a:lnT>
                    <a:lnB w="12700" cap="flat" cmpd="sng" algn="ctr">
                      <a:solidFill>
                        <a:srgbClr val="AEC573"/>
                      </a:solidFill>
                      <a:prstDash val="solid"/>
                      <a:round/>
                      <a:headEnd type="none" w="med" len="med"/>
                      <a:tailEnd type="none" w="med" len="med"/>
                    </a:lnB>
                    <a:solidFill>
                      <a:srgbClr val="A6C42E"/>
                    </a:solidFill>
                  </a:tcPr>
                </a:tc>
                <a:tc>
                  <a:txBody>
                    <a:bodyPr/>
                    <a:lstStyle/>
                    <a:p>
                      <a:pPr algn="l"/>
                      <a:r>
                        <a:rPr lang="fr-FR" b="1" dirty="0">
                          <a:solidFill>
                            <a:srgbClr val="FFFFFF"/>
                          </a:solidFill>
                          <a:effectLst/>
                        </a:rPr>
                        <a:t>Société</a:t>
                      </a:r>
                    </a:p>
                  </a:txBody>
                  <a:tcPr marL="47625" marR="47625" marT="47625" marB="47625" anchor="ctr">
                    <a:lnL>
                      <a:noFill/>
                    </a:lnL>
                    <a:lnR>
                      <a:noFill/>
                    </a:lnR>
                    <a:lnT>
                      <a:noFill/>
                    </a:lnT>
                    <a:lnB w="12700" cap="flat" cmpd="sng" algn="ctr">
                      <a:solidFill>
                        <a:srgbClr val="AEC573"/>
                      </a:solidFill>
                      <a:prstDash val="solid"/>
                      <a:round/>
                      <a:headEnd type="none" w="med" len="med"/>
                      <a:tailEnd type="none" w="med" len="med"/>
                    </a:lnB>
                    <a:solidFill>
                      <a:srgbClr val="A6C42E"/>
                    </a:solidFill>
                  </a:tcPr>
                </a:tc>
                <a:tc>
                  <a:txBody>
                    <a:bodyPr/>
                    <a:lstStyle/>
                    <a:p>
                      <a:pPr algn="l"/>
                      <a:r>
                        <a:rPr lang="fr-FR" b="1">
                          <a:solidFill>
                            <a:srgbClr val="FFFFFF"/>
                          </a:solidFill>
                          <a:effectLst/>
                        </a:rPr>
                        <a:t>Ville</a:t>
                      </a:r>
                    </a:p>
                  </a:txBody>
                  <a:tcPr marL="47625" marR="47625" marT="47625" marB="47625" anchor="ctr">
                    <a:lnL>
                      <a:noFill/>
                    </a:lnL>
                    <a:lnR>
                      <a:noFill/>
                    </a:lnR>
                    <a:lnT>
                      <a:noFill/>
                    </a:lnT>
                    <a:lnB w="12700" cap="flat" cmpd="sng" algn="ctr">
                      <a:solidFill>
                        <a:srgbClr val="AEC573"/>
                      </a:solidFill>
                      <a:prstDash val="solid"/>
                      <a:round/>
                      <a:headEnd type="none" w="med" len="med"/>
                      <a:tailEnd type="none" w="med" len="med"/>
                    </a:lnB>
                    <a:solidFill>
                      <a:srgbClr val="A6C42E"/>
                    </a:solidFill>
                  </a:tcPr>
                </a:tc>
              </a:tr>
              <a:tr h="640758">
                <a:tc>
                  <a:txBody>
                    <a:bodyPr/>
                    <a:lstStyle/>
                    <a:p>
                      <a:pPr algn="l"/>
                      <a:r>
                        <a:rPr lang="fr-FR" b="1">
                          <a:effectLst/>
                        </a:rPr>
                        <a:t>1er prix Nord</a:t>
                      </a:r>
                      <a:endParaRPr lang="fr-FR">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c>
                  <a:txBody>
                    <a:bodyPr/>
                    <a:lstStyle/>
                    <a:p>
                      <a:r>
                        <a:rPr lang="fr-FR" dirty="0">
                          <a:effectLst/>
                        </a:rPr>
                        <a:t>GB AND </a:t>
                      </a:r>
                      <a:r>
                        <a:rPr lang="fr-FR" dirty="0" smtClean="0">
                          <a:effectLst/>
                        </a:rPr>
                        <a:t>SMITH</a:t>
                      </a:r>
                    </a:p>
                    <a:p>
                      <a:r>
                        <a:rPr lang="fr-FR" dirty="0" smtClean="0">
                          <a:solidFill>
                            <a:schemeClr val="accent6">
                              <a:lumMod val="75000"/>
                            </a:schemeClr>
                          </a:solidFill>
                          <a:effectLst/>
                        </a:rPr>
                        <a:t>Sécurité informatique</a:t>
                      </a:r>
                      <a:endParaRPr lang="fr-FR" dirty="0">
                        <a:solidFill>
                          <a:schemeClr val="accent6">
                            <a:lumMod val="75000"/>
                          </a:schemeClr>
                        </a:solidFill>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c>
                  <a:txBody>
                    <a:bodyPr/>
                    <a:lstStyle/>
                    <a:p>
                      <a:r>
                        <a:rPr lang="fr-FR" b="0" dirty="0">
                          <a:effectLst/>
                        </a:rPr>
                        <a:t>Lille (59)</a:t>
                      </a: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r>
              <a:tr h="660184">
                <a:tc>
                  <a:txBody>
                    <a:bodyPr/>
                    <a:lstStyle/>
                    <a:p>
                      <a:pPr algn="l"/>
                      <a:r>
                        <a:rPr lang="fr-FR" b="1">
                          <a:effectLst/>
                        </a:rPr>
                        <a:t>2ème prix Nord</a:t>
                      </a:r>
                      <a:endParaRPr lang="fr-FR">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c>
                  <a:txBody>
                    <a:bodyPr/>
                    <a:lstStyle/>
                    <a:p>
                      <a:r>
                        <a:rPr lang="fr-FR" dirty="0" smtClean="0">
                          <a:effectLst/>
                        </a:rPr>
                        <a:t>KEYNEOSOFT</a:t>
                      </a:r>
                    </a:p>
                    <a:p>
                      <a:r>
                        <a:rPr lang="fr-FR" dirty="0" smtClean="0">
                          <a:solidFill>
                            <a:schemeClr val="accent6">
                              <a:lumMod val="75000"/>
                            </a:schemeClr>
                          </a:solidFill>
                          <a:effectLst/>
                        </a:rPr>
                        <a:t>Digitalisation des points de vente</a:t>
                      </a:r>
                      <a:endParaRPr lang="fr-FR" dirty="0">
                        <a:solidFill>
                          <a:schemeClr val="accent6">
                            <a:lumMod val="75000"/>
                          </a:schemeClr>
                        </a:solidFill>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c>
                  <a:txBody>
                    <a:bodyPr/>
                    <a:lstStyle/>
                    <a:p>
                      <a:r>
                        <a:rPr lang="fr-FR">
                          <a:effectLst/>
                        </a:rPr>
                        <a:t>Tourcoing (59)</a:t>
                      </a: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r>
              <a:tr h="648072">
                <a:tc>
                  <a:txBody>
                    <a:bodyPr/>
                    <a:lstStyle/>
                    <a:p>
                      <a:pPr algn="l"/>
                      <a:r>
                        <a:rPr lang="fr-FR" b="1">
                          <a:effectLst/>
                        </a:rPr>
                        <a:t>3ème prix Nord</a:t>
                      </a:r>
                      <a:endParaRPr lang="fr-FR">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c>
                  <a:txBody>
                    <a:bodyPr/>
                    <a:lstStyle/>
                    <a:p>
                      <a:r>
                        <a:rPr lang="fr-FR" dirty="0" smtClean="0">
                          <a:effectLst/>
                        </a:rPr>
                        <a:t>PHOCEIS</a:t>
                      </a:r>
                    </a:p>
                    <a:p>
                      <a:r>
                        <a:rPr lang="fr-FR" sz="1800" kern="1200" dirty="0" smtClean="0">
                          <a:solidFill>
                            <a:schemeClr val="accent6">
                              <a:lumMod val="75000"/>
                            </a:schemeClr>
                          </a:solidFill>
                          <a:effectLst/>
                          <a:latin typeface="+mn-lt"/>
                          <a:ea typeface="+mn-ea"/>
                          <a:cs typeface="+mn-cs"/>
                        </a:rPr>
                        <a:t>Commerce et marketing digital</a:t>
                      </a:r>
                      <a:endParaRPr lang="fr-FR" sz="1800" kern="1200" dirty="0">
                        <a:solidFill>
                          <a:schemeClr val="accent6">
                            <a:lumMod val="75000"/>
                          </a:schemeClr>
                        </a:solidFill>
                        <a:effectLst/>
                        <a:latin typeface="+mn-lt"/>
                        <a:ea typeface="+mn-ea"/>
                        <a:cs typeface="+mn-cs"/>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c>
                  <a:txBody>
                    <a:bodyPr/>
                    <a:lstStyle/>
                    <a:p>
                      <a:r>
                        <a:rPr lang="fr-FR">
                          <a:effectLst/>
                        </a:rPr>
                        <a:t>Lille (59)</a:t>
                      </a: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r>
              <a:tr h="640758">
                <a:tc>
                  <a:txBody>
                    <a:bodyPr/>
                    <a:lstStyle/>
                    <a:p>
                      <a:pPr algn="l"/>
                      <a:r>
                        <a:rPr lang="fr-FR" b="1">
                          <a:effectLst/>
                        </a:rPr>
                        <a:t>Prix EnterNext et Prix ETI</a:t>
                      </a:r>
                      <a:endParaRPr lang="fr-FR">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c>
                  <a:txBody>
                    <a:bodyPr/>
                    <a:lstStyle/>
                    <a:p>
                      <a:r>
                        <a:rPr lang="fr-FR" dirty="0">
                          <a:effectLst/>
                        </a:rPr>
                        <a:t>GENERIX </a:t>
                      </a:r>
                      <a:r>
                        <a:rPr lang="fr-FR" dirty="0" smtClean="0">
                          <a:effectLst/>
                        </a:rPr>
                        <a:t>GROUP</a:t>
                      </a:r>
                    </a:p>
                    <a:p>
                      <a:r>
                        <a:rPr lang="fr-FR" dirty="0" smtClean="0">
                          <a:solidFill>
                            <a:schemeClr val="accent6">
                              <a:lumMod val="75000"/>
                            </a:schemeClr>
                          </a:solidFill>
                        </a:rPr>
                        <a:t>Logiciels collaboratifs de gestion, mutualisation et optimisation de flux</a:t>
                      </a:r>
                      <a:endParaRPr lang="fr-FR" dirty="0">
                        <a:solidFill>
                          <a:schemeClr val="accent6">
                            <a:lumMod val="75000"/>
                          </a:schemeClr>
                        </a:solidFill>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c>
                  <a:txBody>
                    <a:bodyPr/>
                    <a:lstStyle/>
                    <a:p>
                      <a:r>
                        <a:rPr lang="fr-FR">
                          <a:effectLst/>
                        </a:rPr>
                        <a:t>Villeneuve d'Ascq (59)</a:t>
                      </a: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r>
              <a:tr h="367772">
                <a:tc>
                  <a:txBody>
                    <a:bodyPr/>
                    <a:lstStyle/>
                    <a:p>
                      <a:pPr algn="l"/>
                      <a:r>
                        <a:rPr lang="fr-FR" b="1">
                          <a:effectLst/>
                        </a:rPr>
                        <a:t>Prix Bpifrance</a:t>
                      </a:r>
                      <a:endParaRPr lang="fr-FR">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c>
                  <a:txBody>
                    <a:bodyPr/>
                    <a:lstStyle/>
                    <a:p>
                      <a:r>
                        <a:rPr lang="fr-FR" dirty="0">
                          <a:effectLst/>
                        </a:rPr>
                        <a:t>DBT-CEV</a:t>
                      </a: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c>
                  <a:txBody>
                    <a:bodyPr/>
                    <a:lstStyle/>
                    <a:p>
                      <a:r>
                        <a:rPr lang="fr-FR">
                          <a:effectLst/>
                        </a:rPr>
                        <a:t>Brebières (62)</a:t>
                      </a: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tcPr>
                </a:tc>
              </a:tr>
              <a:tr h="367772">
                <a:tc>
                  <a:txBody>
                    <a:bodyPr/>
                    <a:lstStyle/>
                    <a:p>
                      <a:pPr algn="l"/>
                      <a:r>
                        <a:rPr lang="fr-FR" b="1">
                          <a:effectLst/>
                        </a:rPr>
                        <a:t>Prix Coup de coeur</a:t>
                      </a:r>
                      <a:endParaRPr lang="fr-FR">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c>
                  <a:txBody>
                    <a:bodyPr/>
                    <a:lstStyle/>
                    <a:p>
                      <a:r>
                        <a:rPr lang="fr-FR" dirty="0">
                          <a:effectLst/>
                        </a:rPr>
                        <a:t>GOTO </a:t>
                      </a:r>
                      <a:r>
                        <a:rPr lang="fr-FR" dirty="0" smtClean="0">
                          <a:effectLst/>
                        </a:rPr>
                        <a:t>SOFTWARE</a:t>
                      </a:r>
                    </a:p>
                    <a:p>
                      <a:r>
                        <a:rPr lang="fr-FR" dirty="0" smtClean="0">
                          <a:solidFill>
                            <a:schemeClr val="accent6">
                              <a:lumMod val="75000"/>
                            </a:schemeClr>
                          </a:solidFill>
                          <a:effectLst/>
                        </a:rPr>
                        <a:t>Edition</a:t>
                      </a:r>
                      <a:r>
                        <a:rPr lang="fr-FR" baseline="0" dirty="0" smtClean="0">
                          <a:solidFill>
                            <a:schemeClr val="accent6">
                              <a:lumMod val="75000"/>
                            </a:schemeClr>
                          </a:solidFill>
                          <a:effectLst/>
                        </a:rPr>
                        <a:t> de logiciels </a:t>
                      </a:r>
                      <a:endParaRPr lang="fr-FR" dirty="0">
                        <a:solidFill>
                          <a:schemeClr val="accent6">
                            <a:lumMod val="75000"/>
                          </a:schemeClr>
                        </a:solidFill>
                        <a:effectLst/>
                      </a:endParaRP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c>
                  <a:txBody>
                    <a:bodyPr/>
                    <a:lstStyle/>
                    <a:p>
                      <a:r>
                        <a:rPr lang="fr-FR" dirty="0">
                          <a:effectLst/>
                        </a:rPr>
                        <a:t>Hem (59)</a:t>
                      </a:r>
                    </a:p>
                  </a:txBody>
                  <a:tcPr marL="47625" marR="47625" marT="47625" marB="47625" anchor="ctr">
                    <a:lnL>
                      <a:noFill/>
                    </a:lnL>
                    <a:lnR>
                      <a:noFill/>
                    </a:lnR>
                    <a:lnT w="12700" cap="flat" cmpd="sng" algn="ctr">
                      <a:solidFill>
                        <a:srgbClr val="AEC573"/>
                      </a:solidFill>
                      <a:prstDash val="solid"/>
                      <a:round/>
                      <a:headEnd type="none" w="med" len="med"/>
                      <a:tailEnd type="none" w="med" len="med"/>
                    </a:lnT>
                    <a:lnB w="12700" cap="flat" cmpd="sng" algn="ctr">
                      <a:solidFill>
                        <a:srgbClr val="AEC573"/>
                      </a:solidFill>
                      <a:prstDash val="solid"/>
                      <a:round/>
                      <a:headEnd type="none" w="med" len="med"/>
                      <a:tailEnd type="none" w="med" len="med"/>
                    </a:lnB>
                    <a:solidFill>
                      <a:srgbClr val="D9E6D2"/>
                    </a:solidFill>
                  </a:tcPr>
                </a:tc>
              </a:tr>
            </a:tbl>
          </a:graphicData>
        </a:graphic>
      </p:graphicFrame>
      <p:sp>
        <p:nvSpPr>
          <p:cNvPr id="5" name="Rectangle 2"/>
          <p:cNvSpPr>
            <a:spLocks noChangeArrowheads="1"/>
          </p:cNvSpPr>
          <p:nvPr/>
        </p:nvSpPr>
        <p:spPr bwMode="auto">
          <a:xfrm>
            <a:off x="3246165" y="1256209"/>
            <a:ext cx="3154710" cy="77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6788" rIns="0" bIns="17457"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b="1" i="0" u="none" strike="noStrike" cap="none" normalizeH="0" baseline="0" dirty="0" smtClean="0">
                <a:ln>
                  <a:noFill/>
                </a:ln>
                <a:solidFill>
                  <a:srgbClr val="999999"/>
                </a:solidFill>
                <a:effectLst/>
                <a:latin typeface="Arial" pitchFamily="34" charset="0"/>
                <a:cs typeface="Arial" pitchFamily="34" charset="0"/>
              </a:rPr>
              <a:t>Classement de l’édition 2013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ZoneTexte 5"/>
          <p:cNvSpPr txBox="1"/>
          <p:nvPr/>
        </p:nvSpPr>
        <p:spPr>
          <a:xfrm>
            <a:off x="0" y="6211669"/>
            <a:ext cx="9144000" cy="646331"/>
          </a:xfrm>
          <a:prstGeom prst="rect">
            <a:avLst/>
          </a:prstGeom>
          <a:noFill/>
        </p:spPr>
        <p:txBody>
          <a:bodyPr wrap="square" rtlCol="0">
            <a:spAutoFit/>
          </a:bodyPr>
          <a:lstStyle/>
          <a:p>
            <a:pPr algn="ctr"/>
            <a:r>
              <a:rPr lang="fr-FR" dirty="0" smtClean="0"/>
              <a:t>Le « </a:t>
            </a:r>
            <a:r>
              <a:rPr lang="fr-FR" dirty="0" err="1" smtClean="0"/>
              <a:t>Technology</a:t>
            </a:r>
            <a:r>
              <a:rPr lang="fr-FR" dirty="0" smtClean="0"/>
              <a:t> </a:t>
            </a:r>
            <a:r>
              <a:rPr lang="fr-FR" dirty="0" err="1"/>
              <a:t>Fast</a:t>
            </a:r>
            <a:r>
              <a:rPr lang="fr-FR" dirty="0"/>
              <a:t> </a:t>
            </a:r>
            <a:r>
              <a:rPr lang="fr-FR" dirty="0" smtClean="0"/>
              <a:t>50 » </a:t>
            </a:r>
            <a:r>
              <a:rPr lang="fr-FR" dirty="0"/>
              <a:t>promeut et </a:t>
            </a:r>
            <a:r>
              <a:rPr lang="fr-FR" dirty="0" smtClean="0"/>
              <a:t>encourage le </a:t>
            </a:r>
            <a:r>
              <a:rPr lang="fr-FR" dirty="0"/>
              <a:t>développement des entreprises alliant innovation et croissance dans les hautes technologies.</a:t>
            </a:r>
          </a:p>
        </p:txBody>
      </p:sp>
    </p:spTree>
    <p:extLst>
      <p:ext uri="{BB962C8B-B14F-4D97-AF65-F5344CB8AC3E}">
        <p14:creationId xmlns:p14="http://schemas.microsoft.com/office/powerpoint/2010/main" val="2906960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4915" y="260648"/>
            <a:ext cx="3827866" cy="1143000"/>
          </a:xfrm>
        </p:spPr>
        <p:txBody>
          <a:bodyPr vert="horz" lIns="91440" tIns="45720" rIns="91440" bIns="45720" rtlCol="0" anchor="ctr">
            <a:normAutofit fontScale="90000"/>
          </a:bodyPr>
          <a:lstStyle/>
          <a:p>
            <a:r>
              <a:rPr lang="fr-FR" dirty="0"/>
              <a:t>Les référentiels métiers</a:t>
            </a:r>
          </a:p>
        </p:txBody>
      </p:sp>
      <p:pic>
        <p:nvPicPr>
          <p:cNvPr id="4" name="Picture 2" descr="C:\Users\promain-prn\Desktop\Métiers du 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28664" cy="5085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main-prn\Desktop\MetWeb350x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828" y="2204863"/>
            <a:ext cx="3333750"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15"/>
          <p:cNvSpPr txBox="1"/>
          <p:nvPr/>
        </p:nvSpPr>
        <p:spPr>
          <a:xfrm>
            <a:off x="5578733" y="3395999"/>
            <a:ext cx="3626923"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smtClean="0">
                <a:solidFill>
                  <a:schemeClr val="tx2">
                    <a:lumMod val="60000"/>
                    <a:lumOff val="40000"/>
                  </a:schemeClr>
                </a:solidFill>
                <a:latin typeface="+mj-lt"/>
              </a:rPr>
              <a:t>www.metiers-du-web.com</a:t>
            </a:r>
            <a:endParaRPr lang="fr-FR" sz="2000" b="1" dirty="0">
              <a:solidFill>
                <a:schemeClr val="tx2">
                  <a:lumMod val="60000"/>
                  <a:lumOff val="40000"/>
                </a:schemeClr>
              </a:solidFill>
              <a:latin typeface="+mj-lt"/>
            </a:endParaRPr>
          </a:p>
        </p:txBody>
      </p:sp>
      <p:sp>
        <p:nvSpPr>
          <p:cNvPr id="8" name="Rectangle 7"/>
          <p:cNvSpPr/>
          <p:nvPr/>
        </p:nvSpPr>
        <p:spPr>
          <a:xfrm>
            <a:off x="0" y="5301207"/>
            <a:ext cx="9144000" cy="1602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18182" y="5426839"/>
            <a:ext cx="8707635" cy="1477328"/>
          </a:xfrm>
          <a:prstGeom prst="rect">
            <a:avLst/>
          </a:prstGeom>
          <a:noFill/>
        </p:spPr>
        <p:txBody>
          <a:bodyPr wrap="square" rtlCol="0">
            <a:spAutoFit/>
          </a:bodyPr>
          <a:lstStyle/>
          <a:p>
            <a:pPr algn="just"/>
            <a:r>
              <a:rPr lang="fr-FR" dirty="0" smtClean="0">
                <a:solidFill>
                  <a:schemeClr val="accent1">
                    <a:lumMod val="20000"/>
                    <a:lumOff val="80000"/>
                  </a:schemeClr>
                </a:solidFill>
              </a:rPr>
              <a:t>Le projet COMPETIC avait </a:t>
            </a:r>
            <a:r>
              <a:rPr lang="fr-FR" dirty="0">
                <a:solidFill>
                  <a:schemeClr val="accent1">
                    <a:lumMod val="20000"/>
                    <a:lumOff val="80000"/>
                  </a:schemeClr>
                </a:solidFill>
              </a:rPr>
              <a:t>pour objectif d’IDENTIFIER, DEFINIR et ANTICIPER les métiers et les compétences TIC indispensables au développement de la filière numérique</a:t>
            </a:r>
            <a:r>
              <a:rPr lang="fr-FR" dirty="0" smtClean="0">
                <a:solidFill>
                  <a:schemeClr val="accent1">
                    <a:lumMod val="20000"/>
                    <a:lumOff val="80000"/>
                  </a:schemeClr>
                </a:solidFill>
              </a:rPr>
              <a:t>. Le projet a été initié par </a:t>
            </a:r>
            <a:r>
              <a:rPr lang="fr-FR" dirty="0" err="1" smtClean="0">
                <a:solidFill>
                  <a:schemeClr val="accent1">
                    <a:lumMod val="20000"/>
                    <a:lumOff val="80000"/>
                  </a:schemeClr>
                </a:solidFill>
              </a:rPr>
              <a:t>Technofutur</a:t>
            </a:r>
            <a:r>
              <a:rPr lang="fr-FR" dirty="0" smtClean="0">
                <a:solidFill>
                  <a:schemeClr val="accent1">
                    <a:lumMod val="20000"/>
                    <a:lumOff val="80000"/>
                  </a:schemeClr>
                </a:solidFill>
              </a:rPr>
              <a:t>, </a:t>
            </a:r>
            <a:r>
              <a:rPr lang="fr-FR" dirty="0">
                <a:solidFill>
                  <a:schemeClr val="accent1">
                    <a:lumMod val="20000"/>
                    <a:lumOff val="80000"/>
                  </a:schemeClr>
                </a:solidFill>
              </a:rPr>
              <a:t>en partenariat avec le Pôle Régional Numérique (PRN) en </a:t>
            </a:r>
            <a:r>
              <a:rPr lang="fr-FR" dirty="0" smtClean="0">
                <a:solidFill>
                  <a:schemeClr val="accent1">
                    <a:lumMod val="20000"/>
                    <a:lumOff val="80000"/>
                  </a:schemeClr>
                </a:solidFill>
              </a:rPr>
              <a:t>Nord-Pas-de-Calais - Financement </a:t>
            </a:r>
            <a:r>
              <a:rPr lang="fr-FR" dirty="0">
                <a:solidFill>
                  <a:schemeClr val="accent1">
                    <a:lumMod val="20000"/>
                    <a:lumOff val="80000"/>
                  </a:schemeClr>
                </a:solidFill>
              </a:rPr>
              <a:t>dans le cadre du programme </a:t>
            </a:r>
            <a:r>
              <a:rPr lang="fr-FR" dirty="0" err="1">
                <a:solidFill>
                  <a:schemeClr val="accent1">
                    <a:lumMod val="20000"/>
                    <a:lumOff val="80000"/>
                  </a:schemeClr>
                </a:solidFill>
              </a:rPr>
              <a:t>Interreg</a:t>
            </a:r>
            <a:r>
              <a:rPr lang="fr-FR" dirty="0">
                <a:solidFill>
                  <a:schemeClr val="accent1">
                    <a:lumMod val="20000"/>
                    <a:lumOff val="80000"/>
                  </a:schemeClr>
                </a:solidFill>
              </a:rPr>
              <a:t> IV-A Wallonie-France-Flandre. </a:t>
            </a:r>
          </a:p>
        </p:txBody>
      </p:sp>
    </p:spTree>
    <p:extLst>
      <p:ext uri="{BB962C8B-B14F-4D97-AF65-F5344CB8AC3E}">
        <p14:creationId xmlns:p14="http://schemas.microsoft.com/office/powerpoint/2010/main" val="27623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54" y="0"/>
            <a:ext cx="10165354" cy="6858000"/>
          </a:xfrm>
          <a:prstGeom prst="rect">
            <a:avLst/>
          </a:prstGeom>
        </p:spPr>
      </p:pic>
      <p:sp>
        <p:nvSpPr>
          <p:cNvPr id="5" name="ZoneTexte 4"/>
          <p:cNvSpPr txBox="1"/>
          <p:nvPr/>
        </p:nvSpPr>
        <p:spPr>
          <a:xfrm>
            <a:off x="4837344" y="5288339"/>
            <a:ext cx="4335605" cy="1569660"/>
          </a:xfrm>
          <a:prstGeom prst="rect">
            <a:avLst/>
          </a:prstGeom>
          <a:noFill/>
        </p:spPr>
        <p:txBody>
          <a:bodyPr wrap="square" rtlCol="0">
            <a:spAutoFit/>
          </a:bodyPr>
          <a:lstStyle/>
          <a:p>
            <a:r>
              <a:rPr lang="fr-FR" sz="4800" b="1" dirty="0">
                <a:solidFill>
                  <a:schemeClr val="bg1"/>
                </a:solidFill>
              </a:rPr>
              <a:t>La Filière TIC </a:t>
            </a:r>
          </a:p>
          <a:p>
            <a:r>
              <a:rPr lang="fr-FR" sz="4800" b="1" dirty="0">
                <a:solidFill>
                  <a:schemeClr val="bg1"/>
                </a:solidFill>
              </a:rPr>
              <a:t>nationale</a:t>
            </a:r>
          </a:p>
        </p:txBody>
      </p:sp>
    </p:spTree>
    <p:extLst>
      <p:ext uri="{BB962C8B-B14F-4D97-AF65-F5344CB8AC3E}">
        <p14:creationId xmlns:p14="http://schemas.microsoft.com/office/powerpoint/2010/main" val="3551963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8840"/>
            <a:ext cx="9144000" cy="486916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260648"/>
            <a:ext cx="9144000" cy="1143000"/>
          </a:xfrm>
        </p:spPr>
        <p:txBody>
          <a:bodyPr>
            <a:normAutofit fontScale="90000"/>
          </a:bodyPr>
          <a:lstStyle/>
          <a:p>
            <a:r>
              <a:rPr lang="fr-FR" dirty="0" smtClean="0"/>
              <a:t>Un dynamisme renforcé par la présence de sites d’excellence et d’équipements</a:t>
            </a:r>
            <a:endParaRPr lang="fr-FR" dirty="0"/>
          </a:p>
        </p:txBody>
      </p:sp>
      <p:sp>
        <p:nvSpPr>
          <p:cNvPr id="4" name="ZoneTexte 3"/>
          <p:cNvSpPr txBox="1"/>
          <p:nvPr/>
        </p:nvSpPr>
        <p:spPr>
          <a:xfrm>
            <a:off x="-1960" y="4285628"/>
            <a:ext cx="9144000" cy="2462213"/>
          </a:xfrm>
          <a:prstGeom prst="rect">
            <a:avLst/>
          </a:prstGeom>
          <a:noFill/>
        </p:spPr>
        <p:txBody>
          <a:bodyPr wrap="square" rtlCol="0">
            <a:spAutoFit/>
          </a:bodyPr>
          <a:lstStyle/>
          <a:p>
            <a:pPr algn="ctr"/>
            <a:r>
              <a:rPr lang="fr-FR" sz="2800" b="1" dirty="0" smtClean="0">
                <a:solidFill>
                  <a:schemeClr val="bg1"/>
                </a:solidFill>
              </a:rPr>
              <a:t>EuraTechnologies – Lille – 150 000m²</a:t>
            </a:r>
          </a:p>
          <a:p>
            <a:pPr algn="just"/>
            <a:r>
              <a:rPr lang="fr-FR" sz="2100" dirty="0" smtClean="0">
                <a:solidFill>
                  <a:schemeClr val="bg1"/>
                </a:solidFill>
              </a:rPr>
              <a:t>Avec </a:t>
            </a:r>
            <a:r>
              <a:rPr lang="fr-FR" sz="2100" dirty="0">
                <a:solidFill>
                  <a:schemeClr val="bg1"/>
                </a:solidFill>
              </a:rPr>
              <a:t>plus de 137 entreprises </a:t>
            </a:r>
            <a:r>
              <a:rPr lang="fr-FR" sz="2100" dirty="0" smtClean="0">
                <a:solidFill>
                  <a:schemeClr val="bg1"/>
                </a:solidFill>
              </a:rPr>
              <a:t>et </a:t>
            </a:r>
            <a:r>
              <a:rPr lang="fr-FR" sz="2100" dirty="0">
                <a:solidFill>
                  <a:schemeClr val="bg1"/>
                </a:solidFill>
              </a:rPr>
              <a:t>4 bureaux à l’international, EuraTechnologies intègre sur son site la recherche, la formation et l’entrepreneuriat, un incubateur et un accélérateur pour favoriser le développement des start-up, ainsi qu’une offre de </a:t>
            </a:r>
            <a:r>
              <a:rPr lang="fr-FR" sz="2100" dirty="0" err="1">
                <a:solidFill>
                  <a:schemeClr val="bg1"/>
                </a:solidFill>
              </a:rPr>
              <a:t>mentoring</a:t>
            </a:r>
            <a:r>
              <a:rPr lang="fr-FR" sz="2100" dirty="0">
                <a:solidFill>
                  <a:schemeClr val="bg1"/>
                </a:solidFill>
              </a:rPr>
              <a:t> sur mesure. EuraTechnologies s’est spécialisé dans 4 secteurs d’activités : l’e-business et pure </a:t>
            </a:r>
            <a:r>
              <a:rPr lang="fr-FR" sz="2100" dirty="0" err="1">
                <a:solidFill>
                  <a:schemeClr val="bg1"/>
                </a:solidFill>
              </a:rPr>
              <a:t>players</a:t>
            </a:r>
            <a:r>
              <a:rPr lang="fr-FR" sz="2100" dirty="0">
                <a:solidFill>
                  <a:schemeClr val="bg1"/>
                </a:solidFill>
              </a:rPr>
              <a:t>, les systèmes d’information et édition de logiciels, les télécoms et réseaux, les industries de contenus. </a:t>
            </a:r>
          </a:p>
        </p:txBody>
      </p:sp>
      <p:pic>
        <p:nvPicPr>
          <p:cNvPr id="7172" name="Picture 4" descr="We are lille 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 y="1988840"/>
            <a:ext cx="9144000" cy="215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218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8378"/>
            <a:ext cx="9144000" cy="510962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194" name="Picture 2" descr="http://cache.20minutes.fr/illustrations/2013/03/11/tourcoing-prend-jeu-video-1242741-616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63334"/>
            <a:ext cx="4117240" cy="2539856"/>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a:spLocks noGrp="1"/>
          </p:cNvSpPr>
          <p:nvPr>
            <p:ph type="title"/>
          </p:nvPr>
        </p:nvSpPr>
        <p:spPr>
          <a:xfrm>
            <a:off x="0" y="260648"/>
            <a:ext cx="9144000" cy="1143000"/>
          </a:xfrm>
        </p:spPr>
        <p:txBody>
          <a:bodyPr>
            <a:normAutofit fontScale="90000"/>
          </a:bodyPr>
          <a:lstStyle/>
          <a:p>
            <a:r>
              <a:rPr lang="fr-FR" dirty="0" smtClean="0"/>
              <a:t>Un dynamisme renforcé par la présence de sites d’excellence et d’équipements</a:t>
            </a:r>
            <a:endParaRPr lang="fr-FR" dirty="0"/>
          </a:p>
        </p:txBody>
      </p:sp>
      <p:pic>
        <p:nvPicPr>
          <p:cNvPr id="8196" name="Picture 4" descr="Imaginar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2217"/>
            <a:ext cx="4117241" cy="259900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355976" y="1916832"/>
            <a:ext cx="4536504" cy="4154984"/>
          </a:xfrm>
          <a:prstGeom prst="rect">
            <a:avLst/>
          </a:prstGeom>
          <a:noFill/>
        </p:spPr>
        <p:txBody>
          <a:bodyPr wrap="square" rtlCol="0">
            <a:spAutoFit/>
          </a:bodyPr>
          <a:lstStyle/>
          <a:p>
            <a:pPr algn="ctr"/>
            <a:r>
              <a:rPr lang="fr-FR" sz="2400" b="1" dirty="0" smtClean="0">
                <a:solidFill>
                  <a:schemeClr val="bg1"/>
                </a:solidFill>
              </a:rPr>
              <a:t>La Plaine Image – Roubaix/Tourcoing</a:t>
            </a:r>
          </a:p>
          <a:p>
            <a:pPr algn="ctr"/>
            <a:endParaRPr lang="fr-FR" dirty="0" smtClean="0">
              <a:solidFill>
                <a:schemeClr val="bg1"/>
              </a:solidFill>
            </a:endParaRPr>
          </a:p>
          <a:p>
            <a:pPr algn="just"/>
            <a:r>
              <a:rPr lang="fr-FR" dirty="0" smtClean="0">
                <a:solidFill>
                  <a:schemeClr val="bg1"/>
                </a:solidFill>
              </a:rPr>
              <a:t>Ecosystème </a:t>
            </a:r>
            <a:r>
              <a:rPr lang="fr-FR" dirty="0">
                <a:solidFill>
                  <a:schemeClr val="bg1"/>
                </a:solidFill>
              </a:rPr>
              <a:t>entièrement consacré à l’image et aux industries créatives, la Plaine Images concentre sur 5 hectares toute la diversité des acteurs, des savoir-faire et des projets de ce secteur d’avenir. </a:t>
            </a:r>
          </a:p>
          <a:p>
            <a:pPr algn="just"/>
            <a:r>
              <a:rPr lang="fr-FR" dirty="0">
                <a:solidFill>
                  <a:schemeClr val="bg1"/>
                </a:solidFill>
              </a:rPr>
              <a:t>A la fois hôtel d’entreprises, incubateur et centre de recherche, ce cluster favorise l’émergence d’une filière d’excellence de niveau international.</a:t>
            </a:r>
          </a:p>
          <a:p>
            <a:pPr algn="just"/>
            <a:r>
              <a:rPr lang="fr-FR" dirty="0" smtClean="0">
                <a:solidFill>
                  <a:schemeClr val="bg1"/>
                </a:solidFill>
              </a:rPr>
              <a:t>Plus de 1000 personnes y travaillent.</a:t>
            </a:r>
            <a:endParaRPr lang="fr-FR" dirty="0">
              <a:solidFill>
                <a:schemeClr val="bg1"/>
              </a:solidFill>
            </a:endParaRPr>
          </a:p>
          <a:p>
            <a:endParaRPr lang="fr-FR" dirty="0">
              <a:solidFill>
                <a:schemeClr val="bg1"/>
              </a:solidFill>
            </a:endParaRPr>
          </a:p>
        </p:txBody>
      </p:sp>
    </p:spTree>
    <p:extLst>
      <p:ext uri="{BB962C8B-B14F-4D97-AF65-F5344CB8AC3E}">
        <p14:creationId xmlns:p14="http://schemas.microsoft.com/office/powerpoint/2010/main" val="972402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8378"/>
            <a:ext cx="9144000" cy="510962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4268702" y="1748378"/>
            <a:ext cx="5012920" cy="5355312"/>
          </a:xfrm>
          <a:prstGeom prst="rect">
            <a:avLst/>
          </a:prstGeom>
          <a:noFill/>
        </p:spPr>
        <p:txBody>
          <a:bodyPr wrap="square" rtlCol="0">
            <a:spAutoFit/>
          </a:bodyPr>
          <a:lstStyle/>
          <a:p>
            <a:pPr algn="ctr"/>
            <a:r>
              <a:rPr lang="fr-FR" sz="2400" dirty="0" smtClean="0">
                <a:solidFill>
                  <a:schemeClr val="bg1"/>
                </a:solidFill>
              </a:rPr>
              <a:t>Le parc des Rives Créatives de l’Escaut – Valenciennes</a:t>
            </a:r>
          </a:p>
          <a:p>
            <a:pPr algn="ctr"/>
            <a:endParaRPr lang="fr-FR" sz="1400" dirty="0" smtClean="0">
              <a:solidFill>
                <a:schemeClr val="bg1"/>
              </a:solidFill>
            </a:endParaRPr>
          </a:p>
          <a:p>
            <a:pPr algn="just"/>
            <a:r>
              <a:rPr lang="fr-FR" dirty="0">
                <a:solidFill>
                  <a:schemeClr val="bg1"/>
                </a:solidFill>
              </a:rPr>
              <a:t>Avec la Serre Numérique, le Parc des Rives Créatives est le site d’excellence dédié à la création numérique dans le Hainaut : jeux vidéo, animation, design… Développé par la CCI Grand Hainaut à Valenciennes, la Serre Numérique est le premier ouvrage et l’élément moteur du Parc des Rives Créatives de l’Escaut : 15 ha dédiés à l’accueil d’entreprises relevant de l’image et du numérique. La Serre Numérique concentre en un même espace les entreprises, l’enseignement supérieur, la recherche et l’innovation, dans un concept novateur de « fertilisation croisée » entre ces univers, dédié aux créatifs de tous horizons : dirigeants, enseignants, chercheurs, étudiants, artistes…</a:t>
            </a:r>
          </a:p>
        </p:txBody>
      </p:sp>
      <p:sp>
        <p:nvSpPr>
          <p:cNvPr id="3" name="AutoShape 2" descr="data:image/jpeg;base64,/9j/4AAQSkZJRgABAQAAAQABAAD/2wCEAAkGBxQSEhUUExQVFBQXFBgUFxUXGBgYFxYXGRcXFxQWGBcYHCggGholHRcVITEhJikrLi4uFx8zODMsNygtLisBCgoKDg0OGhAQGiwkHCQsLCwsLCwsLCwsLCwsNCwsLCwsLCwsLCwsLCwsLCwsLCwsLCwsLCwsLCwsKywsLCwsLP/AABEIAKgBLAMBIgACEQEDEQH/xAAcAAABBQEBAQAAAAAAAAAAAAACAQMEBQYABwj/xAA/EAACAQIEAwUGBQIDCAMAAAABAhEAAwQSITEFQVETImFxgQYykaGx8CNCUsHRFOFigvEHFiRDcpKishUzRP/EABgBAAMBAQAAAAAAAAAAAAAAAAABAgME/8QAIhEBAQACAgMBAAIDAAAAAAAAAAECERIhAzFBUTJhE0KB/9oADAMBAAIRAxEAPwDzTMxAUz3TC6wJ3jx2qzwmKuWSBICkMzwvusV0WT+aYMDqaqlxIJAiQRJbodSYnxgfGrPgyAqVuQUadScplcswfEGY5xU4+0300fCsUzgMRpBCnSTqZJA20y1Yi7UHC4ZQSRM6bzp3VHd8CAKk12YTpzZez3a0JuU2BRAVZFzUs0gWiigEijC0qpR5KAQGlBrslOJaFAElui7KiUR40cCgGuypxR4U5XUgGiWlApZoBQaKaAU4BQHCiFJSigy0sVwFLFIyRSxSiiApGACjAo4ogKRgy0S26MLTirQEXFvkAMEgkLpvJIC+QnSayeC4rdudkgZZuO2okGCwhu7E97MNP089TW5a2CIO3T10rOXsNh2u3bmqPaUhW0CKzB4aToSxdj0kdZrLPasWX9pcbdwt5jMkIgV23BYzcykiQNQNzpGvIY7FYh3JLEk5jJPMkltuVeqcdw1u/hkcpnPYvbQSRmfQWliZ94Ez/hE8q8rLQmUjvBt+cyZMDfTSscp20hq5iW5k6E9dBv8AvTLXum2uh+/On3sGCx0U+M+Ynr4+FNCyYnkZ+QmfrUmDDsR9fEU8Gbcag67TGvWgFvulukKInXTXlGkDnzpxXgAEn6UwMARoOo+nSNZ1qRgLsEAyV0McmiSd/p40LYTVobUN3Y1JkwW+AmjxqlWYBTAPgNxEyNPSkGus4sKUUyxIYgjUAaEDTQ+f81ZAVkuEIwOUsQGMg6a5Cc8DXnE+Va60pkyZE6V1+LK1z5zTgKNVpQKdW3WzM3lolWpC2utOhBQaIBRBakRSigGMtJNPtSC3QDWajDUjJXBaAcBNErDnSKlcyigHMlF2VMq0U72tAKARRTQZqIUjh1aMLQKKeApGTLS5aICjAoM2FogKdC12WpAAtOqtKiU6FoM2Fqr4txM2hKgEBsjdQYVjA5wuaf7VdZKiY7BlguXQhs2gBI5yAd+9BqMvRxjONe0TAIyXT3oLAEDIZzFQOeq5fKetUQ4sLy3Ld3vEkZLkZSG7w70CMo00/tTF7hocDvRdLQqGSz5mZF6QRkYnTdo6VI7CzYVgzlz2gYNqvuzIK+ZWDrOY+Brntta6WmM49/S3VKsXFpFm2GhSzIEV9tdc50Mc5g1keK3wWuFAuUsSI1Aza5dddJI6Vcey4/qrpF2GZbEIzTlBDAksJk6F/ADwqg4mqvdutaRURZAUTlEAwVnacp0k60r2Zu/ezL2QPdDEid82mpjwp68y7TC5dYE5BtAJ11OY032YFmdZDgQYgZgOY1H5B8ajW70K0HV+6w5ZYHz0oBLNglS+y5oJ5AxPTbamMRZZGKsCrDQgiPl0q3wGPRbTW3LBWJZo1BIVshMa6glf8xPKg4hZuYu4btu2xEKkid1RQZJ1J/aKDXuHwaoy3GAIIMAzzkSZHjS8SwHaDO6mF3C6yqyYkTGkVMw63XtTAZiQSWGpWWI3/wAseFNYHDXFLDUKXKxyHMmP+kb1prTLYcDYRLn4neXW2pMzrbBfNroN5/0rR27cacgBHM/e1BZwynvbnNmmT0y7eQGnhUrLXRhjplllsIFGKULRhK0QRacCmkUUVAGls0pt0Vq5Rs08qRgW3SNaFO26C4pnY0waNo0mSKcFEGoBmup9lpvLQDcUQWjC0SikHKKcUVwFGFpKhRRilyRuY+tQsRxZE0Heb/Dr89vrU3ORUxtT9act01w3FC7bXPCmDBmeZ/inWtlTB/18qUy2dx0eC0WWmVY0TOaZHqIVGBos1ATFFK1sER9NPnTKNTHEOJC1JgkKJaN8v6h1AjXzqL0bH8Z4TbtYtMgZrjXEMgA5RmWRptvPUkk6zVViOE3b9y6GBC5GDMAFVVTKSADsWCpoTIknWtvwvitm6zwRLFWOcaxBZVg7RB571k+Ke0SG6ltD3YuqShaEcoQmVtMxmDOuoMbmsbI1jJ8CZrZnI6NaY3HkQyW2i2FEjQsbhHqNqbyIyZVAtt2rZwMxhYEAciAAfjzrU8ZxouDF2+z7MlQ1wQAFayLbhJP5iMu8czyrLcLtXGz3QsC1aZzInOTIiP8AMok1Bo1hDqdkdgjc41B5dJidjHKrex7KAWDcuGPxbKSDoLbsouPlOsjNzFV/D+L5RkNq2RuznMNg4iR7m+8fkFafgPF7RVVYOHAgXFMKMhJdxAJWFMkDmOc0Q1dw/geHKLfnNbs3GbEAk6We1AsaBcxZgYOn5dYmav8AhqWLBu27i3AVvOBkh5GmrNlMtMgwYERyrKYbiD4a7+DOV0IKlJW4YIXueBJcRMH1prifErly6zZikkd1Q0CAARvvM0wscH2l1IUgAIoYZiveCjLGs6xlrS8NssFEkNvrr1Mf+MCsZwKCYIkEFQ3TT6iJrb8OwfZKADIgancnmfpW3h77YeTpIVI+/WiiiilC10sXKKKKUCiC0wECiCU4qUYWkDaiKfWhApxRQZVFGqVyiiikZi7aNNm3FTM1dQEMLRZakhBSFKWxpGyUqpO1LiMQibn0qtxXGSAYhB1aPp/NRc4uYLSFUSxAqBieLiIQepkD+TVEnERdcgMWIjvHYctPvlUoWp31M89azuVq5jI6/i3ucyfAaL9+c0w9veTvyHrH1qbbVCHzOQQvcVROZpGhPIRJoL90ZFUIqkMxL/maYgeQj51Klnw5MttMuoykkHz5eO9XGExYYZX1HJua+dQeF2ibCtuoABPPXNy5jQ0eTXTQiPLwn4VG9VSbetFfEHZuRoIrsHiwBlYSp3HTXdafu2Y1BzKdj+x8a2xz2zyx0aC0arSqKcVatCNxHHJYQu5AAEyT6DlJ1I2rzz2h9szcWAANHXSTKmNiYMaTqOmmlav2g4K964oVRkyTvpmDE6q2m7zHPXpWJ9q+F9nfRNQXFqQF1ScofIo1b3T138awzta4yM+ON3FYlXb99+Z5mn+E438a0xDZtgUHe5gRIgnWNeU1K/3Xy4hbbMuQgMXJ7oRoIJbaY03rScG4BZVrTtLWwYRgCO1CtkuMBEyDcBgiSENZ6qldf4gcQmIZmWHkRqjXGNvu3CRIYBl2PgOprWizh8Ph0vCBcuYeznCgEd0Ay8T70ZecydDpGVxty3ZS7aRpdmO6gGO0ChUYDbIFmTqdvHNviLuJUIzwttWaORyqTlUfmYhAAD4CnsabQYTC4c3rjm3eukMqhoVEIEklU96QCFMCIG8zVVwTgrXldDdCLcDsVUF2Iy22eVEKpJCjfXProKe4/atYfB2bb25vNbCysZfw8oL5o7waD5521gLVVw/iV9TeuCZRBpMxMW8gkd78njAPU0fTRsHi7l42bIBZg3ZompzMz5+6w21iSes1BxzkXGChiJOwYQeYg66eOtXXDeBpfvXeydbbZfwBmhVLMAyFzLBwrLpHPU71Fx4i40qEOYyggZTOojzmiQgYDEMhVx3VzsYUjQkchzre8PuO6gnLHrr0jw/kV5dYUnRd52P0+RrWezOMaQhzgKSSQYHLUk8jppVeLLVRnNxtAlEFob+IVFzOwA67CeldgsRnthyMoMkTppyMHbSK6+U3pz6OBaILS2iGEjUdeVOharY0ACjC0YSjFs0AASjCU4ts06tqkZgLR5alrZqPiMUibkT00+Z5VNujkcLc1zsq+8f5qnxvH/06DrsPUms5jeOzoCW8tF/k1nfIuYNVieKqNBr5a/PaqTH8djQsB4Lq338Kzd/G3H55R0XSo4t1nc7Wkw0n4jjTH3BHidTVZduFjLEnzqR2VL2FTtWj3s+PxD5D61qittX7xN1cs9zu94pIGvINv1is/wAFw0MTA2G/nVsxn4/v4U4VOWrMq5LqmVZCn3nMgZV8dZoLwt5FyhjczNnJjLGmTLz6zQFfT135a03dI18en70yaPhn/wBSTpKn6malm3oCRAOx5HL9io3ByBbtmBIGzDx1E9NBUt9Z5azlnQSZgffKs6sX9OZgiCBJE6gDXQ+tP4MssgDMOa66jnp12ppXkAbidOepgSD6D4Vb8FQNcGYhswJ8d/rzogQ2tCMyar818/CutirjHcPNs5k268v84/f6b1B7GfdEEbr08R4VrM/lZ3H8Q+IYsWkLkTv4agEx56V55x3jOHZ7pNv8WCVdjDo8SgVYle6bfPm2lelX7BY2yI7rgmekEGPH9pqtxfsth7tx7jpLPuehiJEb+s7UZS0TUeZ4hzfxBZwy4ZXypbBM5uym2YOrKG35Ca32F4TcuYd0uWiHNx4Vm7oDRe7piIL92RO5NBhfZq4mIuXc2b8S0LZYA5batmud3QCdtBpE7k1sEpY4/p2vBL+A7N1dSX7yGXUgljcGwJIdTmAJB5VNPCWXtcPGS4WedpACAs2moIIMjUR616b7WezYvpZ7NFzWnWBsezJAZBoYGsnwWsH/ALSrX/GvJCAXEJM8jbUnYdJ9ai46OXaN7ZY8XUsXNgGNzRAEkMq5RzYkIpIIGXpBqrx3FLYdj3izRnUQLZdWVmIjQiNNuXjNXPF7yXTYbLnVrFy6Vg9xmRyxgRJZ9Sf8IjlVHx2zbWVRSpDPdMgaB8vZoG5rkggzEnbnU1Sy9i8WhvhmVOzGZzmYrpnV4H6jmXQAzrziKgYjh/aO7QBLeB6dR6elUGGvMp1mNgPA6euuvpVv/UMN3ZTzAHPxzKST41UpVA7Ag7HzU7c5+VazguKt2QCxAVgMpcAxJhidfT0NZPBYxk1ABG0GY1+5p1OIErkhdDMHTkf5PzqJbOys23PGcUl1R2V1IGhsuYDEGRA6+VQE4pdvlVdVhSxKCYMDQd067beFZbDX1buscuuhjRdZMRqNatxxYKn4aDPKqbimNBJ7h5Tp5waq529lx03nBLuZIIcHXRwBzIgRppEVarbqHwLEm7ZVmADaggGYI6kc6tUWurG9MLOza2qcS3TkgCSQB1NVHF/aEW1/Cyvc5BvdPhvNFz17OY7WK4tc+TQnUnwjr03pjG8etWtCwLdJ+z8Kw3FMQ5f+oYNbBUZ0TmZ309PlUDEM98MVMwAY6cok+J28a58vO2nia3G8fe4YUwOn9pk+tQzg7tzbflzjyHKs5w7D50lt8w7gIV9wDmJ13mvSMHdFlsoGYA90nUkePxrDPzZX03w8eLI/7s32uIjHMXDFd9coltPKnL/slcUkZSI30OnOtfZ4gf6jA92GQXweU5kG9XlzFOHvSBEqTGojs1/ioueUXMY8pucHZeVMPgyOVelvhVuLJTLPURz3++tQLvAQ1xUUhQVLHbkV0k7bmnPILgwaYanFQbc/CTXoVv2WtqJZc+sasOsbaUxwDHWWzhFtqVYjKqwVAOUZp/MYJjlIrbG7+ssppk8LhbgVmNplWB3mGUbjrvXNc9NfL761r/aPEjsWA5x9RWPUAnVgu+pmNAdPWNPOtWVdI6fHn9xSPz1j08+fpTBvHaTSOT09aA1fChNpNZ7pHxPTnyqWifHSeUxynpvpUbg0dgkjluPNpqVpqQem+h0Og+tZ1pD9hQdRG3PwnY/GrLhZKvoNv2jeqhL4B+A+Z5+EmrXheKCnN+WJ+m/zpT2L6XyXnPMD0qBhLcYp0kkC0rjbQliNIGg8KeHEEK5h1A05k1VPiSuMcg72FHhqx51pnZpnj7XeOwA3SJ5qOflVdAoreILMF69DBnzrrxgwxE8m2nwccj486jHyzequ+P7AhaMVyqedQ8Rcuh8vZK9s6E5u8No7p5a/KtrWejmE4ijtcUR3CBuNTGojlrI9DWA9tVD4y2z2zDAAjQkEAgNGoLAFI8R8LHjOIs8Pu9oEN53LAKfcSNCT1JzHYVWe0HFLOIw6NaUhu0EMrRkJBLKNARtPLUGsuW+qqROvcPW2q2LRF28bSW2YQioioFUOdSubvkxzA8ah8d9mv6hmt9mvaBFULbLdnndFgsTMZAinnIy+Ip/g1q9fXsreHW5p+JcZozzItBzrqqz+0c/TrFlLYWVAZsqtl6wY13IGsUp2dfPftH7O3rKW7dxUHZ2muSqqrFTdKpJmXPM/pA509wcW7qFmcghsurBZhV1gqevyr1vi2HwHa33uXgzPaW09oNJ0IiANddAV2IBkb14tg8AQDlJAnaJI0Ghld6evwM/jr06KuUE6DXTbY0mG5nl9/wB6S+YgeE0dojf7O9TpR23aHIrsfen5H1FW2Ie0MMSFzOpUZgZQBgIPiSMwB8TVXl7wMkidgN/IU7ZthgVXMNBpyO5JjrqKRa22PsLx5EHZnRDr689a0nE/alLdzskEsJzMdhA38a864FiLNtpYM0SCCYBmRBH8dKYbFObhF0bzEAdI09KqZ2TScsZvbb4rHXLurPodo2qq4qwRMxmdMgj80j9vpvTXDcaXUSuXp5cp6+lV3H2unUMFX9508aeXeJz2tcJxYuCj3ezUwpbKWYKSRl8519KeT2YvWD2mHuZ7RAzuCGOVX7xKge7mAGnLeszhLncGQQNQZ1E7AxV1wm1fthrdq8mZwqNbWSrKzrmAJ2MEsY6GsLjppva09jsVhgwuXktl3uQA+nZ6c4BEktpz0Nb57ls3EYLHc2UyJYqRHoGrzxDbsY1kDkWw6vcDvLFwIcKY13PTnWgXi1t7ze9CFFMFT7ttu8vQa/Gp1va5dLm/jw2Iw8GTZF3Nmy6ZhBnX69Km/wBbam7N23PdgBhrKwIA31BHpXmvEFDcQuh3IRn1Mn3QpJEbEmPnUPi5VL2FyHKlsK7SSSe+GY896eWEEyr0niPtClopbuJcm5Kq+XukpqYM6wANhzFVOA/2hYbtUuXVu2lhkMqDqcpGimeR5VM4J7R4fs8QXdS63Syg+8EbLkjnByn/ALayfGEW7fN0AG22ZgDB3jlWeOW7Zx/Vf9WftR7YA2z2V8F86uoWU/DdncSp1Y5RbMcs1VuD49cm1lCkXVu5nfuksO0AYktAbbc1l8e3aOw7NBltqJChQVRAMx/xEfWgFvMtkEwMtwjWBOpAk7iY+MVeoz3XpnE8SHstAjK2WCRrlgE6eNUxwxzZSUU5c0swiMmca66kQI6mKqOHYhgXDGS6I2ZSDbYAxCmPPnVkMI+fJENlzwSB3cmeZJ/TXT4v4ss/Zmdd6VlH3FA7bUyl4MZUyD0nx/k1aWv4LcXskBJBgeUS0/t86srjaRo0TB2Jnn+9Z7hDjs17wGwAPiWk+QgT51Z2scrLAytBYSpGp23HQ1lWkN3nynvSPA1Z4PFJkYsYUAz0jzqlu3IMNPPQ9YH9vlSnFaNEbHcd3psaVCzwvEELlQ2ZTAEaeDSCZA10qfiB/wAW+XbsV0Ov5t/Ss9g2DopT8Niy+Jhe8fLcVeMw/qGJaZsqOWupmpx9XaMf5LPBH8RfP08qd9oQC1nTnc/9F3+JqPgmm4uvpUj2hgNYHjc/9FNZf7On47C4jKgLmVJgE7jXTzHzFYjj3GcmKZkbVIzMp05d2dAZEiDOsRWt4g7DC93ftFgeOcRua8o4p2i4gJidLROa4FgSCATG5/mKqZX0zzkjXPcsYq3OIL3itwMttQVZu0iDJiV7pBO29ZH2h4fh7Ftblm8tyQ2ZCDKtlhCADGh3n+amYoi+7EG6bKpkBVZcLb0BYiJXUkz0irTCexzduLV68si0rlcoBJIDtbUEd5hpryzCtL2g57NWbyEWy65squplspBAJIyNJImK1F/D4hBbfu3Lhu5AplLakr3M6ncZgpAA1JG2s4O9jGs4k3D2ttkjs1OXIGBCvmVdQCANhoWkzWg4li07O1cAzHEiRdRxaVLqsCoIbRj8PcJ3p7VrpRe0HEw90qrIezBjs5JDCM03DEsSdd+k1V4VCFnMy5iSPxQkj3ZifDegx2NtLa7RoN93YXXUELl7pRVGsn9W0EVGw72XUG4hZhpO2k6bDXej4lkLzyfSp/DUVlZWIG0Hn6U7hWWACPiKEoGJIGk9K0gpxAqNCmT+oHx0p5cQquW3J5jnAjX+1QykNNRca8NpppypcezlSHckyQ2s7gDXnNSsDbJcaAz1+etU5cnck+tWGCY5daXArdtV7O8IbMeSTOpG/nNTOMcJRS7MmfubZvgQJ6xWRiiE1XDrSZ1drIcLZF82ST+ku2oFaO8DcvqnuKj92OYAB16/mHrWKYE8z8em1Grt+pviam+NXJpeNYAXblzE9nIFxrUaTcZbmUt4e6J8DRWrSoGbLDtcPdmGWJUacpE+dZrtXiM7xMxmbc7nfemb9t2k9rcBMa5idqOFPnFxxSVDOSPUAwZjn51FuMjKmYFjlI0zTpE6gwBtVVdIKjvz4ENVzYxSgASfh6mjhsctOwF4dlcchs7MoI6qpuKken1q1W/FsdQCPpVVfxqSNSY1AyncRFM3OMLtsRM7/wAUv8cPktMKbbXAWXQHXpsPQ6gU3iuHLdvYgm4FU2rYtEAxmGaRpOx30/PVZZ4taCrLGd9jv4SKVuMWo0c/Bo+Qp44SJuVvxP4LhFs2kliW7NZWD3WLZmHTSY06VMbGpEzpMes5YnrOkdaoW4xakyxjSIDTzmdPL50J41Y/U3z/AIq5qJvaz4lxDIhKqZmNRprVVhuNFEyFVKiSCIVtYkFuYqLxLidp1AVueuh5dNN9qhWr1skgk6+7pzkz8ophsOG8cC2yMsZEJHMN96fGl9mseVZwymCMwA0gwYPltVfg+yGGffPoNZ2DGeXQVJ9nr1uWzH9MEydJ128Kz3O16aVMep3Y8z112H0A9KkYG8pcjMCDI10nWRvtsKrzdscm5jkdp8vOitpZIBzd7SdD4A8vClyg4rv2f4w9rAWLj21a8z2lZRpHaXQpaORAPxNWntFiltu7KBqLXzF0n6D4VlbWHtn8xnnE71MOBU/mY/GPD96LnNaEwvtO4FxZjiLY/wAX7Vp/aW/AtueTP8xbH71iMRhVtAOC2YGV1jvcjTWAxmJvMtm85YZHeSV07yjU8zKis7Jbv40l601+Kxk4LN0uDb/rFYPj1u1ZNlyjEG32rszFie+QI1211HPLWqW2RZNnOuQzqSJ19aouK2rd9WsXLi21srbXPmU5gxz7T10ox49pzlqls+07YdT2BAyqA7BfeDTETrObLM7k09hPa4reL3MzXFuMc5O/dZXDGdpI2G3kKo0tWA9/IxKq4RQxBJChHzzyGaI30mru1wHh5hXxEyZZpAPe7wI00iGn/qFVrpB3jHtoMTBKBWKAIefNSxIOZcwJOpMwKqsNj2u2Hw7sGCnPbIkQ4MhpJ0p1/ZvBSCMYoAIldDIzXMxHTRVPrTeOwlnDhms3lunPBXQ9wiBHUz8p6iiTs96QbuLzKQc0gCBqwEgMY0gbmaqmJXugnTx58/nVjiMcGtgMAGUESBvrpp6AVeYTB8PdFLEhgoU9/LmaAWaI2zE1VnRMYb0COVLZuGNvWoZmdiPPSrK1hybZG3nrTloLdMjTeetQccsN6VMsYUzqdqb4imgPpVkjYNZcVcBBVdwtNSashThUQWly0IoqALJS5aQGlzUAuWiyikzUs0BVKgzFerQPCN6tOzFQLWt9o5D9qsAaATs6rL6/iR1EetWmambtkFhps0/KlTiQoI2JHrSknmSfWknxrp8RTI4H0/u381wI6f8Ak380GakmjQ2K7BU6cjz/AJFQMEg1jmqnkf2qbQi2BGg6elAOreIVgIEzrAnXzFQ+GlwJW4VkDYL5cxUiNK4ADbSlxg2cN28f+e48go/aiVbp/wD0XPlQBhTiOOvzpcMfwbF2FzniLv8A3UPYtzvXT/mpDi1H5gPWmbvEUHOfKp44f0Oz3Y9WY+bE0vYKGzZZ6SZHjVTe4q2uUCOU0xd4lcI108h9KW8Z6htD2gH/AC7Y/wAopDjR/g+ArLdoT1muY6Uuf9Bb3+IWhIyCZ1gRJ8xUZuIgaBUHjEn4moMnpSFjU27CQ+Ondh9KbbEA86aLnxpM00uIO3bwMQTEzHSi7bxFMmkI8AfhTy79mm3Fl/IVKS4MsVGa0ZmY8KctCJroIovQY6iovEQco051Jcag0F0gjTWkDXDT3T51NBoEEDSlpkcBpZprNrRTQDk0tADXTQDlKKbBpQaAasWMrsxjU6eVSQ1N5qUGgDLdPShSYGaJropZjpQBUVV//wAhuI1H2abTiZjWP5qecCzrqqW4i3h/HwoHxrEETy/fSPSlzgXLVCv4wrt99Kh/1hmd9IqO7Ek/H+KVy36PSc3FPL+9EvFPAfGqtrU/e+0T5a1yeX7T0qd39CZiMQX5keX96inN1+NCDzG2v96VTtuaQKs86OfGhB84NKDSBQZ8+e3pSp8daFT0g0rvr/agBYSd41+FCtlusxvpSpqdh51ynzB8fKmCR4zRmB50MjlXMROomgDDff0rpoVyztG9IQtIDimmfy+NKi+NKE8qYWc1wXWa6urcnFRzFcwkRS11AKggUorq6gCBrs1dXUyJ2g2mlzgD79K6urPlTIlwEA9aQXxE11dU86Pg7d0HWKE4tfr8q6up8roAfiCiaaxGNBA9PrXV1LlTita53pG0mkjX5ya6uooFcXprQm5XV1KAvaaRz+/4pCTp9/fOurqNARf1NEGrq6jQC9wDn6RRNdB5ff711dRoAN6Nj4+s70dnEg7iTz3++ldXUaAAw9PvnRdqJ974iflXV1GgJgASN9THLyoS8jx6eX+ldXUjN22MHNoeVGX8DFdXUyLmGsnz6fetDG+vy/akrqDcpAWefT+1C4P6QdPKlrqVuif/2Q=="/>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xQSEhUUExQVFBQXFBgUFxUXGBgYFxYXGRcXFxQWGBcYHCggGholHRcVITEhJikrLi4uFx8zODMsNygtLisBCgoKDg0OGhAQGiwkHCQsLCwsLCwsLCwsLCwsNCwsLCwsLCwsLCwsLCwsLCwsLCwsLCwsLCwsLCwsKywsLCwsLP/AABEIAKgBLAMBIgACEQEDEQH/xAAcAAABBQEBAQAAAAAAAAAAAAACAQMEBQYABwj/xAA/EAACAQIEAwUGBQIDCAMAAAABAhEAAwQSITEFQVETImFxgQYykaGx8CNCUsHRFOFigvEHFiRDcpKishUzRP/EABgBAAMBAQAAAAAAAAAAAAAAAAABAgME/8QAIhEBAQACAgMBAAIDAAAAAAAAAAECERIhAzFBUTJhE0KB/9oADAMBAAIRAxEAPwDzTMxAUz3TC6wJ3jx2qzwmKuWSBICkMzwvusV0WT+aYMDqaqlxIJAiQRJbodSYnxgfGrPgyAqVuQUadScplcswfEGY5xU4+0300fCsUzgMRpBCnSTqZJA20y1Yi7UHC4ZQSRM6bzp3VHd8CAKk12YTpzZez3a0JuU2BRAVZFzUs0gWiigEijC0qpR5KAQGlBrslOJaFAElui7KiUR40cCgGuypxR4U5XUgGiWlApZoBQaKaAU4BQHCiFJSigy0sVwFLFIyRSxSiiApGACjAo4ogKRgy0S26MLTirQEXFvkAMEgkLpvJIC+QnSayeC4rdudkgZZuO2okGCwhu7E97MNP089TW5a2CIO3T10rOXsNh2u3bmqPaUhW0CKzB4aToSxdj0kdZrLPasWX9pcbdwt5jMkIgV23BYzcykiQNQNzpGvIY7FYh3JLEk5jJPMkltuVeqcdw1u/hkcpnPYvbQSRmfQWliZ94Ez/hE8q8rLQmUjvBt+cyZMDfTSscp20hq5iW5k6E9dBv8AvTLXum2uh+/On3sGCx0U+M+Ynr4+FNCyYnkZ+QmfrUmDDsR9fEU8Gbcag67TGvWgFvulukKInXTXlGkDnzpxXgAEn6UwMARoOo+nSNZ1qRgLsEAyV0McmiSd/p40LYTVobUN3Y1JkwW+AmjxqlWYBTAPgNxEyNPSkGus4sKUUyxIYgjUAaEDTQ+f81ZAVkuEIwOUsQGMg6a5Cc8DXnE+Va60pkyZE6V1+LK1z5zTgKNVpQKdW3WzM3lolWpC2utOhBQaIBRBakRSigGMtJNPtSC3QDWajDUjJXBaAcBNErDnSKlcyigHMlF2VMq0U72tAKARRTQZqIUjh1aMLQKKeApGTLS5aICjAoM2FogKdC12WpAAtOqtKiU6FoM2Fqr4txM2hKgEBsjdQYVjA5wuaf7VdZKiY7BlguXQhs2gBI5yAd+9BqMvRxjONe0TAIyXT3oLAEDIZzFQOeq5fKetUQ4sLy3Ld3vEkZLkZSG7w70CMo00/tTF7hocDvRdLQqGSz5mZF6QRkYnTdo6VI7CzYVgzlz2gYNqvuzIK+ZWDrOY+Brntta6WmM49/S3VKsXFpFm2GhSzIEV9tdc50Mc5g1keK3wWuFAuUsSI1Aza5dddJI6Vcey4/qrpF2GZbEIzTlBDAksJk6F/ADwqg4mqvdutaRURZAUTlEAwVnacp0k60r2Zu/ezL2QPdDEid82mpjwp68y7TC5dYE5BtAJ11OY032YFmdZDgQYgZgOY1H5B8ajW70K0HV+6w5ZYHz0oBLNglS+y5oJ5AxPTbamMRZZGKsCrDQgiPl0q3wGPRbTW3LBWJZo1BIVshMa6glf8xPKg4hZuYu4btu2xEKkid1RQZJ1J/aKDXuHwaoy3GAIIMAzzkSZHjS8SwHaDO6mF3C6yqyYkTGkVMw63XtTAZiQSWGpWWI3/wAseFNYHDXFLDUKXKxyHMmP+kb1prTLYcDYRLn4neXW2pMzrbBfNroN5/0rR27cacgBHM/e1BZwynvbnNmmT0y7eQGnhUrLXRhjplllsIFGKULRhK0QRacCmkUUVAGls0pt0Vq5Rs08qRgW3SNaFO26C4pnY0waNo0mSKcFEGoBmup9lpvLQDcUQWjC0SikHKKcUVwFGFpKhRRilyRuY+tQsRxZE0Heb/Dr89vrU3ORUxtT9act01w3FC7bXPCmDBmeZ/inWtlTB/18qUy2dx0eC0WWmVY0TOaZHqIVGBos1ATFFK1sER9NPnTKNTHEOJC1JgkKJaN8v6h1AjXzqL0bH8Z4TbtYtMgZrjXEMgA5RmWRptvPUkk6zVViOE3b9y6GBC5GDMAFVVTKSADsWCpoTIknWtvwvitm6zwRLFWOcaxBZVg7RB571k+Ke0SG6ltD3YuqShaEcoQmVtMxmDOuoMbmsbI1jJ8CZrZnI6NaY3HkQyW2i2FEjQsbhHqNqbyIyZVAtt2rZwMxhYEAciAAfjzrU8ZxouDF2+z7MlQ1wQAFayLbhJP5iMu8czyrLcLtXGz3QsC1aZzInOTIiP8AMok1Bo1hDqdkdgjc41B5dJidjHKrex7KAWDcuGPxbKSDoLbsouPlOsjNzFV/D+L5RkNq2RuznMNg4iR7m+8fkFafgPF7RVVYOHAgXFMKMhJdxAJWFMkDmOc0Q1dw/geHKLfnNbs3GbEAk6We1AsaBcxZgYOn5dYmav8AhqWLBu27i3AVvOBkh5GmrNlMtMgwYERyrKYbiD4a7+DOV0IKlJW4YIXueBJcRMH1prifErly6zZikkd1Q0CAARvvM0wscH2l1IUgAIoYZiveCjLGs6xlrS8NssFEkNvrr1Mf+MCsZwKCYIkEFQ3TT6iJrb8OwfZKADIgancnmfpW3h77YeTpIVI+/WiiiilC10sXKKKKUCiC0wECiCU4qUYWkDaiKfWhApxRQZVFGqVyiiikZi7aNNm3FTM1dQEMLRZakhBSFKWxpGyUqpO1LiMQibn0qtxXGSAYhB1aPp/NRc4uYLSFUSxAqBieLiIQepkD+TVEnERdcgMWIjvHYctPvlUoWp31M89azuVq5jI6/i3ucyfAaL9+c0w9veTvyHrH1qbbVCHzOQQvcVROZpGhPIRJoL90ZFUIqkMxL/maYgeQj51Klnw5MttMuoykkHz5eO9XGExYYZX1HJua+dQeF2ibCtuoABPPXNy5jQ0eTXTQiPLwn4VG9VSbetFfEHZuRoIrsHiwBlYSp3HTXdafu2Y1BzKdj+x8a2xz2zyx0aC0arSqKcVatCNxHHJYQu5AAEyT6DlJ1I2rzz2h9szcWAANHXSTKmNiYMaTqOmmlav2g4K964oVRkyTvpmDE6q2m7zHPXpWJ9q+F9nfRNQXFqQF1ScofIo1b3T138awzta4yM+ON3FYlXb99+Z5mn+E438a0xDZtgUHe5gRIgnWNeU1K/3Xy4hbbMuQgMXJ7oRoIJbaY03rScG4BZVrTtLWwYRgCO1CtkuMBEyDcBgiSENZ6qldf4gcQmIZmWHkRqjXGNvu3CRIYBl2PgOprWizh8Ph0vCBcuYeznCgEd0Ay8T70ZecydDpGVxty3ZS7aRpdmO6gGO0ChUYDbIFmTqdvHNviLuJUIzwttWaORyqTlUfmYhAAD4CnsabQYTC4c3rjm3eukMqhoVEIEklU96QCFMCIG8zVVwTgrXldDdCLcDsVUF2Iy22eVEKpJCjfXProKe4/atYfB2bb25vNbCysZfw8oL5o7waD5521gLVVw/iV9TeuCZRBpMxMW8gkd78njAPU0fTRsHi7l42bIBZg3ZompzMz5+6w21iSes1BxzkXGChiJOwYQeYg66eOtXXDeBpfvXeydbbZfwBmhVLMAyFzLBwrLpHPU71Fx4i40qEOYyggZTOojzmiQgYDEMhVx3VzsYUjQkchzre8PuO6gnLHrr0jw/kV5dYUnRd52P0+RrWezOMaQhzgKSSQYHLUk8jppVeLLVRnNxtAlEFob+IVFzOwA67CeldgsRnthyMoMkTppyMHbSK6+U3pz6OBaILS2iGEjUdeVOharY0ACjC0YSjFs0AASjCU4ts06tqkZgLR5alrZqPiMUibkT00+Z5VNujkcLc1zsq+8f5qnxvH/06DrsPUms5jeOzoCW8tF/k1nfIuYNVieKqNBr5a/PaqTH8djQsB4Lq338Kzd/G3H55R0XSo4t1nc7Wkw0n4jjTH3BHidTVZduFjLEnzqR2VL2FTtWj3s+PxD5D61qittX7xN1cs9zu94pIGvINv1is/wAFw0MTA2G/nVsxn4/v4U4VOWrMq5LqmVZCn3nMgZV8dZoLwt5FyhjczNnJjLGmTLz6zQFfT135a03dI18en70yaPhn/wBSTpKn6malm3oCRAOx5HL9io3ByBbtmBIGzDx1E9NBUt9Z5azlnQSZgffKs6sX9OZgiCBJE6gDXQ+tP4MssgDMOa66jnp12ppXkAbidOepgSD6D4Vb8FQNcGYhswJ8d/rzogQ2tCMyar818/CutirjHcPNs5k268v84/f6b1B7GfdEEbr08R4VrM/lZ3H8Q+IYsWkLkTv4agEx56V55x3jOHZ7pNv8WCVdjDo8SgVYle6bfPm2lelX7BY2yI7rgmekEGPH9pqtxfsth7tx7jpLPuehiJEb+s7UZS0TUeZ4hzfxBZwy4ZXypbBM5uym2YOrKG35Ca32F4TcuYd0uWiHNx4Vm7oDRe7piIL92RO5NBhfZq4mIuXc2b8S0LZYA5batmud3QCdtBpE7k1sEpY4/p2vBL+A7N1dSX7yGXUgljcGwJIdTmAJB5VNPCWXtcPGS4WedpACAs2moIIMjUR616b7WezYvpZ7NFzWnWBsezJAZBoYGsnwWsH/ALSrX/GvJCAXEJM8jbUnYdJ9ai46OXaN7ZY8XUsXNgGNzRAEkMq5RzYkIpIIGXpBqrx3FLYdj3izRnUQLZdWVmIjQiNNuXjNXPF7yXTYbLnVrFy6Vg9xmRyxgRJZ9Sf8IjlVHx2zbWVRSpDPdMgaB8vZoG5rkggzEnbnU1Sy9i8WhvhmVOzGZzmYrpnV4H6jmXQAzrziKgYjh/aO7QBLeB6dR6elUGGvMp1mNgPA6euuvpVv/UMN3ZTzAHPxzKST41UpVA7Ag7HzU7c5+VazguKt2QCxAVgMpcAxJhidfT0NZPBYxk1ABG0GY1+5p1OIErkhdDMHTkf5PzqJbOys23PGcUl1R2V1IGhsuYDEGRA6+VQE4pdvlVdVhSxKCYMDQd067beFZbDX1buscuuhjRdZMRqNatxxYKn4aDPKqbimNBJ7h5Tp5waq529lx03nBLuZIIcHXRwBzIgRppEVarbqHwLEm7ZVmADaggGYI6kc6tUWurG9MLOza2qcS3TkgCSQB1NVHF/aEW1/Cyvc5BvdPhvNFz17OY7WK4tc+TQnUnwjr03pjG8etWtCwLdJ+z8Kw3FMQ5f+oYNbBUZ0TmZ309PlUDEM98MVMwAY6cok+J28a58vO2nia3G8fe4YUwOn9pk+tQzg7tzbflzjyHKs5w7D50lt8w7gIV9wDmJ13mvSMHdFlsoGYA90nUkePxrDPzZX03w8eLI/7s32uIjHMXDFd9coltPKnL/slcUkZSI30OnOtfZ4gf6jA92GQXweU5kG9XlzFOHvSBEqTGojs1/ioueUXMY8pucHZeVMPgyOVelvhVuLJTLPURz3++tQLvAQ1xUUhQVLHbkV0k7bmnPILgwaYanFQbc/CTXoVv2WtqJZc+sasOsbaUxwDHWWzhFtqVYjKqwVAOUZp/MYJjlIrbG7+ssppk8LhbgVmNplWB3mGUbjrvXNc9NfL761r/aPEjsWA5x9RWPUAnVgu+pmNAdPWNPOtWVdI6fHn9xSPz1j08+fpTBvHaTSOT09aA1fChNpNZ7pHxPTnyqWifHSeUxynpvpUbg0dgkjluPNpqVpqQem+h0Og+tZ1pD9hQdRG3PwnY/GrLhZKvoNv2jeqhL4B+A+Z5+EmrXheKCnN+WJ+m/zpT2L6XyXnPMD0qBhLcYp0kkC0rjbQliNIGg8KeHEEK5h1A05k1VPiSuMcg72FHhqx51pnZpnj7XeOwA3SJ5qOflVdAoreILMF69DBnzrrxgwxE8m2nwccj486jHyzequ+P7AhaMVyqedQ8Rcuh8vZK9s6E5u8No7p5a/KtrWejmE4ijtcUR3CBuNTGojlrI9DWA9tVD4y2z2zDAAjQkEAgNGoLAFI8R8LHjOIs8Pu9oEN53LAKfcSNCT1JzHYVWe0HFLOIw6NaUhu0EMrRkJBLKNARtPLUGsuW+qqROvcPW2q2LRF28bSW2YQioioFUOdSubvkxzA8ah8d9mv6hmt9mvaBFULbLdnndFgsTMZAinnIy+Ip/g1q9fXsreHW5p+JcZozzItBzrqqz+0c/TrFlLYWVAZsqtl6wY13IGsUp2dfPftH7O3rKW7dxUHZ2muSqqrFTdKpJmXPM/pA509wcW7qFmcghsurBZhV1gqevyr1vi2HwHa33uXgzPaW09oNJ0IiANddAV2IBkb14tg8AQDlJAnaJI0Ghld6evwM/jr06KuUE6DXTbY0mG5nl9/wB6S+YgeE0dojf7O9TpR23aHIrsfen5H1FW2Ie0MMSFzOpUZgZQBgIPiSMwB8TVXl7wMkidgN/IU7ZthgVXMNBpyO5JjrqKRa22PsLx5EHZnRDr689a0nE/alLdzskEsJzMdhA38a864FiLNtpYM0SCCYBmRBH8dKYbFObhF0bzEAdI09KqZ2TScsZvbb4rHXLurPodo2qq4qwRMxmdMgj80j9vpvTXDcaXUSuXp5cp6+lV3H2unUMFX9508aeXeJz2tcJxYuCj3ezUwpbKWYKSRl8519KeT2YvWD2mHuZ7RAzuCGOVX7xKge7mAGnLeszhLncGQQNQZ1E7AxV1wm1fthrdq8mZwqNbWSrKzrmAJ2MEsY6GsLjppva09jsVhgwuXktl3uQA+nZ6c4BEktpz0Nb57ls3EYLHc2UyJYqRHoGrzxDbsY1kDkWw6vcDvLFwIcKY13PTnWgXi1t7ze9CFFMFT7ttu8vQa/Gp1va5dLm/jw2Iw8GTZF3Nmy6ZhBnX69Km/wBbam7N23PdgBhrKwIA31BHpXmvEFDcQuh3IRn1Mn3QpJEbEmPnUPi5VL2FyHKlsK7SSSe+GY896eWEEyr0niPtClopbuJcm5Kq+XukpqYM6wANhzFVOA/2hYbtUuXVu2lhkMqDqcpGimeR5VM4J7R4fs8QXdS63Syg+8EbLkjnByn/ALayfGEW7fN0AG22ZgDB3jlWeOW7Zx/Vf9WftR7YA2z2V8F86uoWU/DdncSp1Y5RbMcs1VuD49cm1lCkXVu5nfuksO0AYktAbbc1l8e3aOw7NBltqJChQVRAMx/xEfWgFvMtkEwMtwjWBOpAk7iY+MVeoz3XpnE8SHstAjK2WCRrlgE6eNUxwxzZSUU5c0swiMmca66kQI6mKqOHYhgXDGS6I2ZSDbYAxCmPPnVkMI+fJENlzwSB3cmeZJ/TXT4v4ss/Zmdd6VlH3FA7bUyl4MZUyD0nx/k1aWv4LcXskBJBgeUS0/t86srjaRo0TB2Jnn+9Z7hDjs17wGwAPiWk+QgT51Z2scrLAytBYSpGp23HQ1lWkN3nynvSPA1Z4PFJkYsYUAz0jzqlu3IMNPPQ9YH9vlSnFaNEbHcd3psaVCzwvEELlQ2ZTAEaeDSCZA10qfiB/wAW+XbsV0Ov5t/Ss9g2DopT8Niy+Jhe8fLcVeMw/qGJaZsqOWupmpx9XaMf5LPBH8RfP08qd9oQC1nTnc/9F3+JqPgmm4uvpUj2hgNYHjc/9FNZf7On47C4jKgLmVJgE7jXTzHzFYjj3GcmKZkbVIzMp05d2dAZEiDOsRWt4g7DC93ftFgeOcRua8o4p2i4gJidLROa4FgSCATG5/mKqZX0zzkjXPcsYq3OIL3itwMttQVZu0iDJiV7pBO29ZH2h4fh7Ftblm8tyQ2ZCDKtlhCADGh3n+amYoi+7EG6bKpkBVZcLb0BYiJXUkz0irTCexzduLV68si0rlcoBJIDtbUEd5hpryzCtL2g57NWbyEWy65squplspBAJIyNJImK1F/D4hBbfu3Lhu5AplLakr3M6ncZgpAA1JG2s4O9jGs4k3D2ttkjs1OXIGBCvmVdQCANhoWkzWg4li07O1cAzHEiRdRxaVLqsCoIbRj8PcJ3p7VrpRe0HEw90qrIezBjs5JDCM03DEsSdd+k1V4VCFnMy5iSPxQkj3ZifDegx2NtLa7RoN93YXXUELl7pRVGsn9W0EVGw72XUG4hZhpO2k6bDXej4lkLzyfSp/DUVlZWIG0Hn6U7hWWACPiKEoGJIGk9K0gpxAqNCmT+oHx0p5cQquW3J5jnAjX+1QykNNRca8NpppypcezlSHckyQ2s7gDXnNSsDbJcaAz1+etU5cnck+tWGCY5daXArdtV7O8IbMeSTOpG/nNTOMcJRS7MmfubZvgQJ6xWRiiE1XDrSZ1drIcLZF82ST+ku2oFaO8DcvqnuKj92OYAB16/mHrWKYE8z8em1Grt+pviam+NXJpeNYAXblzE9nIFxrUaTcZbmUt4e6J8DRWrSoGbLDtcPdmGWJUacpE+dZrtXiM7xMxmbc7nfemb9t2k9rcBMa5idqOFPnFxxSVDOSPUAwZjn51FuMjKmYFjlI0zTpE6gwBtVVdIKjvz4ENVzYxSgASfh6mjhsctOwF4dlcchs7MoI6qpuKken1q1W/FsdQCPpVVfxqSNSY1AyncRFM3OMLtsRM7/wAUv8cPktMKbbXAWXQHXpsPQ6gU3iuHLdvYgm4FU2rYtEAxmGaRpOx30/PVZZ4taCrLGd9jv4SKVuMWo0c/Bo+Qp44SJuVvxP4LhFs2kliW7NZWD3WLZmHTSY06VMbGpEzpMes5YnrOkdaoW4xakyxjSIDTzmdPL50J41Y/U3z/AIq5qJvaz4lxDIhKqZmNRprVVhuNFEyFVKiSCIVtYkFuYqLxLidp1AVueuh5dNN9qhWr1skgk6+7pzkz8ophsOG8cC2yMsZEJHMN96fGl9mseVZwymCMwA0gwYPltVfg+yGGffPoNZ2DGeXQVJ9nr1uWzH9MEydJ128Kz3O16aVMep3Y8z112H0A9KkYG8pcjMCDI10nWRvtsKrzdscm5jkdp8vOitpZIBzd7SdD4A8vClyg4rv2f4w9rAWLj21a8z2lZRpHaXQpaORAPxNWntFiltu7KBqLXzF0n6D4VlbWHtn8xnnE71MOBU/mY/GPD96LnNaEwvtO4FxZjiLY/wAX7Vp/aW/AtueTP8xbH71iMRhVtAOC2YGV1jvcjTWAxmJvMtm85YZHeSV07yjU8zKis7Jbv40l601+Kxk4LN0uDb/rFYPj1u1ZNlyjEG32rszFie+QI1211HPLWqW2RZNnOuQzqSJ19aouK2rd9WsXLi21srbXPmU5gxz7T10ox49pzlqls+07YdT2BAyqA7BfeDTETrObLM7k09hPa4reL3MzXFuMc5O/dZXDGdpI2G3kKo0tWA9/IxKq4RQxBJChHzzyGaI30mru1wHh5hXxEyZZpAPe7wI00iGn/qFVrpB3jHtoMTBKBWKAIefNSxIOZcwJOpMwKqsNj2u2Hw7sGCnPbIkQ4MhpJ0p1/ZvBSCMYoAIldDIzXMxHTRVPrTeOwlnDhms3lunPBXQ9wiBHUz8p6iiTs96QbuLzKQc0gCBqwEgMY0gbmaqmJXugnTx58/nVjiMcGtgMAGUESBvrpp6AVeYTB8PdFLEhgoU9/LmaAWaI2zE1VnRMYb0COVLZuGNvWoZmdiPPSrK1hybZG3nrTloLdMjTeetQccsN6VMsYUzqdqb4imgPpVkjYNZcVcBBVdwtNSashThUQWly0IoqALJS5aQGlzUAuWiyikzUs0BVKgzFerQPCN6tOzFQLWt9o5D9qsAaATs6rL6/iR1EetWmambtkFhps0/KlTiQoI2JHrSknmSfWknxrp8RTI4H0/u381wI6f8Ak380GakmjQ2K7BU6cjz/AJFQMEg1jmqnkf2qbQi2BGg6elAOreIVgIEzrAnXzFQ+GlwJW4VkDYL5cxUiNK4ADbSlxg2cN28f+e48go/aiVbp/wD0XPlQBhTiOOvzpcMfwbF2FzniLv8A3UPYtzvXT/mpDi1H5gPWmbvEUHOfKp44f0Oz3Y9WY+bE0vYKGzZZ6SZHjVTe4q2uUCOU0xd4lcI108h9KW8Z6htD2gH/AC7Y/wAopDjR/g+ArLdoT1muY6Uuf9Bb3+IWhIyCZ1gRJ8xUZuIgaBUHjEn4moMnpSFjU27CQ+Ondh9KbbEA86aLnxpM00uIO3bwMQTEzHSi7bxFMmkI8AfhTy79mm3Fl/IVKS4MsVGa0ZmY8KctCJroIovQY6iovEQco051Jcag0F0gjTWkDXDT3T51NBoEEDSlpkcBpZprNrRTQDk0tADXTQDlKKbBpQaAasWMrsxjU6eVSQ1N5qUGgDLdPShSYGaJropZjpQBUVV//wAhuI1H2abTiZjWP5qecCzrqqW4i3h/HwoHxrEETy/fSPSlzgXLVCv4wrt99Kh/1hmd9IqO7Ek/H+KVy36PSc3FPL+9EvFPAfGqtrU/e+0T5a1yeX7T0qd39CZiMQX5keX96inN1+NCDzG2v96VTtuaQKs86OfGhB84NKDSBQZ8+e3pSp8daFT0g0rvr/agBYSd41+FCtlusxvpSpqdh51ynzB8fKmCR4zRmB50MjlXMROomgDDff0rpoVyztG9IQtIDimmfy+NKi+NKE8qYWc1wXWa6urcnFRzFcwkRS11AKggUorq6gCBrs1dXUyJ2g2mlzgD79K6urPlTIlwEA9aQXxE11dU86Pg7d0HWKE4tfr8q6up8roAfiCiaaxGNBA9PrXV1LlTita53pG0mkjX5ya6uooFcXprQm5XV1KAvaaRz+/4pCTp9/fOurqNARf1NEGrq6jQC9wDn6RRNdB5ff711dRoAN6Nj4+s70dnEg7iTz3++ldXUaAAw9PvnRdqJ974iflXV1GgJgASN9THLyoS8jx6eX+ldXUjN22MHNoeVGX8DFdXUyLmGsnz6fetDG+vy/akrqDcpAWefT+1C4P6QdPKlrqVuif/2Q=="/>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22" name="Picture 6" descr="http://www.grandhainaut.cci.fr/wp-content/uploads/sites/5/2014/03/121220serre_lum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5" y="1748378"/>
            <a:ext cx="4237367" cy="2382343"/>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a:spLocks noGrp="1"/>
          </p:cNvSpPr>
          <p:nvPr>
            <p:ph type="title"/>
          </p:nvPr>
        </p:nvSpPr>
        <p:spPr>
          <a:xfrm>
            <a:off x="0" y="260648"/>
            <a:ext cx="9144000" cy="1143000"/>
          </a:xfrm>
        </p:spPr>
        <p:txBody>
          <a:bodyPr>
            <a:normAutofit fontScale="90000"/>
          </a:bodyPr>
          <a:lstStyle/>
          <a:p>
            <a:r>
              <a:rPr lang="fr-FR" dirty="0" smtClean="0"/>
              <a:t>Un dynamisme renforcé par la présence de sites d’excellence et d’équipements</a:t>
            </a:r>
            <a:endParaRPr lang="fr-FR" dirty="0"/>
          </a:p>
        </p:txBody>
      </p:sp>
      <p:pic>
        <p:nvPicPr>
          <p:cNvPr id="9224" name="Picture 8" descr="Le Parc des Rives Créatives de l’Esca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2" y="4130721"/>
            <a:ext cx="4309774" cy="272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78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8378"/>
            <a:ext cx="9144000" cy="510962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AutoShape 2" descr="data:image/jpeg;base64,/9j/4AAQSkZJRgABAQAAAQABAAD/2wCEAAkGBxQSEhUUExQVFBQXFBgUFxUXGBgYFxYXGRcXFxQWGBcYHCggGholHRcVITEhJikrLi4uFx8zODMsNygtLisBCgoKDg0OGhAQGiwkHCQsLCwsLCwsLCwsLCwsNCwsLCwsLCwsLCwsLCwsLCwsLCwsLCwsLCwsLCwsKywsLCwsLP/AABEIAKgBLAMBIgACEQEDEQH/xAAcAAABBQEBAQAAAAAAAAAAAAACAQMEBQYABwj/xAA/EAACAQIEAwUGBQIDCAMAAAABAhEAAwQSITEFQVETImFxgQYykaGx8CNCUsHRFOFigvEHFiRDcpKishUzRP/EABgBAAMBAQAAAAAAAAAAAAAAAAABAgME/8QAIhEBAQACAgMBAAIDAAAAAAAAAAECERIhAzFBUTJhE0KB/9oADAMBAAIRAxEAPwDzTMxAUz3TC6wJ3jx2qzwmKuWSBICkMzwvusV0WT+aYMDqaqlxIJAiQRJbodSYnxgfGrPgyAqVuQUadScplcswfEGY5xU4+0300fCsUzgMRpBCnSTqZJA20y1Yi7UHC4ZQSRM6bzp3VHd8CAKk12YTpzZez3a0JuU2BRAVZFzUs0gWiigEijC0qpR5KAQGlBrslOJaFAElui7KiUR40cCgGuypxR4U5XUgGiWlApZoBQaKaAU4BQHCiFJSigy0sVwFLFIyRSxSiiApGACjAo4ogKRgy0S26MLTirQEXFvkAMEgkLpvJIC+QnSayeC4rdudkgZZuO2okGCwhu7E97MNP089TW5a2CIO3T10rOXsNh2u3bmqPaUhW0CKzB4aToSxdj0kdZrLPasWX9pcbdwt5jMkIgV23BYzcykiQNQNzpGvIY7FYh3JLEk5jJPMkltuVeqcdw1u/hkcpnPYvbQSRmfQWliZ94Ez/hE8q8rLQmUjvBt+cyZMDfTSscp20hq5iW5k6E9dBv8AvTLXum2uh+/On3sGCx0U+M+Ynr4+FNCyYnkZ+QmfrUmDDsR9fEU8Gbcag67TGvWgFvulukKInXTXlGkDnzpxXgAEn6UwMARoOo+nSNZ1qRgLsEAyV0McmiSd/p40LYTVobUN3Y1JkwW+AmjxqlWYBTAPgNxEyNPSkGus4sKUUyxIYgjUAaEDTQ+f81ZAVkuEIwOUsQGMg6a5Cc8DXnE+Va60pkyZE6V1+LK1z5zTgKNVpQKdW3WzM3lolWpC2utOhBQaIBRBakRSigGMtJNPtSC3QDWajDUjJXBaAcBNErDnSKlcyigHMlF2VMq0U72tAKARRTQZqIUjh1aMLQKKeApGTLS5aICjAoM2FogKdC12WpAAtOqtKiU6FoM2Fqr4txM2hKgEBsjdQYVjA5wuaf7VdZKiY7BlguXQhs2gBI5yAd+9BqMvRxjONe0TAIyXT3oLAEDIZzFQOeq5fKetUQ4sLy3Ld3vEkZLkZSG7w70CMo00/tTF7hocDvRdLQqGSz5mZF6QRkYnTdo6VI7CzYVgzlz2gYNqvuzIK+ZWDrOY+Brntta6WmM49/S3VKsXFpFm2GhSzIEV9tdc50Mc5g1keK3wWuFAuUsSI1Aza5dddJI6Vcey4/qrpF2GZbEIzTlBDAksJk6F/ADwqg4mqvdutaRURZAUTlEAwVnacp0k60r2Zu/ezL2QPdDEid82mpjwp68y7TC5dYE5BtAJ11OY032YFmdZDgQYgZgOY1H5B8ajW70K0HV+6w5ZYHz0oBLNglS+y5oJ5AxPTbamMRZZGKsCrDQgiPl0q3wGPRbTW3LBWJZo1BIVshMa6glf8xPKg4hZuYu4btu2xEKkid1RQZJ1J/aKDXuHwaoy3GAIIMAzzkSZHjS8SwHaDO6mF3C6yqyYkTGkVMw63XtTAZiQSWGpWWI3/wAseFNYHDXFLDUKXKxyHMmP+kb1prTLYcDYRLn4neXW2pMzrbBfNroN5/0rR27cacgBHM/e1BZwynvbnNmmT0y7eQGnhUrLXRhjplllsIFGKULRhK0QRacCmkUUVAGls0pt0Vq5Rs08qRgW3SNaFO26C4pnY0waNo0mSKcFEGoBmup9lpvLQDcUQWjC0SikHKKcUVwFGFpKhRRilyRuY+tQsRxZE0Heb/Dr89vrU3ORUxtT9act01w3FC7bXPCmDBmeZ/inWtlTB/18qUy2dx0eC0WWmVY0TOaZHqIVGBos1ATFFK1sER9NPnTKNTHEOJC1JgkKJaN8v6h1AjXzqL0bH8Z4TbtYtMgZrjXEMgA5RmWRptvPUkk6zVViOE3b9y6GBC5GDMAFVVTKSADsWCpoTIknWtvwvitm6zwRLFWOcaxBZVg7RB571k+Ke0SG6ltD3YuqShaEcoQmVtMxmDOuoMbmsbI1jJ8CZrZnI6NaY3HkQyW2i2FEjQsbhHqNqbyIyZVAtt2rZwMxhYEAciAAfjzrU8ZxouDF2+z7MlQ1wQAFayLbhJP5iMu8czyrLcLtXGz3QsC1aZzInOTIiP8AMok1Bo1hDqdkdgjc41B5dJidjHKrex7KAWDcuGPxbKSDoLbsouPlOsjNzFV/D+L5RkNq2RuznMNg4iR7m+8fkFafgPF7RVVYOHAgXFMKMhJdxAJWFMkDmOc0Q1dw/geHKLfnNbs3GbEAk6We1AsaBcxZgYOn5dYmav8AhqWLBu27i3AVvOBkh5GmrNlMtMgwYERyrKYbiD4a7+DOV0IKlJW4YIXueBJcRMH1prifErly6zZikkd1Q0CAARvvM0wscH2l1IUgAIoYZiveCjLGs6xlrS8NssFEkNvrr1Mf+MCsZwKCYIkEFQ3TT6iJrb8OwfZKADIgancnmfpW3h77YeTpIVI+/WiiiilC10sXKKKKUCiC0wECiCU4qUYWkDaiKfWhApxRQZVFGqVyiiikZi7aNNm3FTM1dQEMLRZakhBSFKWxpGyUqpO1LiMQibn0qtxXGSAYhB1aPp/NRc4uYLSFUSxAqBieLiIQepkD+TVEnERdcgMWIjvHYctPvlUoWp31M89azuVq5jI6/i3ucyfAaL9+c0w9veTvyHrH1qbbVCHzOQQvcVROZpGhPIRJoL90ZFUIqkMxL/maYgeQj51Klnw5MttMuoykkHz5eO9XGExYYZX1HJua+dQeF2ibCtuoABPPXNy5jQ0eTXTQiPLwn4VG9VSbetFfEHZuRoIrsHiwBlYSp3HTXdafu2Y1BzKdj+x8a2xz2zyx0aC0arSqKcVatCNxHHJYQu5AAEyT6DlJ1I2rzz2h9szcWAANHXSTKmNiYMaTqOmmlav2g4K964oVRkyTvpmDE6q2m7zHPXpWJ9q+F9nfRNQXFqQF1ScofIo1b3T138awzta4yM+ON3FYlXb99+Z5mn+E438a0xDZtgUHe5gRIgnWNeU1K/3Xy4hbbMuQgMXJ7oRoIJbaY03rScG4BZVrTtLWwYRgCO1CtkuMBEyDcBgiSENZ6qldf4gcQmIZmWHkRqjXGNvu3CRIYBl2PgOprWizh8Ph0vCBcuYeznCgEd0Ay8T70ZecydDpGVxty3ZS7aRpdmO6gGO0ChUYDbIFmTqdvHNviLuJUIzwttWaORyqTlUfmYhAAD4CnsabQYTC4c3rjm3eukMqhoVEIEklU96QCFMCIG8zVVwTgrXldDdCLcDsVUF2Iy22eVEKpJCjfXProKe4/atYfB2bb25vNbCysZfw8oL5o7waD5521gLVVw/iV9TeuCZRBpMxMW8gkd78njAPU0fTRsHi7l42bIBZg3ZompzMz5+6w21iSes1BxzkXGChiJOwYQeYg66eOtXXDeBpfvXeydbbZfwBmhVLMAyFzLBwrLpHPU71Fx4i40qEOYyggZTOojzmiQgYDEMhVx3VzsYUjQkchzre8PuO6gnLHrr0jw/kV5dYUnRd52P0+RrWezOMaQhzgKSSQYHLUk8jppVeLLVRnNxtAlEFob+IVFzOwA67CeldgsRnthyMoMkTppyMHbSK6+U3pz6OBaILS2iGEjUdeVOharY0ACjC0YSjFs0AASjCU4ts06tqkZgLR5alrZqPiMUibkT00+Z5VNujkcLc1zsq+8f5qnxvH/06DrsPUms5jeOzoCW8tF/k1nfIuYNVieKqNBr5a/PaqTH8djQsB4Lq338Kzd/G3H55R0XSo4t1nc7Wkw0n4jjTH3BHidTVZduFjLEnzqR2VL2FTtWj3s+PxD5D61qittX7xN1cs9zu94pIGvINv1is/wAFw0MTA2G/nVsxn4/v4U4VOWrMq5LqmVZCn3nMgZV8dZoLwt5FyhjczNnJjLGmTLz6zQFfT135a03dI18en70yaPhn/wBSTpKn6malm3oCRAOx5HL9io3ByBbtmBIGzDx1E9NBUt9Z5azlnQSZgffKs6sX9OZgiCBJE6gDXQ+tP4MssgDMOa66jnp12ppXkAbidOepgSD6D4Vb8FQNcGYhswJ8d/rzogQ2tCMyar818/CutirjHcPNs5k268v84/f6b1B7GfdEEbr08R4VrM/lZ3H8Q+IYsWkLkTv4agEx56V55x3jOHZ7pNv8WCVdjDo8SgVYle6bfPm2lelX7BY2yI7rgmekEGPH9pqtxfsth7tx7jpLPuehiJEb+s7UZS0TUeZ4hzfxBZwy4ZXypbBM5uym2YOrKG35Ca32F4TcuYd0uWiHNx4Vm7oDRe7piIL92RO5NBhfZq4mIuXc2b8S0LZYA5batmud3QCdtBpE7k1sEpY4/p2vBL+A7N1dSX7yGXUgljcGwJIdTmAJB5VNPCWXtcPGS4WedpACAs2moIIMjUR616b7WezYvpZ7NFzWnWBsezJAZBoYGsnwWsH/ALSrX/GvJCAXEJM8jbUnYdJ9ai46OXaN7ZY8XUsXNgGNzRAEkMq5RzYkIpIIGXpBqrx3FLYdj3izRnUQLZdWVmIjQiNNuXjNXPF7yXTYbLnVrFy6Vg9xmRyxgRJZ9Sf8IjlVHx2zbWVRSpDPdMgaB8vZoG5rkggzEnbnU1Sy9i8WhvhmVOzGZzmYrpnV4H6jmXQAzrziKgYjh/aO7QBLeB6dR6elUGGvMp1mNgPA6euuvpVv/UMN3ZTzAHPxzKST41UpVA7Ag7HzU7c5+VazguKt2QCxAVgMpcAxJhidfT0NZPBYxk1ABG0GY1+5p1OIErkhdDMHTkf5PzqJbOys23PGcUl1R2V1IGhsuYDEGRA6+VQE4pdvlVdVhSxKCYMDQd067beFZbDX1buscuuhjRdZMRqNatxxYKn4aDPKqbimNBJ7h5Tp5waq529lx03nBLuZIIcHXRwBzIgRppEVarbqHwLEm7ZVmADaggGYI6kc6tUWurG9MLOza2qcS3TkgCSQB1NVHF/aEW1/Cyvc5BvdPhvNFz17OY7WK4tc+TQnUnwjr03pjG8etWtCwLdJ+z8Kw3FMQ5f+oYNbBUZ0TmZ309PlUDEM98MVMwAY6cok+J28a58vO2nia3G8fe4YUwOn9pk+tQzg7tzbflzjyHKs5w7D50lt8w7gIV9wDmJ13mvSMHdFlsoGYA90nUkePxrDPzZX03w8eLI/7s32uIjHMXDFd9coltPKnL/slcUkZSI30OnOtfZ4gf6jA92GQXweU5kG9XlzFOHvSBEqTGojs1/ioueUXMY8pucHZeVMPgyOVelvhVuLJTLPURz3++tQLvAQ1xUUhQVLHbkV0k7bmnPILgwaYanFQbc/CTXoVv2WtqJZc+sasOsbaUxwDHWWzhFtqVYjKqwVAOUZp/MYJjlIrbG7+ssppk8LhbgVmNplWB3mGUbjrvXNc9NfL761r/aPEjsWA5x9RWPUAnVgu+pmNAdPWNPOtWVdI6fHn9xSPz1j08+fpTBvHaTSOT09aA1fChNpNZ7pHxPTnyqWifHSeUxynpvpUbg0dgkjluPNpqVpqQem+h0Og+tZ1pD9hQdRG3PwnY/GrLhZKvoNv2jeqhL4B+A+Z5+EmrXheKCnN+WJ+m/zpT2L6XyXnPMD0qBhLcYp0kkC0rjbQliNIGg8KeHEEK5h1A05k1VPiSuMcg72FHhqx51pnZpnj7XeOwA3SJ5qOflVdAoreILMF69DBnzrrxgwxE8m2nwccj486jHyzequ+P7AhaMVyqedQ8Rcuh8vZK9s6E5u8No7p5a/KtrWejmE4ijtcUR3CBuNTGojlrI9DWA9tVD4y2z2zDAAjQkEAgNGoLAFI8R8LHjOIs8Pu9oEN53LAKfcSNCT1JzHYVWe0HFLOIw6NaUhu0EMrRkJBLKNARtPLUGsuW+qqROvcPW2q2LRF28bSW2YQioioFUOdSubvkxzA8ah8d9mv6hmt9mvaBFULbLdnndFgsTMZAinnIy+Ip/g1q9fXsreHW5p+JcZozzItBzrqqz+0c/TrFlLYWVAZsqtl6wY13IGsUp2dfPftH7O3rKW7dxUHZ2muSqqrFTdKpJmXPM/pA509wcW7qFmcghsurBZhV1gqevyr1vi2HwHa33uXgzPaW09oNJ0IiANddAV2IBkb14tg8AQDlJAnaJI0Ghld6evwM/jr06KuUE6DXTbY0mG5nl9/wB6S+YgeE0dojf7O9TpR23aHIrsfen5H1FW2Ie0MMSFzOpUZgZQBgIPiSMwB8TVXl7wMkidgN/IU7ZthgVXMNBpyO5JjrqKRa22PsLx5EHZnRDr689a0nE/alLdzskEsJzMdhA38a864FiLNtpYM0SCCYBmRBH8dKYbFObhF0bzEAdI09KqZ2TScsZvbb4rHXLurPodo2qq4qwRMxmdMgj80j9vpvTXDcaXUSuXp5cp6+lV3H2unUMFX9508aeXeJz2tcJxYuCj3ezUwpbKWYKSRl8519KeT2YvWD2mHuZ7RAzuCGOVX7xKge7mAGnLeszhLncGQQNQZ1E7AxV1wm1fthrdq8mZwqNbWSrKzrmAJ2MEsY6GsLjppva09jsVhgwuXktl3uQA+nZ6c4BEktpz0Nb57ls3EYLHc2UyJYqRHoGrzxDbsY1kDkWw6vcDvLFwIcKY13PTnWgXi1t7ze9CFFMFT7ttu8vQa/Gp1va5dLm/jw2Iw8GTZF3Nmy6ZhBnX69Km/wBbam7N23PdgBhrKwIA31BHpXmvEFDcQuh3IRn1Mn3QpJEbEmPnUPi5VL2FyHKlsK7SSSe+GY896eWEEyr0niPtClopbuJcm5Kq+XukpqYM6wANhzFVOA/2hYbtUuXVu2lhkMqDqcpGimeR5VM4J7R4fs8QXdS63Syg+8EbLkjnByn/ALayfGEW7fN0AG22ZgDB3jlWeOW7Zx/Vf9WftR7YA2z2V8F86uoWU/DdncSp1Y5RbMcs1VuD49cm1lCkXVu5nfuksO0AYktAbbc1l8e3aOw7NBltqJChQVRAMx/xEfWgFvMtkEwMtwjWBOpAk7iY+MVeoz3XpnE8SHstAjK2WCRrlgE6eNUxwxzZSUU5c0swiMmca66kQI6mKqOHYhgXDGS6I2ZSDbYAxCmPPnVkMI+fJENlzwSB3cmeZJ/TXT4v4ss/Zmdd6VlH3FA7bUyl4MZUyD0nx/k1aWv4LcXskBJBgeUS0/t86srjaRo0TB2Jnn+9Z7hDjs17wGwAPiWk+QgT51Z2scrLAytBYSpGp23HQ1lWkN3nynvSPA1Z4PFJkYsYUAz0jzqlu3IMNPPQ9YH9vlSnFaNEbHcd3psaVCzwvEELlQ2ZTAEaeDSCZA10qfiB/wAW+XbsV0Ov5t/Ss9g2DopT8Niy+Jhe8fLcVeMw/qGJaZsqOWupmpx9XaMf5LPBH8RfP08qd9oQC1nTnc/9F3+JqPgmm4uvpUj2hgNYHjc/9FNZf7On47C4jKgLmVJgE7jXTzHzFYjj3GcmKZkbVIzMp05d2dAZEiDOsRWt4g7DC93ftFgeOcRua8o4p2i4gJidLROa4FgSCATG5/mKqZX0zzkjXPcsYq3OIL3itwMttQVZu0iDJiV7pBO29ZH2h4fh7Ftblm8tyQ2ZCDKtlhCADGh3n+amYoi+7EG6bKpkBVZcLb0BYiJXUkz0irTCexzduLV68si0rlcoBJIDtbUEd5hpryzCtL2g57NWbyEWy65squplspBAJIyNJImK1F/D4hBbfu3Lhu5AplLakr3M6ncZgpAA1JG2s4O9jGs4k3D2ttkjs1OXIGBCvmVdQCANhoWkzWg4li07O1cAzHEiRdRxaVLqsCoIbRj8PcJ3p7VrpRe0HEw90qrIezBjs5JDCM03DEsSdd+k1V4VCFnMy5iSPxQkj3ZifDegx2NtLa7RoN93YXXUELl7pRVGsn9W0EVGw72XUG4hZhpO2k6bDXej4lkLzyfSp/DUVlZWIG0Hn6U7hWWACPiKEoGJIGk9K0gpxAqNCmT+oHx0p5cQquW3J5jnAjX+1QykNNRca8NpppypcezlSHckyQ2s7gDXnNSsDbJcaAz1+etU5cnck+tWGCY5daXArdtV7O8IbMeSTOpG/nNTOMcJRS7MmfubZvgQJ6xWRiiE1XDrSZ1drIcLZF82ST+ku2oFaO8DcvqnuKj92OYAB16/mHrWKYE8z8em1Grt+pviam+NXJpeNYAXblzE9nIFxrUaTcZbmUt4e6J8DRWrSoGbLDtcPdmGWJUacpE+dZrtXiM7xMxmbc7nfemb9t2k9rcBMa5idqOFPnFxxSVDOSPUAwZjn51FuMjKmYFjlI0zTpE6gwBtVVdIKjvz4ENVzYxSgASfh6mjhsctOwF4dlcchs7MoI6qpuKken1q1W/FsdQCPpVVfxqSNSY1AyncRFM3OMLtsRM7/wAUv8cPktMKbbXAWXQHXpsPQ6gU3iuHLdvYgm4FU2rYtEAxmGaRpOx30/PVZZ4taCrLGd9jv4SKVuMWo0c/Bo+Qp44SJuVvxP4LhFs2kliW7NZWD3WLZmHTSY06VMbGpEzpMes5YnrOkdaoW4xakyxjSIDTzmdPL50J41Y/U3z/AIq5qJvaz4lxDIhKqZmNRprVVhuNFEyFVKiSCIVtYkFuYqLxLidp1AVueuh5dNN9qhWr1skgk6+7pzkz8ophsOG8cC2yMsZEJHMN96fGl9mseVZwymCMwA0gwYPltVfg+yGGffPoNZ2DGeXQVJ9nr1uWzH9MEydJ128Kz3O16aVMep3Y8z112H0A9KkYG8pcjMCDI10nWRvtsKrzdscm5jkdp8vOitpZIBzd7SdD4A8vClyg4rv2f4w9rAWLj21a8z2lZRpHaXQpaORAPxNWntFiltu7KBqLXzF0n6D4VlbWHtn8xnnE71MOBU/mY/GPD96LnNaEwvtO4FxZjiLY/wAX7Vp/aW/AtueTP8xbH71iMRhVtAOC2YGV1jvcjTWAxmJvMtm85YZHeSV07yjU8zKis7Jbv40l601+Kxk4LN0uDb/rFYPj1u1ZNlyjEG32rszFie+QI1211HPLWqW2RZNnOuQzqSJ19aouK2rd9WsXLi21srbXPmU5gxz7T10ox49pzlqls+07YdT2BAyqA7BfeDTETrObLM7k09hPa4reL3MzXFuMc5O/dZXDGdpI2G3kKo0tWA9/IxKq4RQxBJChHzzyGaI30mru1wHh5hXxEyZZpAPe7wI00iGn/qFVrpB3jHtoMTBKBWKAIefNSxIOZcwJOpMwKqsNj2u2Hw7sGCnPbIkQ4MhpJ0p1/ZvBSCMYoAIldDIzXMxHTRVPrTeOwlnDhms3lunPBXQ9wiBHUz8p6iiTs96QbuLzKQc0gCBqwEgMY0gbmaqmJXugnTx58/nVjiMcGtgMAGUESBvrpp6AVeYTB8PdFLEhgoU9/LmaAWaI2zE1VnRMYb0COVLZuGNvWoZmdiPPSrK1hybZG3nrTloLdMjTeetQccsN6VMsYUzqdqb4imgPpVkjYNZcVcBBVdwtNSashThUQWly0IoqALJS5aQGlzUAuWiyikzUs0BVKgzFerQPCN6tOzFQLWt9o5D9qsAaATs6rL6/iR1EetWmambtkFhps0/KlTiQoI2JHrSknmSfWknxrp8RTI4H0/u381wI6f8Ak380GakmjQ2K7BU6cjz/AJFQMEg1jmqnkf2qbQi2BGg6elAOreIVgIEzrAnXzFQ+GlwJW4VkDYL5cxUiNK4ADbSlxg2cN28f+e48go/aiVbp/wD0XPlQBhTiOOvzpcMfwbF2FzniLv8A3UPYtzvXT/mpDi1H5gPWmbvEUHOfKp44f0Oz3Y9WY+bE0vYKGzZZ6SZHjVTe4q2uUCOU0xd4lcI108h9KW8Z6htD2gH/AC7Y/wAopDjR/g+ArLdoT1muY6Uuf9Bb3+IWhIyCZ1gRJ8xUZuIgaBUHjEn4moMnpSFjU27CQ+Ondh9KbbEA86aLnxpM00uIO3bwMQTEzHSi7bxFMmkI8AfhTy79mm3Fl/IVKS4MsVGa0ZmY8KctCJroIovQY6iovEQco051Jcag0F0gjTWkDXDT3T51NBoEEDSlpkcBpZprNrRTQDk0tADXTQDlKKbBpQaAasWMrsxjU6eVSQ1N5qUGgDLdPShSYGaJropZjpQBUVV//wAhuI1H2abTiZjWP5qecCzrqqW4i3h/HwoHxrEETy/fSPSlzgXLVCv4wrt99Kh/1hmd9IqO7Ek/H+KVy36PSc3FPL+9EvFPAfGqtrU/e+0T5a1yeX7T0qd39CZiMQX5keX96inN1+NCDzG2v96VTtuaQKs86OfGhB84NKDSBQZ8+e3pSp8daFT0g0rvr/agBYSd41+FCtlusxvpSpqdh51ynzB8fKmCR4zRmB50MjlXMROomgDDff0rpoVyztG9IQtIDimmfy+NKi+NKE8qYWc1wXWa6urcnFRzFcwkRS11AKggUorq6gCBrs1dXUyJ2g2mlzgD79K6urPlTIlwEA9aQXxE11dU86Pg7d0HWKE4tfr8q6up8roAfiCiaaxGNBA9PrXV1LlTita53pG0mkjX5ya6uooFcXprQm5XV1KAvaaRz+/4pCTp9/fOurqNARf1NEGrq6jQC9wDn6RRNdB5ff711dRoAN6Nj4+s70dnEg7iTz3++ldXUaAAw9PvnRdqJ974iflXV1GgJgASN9THLyoS8jx6eX+ldXUjN22MHNoeVGX8DFdXUyLmGsnz6fetDG+vy/akrqDcpAWefT+1C4P6QdPKlrqVuif/2Q=="/>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xQSEhUUExQVFBQXFBgUFxUXGBgYFxYXGRcXFxQWGBcYHCggGholHRcVITEhJikrLi4uFx8zODMsNygtLisBCgoKDg0OGhAQGiwkHCQsLCwsLCwsLCwsLCwsNCwsLCwsLCwsLCwsLCwsLCwsLCwsLCwsLCwsLCwsKywsLCwsLP/AABEIAKgBLAMBIgACEQEDEQH/xAAcAAABBQEBAQAAAAAAAAAAAAACAQMEBQYABwj/xAA/EAACAQIEAwUGBQIDCAMAAAABAhEAAwQSITEFQVETImFxgQYykaGx8CNCUsHRFOFigvEHFiRDcpKishUzRP/EABgBAAMBAQAAAAAAAAAAAAAAAAABAgME/8QAIhEBAQACAgMBAAIDAAAAAAAAAAECERIhAzFBUTJhE0KB/9oADAMBAAIRAxEAPwDzTMxAUz3TC6wJ3jx2qzwmKuWSBICkMzwvusV0WT+aYMDqaqlxIJAiQRJbodSYnxgfGrPgyAqVuQUadScplcswfEGY5xU4+0300fCsUzgMRpBCnSTqZJA20y1Yi7UHC4ZQSRM6bzp3VHd8CAKk12YTpzZez3a0JuU2BRAVZFzUs0gWiigEijC0qpR5KAQGlBrslOJaFAElui7KiUR40cCgGuypxR4U5XUgGiWlApZoBQaKaAU4BQHCiFJSigy0sVwFLFIyRSxSiiApGACjAo4ogKRgy0S26MLTirQEXFvkAMEgkLpvJIC+QnSayeC4rdudkgZZuO2okGCwhu7E97MNP089TW5a2CIO3T10rOXsNh2u3bmqPaUhW0CKzB4aToSxdj0kdZrLPasWX9pcbdwt5jMkIgV23BYzcykiQNQNzpGvIY7FYh3JLEk5jJPMkltuVeqcdw1u/hkcpnPYvbQSRmfQWliZ94Ez/hE8q8rLQmUjvBt+cyZMDfTSscp20hq5iW5k6E9dBv8AvTLXum2uh+/On3sGCx0U+M+Ynr4+FNCyYnkZ+QmfrUmDDsR9fEU8Gbcag67TGvWgFvulukKInXTXlGkDnzpxXgAEn6UwMARoOo+nSNZ1qRgLsEAyV0McmiSd/p40LYTVobUN3Y1JkwW+AmjxqlWYBTAPgNxEyNPSkGus4sKUUyxIYgjUAaEDTQ+f81ZAVkuEIwOUsQGMg6a5Cc8DXnE+Va60pkyZE6V1+LK1z5zTgKNVpQKdW3WzM3lolWpC2utOhBQaIBRBakRSigGMtJNPtSC3QDWajDUjJXBaAcBNErDnSKlcyigHMlF2VMq0U72tAKARRTQZqIUjh1aMLQKKeApGTLS5aICjAoM2FogKdC12WpAAtOqtKiU6FoM2Fqr4txM2hKgEBsjdQYVjA5wuaf7VdZKiY7BlguXQhs2gBI5yAd+9BqMvRxjONe0TAIyXT3oLAEDIZzFQOeq5fKetUQ4sLy3Ld3vEkZLkZSG7w70CMo00/tTF7hocDvRdLQqGSz5mZF6QRkYnTdo6VI7CzYVgzlz2gYNqvuzIK+ZWDrOY+Brntta6WmM49/S3VKsXFpFm2GhSzIEV9tdc50Mc5g1keK3wWuFAuUsSI1Aza5dddJI6Vcey4/qrpF2GZbEIzTlBDAksJk6F/ADwqg4mqvdutaRURZAUTlEAwVnacp0k60r2Zu/ezL2QPdDEid82mpjwp68y7TC5dYE5BtAJ11OY032YFmdZDgQYgZgOY1H5B8ajW70K0HV+6w5ZYHz0oBLNglS+y5oJ5AxPTbamMRZZGKsCrDQgiPl0q3wGPRbTW3LBWJZo1BIVshMa6glf8xPKg4hZuYu4btu2xEKkid1RQZJ1J/aKDXuHwaoy3GAIIMAzzkSZHjS8SwHaDO6mF3C6yqyYkTGkVMw63XtTAZiQSWGpWWI3/wAseFNYHDXFLDUKXKxyHMmP+kb1prTLYcDYRLn4neXW2pMzrbBfNroN5/0rR27cacgBHM/e1BZwynvbnNmmT0y7eQGnhUrLXRhjplllsIFGKULRhK0QRacCmkUUVAGls0pt0Vq5Rs08qRgW3SNaFO26C4pnY0waNo0mSKcFEGoBmup9lpvLQDcUQWjC0SikHKKcUVwFGFpKhRRilyRuY+tQsRxZE0Heb/Dr89vrU3ORUxtT9act01w3FC7bXPCmDBmeZ/inWtlTB/18qUy2dx0eC0WWmVY0TOaZHqIVGBos1ATFFK1sER9NPnTKNTHEOJC1JgkKJaN8v6h1AjXzqL0bH8Z4TbtYtMgZrjXEMgA5RmWRptvPUkk6zVViOE3b9y6GBC5GDMAFVVTKSADsWCpoTIknWtvwvitm6zwRLFWOcaxBZVg7RB571k+Ke0SG6ltD3YuqShaEcoQmVtMxmDOuoMbmsbI1jJ8CZrZnI6NaY3HkQyW2i2FEjQsbhHqNqbyIyZVAtt2rZwMxhYEAciAAfjzrU8ZxouDF2+z7MlQ1wQAFayLbhJP5iMu8czyrLcLtXGz3QsC1aZzInOTIiP8AMok1Bo1hDqdkdgjc41B5dJidjHKrex7KAWDcuGPxbKSDoLbsouPlOsjNzFV/D+L5RkNq2RuznMNg4iR7m+8fkFafgPF7RVVYOHAgXFMKMhJdxAJWFMkDmOc0Q1dw/geHKLfnNbs3GbEAk6We1AsaBcxZgYOn5dYmav8AhqWLBu27i3AVvOBkh5GmrNlMtMgwYERyrKYbiD4a7+DOV0IKlJW4YIXueBJcRMH1prifErly6zZikkd1Q0CAARvvM0wscH2l1IUgAIoYZiveCjLGs6xlrS8NssFEkNvrr1Mf+MCsZwKCYIkEFQ3TT6iJrb8OwfZKADIgancnmfpW3h77YeTpIVI+/WiiiilC10sXKKKKUCiC0wECiCU4qUYWkDaiKfWhApxRQZVFGqVyiiikZi7aNNm3FTM1dQEMLRZakhBSFKWxpGyUqpO1LiMQibn0qtxXGSAYhB1aPp/NRc4uYLSFUSxAqBieLiIQepkD+TVEnERdcgMWIjvHYctPvlUoWp31M89azuVq5jI6/i3ucyfAaL9+c0w9veTvyHrH1qbbVCHzOQQvcVROZpGhPIRJoL90ZFUIqkMxL/maYgeQj51Klnw5MttMuoykkHz5eO9XGExYYZX1HJua+dQeF2ibCtuoABPPXNy5jQ0eTXTQiPLwn4VG9VSbetFfEHZuRoIrsHiwBlYSp3HTXdafu2Y1BzKdj+x8a2xz2zyx0aC0arSqKcVatCNxHHJYQu5AAEyT6DlJ1I2rzz2h9szcWAANHXSTKmNiYMaTqOmmlav2g4K964oVRkyTvpmDE6q2m7zHPXpWJ9q+F9nfRNQXFqQF1ScofIo1b3T138awzta4yM+ON3FYlXb99+Z5mn+E438a0xDZtgUHe5gRIgnWNeU1K/3Xy4hbbMuQgMXJ7oRoIJbaY03rScG4BZVrTtLWwYRgCO1CtkuMBEyDcBgiSENZ6qldf4gcQmIZmWHkRqjXGNvu3CRIYBl2PgOprWizh8Ph0vCBcuYeznCgEd0Ay8T70ZecydDpGVxty3ZS7aRpdmO6gGO0ChUYDbIFmTqdvHNviLuJUIzwttWaORyqTlUfmYhAAD4CnsabQYTC4c3rjm3eukMqhoVEIEklU96QCFMCIG8zVVwTgrXldDdCLcDsVUF2Iy22eVEKpJCjfXProKe4/atYfB2bb25vNbCysZfw8oL5o7waD5521gLVVw/iV9TeuCZRBpMxMW8gkd78njAPU0fTRsHi7l42bIBZg3ZompzMz5+6w21iSes1BxzkXGChiJOwYQeYg66eOtXXDeBpfvXeydbbZfwBmhVLMAyFzLBwrLpHPU71Fx4i40qEOYyggZTOojzmiQgYDEMhVx3VzsYUjQkchzre8PuO6gnLHrr0jw/kV5dYUnRd52P0+RrWezOMaQhzgKSSQYHLUk8jppVeLLVRnNxtAlEFob+IVFzOwA67CeldgsRnthyMoMkTppyMHbSK6+U3pz6OBaILS2iGEjUdeVOharY0ACjC0YSjFs0AASjCU4ts06tqkZgLR5alrZqPiMUibkT00+Z5VNujkcLc1zsq+8f5qnxvH/06DrsPUms5jeOzoCW8tF/k1nfIuYNVieKqNBr5a/PaqTH8djQsB4Lq338Kzd/G3H55R0XSo4t1nc7Wkw0n4jjTH3BHidTVZduFjLEnzqR2VL2FTtWj3s+PxD5D61qittX7xN1cs9zu94pIGvINv1is/wAFw0MTA2G/nVsxn4/v4U4VOWrMq5LqmVZCn3nMgZV8dZoLwt5FyhjczNnJjLGmTLz6zQFfT135a03dI18en70yaPhn/wBSTpKn6malm3oCRAOx5HL9io3ByBbtmBIGzDx1E9NBUt9Z5azlnQSZgffKs6sX9OZgiCBJE6gDXQ+tP4MssgDMOa66jnp12ppXkAbidOepgSD6D4Vb8FQNcGYhswJ8d/rzogQ2tCMyar818/CutirjHcPNs5k268v84/f6b1B7GfdEEbr08R4VrM/lZ3H8Q+IYsWkLkTv4agEx56V55x3jOHZ7pNv8WCVdjDo8SgVYle6bfPm2lelX7BY2yI7rgmekEGPH9pqtxfsth7tx7jpLPuehiJEb+s7UZS0TUeZ4hzfxBZwy4ZXypbBM5uym2YOrKG35Ca32F4TcuYd0uWiHNx4Vm7oDRe7piIL92RO5NBhfZq4mIuXc2b8S0LZYA5batmud3QCdtBpE7k1sEpY4/p2vBL+A7N1dSX7yGXUgljcGwJIdTmAJB5VNPCWXtcPGS4WedpACAs2moIIMjUR616b7WezYvpZ7NFzWnWBsezJAZBoYGsnwWsH/ALSrX/GvJCAXEJM8jbUnYdJ9ai46OXaN7ZY8XUsXNgGNzRAEkMq5RzYkIpIIGXpBqrx3FLYdj3izRnUQLZdWVmIjQiNNuXjNXPF7yXTYbLnVrFy6Vg9xmRyxgRJZ9Sf8IjlVHx2zbWVRSpDPdMgaB8vZoG5rkggzEnbnU1Sy9i8WhvhmVOzGZzmYrpnV4H6jmXQAzrziKgYjh/aO7QBLeB6dR6elUGGvMp1mNgPA6euuvpVv/UMN3ZTzAHPxzKST41UpVA7Ag7HzU7c5+VazguKt2QCxAVgMpcAxJhidfT0NZPBYxk1ABG0GY1+5p1OIErkhdDMHTkf5PzqJbOys23PGcUl1R2V1IGhsuYDEGRA6+VQE4pdvlVdVhSxKCYMDQd067beFZbDX1buscuuhjRdZMRqNatxxYKn4aDPKqbimNBJ7h5Tp5waq529lx03nBLuZIIcHXRwBzIgRppEVarbqHwLEm7ZVmADaggGYI6kc6tUWurG9MLOza2qcS3TkgCSQB1NVHF/aEW1/Cyvc5BvdPhvNFz17OY7WK4tc+TQnUnwjr03pjG8etWtCwLdJ+z8Kw3FMQ5f+oYNbBUZ0TmZ309PlUDEM98MVMwAY6cok+J28a58vO2nia3G8fe4YUwOn9pk+tQzg7tzbflzjyHKs5w7D50lt8w7gIV9wDmJ13mvSMHdFlsoGYA90nUkePxrDPzZX03w8eLI/7s32uIjHMXDFd9coltPKnL/slcUkZSI30OnOtfZ4gf6jA92GQXweU5kG9XlzFOHvSBEqTGojs1/ioueUXMY8pucHZeVMPgyOVelvhVuLJTLPURz3++tQLvAQ1xUUhQVLHbkV0k7bmnPILgwaYanFQbc/CTXoVv2WtqJZc+sasOsbaUxwDHWWzhFtqVYjKqwVAOUZp/MYJjlIrbG7+ssppk8LhbgVmNplWB3mGUbjrvXNc9NfL761r/aPEjsWA5x9RWPUAnVgu+pmNAdPWNPOtWVdI6fHn9xSPz1j08+fpTBvHaTSOT09aA1fChNpNZ7pHxPTnyqWifHSeUxynpvpUbg0dgkjluPNpqVpqQem+h0Og+tZ1pD9hQdRG3PwnY/GrLhZKvoNv2jeqhL4B+A+Z5+EmrXheKCnN+WJ+m/zpT2L6XyXnPMD0qBhLcYp0kkC0rjbQliNIGg8KeHEEK5h1A05k1VPiSuMcg72FHhqx51pnZpnj7XeOwA3SJ5qOflVdAoreILMF69DBnzrrxgwxE8m2nwccj486jHyzequ+P7AhaMVyqedQ8Rcuh8vZK9s6E5u8No7p5a/KtrWejmE4ijtcUR3CBuNTGojlrI9DWA9tVD4y2z2zDAAjQkEAgNGoLAFI8R8LHjOIs8Pu9oEN53LAKfcSNCT1JzHYVWe0HFLOIw6NaUhu0EMrRkJBLKNARtPLUGsuW+qqROvcPW2q2LRF28bSW2YQioioFUOdSubvkxzA8ah8d9mv6hmt9mvaBFULbLdnndFgsTMZAinnIy+Ip/g1q9fXsreHW5p+JcZozzItBzrqqz+0c/TrFlLYWVAZsqtl6wY13IGsUp2dfPftH7O3rKW7dxUHZ2muSqqrFTdKpJmXPM/pA509wcW7qFmcghsurBZhV1gqevyr1vi2HwHa33uXgzPaW09oNJ0IiANddAV2IBkb14tg8AQDlJAnaJI0Ghld6evwM/jr06KuUE6DXTbY0mG5nl9/wB6S+YgeE0dojf7O9TpR23aHIrsfen5H1FW2Ie0MMSFzOpUZgZQBgIPiSMwB8TVXl7wMkidgN/IU7ZthgVXMNBpyO5JjrqKRa22PsLx5EHZnRDr689a0nE/alLdzskEsJzMdhA38a864FiLNtpYM0SCCYBmRBH8dKYbFObhF0bzEAdI09KqZ2TScsZvbb4rHXLurPodo2qq4qwRMxmdMgj80j9vpvTXDcaXUSuXp5cp6+lV3H2unUMFX9508aeXeJz2tcJxYuCj3ezUwpbKWYKSRl8519KeT2YvWD2mHuZ7RAzuCGOVX7xKge7mAGnLeszhLncGQQNQZ1E7AxV1wm1fthrdq8mZwqNbWSrKzrmAJ2MEsY6GsLjppva09jsVhgwuXktl3uQA+nZ6c4BEktpz0Nb57ls3EYLHc2UyJYqRHoGrzxDbsY1kDkWw6vcDvLFwIcKY13PTnWgXi1t7ze9CFFMFT7ttu8vQa/Gp1va5dLm/jw2Iw8GTZF3Nmy6ZhBnX69Km/wBbam7N23PdgBhrKwIA31BHpXmvEFDcQuh3IRn1Mn3QpJEbEmPnUPi5VL2FyHKlsK7SSSe+GY896eWEEyr0niPtClopbuJcm5Kq+XukpqYM6wANhzFVOA/2hYbtUuXVu2lhkMqDqcpGimeR5VM4J7R4fs8QXdS63Syg+8EbLkjnByn/ALayfGEW7fN0AG22ZgDB3jlWeOW7Zx/Vf9WftR7YA2z2V8F86uoWU/DdncSp1Y5RbMcs1VuD49cm1lCkXVu5nfuksO0AYktAbbc1l8e3aOw7NBltqJChQVRAMx/xEfWgFvMtkEwMtwjWBOpAk7iY+MVeoz3XpnE8SHstAjK2WCRrlgE6eNUxwxzZSUU5c0swiMmca66kQI6mKqOHYhgXDGS6I2ZSDbYAxCmPPnVkMI+fJENlzwSB3cmeZJ/TXT4v4ss/Zmdd6VlH3FA7bUyl4MZUyD0nx/k1aWv4LcXskBJBgeUS0/t86srjaRo0TB2Jnn+9Z7hDjs17wGwAPiWk+QgT51Z2scrLAytBYSpGp23HQ1lWkN3nynvSPA1Z4PFJkYsYUAz0jzqlu3IMNPPQ9YH9vlSnFaNEbHcd3psaVCzwvEELlQ2ZTAEaeDSCZA10qfiB/wAW+XbsV0Ov5t/Ss9g2DopT8Niy+Jhe8fLcVeMw/qGJaZsqOWupmpx9XaMf5LPBH8RfP08qd9oQC1nTnc/9F3+JqPgmm4uvpUj2hgNYHjc/9FNZf7On47C4jKgLmVJgE7jXTzHzFYjj3GcmKZkbVIzMp05d2dAZEiDOsRWt4g7DC93ftFgeOcRua8o4p2i4gJidLROa4FgSCATG5/mKqZX0zzkjXPcsYq3OIL3itwMttQVZu0iDJiV7pBO29ZH2h4fh7Ftblm8tyQ2ZCDKtlhCADGh3n+amYoi+7EG6bKpkBVZcLb0BYiJXUkz0irTCexzduLV68si0rlcoBJIDtbUEd5hpryzCtL2g57NWbyEWy65squplspBAJIyNJImK1F/D4hBbfu3Lhu5AplLakr3M6ncZgpAA1JG2s4O9jGs4k3D2ttkjs1OXIGBCvmVdQCANhoWkzWg4li07O1cAzHEiRdRxaVLqsCoIbRj8PcJ3p7VrpRe0HEw90qrIezBjs5JDCM03DEsSdd+k1V4VCFnMy5iSPxQkj3ZifDegx2NtLa7RoN93YXXUELl7pRVGsn9W0EVGw72XUG4hZhpO2k6bDXej4lkLzyfSp/DUVlZWIG0Hn6U7hWWACPiKEoGJIGk9K0gpxAqNCmT+oHx0p5cQquW3J5jnAjX+1QykNNRca8NpppypcezlSHckyQ2s7gDXnNSsDbJcaAz1+etU5cnck+tWGCY5daXArdtV7O8IbMeSTOpG/nNTOMcJRS7MmfubZvgQJ6xWRiiE1XDrSZ1drIcLZF82ST+ku2oFaO8DcvqnuKj92OYAB16/mHrWKYE8z8em1Grt+pviam+NXJpeNYAXblzE9nIFxrUaTcZbmUt4e6J8DRWrSoGbLDtcPdmGWJUacpE+dZrtXiM7xMxmbc7nfemb9t2k9rcBMa5idqOFPnFxxSVDOSPUAwZjn51FuMjKmYFjlI0zTpE6gwBtVVdIKjvz4ENVzYxSgASfh6mjhsctOwF4dlcchs7MoI6qpuKken1q1W/FsdQCPpVVfxqSNSY1AyncRFM3OMLtsRM7/wAUv8cPktMKbbXAWXQHXpsPQ6gU3iuHLdvYgm4FU2rYtEAxmGaRpOx30/PVZZ4taCrLGd9jv4SKVuMWo0c/Bo+Qp44SJuVvxP4LhFs2kliW7NZWD3WLZmHTSY06VMbGpEzpMes5YnrOkdaoW4xakyxjSIDTzmdPL50J41Y/U3z/AIq5qJvaz4lxDIhKqZmNRprVVhuNFEyFVKiSCIVtYkFuYqLxLidp1AVueuh5dNN9qhWr1skgk6+7pzkz8ophsOG8cC2yMsZEJHMN96fGl9mseVZwymCMwA0gwYPltVfg+yGGffPoNZ2DGeXQVJ9nr1uWzH9MEydJ128Kz3O16aVMep3Y8z112H0A9KkYG8pcjMCDI10nWRvtsKrzdscm5jkdp8vOitpZIBzd7SdD4A8vClyg4rv2f4w9rAWLj21a8z2lZRpHaXQpaORAPxNWntFiltu7KBqLXzF0n6D4VlbWHtn8xnnE71MOBU/mY/GPD96LnNaEwvtO4FxZjiLY/wAX7Vp/aW/AtueTP8xbH71iMRhVtAOC2YGV1jvcjTWAxmJvMtm85YZHeSV07yjU8zKis7Jbv40l601+Kxk4LN0uDb/rFYPj1u1ZNlyjEG32rszFie+QI1211HPLWqW2RZNnOuQzqSJ19aouK2rd9WsXLi21srbXPmU5gxz7T10ox49pzlqls+07YdT2BAyqA7BfeDTETrObLM7k09hPa4reL3MzXFuMc5O/dZXDGdpI2G3kKo0tWA9/IxKq4RQxBJChHzzyGaI30mru1wHh5hXxEyZZpAPe7wI00iGn/qFVrpB3jHtoMTBKBWKAIefNSxIOZcwJOpMwKqsNj2u2Hw7sGCnPbIkQ4MhpJ0p1/ZvBSCMYoAIldDIzXMxHTRVPrTeOwlnDhms3lunPBXQ9wiBHUz8p6iiTs96QbuLzKQc0gCBqwEgMY0gbmaqmJXugnTx58/nVjiMcGtgMAGUESBvrpp6AVeYTB8PdFLEhgoU9/LmaAWaI2zE1VnRMYb0COVLZuGNvWoZmdiPPSrK1hybZG3nrTloLdMjTeetQccsN6VMsYUzqdqb4imgPpVkjYNZcVcBBVdwtNSashThUQWly0IoqALJS5aQGlzUAuWiyikzUs0BVKgzFerQPCN6tOzFQLWt9o5D9qsAaATs6rL6/iR1EetWmambtkFhps0/KlTiQoI2JHrSknmSfWknxrp8RTI4H0/u381wI6f8Ak380GakmjQ2K7BU6cjz/AJFQMEg1jmqnkf2qbQi2BGg6elAOreIVgIEzrAnXzFQ+GlwJW4VkDYL5cxUiNK4ADbSlxg2cN28f+e48go/aiVbp/wD0XPlQBhTiOOvzpcMfwbF2FzniLv8A3UPYtzvXT/mpDi1H5gPWmbvEUHOfKp44f0Oz3Y9WY+bE0vYKGzZZ6SZHjVTe4q2uUCOU0xd4lcI108h9KW8Z6htD2gH/AC7Y/wAopDjR/g+ArLdoT1muY6Uuf9Bb3+IWhIyCZ1gRJ8xUZuIgaBUHjEn4moMnpSFjU27CQ+Ondh9KbbEA86aLnxpM00uIO3bwMQTEzHSi7bxFMmkI8AfhTy79mm3Fl/IVKS4MsVGa0ZmY8KctCJroIovQY6iovEQco051Jcag0F0gjTWkDXDT3T51NBoEEDSlpkcBpZprNrRTQDk0tADXTQDlKKbBpQaAasWMrsxjU6eVSQ1N5qUGgDLdPShSYGaJropZjpQBUVV//wAhuI1H2abTiZjWP5qecCzrqqW4i3h/HwoHxrEETy/fSPSlzgXLVCv4wrt99Kh/1hmd9IqO7Ek/H+KVy36PSc3FPL+9EvFPAfGqtrU/e+0T5a1yeX7T0qd39CZiMQX5keX96inN1+NCDzG2v96VTtuaQKs86OfGhB84NKDSBQZ8+e3pSp8daFT0g0rvr/agBYSd41+FCtlusxvpSpqdh51ynzB8fKmCR4zRmB50MjlXMROomgDDff0rpoVyztG9IQtIDimmfy+NKi+NKE8qYWc1wXWa6urcnFRzFcwkRS11AKggUorq6gCBrs1dXUyJ2g2mlzgD79K6urPlTIlwEA9aQXxE11dU86Pg7d0HWKE4tfr8q6up8roAfiCiaaxGNBA9PrXV1LlTita53pG0mkjX5ya6uooFcXprQm5XV1KAvaaRz+/4pCTp9/fOurqNARf1NEGrq6jQC9wDn6RRNdB5ff711dRoAN6Nj4+s70dnEg7iTz3++ldXUaAAw9PvnRdqJ974iflXV1GgJgASN9THLyoS8jx6eX+ldXUjN22MHNoeVGX8DFdXUyLmGsnz6fetDG+vy/akrqDcpAWefT+1C4P6QdPKlrqVuif/2Q=="/>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2" descr="data:image/jpeg;base64,/9j/4AAQSkZJRgABAQAAAQABAAD/2wCEAAkGBxQQEhUUExQWFRUXGBkbGBgUGBgYHRgaGBgcFxgXGBgbHSggGx8lGxccLTIhJSkrLzEuGB8zODMsNygtLi0BCgoKDg0OGxAQGywlICYsLCw0NzcsLywvLCssLCwsNCwsLC0sLywsLCwsLCwsLCwsLCwsLC8sLCwtLCwsNDAsLP/AABEIAGgB4gMBEQACEQEDEQH/xAAcAAADAQEBAQEBAAAAAAAAAAAABgcFBAMCCAH/xABTEAABAgMDBQcNDAkEAwEBAAABAgMABBEFEiEGBxMxQSIyNVFhcZEIFBdCUlNydIGhsbPRFSM0VGJzkpOissPSJDNDZIKDwcLTY5Sj4hbh8EQl/8QAGgEBAAIDAQAAAAAAAAAAAAAAAAUGAQIEA//EADwRAAIBAgICEQMCBgMBAAAAAAABAgMEBRESMRMVITRBUVJhcYKRobHB0eHwFDKBIsIzNUJyovEjYmND/9oADAMBAAIRAxEAPwCgZzMsHLJZacbbS4XHLlFkgDcKVWo8GAJ52cpn4oz9Yv2RgB2cpn4oz9Yv2QAdnKZ+KM/WL9kAPebHLdy1g+XGkNaItgXFFVb96taj5MZB/LWy5cZecbDSCEKKQSTjSJejhsalNS0nuogLjGZ0qsoaK3GcnZEd7yjpVHptVDlM8dvp8hdodkR3vKOlUNqocpjb6fIXaHZEd7yjpVDaqHKY2+nyF2j3ZU0XmW3CKFaEqIGyorSIitDQm4rgZYKFR1KUZvhSZ1R5nqJFtZbuS77jQaQQg0qSccKxLUMOjUpqbk90gbrGJ0asqainkcPZEd7yjpVHrtVDlM8Nvp8hdodkR3vKOlUNqocpjb6fIXaHZEd7yjpVDaqHKY2+nyF2h2RHe8o6VQ2qhymNvp8hdp2WRlw4+822WkALUASCcKx51sOjTpuWk9w9rbGJ1qsabilmx5iIJ8SlZaOCa0GiRTTaOtTWl+5XniVWHx2HZNJ6s+7Mg3i0vqNh0V92j35HpnMywcsllpxttLhccuUWSANwpVajwYiicOvN5lMu05TrhaEtqvrTdSSRuaY1MAM0AEAeE9OIYbU44aJSKk+gDlJ2RvTpyqSUY62edWrGlBzm9xCZIZavzDobaYQSo4VUcBxqI4hriUqYdTpw0pyZCUcXq1qmhTgt3n8TYy3yrbsuWLy6KcO5abrTSLp5kjWTsHGaAxBPilkDnDnLVmNGJVpDSBedcClm6DqAFBVSiDQchOyAPXORnJdsqaQw2w24FMpcKlqUk1UtxFKAf6fngBV7OUz8UZ+sX7IwA7OUz8UZ+sX7IAOzlM/FGfrF+yAKjkRlEq0JBE0tCUKVpNykkgaNakazjjdjZLN5GJPJZi72RHe8o6VRNbVQ5TK3t9PkLtDsiO95R0qhtVDlMbfT5C7Q7IjveUdKobVQ5TG30+Qu09JfOA4paU6FGKgNatppGJYXBJvSZtTxycpKOgt18ZQYhSxhABAGNb+VUpID9JfQ2aVCK3lnwW01UfIIAQbTz4S6SRLyzrvEXClpJ5t8rpAgDCdz4zJ3soykcq1q9AEYB9sZ83xv5NpQ+S6pPpSqAGOys9cm4aPtPMfKoHU9KN39mMgf7HtqXnEX5d5t1I13FA3TxKGtJ5DQwB3wAQAQAQAQAv5T5ZydnCkw8AsioaRu3DxG4MQOU0HLAE3tTPka0l5TDYp9ePlQgEfagDJTntnq4sypHEEug9OkPojANyys+SSQJmUUkd0wsL8txYT94xkFJycyqlLRSVSzyVkb5GKVp8JCqKA5aUOyANmAP4tQAJJoBiSdg4zACIrLKanSr3MYaLIJSJqcWpDS1JwOiQndrAPbYDAwALygtWTBcmpaWmmBv1Wepd9tNMVaJzf04geWAHCyLUam2UPsLDjTgqlQ6CCNYIIIIOIIIgDsgDBytbkFNoFoljR3tx1wpKReodV4jGlYAVutMmuOzfrGvzQAdaZNcdm/WNfmgDNyisawJiXU3LzNnyzpKbrqVNqKaKBIpfGsAjXtgD2zcJs+yA+Da0o9pSg4Kbbu3L3+qqtb3JqgD7nPc12YU8bUlKKXeKCts4VqU10nnpEnDEdCkoKPBlnn7ELVwdVK7quWt55Zd2s2vdKw+/yP1rf5o5fq6/KZ3/QW3IXYHulYff5H61v80Pq6/KY+gtuQuwPdKw+/yP1rf5ofWV+Ux9Bbchdgy+6MsxLJe0raJYJTdcvAIuqoEEKrShqKc4jnlJyebOmMVFKK1Izv/O7N+PS31qPbGDYULSds16YU8bUlQFKCigqQcBTCt/k4ok6WI7HSUNHg4/Yhq+EbLXdVy1vPLL3Nv3ZsPv8AI/Tb9scn1dblM7/obfkLsD3ZsPv8j9Nv2w+rrcpj6G35C7A92bD7/I/Tb9sPq63KY+ht+QuwPdmw+/yP02/bD6utymPobfkLsOmzbUshbqEsOyinSoXA2tBUVbLoBrWMSuaslk5PIzG0oRelGCT6BtjwOkkLnCR8b/GiyrenU8ilvf8A1/3HR1QvwSV8Y/CXFaLoaeYrgsfPO+kQBQ4A/hNNcAS3LG3zOOhtqpaSaJA7dWq9TzAe2LDZWqow05a33L5rKjiV67mpscPtT7X81DRYsg1ZMq5MTCgkhN51Wu6BqQmms12DWSNeERd7dbNLJfavmZO4dYq2hm/uev0IXblpzOUFoJCEmqzcZbJwabGJKiNWGKleQVokRwkifoTI/JpqzJZLDWNMVrIoXFkbpZ6MBsAA2RkGblYzZCnk+6BlNNcAT1wpAVcvKpQKNaXirzwBi9aZNcdm/WNfmgA60ya47N+sa/NAC/lbk3Ys0G+tZ+Qk7t6/cLa9JWl2tHU0pQ8e+gBoyNtSzrPkUShtOUcu6Td6RtFdItS97fNKXuPZGU8nmYazWRmWS1ZbTgU5aUm6kA7grbFajA10h1RJ1sTlOOUVk+n2IW3wWFOelOWkuLL3Nz3SsPv8j9a3+aOT6yvymSH0FtyF2B7pWH3+R+tb/ND6yvymPoLbkLsPti0bFKkhL8kVVF0B1uta4U3WusYd3We5pMKxt081BDnHOdZzz862w2p11aW20CqlKNABymAIdlvngdfKm5GrDWILqhRxfKmv6sfa1b04QBlZNZr5+0DpXf0dC8S5MXlOLr2wbrePOsp8sYBRbNzPWcwm9MKceI1lxzRp8gbu4c5MbKLe4jDkks2d4yesJvDQyZ57qz0kkx7K1rP+h9hzO9t1/Wu0FZLWG9gGpUE9woNnyXVAxiVtVWuL7DaN5QluKa7UZFsZlZR0VlnXWDsBOlR0K3X2o8cjoJrbuR1o2MvTi8Ep1TMso0A4l0opA4woXdlTGAPOQmeC8Us2jRJNAmYSKJJ1e/JGCfDGHGEjGMgsKVAgEGoOII2jjEAf2ACAJnnXzimRrKypHXJFVrwOhSRUYaisjEA6hQnWKgTrIrN5NWsS+4tTbKjUvOVWt013VwE1V4ajSvdUIGAVWTzf2RIJGlbbWruppQWVcoQdz9FIj0hSnP7U2eVStTp/fJI6VNWKvclmT8sugDpuR7/RV+Sc6xG1by00Z9o5r7KnUlUuNEru5ZdUjnbNUdABjnnTlB5SWR1QqQqLODT6CW5U5AztjrD6CVtoNUzDF5Km+VaQbzfPUp4zjSNDcoearOQ5PLEpMoKnrpUl5CcFJTr0oGCDq3W9JIGBIrkDBnXdV1hoUqKOuXmZdShrCHVgL6U1HlgBezsyTDXuU0pkql0P3S02kqJQEAXEpGJNNggDgyLZZdtZt2ypZ6XlW0OonCsFCFqum43dKju0qKSRgRxcYDTkU0Ja0rTlEYMhTL6EjUhT6TpQOIFSagDAQA8wAlZz8jnbWaZQ04hstuFZLl6hBSU0FBywBPewhN/GZfoc9kYAdhCb+My/Q57IAx8q818xZ0suZceaWlBQClAXU31hApUU1qgDPyIyGetYOlpxtvRFFdJexv3qUoPkwAwnM4+Dd68la1pSqq14qUjfY55Z5M02SGeWa7T37CE38Zl+hz2Robh2EJv4zL9DnsgA7CE38Zl+hz2QA5ZdWaqUydVLqIUppqXQSmtCUONJJFdmEZBIsh8inbWLwacbb0IQTpL2Okv0pdGy4ekRgDIrM4+DQzkqDqoSqvNSkbqnNrPJmjqQTybXae/YQm/jMv0OeyNDcOwhN/GZfoc9kAHYQm/jMv0OeyADsITfxmX6HPZAGnkvmimZSbYmFvsqS04FEJC6kDYKikZBZIAkLnCR8b/GizLenU8ilvf/AF/3HR1QvwSV8Y/CXFZLoaeYrgsfPO+kQBQ4ARMv8o6Vlmj86oerH9ejjiYw60/+s/x6+hX8Xv8ALOhD8+nr2H1kDk7dAmXRiR72DsHdnn2cmO0RjEbvP/ih+fQzhFhopV56+D19CYZ2MtzaTwl5clUs2qgu46dytLwA3yQcEjbWuNRSIJ8puarIcWaxpXR+lPAX9ujTrDQP3iNZ4wBAD3AExzkZtn7Um0vtPNISGUN0XerVK1qrgNW780AK3YQm/jMv0OeyMAOwhN/GZfoc9kAK+W+Qz1khouuNuaW/TR3sLl2tbw+VAGhkrmwmLRlUTLbzKELKwAu/UXFqQa0FNaYA0Wszb6jRM5KqPEConoAjd05JZtM0VSEnkmu09+whN/GZfoc9kaG4dhCb+My/Q57IA9pLMrNIcbWZhghC0KIAcxuqCqauSALXNzSGUKccUEIQkqUpWASkCpJPNGQfnHLrK9+25lLTKV6G/Rhka1q1BxY7o8uCR5ScApuQeblizECZmyhcwBeKlbxnkQDrV8s48VNu0YuTyWs1nOMIuUnkj2t3L1RJTLC6O+KGJ8FJwHl6BEzb4Ylu1ewrt3jTf6aC/PovUwmLInJ43ylawe3cNBjxFRxHgx1yr29v+ncXMvnicELW7u3pPN879/I1Ws3r53zjQ5rx/oI53itPgTOuOBVn90l3nw/m/mBvVtK5KqB84p54zHFKT1po1ngddfbJMzC3O2ea++NDkxQefWgx0Z29yuB+PqcrjeWbz3Y969BpsHLhLvvcyAgnC+N4a7FA73n1c0R1zhrj+qlu83D7kvZ4zGf6a24+Pg/PF81ClnIzVJKVTVnooQKrl06lDWVMjYfkajsocFRWROmLmmzhmUWmUmVVllGja1fsFE0AJ72T9HmrQC+wBwW9aaZSWemFYhpta6cd1JISOUnDywB+cshrCXbVo+/kqSSp6ZUKiorvQdl5RAHEmtNUYBbcr8ous0pl5cBK7o1AUbRqSEjVWgwGweSJOxs1V/XPV4kPimIuh/x0/ufd7irY+TMxPe+E0ST+scJJVzbVc+rliSrXlK3/AErXxIhrbDq91+uTyXG+H1Npebk0wmATyt089+ORYsuGHf7Hc8BfBU7vcw5+wZuQOkFQB+0aJoOfaBzikddO5oXC0e5nBVsrq0emu1fPYaMksrTMKDD6arINFpGCsMQtI1YbdXNEfeWCprThq4vQlsOxR1pKlUW7x8fT8yN2w8mpWRU6qWZS0XVXl3eTUB3KRiQkYAqPHEWTh45aWD7oSbrAVcWaKbX3LiCFoVzXgK8hMAJC7XTaL8iiacRJTkk8FvsTG40hApVhW9WlVCRQnDkxIHZa8/LWVPuTiJlspmUAOyjZvuPPDBtxlCTgo4A1oMSSamANrICyHkdcTk0kImZxYWtAx0TaE3WWidpSnWeXkgBtgAgAgAgBGz18EP8AhsevRACt1O+9nedn0OQB72hwkfGB98RZKe9Or5FOrfzDrrxK3FbLiEAEAJueHgia/leubgBI6nbfz3gy/pejAO+3uEV/PJ/tiy2+9V0Mp93v9/3LyK1FbLgEAEAEAEAEASFzhI+N/jRZVvTqeRS3v/r/ALjo6oX4JK+MfhLitF0NPMVwWPnnfSIAYcssoRKN3UH35Y3PyRqKz/Tl5jHdZWuzSzf2r5kRmJXyt4aMfuerm5/QT8jMnzNuaV2paSamv7RWu7yjjPk24Sd9dKjHQjrfcvmohcMsXcT2Sp9q7381nJnoy50aTISyt2oUmFJ7RBH6oEalKGviSadthXi2nLmVyFrdtCYT4sgjyacj7v0u5MAWeACACACACAI51RG9kud/0NwAzZnuBWueY9c5G0NaNZ/azGzffDEeCv7sWDEv4D6UVLBt9LoZVorpbwgAgCK59srCVCz2lblN1cwQdZ3zbZ5hRR50csAbWZ7I9MnL9fTAAedRVN79izr26lKGJ4hQYY1zFNvJGJSUU29SOfKW3nJ90IbCtGDRtA1qOoKI2k7Bs6YsVrbRt4aUtfC+IqF9ezu6mhD7eBcfONmTORqGAHHwFu67pxSj8x5ejjiOusQlUejT3F3smLHCoUlp1d2XcvcbIjSYCACAPlaAoEEAg6wcQecRlNp5ow0msmImVeRgALssNWKmh5yj8vRxRL2eINvQq9vr6lexDCVk6lBdK9PTs4jmyHymLaky7pqg4IUe0OxJ+SfNzavS/s1JOpDXw8/ueWFYi4NUamrg5uboFHPbkUGF9fMJo24qj6RqS4rU5TiWcD8qndGIIs425lcrDOSxlnVVelwACda2jghR4yml08ySdcZB356HCmyJim1TIPMX0V/+5YAV+p4ZTcnF9uVtJ/hCVEedSuiMA+7UGmtFaXNSpgIOzc3wgfZAizUv0WqceTn+cs/Eplf/AJb5qfDLL8Z5eBW20BIAAAAFABqAGoCK22282XJJJZI+owZP4RWAM+zrEZl1rW0gJUvXTYOJI2CuNB/QR71bipUioyeo5qNpRoycoRyb+bnEaMeB0hAGfa9hy04AmYYaeA1aRCVU5iRUeSAOeyMlpOUVel5ZlpXdIQkK5r2uANiACACACACAEbPXwQ/4bHr0QArdTvvZ3nZ9DkAe9ocJHxgffEWSnvTq+RTq38w668StxWy4hABACZnh4Imv5Xrm4ASep23894Mv6XowDvt7hFfzyf7YstvvVdDKfd7/AH/cvIrUVsuAQAQAQAQAQBIXOEj43+NFmW9Op5FMe/8Ar/uOjqhfgkt4x+E5FZLmGY+20dYPMIqp9pS3NHqK0qpdKTtFRQ8Rpxiu0EnJJvI0qScYtpZvi4znkZR60po3iak1cVsQkYUA8wH/ALMWSpUp2tHc/HP84Sn0qVW+uP1fnmXzUMucDKpuxZRLTAGnWCllGu6O2dWNoFfKojlIrdScpycpa2W+lTjSgoQWSRKc2WRirWmVPP1VLoXedUrW84TeLddtSaqPEadtUaHofo5CQAAAABgAMAANgjIP7ABABABABAEc6ojeyXO/6G4AZsz3ArXPMeucjaGtGs/tZjZvvhiPBX92LBiX8B9KKlg2+l0Mq0V0t4QBz2jOJYacdWaIbQpajyJBUfMIA/NOR9nqtm1U6YVDjin3xr3CTeKPBJKUcxjALTnHtW4hMuk0K90uncg4DykfZ5YlsMoaUnUfBq6SCxu6cIKjHh3X0e/kGbuwwlHXKxulVDde1TqKuc+jnhiVy3LYo6lr6Rg1mow2eS3Xq5l7+A6xFE6EAEAEAEAEATTODYYZcDyBRDh3QGxev7QqecGJ7DrnTjscta8PYquMWapzVWOp6+n3GGw3EWnILZf3VUqac4zUYLHLQg14xEbfUNiqvLU90msMudnoJvWtxkLyOnV2TazYcNLjymHtgKVK0ZV4IN1f8IjiJAv+X1kGds+ZYSKrU2Sgca0EOIHlUkRkEYzHZQplp1TKzRE0lKQT3xJJbH8QUoc5SIwB/wA4ViKQ51wgEoXS/TtVaqnkOGPHziJ7DbhShsT1rVzorGM2koz2eOp6+Z+/iaeS+WiFpDcyq6sYBw71XhHtTy6o57vD5RelSWa4uI67DFoTioVnk+PgfoOaVAioNQdRERTWRNp57qP7AyEAEAEAEAEAEAEAEAEAEAI2evgh/wANj16IAVup33s7zs+hyMA97R4SPjA++IstPenV8inVv5h114lbitlxCACAEzPDwRNfyvXNwAk9Ttv57wZf0vRgHfb3CK/nk/2xZbfeq6GU+73+/wC5eQ9WzlczKulpaHCoAGqQkjHHaoREULGpWhpxa+fgn7nE6VvPQmnnzZepw9kGW7299FH549dq63Gu/wBDn28t+KXYvUOyDLd7e+ij88Nq63Gu/wBBt5b8Uuxep2WRlgzMupaQh0KVWhUEgYAnGiidnFHnWsKlKDnJrL8+h7W+K0a9RU4p5vo9RijhJMIAkLnCR8b/ABosq3p1PIpb3/1/3FMyisxibl3GpkAtKG6JIF2mIWFHekHEHkitpNvJFzlJRWbeSPzfa9mzVgT6bqqLQbzLtNy63qNRxEYKTsP8JjUyWmy8upIWe5aAAQSffWxS+X6UDY4ydYOqhKjTGPSVSUkk3qPOFKEG3FZZ7rIzKS81lDaJqd24arViUsNJNKDkANAO2UeUmPM9D9I2HZDUkwhhlN1tAoBtO0qUdqiaknjMZB3QAQAQAQAQAQBHOqI3slzv+huAGbM9wK1zzHrnI2jrRrP7WY2b74YjwV/diwYl/AfSipYNvpdDKtFdLeEAJOeWdLNkv01uFtvyLWLw+gFQAm9TzIVVNvnYG20nireWsfc6IA7MpnDMz60g63A2nkoQj016YstqlSt03xZ+ZTL6Tr3jiuPR8isS7IbSlCRRKQAByAUEVyUnJtvhLjCKhFRWpHpGpsEAEAEAEAEAZWVElp5V1G26VJ8JO6Ho88dFrU2OtF8/icl9R2W3lHm71uiVm0mrswtvYtFfKg4eZSolsUhnTUuJ+JA4HUyrShxrw/2ydZ77ODVqOEYB5ptzy0LR9WOmIAtJfcm57riUl3jrcZbWedSAo+cxkERzv5DKk3lTjCT1u4q8u7+xcJqThqSo4g7CSMNzGAMubvOk2+lMraCkpcpdS8ulx0arruxKuU4HkOBym080YaTWTGO28gkrJXLKCa43Fb3+FWscxrziJahibW5VWfOQN1gik9Ki8uZ6vwLSXZyzVU3bYrqO6Qrm1pPkxjvcbe6XA/H1ItSu7F5bqXan5eY02Nl8hdEzCdGe7TUp8o1p88R9fDJR3abz8SXtsahPcqrJ8fB7d44supWkKSQpJxBSag8xERcouLyZNRkpLOLzR9xg2CACACACACACACACAEbPXwQ/4bHr0QArdTvvZ3nZ9DkAe9ocJHxgffEWSnvTq+RTq38w668StxWy4hABACbnh4Imv5Xrm4ASOp23894Mv6XowDvt7hFfzyf7YstvvVdDKfd7/f8AcvIerZyRZmnS6tbgUQBRJSBhhtSYiKF9Uow0IpfPyT9zhlK4qac28/x6HD2PZbvj30kfkj120rcS7/U59o7fjl2r0Dsey3fHvpI/JDbStxLv9RtHb8cu1eh2WRkezLOpdQt0qTWgUUkYgjGiQdseda/qVYOEku/1Pa3wqjQqKpFvNdHoMUcJJhAEhc4SPjf40WVb06nkUx7/AOv+41cvMotMoy7Z97Sd2R26hs5gfPzCOfD7TQWyS1vVzI68Xv8AZJbDDUtfO/bxNB7I82hZqWJs0cG6ZXSqmcNzXj5U4YGmsAiMvZU5VW6fxk1h0KsaEVV1+C4mfnu2rLdk3nGH03XEHEbDrurSdoIJoeU6sRHIdx+iM0tiy8tINrYWl1TwC3XQKXlDC5Q4pCDUXTtqTiTGQOsAEAEAEAEAEAEARzqiN7Jc7/obgBmzPcCtc8x65yNoa0az+1mNm++GI8Ff3YsGJfwH0oqWDb6XQyrRXS3hAE3z9k+5qPGG6/Qc/rSAOPqex+hzPjP4TcAc0hjaKa/GfPpPbFlqb1eXJ8imUt2/WfL8yuxWi5hABABABABABAHy4MDXVQxlazD1EnyDP6a1zLr9Wr+sWPEN7y/HiinYS39XH8+DMLqggOvJbj0Br9YaekxWi5FTzbH/APlSXi7f3YyBidbCgUqAUkgggioIOBBB1iAI9ltmbvFTtnkCuJl1mg/lLO98FWHKBhACPZOVtpWMvQErQE//AJ5lJUmnyK0ITxXFXeeMAp2Tud2Tmxo5xHW6jgb/AL4yr+Om5/jAHKY2UmnmjEoqSyks0bNr5EtPp0kqoJJFQAbzage5OzyVHJEnb4lKO5U3V3+5C3eDU5/qo7j4uD2FiyrVfs10oUkgV3bStR5U7AeUa+WJGtQpXUM1+GRFvc17GpoyW5wr09SpWdPImG0uNmqVdI4wRsIivVacqcnGWsttGtCtBTg9xnTHmeoQAQAQAQAQAQAQAjZ6+CH/AA2PXogBW6nfezvOz6HIwD3tDhI+MD74iy096dXyKdW/mHXXiVuK2XEIAIATM8PBE1/K9c3ACT1O2/nvBl/S9GAd9vcIr+eT/bFlt96roZT7vf7/ALl5GZnTyUtGZtBbssy6toobAKHEJFQMcCseiK2XAUf/AAO2Piz/ANa3/kjAD/wO2Piz/wBa3/kgBpzZZJ2jLWiy7MMOoaSHLyluIUBVtQGAWTrI2RkFygAgCLW4oiafINCHnCCNhvnGLVbrOjFcy8CiXbauZtcp+IxZBZO6VQmHRuEncA9sodtzA+fmjhxC70VscdfCSmEWGm9mnqWrnfH+PE4Mts7PWk6hmXSl1tpREydqjqLbZ1Ap1k90AnChiDLOa+W2TLFvybcxLKSXQm8w5qChtZc2gV48UqHhAgSvN5li5Y0ypp9Kgwpd19sg3m1jclwJ4xShA1gbSBGAfo+XfS4lK0KCkKAUlSTUKBFQQdoIjIPSACACACACACAI51RG9kud/wBDcAM2Z7gVrnmPXORtDWjWf2sxs33wxHgr+7FgxL+A+lFSwbfS6GVaK6W8IARc9coXLKdIFS2tpfkDgSo+RKjACt1PE7hOM7QW3By3gpCui4npgD1txJlp9au5dDg5iQ4PTFlt/wDltkuNZeRTLtbBet8Us/MrjawoAjEEVB5DqittZPJlyTTWaPqMGQgAgAgAgAgDPygm9DLOr4kGnhHcp85Ee1vT06sY85z3dXYqEp83eIWbaWvTKl7EIPSogDzXuiJnFJ5UlHjZXcEpuVdy4l4/GIefWfDlplIODLDaTyKJU6fsrTFfLUXPJKSMvIyrR1tsNJPOEAHzxkGtABAHFatksTaLkw0h1HE4kKpyiuo8ogCX5V5lm1ArkFltXeXSVIPIlw1Uny3vJACDk9lLPWDMFpSVBIPvks6dyQe2QcQknYtNQdt6MAuDyJe25ND7BFSCUKOBSob5tfFjgR5RWOu1uXRnnwcJxX1lG5p5f1LU/nALGRdrKlJjQrqELVdUD2q63QeTHA/+ol76gq1LTjrW70or+GXMrevsU9TeT5n83GVKK8W0IAIAIAIAIAIAIARs9fBD/hsevRACt1O+9nedn0OQB72hwkfGB98RZKe9Or5FOrfzDrrxK3FbLiEAEAJmeHgia/leubgBJ6nbfz3gy/pejAO+3uEV/PJ/tiy2+9V0Mp93v9/3LyK1FbLgEAEAEAEAEAR2cZDk+tCtSplSTTiU6QfTFnhJxtlJcEfIpNSCneuL1OeX+QzZ2col2ZIpTLAIU6rQpUMNEm4pRUkcdE0HFWuykVmUnJ5susYqKSWpEjyOzeTFpy7z7agkIqGgr9q4KFSSa7kUwvHtjyGNTJ05tstV2RMKZfChLqXR1CgasrBulwJ5KUUnaBXWKEB+zsZCCfb69lAFPhIKgjEPt0qCmmtYGo9sMO5pkCnmhzgdZqTKTKv0dZ97Wr9itR1E7G1H6JNdRJGAX2MgIAIAIAIAIAjnVEb2S53/AENwAzZnuBWueY9c5G0daNZ/azGzffDEeCv7sWDEv4D6UVLBt9LoZVorpbwgDitqzkzUu8wveutrQeS8kivkrAH50zZ2qbNtRCXtyCpUs9xJJUE18jqE48VYwCuZy7LO4mEjVuF9NUnzkdETOF1tdN9KK9jls3lWXQ/L50Gjm/tkPM6FR98aFByo2HyaujjjwxG30J6a1PxOnB7tVaWxvXHw9tXYNcRxMBABABABABAE+zj2yFFMug4JN5ynH2qfIDU844omsMt8k6r/AAVvG7vNqhHg3X5L5zGtkdKpkpNb7xCLyS4sntW0gkV8lT/FHJiFbZKuS1Lc9SQwm22GhpPXLd/HB85yEWS0q2bWSVA/pD5WsHtWkm+UnmbTd56RHkofqKMgIAIAIAIAT85eR6LTlVUAEw0CplfLSpbV8lVPIaHZAEyzCW4pucXLV97fbKgOJxsAgjnRer4KeKAGrOFKBubvDDSISo89Sk/d88WHDZuVHJ8DyKjjNNQudJcKT8vIpFkzBdYaWdakJUecpBPniCrQ0Kko8TZaLeeyUozfCk+4648z2CACACACACACAEbPXwQ/4bHr0QArdTvvZ3nZ9DkYB72hwkfGB98RZae9Or5FOrfzDrrxK3FbLiEAEAJmeHgia/leubgBJ6nbfz3gy/pejAO+3uEV/PJ/tiy2+9V0Mp93v9/3LyK1FbLgEAEAEAEAEASFzhI+N/jRZVvTqeRS3v8A6/7jo6oX4JK+MfhLitF0NPMVwWPnnfSIAz87+QHXKVTsqn39I99QkYvJA3wA1uJA8oFNYEALWZ7OB1spMlMq94WaMrUf1SjqQT3CjqPak8R3IHXnkyA0d+flk7g1Mw2kb0nW8kcR7b6XdGAO7M5l/fuyE0rdgUl3FHfgfslE9sBvTtGGsCoFfgAgAgAgAgCOdURvZLnf9DcAM2Z7gVrnmPXORtDWjWf2sxs33wxHgr+7FgxL+A+lFSwbfS6GVaK6W8IAIAgufPJUszAnEJ96fol2naugUBPItI6UnuhADzmxypRa0mZd83n203HQdbiNSXRy8dNShXCojaE3CSlHWjSpTjUi4S1Mw7UkHrMmAUkihq2vYobQeWmBHtix0qtO6pZP8r53FPr0athXTj+Hx/OEoGTeUzc4kDBDoGKDt5UcY84iGurOdF561x+pY7LEKdystUuL0N2OMkAgAgAgBSyryvSwC2wQp3UVDEN/0KuTZt4jJWdg6j0p7i8fYh8QxSNFOFJ5y8Pfm7eIW8j8nlTbmldqWgakq/aK105RXWfJzd97dKjHQhr8F81EVhtjK4nstT7fF/NZnZ8csQE+57KsTQzBB3owKGuc4E8gA7aK8W068xOS5aaVPOJop4XWq7GgalX8agPIlJ2wBV4AyLYymlZNxpp95Da3jRAUfOo6kiuFTQVNIA14AIAIAwMt8o27OlHHlkXqFLSTrW4QbqQOfE8QBMARjMPZKnLQ0tNxLtEk/KcGjQPKm+f4YwB3zjzAVNBI7RtIPOSVehQiw4ZHKjnxsqeNzUrhJcCXqUKxGS3LsoOtLaAecJFYhK8tKrJrjZZbaDhRhF8CXgdseR7hABABABABABACNnr4If8ADY9eiAFbqd97O87PocgD3tDhI+MD74iyU96dXyKdW/mHXXiVuK2XEIAIATc8PBE1/K9c3ACR1O2/nvBl/S9GAdeUzlyfdVruuA05qGLParStormKZfy0LyUuJoYeyN+7f8v/AEji2p/793uSO3//AJ/5ewdkb92/5f8ApDan/v3e42//APP/AC9g7I37t/y/9IbU/wDfu9xt/wD+f+XsHZG/dv8Al/6Q2p/793uNv/8Az/y9jqsrLrTvNtaC7fUBXSVpXbS4Kx5VsN2ODnpaub3Pa3xnZqsaehlnz+w5xFk4SFzhI+N/jRZlvTqeRS3v/r/uOjqhfgkr4x+EuKyXQ08xXBY+ed9IgChwBDs8eQGhKp6WR70o1mG0jeE63QO5J3w2HHUTQDXzP5e6dIkJtVXAKMrXjpUgfqlE61gaj2w5QSQFHOpkIbNd64lwRKrVUXf2DlahNRiEk707Dh3NQKNmoy9FoN6B9Q66bGJ1aZAw0gHdDtgOcYGgAoUAEAEAEARzqiN7Jc7/AKG4AZsz3ArXPMeucjaGtGs/tZjZvvhiPBX92LBiX8B9KKlg2+l0Mq0V0t4QAQBxWzZbU2y4w8m824KKHnBB2EEAg7CBAH5vtyyJvJ+eSpCiCCSy9Tcuo2pUNWrBSPKNhjALNkplbKW4xonAEvAVWyo4gj9o0e2TjrGIrQ0rj60qsqctKL3TyrUYVoaE1mjHtvIx6XN9mrqBiLu/Tzga+cdAicoYhTqLRnuPu+dJWLrCK1F6VLdXevnMedm5azLG5XR0DCjlbw5Lwxrz1jNXDqNTdjudGr50GtHF7il+mf6unX2+uZts5xUdswoH5KgfSBHI8KlwS7iQjj0P6oPt/wBHy/nFHaME+EunmAMZjhT/AKpdxrPHo/0w7zAn8ppucNxJIB7RkGp6KqPTSO2nZ0KP6n2v5kR1XEbq5ejHsXzM1cn8hVKIXM7lPewd0fCI3o5seaOa5xJL9NLdfGdlng0pPSr7i4uH8/Ow584mcdqzkGVkrqpgC6SmhRLjVjsK+JOzWrYDCyk5PN6yxxiorRiskTvNvkO5az5efvdbJWS6tRNXl1qpAVrNTvlcpGs4amx+jm2wkBKQAAAAAKAAYAAbBGQc87aDTN3SLSi+aJvHWf8A7bqxEekKU556KzyPKpXp0stN5Z7hLM6ObJ6adXOSqi6tQF9lxWOAoNCo4AfIOGJodkeZ6iPk3nAn7JVoFArQjAsTIUFI5Ek7pHMajiEYA/SmfKWKRpZWYSraGy0seQqUg+aMg5LWz5JukS0ooq2KmFJSBy3UFRVzXhzwAgIbtDKCZrunljC8dy0wk40wwQOTFRp2xjALlYtmsWBI3K3la1K1KedI2DYMAANgG3WfehQlWnox/wBHPdXMLem5y/2xVydklz83eXiL2kcOylahPlOFOKvFE9c1I29DKPQirWVGV5c6U9Web9PnAVmK2XEIAIAIAIAIAIAIARs9fBD/AIbHr0QArdTvvZ3nZ9DkAe9o8JHxgffEWSnvTq+RTq38w668StxWy4hABACZnh4Imv5Xrm4AQswE420ud0jiEVEvS+oJrQvVpU46x0xgFInJGzHlqcWtkqUak6cip5gukdcL2tCKjGW4uZehw1MOtqknOcc2+d+p5e49ld0z/uD/AJI22wuOV3L0NNqbTkd79Q9x7K7pn/cH/JDbC45XcvQbU2nI736h7j2V3TP+4P8AkhthccruXoNqbTkd79Q9x7K7pn/cH/JDbC45XcvQbU2nI736nvIWXZqXEKaLWkBF2j5Ua7KC+axrO9rzi4yluPmXob08NtqclOMd1c79RmjlO4kLnCR8b/GiyrenU8ilvf8A1/3HR1QvwSV8Y/CXFaLoaeYrgsfPO+kQBQ4A+XEBQIIBBFCDiCDrBEAfnXOhkMqy3g/L3hLLUCgpJqw5WoRXWBXFKuSmsAkCj5u8r2rZllyk2EqfCLriVanm9WkSOPVeA1GhFKiAJVlnky/Yc4hbS1BF69LPDXh2itl4A0I1KB4iQMAuGb3LNu1Ze9gl9FA82Nh2LTtuKoaeUbIyBqgAgAgCOdURvZLnf9DcAM2Z7gVrnmPXORtDWjWf2sxs33wxHgr+7FgxL+A+lFSwbfS6GVaK6W8IAIAIAzrfsRieZUxMIC0K8hSRqUk60qHGIAgOWGbmbstemYK3WUm8l5qqXGqaisJxSQO3Thx3dUYBsZLZ6H2QETjfXCe+N3UuU5U4IX9nyxkD9L5a2PaAF91kK1UmRolDkCl0B/hJj0p1qlP7ZNHjVt6VX74p/g70ZMWc5ii6R8h4kfeMdSxGuuHuRxvCLV/097Pl2wrMY3Tim0gbXXqDy1UBGJYhXf8AV3IzHCrWO7o97M2fzkWTIpKWVpcPcyqAqvOvBHSqOWdSU3nJ5nbTpQprKCS6CZ5WZ15ydq2wOtmlYUbJU6uuABcwpXiQAeUx5nod2QeaR2ZKXZ0KYZ1hreuOcitrafteDrjILtJSiGUJbaQlCEABKUigAGwCAPaAErLbJh19WmaUVkAAtk6gO9+zn5olbC8hTWxzWXP6kFimHVKz2Wm83xegvWHlW/J+9rBWhOFxdQpNNiTrHMfNHbcWNOt+qO4+PjI21xOtbfonupcD1oZ5i0LMtNITMoaURqEwkAp8FezyGImrY1ocGfRu+5P0cUtqq+7J8+57GW5mjsp3FsOJH+m+pQ+2VRyOLWtHcpJ6mfbGbCyJbdOIvU7+8qnlTeCTzERmNOUtyKbMTqQgs5NL8nfN5Wykm3opVCVXcEpaSENp6BToEd9HDak92e4u8i7nGKNNZQ/U+7t9BRSmZtR/ulcepDaf6DznlMSrdG0p8XiyCSuL+rx+CXz8lNsGx0SbQbRidalHWo8fIOIRAXFxKtPSZarS1hbU9CP5fGzSjwOoIAIAIAIAIAIAIAWc41hO2hIOy7N3SKU2RfJSncOJWakA7EnZAGHmkyOmbLEyJjR++lu7olFW8C61qkU3wgD2m8kZhU4XwW7mmC98a0CgdV3XSJiF9SVDY93PLLuK/UwutK62VZZaWff0D5EOWAIAIAXc4NjOz0g9Ls3dIu5dvkpTuXErNSAdiTsgCMnMxaJ19a/Wr/xRgH87C1o/uv1i/wDFDIB2FrR/dfrF/wCKADsLWj+6/WL/AMUAHYWtH91+sX/igA7C1o/uv1i/8UAa+SOaielZ2Xfc63uNOBSrjiiaDiBbHpjILlACCvJCYM4Xqt3NPpN8a3dJe1XddImVf0tg2Pdz0cu7Irzwqt9Vsuay0s/xnnxHrnYyUftRhluX0d5Dt86RRSKXFJwIScaqiGLCdmbHJ16zpIMP3L+kWr3slQoqlMSB6IAbYAIA5rSkG5lpbLyAttaSlSTtB9B4iMQQDAETOaS0ZWa0sk8zRtd5lxa1JXTYFpCCDgSDsUK4AGkAVi0rFFoyWgnW0pUtIvaM3ghwaltKIrgcRUbaGuNQJXYObS1rPmkvy7ksSgkVU4tIcbJxStNw0CgBhU0NDWoBgC3MqJSCoXVUFQDWh2iu3ngD7gAgCe528jZm1BLCX0fvRcvaVRTv7lKUSa70wBs5v7AdkbORLPXNInS1uElO7cWsUJAOpQ2RmLyZiSzTRn5KZKPyswlxwougKG5UScRTiiWu72nVpOMc8yCw/DK1vW055Zbo8xEE8EAEAEAEAEAJ2UubSQniVlosunW4wQgk8ak0KFHlIrywBPrUzHvpr1vMtODYHkqbPlUm8D0CAMF3M5aQP6phXKl1P9wBjAPuXzNWiTvJdHKp38qTADHZWY1ZIMzNgDalhFT5HF4fYjIKPkzkNJWdumGRpO+ubtfLRR3vMmg5IAY4AIAIAIAzLXsFia/WIF7YtOCh5dvMaiOijc1KP2vc7jluLKjcfet3j4RSns3iv2LwI4nAR9pNa9AiSp4qv649hDVcCf8A859vqvQynMhpsakoVzLH9aR0LEqD4X2HJLBrpasn+T6ZyEmlaw2nwlflBjEsSoLVm/wZjgty9eS/Pobtm5vkJIL7hX8lAujynWfJSOSriknuQWR30MDhHdqyz6Nz53DfJyiGUhDaQhI2JFPKeM8sRk6kpvSk82TdOlCnHRgske8aG4QAQAQAQAQB/9k="/>
          <p:cNvSpPr>
            <a:spLocks noChangeAspect="1" noChangeArrowheads="1"/>
          </p:cNvSpPr>
          <p:nvPr/>
        </p:nvSpPr>
        <p:spPr bwMode="auto">
          <a:xfrm>
            <a:off x="4254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data:image/jpeg;base64,/9j/4AAQSkZJRgABAQAAAQABAAD/2wCEAAkGBxQQEhUUExQWFRUXGBkbGBgUGBgYHRgaGBgcFxgXGBgbHSggGx8lGxccLTIhJSkrLzEuGB8zODMsNygtLi0BCgoKDg0OGxAQGywlICYsLCw0NzcsLywvLCssLCwsNCwsLC0sLywsLCwsLCwsLCwsLCwsLC8sLCwtLCwsNDAsLP/AABEIAGgB4gMBEQACEQEDEQH/xAAcAAADAQEBAQEBAAAAAAAAAAAABgcFBAMCCAH/xABTEAABAgMDBQcNDAkEAwEBAAABAgMABBEFEiEGBxMxQSIyNVFhcZEIFBdCUlNydIGhsbPRFSM0VGJzkpOissPSJDNDZIKDwcLTY5Sj4hbh8EQl/8QAGgEBAAIDAQAAAAAAAAAAAAAAAAUGAQIEA//EADwRAAIBAgICEQMCBgMBAAAAAAABAgMEBRESMRMVITRBUVJhcYKRobHB0eHwFDKBIsIzNUJyovEjYmND/9oADAMBAAIRAxEAPwCgZzMsHLJZacbbS4XHLlFkgDcKVWo8GAJ52cpn4oz9Yv2RgB2cpn4oz9Yv2QAdnKZ+KM/WL9kAPebHLdy1g+XGkNaItgXFFVb96taj5MZB/LWy5cZecbDSCEKKQSTjSJejhsalNS0nuogLjGZ0qsoaK3GcnZEd7yjpVHptVDlM8dvp8hdodkR3vKOlUNqocpjb6fIXaHZEd7yjpVDaqHKY2+nyF2j3ZU0XmW3CKFaEqIGyorSIitDQm4rgZYKFR1KUZvhSZ1R5nqJFtZbuS77jQaQQg0qSccKxLUMOjUpqbk90gbrGJ0asqainkcPZEd7yjpVHrtVDlM8Nvp8hdodkR3vKOlUNqocpjb6fIXaHZEd7yjpVDaqHKY2+nyF2h2RHe8o6VQ2qhymNvp8hdp2WRlw4+822WkALUASCcKx51sOjTpuWk9w9rbGJ1qsabilmx5iIJ8SlZaOCa0GiRTTaOtTWl+5XniVWHx2HZNJ6s+7Mg3i0vqNh0V92j35HpnMywcsllpxttLhccuUWSANwpVajwYiicOvN5lMu05TrhaEtqvrTdSSRuaY1MAM0AEAeE9OIYbU44aJSKk+gDlJ2RvTpyqSUY62edWrGlBzm9xCZIZavzDobaYQSo4VUcBxqI4hriUqYdTpw0pyZCUcXq1qmhTgt3n8TYy3yrbsuWLy6KcO5abrTSLp5kjWTsHGaAxBPilkDnDnLVmNGJVpDSBedcClm6DqAFBVSiDQchOyAPXORnJdsqaQw2w24FMpcKlqUk1UtxFKAf6fngBV7OUz8UZ+sX7IwA7OUz8UZ+sX7IAOzlM/FGfrF+yAKjkRlEq0JBE0tCUKVpNykkgaNakazjjdjZLN5GJPJZi72RHe8o6VRNbVQ5TK3t9PkLtDsiO95R0qhtVDlMbfT5C7Q7IjveUdKobVQ5TG30+Qu09JfOA4paU6FGKgNatppGJYXBJvSZtTxycpKOgt18ZQYhSxhABAGNb+VUpID9JfQ2aVCK3lnwW01UfIIAQbTz4S6SRLyzrvEXClpJ5t8rpAgDCdz4zJ3soykcq1q9AEYB9sZ83xv5NpQ+S6pPpSqAGOys9cm4aPtPMfKoHU9KN39mMgf7HtqXnEX5d5t1I13FA3TxKGtJ5DQwB3wAQAQAQAQAv5T5ZydnCkw8AsioaRu3DxG4MQOU0HLAE3tTPka0l5TDYp9ePlQgEfagDJTntnq4sypHEEug9OkPojANyys+SSQJmUUkd0wsL8txYT94xkFJycyqlLRSVSzyVkb5GKVp8JCqKA5aUOyANmAP4tQAJJoBiSdg4zACIrLKanSr3MYaLIJSJqcWpDS1JwOiQndrAPbYDAwALygtWTBcmpaWmmBv1Wepd9tNMVaJzf04geWAHCyLUam2UPsLDjTgqlQ6CCNYIIIIOIIIgDsgDBytbkFNoFoljR3tx1wpKReodV4jGlYAVutMmuOzfrGvzQAdaZNcdm/WNfmgDNyisawJiXU3LzNnyzpKbrqVNqKaKBIpfGsAjXtgD2zcJs+yA+Da0o9pSg4Kbbu3L3+qqtb3JqgD7nPc12YU8bUlKKXeKCts4VqU10nnpEnDEdCkoKPBlnn7ELVwdVK7quWt55Zd2s2vdKw+/yP1rf5o5fq6/KZ3/QW3IXYHulYff5H61v80Pq6/KY+gtuQuwPdKw+/yP1rf5ofWV+Ux9Bbchdgy+6MsxLJe0raJYJTdcvAIuqoEEKrShqKc4jnlJyebOmMVFKK1Izv/O7N+PS31qPbGDYULSds16YU8bUlQFKCigqQcBTCt/k4ok6WI7HSUNHg4/Yhq+EbLXdVy1vPLL3Nv3ZsPv8AI/Tb9scn1dblM7/obfkLsD3ZsPv8j9Nv2w+rrcpj6G35C7A92bD7/I/Tb9sPq63KY+ht+QuwPdmw+/yP02/bD6utymPobfkLsOmzbUshbqEsOyinSoXA2tBUVbLoBrWMSuaslk5PIzG0oRelGCT6BtjwOkkLnCR8b/GiyrenU8ilvf8A1/3HR1QvwSV8Y/CXFaLoaeYrgsfPO+kQBQ4A/hNNcAS3LG3zOOhtqpaSaJA7dWq9TzAe2LDZWqow05a33L5rKjiV67mpscPtT7X81DRYsg1ZMq5MTCgkhN51Wu6BqQmms12DWSNeERd7dbNLJfavmZO4dYq2hm/uev0IXblpzOUFoJCEmqzcZbJwabGJKiNWGKleQVokRwkifoTI/JpqzJZLDWNMVrIoXFkbpZ6MBsAA2RkGblYzZCnk+6BlNNcAT1wpAVcvKpQKNaXirzwBi9aZNcdm/WNfmgA60ya47N+sa/NAC/lbk3Ys0G+tZ+Qk7t6/cLa9JWl2tHU0pQ8e+gBoyNtSzrPkUShtOUcu6Td6RtFdItS97fNKXuPZGU8nmYazWRmWS1ZbTgU5aUm6kA7grbFajA10h1RJ1sTlOOUVk+n2IW3wWFOelOWkuLL3Nz3SsPv8j9a3+aOT6yvymSH0FtyF2B7pWH3+R+tb/ND6yvymPoLbkLsPti0bFKkhL8kVVF0B1uta4U3WusYd3We5pMKxt081BDnHOdZzz862w2p11aW20CqlKNABymAIdlvngdfKm5GrDWILqhRxfKmv6sfa1b04QBlZNZr5+0DpXf0dC8S5MXlOLr2wbrePOsp8sYBRbNzPWcwm9MKceI1lxzRp8gbu4c5MbKLe4jDkks2d4yesJvDQyZ57qz0kkx7K1rP+h9hzO9t1/Wu0FZLWG9gGpUE9woNnyXVAxiVtVWuL7DaN5QluKa7UZFsZlZR0VlnXWDsBOlR0K3X2o8cjoJrbuR1o2MvTi8Ep1TMso0A4l0opA4woXdlTGAPOQmeC8Us2jRJNAmYSKJJ1e/JGCfDGHGEjGMgsKVAgEGoOII2jjEAf2ACAJnnXzimRrKypHXJFVrwOhSRUYaisjEA6hQnWKgTrIrN5NWsS+4tTbKjUvOVWt013VwE1V4ajSvdUIGAVWTzf2RIJGlbbWruppQWVcoQdz9FIj0hSnP7U2eVStTp/fJI6VNWKvclmT8sugDpuR7/RV+Sc6xG1by00Z9o5r7KnUlUuNEru5ZdUjnbNUdABjnnTlB5SWR1QqQqLODT6CW5U5AztjrD6CVtoNUzDF5Km+VaQbzfPUp4zjSNDcoearOQ5PLEpMoKnrpUl5CcFJTr0oGCDq3W9JIGBIrkDBnXdV1hoUqKOuXmZdShrCHVgL6U1HlgBezsyTDXuU0pkql0P3S02kqJQEAXEpGJNNggDgyLZZdtZt2ypZ6XlW0OonCsFCFqum43dKju0qKSRgRxcYDTkU0Ja0rTlEYMhTL6EjUhT6TpQOIFSagDAQA8wAlZz8jnbWaZQ04hstuFZLl6hBSU0FBywBPewhN/GZfoc9kYAdhCb+My/Q57IAx8q818xZ0suZceaWlBQClAXU31hApUU1qgDPyIyGetYOlpxtvRFFdJexv3qUoPkwAwnM4+Dd68la1pSqq14qUjfY55Z5M02SGeWa7T37CE38Zl+hz2Robh2EJv4zL9DnsgA7CE38Zl+hz2QA5ZdWaqUydVLqIUppqXQSmtCUONJJFdmEZBIsh8inbWLwacbb0IQTpL2Okv0pdGy4ekRgDIrM4+DQzkqDqoSqvNSkbqnNrPJmjqQTybXae/YQm/jMv0OeyNDcOwhN/GZfoc9kAHYQm/jMv0OeyADsITfxmX6HPZAGnkvmimZSbYmFvsqS04FEJC6kDYKikZBZIAkLnCR8b/GizLenU8ilvf/AF/3HR1QvwSV8Y/CXFZLoaeYrgsfPO+kQBQ4ARMv8o6Vlmj86oerH9ejjiYw60/+s/x6+hX8Xv8ALOhD8+nr2H1kDk7dAmXRiR72DsHdnn2cmO0RjEbvP/ih+fQzhFhopV56+D19CYZ2MtzaTwl5clUs2qgu46dytLwA3yQcEjbWuNRSIJ8puarIcWaxpXR+lPAX9ujTrDQP3iNZ4wBAD3AExzkZtn7Um0vtPNISGUN0XerVK1qrgNW780AK3YQm/jMv0OeyMAOwhN/GZfoc9kAK+W+Qz1khouuNuaW/TR3sLl2tbw+VAGhkrmwmLRlUTLbzKELKwAu/UXFqQa0FNaYA0Wszb6jRM5KqPEConoAjd05JZtM0VSEnkmu09+whN/GZfoc9kaG4dhCb+My/Q57IA9pLMrNIcbWZhghC0KIAcxuqCqauSALXNzSGUKccUEIQkqUpWASkCpJPNGQfnHLrK9+25lLTKV6G/Rhka1q1BxY7o8uCR5ScApuQeblizECZmyhcwBeKlbxnkQDrV8s48VNu0YuTyWs1nOMIuUnkj2t3L1RJTLC6O+KGJ8FJwHl6BEzb4Ylu1ewrt3jTf6aC/PovUwmLInJ43ylawe3cNBjxFRxHgx1yr29v+ncXMvnicELW7u3pPN879/I1Ws3r53zjQ5rx/oI53itPgTOuOBVn90l3nw/m/mBvVtK5KqB84p54zHFKT1po1ngddfbJMzC3O2ea++NDkxQefWgx0Z29yuB+PqcrjeWbz3Y969BpsHLhLvvcyAgnC+N4a7FA73n1c0R1zhrj+qlu83D7kvZ4zGf6a24+Pg/PF81ClnIzVJKVTVnooQKrl06lDWVMjYfkajsocFRWROmLmmzhmUWmUmVVllGja1fsFE0AJ72T9HmrQC+wBwW9aaZSWemFYhpta6cd1JISOUnDywB+cshrCXbVo+/kqSSp6ZUKiorvQdl5RAHEmtNUYBbcr8ous0pl5cBK7o1AUbRqSEjVWgwGweSJOxs1V/XPV4kPimIuh/x0/ufd7irY+TMxPe+E0ST+scJJVzbVc+rliSrXlK3/AErXxIhrbDq91+uTyXG+H1Npebk0wmATyt089+ORYsuGHf7Hc8BfBU7vcw5+wZuQOkFQB+0aJoOfaBzikddO5oXC0e5nBVsrq0emu1fPYaMksrTMKDD6arINFpGCsMQtI1YbdXNEfeWCprThq4vQlsOxR1pKlUW7x8fT8yN2w8mpWRU6qWZS0XVXl3eTUB3KRiQkYAqPHEWTh45aWD7oSbrAVcWaKbX3LiCFoVzXgK8hMAJC7XTaL8iiacRJTkk8FvsTG40hApVhW9WlVCRQnDkxIHZa8/LWVPuTiJlspmUAOyjZvuPPDBtxlCTgo4A1oMSSamANrICyHkdcTk0kImZxYWtAx0TaE3WWidpSnWeXkgBtgAgAgAgBGz18EP8AhsevRACt1O+9nedn0OQB72hwkfGB98RZKe9Or5FOrfzDrrxK3FbLiEAEAJueHgia/leubgBI6nbfz3gy/pejAO+3uEV/PJ/tiy2+9V0Mp93v9/3LyK1FbLgEAEAEAEAEASFzhI+N/jRZVvTqeRS3v/r/ALjo6oX4JK+MfhLitF0NPMVwWPnnfSIAYcssoRKN3UH35Y3PyRqKz/Tl5jHdZWuzSzf2r5kRmJXyt4aMfuerm5/QT8jMnzNuaV2paSamv7RWu7yjjPk24Sd9dKjHQjrfcvmohcMsXcT2Sp9q7381nJnoy50aTISyt2oUmFJ7RBH6oEalKGviSadthXi2nLmVyFrdtCYT4sgjyacj7v0u5MAWeACACACACAI51RG9kud/0NwAzZnuBWueY9c5G0NaNZ/azGzffDEeCv7sWDEv4D6UVLBt9LoZVorpbwgAgCK59srCVCz2lblN1cwQdZ3zbZ5hRR50csAbWZ7I9MnL9fTAAedRVN79izr26lKGJ4hQYY1zFNvJGJSUU29SOfKW3nJ90IbCtGDRtA1qOoKI2k7Bs6YsVrbRt4aUtfC+IqF9ezu6mhD7eBcfONmTORqGAHHwFu67pxSj8x5ejjiOusQlUejT3F3smLHCoUlp1d2XcvcbIjSYCACAPlaAoEEAg6wcQecRlNp5ow0msmImVeRgALssNWKmh5yj8vRxRL2eINvQq9vr6lexDCVk6lBdK9PTs4jmyHymLaky7pqg4IUe0OxJ+SfNzavS/s1JOpDXw8/ueWFYi4NUamrg5uboFHPbkUGF9fMJo24qj6RqS4rU5TiWcD8qndGIIs425lcrDOSxlnVVelwACda2jghR4yml08ySdcZB356HCmyJim1TIPMX0V/+5YAV+p4ZTcnF9uVtJ/hCVEedSuiMA+7UGmtFaXNSpgIOzc3wgfZAizUv0WqceTn+cs/Eplf/AJb5qfDLL8Z5eBW20BIAAAAFABqAGoCK22282XJJJZI+owZP4RWAM+zrEZl1rW0gJUvXTYOJI2CuNB/QR71bipUioyeo5qNpRoycoRyb+bnEaMeB0hAGfa9hy04AmYYaeA1aRCVU5iRUeSAOeyMlpOUVel5ZlpXdIQkK5r2uANiACACACACAEbPXwQ/4bHr0QArdTvvZ3nZ9DkAe9ocJHxgffEWSnvTq+RTq38w668StxWy4hABACZnh4Imv5Xrm4ASep23894Mv6XowDvt7hFfzyf7YstvvVdDKfd7/AH/cvIrUVsuAQAQAQAQAQBIXOEj43+NFmW9Op5FMe/8Ar/uOjqhfgkt4x+E5FZLmGY+20dYPMIqp9pS3NHqK0qpdKTtFRQ8Rpxiu0EnJJvI0qScYtpZvi4znkZR60po3iak1cVsQkYUA8wH/ALMWSpUp2tHc/HP84Sn0qVW+uP1fnmXzUMucDKpuxZRLTAGnWCllGu6O2dWNoFfKojlIrdScpycpa2W+lTjSgoQWSRKc2WRirWmVPP1VLoXedUrW84TeLddtSaqPEadtUaHofo5CQAAAABgAMAANgjIP7ABABABABAEc6ojeyXO/6G4AZsz3ArXPMeucjaGtGs/tZjZvvhiPBX92LBiX8B9KKlg2+l0Mq0V0t4QBz2jOJYacdWaIbQpajyJBUfMIA/NOR9nqtm1U6YVDjin3xr3CTeKPBJKUcxjALTnHtW4hMuk0K90uncg4DykfZ5YlsMoaUnUfBq6SCxu6cIKjHh3X0e/kGbuwwlHXKxulVDde1TqKuc+jnhiVy3LYo6lr6Rg1mow2eS3Xq5l7+A6xFE6EAEAEAEAEATTODYYZcDyBRDh3QGxev7QqecGJ7DrnTjscta8PYquMWapzVWOp6+n3GGw3EWnILZf3VUqac4zUYLHLQg14xEbfUNiqvLU90msMudnoJvWtxkLyOnV2TazYcNLjymHtgKVK0ZV4IN1f8IjiJAv+X1kGds+ZYSKrU2Sgca0EOIHlUkRkEYzHZQplp1TKzRE0lKQT3xJJbH8QUoc5SIwB/wA4ViKQ51wgEoXS/TtVaqnkOGPHziJ7DbhShsT1rVzorGM2koz2eOp6+Z+/iaeS+WiFpDcyq6sYBw71XhHtTy6o57vD5RelSWa4uI67DFoTioVnk+PgfoOaVAioNQdRERTWRNp57qP7AyEAEAEAEAEAEAEAEAEAEAI2evgh/wANj16IAVup33s7zs+hyMA97R4SPjA++IstPenV8inVv5h114lbitlxCACAEzPDwRNfyvXNwAk9Ttv57wZf0vRgHfb3CK/nk/2xZbfeq6GU+73+/wC5eQ9WzlczKulpaHCoAGqQkjHHaoREULGpWhpxa+fgn7nE6VvPQmnnzZepw9kGW7299FH549dq63Gu/wBDn28t+KXYvUOyDLd7e+ij88Nq63Gu/wBBt5b8Uuxep2WRlgzMupaQh0KVWhUEgYAnGiidnFHnWsKlKDnJrL8+h7W+K0a9RU4p5vo9RijhJMIAkLnCR8b/ABosq3p1PIpb3/1/3FMyisxibl3GpkAtKG6JIF2mIWFHekHEHkitpNvJFzlJRWbeSPzfa9mzVgT6bqqLQbzLtNy63qNRxEYKTsP8JjUyWmy8upIWe5aAAQSffWxS+X6UDY4ydYOqhKjTGPSVSUkk3qPOFKEG3FZZ7rIzKS81lDaJqd24arViUsNJNKDkANAO2UeUmPM9D9I2HZDUkwhhlN1tAoBtO0qUdqiaknjMZB3QAQAQAQAQAQBHOqI3slzv+huAGbM9wK1zzHrnI2jrRrP7WY2b74YjwV/diwYl/AfSipYNvpdDKtFdLeEAJOeWdLNkv01uFtvyLWLw+gFQAm9TzIVVNvnYG20nireWsfc6IA7MpnDMz60g63A2nkoQj016YstqlSt03xZ+ZTL6Tr3jiuPR8isS7IbSlCRRKQAByAUEVyUnJtvhLjCKhFRWpHpGpsEAEAEAEAEAZWVElp5V1G26VJ8JO6Ho88dFrU2OtF8/icl9R2W3lHm71uiVm0mrswtvYtFfKg4eZSolsUhnTUuJ+JA4HUyrShxrw/2ydZ77ODVqOEYB5ptzy0LR9WOmIAtJfcm57riUl3jrcZbWedSAo+cxkERzv5DKk3lTjCT1u4q8u7+xcJqThqSo4g7CSMNzGAMubvOk2+lMraCkpcpdS8ulx0arruxKuU4HkOBym080YaTWTGO28gkrJXLKCa43Fb3+FWscxrziJahibW5VWfOQN1gik9Ki8uZ6vwLSXZyzVU3bYrqO6Qrm1pPkxjvcbe6XA/H1ItSu7F5bqXan5eY02Nl8hdEzCdGe7TUp8o1p88R9fDJR3abz8SXtsahPcqrJ8fB7d44supWkKSQpJxBSag8xERcouLyZNRkpLOLzR9xg2CACACACACACACACAEbPXwQ/4bHr0QArdTvvZ3nZ9DkAe9ocJHxgffEWSnvTq+RTq38w668StxWy4hABACbnh4Imv5Xrm4ASOp23894Mv6XowDvt7hFfzyf7YstvvVdDKfd7/f8AcvIerZyRZmnS6tbgUQBRJSBhhtSYiKF9Uow0IpfPyT9zhlK4qac28/x6HD2PZbvj30kfkj120rcS7/U59o7fjl2r0Dsey3fHvpI/JDbStxLv9RtHb8cu1eh2WRkezLOpdQt0qTWgUUkYgjGiQdseda/qVYOEku/1Pa3wqjQqKpFvNdHoMUcJJhAEhc4SPjf40WVb06nkUx7/AOv+41cvMotMoy7Z97Sd2R26hs5gfPzCOfD7TQWyS1vVzI68Xv8AZJbDDUtfO/bxNB7I82hZqWJs0cG6ZXSqmcNzXj5U4YGmsAiMvZU5VW6fxk1h0KsaEVV1+C4mfnu2rLdk3nGH03XEHEbDrurSdoIJoeU6sRHIdx+iM0tiy8tINrYWl1TwC3XQKXlDC5Q4pCDUXTtqTiTGQOsAEAEAEAEAEAEARzqiN7Jc7/obgBmzPcCtc8x65yNoa0az+1mNm++GI8Ff3YsGJfwH0oqWDb6XQyrRXS3hAE3z9k+5qPGG6/Qc/rSAOPqex+hzPjP4TcAc0hjaKa/GfPpPbFlqb1eXJ8imUt2/WfL8yuxWi5hABABABABABAHy4MDXVQxlazD1EnyDP6a1zLr9Wr+sWPEN7y/HiinYS39XH8+DMLqggOvJbj0Br9YaekxWi5FTzbH/APlSXi7f3YyBidbCgUqAUkgggioIOBBB1iAI9ltmbvFTtnkCuJl1mg/lLO98FWHKBhACPZOVtpWMvQErQE//AJ5lJUmnyK0ITxXFXeeMAp2Tud2Tmxo5xHW6jgb/AL4yr+Om5/jAHKY2UmnmjEoqSyks0bNr5EtPp0kqoJJFQAbzage5OzyVHJEnb4lKO5U3V3+5C3eDU5/qo7j4uD2FiyrVfs10oUkgV3bStR5U7AeUa+WJGtQpXUM1+GRFvc17GpoyW5wr09SpWdPImG0uNmqVdI4wRsIivVacqcnGWsttGtCtBTg9xnTHmeoQAQAQAQAQAQAQAjZ6+CH/AA2PXogBW6nfezvOz6HIwD3tDhI+MD74iy096dXyKdW/mHXXiVuK2XEIAIATM8PBE1/K9c3ACT1O2/nvBl/S9GAd9vcIr+eT/bFlt96roZT7vf7/ALl5GZnTyUtGZtBbssy6toobAKHEJFQMcCseiK2XAUf/AAO2Piz/ANa3/kjAD/wO2Piz/wBa3/kgBpzZZJ2jLWiy7MMOoaSHLyluIUBVtQGAWTrI2RkFygAgCLW4oiafINCHnCCNhvnGLVbrOjFcy8CiXbauZtcp+IxZBZO6VQmHRuEncA9sodtzA+fmjhxC70VscdfCSmEWGm9mnqWrnfH+PE4Mts7PWk6hmXSl1tpREydqjqLbZ1Ap1k90AnChiDLOa+W2TLFvybcxLKSXQm8w5qChtZc2gV48UqHhAgSvN5li5Y0ypp9Kgwpd19sg3m1jclwJ4xShA1gbSBGAfo+XfS4lK0KCkKAUlSTUKBFQQdoIjIPSACACACACACAI51RG9kud/wBDcAM2Z7gVrnmPXORtDWjWf2sxs33wxHgr+7FgxL+A+lFSwbfS6GVaK6W8IARc9coXLKdIFS2tpfkDgSo+RKjACt1PE7hOM7QW3By3gpCui4npgD1txJlp9au5dDg5iQ4PTFlt/wDltkuNZeRTLtbBet8Us/MrjawoAjEEVB5DqittZPJlyTTWaPqMGQgAgAgAgAgDPygm9DLOr4kGnhHcp85Ee1vT06sY85z3dXYqEp83eIWbaWvTKl7EIPSogDzXuiJnFJ5UlHjZXcEpuVdy4l4/GIefWfDlplIODLDaTyKJU6fsrTFfLUXPJKSMvIyrR1tsNJPOEAHzxkGtABAHFatksTaLkw0h1HE4kKpyiuo8ogCX5V5lm1ArkFltXeXSVIPIlw1Uny3vJACDk9lLPWDMFpSVBIPvks6dyQe2QcQknYtNQdt6MAuDyJe25ND7BFSCUKOBSob5tfFjgR5RWOu1uXRnnwcJxX1lG5p5f1LU/nALGRdrKlJjQrqELVdUD2q63QeTHA/+ol76gq1LTjrW70or+GXMrevsU9TeT5n83GVKK8W0IAIAIAIAIAIAIARs9fBD/hsevRACt1O+9nedn0OQB72hwkfGB98RZKe9Or5FOrfzDrrxK3FbLiEAEAJmeHgia/leubgBJ6nbfz3gy/pejAO+3uEV/PJ/tiy2+9V0Mp93v9/3LyK1FbLgEAEAEAEAEAR2cZDk+tCtSplSTTiU6QfTFnhJxtlJcEfIpNSCneuL1OeX+QzZ2col2ZIpTLAIU6rQpUMNEm4pRUkcdE0HFWuykVmUnJ5susYqKSWpEjyOzeTFpy7z7agkIqGgr9q4KFSSa7kUwvHtjyGNTJ05tstV2RMKZfChLqXR1CgasrBulwJ5KUUnaBXWKEB+zsZCCfb69lAFPhIKgjEPt0qCmmtYGo9sMO5pkCnmhzgdZqTKTKv0dZ97Wr9itR1E7G1H6JNdRJGAX2MgIAIAIAIAIAjnVEb2S53/AENwAzZnuBWueY9c5G0daNZ/azGzffDEeCv7sWDEv4D6UVLBt9LoZVorpbwgDitqzkzUu8wveutrQeS8kivkrAH50zZ2qbNtRCXtyCpUs9xJJUE18jqE48VYwCuZy7LO4mEjVuF9NUnzkdETOF1tdN9KK9jls3lWXQ/L50Gjm/tkPM6FR98aFByo2HyaujjjwxG30J6a1PxOnB7tVaWxvXHw9tXYNcRxMBABABABABAE+zj2yFFMug4JN5ynH2qfIDU844omsMt8k6r/AAVvG7vNqhHg3X5L5zGtkdKpkpNb7xCLyS4sntW0gkV8lT/FHJiFbZKuS1Lc9SQwm22GhpPXLd/HB85yEWS0q2bWSVA/pD5WsHtWkm+UnmbTd56RHkofqKMgIAIAIAIAT85eR6LTlVUAEw0CplfLSpbV8lVPIaHZAEyzCW4pucXLV97fbKgOJxsAgjnRer4KeKAGrOFKBubvDDSISo89Sk/d88WHDZuVHJ8DyKjjNNQudJcKT8vIpFkzBdYaWdakJUecpBPniCrQ0Kko8TZaLeeyUozfCk+4648z2CACACACACACAEbPXwQ/4bHr0QArdTvvZ3nZ9DkYB72hwkfGB98RZae9Or5FOrfzDrrxK3FbLiEAEAJmeHgia/leubgBJ6nbfz3gy/pejAO+3uEV/PJ/tiy2+9V0Mp93v9/3LyK1FbLgEAEAEAEAEASFzhI+N/jRZVvTqeRS3v8A6/7jo6oX4JK+MfhLitF0NPMVwWPnnfSIAz87+QHXKVTsqn39I99QkYvJA3wA1uJA8oFNYEALWZ7OB1spMlMq94WaMrUf1SjqQT3CjqPak8R3IHXnkyA0d+flk7g1Mw2kb0nW8kcR7b6XdGAO7M5l/fuyE0rdgUl3FHfgfslE9sBvTtGGsCoFfgAgAgAgAgCOdURvZLnf9DcAM2Z7gVrnmPXORtDWjWf2sxs33wxHgr+7FgxL+A+lFSwbfS6GVaK6W8IAIAgufPJUszAnEJ96fol2naugUBPItI6UnuhADzmxypRa0mZd83n203HQdbiNSXRy8dNShXCojaE3CSlHWjSpTjUi4S1Mw7UkHrMmAUkihq2vYobQeWmBHtix0qtO6pZP8r53FPr0athXTj+Hx/OEoGTeUzc4kDBDoGKDt5UcY84iGurOdF561x+pY7LEKdystUuL0N2OMkAgAgAgBSyryvSwC2wQp3UVDEN/0KuTZt4jJWdg6j0p7i8fYh8QxSNFOFJ5y8Pfm7eIW8j8nlTbmldqWgakq/aK105RXWfJzd97dKjHQhr8F81EVhtjK4nstT7fF/NZnZ8csQE+57KsTQzBB3owKGuc4E8gA7aK8W068xOS5aaVPOJop4XWq7GgalX8agPIlJ2wBV4AyLYymlZNxpp95Da3jRAUfOo6kiuFTQVNIA14AIAIAwMt8o27OlHHlkXqFLSTrW4QbqQOfE8QBMARjMPZKnLQ0tNxLtEk/KcGjQPKm+f4YwB3zjzAVNBI7RtIPOSVehQiw4ZHKjnxsqeNzUrhJcCXqUKxGS3LsoOtLaAecJFYhK8tKrJrjZZbaDhRhF8CXgdseR7hABABABABABACNnr4If8ADY9eiAFbqd97O87PocgD3tDhI+MD74iyU96dXyKdW/mHXXiVuK2XEIAIATc8PBE1/K9c3ACR1O2/nvBl/S9GAdeUzlyfdVruuA05qGLParStormKZfy0LyUuJoYeyN+7f8v/AEji2p/793uSO3//AJ/5ewdkb92/5f8ApDan/v3e42//APP/AC9g7I37t/y/9IbU/wDfu9xt/wD+f+XsHZG/dv8Al/6Q2p/793uNv/8Az/y9jqsrLrTvNtaC7fUBXSVpXbS4Kx5VsN2ODnpaub3Pa3xnZqsaehlnz+w5xFk4SFzhI+N/jRZlvTqeRS3v/r/uOjqhfgkr4x+EuKyXQ08xXBY+ed9IgChwBDs8eQGhKp6WR70o1mG0jeE63QO5J3w2HHUTQDXzP5e6dIkJtVXAKMrXjpUgfqlE61gaj2w5QSQFHOpkIbNd64lwRKrVUXf2DlahNRiEk707Dh3NQKNmoy9FoN6B9Q66bGJ1aZAw0gHdDtgOcYGgAoUAEAEAEARzqiN7Jc7/AKG4AZsz3ArXPMeucjaGtGs/tZjZvvhiPBX92LBiX8B9KKlg2+l0Mq0V0t4QAQBxWzZbU2y4w8m824KKHnBB2EEAg7CBAH5vtyyJvJ+eSpCiCCSy9Tcuo2pUNWrBSPKNhjALNkplbKW4xonAEvAVWyo4gj9o0e2TjrGIrQ0rj60qsqctKL3TyrUYVoaE1mjHtvIx6XN9mrqBiLu/Tzga+cdAicoYhTqLRnuPu+dJWLrCK1F6VLdXevnMedm5azLG5XR0DCjlbw5Lwxrz1jNXDqNTdjudGr50GtHF7il+mf6unX2+uZts5xUdswoH5KgfSBHI8KlwS7iQjj0P6oPt/wBHy/nFHaME+EunmAMZjhT/AKpdxrPHo/0w7zAn8ppucNxJIB7RkGp6KqPTSO2nZ0KP6n2v5kR1XEbq5ejHsXzM1cn8hVKIXM7lPewd0fCI3o5seaOa5xJL9NLdfGdlng0pPSr7i4uH8/Ow584mcdqzkGVkrqpgC6SmhRLjVjsK+JOzWrYDCyk5PN6yxxiorRiskTvNvkO5az5efvdbJWS6tRNXl1qpAVrNTvlcpGs4amx+jm2wkBKQAAAAAKAAYAAbBGQc87aDTN3SLSi+aJvHWf8A7bqxEekKU556KzyPKpXp0stN5Z7hLM6ObJ6adXOSqi6tQF9lxWOAoNCo4AfIOGJodkeZ6iPk3nAn7JVoFArQjAsTIUFI5Ek7pHMajiEYA/SmfKWKRpZWYSraGy0seQqUg+aMg5LWz5JukS0ooq2KmFJSBy3UFRVzXhzwAgIbtDKCZrunljC8dy0wk40wwQOTFRp2xjALlYtmsWBI3K3la1K1KedI2DYMAANgG3WfehQlWnox/wBHPdXMLem5y/2xVydklz83eXiL2kcOylahPlOFOKvFE9c1I29DKPQirWVGV5c6U9Web9PnAVmK2XEIAIAIAIAIAIAIARs9fBD/AIbHr0QArdTvvZ3nZ9DkAe9o8JHxgffEWSnvTq+RTq38w668StxWy4hABACZnh4Imv5Xrm4AQswE420ud0jiEVEvS+oJrQvVpU46x0xgFInJGzHlqcWtkqUak6cip5gukdcL2tCKjGW4uZehw1MOtqknOcc2+d+p5e49ld0z/uD/AJI22wuOV3L0NNqbTkd79Q9x7K7pn/cH/JDbC45XcvQbU2nI736h7j2V3TP+4P8AkhthccruXoNqbTkd79Q9x7K7pn/cH/JDbC45XcvQbU2nI736nvIWXZqXEKaLWkBF2j5Ua7KC+axrO9rzi4yluPmXob08NtqclOMd1c79RmjlO4kLnCR8b/GiyrenU8ilvf8A1/3HR1QvwSV8Y/CXFaLoaeYrgsfPO+kQBQ4A+XEBQIIBBFCDiCDrBEAfnXOhkMqy3g/L3hLLUCgpJqw5WoRXWBXFKuSmsAkCj5u8r2rZllyk2EqfCLriVanm9WkSOPVeA1GhFKiAJVlnky/Yc4hbS1BF69LPDXh2itl4A0I1KB4iQMAuGb3LNu1Ze9gl9FA82Nh2LTtuKoaeUbIyBqgAgAgCOdURvZLnf9DcAM2Z7gVrnmPXORtDWjWf2sxs33wxHgr+7FgxL+A+lFSwbfS6GVaK6W8IAIAIAzrfsRieZUxMIC0K8hSRqUk60qHGIAgOWGbmbstemYK3WUm8l5qqXGqaisJxSQO3Thx3dUYBsZLZ6H2QETjfXCe+N3UuU5U4IX9nyxkD9L5a2PaAF91kK1UmRolDkCl0B/hJj0p1qlP7ZNHjVt6VX74p/g70ZMWc5ii6R8h4kfeMdSxGuuHuRxvCLV/097Pl2wrMY3Tim0gbXXqDy1UBGJYhXf8AV3IzHCrWO7o97M2fzkWTIpKWVpcPcyqAqvOvBHSqOWdSU3nJ5nbTpQprKCS6CZ5WZ15ydq2wOtmlYUbJU6uuABcwpXiQAeUx5nod2QeaR2ZKXZ0KYZ1hreuOcitrafteDrjILtJSiGUJbaQlCEABKUigAGwCAPaAErLbJh19WmaUVkAAtk6gO9+zn5olbC8hTWxzWXP6kFimHVKz2Wm83xegvWHlW/J+9rBWhOFxdQpNNiTrHMfNHbcWNOt+qO4+PjI21xOtbfonupcD1oZ5i0LMtNITMoaURqEwkAp8FezyGImrY1ocGfRu+5P0cUtqq+7J8+57GW5mjsp3FsOJH+m+pQ+2VRyOLWtHcpJ6mfbGbCyJbdOIvU7+8qnlTeCTzERmNOUtyKbMTqQgs5NL8nfN5Wykm3opVCVXcEpaSENp6BToEd9HDak92e4u8i7nGKNNZQ/U+7t9BRSmZtR/ulcepDaf6DznlMSrdG0p8XiyCSuL+rx+CXz8lNsGx0SbQbRidalHWo8fIOIRAXFxKtPSZarS1hbU9CP5fGzSjwOoIAIAIAIAIAIAIAWc41hO2hIOy7N3SKU2RfJSncOJWakA7EnZAGHmkyOmbLEyJjR++lu7olFW8C61qkU3wgD2m8kZhU4XwW7mmC98a0CgdV3XSJiF9SVDY93PLLuK/UwutK62VZZaWff0D5EOWAIAIAXc4NjOz0g9Ls3dIu5dvkpTuXErNSAdiTsgCMnMxaJ19a/Wr/xRgH87C1o/uv1i/wDFDIB2FrR/dfrF/wCKADsLWj+6/WL/AMUAHYWtH91+sX/igA7C1o/uv1i/8UAa+SOaielZ2Xfc63uNOBSrjiiaDiBbHpjILlACCvJCYM4Xqt3NPpN8a3dJe1XddImVf0tg2Pdz0cu7Irzwqt9Vsuay0s/xnnxHrnYyUftRhluX0d5Dt86RRSKXFJwIScaqiGLCdmbHJ16zpIMP3L+kWr3slQoqlMSB6IAbYAIA5rSkG5lpbLyAttaSlSTtB9B4iMQQDAETOaS0ZWa0sk8zRtd5lxa1JXTYFpCCDgSDsUK4AGkAVi0rFFoyWgnW0pUtIvaM3ghwaltKIrgcRUbaGuNQJXYObS1rPmkvy7ksSgkVU4tIcbJxStNw0CgBhU0NDWoBgC3MqJSCoXVUFQDWh2iu3ngD7gAgCe528jZm1BLCX0fvRcvaVRTv7lKUSa70wBs5v7AdkbORLPXNInS1uElO7cWsUJAOpQ2RmLyZiSzTRn5KZKPyswlxwougKG5UScRTiiWu72nVpOMc8yCw/DK1vW055Zbo8xEE8EAEAEAEAEAJ2UubSQniVlosunW4wQgk8ak0KFHlIrywBPrUzHvpr1vMtODYHkqbPlUm8D0CAMF3M5aQP6phXKl1P9wBjAPuXzNWiTvJdHKp38qTADHZWY1ZIMzNgDalhFT5HF4fYjIKPkzkNJWdumGRpO+ubtfLRR3vMmg5IAY4AIAIAIAzLXsFia/WIF7YtOCh5dvMaiOijc1KP2vc7jluLKjcfet3j4RSns3iv2LwI4nAR9pNa9AiSp4qv649hDVcCf8A859vqvQynMhpsakoVzLH9aR0LEqD4X2HJLBrpasn+T6ZyEmlaw2nwlflBjEsSoLVm/wZjgty9eS/Pobtm5vkJIL7hX8lAujynWfJSOSriknuQWR30MDhHdqyz6Nz53DfJyiGUhDaQhI2JFPKeM8sRk6kpvSk82TdOlCnHRgske8aG4QAQAQAQAQB/9k="/>
          <p:cNvSpPr>
            <a:spLocks noChangeAspect="1" noChangeArrowheads="1"/>
          </p:cNvSpPr>
          <p:nvPr/>
        </p:nvSpPr>
        <p:spPr bwMode="auto">
          <a:xfrm>
            <a:off x="57785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Titre 1"/>
          <p:cNvSpPr>
            <a:spLocks noGrp="1"/>
          </p:cNvSpPr>
          <p:nvPr>
            <p:ph type="title"/>
          </p:nvPr>
        </p:nvSpPr>
        <p:spPr>
          <a:xfrm>
            <a:off x="0" y="260648"/>
            <a:ext cx="9144000" cy="1143000"/>
          </a:xfrm>
        </p:spPr>
        <p:txBody>
          <a:bodyPr>
            <a:normAutofit fontScale="90000"/>
          </a:bodyPr>
          <a:lstStyle/>
          <a:p>
            <a:r>
              <a:rPr lang="fr-FR" dirty="0" smtClean="0"/>
              <a:t>Un dynamisme renforcé par la présence de sites d’excellence et d’équipements</a:t>
            </a:r>
            <a:endParaRPr lang="fr-FR" dirty="0"/>
          </a:p>
        </p:txBody>
      </p:sp>
      <p:sp>
        <p:nvSpPr>
          <p:cNvPr id="10" name="ZoneTexte 9"/>
          <p:cNvSpPr txBox="1"/>
          <p:nvPr/>
        </p:nvSpPr>
        <p:spPr>
          <a:xfrm>
            <a:off x="5148064" y="2700680"/>
            <a:ext cx="3995936" cy="523220"/>
          </a:xfrm>
          <a:prstGeom prst="rect">
            <a:avLst/>
          </a:prstGeom>
          <a:noFill/>
        </p:spPr>
        <p:txBody>
          <a:bodyPr wrap="square" rtlCol="0">
            <a:spAutoFit/>
          </a:bodyPr>
          <a:lstStyle/>
          <a:p>
            <a:r>
              <a:rPr lang="fr-FR" sz="2800" dirty="0" smtClean="0">
                <a:solidFill>
                  <a:schemeClr val="bg1"/>
                </a:solidFill>
              </a:rPr>
              <a:t>Accélérateur privé - Calais</a:t>
            </a:r>
            <a:endParaRPr lang="fr-FR" sz="2800" dirty="0">
              <a:solidFill>
                <a:schemeClr val="bg1"/>
              </a:solidFill>
            </a:endParaRPr>
          </a:p>
        </p:txBody>
      </p:sp>
      <p:sp>
        <p:nvSpPr>
          <p:cNvPr id="13" name="Rectangle 12"/>
          <p:cNvSpPr/>
          <p:nvPr/>
        </p:nvSpPr>
        <p:spPr>
          <a:xfrm>
            <a:off x="273050" y="2213457"/>
            <a:ext cx="4586982" cy="1495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166855" y="4653737"/>
            <a:ext cx="3995936" cy="954107"/>
          </a:xfrm>
          <a:prstGeom prst="rect">
            <a:avLst/>
          </a:prstGeom>
          <a:noFill/>
        </p:spPr>
        <p:txBody>
          <a:bodyPr wrap="square" rtlCol="0">
            <a:spAutoFit/>
          </a:bodyPr>
          <a:lstStyle/>
          <a:p>
            <a:pPr algn="ctr"/>
            <a:r>
              <a:rPr lang="fr-FR" sz="2800" dirty="0" smtClean="0">
                <a:solidFill>
                  <a:schemeClr val="bg1"/>
                </a:solidFill>
              </a:rPr>
              <a:t>Le pôle Numérique Culturel - Lens</a:t>
            </a:r>
            <a:endParaRPr lang="fr-FR" sz="2800" dirty="0">
              <a:solidFill>
                <a:schemeClr val="bg1"/>
              </a:solidFill>
            </a:endParaRPr>
          </a:p>
        </p:txBody>
      </p:sp>
      <p:pic>
        <p:nvPicPr>
          <p:cNvPr id="10249" name="c56e6673-48c7-40ac-880a-9d79158e0cd9" descr="E8EC40E0-CA9E-4526-B71C-D7A8E40C55A1@mo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4112090"/>
            <a:ext cx="4586982" cy="149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blog.onecub.com/wp-content/uploads/2013/11/cropped-logo_raster_rgb_transparenc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 y="2463558"/>
            <a:ext cx="4586982" cy="997465"/>
          </a:xfrm>
          <a:prstGeom prst="rect">
            <a:avLst/>
          </a:prstGeom>
          <a:noFill/>
        </p:spPr>
      </p:pic>
    </p:spTree>
    <p:extLst>
      <p:ext uri="{BB962C8B-B14F-4D97-AF65-F5344CB8AC3E}">
        <p14:creationId xmlns:p14="http://schemas.microsoft.com/office/powerpoint/2010/main" val="2754852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2" y="-2303721"/>
            <a:ext cx="9161721" cy="9161721"/>
          </a:xfrm>
          <a:prstGeom prst="rect">
            <a:avLst/>
          </a:prstGeom>
        </p:spPr>
      </p:pic>
      <p:sp>
        <p:nvSpPr>
          <p:cNvPr id="6" name="ZoneTexte 5"/>
          <p:cNvSpPr txBox="1"/>
          <p:nvPr/>
        </p:nvSpPr>
        <p:spPr>
          <a:xfrm>
            <a:off x="6156176" y="44624"/>
            <a:ext cx="2736304" cy="2246769"/>
          </a:xfrm>
          <a:prstGeom prst="rect">
            <a:avLst/>
          </a:prstGeom>
          <a:noFill/>
        </p:spPr>
        <p:txBody>
          <a:bodyPr wrap="square" rtlCol="0">
            <a:spAutoFit/>
          </a:bodyPr>
          <a:lstStyle/>
          <a:p>
            <a:pPr algn="ct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Une candidature commune  à l’AAP « Métropole French Tech »</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5837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54" y="0"/>
            <a:ext cx="10165354" cy="6858000"/>
          </a:xfrm>
          <a:prstGeom prst="rect">
            <a:avLst/>
          </a:prstGeom>
        </p:spPr>
      </p:pic>
      <p:sp>
        <p:nvSpPr>
          <p:cNvPr id="5" name="ZoneTexte 4"/>
          <p:cNvSpPr txBox="1"/>
          <p:nvPr/>
        </p:nvSpPr>
        <p:spPr>
          <a:xfrm>
            <a:off x="4781818" y="4653136"/>
            <a:ext cx="4335605" cy="1938992"/>
          </a:xfrm>
          <a:prstGeom prst="rect">
            <a:avLst/>
          </a:prstGeom>
          <a:noFill/>
        </p:spPr>
        <p:txBody>
          <a:bodyPr wrap="square" rtlCol="0">
            <a:spAutoFit/>
          </a:bodyPr>
          <a:lstStyle/>
          <a:p>
            <a:r>
              <a:rPr lang="fr-FR" sz="6000" b="1" dirty="0" smtClean="0">
                <a:solidFill>
                  <a:schemeClr val="bg1"/>
                </a:solidFill>
              </a:rPr>
              <a:t>La stratégie nationale</a:t>
            </a:r>
          </a:p>
        </p:txBody>
      </p:sp>
    </p:spTree>
    <p:extLst>
      <p:ext uri="{BB962C8B-B14F-4D97-AF65-F5344CB8AC3E}">
        <p14:creationId xmlns:p14="http://schemas.microsoft.com/office/powerpoint/2010/main" val="1260680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0"/>
            <a:ext cx="8229600" cy="1143000"/>
          </a:xfrm>
        </p:spPr>
        <p:txBody>
          <a:bodyPr/>
          <a:lstStyle/>
          <a:p>
            <a:r>
              <a:rPr lang="fr-FR" dirty="0" smtClean="0">
                <a:solidFill>
                  <a:schemeClr val="bg1"/>
                </a:solidFill>
              </a:rPr>
              <a:t>Stratégie Nationale</a:t>
            </a:r>
            <a:endParaRPr lang="fr-FR" dirty="0">
              <a:solidFill>
                <a:schemeClr val="bg1"/>
              </a:solidFill>
            </a:endParaRPr>
          </a:p>
        </p:txBody>
      </p:sp>
      <p:sp>
        <p:nvSpPr>
          <p:cNvPr id="3" name="Espace réservé du contenu 2"/>
          <p:cNvSpPr>
            <a:spLocks noGrp="1"/>
          </p:cNvSpPr>
          <p:nvPr>
            <p:ph idx="1"/>
          </p:nvPr>
        </p:nvSpPr>
        <p:spPr>
          <a:xfrm>
            <a:off x="0" y="1052736"/>
            <a:ext cx="9144000" cy="1368153"/>
          </a:xfrm>
        </p:spPr>
        <p:txBody>
          <a:bodyPr>
            <a:normAutofit/>
          </a:bodyPr>
          <a:lstStyle/>
          <a:p>
            <a:pPr marL="0" indent="0" algn="ctr">
              <a:buNone/>
            </a:pPr>
            <a:r>
              <a:rPr lang="fr-FR" dirty="0" smtClean="0">
                <a:solidFill>
                  <a:schemeClr val="bg1"/>
                </a:solidFill>
              </a:rPr>
              <a:t>Feuille </a:t>
            </a:r>
            <a:r>
              <a:rPr lang="fr-FR" dirty="0">
                <a:solidFill>
                  <a:schemeClr val="bg1"/>
                </a:solidFill>
              </a:rPr>
              <a:t>de route gouvernementale sur le numérique du 28 février 2013 </a:t>
            </a:r>
            <a:endParaRPr lang="fr-FR" dirty="0" smtClean="0">
              <a:solidFill>
                <a:schemeClr val="bg1"/>
              </a:solidFill>
            </a:endParaRPr>
          </a:p>
          <a:p>
            <a:pPr marL="0" indent="0" algn="ctr">
              <a:buNone/>
            </a:pPr>
            <a:endParaRPr lang="fr-FR" dirty="0"/>
          </a:p>
          <a:p>
            <a:pPr marL="0" indent="0" algn="ctr">
              <a:buNone/>
            </a:pPr>
            <a:endParaRPr lang="fr-FR" dirty="0" smtClean="0"/>
          </a:p>
          <a:p>
            <a:pPr marL="0" indent="0" algn="ctr">
              <a:buNone/>
            </a:pPr>
            <a:endParaRPr lang="fr-FR" dirty="0"/>
          </a:p>
        </p:txBody>
      </p:sp>
      <p:graphicFrame>
        <p:nvGraphicFramePr>
          <p:cNvPr id="5" name="Diagramme 4"/>
          <p:cNvGraphicFramePr/>
          <p:nvPr>
            <p:extLst>
              <p:ext uri="{D42A27DB-BD31-4B8C-83A1-F6EECF244321}">
                <p14:modId xmlns:p14="http://schemas.microsoft.com/office/powerpoint/2010/main" val="3657186825"/>
              </p:ext>
            </p:extLst>
          </p:nvPr>
        </p:nvGraphicFramePr>
        <p:xfrm>
          <a:off x="1691680" y="2564904"/>
          <a:ext cx="6096000"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241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0"/>
            <a:ext cx="8229600" cy="1143000"/>
          </a:xfrm>
        </p:spPr>
        <p:txBody>
          <a:bodyPr/>
          <a:lstStyle/>
          <a:p>
            <a:r>
              <a:rPr lang="fr-FR" dirty="0" smtClean="0">
                <a:solidFill>
                  <a:schemeClr val="bg1"/>
                </a:solidFill>
              </a:rPr>
              <a:t>Stratégie Nationale</a:t>
            </a:r>
            <a:endParaRPr lang="fr-FR" dirty="0">
              <a:solidFill>
                <a:schemeClr val="bg1"/>
              </a:solidFill>
            </a:endParaRPr>
          </a:p>
        </p:txBody>
      </p:sp>
      <p:sp>
        <p:nvSpPr>
          <p:cNvPr id="3" name="Espace réservé du contenu 2"/>
          <p:cNvSpPr>
            <a:spLocks noGrp="1"/>
          </p:cNvSpPr>
          <p:nvPr>
            <p:ph idx="1"/>
          </p:nvPr>
        </p:nvSpPr>
        <p:spPr>
          <a:xfrm>
            <a:off x="0" y="980729"/>
            <a:ext cx="9144000" cy="792087"/>
          </a:xfrm>
        </p:spPr>
        <p:txBody>
          <a:bodyPr>
            <a:normAutofit/>
          </a:bodyPr>
          <a:lstStyle/>
          <a:p>
            <a:pPr marL="0" indent="0" algn="ctr">
              <a:buNone/>
            </a:pPr>
            <a:r>
              <a:rPr lang="fr-FR" sz="4400" dirty="0" smtClean="0">
                <a:solidFill>
                  <a:schemeClr val="bg1"/>
                </a:solidFill>
              </a:rPr>
              <a:t>Les 34 plans</a:t>
            </a:r>
            <a:endParaRPr lang="fr-FR" sz="2000" dirty="0" smtClean="0">
              <a:solidFill>
                <a:schemeClr val="bg1"/>
              </a:solidFill>
            </a:endParaRPr>
          </a:p>
          <a:p>
            <a:pPr marL="0" indent="0" algn="ctr">
              <a:buNone/>
            </a:pPr>
            <a:endParaRPr lang="fr-FR" dirty="0"/>
          </a:p>
          <a:p>
            <a:pPr marL="0" indent="0" algn="ctr">
              <a:buNone/>
            </a:pPr>
            <a:endParaRPr lang="fr-FR" dirty="0" smtClean="0"/>
          </a:p>
          <a:p>
            <a:pPr marL="0" indent="0" algn="ctr">
              <a:buNone/>
            </a:pPr>
            <a:endParaRPr lang="fr-FR" dirty="0"/>
          </a:p>
        </p:txBody>
      </p:sp>
      <p:graphicFrame>
        <p:nvGraphicFramePr>
          <p:cNvPr id="6" name="Diagramme 5"/>
          <p:cNvGraphicFramePr/>
          <p:nvPr>
            <p:extLst>
              <p:ext uri="{D42A27DB-BD31-4B8C-83A1-F6EECF244321}">
                <p14:modId xmlns:p14="http://schemas.microsoft.com/office/powerpoint/2010/main" val="354691183"/>
              </p:ext>
            </p:extLst>
          </p:nvPr>
        </p:nvGraphicFramePr>
        <p:xfrm>
          <a:off x="971600" y="1772816"/>
          <a:ext cx="381642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5436096" y="1988840"/>
            <a:ext cx="3024336" cy="5016758"/>
          </a:xfrm>
          <a:prstGeom prst="rect">
            <a:avLst/>
          </a:prstGeom>
          <a:noFill/>
        </p:spPr>
        <p:txBody>
          <a:bodyPr wrap="square" rtlCol="0">
            <a:spAutoFit/>
          </a:bodyPr>
          <a:lstStyle/>
          <a:p>
            <a:pPr algn="ctr"/>
            <a:r>
              <a:rPr lang="fr-FR" sz="4000" b="1" dirty="0" smtClean="0">
                <a:solidFill>
                  <a:schemeClr val="bg1"/>
                </a:solidFill>
              </a:rPr>
              <a:t>16</a:t>
            </a:r>
            <a:r>
              <a:rPr lang="fr-FR" sz="2800" b="1" dirty="0" smtClean="0">
                <a:solidFill>
                  <a:schemeClr val="bg1"/>
                </a:solidFill>
              </a:rPr>
              <a:t> plans directement liés au numérique</a:t>
            </a:r>
          </a:p>
          <a:p>
            <a:pPr algn="ctr"/>
            <a:endParaRPr lang="fr-FR" sz="2800" b="1" dirty="0">
              <a:solidFill>
                <a:schemeClr val="bg1"/>
              </a:solidFill>
            </a:endParaRPr>
          </a:p>
          <a:p>
            <a:pPr algn="ctr"/>
            <a:r>
              <a:rPr lang="fr-FR" sz="1400" dirty="0">
                <a:solidFill>
                  <a:schemeClr val="bg1"/>
                </a:solidFill>
              </a:rPr>
              <a:t>Ces 34 plans de reconquête industrielle ont pour objet d’unir les acteurs économiques et industriels autour d’un objectif commun, d’aligner les outils de l’État au service de cette ambition et de mobiliser les écosystèmes locaux autour de la construction d’une offre industrielle française nouvelle et compétitive, capable de gagner des parts de marché en France et à l’international et de créer ainsi des emplois nouveaux.</a:t>
            </a:r>
          </a:p>
          <a:p>
            <a:pPr algn="ctr"/>
            <a:endParaRPr lang="fr-FR" sz="2800" b="1" dirty="0">
              <a:solidFill>
                <a:schemeClr val="bg1"/>
              </a:solidFill>
            </a:endParaRPr>
          </a:p>
        </p:txBody>
      </p:sp>
    </p:spTree>
    <p:extLst>
      <p:ext uri="{BB962C8B-B14F-4D97-AF65-F5344CB8AC3E}">
        <p14:creationId xmlns:p14="http://schemas.microsoft.com/office/powerpoint/2010/main" val="3000941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5856" y="188640"/>
            <a:ext cx="5868144" cy="5937523"/>
          </a:xfrm>
        </p:spPr>
        <p:txBody>
          <a:bodyPr>
            <a:normAutofit fontScale="62500" lnSpcReduction="20000"/>
          </a:bodyPr>
          <a:lstStyle/>
          <a:p>
            <a:pPr marL="400050" lvl="1" indent="0" algn="just">
              <a:buNone/>
            </a:pPr>
            <a:r>
              <a:rPr lang="fr-FR" dirty="0">
                <a:solidFill>
                  <a:schemeClr val="tx1">
                    <a:lumMod val="65000"/>
                    <a:lumOff val="35000"/>
                  </a:schemeClr>
                </a:solidFill>
              </a:rPr>
              <a:t>La French Tech est le nom collectif pour désigner tous les acteurs de l’ écosystème de startups français.</a:t>
            </a:r>
          </a:p>
          <a:p>
            <a:pPr marL="400050" lvl="1" indent="0" algn="just">
              <a:buNone/>
            </a:pPr>
            <a:r>
              <a:rPr lang="fr-FR" dirty="0" smtClean="0">
                <a:solidFill>
                  <a:schemeClr val="tx1">
                    <a:lumMod val="65000"/>
                    <a:lumOff val="35000"/>
                  </a:schemeClr>
                </a:solidFill>
              </a:rPr>
              <a:t>La </a:t>
            </a:r>
            <a:r>
              <a:rPr lang="fr-FR" dirty="0">
                <a:solidFill>
                  <a:schemeClr val="tx1">
                    <a:lumMod val="65000"/>
                    <a:lumOff val="35000"/>
                  </a:schemeClr>
                </a:solidFill>
              </a:rPr>
              <a:t>French Tech englobe toutes les startups, c'est-à-dire toutes les entreprises de croissance porteuses d’une ambition globale : à tous les stades de développement, de la très jeune société en amorçage à la startup en développement riche de plusieurs centaines de collaborateurs à l’assaut d’un marché mondial et les startups de tous les secteurs. </a:t>
            </a:r>
            <a:endParaRPr lang="fr-FR" dirty="0" smtClean="0">
              <a:solidFill>
                <a:schemeClr val="tx1">
                  <a:lumMod val="65000"/>
                  <a:lumOff val="35000"/>
                </a:schemeClr>
              </a:solidFill>
            </a:endParaRPr>
          </a:p>
          <a:p>
            <a:pPr marL="400050" lvl="1" indent="0" algn="just">
              <a:buNone/>
            </a:pPr>
            <a:endParaRPr lang="fr-FR" dirty="0">
              <a:solidFill>
                <a:schemeClr val="tx1">
                  <a:lumMod val="65000"/>
                  <a:lumOff val="35000"/>
                </a:schemeClr>
              </a:solidFill>
            </a:endParaRPr>
          </a:p>
          <a:p>
            <a:pPr marL="400050" lvl="1" indent="0" algn="just">
              <a:buNone/>
            </a:pPr>
            <a:r>
              <a:rPr lang="fr-FR" b="1" dirty="0" smtClean="0">
                <a:solidFill>
                  <a:schemeClr val="tx1">
                    <a:lumMod val="65000"/>
                    <a:lumOff val="35000"/>
                  </a:schemeClr>
                </a:solidFill>
              </a:rPr>
              <a:t>Une </a:t>
            </a:r>
            <a:r>
              <a:rPr lang="fr-FR" b="1" dirty="0">
                <a:solidFill>
                  <a:schemeClr val="tx1">
                    <a:lumMod val="65000"/>
                    <a:lumOff val="35000"/>
                  </a:schemeClr>
                </a:solidFill>
              </a:rPr>
              <a:t>initiative de </a:t>
            </a:r>
            <a:r>
              <a:rPr lang="fr-FR" b="1" dirty="0" smtClean="0">
                <a:solidFill>
                  <a:schemeClr val="tx1">
                    <a:lumMod val="65000"/>
                    <a:lumOff val="35000"/>
                  </a:schemeClr>
                </a:solidFill>
              </a:rPr>
              <a:t>l’Etat </a:t>
            </a:r>
            <a:r>
              <a:rPr lang="fr-FR" dirty="0" smtClean="0">
                <a:solidFill>
                  <a:schemeClr val="tx1">
                    <a:lumMod val="65000"/>
                    <a:lumOff val="35000"/>
                  </a:schemeClr>
                </a:solidFill>
              </a:rPr>
              <a:t>pour encourager </a:t>
            </a:r>
            <a:r>
              <a:rPr lang="fr-FR" dirty="0">
                <a:solidFill>
                  <a:schemeClr val="tx1">
                    <a:lumMod val="65000"/>
                    <a:lumOff val="35000"/>
                  </a:schemeClr>
                </a:solidFill>
              </a:rPr>
              <a:t>cette formidable dynamique, passer à la vitesse supérieure et faire de la France une « Startup République » d’envergure </a:t>
            </a:r>
            <a:r>
              <a:rPr lang="fr-FR" dirty="0" smtClean="0">
                <a:solidFill>
                  <a:schemeClr val="tx1">
                    <a:lumMod val="65000"/>
                    <a:lumOff val="35000"/>
                  </a:schemeClr>
                </a:solidFill>
              </a:rPr>
              <a:t>mondiale.</a:t>
            </a:r>
          </a:p>
          <a:p>
            <a:pPr marL="400050" lvl="1" indent="0" algn="just">
              <a:buNone/>
            </a:pPr>
            <a:r>
              <a:rPr lang="fr-FR" dirty="0">
                <a:solidFill>
                  <a:schemeClr val="tx1">
                    <a:lumMod val="65000"/>
                    <a:lumOff val="35000"/>
                  </a:schemeClr>
                </a:solidFill>
              </a:rPr>
              <a:t>L</a:t>
            </a:r>
            <a:r>
              <a:rPr lang="fr-FR" dirty="0" smtClean="0">
                <a:solidFill>
                  <a:schemeClr val="tx1">
                    <a:lumMod val="65000"/>
                    <a:lumOff val="35000"/>
                  </a:schemeClr>
                </a:solidFill>
              </a:rPr>
              <a:t>a </a:t>
            </a:r>
            <a:r>
              <a:rPr lang="fr-FR" dirty="0">
                <a:solidFill>
                  <a:schemeClr val="tx1">
                    <a:lumMod val="65000"/>
                    <a:lumOff val="35000"/>
                  </a:schemeClr>
                </a:solidFill>
              </a:rPr>
              <a:t>philosophie : s’appuyer sur les initiatives des membres de la French Tech eux-mêmes, mettre en valeur ce qui existe déjà, et créer un effet boule de neige. </a:t>
            </a:r>
            <a:r>
              <a:rPr lang="fr-FR" b="1" dirty="0">
                <a:solidFill>
                  <a:schemeClr val="tx1">
                    <a:lumMod val="65000"/>
                    <a:lumOff val="35000"/>
                  </a:schemeClr>
                </a:solidFill>
              </a:rPr>
              <a:t>L’initiative French Tech ce n’est pas l’Etat qui encadre, c’est l’Etat qui soutient.</a:t>
            </a:r>
            <a:r>
              <a:rPr lang="fr-FR" dirty="0">
                <a:solidFill>
                  <a:schemeClr val="tx1">
                    <a:lumMod val="65000"/>
                    <a:lumOff val="35000"/>
                  </a:schemeClr>
                </a:solidFill>
              </a:rPr>
              <a:t> C’est une ambition partagée, impulsée par l’Etat mais portée et construite avec tous les acteurs.</a:t>
            </a:r>
          </a:p>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5299065"/>
            <a:ext cx="971600" cy="1240133"/>
          </a:xfrm>
          <a:prstGeom prst="rect">
            <a:avLst/>
          </a:prstGeom>
        </p:spPr>
      </p:pic>
      <p:pic>
        <p:nvPicPr>
          <p:cNvPr id="11266" name="Picture 2" descr="J:\D2c\Connaissances\Transversal\TiC, THD, image\4 - AAP\FRENCH TECH - ex quartier numérique\Kit de communication french tech\FRENCH-TECH\French-t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8" y="188640"/>
            <a:ext cx="3278619"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9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54" y="0"/>
            <a:ext cx="10165354" cy="6858000"/>
          </a:xfrm>
          <a:prstGeom prst="rect">
            <a:avLst/>
          </a:prstGeom>
        </p:spPr>
      </p:pic>
      <p:sp>
        <p:nvSpPr>
          <p:cNvPr id="5" name="ZoneTexte 4"/>
          <p:cNvSpPr txBox="1"/>
          <p:nvPr/>
        </p:nvSpPr>
        <p:spPr>
          <a:xfrm>
            <a:off x="4781818" y="4653136"/>
            <a:ext cx="4335605" cy="1015663"/>
          </a:xfrm>
          <a:prstGeom prst="rect">
            <a:avLst/>
          </a:prstGeom>
          <a:noFill/>
        </p:spPr>
        <p:txBody>
          <a:bodyPr wrap="square" rtlCol="0">
            <a:spAutoFit/>
          </a:bodyPr>
          <a:lstStyle/>
          <a:p>
            <a:r>
              <a:rPr lang="fr-FR" sz="6000" b="1" dirty="0" smtClean="0">
                <a:solidFill>
                  <a:schemeClr val="bg1"/>
                </a:solidFill>
              </a:rPr>
              <a:t>Annexes</a:t>
            </a:r>
          </a:p>
        </p:txBody>
      </p:sp>
    </p:spTree>
    <p:extLst>
      <p:ext uri="{BB962C8B-B14F-4D97-AF65-F5344CB8AC3E}">
        <p14:creationId xmlns:p14="http://schemas.microsoft.com/office/powerpoint/2010/main" val="1988924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404813"/>
            <a:ext cx="795337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270" y="6467662"/>
            <a:ext cx="9144000" cy="307777"/>
          </a:xfrm>
          <a:prstGeom prst="rect">
            <a:avLst/>
          </a:prstGeom>
          <a:noFill/>
        </p:spPr>
        <p:txBody>
          <a:bodyPr wrap="square" rtlCol="0">
            <a:spAutoFit/>
          </a:bodyPr>
          <a:lstStyle/>
          <a:p>
            <a:pPr algn="ctr"/>
            <a:r>
              <a:rPr lang="fr-FR" sz="1400" dirty="0"/>
              <a:t>L'unité légale est une entité juridique de droit public ou privé.</a:t>
            </a:r>
          </a:p>
        </p:txBody>
      </p:sp>
    </p:spTree>
    <p:extLst>
      <p:ext uri="{BB962C8B-B14F-4D97-AF65-F5344CB8AC3E}">
        <p14:creationId xmlns:p14="http://schemas.microsoft.com/office/powerpoint/2010/main" val="1854665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1 : Code NAF TIC</a:t>
            </a:r>
            <a:endParaRPr lang="fr-FR" dirty="0"/>
          </a:p>
        </p:txBody>
      </p:sp>
      <p:sp>
        <p:nvSpPr>
          <p:cNvPr id="3" name="Espace réservé du contenu 2"/>
          <p:cNvSpPr>
            <a:spLocks noGrp="1"/>
          </p:cNvSpPr>
          <p:nvPr>
            <p:ph idx="1"/>
          </p:nvPr>
        </p:nvSpPr>
        <p:spPr/>
        <p:txBody>
          <a:bodyPr>
            <a:normAutofit/>
          </a:bodyPr>
          <a:lstStyle/>
          <a:p>
            <a:pPr marL="0" indent="0">
              <a:buNone/>
            </a:pPr>
            <a:r>
              <a:rPr lang="fr-FR" sz="2000" dirty="0" smtClean="0">
                <a:latin typeface="+mj-lt"/>
              </a:rPr>
              <a:t>Le secteur des TIC </a:t>
            </a:r>
            <a:r>
              <a:rPr lang="fr-FR" sz="2000" dirty="0">
                <a:latin typeface="+mj-lt"/>
              </a:rPr>
              <a:t>tel que défini par l’Organisation de Coopération et de Développement Economique (OCDE) </a:t>
            </a:r>
            <a:r>
              <a:rPr lang="fr-FR" sz="2000" dirty="0" smtClean="0">
                <a:latin typeface="+mj-lt"/>
              </a:rPr>
              <a:t>comprend </a:t>
            </a:r>
            <a:r>
              <a:rPr lang="fr-FR" sz="2000" dirty="0">
                <a:latin typeface="+mj-lt"/>
              </a:rPr>
              <a:t>les activités et codes NAF suivants : </a:t>
            </a:r>
            <a:endParaRPr lang="fr-FR" sz="2000" dirty="0" smtClean="0">
              <a:latin typeface="+mj-lt"/>
            </a:endParaRPr>
          </a:p>
          <a:p>
            <a:r>
              <a:rPr lang="fr-FR" sz="2000" dirty="0" smtClean="0">
                <a:latin typeface="+mj-lt"/>
              </a:rPr>
              <a:t>Activités </a:t>
            </a:r>
            <a:r>
              <a:rPr lang="fr-FR" sz="2000" dirty="0">
                <a:latin typeface="+mj-lt"/>
              </a:rPr>
              <a:t>de fabrication TIC (Codes NAF 261, 262, 263, 264 et 268), </a:t>
            </a:r>
            <a:endParaRPr lang="fr-FR" sz="2000" dirty="0" smtClean="0">
              <a:latin typeface="+mj-lt"/>
            </a:endParaRPr>
          </a:p>
          <a:p>
            <a:r>
              <a:rPr lang="fr-FR" sz="2000" dirty="0" smtClean="0">
                <a:latin typeface="+mj-lt"/>
              </a:rPr>
              <a:t>le </a:t>
            </a:r>
            <a:r>
              <a:rPr lang="fr-FR" sz="2000" dirty="0">
                <a:latin typeface="+mj-lt"/>
              </a:rPr>
              <a:t>commerce de détail et de gros de produits TIC (Codes NAF 465, 4741Z et 4742Z), </a:t>
            </a:r>
            <a:endParaRPr lang="fr-FR" sz="2000" dirty="0" smtClean="0">
              <a:latin typeface="+mj-lt"/>
            </a:endParaRPr>
          </a:p>
          <a:p>
            <a:r>
              <a:rPr lang="fr-FR" sz="2000" dirty="0" smtClean="0">
                <a:latin typeface="+mj-lt"/>
              </a:rPr>
              <a:t>les </a:t>
            </a:r>
            <a:r>
              <a:rPr lang="fr-FR" sz="2000" dirty="0">
                <a:latin typeface="+mj-lt"/>
              </a:rPr>
              <a:t>prestataires de services TIC (Codes NAF 582, 620, 6311Z et 6312Z), </a:t>
            </a:r>
            <a:endParaRPr lang="fr-FR" sz="2000" dirty="0" smtClean="0">
              <a:latin typeface="+mj-lt"/>
            </a:endParaRPr>
          </a:p>
          <a:p>
            <a:r>
              <a:rPr lang="fr-FR" sz="2000" dirty="0" smtClean="0">
                <a:latin typeface="+mj-lt"/>
              </a:rPr>
              <a:t>le </a:t>
            </a:r>
            <a:r>
              <a:rPr lang="fr-FR" sz="2000" dirty="0">
                <a:latin typeface="+mj-lt"/>
              </a:rPr>
              <a:t>secteur des télécommunications (Code NAF 61) </a:t>
            </a:r>
            <a:endParaRPr lang="fr-FR" sz="2000" dirty="0" smtClean="0">
              <a:latin typeface="+mj-lt"/>
            </a:endParaRPr>
          </a:p>
          <a:p>
            <a:r>
              <a:rPr lang="fr-FR" sz="2000" dirty="0" smtClean="0">
                <a:latin typeface="+mj-lt"/>
              </a:rPr>
              <a:t>et </a:t>
            </a:r>
            <a:r>
              <a:rPr lang="fr-FR" sz="2000" dirty="0">
                <a:latin typeface="+mj-lt"/>
              </a:rPr>
              <a:t>le dépannage informatique (Code NAF 951) </a:t>
            </a:r>
          </a:p>
        </p:txBody>
      </p:sp>
    </p:spTree>
    <p:extLst>
      <p:ext uri="{BB962C8B-B14F-4D97-AF65-F5344CB8AC3E}">
        <p14:creationId xmlns:p14="http://schemas.microsoft.com/office/powerpoint/2010/main" val="288624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416706" y="2060848"/>
            <a:ext cx="8312727" cy="4585871"/>
          </a:xfrm>
          <a:prstGeom prst="rect">
            <a:avLst/>
          </a:prstGeom>
          <a:noFill/>
        </p:spPr>
        <p:txBody>
          <a:bodyPr wrap="square" rtlCol="0">
            <a:spAutoFit/>
          </a:bodyPr>
          <a:lstStyle/>
          <a:p>
            <a:pPr algn="just"/>
            <a:r>
              <a:rPr lang="fr-FR" dirty="0" smtClean="0">
                <a:latin typeface="+mj-lt"/>
              </a:rPr>
              <a:t>Les entreprises offrant des services et produits, dans le domaine du numérique, sont très variées et de plus en plus nombreuses.</a:t>
            </a:r>
            <a:r>
              <a:rPr lang="fr-FR" dirty="0">
                <a:latin typeface="+mj-lt"/>
              </a:rPr>
              <a:t> </a:t>
            </a:r>
            <a:r>
              <a:rPr lang="fr-FR" dirty="0" smtClean="0">
                <a:latin typeface="+mj-lt"/>
              </a:rPr>
              <a:t>Elles sont principalement cataloguées par secteur d’activité :</a:t>
            </a:r>
          </a:p>
          <a:p>
            <a:pPr algn="just"/>
            <a:endParaRPr lang="fr-FR" sz="1000" dirty="0">
              <a:latin typeface="+mj-lt"/>
            </a:endParaRPr>
          </a:p>
          <a:p>
            <a:pPr marL="742950" lvl="1" indent="-285750" algn="just">
              <a:buFont typeface="Arial" pitchFamily="34" charset="0"/>
              <a:buChar char="•"/>
            </a:pPr>
            <a:r>
              <a:rPr lang="fr-FR" sz="2000" b="1" dirty="0" smtClean="0">
                <a:solidFill>
                  <a:schemeClr val="tx2">
                    <a:lumMod val="60000"/>
                    <a:lumOff val="40000"/>
                  </a:schemeClr>
                </a:solidFill>
                <a:latin typeface="+mj-lt"/>
              </a:rPr>
              <a:t>Éditeurs</a:t>
            </a:r>
            <a:r>
              <a:rPr lang="fr-FR" sz="2000" b="1" dirty="0" smtClean="0">
                <a:solidFill>
                  <a:srgbClr val="92D050"/>
                </a:solidFill>
                <a:latin typeface="+mj-lt"/>
              </a:rPr>
              <a:t> </a:t>
            </a:r>
            <a:r>
              <a:rPr lang="fr-FR" dirty="0" smtClean="0">
                <a:latin typeface="+mj-lt"/>
              </a:rPr>
              <a:t>tels que Microsoft, Adobe, Dassault </a:t>
            </a:r>
            <a:r>
              <a:rPr lang="fr-FR" dirty="0" err="1" smtClean="0">
                <a:latin typeface="+mj-lt"/>
              </a:rPr>
              <a:t>Systemes</a:t>
            </a:r>
            <a:r>
              <a:rPr lang="fr-FR" dirty="0" smtClean="0">
                <a:latin typeface="+mj-lt"/>
              </a:rPr>
              <a:t>, Oracle</a:t>
            </a:r>
          </a:p>
          <a:p>
            <a:pPr marL="742950" lvl="1" indent="-285750" algn="just">
              <a:buFont typeface="Arial" pitchFamily="34" charset="0"/>
              <a:buChar char="•"/>
            </a:pPr>
            <a:endParaRPr lang="fr-FR" sz="1200" dirty="0" smtClean="0">
              <a:latin typeface="+mj-lt"/>
            </a:endParaRPr>
          </a:p>
          <a:p>
            <a:pPr marL="742950" lvl="1" indent="-285750" algn="just">
              <a:buFont typeface="Arial" pitchFamily="34" charset="0"/>
              <a:buChar char="•"/>
            </a:pPr>
            <a:r>
              <a:rPr lang="fr-FR" sz="2000" b="1" dirty="0" smtClean="0">
                <a:solidFill>
                  <a:schemeClr val="tx2">
                    <a:lumMod val="60000"/>
                    <a:lumOff val="40000"/>
                  </a:schemeClr>
                </a:solidFill>
                <a:latin typeface="+mj-lt"/>
              </a:rPr>
              <a:t>SSII / SSLL </a:t>
            </a:r>
            <a:r>
              <a:rPr lang="fr-FR" dirty="0" smtClean="0">
                <a:latin typeface="+mj-lt"/>
              </a:rPr>
              <a:t>telles que OVH, </a:t>
            </a:r>
            <a:r>
              <a:rPr lang="fr-FR" dirty="0" err="1" smtClean="0">
                <a:latin typeface="+mj-lt"/>
              </a:rPr>
              <a:t>DevoTeam</a:t>
            </a:r>
            <a:r>
              <a:rPr lang="fr-FR" dirty="0" smtClean="0">
                <a:latin typeface="+mj-lt"/>
              </a:rPr>
              <a:t>, GFI, </a:t>
            </a:r>
            <a:r>
              <a:rPr lang="fr-FR" dirty="0" err="1" smtClean="0">
                <a:latin typeface="+mj-lt"/>
              </a:rPr>
              <a:t>Osiatis</a:t>
            </a:r>
            <a:r>
              <a:rPr lang="fr-FR" dirty="0" smtClean="0">
                <a:latin typeface="+mj-lt"/>
              </a:rPr>
              <a:t>, </a:t>
            </a:r>
            <a:r>
              <a:rPr lang="fr-FR" dirty="0" err="1" smtClean="0">
                <a:latin typeface="+mj-lt"/>
              </a:rPr>
              <a:t>Sopra</a:t>
            </a:r>
            <a:r>
              <a:rPr lang="fr-FR" dirty="0" smtClean="0">
                <a:latin typeface="+mj-lt"/>
              </a:rPr>
              <a:t>…</a:t>
            </a:r>
          </a:p>
          <a:p>
            <a:pPr marL="742950" lvl="1" indent="-285750" algn="just">
              <a:buFont typeface="Arial" pitchFamily="34" charset="0"/>
              <a:buChar char="•"/>
            </a:pPr>
            <a:endParaRPr lang="fr-FR" sz="1200" dirty="0" smtClean="0">
              <a:latin typeface="+mj-lt"/>
            </a:endParaRPr>
          </a:p>
          <a:p>
            <a:pPr marL="742950" lvl="1" indent="-285750" algn="just">
              <a:buFont typeface="Arial" pitchFamily="34" charset="0"/>
              <a:buChar char="•"/>
            </a:pPr>
            <a:r>
              <a:rPr lang="fr-FR" sz="2000" b="1" dirty="0" smtClean="0">
                <a:solidFill>
                  <a:schemeClr val="tx2">
                    <a:lumMod val="60000"/>
                    <a:lumOff val="40000"/>
                  </a:schemeClr>
                </a:solidFill>
                <a:latin typeface="+mj-lt"/>
              </a:rPr>
              <a:t>Infrastructure</a:t>
            </a:r>
            <a:r>
              <a:rPr lang="fr-FR" b="1" dirty="0" smtClean="0">
                <a:solidFill>
                  <a:schemeClr val="tx2">
                    <a:lumMod val="60000"/>
                    <a:lumOff val="40000"/>
                  </a:schemeClr>
                </a:solidFill>
                <a:latin typeface="+mj-lt"/>
              </a:rPr>
              <a:t> </a:t>
            </a:r>
            <a:r>
              <a:rPr lang="fr-FR" dirty="0" smtClean="0">
                <a:latin typeface="+mj-lt"/>
              </a:rPr>
              <a:t>telles que </a:t>
            </a:r>
            <a:r>
              <a:rPr lang="fr-FR" dirty="0" err="1" smtClean="0">
                <a:latin typeface="+mj-lt"/>
              </a:rPr>
              <a:t>Fullsix</a:t>
            </a:r>
            <a:r>
              <a:rPr lang="fr-FR" dirty="0" smtClean="0">
                <a:latin typeface="+mj-lt"/>
              </a:rPr>
              <a:t>, </a:t>
            </a:r>
            <a:r>
              <a:rPr lang="fr-FR" dirty="0" err="1" smtClean="0">
                <a:latin typeface="+mj-lt"/>
              </a:rPr>
              <a:t>Nunum</a:t>
            </a:r>
            <a:r>
              <a:rPr lang="fr-FR" dirty="0" smtClean="0">
                <a:latin typeface="+mj-lt"/>
              </a:rPr>
              <a:t>, Mazarine, </a:t>
            </a:r>
            <a:r>
              <a:rPr lang="fr-FR" dirty="0" err="1" smtClean="0">
                <a:latin typeface="+mj-lt"/>
              </a:rPr>
              <a:t>Eurafibre</a:t>
            </a:r>
            <a:r>
              <a:rPr lang="fr-FR" dirty="0">
                <a:latin typeface="+mj-lt"/>
              </a:rPr>
              <a:t>, A0 </a:t>
            </a:r>
            <a:r>
              <a:rPr lang="fr-FR" dirty="0" err="1" smtClean="0">
                <a:latin typeface="+mj-lt"/>
              </a:rPr>
              <a:t>Labs</a:t>
            </a:r>
            <a:r>
              <a:rPr lang="fr-FR" dirty="0" smtClean="0">
                <a:latin typeface="+mj-lt"/>
              </a:rPr>
              <a:t>…</a:t>
            </a:r>
          </a:p>
          <a:p>
            <a:pPr marL="742950" lvl="1" indent="-285750" algn="just">
              <a:buFont typeface="Arial" pitchFamily="34" charset="0"/>
              <a:buChar char="•"/>
            </a:pPr>
            <a:endParaRPr lang="fr-FR" sz="1200" dirty="0" smtClean="0">
              <a:latin typeface="+mj-lt"/>
            </a:endParaRPr>
          </a:p>
          <a:p>
            <a:pPr marL="742950" lvl="1" indent="-285750" algn="just">
              <a:buFont typeface="Arial" pitchFamily="34" charset="0"/>
              <a:buChar char="•"/>
            </a:pPr>
            <a:r>
              <a:rPr lang="fr-FR" sz="2000" b="1" dirty="0" smtClean="0">
                <a:solidFill>
                  <a:schemeClr val="tx2">
                    <a:lumMod val="60000"/>
                    <a:lumOff val="40000"/>
                  </a:schemeClr>
                </a:solidFill>
                <a:latin typeface="+mj-lt"/>
              </a:rPr>
              <a:t>Web Agency </a:t>
            </a:r>
            <a:r>
              <a:rPr lang="fr-FR" dirty="0" smtClean="0">
                <a:latin typeface="+mj-lt"/>
              </a:rPr>
              <a:t>telles </a:t>
            </a:r>
            <a:r>
              <a:rPr lang="fr-FR" dirty="0">
                <a:latin typeface="+mj-lt"/>
              </a:rPr>
              <a:t>que </a:t>
            </a:r>
            <a:r>
              <a:rPr lang="fr-FR" dirty="0" err="1" smtClean="0">
                <a:latin typeface="+mj-lt"/>
              </a:rPr>
              <a:t>Wokine</a:t>
            </a:r>
            <a:r>
              <a:rPr lang="fr-FR" dirty="0" smtClean="0">
                <a:latin typeface="+mj-lt"/>
              </a:rPr>
              <a:t>, </a:t>
            </a:r>
            <a:r>
              <a:rPr lang="fr-FR" dirty="0" err="1">
                <a:latin typeface="+mj-lt"/>
              </a:rPr>
              <a:t>Silicon</a:t>
            </a:r>
            <a:r>
              <a:rPr lang="fr-FR" dirty="0">
                <a:latin typeface="+mj-lt"/>
              </a:rPr>
              <a:t> </a:t>
            </a:r>
            <a:r>
              <a:rPr lang="fr-FR" dirty="0" err="1">
                <a:latin typeface="+mj-lt"/>
              </a:rPr>
              <a:t>Salad</a:t>
            </a:r>
            <a:r>
              <a:rPr lang="fr-FR" dirty="0">
                <a:latin typeface="+mj-lt"/>
              </a:rPr>
              <a:t>, </a:t>
            </a:r>
            <a:r>
              <a:rPr lang="fr-FR" dirty="0" smtClean="0">
                <a:latin typeface="+mj-lt"/>
              </a:rPr>
              <a:t>Marcel…</a:t>
            </a:r>
            <a:endParaRPr lang="fr-FR" dirty="0">
              <a:latin typeface="+mj-lt"/>
            </a:endParaRPr>
          </a:p>
          <a:p>
            <a:pPr marL="742950" lvl="1" indent="-285750" algn="just">
              <a:buFont typeface="Arial" pitchFamily="34" charset="0"/>
              <a:buChar char="•"/>
            </a:pPr>
            <a:endParaRPr lang="fr-FR" sz="1200" dirty="0" smtClean="0">
              <a:latin typeface="+mj-lt"/>
            </a:endParaRPr>
          </a:p>
          <a:p>
            <a:pPr marL="742950" lvl="1" indent="-285750" algn="just">
              <a:buFont typeface="Arial" pitchFamily="34" charset="0"/>
              <a:buChar char="•"/>
            </a:pPr>
            <a:r>
              <a:rPr lang="fr-FR" sz="2000" b="1" dirty="0" smtClean="0">
                <a:solidFill>
                  <a:schemeClr val="tx2">
                    <a:lumMod val="60000"/>
                    <a:lumOff val="40000"/>
                  </a:schemeClr>
                </a:solidFill>
                <a:latin typeface="+mj-lt"/>
              </a:rPr>
              <a:t>Consultant </a:t>
            </a:r>
            <a:r>
              <a:rPr lang="fr-FR" dirty="0" smtClean="0">
                <a:latin typeface="+mj-lt"/>
              </a:rPr>
              <a:t>telles que </a:t>
            </a:r>
            <a:r>
              <a:rPr lang="fr-FR" dirty="0" err="1" smtClean="0">
                <a:latin typeface="+mj-lt"/>
              </a:rPr>
              <a:t>HoobyNote</a:t>
            </a:r>
            <a:r>
              <a:rPr lang="fr-FR" dirty="0">
                <a:latin typeface="+mj-lt"/>
              </a:rPr>
              <a:t>, Groupe </a:t>
            </a:r>
            <a:r>
              <a:rPr lang="fr-FR" dirty="0" err="1" smtClean="0">
                <a:latin typeface="+mj-lt"/>
              </a:rPr>
              <a:t>Altera</a:t>
            </a:r>
            <a:r>
              <a:rPr lang="fr-FR" dirty="0">
                <a:latin typeface="+mj-lt"/>
              </a:rPr>
              <a:t>, </a:t>
            </a:r>
            <a:r>
              <a:rPr lang="fr-FR" dirty="0" err="1">
                <a:latin typeface="+mj-lt"/>
              </a:rPr>
              <a:t>Openminded</a:t>
            </a:r>
            <a:r>
              <a:rPr lang="fr-FR" dirty="0">
                <a:latin typeface="+mj-lt"/>
              </a:rPr>
              <a:t> </a:t>
            </a:r>
            <a:r>
              <a:rPr lang="fr-FR" dirty="0" smtClean="0">
                <a:latin typeface="+mj-lt"/>
              </a:rPr>
              <a:t>Consulting…</a:t>
            </a:r>
          </a:p>
          <a:p>
            <a:pPr marL="742950" lvl="1" indent="-285750" algn="just">
              <a:buFont typeface="Arial" pitchFamily="34" charset="0"/>
              <a:buChar char="•"/>
            </a:pPr>
            <a:endParaRPr lang="fr-FR" sz="1200" dirty="0" smtClean="0">
              <a:latin typeface="+mj-lt"/>
            </a:endParaRPr>
          </a:p>
          <a:p>
            <a:pPr marL="742950" lvl="1" indent="-285750" algn="just">
              <a:buFont typeface="Arial" pitchFamily="34" charset="0"/>
              <a:buChar char="•"/>
            </a:pPr>
            <a:r>
              <a:rPr lang="fr-FR" sz="2000" b="1" dirty="0" smtClean="0">
                <a:solidFill>
                  <a:schemeClr val="tx2">
                    <a:lumMod val="60000"/>
                    <a:lumOff val="40000"/>
                  </a:schemeClr>
                </a:solidFill>
                <a:latin typeface="+mj-lt"/>
              </a:rPr>
              <a:t>Créateur de contenu numérique</a:t>
            </a:r>
            <a:r>
              <a:rPr lang="fr-FR" dirty="0" smtClean="0">
                <a:latin typeface="+mj-lt"/>
              </a:rPr>
              <a:t> telles que </a:t>
            </a:r>
            <a:r>
              <a:rPr lang="fr-FR" dirty="0" err="1" smtClean="0">
                <a:latin typeface="+mj-lt"/>
              </a:rPr>
              <a:t>Addictiz</a:t>
            </a:r>
            <a:r>
              <a:rPr lang="fr-FR" dirty="0" smtClean="0">
                <a:latin typeface="+mj-lt"/>
              </a:rPr>
              <a:t>, </a:t>
            </a:r>
            <a:r>
              <a:rPr lang="fr-FR" dirty="0" err="1">
                <a:latin typeface="+mj-lt"/>
              </a:rPr>
              <a:t>P</a:t>
            </a:r>
            <a:r>
              <a:rPr lang="fr-FR" dirty="0" err="1" smtClean="0">
                <a:latin typeface="+mj-lt"/>
              </a:rPr>
              <a:t>lanet</a:t>
            </a:r>
            <a:r>
              <a:rPr lang="fr-FR" dirty="0" smtClean="0">
                <a:latin typeface="+mj-lt"/>
              </a:rPr>
              <a:t> </a:t>
            </a:r>
            <a:r>
              <a:rPr lang="fr-FR" dirty="0" err="1" smtClean="0">
                <a:latin typeface="+mj-lt"/>
              </a:rPr>
              <a:t>Nemo</a:t>
            </a:r>
            <a:r>
              <a:rPr lang="fr-FR" dirty="0">
                <a:latin typeface="+mj-lt"/>
              </a:rPr>
              <a:t>, </a:t>
            </a:r>
            <a:r>
              <a:rPr lang="fr-FR" dirty="0" smtClean="0">
                <a:latin typeface="+mj-lt"/>
              </a:rPr>
              <a:t>PEOLEO…</a:t>
            </a:r>
          </a:p>
          <a:p>
            <a:pPr marL="742950" lvl="1" indent="-285750" algn="just">
              <a:buFont typeface="Arial" pitchFamily="34" charset="0"/>
              <a:buChar char="•"/>
            </a:pPr>
            <a:endParaRPr lang="fr-FR" sz="1200" dirty="0">
              <a:latin typeface="+mj-lt"/>
            </a:endParaRPr>
          </a:p>
          <a:p>
            <a:pPr marL="742950" lvl="1" indent="-285750" algn="just">
              <a:buFont typeface="Arial" pitchFamily="34" charset="0"/>
              <a:buChar char="•"/>
            </a:pPr>
            <a:r>
              <a:rPr lang="fr-FR" b="1" dirty="0" smtClean="0">
                <a:solidFill>
                  <a:schemeClr val="tx2">
                    <a:lumMod val="60000"/>
                    <a:lumOff val="40000"/>
                  </a:schemeClr>
                </a:solidFill>
                <a:latin typeface="+mj-lt"/>
              </a:rPr>
              <a:t>Négociant informatique</a:t>
            </a:r>
            <a:r>
              <a:rPr lang="fr-FR" dirty="0" smtClean="0">
                <a:solidFill>
                  <a:schemeClr val="tx2">
                    <a:lumMod val="60000"/>
                    <a:lumOff val="40000"/>
                  </a:schemeClr>
                </a:solidFill>
                <a:latin typeface="+mj-lt"/>
              </a:rPr>
              <a:t> </a:t>
            </a:r>
            <a:r>
              <a:rPr lang="fr-FR" dirty="0" smtClean="0">
                <a:latin typeface="+mj-lt"/>
              </a:rPr>
              <a:t>telles </a:t>
            </a:r>
            <a:r>
              <a:rPr lang="fr-FR" dirty="0">
                <a:latin typeface="+mj-lt"/>
              </a:rPr>
              <a:t>que </a:t>
            </a:r>
            <a:r>
              <a:rPr lang="fr-FR" dirty="0" smtClean="0">
                <a:latin typeface="+mj-lt"/>
              </a:rPr>
              <a:t>ECOBUROTIC, AVN</a:t>
            </a:r>
            <a:r>
              <a:rPr lang="fr-FR" dirty="0">
                <a:latin typeface="+mj-lt"/>
              </a:rPr>
              <a:t>, </a:t>
            </a:r>
            <a:r>
              <a:rPr lang="fr-FR" dirty="0" err="1" smtClean="0">
                <a:latin typeface="+mj-lt"/>
              </a:rPr>
              <a:t>Micro'Co</a:t>
            </a:r>
            <a:r>
              <a:rPr lang="fr-FR" dirty="0" smtClean="0">
                <a:latin typeface="+mj-lt"/>
              </a:rPr>
              <a:t>,… </a:t>
            </a:r>
          </a:p>
        </p:txBody>
      </p:sp>
      <p:sp>
        <p:nvSpPr>
          <p:cNvPr id="7" name="Titre 1"/>
          <p:cNvSpPr>
            <a:spLocks noGrp="1"/>
          </p:cNvSpPr>
          <p:nvPr>
            <p:ph type="title"/>
          </p:nvPr>
        </p:nvSpPr>
        <p:spPr>
          <a:xfrm>
            <a:off x="457200" y="274638"/>
            <a:ext cx="8229600" cy="1143000"/>
          </a:xfrm>
        </p:spPr>
        <p:txBody>
          <a:bodyPr>
            <a:normAutofit fontScale="90000"/>
          </a:bodyPr>
          <a:lstStyle/>
          <a:p>
            <a:r>
              <a:rPr lang="fr-FR" dirty="0" smtClean="0"/>
              <a:t>Annexe 2 : les différents secteurs d’activité du numérique</a:t>
            </a:r>
            <a:endParaRPr lang="fr-FR" dirty="0"/>
          </a:p>
        </p:txBody>
      </p:sp>
    </p:spTree>
    <p:extLst>
      <p:ext uri="{BB962C8B-B14F-4D97-AF65-F5344CB8AC3E}">
        <p14:creationId xmlns:p14="http://schemas.microsoft.com/office/powerpoint/2010/main" val="2865341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 y="-209"/>
            <a:ext cx="6462312"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a:spLocks noGrp="1"/>
          </p:cNvSpPr>
          <p:nvPr>
            <p:ph type="title"/>
          </p:nvPr>
        </p:nvSpPr>
        <p:spPr>
          <a:xfrm>
            <a:off x="6472745" y="404664"/>
            <a:ext cx="2458616" cy="3888432"/>
          </a:xfrm>
        </p:spPr>
        <p:txBody>
          <a:bodyPr>
            <a:noAutofit/>
          </a:bodyPr>
          <a:lstStyle/>
          <a:p>
            <a:r>
              <a:rPr lang="fr-FR" sz="2800" dirty="0" smtClean="0"/>
              <a:t>Annexe 3 : Les entreprises du numérique « trustent » le haut du  classement des marques ayant le plus de « valeur »</a:t>
            </a:r>
            <a:endParaRPr lang="fr-FR" sz="2800" dirty="0"/>
          </a:p>
        </p:txBody>
      </p:sp>
    </p:spTree>
    <p:extLst>
      <p:ext uri="{BB962C8B-B14F-4D97-AF65-F5344CB8AC3E}">
        <p14:creationId xmlns:p14="http://schemas.microsoft.com/office/powerpoint/2010/main" val="276247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Annexe 4 : feuille de route pour le numérique</a:t>
            </a:r>
            <a:endParaRPr lang="fr-FR" dirty="0"/>
          </a:p>
        </p:txBody>
      </p:sp>
      <p:sp>
        <p:nvSpPr>
          <p:cNvPr id="3" name="Espace réservé du contenu 2"/>
          <p:cNvSpPr>
            <a:spLocks noGrp="1"/>
          </p:cNvSpPr>
          <p:nvPr>
            <p:ph idx="1"/>
          </p:nvPr>
        </p:nvSpPr>
        <p:spPr/>
        <p:txBody>
          <a:bodyPr>
            <a:normAutofit fontScale="77500" lnSpcReduction="20000"/>
          </a:bodyPr>
          <a:lstStyle/>
          <a:p>
            <a:endParaRPr lang="fr-FR" dirty="0"/>
          </a:p>
          <a:p>
            <a:r>
              <a:rPr lang="fr-FR" b="1" dirty="0"/>
              <a:t>Faire du numérique une chance pour la jeunesse </a:t>
            </a:r>
            <a:endParaRPr lang="fr-FR" dirty="0"/>
          </a:p>
          <a:p>
            <a:r>
              <a:rPr lang="fr-FR" dirty="0" smtClean="0"/>
              <a:t>Mesure </a:t>
            </a:r>
            <a:r>
              <a:rPr lang="fr-FR" dirty="0"/>
              <a:t>n° 1 : L’entrée du numérique dans les enseignements scolaires </a:t>
            </a:r>
          </a:p>
          <a:p>
            <a:r>
              <a:rPr lang="fr-FR" dirty="0" smtClean="0"/>
              <a:t>Mesure </a:t>
            </a:r>
            <a:r>
              <a:rPr lang="fr-FR" dirty="0"/>
              <a:t>n° 2 : Une politique ambitieuse de formation des enseignants aux usages du numérique, avec notamment la formation de 150 000 enseignants en deux ans </a:t>
            </a:r>
          </a:p>
          <a:p>
            <a:r>
              <a:rPr lang="fr-FR" dirty="0" smtClean="0"/>
              <a:t>Mesure </a:t>
            </a:r>
            <a:r>
              <a:rPr lang="fr-FR" dirty="0"/>
              <a:t>n° 3 : Lancement du projet “France Universités Numériques” </a:t>
            </a:r>
          </a:p>
          <a:p>
            <a:r>
              <a:rPr lang="fr-FR" dirty="0" smtClean="0"/>
              <a:t>Mesure </a:t>
            </a:r>
            <a:r>
              <a:rPr lang="fr-FR" dirty="0"/>
              <a:t>n° 4 : Renforcer les formations aux métiers du numérique </a:t>
            </a:r>
          </a:p>
          <a:p>
            <a:r>
              <a:rPr lang="fr-FR" dirty="0" smtClean="0"/>
              <a:t>Mesure </a:t>
            </a:r>
            <a:r>
              <a:rPr lang="fr-FR" dirty="0"/>
              <a:t>n° 5 : Faire du numérique une chance pour les jeunes peu qualifiés </a:t>
            </a:r>
          </a:p>
          <a:p>
            <a:endParaRPr lang="fr-FR" dirty="0"/>
          </a:p>
        </p:txBody>
      </p:sp>
    </p:spTree>
    <p:extLst>
      <p:ext uri="{BB962C8B-B14F-4D97-AF65-F5344CB8AC3E}">
        <p14:creationId xmlns:p14="http://schemas.microsoft.com/office/powerpoint/2010/main" val="117786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endParaRPr lang="fr-FR" dirty="0"/>
          </a:p>
          <a:p>
            <a:r>
              <a:rPr lang="fr-FR" b="1" dirty="0"/>
              <a:t>Renforcer la compétitivité de nos entreprises grâce au numérique </a:t>
            </a:r>
            <a:endParaRPr lang="fr-FR" dirty="0"/>
          </a:p>
          <a:p>
            <a:r>
              <a:rPr lang="fr-FR" dirty="0" smtClean="0"/>
              <a:t>Mesure </a:t>
            </a:r>
            <a:r>
              <a:rPr lang="fr-FR" dirty="0"/>
              <a:t>n° 6 : Création de quartiers numériques dans les territoires </a:t>
            </a:r>
          </a:p>
          <a:p>
            <a:r>
              <a:rPr lang="fr-FR" dirty="0" smtClean="0"/>
              <a:t>Mesure </a:t>
            </a:r>
            <a:r>
              <a:rPr lang="fr-FR" dirty="0"/>
              <a:t>n° 7 : Financement de technologies numériques clés à hauteur de 150 M€ et soutien à la recherche et à l’innovation </a:t>
            </a:r>
          </a:p>
          <a:p>
            <a:r>
              <a:rPr lang="fr-FR" dirty="0" smtClean="0"/>
              <a:t>Mesure </a:t>
            </a:r>
            <a:r>
              <a:rPr lang="fr-FR" dirty="0"/>
              <a:t>n° 8 : Financement de la “numérisation” des PME/ETI grâce à 300 M€ de prêts bonifiés </a:t>
            </a:r>
          </a:p>
          <a:p>
            <a:r>
              <a:rPr lang="fr-FR" dirty="0" smtClean="0"/>
              <a:t>Mesure </a:t>
            </a:r>
            <a:r>
              <a:rPr lang="fr-FR" dirty="0"/>
              <a:t>n° 9 : Le très haut débit pour tous dans 10 </a:t>
            </a:r>
            <a:r>
              <a:rPr lang="fr-FR" dirty="0" smtClean="0"/>
              <a:t>ans</a:t>
            </a:r>
            <a:endParaRPr lang="fr-FR" dirty="0"/>
          </a:p>
        </p:txBody>
      </p:sp>
      <p:sp>
        <p:nvSpPr>
          <p:cNvPr id="4" name="Titre 1"/>
          <p:cNvSpPr>
            <a:spLocks noGrp="1"/>
          </p:cNvSpPr>
          <p:nvPr>
            <p:ph type="title"/>
          </p:nvPr>
        </p:nvSpPr>
        <p:spPr>
          <a:xfrm>
            <a:off x="457200" y="274638"/>
            <a:ext cx="8229600" cy="1143000"/>
          </a:xfrm>
        </p:spPr>
        <p:txBody>
          <a:bodyPr>
            <a:normAutofit fontScale="90000"/>
          </a:bodyPr>
          <a:lstStyle/>
          <a:p>
            <a:r>
              <a:rPr lang="fr-FR" dirty="0" smtClean="0"/>
              <a:t>Annexe 4 : feuille de route pour le numérique</a:t>
            </a:r>
            <a:endParaRPr lang="fr-FR" dirty="0"/>
          </a:p>
        </p:txBody>
      </p:sp>
    </p:spTree>
    <p:extLst>
      <p:ext uri="{BB962C8B-B14F-4D97-AF65-F5344CB8AC3E}">
        <p14:creationId xmlns:p14="http://schemas.microsoft.com/office/powerpoint/2010/main" val="2368450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fontScale="90000"/>
          </a:bodyPr>
          <a:lstStyle/>
          <a:p>
            <a:r>
              <a:rPr lang="fr-FR" dirty="0" smtClean="0"/>
              <a:t>Annexe 4 : feuille de route pour le numérique</a:t>
            </a:r>
            <a:endParaRPr lang="fr-FR" dirty="0"/>
          </a:p>
        </p:txBody>
      </p:sp>
      <p:sp>
        <p:nvSpPr>
          <p:cNvPr id="2" name="Espace réservé du contenu 1"/>
          <p:cNvSpPr>
            <a:spLocks noGrp="1"/>
          </p:cNvSpPr>
          <p:nvPr>
            <p:ph idx="1"/>
          </p:nvPr>
        </p:nvSpPr>
        <p:spPr/>
        <p:txBody>
          <a:bodyPr>
            <a:normAutofit fontScale="55000" lnSpcReduction="20000"/>
          </a:bodyPr>
          <a:lstStyle/>
          <a:p>
            <a:endParaRPr lang="fr-FR" dirty="0"/>
          </a:p>
          <a:p>
            <a:r>
              <a:rPr lang="fr-FR" b="1" dirty="0"/>
              <a:t>Promouvoir nos valeurs dans la société et l’économie numérique </a:t>
            </a:r>
            <a:endParaRPr lang="fr-FR" dirty="0"/>
          </a:p>
          <a:p>
            <a:r>
              <a:rPr lang="fr-FR" dirty="0" smtClean="0"/>
              <a:t>Mesure </a:t>
            </a:r>
            <a:r>
              <a:rPr lang="fr-FR" dirty="0"/>
              <a:t>n° 10 : Développer les Espaces Publics Numériques pour faciliter l’accès aux outils numériques </a:t>
            </a:r>
          </a:p>
          <a:p>
            <a:r>
              <a:rPr lang="fr-FR" dirty="0" smtClean="0"/>
              <a:t>Mesure </a:t>
            </a:r>
            <a:r>
              <a:rPr lang="fr-FR" dirty="0"/>
              <a:t>n° 11 : Généralisation de la délivrance de certificats diplômants sur l’utilisation des outils numériques pour les demandeurs d’emploi et les personnes en emploi les moins diplômées </a:t>
            </a:r>
          </a:p>
          <a:p>
            <a:r>
              <a:rPr lang="fr-FR" dirty="0" smtClean="0"/>
              <a:t>Mesure </a:t>
            </a:r>
            <a:r>
              <a:rPr lang="fr-FR" dirty="0"/>
              <a:t>n° 12 : Rétablir notre souveraineté fiscale </a:t>
            </a:r>
          </a:p>
          <a:p>
            <a:r>
              <a:rPr lang="fr-FR" dirty="0" smtClean="0"/>
              <a:t>Mesure </a:t>
            </a:r>
            <a:r>
              <a:rPr lang="fr-FR" dirty="0"/>
              <a:t>n° 13 : Une loi sur la protection des droits et des libertés numériques </a:t>
            </a:r>
          </a:p>
          <a:p>
            <a:r>
              <a:rPr lang="fr-FR" dirty="0" smtClean="0"/>
              <a:t>Mesure </a:t>
            </a:r>
            <a:r>
              <a:rPr lang="fr-FR" dirty="0"/>
              <a:t>n° 14 : Numérisation du patrimoine culturel </a:t>
            </a:r>
          </a:p>
          <a:p>
            <a:r>
              <a:rPr lang="fr-FR" dirty="0" smtClean="0"/>
              <a:t>Mesure </a:t>
            </a:r>
            <a:r>
              <a:rPr lang="fr-FR" dirty="0"/>
              <a:t>n° 15 : Faire de l’ouverture des données publiques le levier de la </a:t>
            </a:r>
            <a:r>
              <a:rPr lang="fr-FR" dirty="0" smtClean="0"/>
              <a:t>modernisation </a:t>
            </a:r>
            <a:r>
              <a:rPr lang="fr-FR" dirty="0"/>
              <a:t>de l’action publique </a:t>
            </a:r>
          </a:p>
          <a:p>
            <a:r>
              <a:rPr lang="fr-FR" dirty="0" smtClean="0"/>
              <a:t>Mesure </a:t>
            </a:r>
            <a:r>
              <a:rPr lang="fr-FR" dirty="0"/>
              <a:t>n° 16 : Refonder la stratégie de l’État en matière d’identité numérique </a:t>
            </a:r>
          </a:p>
          <a:p>
            <a:r>
              <a:rPr lang="fr-FR" dirty="0" smtClean="0"/>
              <a:t>Mesure </a:t>
            </a:r>
            <a:r>
              <a:rPr lang="fr-FR" dirty="0"/>
              <a:t>n° 17 : Territoire de soins numérique, moderniser l’offre de soins en mobilisant les technologies numériques </a:t>
            </a:r>
          </a:p>
          <a:p>
            <a:r>
              <a:rPr lang="fr-FR" dirty="0" smtClean="0"/>
              <a:t>Mesure </a:t>
            </a:r>
            <a:r>
              <a:rPr lang="fr-FR" dirty="0"/>
              <a:t>n° 18 : Contrôle de l’exportation des technologies de </a:t>
            </a:r>
            <a:r>
              <a:rPr lang="fr-FR" dirty="0" smtClean="0"/>
              <a:t>surveillance </a:t>
            </a:r>
            <a:r>
              <a:rPr lang="fr-FR" dirty="0"/>
              <a:t>de l’Internet </a:t>
            </a:r>
          </a:p>
        </p:txBody>
      </p:sp>
    </p:spTree>
    <p:extLst>
      <p:ext uri="{BB962C8B-B14F-4D97-AF65-F5344CB8AC3E}">
        <p14:creationId xmlns:p14="http://schemas.microsoft.com/office/powerpoint/2010/main" val="791422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
            <a:ext cx="7718251" cy="682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637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08920"/>
            <a:ext cx="8229600" cy="3417243"/>
          </a:xfrm>
        </p:spPr>
        <p:txBody>
          <a:bodyPr>
            <a:normAutofit/>
          </a:bodyPr>
          <a:lstStyle/>
          <a:p>
            <a:pPr marL="0" indent="0">
              <a:buNone/>
            </a:pPr>
            <a:r>
              <a:rPr lang="fr-FR" sz="1600" u="sng" dirty="0" smtClean="0"/>
              <a:t>Coordonnées : </a:t>
            </a:r>
            <a:endParaRPr lang="fr-FR" sz="1600" u="sng" dirty="0"/>
          </a:p>
          <a:p>
            <a:pPr marL="0" indent="0">
              <a:buNone/>
            </a:pPr>
            <a:r>
              <a:rPr lang="fr-FR" sz="1600" dirty="0" smtClean="0"/>
              <a:t>Virginie </a:t>
            </a:r>
            <a:r>
              <a:rPr lang="fr-FR" sz="1600" dirty="0"/>
              <a:t>MIGNAN</a:t>
            </a:r>
          </a:p>
          <a:p>
            <a:pPr marL="0" indent="0">
              <a:buNone/>
            </a:pPr>
            <a:r>
              <a:rPr lang="fr-FR" sz="1600" dirty="0"/>
              <a:t>Chargée de mission Développement économique</a:t>
            </a:r>
          </a:p>
          <a:p>
            <a:pPr marL="0" indent="0">
              <a:buNone/>
            </a:pPr>
            <a:r>
              <a:rPr lang="fr-FR" sz="1600" b="1" dirty="0"/>
              <a:t>Direccte Nord - Pas-de-Calais</a:t>
            </a:r>
            <a:endParaRPr lang="fr-FR" sz="1600" dirty="0"/>
          </a:p>
          <a:p>
            <a:pPr marL="0" indent="0">
              <a:buNone/>
            </a:pPr>
            <a:r>
              <a:rPr lang="fr-FR" sz="1600" b="1" dirty="0"/>
              <a:t>Pôle </a:t>
            </a:r>
            <a:r>
              <a:rPr lang="fr-FR" sz="1600" b="1" dirty="0" smtClean="0"/>
              <a:t>3</a:t>
            </a:r>
            <a:r>
              <a:rPr lang="fr-FR" sz="1600" b="1" baseline="30000" dirty="0" smtClean="0"/>
              <a:t>E</a:t>
            </a:r>
            <a:r>
              <a:rPr lang="fr-FR" sz="1600" b="1" dirty="0" smtClean="0"/>
              <a:t> </a:t>
            </a:r>
            <a:r>
              <a:rPr lang="fr-FR" sz="1600" b="1" dirty="0"/>
              <a:t>(Entreprises, Economie, Emploi)/ Service Développement de la compétitivité et des compétences, innovation et mutations économiques</a:t>
            </a:r>
            <a:endParaRPr lang="fr-FR" sz="1600" dirty="0"/>
          </a:p>
          <a:p>
            <a:pPr marL="0" indent="0">
              <a:buNone/>
            </a:pPr>
            <a:r>
              <a:rPr lang="fr-FR" sz="1600" dirty="0"/>
              <a:t>Les Arcades de Flandre / 70 rue Saint-Sauveur / BP 456 / 59021 LILLE Cedex</a:t>
            </a:r>
          </a:p>
          <a:p>
            <a:pPr marL="0" indent="0">
              <a:buNone/>
            </a:pPr>
            <a:r>
              <a:rPr lang="fr-FR" sz="1600" b="1" dirty="0"/>
              <a:t>Lille : 03 28 16 46 57 / Douai : 03 27 95 80 91</a:t>
            </a:r>
            <a:endParaRPr lang="fr-FR" sz="1600" dirty="0"/>
          </a:p>
          <a:p>
            <a:pPr marL="0" indent="0">
              <a:buNone/>
            </a:pPr>
            <a:endParaRPr lang="fr-FR" sz="2600" dirty="0" smtClean="0"/>
          </a:p>
        </p:txBody>
      </p:sp>
      <p:pic>
        <p:nvPicPr>
          <p:cNvPr id="6" name="SIGNATURE DIRECCTE.jpg" descr="/Users/gillesvidal/Desktop/SIGNATURE DIRECCTE.jpg"/>
          <p:cNvPicPr>
            <a:picLocks noChangeAspect="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6400800"/>
            <a:ext cx="2366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http://financeparticipative.org/wp-content/uploads/2013/07/bloc_redress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332656"/>
            <a:ext cx="1563310" cy="19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9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833438"/>
            <a:ext cx="8105775"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851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7" y="764704"/>
            <a:ext cx="916595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652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169"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980728"/>
            <a:ext cx="9144000" cy="1143000"/>
          </a:xfrm>
        </p:spPr>
        <p:txBody>
          <a:bodyPr>
            <a:normAutofit fontScale="90000"/>
          </a:bodyPr>
          <a:lstStyle/>
          <a:p>
            <a:r>
              <a:rPr lang="fr-FR" b="1" dirty="0" smtClean="0">
                <a:solidFill>
                  <a:schemeClr val="bg1"/>
                </a:solidFill>
              </a:rPr>
              <a:t>Le secteur Conseil, Logiciels et Services informatiques en 2013 représente 49,2 milliards de chiffre d'affaires</a:t>
            </a:r>
            <a:endParaRPr lang="fr-FR" dirty="0">
              <a:solidFill>
                <a:schemeClr val="bg1"/>
              </a:solidFill>
            </a:endParaRPr>
          </a:p>
        </p:txBody>
      </p:sp>
      <p:pic>
        <p:nvPicPr>
          <p:cNvPr id="2050" name="Picture 2" descr="http://www.syntec-numerique.fr/sites/default/files/imce/2014_04_repartition_c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156169" cy="343356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0" y="6083362"/>
            <a:ext cx="9144000" cy="369332"/>
          </a:xfrm>
          <a:prstGeom prst="rect">
            <a:avLst/>
          </a:prstGeom>
          <a:noFill/>
        </p:spPr>
        <p:txBody>
          <a:bodyPr wrap="square" rtlCol="0">
            <a:spAutoFit/>
          </a:bodyPr>
          <a:lstStyle/>
          <a:p>
            <a:pPr algn="ctr"/>
            <a:r>
              <a:rPr lang="fr-FR" dirty="0" smtClean="0">
                <a:solidFill>
                  <a:schemeClr val="bg1"/>
                </a:solidFill>
              </a:rPr>
              <a:t>Site www.syntec-numerique.fr</a:t>
            </a:r>
            <a:endParaRPr lang="fr-FR" dirty="0">
              <a:solidFill>
                <a:schemeClr val="bg1"/>
              </a:solidFill>
            </a:endParaRPr>
          </a:p>
        </p:txBody>
      </p:sp>
    </p:spTree>
    <p:extLst>
      <p:ext uri="{BB962C8B-B14F-4D97-AF65-F5344CB8AC3E}">
        <p14:creationId xmlns:p14="http://schemas.microsoft.com/office/powerpoint/2010/main" val="273484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697" y="-104152"/>
            <a:ext cx="12368697" cy="6962152"/>
          </a:xfrm>
          <a:prstGeom prst="rect">
            <a:avLst/>
          </a:prstGeom>
        </p:spPr>
      </p:pic>
      <p:sp>
        <p:nvSpPr>
          <p:cNvPr id="2" name="Titre 1"/>
          <p:cNvSpPr>
            <a:spLocks noGrp="1"/>
          </p:cNvSpPr>
          <p:nvPr>
            <p:ph type="title"/>
          </p:nvPr>
        </p:nvSpPr>
        <p:spPr>
          <a:xfrm>
            <a:off x="4932040" y="274638"/>
            <a:ext cx="3754760" cy="1143000"/>
          </a:xfrm>
        </p:spPr>
        <p:txBody>
          <a:bodyPr>
            <a:normAutofit fontScale="90000"/>
          </a:bodyPr>
          <a:lstStyle/>
          <a:p>
            <a:r>
              <a:rPr lang="fr-FR" spc="-100" dirty="0" smtClean="0">
                <a:ln w="18415" cmpd="sng">
                  <a:noFill/>
                  <a:prstDash val="solid"/>
                </a:ln>
                <a:solidFill>
                  <a:schemeClr val="bg1">
                    <a:lumMod val="50000"/>
                  </a:schemeClr>
                </a:solidFill>
                <a:latin typeface="Aharoni" panose="02010803020104030203" pitchFamily="2" charset="-79"/>
                <a:cs typeface="Aharoni" panose="02010803020104030203" pitchFamily="2" charset="-79"/>
              </a:rPr>
              <a:t>Le secteur des IT en France</a:t>
            </a:r>
            <a:endParaRPr lang="fr-FR" spc="-100" dirty="0">
              <a:ln w="18415" cmpd="sng">
                <a:noFill/>
                <a:prstDash val="solid"/>
              </a:ln>
              <a:solidFill>
                <a:schemeClr val="bg1">
                  <a:lumMod val="50000"/>
                </a:schemeClr>
              </a:solidFill>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5111552" y="1844824"/>
            <a:ext cx="4032448" cy="4525963"/>
          </a:xfrm>
        </p:spPr>
        <p:txBody>
          <a:bodyP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Secteur Logiciel </a:t>
            </a:r>
          </a:p>
          <a:p>
            <a:pPr marL="0" indent="0">
              <a:buNone/>
            </a:pP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et services informatiques : </a:t>
            </a:r>
          </a:p>
          <a:p>
            <a:pPr marL="0" indent="0">
              <a:buNone/>
            </a:pP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365 000 salariés </a:t>
            </a:r>
          </a:p>
          <a:p>
            <a:pPr marL="0" indent="0">
              <a:buNone/>
            </a:pP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dont 265 000 informaticiens</a:t>
            </a:r>
          </a:p>
          <a:p>
            <a:pPr marL="0" indent="0">
              <a:buNone/>
            </a:pPr>
            <a:r>
              <a:rPr lang="fr-FR" sz="17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Ces chiffres sont issus de la statistique publique. Ils permettent des comparaisons dans le temps, avec d’autres secteurs, et de connaître la structure de la population.</a:t>
            </a:r>
            <a:br>
              <a:rPr lang="fr-FR" sz="17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fr-FR" sz="17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Cependant, ils ne prennent pas en compte un certain nombre de grandes entreprises du secteur (Bull, Cisco, Google, Microsoft …) référencées sous d’autres codes NAF.</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574 000 informaticiens répartis dans l’ensemble des secteurs économiques.</a:t>
            </a:r>
          </a:p>
          <a:p>
            <a:pPr marL="0" indent="0">
              <a:buNone/>
            </a:pPr>
            <a:r>
              <a:rPr lang="fr-FR" sz="17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Ces chiffres ne prennent pas en compte la fonction publique d'Etat.</a:t>
            </a:r>
          </a:p>
          <a:p>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94243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884832"/>
            <a:ext cx="8604448" cy="8604448"/>
          </a:xfrm>
          <a:prstGeom prst="rect">
            <a:avLst/>
          </a:prstGeom>
        </p:spPr>
      </p:pic>
    </p:spTree>
    <p:extLst>
      <p:ext uri="{BB962C8B-B14F-4D97-AF65-F5344CB8AC3E}">
        <p14:creationId xmlns:p14="http://schemas.microsoft.com/office/powerpoint/2010/main" val="385194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3200" dirty="0" smtClean="0">
                <a:solidFill>
                  <a:schemeClr val="accent3">
                    <a:lumMod val="75000"/>
                  </a:schemeClr>
                </a:solidFill>
              </a:rPr>
              <a:t>Le secteur du logiciel et des services informatiques</a:t>
            </a:r>
            <a:endParaRPr lang="fr-FR" sz="3200" dirty="0">
              <a:solidFill>
                <a:schemeClr val="accent3">
                  <a:lumMod val="7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37" y="1362932"/>
            <a:ext cx="8823251" cy="472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0" y="6083362"/>
            <a:ext cx="9144000" cy="369332"/>
          </a:xfrm>
          <a:prstGeom prst="rect">
            <a:avLst/>
          </a:prstGeom>
          <a:noFill/>
        </p:spPr>
        <p:txBody>
          <a:bodyPr wrap="square" rtlCol="0">
            <a:spAutoFit/>
          </a:bodyPr>
          <a:lstStyle/>
          <a:p>
            <a:pPr algn="ctr"/>
            <a:r>
              <a:rPr lang="fr-FR" dirty="0" smtClean="0">
                <a:solidFill>
                  <a:schemeClr val="accent3">
                    <a:lumMod val="75000"/>
                  </a:schemeClr>
                </a:solidFill>
              </a:rPr>
              <a:t>Site www.syntec-numerique.fr</a:t>
            </a:r>
            <a:endParaRPr lang="fr-FR" dirty="0">
              <a:solidFill>
                <a:schemeClr val="accent3">
                  <a:lumMod val="75000"/>
                </a:schemeClr>
              </a:solidFill>
            </a:endParaRPr>
          </a:p>
        </p:txBody>
      </p:sp>
    </p:spTree>
    <p:extLst>
      <p:ext uri="{BB962C8B-B14F-4D97-AF65-F5344CB8AC3E}">
        <p14:creationId xmlns:p14="http://schemas.microsoft.com/office/powerpoint/2010/main" val="1162992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822</TotalTime>
  <Words>1845</Words>
  <Application>Microsoft Office PowerPoint</Application>
  <PresentationFormat>Affichage à l'écran (4:3)</PresentationFormat>
  <Paragraphs>225</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Présentation PowerPoint</vt:lpstr>
      <vt:lpstr>Présentation PowerPoint</vt:lpstr>
      <vt:lpstr>Présentation PowerPoint</vt:lpstr>
      <vt:lpstr>Présentation PowerPoint</vt:lpstr>
      <vt:lpstr>Présentation PowerPoint</vt:lpstr>
      <vt:lpstr>Le secteur Conseil, Logiciels et Services informatiques en 2013 représente 49,2 milliards de chiffre d'affaires</vt:lpstr>
      <vt:lpstr>Le secteur des IT en France</vt:lpstr>
      <vt:lpstr>Présentation PowerPoint</vt:lpstr>
      <vt:lpstr>Le secteur du logiciel et des services informatiques</vt:lpstr>
      <vt:lpstr>Présentation PowerPoint</vt:lpstr>
      <vt:lpstr>Présentation PowerPoint</vt:lpstr>
      <vt:lpstr>Présentation PowerPoint</vt:lpstr>
      <vt:lpstr>Présentation PowerPoint</vt:lpstr>
      <vt:lpstr>Etablissements et salariés par zone d’emploi en 2011 (observ@toire des TIC)</vt:lpstr>
      <vt:lpstr>Présentation PowerPoint</vt:lpstr>
      <vt:lpstr>Les entreprises régionales dans les classements…</vt:lpstr>
      <vt:lpstr>Présentation PowerPoint</vt:lpstr>
      <vt:lpstr>Fast 50 - Palmarès Nord </vt:lpstr>
      <vt:lpstr>Les référentiels métiers</vt:lpstr>
      <vt:lpstr>Un dynamisme renforcé par la présence de sites d’excellence et d’équipements</vt:lpstr>
      <vt:lpstr>Un dynamisme renforcé par la présence de sites d’excellence et d’équipements</vt:lpstr>
      <vt:lpstr>Un dynamisme renforcé par la présence de sites d’excellence et d’équipements</vt:lpstr>
      <vt:lpstr>Un dynamisme renforcé par la présence de sites d’excellence et d’équipements</vt:lpstr>
      <vt:lpstr>Présentation PowerPoint</vt:lpstr>
      <vt:lpstr>Présentation PowerPoint</vt:lpstr>
      <vt:lpstr>Stratégie Nationale</vt:lpstr>
      <vt:lpstr>Stratégie Nationale</vt:lpstr>
      <vt:lpstr>Présentation PowerPoint</vt:lpstr>
      <vt:lpstr>Présentation PowerPoint</vt:lpstr>
      <vt:lpstr>Annexe 1 : Code NAF TIC</vt:lpstr>
      <vt:lpstr>Annexe 2 : les différents secteurs d’activité du numérique</vt:lpstr>
      <vt:lpstr>Annexe 3 : Les entreprises du numérique « trustent » le haut du  classement des marques ayant le plus de « valeur »</vt:lpstr>
      <vt:lpstr>Annexe 4 : feuille de route pour le numérique</vt:lpstr>
      <vt:lpstr>Annexe 4 : feuille de route pour le numérique</vt:lpstr>
      <vt:lpstr>Annexe 4 : feuille de route pour le numérique</vt:lpstr>
      <vt:lpstr>Présentation PowerPoint</vt:lpstr>
      <vt:lpstr>Présentation PowerPoint</vt:lpstr>
    </vt:vector>
  </TitlesOfParts>
  <Company>Direccte NPDC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MIGNAN Virginie (DR-NORDPC)</dc:creator>
  <cp:lastModifiedBy>MIGNAN Virginie (DR-NORDPC)</cp:lastModifiedBy>
  <cp:revision>62</cp:revision>
  <dcterms:created xsi:type="dcterms:W3CDTF">2014-05-26T09:36:20Z</dcterms:created>
  <dcterms:modified xsi:type="dcterms:W3CDTF">2014-06-24T11:50:06Z</dcterms:modified>
</cp:coreProperties>
</file>