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4"/>
  </p:notesMasterIdLst>
  <p:handoutMasterIdLst>
    <p:handoutMasterId r:id="rId15"/>
  </p:handoutMasterIdLst>
  <p:sldIdLst>
    <p:sldId id="256" r:id="rId2"/>
    <p:sldId id="257" r:id="rId3"/>
    <p:sldId id="269" r:id="rId4"/>
    <p:sldId id="260" r:id="rId5"/>
    <p:sldId id="261" r:id="rId6"/>
    <p:sldId id="263" r:id="rId7"/>
    <p:sldId id="274" r:id="rId8"/>
    <p:sldId id="271" r:id="rId9"/>
    <p:sldId id="273" r:id="rId10"/>
    <p:sldId id="275" r:id="rId11"/>
    <p:sldId id="276" r:id="rId12"/>
    <p:sldId id="27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85" autoAdjust="0"/>
  </p:normalViewPr>
  <p:slideViewPr>
    <p:cSldViewPr>
      <p:cViewPr>
        <p:scale>
          <a:sx n="80" d="100"/>
          <a:sy n="80" d="100"/>
        </p:scale>
        <p:origin x="-222" y="-30"/>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532"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928DEA-C06E-4DD5-8DC6-2034D1DC1B7A}" type="doc">
      <dgm:prSet loTypeId="urn:microsoft.com/office/officeart/2005/8/layout/hProcess9" loCatId="process" qsTypeId="urn:microsoft.com/office/officeart/2005/8/quickstyle/simple3" qsCatId="simple" csTypeId="urn:microsoft.com/office/officeart/2005/8/colors/colorful1#1" csCatId="colorful" phldr="1"/>
      <dgm:spPr/>
    </dgm:pt>
    <dgm:pt modelId="{038DC8FE-8294-4A26-9C19-3A7846E5CE11}">
      <dgm:prSet phldrT="[Texte]"/>
      <dgm:spPr/>
      <dgm:t>
        <a:bodyPr/>
        <a:lstStyle/>
        <a:p>
          <a:r>
            <a:rPr lang="fr-FR" dirty="0" smtClean="0"/>
            <a:t>Semestre 1</a:t>
          </a:r>
          <a:endParaRPr lang="fr-FR" dirty="0"/>
        </a:p>
      </dgm:t>
    </dgm:pt>
    <dgm:pt modelId="{5D804F86-0483-4EF7-83ED-E353EAB9404A}" type="parTrans" cxnId="{10FFEEFB-BD95-46F9-AA44-6FF6DB8FB83B}">
      <dgm:prSet/>
      <dgm:spPr/>
      <dgm:t>
        <a:bodyPr/>
        <a:lstStyle/>
        <a:p>
          <a:endParaRPr lang="fr-FR"/>
        </a:p>
      </dgm:t>
    </dgm:pt>
    <dgm:pt modelId="{64930F3F-3ECA-43A2-B1A2-547AAF7CE057}" type="sibTrans" cxnId="{10FFEEFB-BD95-46F9-AA44-6FF6DB8FB83B}">
      <dgm:prSet/>
      <dgm:spPr/>
      <dgm:t>
        <a:bodyPr/>
        <a:lstStyle/>
        <a:p>
          <a:endParaRPr lang="fr-FR"/>
        </a:p>
      </dgm:t>
    </dgm:pt>
    <dgm:pt modelId="{B8594C72-A5F1-4ECD-A926-529F14FBDD16}">
      <dgm:prSet phldrT="[Texte]"/>
      <dgm:spPr/>
      <dgm:t>
        <a:bodyPr/>
        <a:lstStyle/>
        <a:p>
          <a:r>
            <a:rPr lang="fr-FR" dirty="0" smtClean="0"/>
            <a:t>Semestre 2</a:t>
          </a:r>
          <a:endParaRPr lang="fr-FR" dirty="0"/>
        </a:p>
      </dgm:t>
    </dgm:pt>
    <dgm:pt modelId="{993D35F2-329A-44AE-86C5-DC91B4605A4C}" type="parTrans" cxnId="{537D23BF-615D-42D9-917A-D06095D13B2E}">
      <dgm:prSet/>
      <dgm:spPr/>
      <dgm:t>
        <a:bodyPr/>
        <a:lstStyle/>
        <a:p>
          <a:endParaRPr lang="fr-FR"/>
        </a:p>
      </dgm:t>
    </dgm:pt>
    <dgm:pt modelId="{92B4F9E4-67E3-4F54-A002-E75B95B6FFD2}" type="sibTrans" cxnId="{537D23BF-615D-42D9-917A-D06095D13B2E}">
      <dgm:prSet/>
      <dgm:spPr/>
      <dgm:t>
        <a:bodyPr/>
        <a:lstStyle/>
        <a:p>
          <a:endParaRPr lang="fr-FR"/>
        </a:p>
      </dgm:t>
    </dgm:pt>
    <dgm:pt modelId="{4E3BBB7D-B03B-4809-8253-0FFA4146A0DD}">
      <dgm:prSet phldrT="[Texte]"/>
      <dgm:spPr/>
      <dgm:t>
        <a:bodyPr/>
        <a:lstStyle/>
        <a:p>
          <a:r>
            <a:rPr lang="fr-FR" dirty="0" smtClean="0"/>
            <a:t>Semestre 3</a:t>
          </a:r>
          <a:endParaRPr lang="fr-FR" dirty="0"/>
        </a:p>
      </dgm:t>
    </dgm:pt>
    <dgm:pt modelId="{C43E8315-2CA0-4346-BBF0-4BB8044C7DAA}" type="parTrans" cxnId="{96BF8599-7149-460B-B8A0-8339B55C6964}">
      <dgm:prSet/>
      <dgm:spPr/>
      <dgm:t>
        <a:bodyPr/>
        <a:lstStyle/>
        <a:p>
          <a:endParaRPr lang="fr-FR"/>
        </a:p>
      </dgm:t>
    </dgm:pt>
    <dgm:pt modelId="{BB4E3849-251A-4590-8883-DC3B4B096E72}" type="sibTrans" cxnId="{96BF8599-7149-460B-B8A0-8339B55C6964}">
      <dgm:prSet/>
      <dgm:spPr/>
      <dgm:t>
        <a:bodyPr/>
        <a:lstStyle/>
        <a:p>
          <a:endParaRPr lang="fr-FR"/>
        </a:p>
      </dgm:t>
    </dgm:pt>
    <dgm:pt modelId="{47D4E209-0186-46E9-8DD2-30726F072590}">
      <dgm:prSet phldrT="[Texte]"/>
      <dgm:spPr/>
      <dgm:t>
        <a:bodyPr/>
        <a:lstStyle/>
        <a:p>
          <a:r>
            <a:rPr lang="fr-FR" dirty="0" smtClean="0"/>
            <a:t>Semestre 4</a:t>
          </a:r>
          <a:endParaRPr lang="fr-FR" dirty="0"/>
        </a:p>
      </dgm:t>
    </dgm:pt>
    <dgm:pt modelId="{4AC2ADFF-75D1-478C-A111-5B42746B4A99}" type="parTrans" cxnId="{F264842A-204E-4A2B-A2BE-F637877E5607}">
      <dgm:prSet/>
      <dgm:spPr/>
      <dgm:t>
        <a:bodyPr/>
        <a:lstStyle/>
        <a:p>
          <a:endParaRPr lang="fr-FR"/>
        </a:p>
      </dgm:t>
    </dgm:pt>
    <dgm:pt modelId="{347EB894-D8B3-4EFA-86DF-59B7D410B25A}" type="sibTrans" cxnId="{F264842A-204E-4A2B-A2BE-F637877E5607}">
      <dgm:prSet/>
      <dgm:spPr/>
      <dgm:t>
        <a:bodyPr/>
        <a:lstStyle/>
        <a:p>
          <a:endParaRPr lang="fr-FR"/>
        </a:p>
      </dgm:t>
    </dgm:pt>
    <dgm:pt modelId="{09B39B10-520A-4D0B-91EC-4CA6F1AE5D32}" type="pres">
      <dgm:prSet presAssocID="{F7928DEA-C06E-4DD5-8DC6-2034D1DC1B7A}" presName="CompostProcess" presStyleCnt="0">
        <dgm:presLayoutVars>
          <dgm:dir/>
          <dgm:resizeHandles val="exact"/>
        </dgm:presLayoutVars>
      </dgm:prSet>
      <dgm:spPr/>
    </dgm:pt>
    <dgm:pt modelId="{AC000F9B-E864-494B-83FD-289813260E45}" type="pres">
      <dgm:prSet presAssocID="{F7928DEA-C06E-4DD5-8DC6-2034D1DC1B7A}" presName="arrow" presStyleLbl="bgShp" presStyleIdx="0" presStyleCnt="1" custLinFactY="49090" custLinFactNeighborX="-1331" custLinFactNeighborY="100000"/>
      <dgm:spPr/>
    </dgm:pt>
    <dgm:pt modelId="{6326D9AF-48C5-4DB3-9484-8831659F1D57}" type="pres">
      <dgm:prSet presAssocID="{F7928DEA-C06E-4DD5-8DC6-2034D1DC1B7A}" presName="linearProcess" presStyleCnt="0"/>
      <dgm:spPr/>
    </dgm:pt>
    <dgm:pt modelId="{83810235-EC3F-4EB7-AB52-DA10DEA0AA70}" type="pres">
      <dgm:prSet presAssocID="{038DC8FE-8294-4A26-9C19-3A7846E5CE11}" presName="textNode" presStyleLbl="node1" presStyleIdx="0" presStyleCnt="4">
        <dgm:presLayoutVars>
          <dgm:bulletEnabled val="1"/>
        </dgm:presLayoutVars>
      </dgm:prSet>
      <dgm:spPr/>
      <dgm:t>
        <a:bodyPr/>
        <a:lstStyle/>
        <a:p>
          <a:endParaRPr lang="fr-FR"/>
        </a:p>
      </dgm:t>
    </dgm:pt>
    <dgm:pt modelId="{9ADCB54D-1E3D-4414-913A-96D14C325958}" type="pres">
      <dgm:prSet presAssocID="{64930F3F-3ECA-43A2-B1A2-547AAF7CE057}" presName="sibTrans" presStyleCnt="0"/>
      <dgm:spPr/>
    </dgm:pt>
    <dgm:pt modelId="{5F5540D8-1C3C-4B76-94AB-C14895157697}" type="pres">
      <dgm:prSet presAssocID="{B8594C72-A5F1-4ECD-A926-529F14FBDD16}" presName="textNode" presStyleLbl="node1" presStyleIdx="1" presStyleCnt="4">
        <dgm:presLayoutVars>
          <dgm:bulletEnabled val="1"/>
        </dgm:presLayoutVars>
      </dgm:prSet>
      <dgm:spPr/>
      <dgm:t>
        <a:bodyPr/>
        <a:lstStyle/>
        <a:p>
          <a:endParaRPr lang="fr-FR"/>
        </a:p>
      </dgm:t>
    </dgm:pt>
    <dgm:pt modelId="{958089CD-5559-41AA-BAE6-FF1C83249F09}" type="pres">
      <dgm:prSet presAssocID="{92B4F9E4-67E3-4F54-A002-E75B95B6FFD2}" presName="sibTrans" presStyleCnt="0"/>
      <dgm:spPr/>
    </dgm:pt>
    <dgm:pt modelId="{DEC130B3-FEFD-4A2B-8891-07300E65B2AC}" type="pres">
      <dgm:prSet presAssocID="{4E3BBB7D-B03B-4809-8253-0FFA4146A0DD}" presName="textNode" presStyleLbl="node1" presStyleIdx="2" presStyleCnt="4" custLinFactNeighborY="1586">
        <dgm:presLayoutVars>
          <dgm:bulletEnabled val="1"/>
        </dgm:presLayoutVars>
      </dgm:prSet>
      <dgm:spPr/>
      <dgm:t>
        <a:bodyPr/>
        <a:lstStyle/>
        <a:p>
          <a:endParaRPr lang="fr-FR"/>
        </a:p>
      </dgm:t>
    </dgm:pt>
    <dgm:pt modelId="{B5A1250E-253C-4CE2-B6FD-D799BBA86AAB}" type="pres">
      <dgm:prSet presAssocID="{BB4E3849-251A-4590-8883-DC3B4B096E72}" presName="sibTrans" presStyleCnt="0"/>
      <dgm:spPr/>
    </dgm:pt>
    <dgm:pt modelId="{F4A78718-4728-4EB3-B138-88C7560B10EE}" type="pres">
      <dgm:prSet presAssocID="{47D4E209-0186-46E9-8DD2-30726F072590}" presName="textNode" presStyleLbl="node1" presStyleIdx="3" presStyleCnt="4">
        <dgm:presLayoutVars>
          <dgm:bulletEnabled val="1"/>
        </dgm:presLayoutVars>
      </dgm:prSet>
      <dgm:spPr/>
      <dgm:t>
        <a:bodyPr/>
        <a:lstStyle/>
        <a:p>
          <a:endParaRPr lang="fr-FR"/>
        </a:p>
      </dgm:t>
    </dgm:pt>
  </dgm:ptLst>
  <dgm:cxnLst>
    <dgm:cxn modelId="{537D23BF-615D-42D9-917A-D06095D13B2E}" srcId="{F7928DEA-C06E-4DD5-8DC6-2034D1DC1B7A}" destId="{B8594C72-A5F1-4ECD-A926-529F14FBDD16}" srcOrd="1" destOrd="0" parTransId="{993D35F2-329A-44AE-86C5-DC91B4605A4C}" sibTransId="{92B4F9E4-67E3-4F54-A002-E75B95B6FFD2}"/>
    <dgm:cxn modelId="{F264842A-204E-4A2B-A2BE-F637877E5607}" srcId="{F7928DEA-C06E-4DD5-8DC6-2034D1DC1B7A}" destId="{47D4E209-0186-46E9-8DD2-30726F072590}" srcOrd="3" destOrd="0" parTransId="{4AC2ADFF-75D1-478C-A111-5B42746B4A99}" sibTransId="{347EB894-D8B3-4EFA-86DF-59B7D410B25A}"/>
    <dgm:cxn modelId="{24A2AC77-72A6-42B7-BA43-F9C2BE95ADCF}" type="presOf" srcId="{4E3BBB7D-B03B-4809-8253-0FFA4146A0DD}" destId="{DEC130B3-FEFD-4A2B-8891-07300E65B2AC}" srcOrd="0" destOrd="0" presId="urn:microsoft.com/office/officeart/2005/8/layout/hProcess9"/>
    <dgm:cxn modelId="{569BD66E-399D-413B-953D-D515E4111A03}" type="presOf" srcId="{B8594C72-A5F1-4ECD-A926-529F14FBDD16}" destId="{5F5540D8-1C3C-4B76-94AB-C14895157697}" srcOrd="0" destOrd="0" presId="urn:microsoft.com/office/officeart/2005/8/layout/hProcess9"/>
    <dgm:cxn modelId="{10FFEEFB-BD95-46F9-AA44-6FF6DB8FB83B}" srcId="{F7928DEA-C06E-4DD5-8DC6-2034D1DC1B7A}" destId="{038DC8FE-8294-4A26-9C19-3A7846E5CE11}" srcOrd="0" destOrd="0" parTransId="{5D804F86-0483-4EF7-83ED-E353EAB9404A}" sibTransId="{64930F3F-3ECA-43A2-B1A2-547AAF7CE057}"/>
    <dgm:cxn modelId="{EA1708F8-E28A-4B2A-91DD-D6C067C40584}" type="presOf" srcId="{F7928DEA-C06E-4DD5-8DC6-2034D1DC1B7A}" destId="{09B39B10-520A-4D0B-91EC-4CA6F1AE5D32}" srcOrd="0" destOrd="0" presId="urn:microsoft.com/office/officeart/2005/8/layout/hProcess9"/>
    <dgm:cxn modelId="{F7516CCF-4B4C-42F5-9012-4DB619BF9BBE}" type="presOf" srcId="{47D4E209-0186-46E9-8DD2-30726F072590}" destId="{F4A78718-4728-4EB3-B138-88C7560B10EE}" srcOrd="0" destOrd="0" presId="urn:microsoft.com/office/officeart/2005/8/layout/hProcess9"/>
    <dgm:cxn modelId="{96BF8599-7149-460B-B8A0-8339B55C6964}" srcId="{F7928DEA-C06E-4DD5-8DC6-2034D1DC1B7A}" destId="{4E3BBB7D-B03B-4809-8253-0FFA4146A0DD}" srcOrd="2" destOrd="0" parTransId="{C43E8315-2CA0-4346-BBF0-4BB8044C7DAA}" sibTransId="{BB4E3849-251A-4590-8883-DC3B4B096E72}"/>
    <dgm:cxn modelId="{052D75A4-7D99-46B2-9E50-57522033DAFB}" type="presOf" srcId="{038DC8FE-8294-4A26-9C19-3A7846E5CE11}" destId="{83810235-EC3F-4EB7-AB52-DA10DEA0AA70}" srcOrd="0" destOrd="0" presId="urn:microsoft.com/office/officeart/2005/8/layout/hProcess9"/>
    <dgm:cxn modelId="{AC13408F-4F35-470D-B022-7304E1D4CF12}" type="presParOf" srcId="{09B39B10-520A-4D0B-91EC-4CA6F1AE5D32}" destId="{AC000F9B-E864-494B-83FD-289813260E45}" srcOrd="0" destOrd="0" presId="urn:microsoft.com/office/officeart/2005/8/layout/hProcess9"/>
    <dgm:cxn modelId="{DD6CA64D-E862-4095-A3AC-354D92AC4D2E}" type="presParOf" srcId="{09B39B10-520A-4D0B-91EC-4CA6F1AE5D32}" destId="{6326D9AF-48C5-4DB3-9484-8831659F1D57}" srcOrd="1" destOrd="0" presId="urn:microsoft.com/office/officeart/2005/8/layout/hProcess9"/>
    <dgm:cxn modelId="{AF642733-9A34-4265-8168-113E39261441}" type="presParOf" srcId="{6326D9AF-48C5-4DB3-9484-8831659F1D57}" destId="{83810235-EC3F-4EB7-AB52-DA10DEA0AA70}" srcOrd="0" destOrd="0" presId="urn:microsoft.com/office/officeart/2005/8/layout/hProcess9"/>
    <dgm:cxn modelId="{A3B1237B-C76B-4C19-989F-F02E4FDA0CF4}" type="presParOf" srcId="{6326D9AF-48C5-4DB3-9484-8831659F1D57}" destId="{9ADCB54D-1E3D-4414-913A-96D14C325958}" srcOrd="1" destOrd="0" presId="urn:microsoft.com/office/officeart/2005/8/layout/hProcess9"/>
    <dgm:cxn modelId="{8B1D1F86-3886-47D2-B038-869728047A8D}" type="presParOf" srcId="{6326D9AF-48C5-4DB3-9484-8831659F1D57}" destId="{5F5540D8-1C3C-4B76-94AB-C14895157697}" srcOrd="2" destOrd="0" presId="urn:microsoft.com/office/officeart/2005/8/layout/hProcess9"/>
    <dgm:cxn modelId="{24FE4B94-B643-4906-BE1D-A42DE8B0E36B}" type="presParOf" srcId="{6326D9AF-48C5-4DB3-9484-8831659F1D57}" destId="{958089CD-5559-41AA-BAE6-FF1C83249F09}" srcOrd="3" destOrd="0" presId="urn:microsoft.com/office/officeart/2005/8/layout/hProcess9"/>
    <dgm:cxn modelId="{81125BF5-FBBF-44EE-9F0E-34DB56FC1110}" type="presParOf" srcId="{6326D9AF-48C5-4DB3-9484-8831659F1D57}" destId="{DEC130B3-FEFD-4A2B-8891-07300E65B2AC}" srcOrd="4" destOrd="0" presId="urn:microsoft.com/office/officeart/2005/8/layout/hProcess9"/>
    <dgm:cxn modelId="{0977966B-062A-412B-A0CA-B8442A3B2C07}" type="presParOf" srcId="{6326D9AF-48C5-4DB3-9484-8831659F1D57}" destId="{B5A1250E-253C-4CE2-B6FD-D799BBA86AAB}" srcOrd="5" destOrd="0" presId="urn:microsoft.com/office/officeart/2005/8/layout/hProcess9"/>
    <dgm:cxn modelId="{D20635CD-ECF4-4375-AD8A-3F88EF0B402F}" type="presParOf" srcId="{6326D9AF-48C5-4DB3-9484-8831659F1D57}" destId="{F4A78718-4728-4EB3-B138-88C7560B10EE}" srcOrd="6"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BE8553-4534-4DE7-9837-BF8A8C3E4EFA}"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fr-FR"/>
        </a:p>
      </dgm:t>
    </dgm:pt>
    <dgm:pt modelId="{122FD8C6-AE11-4516-B39C-19623FB707CD}">
      <dgm:prSet phldrT="[Texte]"/>
      <dgm:spPr/>
      <dgm:t>
        <a:bodyPr/>
        <a:lstStyle/>
        <a:p>
          <a:r>
            <a:rPr lang="fr-FR" b="1" dirty="0" smtClean="0">
              <a:solidFill>
                <a:schemeClr val="tx1"/>
              </a:solidFill>
            </a:rPr>
            <a:t>Objectif</a:t>
          </a:r>
          <a:endParaRPr lang="fr-FR" b="1" dirty="0">
            <a:solidFill>
              <a:schemeClr val="tx1"/>
            </a:solidFill>
          </a:endParaRPr>
        </a:p>
      </dgm:t>
    </dgm:pt>
    <dgm:pt modelId="{2E0E163F-FA3D-4185-963C-3D2E64C1311D}" type="parTrans" cxnId="{9027461E-7103-4155-8BE0-EBB075667799}">
      <dgm:prSet/>
      <dgm:spPr/>
      <dgm:t>
        <a:bodyPr/>
        <a:lstStyle/>
        <a:p>
          <a:endParaRPr lang="fr-FR"/>
        </a:p>
      </dgm:t>
    </dgm:pt>
    <dgm:pt modelId="{435FBE65-F253-4A54-BFFC-F93D963C2C9F}" type="sibTrans" cxnId="{9027461E-7103-4155-8BE0-EBB075667799}">
      <dgm:prSet/>
      <dgm:spPr/>
      <dgm:t>
        <a:bodyPr/>
        <a:lstStyle/>
        <a:p>
          <a:endParaRPr lang="fr-FR"/>
        </a:p>
      </dgm:t>
    </dgm:pt>
    <dgm:pt modelId="{3515E4C0-A9AC-4BCB-BEE3-5AC218DC062C}">
      <dgm:prSet phldrT="[Texte]"/>
      <dgm:spPr/>
      <dgm:t>
        <a:bodyPr/>
        <a:lstStyle/>
        <a:p>
          <a:r>
            <a:rPr lang="fr-FR" dirty="0" smtClean="0"/>
            <a:t>Evaluer la capacité de l’étudiant à </a:t>
          </a:r>
          <a:r>
            <a:rPr lang="fr-FR" b="1" dirty="0" smtClean="0"/>
            <a:t>réaliser </a:t>
          </a:r>
          <a:r>
            <a:rPr lang="fr-FR" dirty="0" smtClean="0"/>
            <a:t>une installation</a:t>
          </a:r>
          <a:endParaRPr lang="fr-FR" dirty="0"/>
        </a:p>
      </dgm:t>
    </dgm:pt>
    <dgm:pt modelId="{021057A0-0905-49C2-B72F-77B4D88A8876}" type="parTrans" cxnId="{3982E626-5976-4A53-8001-8213230F352A}">
      <dgm:prSet/>
      <dgm:spPr/>
      <dgm:t>
        <a:bodyPr/>
        <a:lstStyle/>
        <a:p>
          <a:endParaRPr lang="fr-FR"/>
        </a:p>
      </dgm:t>
    </dgm:pt>
    <dgm:pt modelId="{1CEF72C7-8D77-4277-8501-BA2BDF646F6D}" type="sibTrans" cxnId="{3982E626-5976-4A53-8001-8213230F352A}">
      <dgm:prSet/>
      <dgm:spPr/>
      <dgm:t>
        <a:bodyPr/>
        <a:lstStyle/>
        <a:p>
          <a:endParaRPr lang="fr-FR"/>
        </a:p>
      </dgm:t>
    </dgm:pt>
    <dgm:pt modelId="{E4EB0249-2799-49EC-BD58-0781D661E310}">
      <dgm:prSet phldrT="[Texte]"/>
      <dgm:spPr/>
      <dgm:t>
        <a:bodyPr/>
        <a:lstStyle/>
        <a:p>
          <a:r>
            <a:rPr lang="fr-FR" dirty="0" smtClean="0"/>
            <a:t>Evaluation de l’ensemble des compétences du domaine C5, Installer</a:t>
          </a:r>
          <a:endParaRPr lang="fr-FR" dirty="0"/>
        </a:p>
      </dgm:t>
    </dgm:pt>
    <dgm:pt modelId="{D22B1FCB-2C55-4A61-B5D5-B7886F4954C5}" type="parTrans" cxnId="{CE793C3F-27EA-44CF-AF45-E5F955CA5EDD}">
      <dgm:prSet/>
      <dgm:spPr/>
      <dgm:t>
        <a:bodyPr/>
        <a:lstStyle/>
        <a:p>
          <a:endParaRPr lang="fr-FR"/>
        </a:p>
      </dgm:t>
    </dgm:pt>
    <dgm:pt modelId="{E95EA159-B486-4519-8BCC-0B9B9D4536CD}" type="sibTrans" cxnId="{CE793C3F-27EA-44CF-AF45-E5F955CA5EDD}">
      <dgm:prSet/>
      <dgm:spPr/>
      <dgm:t>
        <a:bodyPr/>
        <a:lstStyle/>
        <a:p>
          <a:endParaRPr lang="fr-FR"/>
        </a:p>
      </dgm:t>
    </dgm:pt>
    <dgm:pt modelId="{479B9E20-6EF9-4AF6-BB4B-92F9D4BC5C91}">
      <dgm:prSet phldrT="[Texte]"/>
      <dgm:spPr/>
      <dgm:t>
        <a:bodyPr/>
        <a:lstStyle/>
        <a:p>
          <a:r>
            <a:rPr lang="fr-FR" b="1" dirty="0" smtClean="0">
              <a:solidFill>
                <a:schemeClr val="tx1"/>
              </a:solidFill>
            </a:rPr>
            <a:t>Modalités</a:t>
          </a:r>
          <a:endParaRPr lang="fr-FR" b="1" dirty="0">
            <a:solidFill>
              <a:schemeClr val="tx1"/>
            </a:solidFill>
          </a:endParaRPr>
        </a:p>
      </dgm:t>
    </dgm:pt>
    <dgm:pt modelId="{1C6F86AF-07C7-44EA-A8F4-DED67E58E5AD}" type="parTrans" cxnId="{C48F0EC0-E2CC-4B83-B9A1-7A7BD80F5D83}">
      <dgm:prSet/>
      <dgm:spPr/>
      <dgm:t>
        <a:bodyPr/>
        <a:lstStyle/>
        <a:p>
          <a:endParaRPr lang="fr-FR"/>
        </a:p>
      </dgm:t>
    </dgm:pt>
    <dgm:pt modelId="{8F7AF179-AB3A-4B59-94BD-B6E4ED947D01}" type="sibTrans" cxnId="{C48F0EC0-E2CC-4B83-B9A1-7A7BD80F5D83}">
      <dgm:prSet/>
      <dgm:spPr/>
      <dgm:t>
        <a:bodyPr/>
        <a:lstStyle/>
        <a:p>
          <a:endParaRPr lang="fr-FR"/>
        </a:p>
      </dgm:t>
    </dgm:pt>
    <dgm:pt modelId="{ACF785B8-510C-4FA9-B20F-DF5C2CB30665}">
      <dgm:prSet phldrT="[Texte]"/>
      <dgm:spPr/>
      <dgm:t>
        <a:bodyPr/>
        <a:lstStyle/>
        <a:p>
          <a:pPr algn="just"/>
          <a:r>
            <a:rPr lang="fr-FR" dirty="0" smtClean="0"/>
            <a:t>Situation d’intervention pour réaliser l’installation d’un système ou d’un service</a:t>
          </a:r>
          <a:endParaRPr lang="fr-FR" dirty="0"/>
        </a:p>
      </dgm:t>
    </dgm:pt>
    <dgm:pt modelId="{30933A24-E434-4885-85B1-3622D824B622}" type="parTrans" cxnId="{FE82DE55-AEE6-4B94-8E38-08CC9E5D5EF6}">
      <dgm:prSet/>
      <dgm:spPr/>
      <dgm:t>
        <a:bodyPr/>
        <a:lstStyle/>
        <a:p>
          <a:endParaRPr lang="fr-FR"/>
        </a:p>
      </dgm:t>
    </dgm:pt>
    <dgm:pt modelId="{003B107B-D39D-426A-ADFE-684A66FCDEAA}" type="sibTrans" cxnId="{FE82DE55-AEE6-4B94-8E38-08CC9E5D5EF6}">
      <dgm:prSet/>
      <dgm:spPr/>
      <dgm:t>
        <a:bodyPr/>
        <a:lstStyle/>
        <a:p>
          <a:endParaRPr lang="fr-FR"/>
        </a:p>
      </dgm:t>
    </dgm:pt>
    <dgm:pt modelId="{00D06D3E-1D0B-4D53-B8F5-F6A0E4E7AABA}">
      <dgm:prSet phldrT="[Texte]"/>
      <dgm:spPr/>
      <dgm:t>
        <a:bodyPr/>
        <a:lstStyle/>
        <a:p>
          <a:pPr algn="l"/>
          <a:r>
            <a:rPr lang="fr-FR" dirty="0" smtClean="0"/>
            <a:t>L’étudiant occupera deux rôles, celui de chef d'équipe et celui de technicien</a:t>
          </a:r>
          <a:endParaRPr lang="fr-FR" dirty="0"/>
        </a:p>
      </dgm:t>
    </dgm:pt>
    <dgm:pt modelId="{3AD6BF9C-B37F-4DA6-BF11-0C2915A7EB11}" type="parTrans" cxnId="{538DA872-7C58-4A9F-9875-4835178516AF}">
      <dgm:prSet/>
      <dgm:spPr/>
      <dgm:t>
        <a:bodyPr/>
        <a:lstStyle/>
        <a:p>
          <a:endParaRPr lang="fr-FR"/>
        </a:p>
      </dgm:t>
    </dgm:pt>
    <dgm:pt modelId="{A3F009D7-BECF-4977-9358-D24C313D641D}" type="sibTrans" cxnId="{538DA872-7C58-4A9F-9875-4835178516AF}">
      <dgm:prSet/>
      <dgm:spPr/>
      <dgm:t>
        <a:bodyPr/>
        <a:lstStyle/>
        <a:p>
          <a:endParaRPr lang="fr-FR"/>
        </a:p>
      </dgm:t>
    </dgm:pt>
    <dgm:pt modelId="{0041D0E3-E824-4836-BF36-868F64F0B806}">
      <dgm:prSet phldrT="[Texte]"/>
      <dgm:spPr/>
      <dgm:t>
        <a:bodyPr/>
        <a:lstStyle/>
        <a:p>
          <a:r>
            <a:rPr lang="fr-FR" b="1" dirty="0" smtClean="0">
              <a:solidFill>
                <a:schemeClr val="tx1"/>
              </a:solidFill>
            </a:rPr>
            <a:t>Organisation</a:t>
          </a:r>
          <a:endParaRPr lang="fr-FR" b="1" dirty="0">
            <a:solidFill>
              <a:schemeClr val="tx1"/>
            </a:solidFill>
          </a:endParaRPr>
        </a:p>
      </dgm:t>
    </dgm:pt>
    <dgm:pt modelId="{9F5D9528-3D14-4782-9005-E533464E8DEA}" type="parTrans" cxnId="{FF4DEE6E-877C-4443-BE77-4FF7C8061469}">
      <dgm:prSet/>
      <dgm:spPr/>
      <dgm:t>
        <a:bodyPr/>
        <a:lstStyle/>
        <a:p>
          <a:endParaRPr lang="fr-FR"/>
        </a:p>
      </dgm:t>
    </dgm:pt>
    <dgm:pt modelId="{FC15BA6F-F3C8-42AC-93A7-64E282A1A9D0}" type="sibTrans" cxnId="{FF4DEE6E-877C-4443-BE77-4FF7C8061469}">
      <dgm:prSet/>
      <dgm:spPr/>
      <dgm:t>
        <a:bodyPr/>
        <a:lstStyle/>
        <a:p>
          <a:endParaRPr lang="fr-FR"/>
        </a:p>
      </dgm:t>
    </dgm:pt>
    <dgm:pt modelId="{614EA48B-99AA-489C-A046-43E04A52D67A}">
      <dgm:prSet phldrT="[Texte]"/>
      <dgm:spPr/>
      <dgm:t>
        <a:bodyPr/>
        <a:lstStyle/>
        <a:p>
          <a:r>
            <a:rPr lang="fr-FR" b="1" dirty="0" smtClean="0">
              <a:solidFill>
                <a:srgbClr val="FF0000"/>
              </a:solidFill>
            </a:rPr>
            <a:t>Les étudiants agissent par équipes de 3 à 4 </a:t>
          </a:r>
          <a:endParaRPr lang="fr-FR" b="1" dirty="0">
            <a:solidFill>
              <a:srgbClr val="FF0000"/>
            </a:solidFill>
          </a:endParaRPr>
        </a:p>
      </dgm:t>
    </dgm:pt>
    <dgm:pt modelId="{18676E62-1062-4488-A62D-1E2F4F854263}" type="parTrans" cxnId="{CA853D85-5B27-4911-B3EB-43B07EA67F3F}">
      <dgm:prSet/>
      <dgm:spPr/>
      <dgm:t>
        <a:bodyPr/>
        <a:lstStyle/>
        <a:p>
          <a:endParaRPr lang="fr-FR"/>
        </a:p>
      </dgm:t>
    </dgm:pt>
    <dgm:pt modelId="{EE251D8C-F813-49B3-A4DD-432F5811CBB7}" type="sibTrans" cxnId="{CA853D85-5B27-4911-B3EB-43B07EA67F3F}">
      <dgm:prSet/>
      <dgm:spPr/>
      <dgm:t>
        <a:bodyPr/>
        <a:lstStyle/>
        <a:p>
          <a:endParaRPr lang="fr-FR"/>
        </a:p>
      </dgm:t>
    </dgm:pt>
    <dgm:pt modelId="{ACA5635D-3B8F-4536-A75F-A5A65CEEAD26}">
      <dgm:prSet phldrT="[Texte]"/>
      <dgm:spPr/>
      <dgm:t>
        <a:bodyPr/>
        <a:lstStyle/>
        <a:p>
          <a:r>
            <a:rPr lang="fr-FR" dirty="0" smtClean="0"/>
            <a:t>Les étudiants organisent l’intervention et mettent en œuvre les différentes structures matérielles et logicielles</a:t>
          </a:r>
          <a:endParaRPr lang="fr-FR" dirty="0"/>
        </a:p>
      </dgm:t>
    </dgm:pt>
    <dgm:pt modelId="{112F4BFE-5DE7-484E-A13D-072DDC1BC243}" type="parTrans" cxnId="{381A5029-1ED0-42C7-8882-AFD5D6777299}">
      <dgm:prSet/>
      <dgm:spPr/>
      <dgm:t>
        <a:bodyPr/>
        <a:lstStyle/>
        <a:p>
          <a:endParaRPr lang="fr-FR"/>
        </a:p>
      </dgm:t>
    </dgm:pt>
    <dgm:pt modelId="{07C731B3-AE1D-45D1-8137-8124A6076211}" type="sibTrans" cxnId="{381A5029-1ED0-42C7-8882-AFD5D6777299}">
      <dgm:prSet/>
      <dgm:spPr/>
      <dgm:t>
        <a:bodyPr/>
        <a:lstStyle/>
        <a:p>
          <a:endParaRPr lang="fr-FR"/>
        </a:p>
      </dgm:t>
    </dgm:pt>
    <dgm:pt modelId="{70236FC3-22AE-412B-838B-F86AA90A57E0}" type="pres">
      <dgm:prSet presAssocID="{EEBE8553-4534-4DE7-9837-BF8A8C3E4EFA}" presName="linearFlow" presStyleCnt="0">
        <dgm:presLayoutVars>
          <dgm:dir/>
          <dgm:animLvl val="lvl"/>
          <dgm:resizeHandles val="exact"/>
        </dgm:presLayoutVars>
      </dgm:prSet>
      <dgm:spPr/>
      <dgm:t>
        <a:bodyPr/>
        <a:lstStyle/>
        <a:p>
          <a:endParaRPr lang="fr-FR"/>
        </a:p>
      </dgm:t>
    </dgm:pt>
    <dgm:pt modelId="{E2521D1C-2D85-4F8C-BB3A-37EB8743BEF7}" type="pres">
      <dgm:prSet presAssocID="{122FD8C6-AE11-4516-B39C-19623FB707CD}" presName="composite" presStyleCnt="0"/>
      <dgm:spPr/>
    </dgm:pt>
    <dgm:pt modelId="{6D87FA6F-B980-47A4-86B7-4E97AD7BFCF6}" type="pres">
      <dgm:prSet presAssocID="{122FD8C6-AE11-4516-B39C-19623FB707CD}" presName="parentText" presStyleLbl="alignNode1" presStyleIdx="0" presStyleCnt="3">
        <dgm:presLayoutVars>
          <dgm:chMax val="1"/>
          <dgm:bulletEnabled val="1"/>
        </dgm:presLayoutVars>
      </dgm:prSet>
      <dgm:spPr/>
      <dgm:t>
        <a:bodyPr/>
        <a:lstStyle/>
        <a:p>
          <a:endParaRPr lang="fr-FR"/>
        </a:p>
      </dgm:t>
    </dgm:pt>
    <dgm:pt modelId="{5215491A-1824-4C4A-A54C-A2F0CF277951}" type="pres">
      <dgm:prSet presAssocID="{122FD8C6-AE11-4516-B39C-19623FB707CD}" presName="descendantText" presStyleLbl="alignAcc1" presStyleIdx="0" presStyleCnt="3">
        <dgm:presLayoutVars>
          <dgm:bulletEnabled val="1"/>
        </dgm:presLayoutVars>
      </dgm:prSet>
      <dgm:spPr/>
      <dgm:t>
        <a:bodyPr/>
        <a:lstStyle/>
        <a:p>
          <a:endParaRPr lang="fr-FR"/>
        </a:p>
      </dgm:t>
    </dgm:pt>
    <dgm:pt modelId="{DAC7D8BC-5554-4F0E-9F08-9FE0F543F469}" type="pres">
      <dgm:prSet presAssocID="{435FBE65-F253-4A54-BFFC-F93D963C2C9F}" presName="sp" presStyleCnt="0"/>
      <dgm:spPr/>
    </dgm:pt>
    <dgm:pt modelId="{0C0AB706-AC46-4818-9E1F-464D69680D68}" type="pres">
      <dgm:prSet presAssocID="{479B9E20-6EF9-4AF6-BB4B-92F9D4BC5C91}" presName="composite" presStyleCnt="0"/>
      <dgm:spPr/>
    </dgm:pt>
    <dgm:pt modelId="{99544D59-1EE0-49FB-AD02-118A8840E19D}" type="pres">
      <dgm:prSet presAssocID="{479B9E20-6EF9-4AF6-BB4B-92F9D4BC5C91}" presName="parentText" presStyleLbl="alignNode1" presStyleIdx="1" presStyleCnt="3">
        <dgm:presLayoutVars>
          <dgm:chMax val="1"/>
          <dgm:bulletEnabled val="1"/>
        </dgm:presLayoutVars>
      </dgm:prSet>
      <dgm:spPr/>
      <dgm:t>
        <a:bodyPr/>
        <a:lstStyle/>
        <a:p>
          <a:endParaRPr lang="fr-FR"/>
        </a:p>
      </dgm:t>
    </dgm:pt>
    <dgm:pt modelId="{CE56420F-9AA3-4ADF-B472-F1E2B969710B}" type="pres">
      <dgm:prSet presAssocID="{479B9E20-6EF9-4AF6-BB4B-92F9D4BC5C91}" presName="descendantText" presStyleLbl="alignAcc1" presStyleIdx="1" presStyleCnt="3">
        <dgm:presLayoutVars>
          <dgm:bulletEnabled val="1"/>
        </dgm:presLayoutVars>
      </dgm:prSet>
      <dgm:spPr/>
      <dgm:t>
        <a:bodyPr/>
        <a:lstStyle/>
        <a:p>
          <a:endParaRPr lang="fr-FR"/>
        </a:p>
      </dgm:t>
    </dgm:pt>
    <dgm:pt modelId="{886B3D76-65DC-44A6-AB43-E73BD45D7A53}" type="pres">
      <dgm:prSet presAssocID="{8F7AF179-AB3A-4B59-94BD-B6E4ED947D01}" presName="sp" presStyleCnt="0"/>
      <dgm:spPr/>
    </dgm:pt>
    <dgm:pt modelId="{E3A038E5-6A76-49CC-A9AA-A7AC75DFF37E}" type="pres">
      <dgm:prSet presAssocID="{0041D0E3-E824-4836-BF36-868F64F0B806}" presName="composite" presStyleCnt="0"/>
      <dgm:spPr/>
    </dgm:pt>
    <dgm:pt modelId="{9E348E70-D7B7-48B1-B698-AB24972E6E73}" type="pres">
      <dgm:prSet presAssocID="{0041D0E3-E824-4836-BF36-868F64F0B806}" presName="parentText" presStyleLbl="alignNode1" presStyleIdx="2" presStyleCnt="3">
        <dgm:presLayoutVars>
          <dgm:chMax val="1"/>
          <dgm:bulletEnabled val="1"/>
        </dgm:presLayoutVars>
      </dgm:prSet>
      <dgm:spPr/>
      <dgm:t>
        <a:bodyPr/>
        <a:lstStyle/>
        <a:p>
          <a:endParaRPr lang="fr-FR"/>
        </a:p>
      </dgm:t>
    </dgm:pt>
    <dgm:pt modelId="{21486F3D-23C0-42B8-A703-84116B4920F6}" type="pres">
      <dgm:prSet presAssocID="{0041D0E3-E824-4836-BF36-868F64F0B806}" presName="descendantText" presStyleLbl="alignAcc1" presStyleIdx="2" presStyleCnt="3">
        <dgm:presLayoutVars>
          <dgm:bulletEnabled val="1"/>
        </dgm:presLayoutVars>
      </dgm:prSet>
      <dgm:spPr/>
      <dgm:t>
        <a:bodyPr/>
        <a:lstStyle/>
        <a:p>
          <a:endParaRPr lang="fr-FR"/>
        </a:p>
      </dgm:t>
    </dgm:pt>
  </dgm:ptLst>
  <dgm:cxnLst>
    <dgm:cxn modelId="{FF4DEE6E-877C-4443-BE77-4FF7C8061469}" srcId="{EEBE8553-4534-4DE7-9837-BF8A8C3E4EFA}" destId="{0041D0E3-E824-4836-BF36-868F64F0B806}" srcOrd="2" destOrd="0" parTransId="{9F5D9528-3D14-4782-9005-E533464E8DEA}" sibTransId="{FC15BA6F-F3C8-42AC-93A7-64E282A1A9D0}"/>
    <dgm:cxn modelId="{538DA872-7C58-4A9F-9875-4835178516AF}" srcId="{479B9E20-6EF9-4AF6-BB4B-92F9D4BC5C91}" destId="{00D06D3E-1D0B-4D53-B8F5-F6A0E4E7AABA}" srcOrd="1" destOrd="0" parTransId="{3AD6BF9C-B37F-4DA6-BF11-0C2915A7EB11}" sibTransId="{A3F009D7-BECF-4977-9358-D24C313D641D}"/>
    <dgm:cxn modelId="{052267D0-A5F6-4072-A19E-A89053F373E4}" type="presOf" srcId="{614EA48B-99AA-489C-A046-43E04A52D67A}" destId="{21486F3D-23C0-42B8-A703-84116B4920F6}" srcOrd="0" destOrd="0" presId="urn:microsoft.com/office/officeart/2005/8/layout/chevron2"/>
    <dgm:cxn modelId="{3CD774A3-0E00-432D-BC6F-314A685F8BD1}" type="presOf" srcId="{0041D0E3-E824-4836-BF36-868F64F0B806}" destId="{9E348E70-D7B7-48B1-B698-AB24972E6E73}" srcOrd="0" destOrd="0" presId="urn:microsoft.com/office/officeart/2005/8/layout/chevron2"/>
    <dgm:cxn modelId="{4C313C0B-7316-4D5D-B0E0-9365D995EF98}" type="presOf" srcId="{3515E4C0-A9AC-4BCB-BEE3-5AC218DC062C}" destId="{5215491A-1824-4C4A-A54C-A2F0CF277951}" srcOrd="0" destOrd="0" presId="urn:microsoft.com/office/officeart/2005/8/layout/chevron2"/>
    <dgm:cxn modelId="{9027461E-7103-4155-8BE0-EBB075667799}" srcId="{EEBE8553-4534-4DE7-9837-BF8A8C3E4EFA}" destId="{122FD8C6-AE11-4516-B39C-19623FB707CD}" srcOrd="0" destOrd="0" parTransId="{2E0E163F-FA3D-4185-963C-3D2E64C1311D}" sibTransId="{435FBE65-F253-4A54-BFFC-F93D963C2C9F}"/>
    <dgm:cxn modelId="{11C96CCC-F064-4C14-9FB0-15D77C385EE6}" type="presOf" srcId="{122FD8C6-AE11-4516-B39C-19623FB707CD}" destId="{6D87FA6F-B980-47A4-86B7-4E97AD7BFCF6}" srcOrd="0" destOrd="0" presId="urn:microsoft.com/office/officeart/2005/8/layout/chevron2"/>
    <dgm:cxn modelId="{F9E302C9-5982-4EFA-A20C-B92DEB7D6ABA}" type="presOf" srcId="{ACA5635D-3B8F-4536-A75F-A5A65CEEAD26}" destId="{21486F3D-23C0-42B8-A703-84116B4920F6}" srcOrd="0" destOrd="1" presId="urn:microsoft.com/office/officeart/2005/8/layout/chevron2"/>
    <dgm:cxn modelId="{994E8338-58E2-4083-8829-FC8D39F4758A}" type="presOf" srcId="{ACF785B8-510C-4FA9-B20F-DF5C2CB30665}" destId="{CE56420F-9AA3-4ADF-B472-F1E2B969710B}" srcOrd="0" destOrd="0" presId="urn:microsoft.com/office/officeart/2005/8/layout/chevron2"/>
    <dgm:cxn modelId="{E376A11A-0458-49CD-8838-054395821F0D}" type="presOf" srcId="{00D06D3E-1D0B-4D53-B8F5-F6A0E4E7AABA}" destId="{CE56420F-9AA3-4ADF-B472-F1E2B969710B}" srcOrd="0" destOrd="1" presId="urn:microsoft.com/office/officeart/2005/8/layout/chevron2"/>
    <dgm:cxn modelId="{3982E626-5976-4A53-8001-8213230F352A}" srcId="{122FD8C6-AE11-4516-B39C-19623FB707CD}" destId="{3515E4C0-A9AC-4BCB-BEE3-5AC218DC062C}" srcOrd="0" destOrd="0" parTransId="{021057A0-0905-49C2-B72F-77B4D88A8876}" sibTransId="{1CEF72C7-8D77-4277-8501-BA2BDF646F6D}"/>
    <dgm:cxn modelId="{CA853D85-5B27-4911-B3EB-43B07EA67F3F}" srcId="{0041D0E3-E824-4836-BF36-868F64F0B806}" destId="{614EA48B-99AA-489C-A046-43E04A52D67A}" srcOrd="0" destOrd="0" parTransId="{18676E62-1062-4488-A62D-1E2F4F854263}" sibTransId="{EE251D8C-F813-49B3-A4DD-432F5811CBB7}"/>
    <dgm:cxn modelId="{C48F0EC0-E2CC-4B83-B9A1-7A7BD80F5D83}" srcId="{EEBE8553-4534-4DE7-9837-BF8A8C3E4EFA}" destId="{479B9E20-6EF9-4AF6-BB4B-92F9D4BC5C91}" srcOrd="1" destOrd="0" parTransId="{1C6F86AF-07C7-44EA-A8F4-DED67E58E5AD}" sibTransId="{8F7AF179-AB3A-4B59-94BD-B6E4ED947D01}"/>
    <dgm:cxn modelId="{FE82DE55-AEE6-4B94-8E38-08CC9E5D5EF6}" srcId="{479B9E20-6EF9-4AF6-BB4B-92F9D4BC5C91}" destId="{ACF785B8-510C-4FA9-B20F-DF5C2CB30665}" srcOrd="0" destOrd="0" parTransId="{30933A24-E434-4885-85B1-3622D824B622}" sibTransId="{003B107B-D39D-426A-ADFE-684A66FCDEAA}"/>
    <dgm:cxn modelId="{BDD58C56-C61F-455E-AF11-6B2476F1A3E3}" type="presOf" srcId="{E4EB0249-2799-49EC-BD58-0781D661E310}" destId="{5215491A-1824-4C4A-A54C-A2F0CF277951}" srcOrd="0" destOrd="1" presId="urn:microsoft.com/office/officeart/2005/8/layout/chevron2"/>
    <dgm:cxn modelId="{CE793C3F-27EA-44CF-AF45-E5F955CA5EDD}" srcId="{122FD8C6-AE11-4516-B39C-19623FB707CD}" destId="{E4EB0249-2799-49EC-BD58-0781D661E310}" srcOrd="1" destOrd="0" parTransId="{D22B1FCB-2C55-4A61-B5D5-B7886F4954C5}" sibTransId="{E95EA159-B486-4519-8BCC-0B9B9D4536CD}"/>
    <dgm:cxn modelId="{E188B69D-E6EE-4BAE-A10B-0C523A207067}" type="presOf" srcId="{479B9E20-6EF9-4AF6-BB4B-92F9D4BC5C91}" destId="{99544D59-1EE0-49FB-AD02-118A8840E19D}" srcOrd="0" destOrd="0" presId="urn:microsoft.com/office/officeart/2005/8/layout/chevron2"/>
    <dgm:cxn modelId="{381A5029-1ED0-42C7-8882-AFD5D6777299}" srcId="{0041D0E3-E824-4836-BF36-868F64F0B806}" destId="{ACA5635D-3B8F-4536-A75F-A5A65CEEAD26}" srcOrd="1" destOrd="0" parTransId="{112F4BFE-5DE7-484E-A13D-072DDC1BC243}" sibTransId="{07C731B3-AE1D-45D1-8137-8124A6076211}"/>
    <dgm:cxn modelId="{D7CF8A37-20F2-419D-AD45-DA211A6082B4}" type="presOf" srcId="{EEBE8553-4534-4DE7-9837-BF8A8C3E4EFA}" destId="{70236FC3-22AE-412B-838B-F86AA90A57E0}" srcOrd="0" destOrd="0" presId="urn:microsoft.com/office/officeart/2005/8/layout/chevron2"/>
    <dgm:cxn modelId="{D0CF7337-B7B8-43B1-9A3F-D9AB75BBB151}" type="presParOf" srcId="{70236FC3-22AE-412B-838B-F86AA90A57E0}" destId="{E2521D1C-2D85-4F8C-BB3A-37EB8743BEF7}" srcOrd="0" destOrd="0" presId="urn:microsoft.com/office/officeart/2005/8/layout/chevron2"/>
    <dgm:cxn modelId="{7EF10FC9-678C-4445-B017-AD82CE39C398}" type="presParOf" srcId="{E2521D1C-2D85-4F8C-BB3A-37EB8743BEF7}" destId="{6D87FA6F-B980-47A4-86B7-4E97AD7BFCF6}" srcOrd="0" destOrd="0" presId="urn:microsoft.com/office/officeart/2005/8/layout/chevron2"/>
    <dgm:cxn modelId="{3BBBBE03-9966-4CDB-A01F-A83EE8235012}" type="presParOf" srcId="{E2521D1C-2D85-4F8C-BB3A-37EB8743BEF7}" destId="{5215491A-1824-4C4A-A54C-A2F0CF277951}" srcOrd="1" destOrd="0" presId="urn:microsoft.com/office/officeart/2005/8/layout/chevron2"/>
    <dgm:cxn modelId="{2F064BAA-5C39-4909-8FDD-35EBCB312BB5}" type="presParOf" srcId="{70236FC3-22AE-412B-838B-F86AA90A57E0}" destId="{DAC7D8BC-5554-4F0E-9F08-9FE0F543F469}" srcOrd="1" destOrd="0" presId="urn:microsoft.com/office/officeart/2005/8/layout/chevron2"/>
    <dgm:cxn modelId="{F609FCAD-E167-410F-8FB2-8F0ECCAEFF78}" type="presParOf" srcId="{70236FC3-22AE-412B-838B-F86AA90A57E0}" destId="{0C0AB706-AC46-4818-9E1F-464D69680D68}" srcOrd="2" destOrd="0" presId="urn:microsoft.com/office/officeart/2005/8/layout/chevron2"/>
    <dgm:cxn modelId="{122F1951-9DC8-4CE8-82DF-06B2CBF9AFAC}" type="presParOf" srcId="{0C0AB706-AC46-4818-9E1F-464D69680D68}" destId="{99544D59-1EE0-49FB-AD02-118A8840E19D}" srcOrd="0" destOrd="0" presId="urn:microsoft.com/office/officeart/2005/8/layout/chevron2"/>
    <dgm:cxn modelId="{5DAE73DF-512C-407C-AF6F-5C3FD0ADD8E8}" type="presParOf" srcId="{0C0AB706-AC46-4818-9E1F-464D69680D68}" destId="{CE56420F-9AA3-4ADF-B472-F1E2B969710B}" srcOrd="1" destOrd="0" presId="urn:microsoft.com/office/officeart/2005/8/layout/chevron2"/>
    <dgm:cxn modelId="{E578F96F-A604-4456-ABCE-439C3EC1B816}" type="presParOf" srcId="{70236FC3-22AE-412B-838B-F86AA90A57E0}" destId="{886B3D76-65DC-44A6-AB43-E73BD45D7A53}" srcOrd="3" destOrd="0" presId="urn:microsoft.com/office/officeart/2005/8/layout/chevron2"/>
    <dgm:cxn modelId="{8C0E1EBC-6752-4802-9E6A-A138B12A6512}" type="presParOf" srcId="{70236FC3-22AE-412B-838B-F86AA90A57E0}" destId="{E3A038E5-6A76-49CC-A9AA-A7AC75DFF37E}" srcOrd="4" destOrd="0" presId="urn:microsoft.com/office/officeart/2005/8/layout/chevron2"/>
    <dgm:cxn modelId="{CE03CAA3-D5B0-481A-9447-1FF41A2DBD47}" type="presParOf" srcId="{E3A038E5-6A76-49CC-A9AA-A7AC75DFF37E}" destId="{9E348E70-D7B7-48B1-B698-AB24972E6E73}" srcOrd="0" destOrd="0" presId="urn:microsoft.com/office/officeart/2005/8/layout/chevron2"/>
    <dgm:cxn modelId="{FA4AC074-D0BF-4113-860A-2812273CA8B6}" type="presParOf" srcId="{E3A038E5-6A76-49CC-A9AA-A7AC75DFF37E}" destId="{21486F3D-23C0-42B8-A703-84116B4920F6}"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BE8553-4534-4DE7-9837-BF8A8C3E4EFA}"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fr-FR"/>
        </a:p>
      </dgm:t>
    </dgm:pt>
    <dgm:pt modelId="{122FD8C6-AE11-4516-B39C-19623FB707CD}">
      <dgm:prSet phldrT="[Texte]"/>
      <dgm:spPr/>
      <dgm:t>
        <a:bodyPr/>
        <a:lstStyle/>
        <a:p>
          <a:r>
            <a:rPr lang="fr-FR" b="1" dirty="0" smtClean="0">
              <a:solidFill>
                <a:schemeClr val="tx1"/>
              </a:solidFill>
            </a:rPr>
            <a:t>Objectif</a:t>
          </a:r>
          <a:endParaRPr lang="fr-FR" b="1" dirty="0">
            <a:solidFill>
              <a:schemeClr val="tx1"/>
            </a:solidFill>
          </a:endParaRPr>
        </a:p>
      </dgm:t>
    </dgm:pt>
    <dgm:pt modelId="{2E0E163F-FA3D-4185-963C-3D2E64C1311D}" type="parTrans" cxnId="{9027461E-7103-4155-8BE0-EBB075667799}">
      <dgm:prSet/>
      <dgm:spPr/>
      <dgm:t>
        <a:bodyPr/>
        <a:lstStyle/>
        <a:p>
          <a:endParaRPr lang="fr-FR"/>
        </a:p>
      </dgm:t>
    </dgm:pt>
    <dgm:pt modelId="{435FBE65-F253-4A54-BFFC-F93D963C2C9F}" type="sibTrans" cxnId="{9027461E-7103-4155-8BE0-EBB075667799}">
      <dgm:prSet/>
      <dgm:spPr/>
      <dgm:t>
        <a:bodyPr/>
        <a:lstStyle/>
        <a:p>
          <a:endParaRPr lang="fr-FR"/>
        </a:p>
      </dgm:t>
    </dgm:pt>
    <dgm:pt modelId="{3515E4C0-A9AC-4BCB-BEE3-5AC218DC062C}">
      <dgm:prSet phldrT="[Texte]"/>
      <dgm:spPr/>
      <dgm:t>
        <a:bodyPr/>
        <a:lstStyle/>
        <a:p>
          <a:r>
            <a:rPr lang="fr-FR" dirty="0" smtClean="0"/>
            <a:t>Evaluer la capacité de l’étudiant à </a:t>
          </a:r>
          <a:r>
            <a:rPr lang="fr-FR" b="1" dirty="0" smtClean="0"/>
            <a:t>exploiter et maintenir </a:t>
          </a:r>
          <a:r>
            <a:rPr lang="fr-FR" dirty="0" smtClean="0"/>
            <a:t>une installation</a:t>
          </a:r>
          <a:endParaRPr lang="fr-FR" dirty="0"/>
        </a:p>
      </dgm:t>
    </dgm:pt>
    <dgm:pt modelId="{021057A0-0905-49C2-B72F-77B4D88A8876}" type="parTrans" cxnId="{3982E626-5976-4A53-8001-8213230F352A}">
      <dgm:prSet/>
      <dgm:spPr/>
      <dgm:t>
        <a:bodyPr/>
        <a:lstStyle/>
        <a:p>
          <a:endParaRPr lang="fr-FR"/>
        </a:p>
      </dgm:t>
    </dgm:pt>
    <dgm:pt modelId="{1CEF72C7-8D77-4277-8501-BA2BDF646F6D}" type="sibTrans" cxnId="{3982E626-5976-4A53-8001-8213230F352A}">
      <dgm:prSet/>
      <dgm:spPr/>
      <dgm:t>
        <a:bodyPr/>
        <a:lstStyle/>
        <a:p>
          <a:endParaRPr lang="fr-FR"/>
        </a:p>
      </dgm:t>
    </dgm:pt>
    <dgm:pt modelId="{E4EB0249-2799-49EC-BD58-0781D661E310}">
      <dgm:prSet phldrT="[Texte]"/>
      <dgm:spPr/>
      <dgm:t>
        <a:bodyPr/>
        <a:lstStyle/>
        <a:p>
          <a:r>
            <a:rPr lang="fr-FR" dirty="0" smtClean="0"/>
            <a:t>Evaluation de l’ensemble des compétences des domaines C6 et C7, Exploiter et Maintenir</a:t>
          </a:r>
          <a:endParaRPr lang="fr-FR" dirty="0"/>
        </a:p>
      </dgm:t>
    </dgm:pt>
    <dgm:pt modelId="{D22B1FCB-2C55-4A61-B5D5-B7886F4954C5}" type="parTrans" cxnId="{CE793C3F-27EA-44CF-AF45-E5F955CA5EDD}">
      <dgm:prSet/>
      <dgm:spPr/>
      <dgm:t>
        <a:bodyPr/>
        <a:lstStyle/>
        <a:p>
          <a:endParaRPr lang="fr-FR"/>
        </a:p>
      </dgm:t>
    </dgm:pt>
    <dgm:pt modelId="{E95EA159-B486-4519-8BCC-0B9B9D4536CD}" type="sibTrans" cxnId="{CE793C3F-27EA-44CF-AF45-E5F955CA5EDD}">
      <dgm:prSet/>
      <dgm:spPr/>
      <dgm:t>
        <a:bodyPr/>
        <a:lstStyle/>
        <a:p>
          <a:endParaRPr lang="fr-FR"/>
        </a:p>
      </dgm:t>
    </dgm:pt>
    <dgm:pt modelId="{479B9E20-6EF9-4AF6-BB4B-92F9D4BC5C91}">
      <dgm:prSet phldrT="[Texte]"/>
      <dgm:spPr/>
      <dgm:t>
        <a:bodyPr/>
        <a:lstStyle/>
        <a:p>
          <a:r>
            <a:rPr lang="fr-FR" b="1" dirty="0" smtClean="0">
              <a:solidFill>
                <a:schemeClr val="tx1"/>
              </a:solidFill>
            </a:rPr>
            <a:t>Modalités</a:t>
          </a:r>
          <a:endParaRPr lang="fr-FR" b="1" dirty="0">
            <a:solidFill>
              <a:schemeClr val="tx1"/>
            </a:solidFill>
          </a:endParaRPr>
        </a:p>
      </dgm:t>
    </dgm:pt>
    <dgm:pt modelId="{1C6F86AF-07C7-44EA-A8F4-DED67E58E5AD}" type="parTrans" cxnId="{C48F0EC0-E2CC-4B83-B9A1-7A7BD80F5D83}">
      <dgm:prSet/>
      <dgm:spPr/>
      <dgm:t>
        <a:bodyPr/>
        <a:lstStyle/>
        <a:p>
          <a:endParaRPr lang="fr-FR"/>
        </a:p>
      </dgm:t>
    </dgm:pt>
    <dgm:pt modelId="{8F7AF179-AB3A-4B59-94BD-B6E4ED947D01}" type="sibTrans" cxnId="{C48F0EC0-E2CC-4B83-B9A1-7A7BD80F5D83}">
      <dgm:prSet/>
      <dgm:spPr/>
      <dgm:t>
        <a:bodyPr/>
        <a:lstStyle/>
        <a:p>
          <a:endParaRPr lang="fr-FR"/>
        </a:p>
      </dgm:t>
    </dgm:pt>
    <dgm:pt modelId="{ACF785B8-510C-4FA9-B20F-DF5C2CB30665}">
      <dgm:prSet phldrT="[Texte]"/>
      <dgm:spPr/>
      <dgm:t>
        <a:bodyPr/>
        <a:lstStyle/>
        <a:p>
          <a:pPr algn="just"/>
          <a:r>
            <a:rPr lang="fr-FR" dirty="0" smtClean="0"/>
            <a:t>Situation de surveillance et de dépannage d’une installation</a:t>
          </a:r>
          <a:endParaRPr lang="fr-FR" dirty="0"/>
        </a:p>
      </dgm:t>
    </dgm:pt>
    <dgm:pt modelId="{30933A24-E434-4885-85B1-3622D824B622}" type="parTrans" cxnId="{FE82DE55-AEE6-4B94-8E38-08CC9E5D5EF6}">
      <dgm:prSet/>
      <dgm:spPr/>
      <dgm:t>
        <a:bodyPr/>
        <a:lstStyle/>
        <a:p>
          <a:endParaRPr lang="fr-FR"/>
        </a:p>
      </dgm:t>
    </dgm:pt>
    <dgm:pt modelId="{003B107B-D39D-426A-ADFE-684A66FCDEAA}" type="sibTrans" cxnId="{FE82DE55-AEE6-4B94-8E38-08CC9E5D5EF6}">
      <dgm:prSet/>
      <dgm:spPr/>
      <dgm:t>
        <a:bodyPr/>
        <a:lstStyle/>
        <a:p>
          <a:endParaRPr lang="fr-FR"/>
        </a:p>
      </dgm:t>
    </dgm:pt>
    <dgm:pt modelId="{00D06D3E-1D0B-4D53-B8F5-F6A0E4E7AABA}">
      <dgm:prSet phldrT="[Texte]"/>
      <dgm:spPr/>
      <dgm:t>
        <a:bodyPr/>
        <a:lstStyle/>
        <a:p>
          <a:pPr algn="l"/>
          <a:r>
            <a:rPr lang="fr-FR" dirty="0" smtClean="0"/>
            <a:t>Proposer un scénario de dépannage et le mettre en œuvre</a:t>
          </a:r>
          <a:endParaRPr lang="fr-FR" dirty="0"/>
        </a:p>
      </dgm:t>
    </dgm:pt>
    <dgm:pt modelId="{3AD6BF9C-B37F-4DA6-BF11-0C2915A7EB11}" type="parTrans" cxnId="{538DA872-7C58-4A9F-9875-4835178516AF}">
      <dgm:prSet/>
      <dgm:spPr/>
      <dgm:t>
        <a:bodyPr/>
        <a:lstStyle/>
        <a:p>
          <a:endParaRPr lang="fr-FR"/>
        </a:p>
      </dgm:t>
    </dgm:pt>
    <dgm:pt modelId="{A3F009D7-BECF-4977-9358-D24C313D641D}" type="sibTrans" cxnId="{538DA872-7C58-4A9F-9875-4835178516AF}">
      <dgm:prSet/>
      <dgm:spPr/>
      <dgm:t>
        <a:bodyPr/>
        <a:lstStyle/>
        <a:p>
          <a:endParaRPr lang="fr-FR"/>
        </a:p>
      </dgm:t>
    </dgm:pt>
    <dgm:pt modelId="{0041D0E3-E824-4836-BF36-868F64F0B806}">
      <dgm:prSet phldrT="[Texte]"/>
      <dgm:spPr/>
      <dgm:t>
        <a:bodyPr/>
        <a:lstStyle/>
        <a:p>
          <a:r>
            <a:rPr lang="fr-FR" b="1" dirty="0" smtClean="0">
              <a:solidFill>
                <a:schemeClr val="tx1"/>
              </a:solidFill>
            </a:rPr>
            <a:t>Organisation</a:t>
          </a:r>
          <a:endParaRPr lang="fr-FR" b="1" dirty="0">
            <a:solidFill>
              <a:schemeClr val="tx1"/>
            </a:solidFill>
          </a:endParaRPr>
        </a:p>
      </dgm:t>
    </dgm:pt>
    <dgm:pt modelId="{9F5D9528-3D14-4782-9005-E533464E8DEA}" type="parTrans" cxnId="{FF4DEE6E-877C-4443-BE77-4FF7C8061469}">
      <dgm:prSet/>
      <dgm:spPr/>
      <dgm:t>
        <a:bodyPr/>
        <a:lstStyle/>
        <a:p>
          <a:endParaRPr lang="fr-FR"/>
        </a:p>
      </dgm:t>
    </dgm:pt>
    <dgm:pt modelId="{FC15BA6F-F3C8-42AC-93A7-64E282A1A9D0}" type="sibTrans" cxnId="{FF4DEE6E-877C-4443-BE77-4FF7C8061469}">
      <dgm:prSet/>
      <dgm:spPr/>
      <dgm:t>
        <a:bodyPr/>
        <a:lstStyle/>
        <a:p>
          <a:endParaRPr lang="fr-FR"/>
        </a:p>
      </dgm:t>
    </dgm:pt>
    <dgm:pt modelId="{614EA48B-99AA-489C-A046-43E04A52D67A}">
      <dgm:prSet phldrT="[Texte]"/>
      <dgm:spPr/>
      <dgm:t>
        <a:bodyPr/>
        <a:lstStyle/>
        <a:p>
          <a:pPr algn="l"/>
          <a:r>
            <a:rPr lang="fr-FR" b="1" dirty="0" smtClean="0">
              <a:solidFill>
                <a:srgbClr val="FF0000"/>
              </a:solidFill>
            </a:rPr>
            <a:t>Les étudiants agissent individuellement</a:t>
          </a:r>
          <a:endParaRPr lang="fr-FR" b="1" dirty="0">
            <a:solidFill>
              <a:srgbClr val="FF0000"/>
            </a:solidFill>
          </a:endParaRPr>
        </a:p>
      </dgm:t>
    </dgm:pt>
    <dgm:pt modelId="{18676E62-1062-4488-A62D-1E2F4F854263}" type="parTrans" cxnId="{CA853D85-5B27-4911-B3EB-43B07EA67F3F}">
      <dgm:prSet/>
      <dgm:spPr/>
      <dgm:t>
        <a:bodyPr/>
        <a:lstStyle/>
        <a:p>
          <a:endParaRPr lang="fr-FR"/>
        </a:p>
      </dgm:t>
    </dgm:pt>
    <dgm:pt modelId="{EE251D8C-F813-49B3-A4DD-432F5811CBB7}" type="sibTrans" cxnId="{CA853D85-5B27-4911-B3EB-43B07EA67F3F}">
      <dgm:prSet/>
      <dgm:spPr/>
      <dgm:t>
        <a:bodyPr/>
        <a:lstStyle/>
        <a:p>
          <a:endParaRPr lang="fr-FR"/>
        </a:p>
      </dgm:t>
    </dgm:pt>
    <dgm:pt modelId="{ACA5635D-3B8F-4536-A75F-A5A65CEEAD26}">
      <dgm:prSet phldrT="[Texte]"/>
      <dgm:spPr/>
      <dgm:t>
        <a:bodyPr/>
        <a:lstStyle/>
        <a:p>
          <a:pPr algn="just"/>
          <a:r>
            <a:rPr lang="fr-FR" dirty="0" smtClean="0"/>
            <a:t>Sujets originaux issus d’études plus ou moins abordées durant la formation</a:t>
          </a:r>
          <a:endParaRPr lang="fr-FR" dirty="0"/>
        </a:p>
      </dgm:t>
    </dgm:pt>
    <dgm:pt modelId="{112F4BFE-5DE7-484E-A13D-072DDC1BC243}" type="parTrans" cxnId="{381A5029-1ED0-42C7-8882-AFD5D6777299}">
      <dgm:prSet/>
      <dgm:spPr/>
      <dgm:t>
        <a:bodyPr/>
        <a:lstStyle/>
        <a:p>
          <a:endParaRPr lang="fr-FR"/>
        </a:p>
      </dgm:t>
    </dgm:pt>
    <dgm:pt modelId="{07C731B3-AE1D-45D1-8137-8124A6076211}" type="sibTrans" cxnId="{381A5029-1ED0-42C7-8882-AFD5D6777299}">
      <dgm:prSet/>
      <dgm:spPr/>
      <dgm:t>
        <a:bodyPr/>
        <a:lstStyle/>
        <a:p>
          <a:endParaRPr lang="fr-FR"/>
        </a:p>
      </dgm:t>
    </dgm:pt>
    <dgm:pt modelId="{70236FC3-22AE-412B-838B-F86AA90A57E0}" type="pres">
      <dgm:prSet presAssocID="{EEBE8553-4534-4DE7-9837-BF8A8C3E4EFA}" presName="linearFlow" presStyleCnt="0">
        <dgm:presLayoutVars>
          <dgm:dir/>
          <dgm:animLvl val="lvl"/>
          <dgm:resizeHandles val="exact"/>
        </dgm:presLayoutVars>
      </dgm:prSet>
      <dgm:spPr/>
      <dgm:t>
        <a:bodyPr/>
        <a:lstStyle/>
        <a:p>
          <a:endParaRPr lang="fr-FR"/>
        </a:p>
      </dgm:t>
    </dgm:pt>
    <dgm:pt modelId="{E2521D1C-2D85-4F8C-BB3A-37EB8743BEF7}" type="pres">
      <dgm:prSet presAssocID="{122FD8C6-AE11-4516-B39C-19623FB707CD}" presName="composite" presStyleCnt="0"/>
      <dgm:spPr/>
    </dgm:pt>
    <dgm:pt modelId="{6D87FA6F-B980-47A4-86B7-4E97AD7BFCF6}" type="pres">
      <dgm:prSet presAssocID="{122FD8C6-AE11-4516-B39C-19623FB707CD}" presName="parentText" presStyleLbl="alignNode1" presStyleIdx="0" presStyleCnt="3">
        <dgm:presLayoutVars>
          <dgm:chMax val="1"/>
          <dgm:bulletEnabled val="1"/>
        </dgm:presLayoutVars>
      </dgm:prSet>
      <dgm:spPr/>
      <dgm:t>
        <a:bodyPr/>
        <a:lstStyle/>
        <a:p>
          <a:endParaRPr lang="fr-FR"/>
        </a:p>
      </dgm:t>
    </dgm:pt>
    <dgm:pt modelId="{5215491A-1824-4C4A-A54C-A2F0CF277951}" type="pres">
      <dgm:prSet presAssocID="{122FD8C6-AE11-4516-B39C-19623FB707CD}" presName="descendantText" presStyleLbl="alignAcc1" presStyleIdx="0" presStyleCnt="3">
        <dgm:presLayoutVars>
          <dgm:bulletEnabled val="1"/>
        </dgm:presLayoutVars>
      </dgm:prSet>
      <dgm:spPr/>
      <dgm:t>
        <a:bodyPr/>
        <a:lstStyle/>
        <a:p>
          <a:endParaRPr lang="fr-FR"/>
        </a:p>
      </dgm:t>
    </dgm:pt>
    <dgm:pt modelId="{DAC7D8BC-5554-4F0E-9F08-9FE0F543F469}" type="pres">
      <dgm:prSet presAssocID="{435FBE65-F253-4A54-BFFC-F93D963C2C9F}" presName="sp" presStyleCnt="0"/>
      <dgm:spPr/>
    </dgm:pt>
    <dgm:pt modelId="{0C0AB706-AC46-4818-9E1F-464D69680D68}" type="pres">
      <dgm:prSet presAssocID="{479B9E20-6EF9-4AF6-BB4B-92F9D4BC5C91}" presName="composite" presStyleCnt="0"/>
      <dgm:spPr/>
    </dgm:pt>
    <dgm:pt modelId="{99544D59-1EE0-49FB-AD02-118A8840E19D}" type="pres">
      <dgm:prSet presAssocID="{479B9E20-6EF9-4AF6-BB4B-92F9D4BC5C91}" presName="parentText" presStyleLbl="alignNode1" presStyleIdx="1" presStyleCnt="3">
        <dgm:presLayoutVars>
          <dgm:chMax val="1"/>
          <dgm:bulletEnabled val="1"/>
        </dgm:presLayoutVars>
      </dgm:prSet>
      <dgm:spPr/>
      <dgm:t>
        <a:bodyPr/>
        <a:lstStyle/>
        <a:p>
          <a:endParaRPr lang="fr-FR"/>
        </a:p>
      </dgm:t>
    </dgm:pt>
    <dgm:pt modelId="{CE56420F-9AA3-4ADF-B472-F1E2B969710B}" type="pres">
      <dgm:prSet presAssocID="{479B9E20-6EF9-4AF6-BB4B-92F9D4BC5C91}" presName="descendantText" presStyleLbl="alignAcc1" presStyleIdx="1" presStyleCnt="3">
        <dgm:presLayoutVars>
          <dgm:bulletEnabled val="1"/>
        </dgm:presLayoutVars>
      </dgm:prSet>
      <dgm:spPr/>
      <dgm:t>
        <a:bodyPr/>
        <a:lstStyle/>
        <a:p>
          <a:endParaRPr lang="fr-FR"/>
        </a:p>
      </dgm:t>
    </dgm:pt>
    <dgm:pt modelId="{886B3D76-65DC-44A6-AB43-E73BD45D7A53}" type="pres">
      <dgm:prSet presAssocID="{8F7AF179-AB3A-4B59-94BD-B6E4ED947D01}" presName="sp" presStyleCnt="0"/>
      <dgm:spPr/>
    </dgm:pt>
    <dgm:pt modelId="{E3A038E5-6A76-49CC-A9AA-A7AC75DFF37E}" type="pres">
      <dgm:prSet presAssocID="{0041D0E3-E824-4836-BF36-868F64F0B806}" presName="composite" presStyleCnt="0"/>
      <dgm:spPr/>
    </dgm:pt>
    <dgm:pt modelId="{9E348E70-D7B7-48B1-B698-AB24972E6E73}" type="pres">
      <dgm:prSet presAssocID="{0041D0E3-E824-4836-BF36-868F64F0B806}" presName="parentText" presStyleLbl="alignNode1" presStyleIdx="2" presStyleCnt="3">
        <dgm:presLayoutVars>
          <dgm:chMax val="1"/>
          <dgm:bulletEnabled val="1"/>
        </dgm:presLayoutVars>
      </dgm:prSet>
      <dgm:spPr/>
      <dgm:t>
        <a:bodyPr/>
        <a:lstStyle/>
        <a:p>
          <a:endParaRPr lang="fr-FR"/>
        </a:p>
      </dgm:t>
    </dgm:pt>
    <dgm:pt modelId="{21486F3D-23C0-42B8-A703-84116B4920F6}" type="pres">
      <dgm:prSet presAssocID="{0041D0E3-E824-4836-BF36-868F64F0B806}" presName="descendantText" presStyleLbl="alignAcc1" presStyleIdx="2" presStyleCnt="3">
        <dgm:presLayoutVars>
          <dgm:bulletEnabled val="1"/>
        </dgm:presLayoutVars>
      </dgm:prSet>
      <dgm:spPr/>
      <dgm:t>
        <a:bodyPr/>
        <a:lstStyle/>
        <a:p>
          <a:endParaRPr lang="fr-FR"/>
        </a:p>
      </dgm:t>
    </dgm:pt>
  </dgm:ptLst>
  <dgm:cxnLst>
    <dgm:cxn modelId="{FF4DEE6E-877C-4443-BE77-4FF7C8061469}" srcId="{EEBE8553-4534-4DE7-9837-BF8A8C3E4EFA}" destId="{0041D0E3-E824-4836-BF36-868F64F0B806}" srcOrd="2" destOrd="0" parTransId="{9F5D9528-3D14-4782-9005-E533464E8DEA}" sibTransId="{FC15BA6F-F3C8-42AC-93A7-64E282A1A9D0}"/>
    <dgm:cxn modelId="{A46D12EE-E69F-4AEA-9544-D48E1E186B76}" type="presOf" srcId="{ACF785B8-510C-4FA9-B20F-DF5C2CB30665}" destId="{CE56420F-9AA3-4ADF-B472-F1E2B969710B}" srcOrd="0" destOrd="0" presId="urn:microsoft.com/office/officeart/2005/8/layout/chevron2"/>
    <dgm:cxn modelId="{538DA872-7C58-4A9F-9875-4835178516AF}" srcId="{479B9E20-6EF9-4AF6-BB4B-92F9D4BC5C91}" destId="{00D06D3E-1D0B-4D53-B8F5-F6A0E4E7AABA}" srcOrd="1" destOrd="0" parTransId="{3AD6BF9C-B37F-4DA6-BF11-0C2915A7EB11}" sibTransId="{A3F009D7-BECF-4977-9358-D24C313D641D}"/>
    <dgm:cxn modelId="{9027461E-7103-4155-8BE0-EBB075667799}" srcId="{EEBE8553-4534-4DE7-9837-BF8A8C3E4EFA}" destId="{122FD8C6-AE11-4516-B39C-19623FB707CD}" srcOrd="0" destOrd="0" parTransId="{2E0E163F-FA3D-4185-963C-3D2E64C1311D}" sibTransId="{435FBE65-F253-4A54-BFFC-F93D963C2C9F}"/>
    <dgm:cxn modelId="{64705B99-CD50-41A7-8148-676E23428BD5}" type="presOf" srcId="{00D06D3E-1D0B-4D53-B8F5-F6A0E4E7AABA}" destId="{CE56420F-9AA3-4ADF-B472-F1E2B969710B}" srcOrd="0" destOrd="1" presId="urn:microsoft.com/office/officeart/2005/8/layout/chevron2"/>
    <dgm:cxn modelId="{87239DC7-D630-456C-B113-F8DBDF11EBC1}" type="presOf" srcId="{0041D0E3-E824-4836-BF36-868F64F0B806}" destId="{9E348E70-D7B7-48B1-B698-AB24972E6E73}" srcOrd="0" destOrd="0" presId="urn:microsoft.com/office/officeart/2005/8/layout/chevron2"/>
    <dgm:cxn modelId="{CA853D85-5B27-4911-B3EB-43B07EA67F3F}" srcId="{0041D0E3-E824-4836-BF36-868F64F0B806}" destId="{614EA48B-99AA-489C-A046-43E04A52D67A}" srcOrd="0" destOrd="0" parTransId="{18676E62-1062-4488-A62D-1E2F4F854263}" sibTransId="{EE251D8C-F813-49B3-A4DD-432F5811CBB7}"/>
    <dgm:cxn modelId="{3982E626-5976-4A53-8001-8213230F352A}" srcId="{122FD8C6-AE11-4516-B39C-19623FB707CD}" destId="{3515E4C0-A9AC-4BCB-BEE3-5AC218DC062C}" srcOrd="0" destOrd="0" parTransId="{021057A0-0905-49C2-B72F-77B4D88A8876}" sibTransId="{1CEF72C7-8D77-4277-8501-BA2BDF646F6D}"/>
    <dgm:cxn modelId="{C48F0EC0-E2CC-4B83-B9A1-7A7BD80F5D83}" srcId="{EEBE8553-4534-4DE7-9837-BF8A8C3E4EFA}" destId="{479B9E20-6EF9-4AF6-BB4B-92F9D4BC5C91}" srcOrd="1" destOrd="0" parTransId="{1C6F86AF-07C7-44EA-A8F4-DED67E58E5AD}" sibTransId="{8F7AF179-AB3A-4B59-94BD-B6E4ED947D01}"/>
    <dgm:cxn modelId="{FE82DE55-AEE6-4B94-8E38-08CC9E5D5EF6}" srcId="{479B9E20-6EF9-4AF6-BB4B-92F9D4BC5C91}" destId="{ACF785B8-510C-4FA9-B20F-DF5C2CB30665}" srcOrd="0" destOrd="0" parTransId="{30933A24-E434-4885-85B1-3622D824B622}" sibTransId="{003B107B-D39D-426A-ADFE-684A66FCDEAA}"/>
    <dgm:cxn modelId="{DA8361D5-92CA-4F3D-8243-AC4751A258C7}" type="presOf" srcId="{479B9E20-6EF9-4AF6-BB4B-92F9D4BC5C91}" destId="{99544D59-1EE0-49FB-AD02-118A8840E19D}" srcOrd="0" destOrd="0" presId="urn:microsoft.com/office/officeart/2005/8/layout/chevron2"/>
    <dgm:cxn modelId="{357224CC-18ED-4F8A-986E-C740CFE66642}" type="presOf" srcId="{ACA5635D-3B8F-4536-A75F-A5A65CEEAD26}" destId="{21486F3D-23C0-42B8-A703-84116B4920F6}" srcOrd="0" destOrd="1" presId="urn:microsoft.com/office/officeart/2005/8/layout/chevron2"/>
    <dgm:cxn modelId="{D9974E18-30C8-4330-B6B7-B37741CFDBEA}" type="presOf" srcId="{3515E4C0-A9AC-4BCB-BEE3-5AC218DC062C}" destId="{5215491A-1824-4C4A-A54C-A2F0CF277951}" srcOrd="0" destOrd="0" presId="urn:microsoft.com/office/officeart/2005/8/layout/chevron2"/>
    <dgm:cxn modelId="{3BD85A9E-4D80-4E0F-8F41-1F485D8F61CC}" type="presOf" srcId="{122FD8C6-AE11-4516-B39C-19623FB707CD}" destId="{6D87FA6F-B980-47A4-86B7-4E97AD7BFCF6}" srcOrd="0" destOrd="0" presId="urn:microsoft.com/office/officeart/2005/8/layout/chevron2"/>
    <dgm:cxn modelId="{CE793C3F-27EA-44CF-AF45-E5F955CA5EDD}" srcId="{122FD8C6-AE11-4516-B39C-19623FB707CD}" destId="{E4EB0249-2799-49EC-BD58-0781D661E310}" srcOrd="1" destOrd="0" parTransId="{D22B1FCB-2C55-4A61-B5D5-B7886F4954C5}" sibTransId="{E95EA159-B486-4519-8BCC-0B9B9D4536CD}"/>
    <dgm:cxn modelId="{A768639A-F879-43AA-B1FE-0E212EE0290F}" type="presOf" srcId="{614EA48B-99AA-489C-A046-43E04A52D67A}" destId="{21486F3D-23C0-42B8-A703-84116B4920F6}" srcOrd="0" destOrd="0" presId="urn:microsoft.com/office/officeart/2005/8/layout/chevron2"/>
    <dgm:cxn modelId="{381A5029-1ED0-42C7-8882-AFD5D6777299}" srcId="{0041D0E3-E824-4836-BF36-868F64F0B806}" destId="{ACA5635D-3B8F-4536-A75F-A5A65CEEAD26}" srcOrd="1" destOrd="0" parTransId="{112F4BFE-5DE7-484E-A13D-072DDC1BC243}" sibTransId="{07C731B3-AE1D-45D1-8137-8124A6076211}"/>
    <dgm:cxn modelId="{E63F1BF1-A53F-45CE-937F-FEA7ADC2CAD3}" type="presOf" srcId="{E4EB0249-2799-49EC-BD58-0781D661E310}" destId="{5215491A-1824-4C4A-A54C-A2F0CF277951}" srcOrd="0" destOrd="1" presId="urn:microsoft.com/office/officeart/2005/8/layout/chevron2"/>
    <dgm:cxn modelId="{ACAACFE9-9543-4F98-8B08-9716C6DEAF2B}" type="presOf" srcId="{EEBE8553-4534-4DE7-9837-BF8A8C3E4EFA}" destId="{70236FC3-22AE-412B-838B-F86AA90A57E0}" srcOrd="0" destOrd="0" presId="urn:microsoft.com/office/officeart/2005/8/layout/chevron2"/>
    <dgm:cxn modelId="{ED75E88B-C066-4722-A566-FAF90F5CEA0C}" type="presParOf" srcId="{70236FC3-22AE-412B-838B-F86AA90A57E0}" destId="{E2521D1C-2D85-4F8C-BB3A-37EB8743BEF7}" srcOrd="0" destOrd="0" presId="urn:microsoft.com/office/officeart/2005/8/layout/chevron2"/>
    <dgm:cxn modelId="{F05C60BB-4616-4F1B-807C-D608721701D7}" type="presParOf" srcId="{E2521D1C-2D85-4F8C-BB3A-37EB8743BEF7}" destId="{6D87FA6F-B980-47A4-86B7-4E97AD7BFCF6}" srcOrd="0" destOrd="0" presId="urn:microsoft.com/office/officeart/2005/8/layout/chevron2"/>
    <dgm:cxn modelId="{B4586A3B-14C4-4880-BA72-8582F927F145}" type="presParOf" srcId="{E2521D1C-2D85-4F8C-BB3A-37EB8743BEF7}" destId="{5215491A-1824-4C4A-A54C-A2F0CF277951}" srcOrd="1" destOrd="0" presId="urn:microsoft.com/office/officeart/2005/8/layout/chevron2"/>
    <dgm:cxn modelId="{2F491132-2EC1-4598-8DAC-B2FC45A3B378}" type="presParOf" srcId="{70236FC3-22AE-412B-838B-F86AA90A57E0}" destId="{DAC7D8BC-5554-4F0E-9F08-9FE0F543F469}" srcOrd="1" destOrd="0" presId="urn:microsoft.com/office/officeart/2005/8/layout/chevron2"/>
    <dgm:cxn modelId="{EEEFF649-4156-4BBB-8431-9B30C0EC089E}" type="presParOf" srcId="{70236FC3-22AE-412B-838B-F86AA90A57E0}" destId="{0C0AB706-AC46-4818-9E1F-464D69680D68}" srcOrd="2" destOrd="0" presId="urn:microsoft.com/office/officeart/2005/8/layout/chevron2"/>
    <dgm:cxn modelId="{387963FF-2D32-446E-8425-94D913CCFD75}" type="presParOf" srcId="{0C0AB706-AC46-4818-9E1F-464D69680D68}" destId="{99544D59-1EE0-49FB-AD02-118A8840E19D}" srcOrd="0" destOrd="0" presId="urn:microsoft.com/office/officeart/2005/8/layout/chevron2"/>
    <dgm:cxn modelId="{DB6A22BA-5822-4E2A-955D-912AC968B820}" type="presParOf" srcId="{0C0AB706-AC46-4818-9E1F-464D69680D68}" destId="{CE56420F-9AA3-4ADF-B472-F1E2B969710B}" srcOrd="1" destOrd="0" presId="urn:microsoft.com/office/officeart/2005/8/layout/chevron2"/>
    <dgm:cxn modelId="{53C18A2A-337E-45E2-80D4-9EC6E1C54281}" type="presParOf" srcId="{70236FC3-22AE-412B-838B-F86AA90A57E0}" destId="{886B3D76-65DC-44A6-AB43-E73BD45D7A53}" srcOrd="3" destOrd="0" presId="urn:microsoft.com/office/officeart/2005/8/layout/chevron2"/>
    <dgm:cxn modelId="{A15AE133-2F16-4488-B7D1-EDA998628A58}" type="presParOf" srcId="{70236FC3-22AE-412B-838B-F86AA90A57E0}" destId="{E3A038E5-6A76-49CC-A9AA-A7AC75DFF37E}" srcOrd="4" destOrd="0" presId="urn:microsoft.com/office/officeart/2005/8/layout/chevron2"/>
    <dgm:cxn modelId="{3C33ECFF-5767-4906-BF12-921F09E9B92B}" type="presParOf" srcId="{E3A038E5-6A76-49CC-A9AA-A7AC75DFF37E}" destId="{9E348E70-D7B7-48B1-B698-AB24972E6E73}" srcOrd="0" destOrd="0" presId="urn:microsoft.com/office/officeart/2005/8/layout/chevron2"/>
    <dgm:cxn modelId="{F2F295F5-5E82-49E2-A494-F58F89D91129}" type="presParOf" srcId="{E3A038E5-6A76-49CC-A9AA-A7AC75DFF37E}" destId="{21486F3D-23C0-42B8-A703-84116B4920F6}"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C000F9B-E864-494B-83FD-289813260E45}">
      <dsp:nvSpPr>
        <dsp:cNvPr id="0" name=""/>
        <dsp:cNvSpPr/>
      </dsp:nvSpPr>
      <dsp:spPr>
        <a:xfrm>
          <a:off x="500228" y="0"/>
          <a:ext cx="6676368" cy="1504826"/>
        </a:xfrm>
        <a:prstGeom prst="rightArrow">
          <a:avLst/>
        </a:prstGeom>
        <a:solidFill>
          <a:schemeClr val="accent2">
            <a:tint val="40000"/>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1">
          <a:scrgbClr r="0" g="0" b="0"/>
        </a:fillRef>
        <a:effectRef idx="1">
          <a:scrgbClr r="0" g="0" b="0"/>
        </a:effectRef>
        <a:fontRef idx="minor"/>
      </dsp:style>
    </dsp:sp>
    <dsp:sp modelId="{83810235-EC3F-4EB7-AB52-DA10DEA0AA70}">
      <dsp:nvSpPr>
        <dsp:cNvPr id="0" name=""/>
        <dsp:cNvSpPr/>
      </dsp:nvSpPr>
      <dsp:spPr>
        <a:xfrm>
          <a:off x="2756" y="451447"/>
          <a:ext cx="1834977" cy="601930"/>
        </a:xfrm>
        <a:prstGeom prst="roundRect">
          <a:avLst/>
        </a:prstGeom>
        <a:solidFill>
          <a:schemeClr val="accent2">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r-FR" sz="2700" kern="1200" dirty="0" smtClean="0"/>
            <a:t>Semestre 1</a:t>
          </a:r>
          <a:endParaRPr lang="fr-FR" sz="2700" kern="1200" dirty="0"/>
        </a:p>
      </dsp:txBody>
      <dsp:txXfrm>
        <a:off x="2756" y="451447"/>
        <a:ext cx="1834977" cy="601930"/>
      </dsp:txXfrm>
    </dsp:sp>
    <dsp:sp modelId="{5F5540D8-1C3C-4B76-94AB-C14895157697}">
      <dsp:nvSpPr>
        <dsp:cNvPr id="0" name=""/>
        <dsp:cNvSpPr/>
      </dsp:nvSpPr>
      <dsp:spPr>
        <a:xfrm>
          <a:off x="2007443" y="451447"/>
          <a:ext cx="1834977" cy="601930"/>
        </a:xfrm>
        <a:prstGeom prst="roundRect">
          <a:avLst/>
        </a:prstGeom>
        <a:solidFill>
          <a:schemeClr val="accent3">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r-FR" sz="2700" kern="1200" dirty="0" smtClean="0"/>
            <a:t>Semestre 2</a:t>
          </a:r>
          <a:endParaRPr lang="fr-FR" sz="2700" kern="1200" dirty="0"/>
        </a:p>
      </dsp:txBody>
      <dsp:txXfrm>
        <a:off x="2007443" y="451447"/>
        <a:ext cx="1834977" cy="601930"/>
      </dsp:txXfrm>
    </dsp:sp>
    <dsp:sp modelId="{DEC130B3-FEFD-4A2B-8891-07300E65B2AC}">
      <dsp:nvSpPr>
        <dsp:cNvPr id="0" name=""/>
        <dsp:cNvSpPr/>
      </dsp:nvSpPr>
      <dsp:spPr>
        <a:xfrm>
          <a:off x="4012129" y="460994"/>
          <a:ext cx="1834977" cy="601930"/>
        </a:xfrm>
        <a:prstGeom prst="roundRect">
          <a:avLst/>
        </a:prstGeom>
        <a:solidFill>
          <a:schemeClr val="accent4">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r-FR" sz="2700" kern="1200" dirty="0" smtClean="0"/>
            <a:t>Semestre 3</a:t>
          </a:r>
          <a:endParaRPr lang="fr-FR" sz="2700" kern="1200" dirty="0"/>
        </a:p>
      </dsp:txBody>
      <dsp:txXfrm>
        <a:off x="4012129" y="460994"/>
        <a:ext cx="1834977" cy="601930"/>
      </dsp:txXfrm>
    </dsp:sp>
    <dsp:sp modelId="{F4A78718-4728-4EB3-B138-88C7560B10EE}">
      <dsp:nvSpPr>
        <dsp:cNvPr id="0" name=""/>
        <dsp:cNvSpPr/>
      </dsp:nvSpPr>
      <dsp:spPr>
        <a:xfrm>
          <a:off x="6016816" y="451447"/>
          <a:ext cx="1834977" cy="601930"/>
        </a:xfrm>
        <a:prstGeom prst="roundRect">
          <a:avLst/>
        </a:prstGeom>
        <a:solidFill>
          <a:schemeClr val="accent5">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r-FR" sz="2700" kern="1200" dirty="0" smtClean="0"/>
            <a:t>Semestre 4</a:t>
          </a:r>
          <a:endParaRPr lang="fr-FR" sz="2700" kern="1200" dirty="0"/>
        </a:p>
      </dsp:txBody>
      <dsp:txXfrm>
        <a:off x="6016816" y="451447"/>
        <a:ext cx="1834977" cy="60193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D87FA6F-B980-47A4-86B7-4E97AD7BFCF6}">
      <dsp:nvSpPr>
        <dsp:cNvPr id="0" name=""/>
        <dsp:cNvSpPr/>
      </dsp:nvSpPr>
      <dsp:spPr>
        <a:xfrm rot="5400000">
          <a:off x="-231819" y="232722"/>
          <a:ext cx="1545464" cy="1081825"/>
        </a:xfrm>
        <a:prstGeom prst="chevron">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r-FR" sz="1500" b="1" kern="1200" dirty="0" smtClean="0">
              <a:solidFill>
                <a:schemeClr val="tx1"/>
              </a:solidFill>
            </a:rPr>
            <a:t>Objectif</a:t>
          </a:r>
          <a:endParaRPr lang="fr-FR" sz="1500" b="1" kern="1200" dirty="0">
            <a:solidFill>
              <a:schemeClr val="tx1"/>
            </a:solidFill>
          </a:endParaRPr>
        </a:p>
      </dsp:txBody>
      <dsp:txXfrm rot="5400000">
        <a:off x="-231819" y="232722"/>
        <a:ext cx="1545464" cy="1081825"/>
      </dsp:txXfrm>
    </dsp:sp>
    <dsp:sp modelId="{5215491A-1824-4C4A-A54C-A2F0CF277951}">
      <dsp:nvSpPr>
        <dsp:cNvPr id="0" name=""/>
        <dsp:cNvSpPr/>
      </dsp:nvSpPr>
      <dsp:spPr>
        <a:xfrm rot="5400000">
          <a:off x="2270884" y="-1188156"/>
          <a:ext cx="1004552" cy="3382670"/>
        </a:xfrm>
        <a:prstGeom prst="round2SameRect">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fr-FR" sz="1300" kern="1200" dirty="0" smtClean="0"/>
            <a:t>Evaluer la capacité de l’étudiant à </a:t>
          </a:r>
          <a:r>
            <a:rPr lang="fr-FR" sz="1300" b="1" kern="1200" dirty="0" smtClean="0"/>
            <a:t>réaliser </a:t>
          </a:r>
          <a:r>
            <a:rPr lang="fr-FR" sz="1300" kern="1200" dirty="0" smtClean="0"/>
            <a:t>une installation</a:t>
          </a:r>
          <a:endParaRPr lang="fr-FR" sz="1300" kern="1200" dirty="0"/>
        </a:p>
        <a:p>
          <a:pPr marL="114300" lvl="1" indent="-114300" algn="l" defTabSz="577850">
            <a:lnSpc>
              <a:spcPct val="90000"/>
            </a:lnSpc>
            <a:spcBef>
              <a:spcPct val="0"/>
            </a:spcBef>
            <a:spcAft>
              <a:spcPct val="15000"/>
            </a:spcAft>
            <a:buChar char="••"/>
          </a:pPr>
          <a:r>
            <a:rPr lang="fr-FR" sz="1300" kern="1200" dirty="0" smtClean="0"/>
            <a:t>Evaluation de l’ensemble des compétences du domaine C5, Installer</a:t>
          </a:r>
          <a:endParaRPr lang="fr-FR" sz="1300" kern="1200" dirty="0"/>
        </a:p>
      </dsp:txBody>
      <dsp:txXfrm rot="5400000">
        <a:off x="2270884" y="-1188156"/>
        <a:ext cx="1004552" cy="3382670"/>
      </dsp:txXfrm>
    </dsp:sp>
    <dsp:sp modelId="{99544D59-1EE0-49FB-AD02-118A8840E19D}">
      <dsp:nvSpPr>
        <dsp:cNvPr id="0" name=""/>
        <dsp:cNvSpPr/>
      </dsp:nvSpPr>
      <dsp:spPr>
        <a:xfrm rot="5400000">
          <a:off x="-231819" y="1583323"/>
          <a:ext cx="1545464" cy="1081825"/>
        </a:xfrm>
        <a:prstGeom prst="chevron">
          <a:avLst/>
        </a:prstGeom>
        <a:solidFill>
          <a:schemeClr val="accent5">
            <a:hueOff val="-2510283"/>
            <a:satOff val="20547"/>
            <a:lumOff val="-3333"/>
            <a:alphaOff val="0"/>
          </a:schemeClr>
        </a:solidFill>
        <a:ln w="19050" cap="flat" cmpd="sng" algn="ctr">
          <a:solidFill>
            <a:schemeClr val="accent5">
              <a:hueOff val="-2510283"/>
              <a:satOff val="20547"/>
              <a:lumOff val="-333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r-FR" sz="1500" b="1" kern="1200" dirty="0" smtClean="0">
              <a:solidFill>
                <a:schemeClr val="tx1"/>
              </a:solidFill>
            </a:rPr>
            <a:t>Modalités</a:t>
          </a:r>
          <a:endParaRPr lang="fr-FR" sz="1500" b="1" kern="1200" dirty="0">
            <a:solidFill>
              <a:schemeClr val="tx1"/>
            </a:solidFill>
          </a:endParaRPr>
        </a:p>
      </dsp:txBody>
      <dsp:txXfrm rot="5400000">
        <a:off x="-231819" y="1583323"/>
        <a:ext cx="1545464" cy="1081825"/>
      </dsp:txXfrm>
    </dsp:sp>
    <dsp:sp modelId="{CE56420F-9AA3-4ADF-B472-F1E2B969710B}">
      <dsp:nvSpPr>
        <dsp:cNvPr id="0" name=""/>
        <dsp:cNvSpPr/>
      </dsp:nvSpPr>
      <dsp:spPr>
        <a:xfrm rot="5400000">
          <a:off x="2270884" y="162444"/>
          <a:ext cx="1004552" cy="3382670"/>
        </a:xfrm>
        <a:prstGeom prst="round2SameRect">
          <a:avLst/>
        </a:prstGeom>
        <a:solidFill>
          <a:schemeClr val="lt1">
            <a:alpha val="90000"/>
            <a:hueOff val="0"/>
            <a:satOff val="0"/>
            <a:lumOff val="0"/>
            <a:alphaOff val="0"/>
          </a:schemeClr>
        </a:solidFill>
        <a:ln w="19050" cap="flat" cmpd="sng" algn="ctr">
          <a:solidFill>
            <a:schemeClr val="accent5">
              <a:hueOff val="-2510283"/>
              <a:satOff val="20547"/>
              <a:lumOff val="-333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just" defTabSz="577850">
            <a:lnSpc>
              <a:spcPct val="90000"/>
            </a:lnSpc>
            <a:spcBef>
              <a:spcPct val="0"/>
            </a:spcBef>
            <a:spcAft>
              <a:spcPct val="15000"/>
            </a:spcAft>
            <a:buChar char="••"/>
          </a:pPr>
          <a:r>
            <a:rPr lang="fr-FR" sz="1300" kern="1200" dirty="0" smtClean="0"/>
            <a:t>Situation d’intervention pour réaliser l’installation d’un système ou d’un service</a:t>
          </a:r>
          <a:endParaRPr lang="fr-FR" sz="1300" kern="1200" dirty="0"/>
        </a:p>
        <a:p>
          <a:pPr marL="114300" lvl="1" indent="-114300" algn="l" defTabSz="577850">
            <a:lnSpc>
              <a:spcPct val="90000"/>
            </a:lnSpc>
            <a:spcBef>
              <a:spcPct val="0"/>
            </a:spcBef>
            <a:spcAft>
              <a:spcPct val="15000"/>
            </a:spcAft>
            <a:buChar char="••"/>
          </a:pPr>
          <a:r>
            <a:rPr lang="fr-FR" sz="1300" kern="1200" dirty="0" smtClean="0"/>
            <a:t>L’étudiant occupera deux rôles, celui de chef d'équipe et celui de technicien</a:t>
          </a:r>
          <a:endParaRPr lang="fr-FR" sz="1300" kern="1200" dirty="0"/>
        </a:p>
      </dsp:txBody>
      <dsp:txXfrm rot="5400000">
        <a:off x="2270884" y="162444"/>
        <a:ext cx="1004552" cy="3382670"/>
      </dsp:txXfrm>
    </dsp:sp>
    <dsp:sp modelId="{9E348E70-D7B7-48B1-B698-AB24972E6E73}">
      <dsp:nvSpPr>
        <dsp:cNvPr id="0" name=""/>
        <dsp:cNvSpPr/>
      </dsp:nvSpPr>
      <dsp:spPr>
        <a:xfrm rot="5400000">
          <a:off x="-231819" y="2933923"/>
          <a:ext cx="1545464" cy="1081825"/>
        </a:xfrm>
        <a:prstGeom prst="chevron">
          <a:avLst/>
        </a:prstGeom>
        <a:solidFill>
          <a:schemeClr val="accent5">
            <a:hueOff val="-5020566"/>
            <a:satOff val="41093"/>
            <a:lumOff val="-6666"/>
            <a:alphaOff val="0"/>
          </a:schemeClr>
        </a:solidFill>
        <a:ln w="19050" cap="flat" cmpd="sng" algn="ctr">
          <a:solidFill>
            <a:schemeClr val="accent5">
              <a:hueOff val="-5020566"/>
              <a:satOff val="41093"/>
              <a:lumOff val="-666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fr-FR" sz="1500" b="1" kern="1200" dirty="0" smtClean="0">
              <a:solidFill>
                <a:schemeClr val="tx1"/>
              </a:solidFill>
            </a:rPr>
            <a:t>Organisation</a:t>
          </a:r>
          <a:endParaRPr lang="fr-FR" sz="1500" b="1" kern="1200" dirty="0">
            <a:solidFill>
              <a:schemeClr val="tx1"/>
            </a:solidFill>
          </a:endParaRPr>
        </a:p>
      </dsp:txBody>
      <dsp:txXfrm rot="5400000">
        <a:off x="-231819" y="2933923"/>
        <a:ext cx="1545464" cy="1081825"/>
      </dsp:txXfrm>
    </dsp:sp>
    <dsp:sp modelId="{21486F3D-23C0-42B8-A703-84116B4920F6}">
      <dsp:nvSpPr>
        <dsp:cNvPr id="0" name=""/>
        <dsp:cNvSpPr/>
      </dsp:nvSpPr>
      <dsp:spPr>
        <a:xfrm rot="5400000">
          <a:off x="2270884" y="1513044"/>
          <a:ext cx="1004552" cy="3382670"/>
        </a:xfrm>
        <a:prstGeom prst="round2SameRect">
          <a:avLst/>
        </a:prstGeom>
        <a:solidFill>
          <a:schemeClr val="lt1">
            <a:alpha val="90000"/>
            <a:hueOff val="0"/>
            <a:satOff val="0"/>
            <a:lumOff val="0"/>
            <a:alphaOff val="0"/>
          </a:schemeClr>
        </a:solidFill>
        <a:ln w="19050" cap="flat" cmpd="sng" algn="ctr">
          <a:solidFill>
            <a:schemeClr val="accent5">
              <a:hueOff val="-5020566"/>
              <a:satOff val="41093"/>
              <a:lumOff val="-66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fr-FR" sz="1300" b="1" kern="1200" dirty="0" smtClean="0">
              <a:solidFill>
                <a:srgbClr val="FF0000"/>
              </a:solidFill>
            </a:rPr>
            <a:t>Les étudiants agissent par équipes de 3 à 4 </a:t>
          </a:r>
          <a:endParaRPr lang="fr-FR" sz="1300" b="1" kern="1200" dirty="0">
            <a:solidFill>
              <a:srgbClr val="FF0000"/>
            </a:solidFill>
          </a:endParaRPr>
        </a:p>
        <a:p>
          <a:pPr marL="114300" lvl="1" indent="-114300" algn="l" defTabSz="577850">
            <a:lnSpc>
              <a:spcPct val="90000"/>
            </a:lnSpc>
            <a:spcBef>
              <a:spcPct val="0"/>
            </a:spcBef>
            <a:spcAft>
              <a:spcPct val="15000"/>
            </a:spcAft>
            <a:buChar char="••"/>
          </a:pPr>
          <a:r>
            <a:rPr lang="fr-FR" sz="1300" kern="1200" dirty="0" smtClean="0"/>
            <a:t>Les étudiants organisent l’intervention et mettent en œuvre les différentes structures matérielles et logicielles</a:t>
          </a:r>
          <a:endParaRPr lang="fr-FR" sz="1300" kern="1200" dirty="0"/>
        </a:p>
      </dsp:txBody>
      <dsp:txXfrm rot="5400000">
        <a:off x="2270884" y="1513044"/>
        <a:ext cx="1004552" cy="338267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D87FA6F-B980-47A4-86B7-4E97AD7BFCF6}">
      <dsp:nvSpPr>
        <dsp:cNvPr id="0" name=""/>
        <dsp:cNvSpPr/>
      </dsp:nvSpPr>
      <dsp:spPr>
        <a:xfrm rot="5400000">
          <a:off x="-224562" y="226551"/>
          <a:ext cx="1497084" cy="1047959"/>
        </a:xfrm>
        <a:prstGeom prst="chevron">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tx1"/>
              </a:solidFill>
            </a:rPr>
            <a:t>Objectif</a:t>
          </a:r>
          <a:endParaRPr lang="fr-FR" sz="1400" b="1" kern="1200" dirty="0">
            <a:solidFill>
              <a:schemeClr val="tx1"/>
            </a:solidFill>
          </a:endParaRPr>
        </a:p>
      </dsp:txBody>
      <dsp:txXfrm rot="5400000">
        <a:off x="-224562" y="226551"/>
        <a:ext cx="1497084" cy="1047959"/>
      </dsp:txXfrm>
    </dsp:sp>
    <dsp:sp modelId="{5215491A-1824-4C4A-A54C-A2F0CF277951}">
      <dsp:nvSpPr>
        <dsp:cNvPr id="0" name=""/>
        <dsp:cNvSpPr/>
      </dsp:nvSpPr>
      <dsp:spPr>
        <a:xfrm rot="5400000">
          <a:off x="2099999" y="-1050051"/>
          <a:ext cx="973104" cy="3077184"/>
        </a:xfrm>
        <a:prstGeom prst="round2SameRect">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fr-FR" sz="1300" kern="1200" dirty="0" smtClean="0"/>
            <a:t>Evaluer la capacité de l’étudiant à </a:t>
          </a:r>
          <a:r>
            <a:rPr lang="fr-FR" sz="1300" b="1" kern="1200" dirty="0" smtClean="0"/>
            <a:t>exploiter et maintenir </a:t>
          </a:r>
          <a:r>
            <a:rPr lang="fr-FR" sz="1300" kern="1200" dirty="0" smtClean="0"/>
            <a:t>une installation</a:t>
          </a:r>
          <a:endParaRPr lang="fr-FR" sz="1300" kern="1200" dirty="0"/>
        </a:p>
        <a:p>
          <a:pPr marL="114300" lvl="1" indent="-114300" algn="l" defTabSz="577850">
            <a:lnSpc>
              <a:spcPct val="90000"/>
            </a:lnSpc>
            <a:spcBef>
              <a:spcPct val="0"/>
            </a:spcBef>
            <a:spcAft>
              <a:spcPct val="15000"/>
            </a:spcAft>
            <a:buChar char="••"/>
          </a:pPr>
          <a:r>
            <a:rPr lang="fr-FR" sz="1300" kern="1200" dirty="0" smtClean="0"/>
            <a:t>Evaluation de l’ensemble des compétences des domaines C6 et C7, Exploiter et Maintenir</a:t>
          </a:r>
          <a:endParaRPr lang="fr-FR" sz="1300" kern="1200" dirty="0"/>
        </a:p>
      </dsp:txBody>
      <dsp:txXfrm rot="5400000">
        <a:off x="2099999" y="-1050051"/>
        <a:ext cx="973104" cy="3077184"/>
      </dsp:txXfrm>
    </dsp:sp>
    <dsp:sp modelId="{99544D59-1EE0-49FB-AD02-118A8840E19D}">
      <dsp:nvSpPr>
        <dsp:cNvPr id="0" name=""/>
        <dsp:cNvSpPr/>
      </dsp:nvSpPr>
      <dsp:spPr>
        <a:xfrm rot="5400000">
          <a:off x="-224562" y="1528248"/>
          <a:ext cx="1497084" cy="1047959"/>
        </a:xfrm>
        <a:prstGeom prst="chevron">
          <a:avLst/>
        </a:prstGeom>
        <a:solidFill>
          <a:schemeClr val="accent5">
            <a:hueOff val="-2510283"/>
            <a:satOff val="20547"/>
            <a:lumOff val="-3333"/>
            <a:alphaOff val="0"/>
          </a:schemeClr>
        </a:solidFill>
        <a:ln w="19050" cap="flat" cmpd="sng" algn="ctr">
          <a:solidFill>
            <a:schemeClr val="accent5">
              <a:hueOff val="-2510283"/>
              <a:satOff val="20547"/>
              <a:lumOff val="-333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tx1"/>
              </a:solidFill>
            </a:rPr>
            <a:t>Modalités</a:t>
          </a:r>
          <a:endParaRPr lang="fr-FR" sz="1400" b="1" kern="1200" dirty="0">
            <a:solidFill>
              <a:schemeClr val="tx1"/>
            </a:solidFill>
          </a:endParaRPr>
        </a:p>
      </dsp:txBody>
      <dsp:txXfrm rot="5400000">
        <a:off x="-224562" y="1528248"/>
        <a:ext cx="1497084" cy="1047959"/>
      </dsp:txXfrm>
    </dsp:sp>
    <dsp:sp modelId="{CE56420F-9AA3-4ADF-B472-F1E2B969710B}">
      <dsp:nvSpPr>
        <dsp:cNvPr id="0" name=""/>
        <dsp:cNvSpPr/>
      </dsp:nvSpPr>
      <dsp:spPr>
        <a:xfrm rot="5400000">
          <a:off x="2099999" y="251645"/>
          <a:ext cx="973104" cy="3077184"/>
        </a:xfrm>
        <a:prstGeom prst="round2SameRect">
          <a:avLst/>
        </a:prstGeom>
        <a:solidFill>
          <a:schemeClr val="lt1">
            <a:alpha val="90000"/>
            <a:hueOff val="0"/>
            <a:satOff val="0"/>
            <a:lumOff val="0"/>
            <a:alphaOff val="0"/>
          </a:schemeClr>
        </a:solidFill>
        <a:ln w="19050" cap="flat" cmpd="sng" algn="ctr">
          <a:solidFill>
            <a:schemeClr val="accent5">
              <a:hueOff val="-2510283"/>
              <a:satOff val="20547"/>
              <a:lumOff val="-333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just" defTabSz="577850">
            <a:lnSpc>
              <a:spcPct val="90000"/>
            </a:lnSpc>
            <a:spcBef>
              <a:spcPct val="0"/>
            </a:spcBef>
            <a:spcAft>
              <a:spcPct val="15000"/>
            </a:spcAft>
            <a:buChar char="••"/>
          </a:pPr>
          <a:r>
            <a:rPr lang="fr-FR" sz="1300" kern="1200" dirty="0" smtClean="0"/>
            <a:t>Situation de surveillance et de dépannage d’une installation</a:t>
          </a:r>
          <a:endParaRPr lang="fr-FR" sz="1300" kern="1200" dirty="0"/>
        </a:p>
        <a:p>
          <a:pPr marL="114300" lvl="1" indent="-114300" algn="l" defTabSz="577850">
            <a:lnSpc>
              <a:spcPct val="90000"/>
            </a:lnSpc>
            <a:spcBef>
              <a:spcPct val="0"/>
            </a:spcBef>
            <a:spcAft>
              <a:spcPct val="15000"/>
            </a:spcAft>
            <a:buChar char="••"/>
          </a:pPr>
          <a:r>
            <a:rPr lang="fr-FR" sz="1300" kern="1200" dirty="0" smtClean="0"/>
            <a:t>Proposer un scénario de dépannage et le mettre en œuvre</a:t>
          </a:r>
          <a:endParaRPr lang="fr-FR" sz="1300" kern="1200" dirty="0"/>
        </a:p>
      </dsp:txBody>
      <dsp:txXfrm rot="5400000">
        <a:off x="2099999" y="251645"/>
        <a:ext cx="973104" cy="3077184"/>
      </dsp:txXfrm>
    </dsp:sp>
    <dsp:sp modelId="{9E348E70-D7B7-48B1-B698-AB24972E6E73}">
      <dsp:nvSpPr>
        <dsp:cNvPr id="0" name=""/>
        <dsp:cNvSpPr/>
      </dsp:nvSpPr>
      <dsp:spPr>
        <a:xfrm rot="5400000">
          <a:off x="-224562" y="2829945"/>
          <a:ext cx="1497084" cy="1047959"/>
        </a:xfrm>
        <a:prstGeom prst="chevron">
          <a:avLst/>
        </a:prstGeom>
        <a:solidFill>
          <a:schemeClr val="accent5">
            <a:hueOff val="-5020566"/>
            <a:satOff val="41093"/>
            <a:lumOff val="-6666"/>
            <a:alphaOff val="0"/>
          </a:schemeClr>
        </a:solidFill>
        <a:ln w="19050" cap="flat" cmpd="sng" algn="ctr">
          <a:solidFill>
            <a:schemeClr val="accent5">
              <a:hueOff val="-5020566"/>
              <a:satOff val="41093"/>
              <a:lumOff val="-666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tx1"/>
              </a:solidFill>
            </a:rPr>
            <a:t>Organisation</a:t>
          </a:r>
          <a:endParaRPr lang="fr-FR" sz="1400" b="1" kern="1200" dirty="0">
            <a:solidFill>
              <a:schemeClr val="tx1"/>
            </a:solidFill>
          </a:endParaRPr>
        </a:p>
      </dsp:txBody>
      <dsp:txXfrm rot="5400000">
        <a:off x="-224562" y="2829945"/>
        <a:ext cx="1497084" cy="1047959"/>
      </dsp:txXfrm>
    </dsp:sp>
    <dsp:sp modelId="{21486F3D-23C0-42B8-A703-84116B4920F6}">
      <dsp:nvSpPr>
        <dsp:cNvPr id="0" name=""/>
        <dsp:cNvSpPr/>
      </dsp:nvSpPr>
      <dsp:spPr>
        <a:xfrm rot="5400000">
          <a:off x="2099999" y="1553342"/>
          <a:ext cx="973104" cy="3077184"/>
        </a:xfrm>
        <a:prstGeom prst="round2SameRect">
          <a:avLst/>
        </a:prstGeom>
        <a:solidFill>
          <a:schemeClr val="lt1">
            <a:alpha val="90000"/>
            <a:hueOff val="0"/>
            <a:satOff val="0"/>
            <a:lumOff val="0"/>
            <a:alphaOff val="0"/>
          </a:schemeClr>
        </a:solidFill>
        <a:ln w="19050" cap="flat" cmpd="sng" algn="ctr">
          <a:solidFill>
            <a:schemeClr val="accent5">
              <a:hueOff val="-5020566"/>
              <a:satOff val="41093"/>
              <a:lumOff val="-666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fr-FR" sz="1300" b="1" kern="1200" dirty="0" smtClean="0">
              <a:solidFill>
                <a:srgbClr val="FF0000"/>
              </a:solidFill>
            </a:rPr>
            <a:t>Les étudiants agissent individuellement</a:t>
          </a:r>
          <a:endParaRPr lang="fr-FR" sz="1300" b="1" kern="1200" dirty="0">
            <a:solidFill>
              <a:srgbClr val="FF0000"/>
            </a:solidFill>
          </a:endParaRPr>
        </a:p>
        <a:p>
          <a:pPr marL="114300" lvl="1" indent="-114300" algn="just" defTabSz="577850">
            <a:lnSpc>
              <a:spcPct val="90000"/>
            </a:lnSpc>
            <a:spcBef>
              <a:spcPct val="0"/>
            </a:spcBef>
            <a:spcAft>
              <a:spcPct val="15000"/>
            </a:spcAft>
            <a:buChar char="••"/>
          </a:pPr>
          <a:r>
            <a:rPr lang="fr-FR" sz="1300" kern="1200" dirty="0" smtClean="0"/>
            <a:t>Sujets originaux issus d’études plus ou moins abordées durant la formation</a:t>
          </a:r>
          <a:endParaRPr lang="fr-FR" sz="1300" kern="1200" dirty="0"/>
        </a:p>
      </dsp:txBody>
      <dsp:txXfrm rot="5400000">
        <a:off x="2099999" y="1553342"/>
        <a:ext cx="973104" cy="307718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153328F-B5DC-4E57-93C8-C41909B00912}" type="datetimeFigureOut">
              <a:rPr lang="fr-FR" smtClean="0"/>
              <a:pPr/>
              <a:t>24/06/2014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6097BAF-03F9-4606-8548-F8B58C8FC97D}"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096EB2-3B19-415B-93DC-C8E01BF1CA0D}" type="datetimeFigureOut">
              <a:rPr lang="fr-FR" smtClean="0"/>
              <a:pPr/>
              <a:t>24/06/2014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2115F4-720D-4FC7-8A6F-AEE6A5C75DF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42115F4-720D-4FC7-8A6F-AEE6A5C75DF1}"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Cliquez pour modifier le style du titre</a:t>
            </a:r>
            <a:endParaRPr kumimoji="0" lang="en-US" dirty="0"/>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4586656B-D7B8-4D07-BA1E-F424903E443B}" type="slidenum">
              <a:rPr lang="fr-FR" smtClean="0"/>
              <a:pPr/>
              <a:t>‹N°›</a:t>
            </a:fld>
            <a:endParaRPr lang="fr-FR"/>
          </a:p>
        </p:txBody>
      </p:sp>
      <p:pic>
        <p:nvPicPr>
          <p:cNvPr id="5" name="Image 4" descr="bts_sn_info15587_cci_p.jpg"/>
          <p:cNvPicPr>
            <a:picLocks noChangeAspect="1"/>
          </p:cNvPicPr>
          <p:nvPr/>
        </p:nvPicPr>
        <p:blipFill>
          <a:blip r:embed="rId2" cstate="print"/>
          <a:stretch>
            <a:fillRect/>
          </a:stretch>
        </p:blipFill>
        <p:spPr>
          <a:xfrm>
            <a:off x="683568" y="1628800"/>
            <a:ext cx="7992888" cy="475252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dirty="0"/>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4586656B-D7B8-4D07-BA1E-F424903E443B}"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dirty="0"/>
          </a:p>
        </p:txBody>
      </p:sp>
      <p:pic>
        <p:nvPicPr>
          <p:cNvPr id="7" name="Image 6" descr="bts_sn_info15587_cci_p.jpg"/>
          <p:cNvPicPr>
            <a:picLocks noChangeAspect="1"/>
          </p:cNvPicPr>
          <p:nvPr/>
        </p:nvPicPr>
        <p:blipFill>
          <a:blip r:embed="rId2" cstate="print">
            <a:lum/>
          </a:blip>
          <a:stretch>
            <a:fillRect/>
          </a:stretch>
        </p:blipFill>
        <p:spPr>
          <a:xfrm>
            <a:off x="179512" y="188639"/>
            <a:ext cx="1296144" cy="950505"/>
          </a:xfrm>
          <a:prstGeom prst="rect">
            <a:avLst/>
          </a:prstGeom>
          <a:blipFill dpi="0" rotWithShape="1">
            <a:blip r:embed="rId3" cstate="print">
              <a:alphaModFix amt="37000"/>
              <a:lum/>
            </a:blip>
            <a:srcRect/>
            <a:tile tx="0" ty="0" sx="100000" sy="100000" flip="none" algn="tl"/>
          </a:blip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re et contenu">
    <p:bg>
      <p:bgPr>
        <a:blipFill dpi="0" rotWithShape="1">
          <a:blip r:embed="rId2" cstate="print">
            <a:alphaModFix amt="27000"/>
            <a:lum/>
          </a:blip>
          <a:srcRect/>
          <a:stretch>
            <a:fillRect l="-1000" t="19000" r="-1000" b="11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34F8EB90-D38D-4207-AA9E-33005B2F32B2}" type="datetimeFigureOut">
              <a:rPr lang="fr-FR" smtClean="0"/>
              <a:pPr/>
              <a:t>24/06/2014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4586656B-D7B8-4D07-BA1E-F424903E443B}"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
        <p:nvSpPr>
          <p:cNvPr id="7" name="Sous-titre 8"/>
          <p:cNvSpPr>
            <a:spLocks noGrp="1"/>
          </p:cNvSpPr>
          <p:nvPr>
            <p:ph type="subTitle" idx="13" hasCustomPrompt="1"/>
          </p:nvPr>
        </p:nvSpPr>
        <p:spPr>
          <a:xfrm>
            <a:off x="2362200" y="6050037"/>
            <a:ext cx="6705600" cy="685800"/>
          </a:xfrm>
        </p:spPr>
        <p:txBody>
          <a:bodyPr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lgn="r"/>
            <a:r>
              <a:rPr lang="fr-FR" dirty="0" smtClean="0">
                <a:solidFill>
                  <a:schemeClr val="bg1"/>
                </a:solidFill>
              </a:rPr>
              <a:t>Séminaire Académique BTS Systèmes Numériques,</a:t>
            </a:r>
          </a:p>
          <a:p>
            <a:pPr algn="r"/>
            <a:r>
              <a:rPr lang="fr-FR" dirty="0" smtClean="0">
                <a:solidFill>
                  <a:schemeClr val="bg1"/>
                </a:solidFill>
              </a:rPr>
              <a:t>Armentières le 27 Juin 2014</a:t>
            </a:r>
            <a:endParaRPr lang="fr-FR" dirty="0">
              <a:solidFill>
                <a:schemeClr val="bg1"/>
              </a:solidFill>
            </a:endParaRPr>
          </a:p>
        </p:txBody>
      </p:sp>
      <p:sp>
        <p:nvSpPr>
          <p:cNvPr id="9" name="Rectangle 8"/>
          <p:cNvSpPr/>
          <p:nvPr userDrawn="1"/>
        </p:nvSpPr>
        <p:spPr>
          <a:xfrm>
            <a:off x="0" y="6153912"/>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userDrawn="1"/>
        </p:nvSpPr>
        <p:spPr>
          <a:xfrm>
            <a:off x="2368296" y="6144768"/>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ous-titre 8"/>
          <p:cNvSpPr txBox="1">
            <a:spLocks/>
          </p:cNvSpPr>
          <p:nvPr userDrawn="1"/>
        </p:nvSpPr>
        <p:spPr>
          <a:xfrm>
            <a:off x="2371344" y="6150621"/>
            <a:ext cx="6705600" cy="685800"/>
          </a:xfrm>
          <a:prstGeom prst="rect">
            <a:avLst/>
          </a:prstGeom>
        </p:spPr>
        <p:txBody>
          <a:bodyPr vert="horz"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fr-FR" sz="2000" b="0" i="0" u="none" strike="noStrike" kern="1200" cap="none" spc="0" normalizeH="0" baseline="0" noProof="0" dirty="0" smtClean="0">
                <a:ln>
                  <a:noFill/>
                </a:ln>
                <a:solidFill>
                  <a:schemeClr val="bg1"/>
                </a:solidFill>
                <a:effectLst/>
                <a:uLnTx/>
                <a:uFillTx/>
                <a:latin typeface="+mn-lt"/>
                <a:ea typeface="+mn-ea"/>
                <a:cs typeface="+mn-cs"/>
              </a:rPr>
              <a:t>Séminaire Académique BTS Systèmes Numériques,</a:t>
            </a:r>
          </a:p>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fr-FR" sz="2000" b="0" i="0" u="none" strike="noStrike" kern="1200" cap="none" spc="0" normalizeH="0" baseline="0" noProof="0" dirty="0" smtClean="0">
                <a:ln>
                  <a:noFill/>
                </a:ln>
                <a:solidFill>
                  <a:schemeClr val="bg1"/>
                </a:solidFill>
                <a:effectLst/>
                <a:uLnTx/>
                <a:uFillTx/>
                <a:latin typeface="+mn-lt"/>
                <a:ea typeface="+mn-ea"/>
                <a:cs typeface="+mn-cs"/>
              </a:rPr>
              <a:t>Armentières le 27 Juin 2014</a:t>
            </a:r>
            <a:endParaRPr kumimoji="0" lang="fr-FR" sz="2000" b="0" i="0" u="none" strike="noStrike" kern="1200" cap="none" spc="0" normalizeH="0" baseline="0" noProof="0" dirty="0">
              <a:ln>
                <a:noFill/>
              </a:ln>
              <a:solidFill>
                <a:schemeClr val="bg1"/>
              </a:solidFill>
              <a:effectLst/>
              <a:uLnTx/>
              <a:uFillTx/>
              <a:latin typeface="+mn-lt"/>
              <a:ea typeface="+mn-ea"/>
              <a:cs typeface="+mn-cs"/>
            </a:endParaRPr>
          </a:p>
        </p:txBody>
      </p:sp>
      <p:pic>
        <p:nvPicPr>
          <p:cNvPr id="12" name="Picture 2" descr="acad_lille.png"/>
          <p:cNvPicPr preferRelativeResize="0">
            <a:picLocks noChangeArrowheads="1"/>
          </p:cNvPicPr>
          <p:nvPr userDrawn="1"/>
        </p:nvPicPr>
        <p:blipFill>
          <a:blip r:embed="rId3" cstate="print"/>
          <a:srcRect/>
          <a:stretch>
            <a:fillRect/>
          </a:stretch>
        </p:blipFill>
        <p:spPr bwMode="auto">
          <a:xfrm>
            <a:off x="2195736" y="6093296"/>
            <a:ext cx="1152128" cy="792088"/>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re et contenu">
    <p:bg>
      <p:bgPr>
        <a:blipFill dpi="0" rotWithShape="1">
          <a:blip r:embed="rId2" cstate="print">
            <a:alphaModFix amt="27000"/>
            <a:lum/>
          </a:blip>
          <a:srcRect/>
          <a:stretch>
            <a:fillRect l="-1000" t="19000" r="-1000" b="11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34F8EB90-D38D-4207-AA9E-33005B2F32B2}" type="datetimeFigureOut">
              <a:rPr lang="fr-FR" smtClean="0"/>
              <a:pPr/>
              <a:t>24/06/2014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4586656B-D7B8-4D07-BA1E-F424903E443B}"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Sous-titre 8"/>
          <p:cNvSpPr>
            <a:spLocks noGrp="1"/>
          </p:cNvSpPr>
          <p:nvPr>
            <p:ph type="subTitle" idx="13" hasCustomPrompt="1"/>
          </p:nvPr>
        </p:nvSpPr>
        <p:spPr>
          <a:xfrm>
            <a:off x="2362200" y="6050037"/>
            <a:ext cx="6705600" cy="685800"/>
          </a:xfrm>
        </p:spPr>
        <p:txBody>
          <a:bodyPr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lgn="r"/>
            <a:r>
              <a:rPr lang="fr-FR" dirty="0" smtClean="0">
                <a:solidFill>
                  <a:schemeClr val="bg1"/>
                </a:solidFill>
              </a:rPr>
              <a:t>Séminaire Académique BTS Systèmes Numériques,</a:t>
            </a:r>
          </a:p>
          <a:p>
            <a:pPr algn="r"/>
            <a:r>
              <a:rPr lang="fr-FR" dirty="0" smtClean="0">
                <a:solidFill>
                  <a:schemeClr val="bg1"/>
                </a:solidFill>
              </a:rPr>
              <a:t>Armentières le 27 Juin 2014</a:t>
            </a:r>
            <a:endParaRPr lang="fr-FR" dirty="0">
              <a:solidFill>
                <a:schemeClr val="bg1"/>
              </a:solidFill>
            </a:endParaRPr>
          </a:p>
        </p:txBody>
      </p:sp>
      <p:sp>
        <p:nvSpPr>
          <p:cNvPr id="9" name="Rectangle 8"/>
          <p:cNvSpPr/>
          <p:nvPr userDrawn="1"/>
        </p:nvSpPr>
        <p:spPr>
          <a:xfrm>
            <a:off x="0" y="6153912"/>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userDrawn="1"/>
        </p:nvSpPr>
        <p:spPr>
          <a:xfrm>
            <a:off x="2368296" y="6144768"/>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ous-titre 8"/>
          <p:cNvSpPr txBox="1">
            <a:spLocks/>
          </p:cNvSpPr>
          <p:nvPr userDrawn="1"/>
        </p:nvSpPr>
        <p:spPr>
          <a:xfrm>
            <a:off x="2371344" y="6150621"/>
            <a:ext cx="6705600" cy="685800"/>
          </a:xfrm>
          <a:prstGeom prst="rect">
            <a:avLst/>
          </a:prstGeom>
        </p:spPr>
        <p:txBody>
          <a:bodyPr vert="horz"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fr-FR" sz="2000" b="0" i="0" u="none" strike="noStrike" kern="1200" cap="none" spc="0" normalizeH="0" baseline="0" noProof="0" dirty="0" smtClean="0">
                <a:ln>
                  <a:noFill/>
                </a:ln>
                <a:solidFill>
                  <a:schemeClr val="bg1"/>
                </a:solidFill>
                <a:effectLst/>
                <a:uLnTx/>
                <a:uFillTx/>
                <a:latin typeface="+mn-lt"/>
                <a:ea typeface="+mn-ea"/>
                <a:cs typeface="+mn-cs"/>
              </a:rPr>
              <a:t>Séminaire Académique BTS Systèmes Numériques,</a:t>
            </a:r>
          </a:p>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fr-FR" sz="2000" b="0" i="0" u="none" strike="noStrike" kern="1200" cap="none" spc="0" normalizeH="0" baseline="0" noProof="0" dirty="0" smtClean="0">
                <a:ln>
                  <a:noFill/>
                </a:ln>
                <a:solidFill>
                  <a:schemeClr val="bg1"/>
                </a:solidFill>
                <a:effectLst/>
                <a:uLnTx/>
                <a:uFillTx/>
                <a:latin typeface="+mn-lt"/>
                <a:ea typeface="+mn-ea"/>
                <a:cs typeface="+mn-cs"/>
              </a:rPr>
              <a:t>Armentières le 27 Juin 2014</a:t>
            </a:r>
            <a:endParaRPr kumimoji="0" lang="fr-FR" sz="2000" b="0" i="0" u="none" strike="noStrike" kern="1200" cap="none" spc="0" normalizeH="0" baseline="0" noProof="0" dirty="0">
              <a:ln>
                <a:noFill/>
              </a:ln>
              <a:solidFill>
                <a:schemeClr val="bg1"/>
              </a:solidFill>
              <a:effectLst/>
              <a:uLnTx/>
              <a:uFillTx/>
              <a:latin typeface="+mn-lt"/>
              <a:ea typeface="+mn-ea"/>
              <a:cs typeface="+mn-cs"/>
            </a:endParaRPr>
          </a:p>
        </p:txBody>
      </p:sp>
      <p:pic>
        <p:nvPicPr>
          <p:cNvPr id="12" name="Picture 2" descr="acad_lille.png"/>
          <p:cNvPicPr preferRelativeResize="0">
            <a:picLocks noChangeArrowheads="1"/>
          </p:cNvPicPr>
          <p:nvPr userDrawn="1"/>
        </p:nvPicPr>
        <p:blipFill>
          <a:blip r:embed="rId3" cstate="print"/>
          <a:srcRect/>
          <a:stretch>
            <a:fillRect/>
          </a:stretch>
        </p:blipFill>
        <p:spPr bwMode="auto">
          <a:xfrm>
            <a:off x="2195736" y="6093296"/>
            <a:ext cx="1152128" cy="792088"/>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itre et contenu">
    <p:bg>
      <p:bgPr>
        <a:blipFill dpi="0" rotWithShape="1">
          <a:blip r:embed="rId2" cstate="print">
            <a:alphaModFix amt="27000"/>
            <a:lum/>
          </a:blip>
          <a:srcRect/>
          <a:stretch>
            <a:fillRect l="-1000" t="19000" r="-1000" b="11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34F8EB90-D38D-4207-AA9E-33005B2F32B2}" type="datetimeFigureOut">
              <a:rPr lang="fr-FR" smtClean="0"/>
              <a:pPr/>
              <a:t>24/06/2014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4586656B-D7B8-4D07-BA1E-F424903E443B}"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Sous-titre 8"/>
          <p:cNvSpPr>
            <a:spLocks noGrp="1"/>
          </p:cNvSpPr>
          <p:nvPr>
            <p:ph type="subTitle" idx="13" hasCustomPrompt="1"/>
          </p:nvPr>
        </p:nvSpPr>
        <p:spPr>
          <a:xfrm>
            <a:off x="2362200" y="6050037"/>
            <a:ext cx="6705600" cy="685800"/>
          </a:xfrm>
        </p:spPr>
        <p:txBody>
          <a:bodyPr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lgn="r"/>
            <a:r>
              <a:rPr lang="fr-FR" dirty="0" smtClean="0">
                <a:solidFill>
                  <a:schemeClr val="bg1"/>
                </a:solidFill>
              </a:rPr>
              <a:t>Séminaire Académique BTS Systèmes Numériques,</a:t>
            </a:r>
          </a:p>
          <a:p>
            <a:pPr algn="r"/>
            <a:r>
              <a:rPr lang="fr-FR" dirty="0" smtClean="0">
                <a:solidFill>
                  <a:schemeClr val="bg1"/>
                </a:solidFill>
              </a:rPr>
              <a:t>Armentières le 27 Juin 2014</a:t>
            </a:r>
            <a:endParaRPr lang="fr-FR" dirty="0">
              <a:solidFill>
                <a:schemeClr val="bg1"/>
              </a:solidFill>
            </a:endParaRPr>
          </a:p>
        </p:txBody>
      </p:sp>
      <p:sp>
        <p:nvSpPr>
          <p:cNvPr id="9" name="Rectangle 8"/>
          <p:cNvSpPr/>
          <p:nvPr userDrawn="1"/>
        </p:nvSpPr>
        <p:spPr>
          <a:xfrm>
            <a:off x="0" y="6153912"/>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userDrawn="1"/>
        </p:nvSpPr>
        <p:spPr>
          <a:xfrm>
            <a:off x="2368296" y="6144768"/>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ous-titre 8"/>
          <p:cNvSpPr txBox="1">
            <a:spLocks/>
          </p:cNvSpPr>
          <p:nvPr userDrawn="1"/>
        </p:nvSpPr>
        <p:spPr>
          <a:xfrm>
            <a:off x="2371344" y="6150621"/>
            <a:ext cx="6705600" cy="685800"/>
          </a:xfrm>
          <a:prstGeom prst="rect">
            <a:avLst/>
          </a:prstGeom>
        </p:spPr>
        <p:txBody>
          <a:bodyPr vert="horz"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fr-FR" sz="2000" b="0" i="0" u="none" strike="noStrike" kern="1200" cap="none" spc="0" normalizeH="0" baseline="0" noProof="0" dirty="0" smtClean="0">
                <a:ln>
                  <a:noFill/>
                </a:ln>
                <a:solidFill>
                  <a:schemeClr val="bg1"/>
                </a:solidFill>
                <a:effectLst/>
                <a:uLnTx/>
                <a:uFillTx/>
                <a:latin typeface="+mn-lt"/>
                <a:ea typeface="+mn-ea"/>
                <a:cs typeface="+mn-cs"/>
              </a:rPr>
              <a:t>Séminaire Académique BTS Systèmes Numériques,</a:t>
            </a:r>
          </a:p>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fr-FR" sz="2000" b="0" i="0" u="none" strike="noStrike" kern="1200" cap="none" spc="0" normalizeH="0" baseline="0" noProof="0" dirty="0" smtClean="0">
                <a:ln>
                  <a:noFill/>
                </a:ln>
                <a:solidFill>
                  <a:schemeClr val="bg1"/>
                </a:solidFill>
                <a:effectLst/>
                <a:uLnTx/>
                <a:uFillTx/>
                <a:latin typeface="+mn-lt"/>
                <a:ea typeface="+mn-ea"/>
                <a:cs typeface="+mn-cs"/>
              </a:rPr>
              <a:t>Armentières le 27 Juin 2014</a:t>
            </a:r>
            <a:endParaRPr kumimoji="0" lang="fr-FR" sz="2000" b="0" i="0" u="none" strike="noStrike" kern="1200" cap="none" spc="0" normalizeH="0" baseline="0" noProof="0" dirty="0">
              <a:ln>
                <a:noFill/>
              </a:ln>
              <a:solidFill>
                <a:schemeClr val="bg1"/>
              </a:solidFill>
              <a:effectLst/>
              <a:uLnTx/>
              <a:uFillTx/>
              <a:latin typeface="+mn-lt"/>
              <a:ea typeface="+mn-ea"/>
              <a:cs typeface="+mn-cs"/>
            </a:endParaRPr>
          </a:p>
        </p:txBody>
      </p:sp>
      <p:pic>
        <p:nvPicPr>
          <p:cNvPr id="12" name="Picture 2" descr="acad_lille.png"/>
          <p:cNvPicPr preferRelativeResize="0">
            <a:picLocks noChangeArrowheads="1"/>
          </p:cNvPicPr>
          <p:nvPr userDrawn="1"/>
        </p:nvPicPr>
        <p:blipFill>
          <a:blip r:embed="rId3" cstate="print"/>
          <a:srcRect/>
          <a:stretch>
            <a:fillRect/>
          </a:stretch>
        </p:blipFill>
        <p:spPr bwMode="auto">
          <a:xfrm>
            <a:off x="2195736" y="6093296"/>
            <a:ext cx="1152128" cy="792088"/>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re et contenu">
    <p:bg>
      <p:bgPr>
        <a:blipFill dpi="0" rotWithShape="1">
          <a:blip r:embed="rId2" cstate="print">
            <a:alphaModFix amt="27000"/>
            <a:lum/>
          </a:blip>
          <a:srcRect/>
          <a:stretch>
            <a:fillRect l="-1000" t="19000" r="-1000" b="11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34F8EB90-D38D-4207-AA9E-33005B2F32B2}" type="datetimeFigureOut">
              <a:rPr lang="fr-FR" smtClean="0"/>
              <a:pPr/>
              <a:t>24/06/2014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4586656B-D7B8-4D07-BA1E-F424903E443B}"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Sous-titre 8"/>
          <p:cNvSpPr>
            <a:spLocks noGrp="1"/>
          </p:cNvSpPr>
          <p:nvPr>
            <p:ph type="subTitle" idx="13" hasCustomPrompt="1"/>
          </p:nvPr>
        </p:nvSpPr>
        <p:spPr>
          <a:xfrm>
            <a:off x="2362200" y="6050037"/>
            <a:ext cx="6705600" cy="685800"/>
          </a:xfrm>
        </p:spPr>
        <p:txBody>
          <a:bodyPr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lgn="r"/>
            <a:r>
              <a:rPr lang="fr-FR" dirty="0" smtClean="0">
                <a:solidFill>
                  <a:schemeClr val="bg1"/>
                </a:solidFill>
              </a:rPr>
              <a:t>Séminaire Académique BTS Systèmes Numériques,</a:t>
            </a:r>
          </a:p>
          <a:p>
            <a:pPr algn="r"/>
            <a:r>
              <a:rPr lang="fr-FR" dirty="0" smtClean="0">
                <a:solidFill>
                  <a:schemeClr val="bg1"/>
                </a:solidFill>
              </a:rPr>
              <a:t>Armentières le 27 Juin 2014</a:t>
            </a:r>
            <a:endParaRPr lang="fr-FR" dirty="0">
              <a:solidFill>
                <a:schemeClr val="bg1"/>
              </a:solidFill>
            </a:endParaRPr>
          </a:p>
        </p:txBody>
      </p:sp>
      <p:sp>
        <p:nvSpPr>
          <p:cNvPr id="9" name="Rectangle 8"/>
          <p:cNvSpPr/>
          <p:nvPr userDrawn="1"/>
        </p:nvSpPr>
        <p:spPr>
          <a:xfrm>
            <a:off x="0" y="6153912"/>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userDrawn="1"/>
        </p:nvSpPr>
        <p:spPr>
          <a:xfrm>
            <a:off x="2368296" y="6144768"/>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ous-titre 8"/>
          <p:cNvSpPr txBox="1">
            <a:spLocks/>
          </p:cNvSpPr>
          <p:nvPr userDrawn="1"/>
        </p:nvSpPr>
        <p:spPr>
          <a:xfrm>
            <a:off x="2371344" y="6150621"/>
            <a:ext cx="6705600" cy="685800"/>
          </a:xfrm>
          <a:prstGeom prst="rect">
            <a:avLst/>
          </a:prstGeom>
        </p:spPr>
        <p:txBody>
          <a:bodyPr vert="horz"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fr-FR" sz="2000" b="0" i="0" u="none" strike="noStrike" kern="1200" cap="none" spc="0" normalizeH="0" baseline="0" noProof="0" dirty="0" smtClean="0">
                <a:ln>
                  <a:noFill/>
                </a:ln>
                <a:solidFill>
                  <a:schemeClr val="bg1"/>
                </a:solidFill>
                <a:effectLst/>
                <a:uLnTx/>
                <a:uFillTx/>
                <a:latin typeface="+mn-lt"/>
                <a:ea typeface="+mn-ea"/>
                <a:cs typeface="+mn-cs"/>
              </a:rPr>
              <a:t>Séminaire Académique BTS Systèmes Numériques,</a:t>
            </a:r>
          </a:p>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fr-FR" sz="2000" b="0" i="0" u="none" strike="noStrike" kern="1200" cap="none" spc="0" normalizeH="0" baseline="0" noProof="0" dirty="0" smtClean="0">
                <a:ln>
                  <a:noFill/>
                </a:ln>
                <a:solidFill>
                  <a:schemeClr val="bg1"/>
                </a:solidFill>
                <a:effectLst/>
                <a:uLnTx/>
                <a:uFillTx/>
                <a:latin typeface="+mn-lt"/>
                <a:ea typeface="+mn-ea"/>
                <a:cs typeface="+mn-cs"/>
              </a:rPr>
              <a:t>Armentières le 27 Juin 2014</a:t>
            </a:r>
            <a:endParaRPr kumimoji="0" lang="fr-FR" sz="2000" b="0" i="0" u="none" strike="noStrike" kern="1200" cap="none" spc="0" normalizeH="0" baseline="0" noProof="0" dirty="0">
              <a:ln>
                <a:noFill/>
              </a:ln>
              <a:solidFill>
                <a:schemeClr val="bg1"/>
              </a:solidFill>
              <a:effectLst/>
              <a:uLnTx/>
              <a:uFillTx/>
              <a:latin typeface="+mn-lt"/>
              <a:ea typeface="+mn-ea"/>
              <a:cs typeface="+mn-cs"/>
            </a:endParaRPr>
          </a:p>
        </p:txBody>
      </p:sp>
      <p:pic>
        <p:nvPicPr>
          <p:cNvPr id="12" name="Picture 2" descr="acad_lille.png"/>
          <p:cNvPicPr preferRelativeResize="0">
            <a:picLocks noChangeArrowheads="1"/>
          </p:cNvPicPr>
          <p:nvPr userDrawn="1"/>
        </p:nvPicPr>
        <p:blipFill>
          <a:blip r:embed="rId3" cstate="print"/>
          <a:srcRect/>
          <a:stretch>
            <a:fillRect/>
          </a:stretch>
        </p:blipFill>
        <p:spPr bwMode="auto">
          <a:xfrm>
            <a:off x="2195736" y="6093296"/>
            <a:ext cx="1152128" cy="792088"/>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5_Titre et contenu">
    <p:bg>
      <p:bgPr>
        <a:blipFill dpi="0" rotWithShape="1">
          <a:blip r:embed="rId2" cstate="print">
            <a:alphaModFix amt="27000"/>
            <a:lum/>
          </a:blip>
          <a:srcRect/>
          <a:stretch>
            <a:fillRect l="-1000" t="19000" r="-1000" b="11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34F8EB90-D38D-4207-AA9E-33005B2F32B2}" type="datetimeFigureOut">
              <a:rPr lang="fr-FR" smtClean="0"/>
              <a:pPr/>
              <a:t>24/06/2014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4586656B-D7B8-4D07-BA1E-F424903E443B}"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Sous-titre 8"/>
          <p:cNvSpPr>
            <a:spLocks noGrp="1"/>
          </p:cNvSpPr>
          <p:nvPr>
            <p:ph type="subTitle" idx="13" hasCustomPrompt="1"/>
          </p:nvPr>
        </p:nvSpPr>
        <p:spPr>
          <a:xfrm>
            <a:off x="2362200" y="6050037"/>
            <a:ext cx="6705600" cy="685800"/>
          </a:xfrm>
        </p:spPr>
        <p:txBody>
          <a:bodyPr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lgn="r"/>
            <a:r>
              <a:rPr lang="fr-FR" dirty="0" smtClean="0">
                <a:solidFill>
                  <a:schemeClr val="bg1"/>
                </a:solidFill>
              </a:rPr>
              <a:t>Séminaire Académique BTS Systèmes Numériques,</a:t>
            </a:r>
          </a:p>
          <a:p>
            <a:pPr algn="r"/>
            <a:r>
              <a:rPr lang="fr-FR" dirty="0" smtClean="0">
                <a:solidFill>
                  <a:schemeClr val="bg1"/>
                </a:solidFill>
              </a:rPr>
              <a:t>Armentières le 27 Juin 2014</a:t>
            </a:r>
            <a:endParaRPr lang="fr-FR" dirty="0">
              <a:solidFill>
                <a:schemeClr val="bg1"/>
              </a:solidFill>
            </a:endParaRPr>
          </a:p>
        </p:txBody>
      </p:sp>
      <p:sp>
        <p:nvSpPr>
          <p:cNvPr id="9" name="Rectangle 8"/>
          <p:cNvSpPr/>
          <p:nvPr userDrawn="1"/>
        </p:nvSpPr>
        <p:spPr>
          <a:xfrm>
            <a:off x="0" y="6153912"/>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userDrawn="1"/>
        </p:nvSpPr>
        <p:spPr>
          <a:xfrm>
            <a:off x="2368296" y="6144768"/>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ous-titre 8"/>
          <p:cNvSpPr txBox="1">
            <a:spLocks/>
          </p:cNvSpPr>
          <p:nvPr userDrawn="1"/>
        </p:nvSpPr>
        <p:spPr>
          <a:xfrm>
            <a:off x="2371344" y="6150621"/>
            <a:ext cx="6705600" cy="685800"/>
          </a:xfrm>
          <a:prstGeom prst="rect">
            <a:avLst/>
          </a:prstGeom>
        </p:spPr>
        <p:txBody>
          <a:bodyPr vert="horz"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fr-FR" sz="2000" b="0" i="0" u="none" strike="noStrike" kern="1200" cap="none" spc="0" normalizeH="0" baseline="0" noProof="0" dirty="0" smtClean="0">
                <a:ln>
                  <a:noFill/>
                </a:ln>
                <a:solidFill>
                  <a:schemeClr val="bg1"/>
                </a:solidFill>
                <a:effectLst/>
                <a:uLnTx/>
                <a:uFillTx/>
                <a:latin typeface="+mn-lt"/>
                <a:ea typeface="+mn-ea"/>
                <a:cs typeface="+mn-cs"/>
              </a:rPr>
              <a:t>Séminaire Académique BTS Systèmes Numériques,</a:t>
            </a:r>
          </a:p>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fr-FR" sz="2000" b="0" i="0" u="none" strike="noStrike" kern="1200" cap="none" spc="0" normalizeH="0" baseline="0" noProof="0" dirty="0" smtClean="0">
                <a:ln>
                  <a:noFill/>
                </a:ln>
                <a:solidFill>
                  <a:schemeClr val="bg1"/>
                </a:solidFill>
                <a:effectLst/>
                <a:uLnTx/>
                <a:uFillTx/>
                <a:latin typeface="+mn-lt"/>
                <a:ea typeface="+mn-ea"/>
                <a:cs typeface="+mn-cs"/>
              </a:rPr>
              <a:t>Armentières le 27 Juin 2014</a:t>
            </a:r>
            <a:endParaRPr kumimoji="0" lang="fr-FR" sz="2000" b="0" i="0" u="none" strike="noStrike" kern="1200" cap="none" spc="0" normalizeH="0" baseline="0" noProof="0" dirty="0">
              <a:ln>
                <a:noFill/>
              </a:ln>
              <a:solidFill>
                <a:schemeClr val="bg1"/>
              </a:solidFill>
              <a:effectLst/>
              <a:uLnTx/>
              <a:uFillTx/>
              <a:latin typeface="+mn-lt"/>
              <a:ea typeface="+mn-ea"/>
              <a:cs typeface="+mn-cs"/>
            </a:endParaRPr>
          </a:p>
        </p:txBody>
      </p:sp>
      <p:pic>
        <p:nvPicPr>
          <p:cNvPr id="12" name="Picture 2" descr="acad_lille.png"/>
          <p:cNvPicPr preferRelativeResize="0">
            <a:picLocks noChangeArrowheads="1"/>
          </p:cNvPicPr>
          <p:nvPr userDrawn="1"/>
        </p:nvPicPr>
        <p:blipFill>
          <a:blip r:embed="rId3" cstate="print"/>
          <a:srcRect/>
          <a:stretch>
            <a:fillRect/>
          </a:stretch>
        </p:blipFill>
        <p:spPr bwMode="auto">
          <a:xfrm>
            <a:off x="2195736" y="6093296"/>
            <a:ext cx="1152128" cy="792088"/>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6_Titre et contenu">
    <p:bg>
      <p:bgPr>
        <a:blipFill dpi="0" rotWithShape="1">
          <a:blip r:embed="rId2" cstate="print">
            <a:alphaModFix amt="27000"/>
            <a:lum/>
          </a:blip>
          <a:srcRect/>
          <a:stretch>
            <a:fillRect l="-1000" t="19000" r="-1000" b="11000"/>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34F8EB90-D38D-4207-AA9E-33005B2F32B2}" type="datetimeFigureOut">
              <a:rPr lang="fr-FR" smtClean="0"/>
              <a:pPr/>
              <a:t>24/06/2014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4586656B-D7B8-4D07-BA1E-F424903E443B}"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Sous-titre 8"/>
          <p:cNvSpPr>
            <a:spLocks noGrp="1"/>
          </p:cNvSpPr>
          <p:nvPr>
            <p:ph type="subTitle" idx="13" hasCustomPrompt="1"/>
          </p:nvPr>
        </p:nvSpPr>
        <p:spPr>
          <a:xfrm>
            <a:off x="2362200" y="6050037"/>
            <a:ext cx="6705600" cy="685800"/>
          </a:xfrm>
        </p:spPr>
        <p:txBody>
          <a:bodyPr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lgn="r"/>
            <a:r>
              <a:rPr lang="fr-FR" dirty="0" smtClean="0">
                <a:solidFill>
                  <a:schemeClr val="bg1"/>
                </a:solidFill>
              </a:rPr>
              <a:t>Séminaire Académique BTS Systèmes Numériques,</a:t>
            </a:r>
          </a:p>
          <a:p>
            <a:pPr algn="r"/>
            <a:r>
              <a:rPr lang="fr-FR" dirty="0" smtClean="0">
                <a:solidFill>
                  <a:schemeClr val="bg1"/>
                </a:solidFill>
              </a:rPr>
              <a:t>Armentières le 27 Juin 2014</a:t>
            </a:r>
            <a:endParaRPr lang="fr-FR" dirty="0">
              <a:solidFill>
                <a:schemeClr val="bg1"/>
              </a:solidFill>
            </a:endParaRPr>
          </a:p>
        </p:txBody>
      </p:sp>
      <p:sp>
        <p:nvSpPr>
          <p:cNvPr id="9" name="Rectangle 8"/>
          <p:cNvSpPr/>
          <p:nvPr userDrawn="1"/>
        </p:nvSpPr>
        <p:spPr>
          <a:xfrm>
            <a:off x="0" y="6153912"/>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userDrawn="1"/>
        </p:nvSpPr>
        <p:spPr>
          <a:xfrm>
            <a:off x="2368296" y="6144768"/>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ous-titre 8"/>
          <p:cNvSpPr txBox="1">
            <a:spLocks/>
          </p:cNvSpPr>
          <p:nvPr userDrawn="1"/>
        </p:nvSpPr>
        <p:spPr>
          <a:xfrm>
            <a:off x="2371344" y="6150621"/>
            <a:ext cx="6705600" cy="685800"/>
          </a:xfrm>
          <a:prstGeom prst="rect">
            <a:avLst/>
          </a:prstGeom>
        </p:spPr>
        <p:txBody>
          <a:bodyPr vert="horz"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fr-FR" sz="2000" b="0" i="0" u="none" strike="noStrike" kern="1200" cap="none" spc="0" normalizeH="0" baseline="0" noProof="0" dirty="0" smtClean="0">
                <a:ln>
                  <a:noFill/>
                </a:ln>
                <a:solidFill>
                  <a:schemeClr val="bg1"/>
                </a:solidFill>
                <a:effectLst/>
                <a:uLnTx/>
                <a:uFillTx/>
                <a:latin typeface="+mn-lt"/>
                <a:ea typeface="+mn-ea"/>
                <a:cs typeface="+mn-cs"/>
              </a:rPr>
              <a:t>Séminaire Académique BTS Systèmes Numériques,</a:t>
            </a:r>
          </a:p>
          <a:p>
            <a:pPr marL="0" marR="0" lvl="0" indent="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fr-FR" sz="2000" b="0" i="0" u="none" strike="noStrike" kern="1200" cap="none" spc="0" normalizeH="0" baseline="0" noProof="0" dirty="0" smtClean="0">
                <a:ln>
                  <a:noFill/>
                </a:ln>
                <a:solidFill>
                  <a:schemeClr val="bg1"/>
                </a:solidFill>
                <a:effectLst/>
                <a:uLnTx/>
                <a:uFillTx/>
                <a:latin typeface="+mn-lt"/>
                <a:ea typeface="+mn-ea"/>
                <a:cs typeface="+mn-cs"/>
              </a:rPr>
              <a:t>Armentières le 27 Juin 2014</a:t>
            </a:r>
            <a:endParaRPr kumimoji="0" lang="fr-FR" sz="2000" b="0" i="0" u="none" strike="noStrike" kern="1200" cap="none" spc="0" normalizeH="0" baseline="0" noProof="0" dirty="0">
              <a:ln>
                <a:noFill/>
              </a:ln>
              <a:solidFill>
                <a:schemeClr val="bg1"/>
              </a:solidFill>
              <a:effectLst/>
              <a:uLnTx/>
              <a:uFillTx/>
              <a:latin typeface="+mn-lt"/>
              <a:ea typeface="+mn-ea"/>
              <a:cs typeface="+mn-cs"/>
            </a:endParaRPr>
          </a:p>
        </p:txBody>
      </p:sp>
      <p:pic>
        <p:nvPicPr>
          <p:cNvPr id="12" name="Picture 2" descr="acad_lille.png"/>
          <p:cNvPicPr preferRelativeResize="0">
            <a:picLocks noChangeArrowheads="1"/>
          </p:cNvPicPr>
          <p:nvPr userDrawn="1"/>
        </p:nvPicPr>
        <p:blipFill>
          <a:blip r:embed="rId3" cstate="print"/>
          <a:srcRect/>
          <a:stretch>
            <a:fillRect/>
          </a:stretch>
        </p:blipFill>
        <p:spPr bwMode="auto">
          <a:xfrm>
            <a:off x="2195736" y="6093296"/>
            <a:ext cx="1152128" cy="792088"/>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4.png"/><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dirty="0" smtClean="0"/>
              <a:t>Cliquez pour modifier le style du titre</a:t>
            </a:r>
            <a:endParaRPr kumimoji="0" lang="en-US" dirty="0"/>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4F8EB90-D38D-4207-AA9E-33005B2F32B2}" type="datetimeFigureOut">
              <a:rPr lang="fr-FR" smtClean="0"/>
              <a:pPr/>
              <a:t>24/06/2014</a:t>
            </a:fld>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586656B-D7B8-4D07-BA1E-F424903E443B}" type="slidenum">
              <a:rPr lang="fr-FR" smtClean="0"/>
              <a:pPr/>
              <a:t>‹N°›</a:t>
            </a:fld>
            <a:endParaRPr lang="fr-FR"/>
          </a:p>
        </p:txBody>
      </p:sp>
      <p:sp>
        <p:nvSpPr>
          <p:cNvPr id="10" name="Rectangle 9"/>
          <p:cNvSpPr/>
          <p:nvPr/>
        </p:nvSpPr>
        <p:spPr>
          <a:xfrm>
            <a:off x="0" y="6453336"/>
            <a:ext cx="539552" cy="40466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68296" y="6453336"/>
            <a:ext cx="6784848" cy="40466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2" name="Picture 2" descr="acad_lille.png"/>
          <p:cNvPicPr preferRelativeResize="0">
            <a:picLocks noChangeArrowheads="1"/>
          </p:cNvPicPr>
          <p:nvPr/>
        </p:nvPicPr>
        <p:blipFill>
          <a:blip r:embed="rId10" cstate="print"/>
          <a:srcRect/>
          <a:stretch>
            <a:fillRect/>
          </a:stretch>
        </p:blipFill>
        <p:spPr bwMode="auto">
          <a:xfrm>
            <a:off x="1475656" y="6453336"/>
            <a:ext cx="792088" cy="404664"/>
          </a:xfrm>
          <a:prstGeom prst="rect">
            <a:avLst/>
          </a:prstGeom>
          <a:noFill/>
          <a:ln w="9525">
            <a:noFill/>
            <a:miter lim="800000"/>
            <a:headEnd/>
            <a:tailEnd/>
          </a:ln>
        </p:spPr>
      </p:pic>
      <p:pic>
        <p:nvPicPr>
          <p:cNvPr id="15" name="Image 14"/>
          <p:cNvPicPr>
            <a:picLocks noChangeAspect="1"/>
          </p:cNvPicPr>
          <p:nvPr/>
        </p:nvPicPr>
        <p:blipFill>
          <a:blip r:embed="rId11" cstate="print"/>
          <a:stretch>
            <a:fillRect/>
          </a:stretch>
        </p:blipFill>
        <p:spPr>
          <a:xfrm>
            <a:off x="611560" y="6453336"/>
            <a:ext cx="755577" cy="404664"/>
          </a:xfrm>
          <a:prstGeom prst="rect">
            <a:avLst/>
          </a:prstGeom>
        </p:spPr>
      </p:pic>
      <p:sp>
        <p:nvSpPr>
          <p:cNvPr id="16" name="Sous-titre 8"/>
          <p:cNvSpPr txBox="1">
            <a:spLocks/>
          </p:cNvSpPr>
          <p:nvPr/>
        </p:nvSpPr>
        <p:spPr>
          <a:xfrm>
            <a:off x="2371344" y="6453336"/>
            <a:ext cx="6705600" cy="383084"/>
          </a:xfrm>
          <a:prstGeom prst="rect">
            <a:avLst/>
          </a:prstGeom>
        </p:spPr>
        <p:txBody>
          <a:bodyPr vert="horz" anchor="ctr">
            <a:noAutofit/>
          </a:bodyPr>
          <a:lstStyle>
            <a:lvl1pPr marL="0" indent="0" algn="l">
              <a:buNone/>
              <a:defRPr sz="20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marL="0" marR="0" lvl="0" indent="0" algn="r" defTabSz="914400" rtl="0" eaLnBrk="1" fontAlgn="auto" latinLnBrk="0" hangingPunct="1">
              <a:lnSpc>
                <a:spcPct val="100000"/>
              </a:lnSpc>
              <a:spcBef>
                <a:spcPts val="0"/>
              </a:spcBef>
              <a:spcAft>
                <a:spcPts val="0"/>
              </a:spcAft>
              <a:buClr>
                <a:schemeClr val="accent2"/>
              </a:buClr>
              <a:buSzPct val="60000"/>
              <a:buFont typeface="Wingdings"/>
              <a:buNone/>
              <a:tabLst/>
              <a:defRPr/>
            </a:pP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7" name="ZoneTexte 16"/>
          <p:cNvSpPr txBox="1"/>
          <p:nvPr/>
        </p:nvSpPr>
        <p:spPr>
          <a:xfrm>
            <a:off x="539552" y="1268760"/>
            <a:ext cx="5544616" cy="400110"/>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
                <a:schemeClr val="accent2"/>
              </a:buClr>
              <a:buSzPct val="60000"/>
              <a:buFont typeface="Wingdings"/>
              <a:buNone/>
              <a:tabLst/>
              <a:defRPr/>
            </a:pPr>
            <a:r>
              <a:rPr kumimoji="0" lang="fr-FR" sz="1000" b="1" i="0" u="none" strike="noStrike" kern="1200" cap="none" spc="0" normalizeH="0" baseline="0" noProof="0" dirty="0" smtClean="0">
                <a:ln>
                  <a:noFill/>
                </a:ln>
                <a:solidFill>
                  <a:schemeClr val="bg1"/>
                </a:solidFill>
                <a:effectLst/>
                <a:uLnTx/>
                <a:uFillTx/>
                <a:latin typeface="+mn-lt"/>
                <a:ea typeface="+mn-ea"/>
                <a:cs typeface="+mn-cs"/>
              </a:rPr>
              <a:t>Séminaire Inter-académique BTS Systèmes Numériques, Armentières le 27 Juin 2014</a:t>
            </a:r>
          </a:p>
          <a:p>
            <a:pPr algn="l"/>
            <a:endParaRPr lang="fr-FR" sz="1000" b="1"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9" r:id="rId3"/>
    <p:sldLayoutId id="2147483730" r:id="rId4"/>
    <p:sldLayoutId id="2147483731" r:id="rId5"/>
    <p:sldLayoutId id="2147483732" r:id="rId6"/>
    <p:sldLayoutId id="2147483733" r:id="rId7"/>
    <p:sldLayoutId id="2147483734" r:id="rId8"/>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95736" y="260648"/>
            <a:ext cx="6477000" cy="782216"/>
          </a:xfrm>
        </p:spPr>
        <p:txBody>
          <a:bodyPr>
            <a:normAutofit fontScale="90000"/>
          </a:bodyPr>
          <a:lstStyle/>
          <a:p>
            <a:pPr algn="r"/>
            <a:r>
              <a:rPr lang="fr-FR" dirty="0" smtClean="0">
                <a:solidFill>
                  <a:schemeClr val="bg2"/>
                </a:solidFill>
              </a:rPr>
              <a:t>Les épreuves Certificatives</a:t>
            </a:r>
            <a:endParaRPr lang="fr-FR" dirty="0">
              <a:solidFill>
                <a:schemeClr val="bg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4" y="228600"/>
            <a:ext cx="7344816" cy="990600"/>
          </a:xfrm>
        </p:spPr>
        <p:txBody>
          <a:bodyPr>
            <a:normAutofit/>
          </a:bodyPr>
          <a:lstStyle/>
          <a:p>
            <a:pPr algn="r"/>
            <a:r>
              <a:rPr lang="fr-FR" sz="2900" cap="all" dirty="0" smtClean="0">
                <a:solidFill>
                  <a:schemeClr val="bg2"/>
                </a:solidFill>
              </a:rPr>
              <a:t>Épreuve E6-Unité 6.2:</a:t>
            </a:r>
            <a:br>
              <a:rPr lang="fr-FR" sz="2900" cap="all" dirty="0" smtClean="0">
                <a:solidFill>
                  <a:schemeClr val="bg2"/>
                </a:solidFill>
              </a:rPr>
            </a:br>
            <a:r>
              <a:rPr lang="fr-FR" sz="2900" cap="all" dirty="0" smtClean="0">
                <a:solidFill>
                  <a:schemeClr val="bg2"/>
                </a:solidFill>
              </a:rPr>
              <a:t>sous-épreuve Projet Technique</a:t>
            </a:r>
          </a:p>
        </p:txBody>
      </p:sp>
      <p:sp>
        <p:nvSpPr>
          <p:cNvPr id="5" name="Rectangle à coins arrondis 4"/>
          <p:cNvSpPr/>
          <p:nvPr/>
        </p:nvSpPr>
        <p:spPr>
          <a:xfrm>
            <a:off x="827584" y="1700808"/>
            <a:ext cx="7848872" cy="936104"/>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buFont typeface="Wingdings" pitchFamily="2" charset="2"/>
              <a:buChar char="Ø"/>
            </a:pPr>
            <a:r>
              <a:rPr lang="fr-FR" b="1" dirty="0" smtClean="0"/>
              <a:t>Durée : maximum </a:t>
            </a:r>
            <a:r>
              <a:rPr lang="fr-FR" dirty="0" smtClean="0"/>
              <a:t>170h (IR) ou 150h(EC)  d’enseignement professionnel et 30 heures de SPC pour les deux options, à partir du mois de </a:t>
            </a:r>
            <a:r>
              <a:rPr lang="fr-FR" dirty="0" smtClean="0"/>
              <a:t>février de la 2</a:t>
            </a:r>
            <a:r>
              <a:rPr lang="fr-FR" baseline="30000" dirty="0" smtClean="0"/>
              <a:t>ème</a:t>
            </a:r>
            <a:r>
              <a:rPr lang="fr-FR" dirty="0" smtClean="0"/>
              <a:t> année.</a:t>
            </a:r>
            <a:endParaRPr lang="fr-FR" dirty="0" smtClean="0"/>
          </a:p>
          <a:p>
            <a:pPr>
              <a:buFont typeface="Wingdings" pitchFamily="2" charset="2"/>
              <a:buChar char="Ø"/>
            </a:pPr>
            <a:r>
              <a:rPr lang="fr-FR" dirty="0" smtClean="0"/>
              <a:t>3 à 4 élèves par projet, deux projets au minimum.</a:t>
            </a:r>
            <a:endParaRPr lang="fr-FR" dirty="0"/>
          </a:p>
        </p:txBody>
      </p:sp>
      <p:sp>
        <p:nvSpPr>
          <p:cNvPr id="7" name="Rectangle à coins arrondis 6"/>
          <p:cNvSpPr/>
          <p:nvPr/>
        </p:nvSpPr>
        <p:spPr>
          <a:xfrm>
            <a:off x="755576" y="4365104"/>
            <a:ext cx="4680520" cy="194421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dirty="0" smtClean="0"/>
              <a:t>Domaines d’activités:</a:t>
            </a:r>
          </a:p>
          <a:p>
            <a:pPr>
              <a:buFont typeface="Wingdings" pitchFamily="2" charset="2"/>
              <a:buChar char="Ø"/>
            </a:pPr>
            <a:r>
              <a:rPr lang="fr-FR" sz="1400" dirty="0" smtClean="0"/>
              <a:t>Télécommunication, téléphonie et réseaux téléphoniques</a:t>
            </a:r>
          </a:p>
          <a:p>
            <a:pPr>
              <a:buFont typeface="Wingdings" pitchFamily="2" charset="2"/>
              <a:buChar char="Ø"/>
            </a:pPr>
            <a:r>
              <a:rPr lang="fr-FR" sz="1400" dirty="0" smtClean="0"/>
              <a:t>Informatique, réseaux et infrastructures</a:t>
            </a:r>
          </a:p>
          <a:p>
            <a:pPr>
              <a:buFont typeface="Wingdings" pitchFamily="2" charset="2"/>
              <a:buChar char="Ø"/>
            </a:pPr>
            <a:r>
              <a:rPr lang="fr-FR" sz="1400" dirty="0" smtClean="0"/>
              <a:t>Multimédia, son et image, radio et télédiffusion</a:t>
            </a:r>
          </a:p>
          <a:p>
            <a:pPr>
              <a:buFont typeface="Wingdings" pitchFamily="2" charset="2"/>
              <a:buChar char="Ø"/>
            </a:pPr>
            <a:r>
              <a:rPr lang="fr-FR" sz="1400" dirty="0" smtClean="0"/>
              <a:t>Mobilité et systèmes embarqués</a:t>
            </a:r>
          </a:p>
          <a:p>
            <a:pPr>
              <a:buFont typeface="Wingdings" pitchFamily="2" charset="2"/>
              <a:buChar char="Ø"/>
            </a:pPr>
            <a:r>
              <a:rPr lang="fr-FR" sz="1400" dirty="0" smtClean="0"/>
              <a:t>Électronique et informatique médicale</a:t>
            </a:r>
          </a:p>
          <a:p>
            <a:pPr>
              <a:buFont typeface="Wingdings" pitchFamily="2" charset="2"/>
              <a:buChar char="Ø"/>
            </a:pPr>
            <a:r>
              <a:rPr lang="fr-FR" sz="1400" dirty="0" smtClean="0"/>
              <a:t>Mesure, instrumentation et microsystèmes</a:t>
            </a:r>
          </a:p>
          <a:p>
            <a:pPr>
              <a:buFont typeface="Wingdings" pitchFamily="2" charset="2"/>
              <a:buChar char="Ø"/>
            </a:pPr>
            <a:r>
              <a:rPr lang="fr-FR" sz="1400" dirty="0" smtClean="0"/>
              <a:t>Automatique et robotique</a:t>
            </a:r>
          </a:p>
          <a:p>
            <a:pPr algn="ctr"/>
            <a:endParaRPr lang="fr-FR" dirty="0"/>
          </a:p>
        </p:txBody>
      </p:sp>
      <p:grpSp>
        <p:nvGrpSpPr>
          <p:cNvPr id="10" name="Groupe 9"/>
          <p:cNvGrpSpPr/>
          <p:nvPr/>
        </p:nvGrpSpPr>
        <p:grpSpPr>
          <a:xfrm>
            <a:off x="827584" y="2780928"/>
            <a:ext cx="7848872" cy="1368152"/>
            <a:chOff x="827584" y="2780928"/>
            <a:chExt cx="7848872" cy="1368152"/>
          </a:xfrm>
        </p:grpSpPr>
        <p:sp>
          <p:nvSpPr>
            <p:cNvPr id="4" name="Rectangle à coins arrondis 3"/>
            <p:cNvSpPr/>
            <p:nvPr/>
          </p:nvSpPr>
          <p:spPr>
            <a:xfrm>
              <a:off x="827584" y="2780928"/>
              <a:ext cx="7848872" cy="86409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just"/>
              <a:r>
                <a:rPr lang="fr-FR" b="1" dirty="0" smtClean="0"/>
                <a:t>Objectif </a:t>
              </a:r>
              <a:r>
                <a:rPr lang="fr-FR" b="1" dirty="0" smtClean="0"/>
                <a:t>: </a:t>
              </a:r>
              <a:r>
                <a:rPr lang="fr-FR" dirty="0" smtClean="0"/>
                <a:t>Concevoir  ou proposer une évolution, d’une partie d’un produit ou d’un service informatique en liaison avec une problématique authentique liée à un cahier des charges.</a:t>
              </a:r>
              <a:endParaRPr lang="fr-FR" dirty="0" smtClean="0"/>
            </a:p>
          </p:txBody>
        </p:sp>
        <p:sp>
          <p:nvSpPr>
            <p:cNvPr id="8" name="Rectangle à coins arrondis 7"/>
            <p:cNvSpPr/>
            <p:nvPr/>
          </p:nvSpPr>
          <p:spPr>
            <a:xfrm>
              <a:off x="827584" y="3789040"/>
              <a:ext cx="7776864" cy="36004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fr-FR" dirty="0" smtClean="0"/>
                <a:t>La réalisation proposée permet une validation fonctionnelle du cahier des charges</a:t>
              </a:r>
              <a:endParaRPr lang="fr-FR" dirty="0"/>
            </a:p>
          </p:txBody>
        </p:sp>
      </p:grpSp>
      <p:sp>
        <p:nvSpPr>
          <p:cNvPr id="9" name="Explosion 1 8"/>
          <p:cNvSpPr/>
          <p:nvPr/>
        </p:nvSpPr>
        <p:spPr>
          <a:xfrm>
            <a:off x="5508104" y="4221088"/>
            <a:ext cx="3635896" cy="2232248"/>
          </a:xfrm>
          <a:prstGeom prst="irregularSeal1">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fr-FR" sz="1400" dirty="0" smtClean="0"/>
              <a:t>Les réalisations industrielles avec donneur d’ordre extérieur au centre de formation sont à privilégier</a:t>
            </a:r>
            <a:endParaRPr lang="fr-FR"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grpId="0" nodeType="clickEffect">
                                  <p:stCondLst>
                                    <p:cond delay="0"/>
                                  </p:stCondLst>
                                  <p:childTnLst>
                                    <p:animRot by="21600000">
                                      <p:cBhvr>
                                        <p:cTn id="21" dur="10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4" y="228600"/>
            <a:ext cx="7218384" cy="990600"/>
          </a:xfrm>
        </p:spPr>
        <p:txBody>
          <a:bodyPr>
            <a:normAutofit/>
          </a:bodyPr>
          <a:lstStyle/>
          <a:p>
            <a:pPr algn="r"/>
            <a:r>
              <a:rPr lang="fr-FR" sz="2900" cap="all" dirty="0" smtClean="0">
                <a:solidFill>
                  <a:schemeClr val="bg2"/>
                </a:solidFill>
              </a:rPr>
              <a:t>Modalités </a:t>
            </a:r>
            <a:r>
              <a:rPr lang="fr-FR" sz="2900" cap="all" dirty="0" smtClean="0">
                <a:solidFill>
                  <a:schemeClr val="bg2"/>
                </a:solidFill>
              </a:rPr>
              <a:t>de suivi et d’évaluation de l’épreuve</a:t>
            </a:r>
            <a:endParaRPr lang="fr-FR" sz="2900" cap="all" dirty="0" smtClean="0">
              <a:solidFill>
                <a:schemeClr val="bg2"/>
              </a:solidFill>
            </a:endParaRPr>
          </a:p>
        </p:txBody>
      </p:sp>
      <p:sp>
        <p:nvSpPr>
          <p:cNvPr id="26" name="Rectangle à coins arrondis 25"/>
          <p:cNvSpPr/>
          <p:nvPr/>
        </p:nvSpPr>
        <p:spPr>
          <a:xfrm>
            <a:off x="539552" y="4437112"/>
            <a:ext cx="8352928" cy="194421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en-GB" sz="1600" b="1" dirty="0" smtClean="0"/>
              <a:t>Evaluation:</a:t>
            </a:r>
          </a:p>
          <a:p>
            <a:pPr marL="177800" lvl="1" indent="-177800">
              <a:buFont typeface="Wingdings" pitchFamily="2" charset="2"/>
              <a:buChar char="Ø"/>
            </a:pPr>
            <a:r>
              <a:rPr lang="en-GB" sz="1400" b="1" dirty="0" smtClean="0"/>
              <a:t>Au </a:t>
            </a:r>
            <a:r>
              <a:rPr lang="en-GB" sz="1400" b="1" dirty="0" err="1" smtClean="0"/>
              <a:t>cours</a:t>
            </a:r>
            <a:r>
              <a:rPr lang="en-GB" sz="1400" b="1" dirty="0" smtClean="0"/>
              <a:t> de </a:t>
            </a:r>
            <a:r>
              <a:rPr lang="en-GB" sz="1400" b="1" dirty="0" err="1" smtClean="0"/>
              <a:t>l’année</a:t>
            </a:r>
            <a:r>
              <a:rPr lang="en-GB" sz="1400" dirty="0" smtClean="0"/>
              <a:t>, </a:t>
            </a:r>
            <a:r>
              <a:rPr lang="en-GB" sz="1400" dirty="0" err="1" smtClean="0"/>
              <a:t>trois</a:t>
            </a:r>
            <a:r>
              <a:rPr lang="en-GB" sz="1400" dirty="0" smtClean="0"/>
              <a:t> revues de </a:t>
            </a:r>
            <a:r>
              <a:rPr lang="en-GB" sz="1400" dirty="0" err="1" smtClean="0"/>
              <a:t>projet</a:t>
            </a:r>
            <a:r>
              <a:rPr lang="en-GB" sz="1400" dirty="0" smtClean="0"/>
              <a:t> (1ère à 20h, 2nde à 50/60h, 3ème à 100h) et font </a:t>
            </a:r>
            <a:r>
              <a:rPr lang="en-GB" sz="1400" dirty="0" err="1" smtClean="0"/>
              <a:t>l’objet</a:t>
            </a:r>
            <a:r>
              <a:rPr lang="en-GB" sz="1400" dirty="0" smtClean="0"/>
              <a:t> pour </a:t>
            </a:r>
            <a:r>
              <a:rPr lang="en-GB" sz="1400" dirty="0" err="1" smtClean="0"/>
              <a:t>moitié</a:t>
            </a:r>
            <a:r>
              <a:rPr lang="en-GB" sz="1400" dirty="0" smtClean="0"/>
              <a:t> de la note finale</a:t>
            </a:r>
          </a:p>
          <a:p>
            <a:pPr marL="177800" lvl="1" indent="-177800">
              <a:buFont typeface="Wingdings" pitchFamily="2" charset="2"/>
              <a:buChar char="Ø"/>
            </a:pPr>
            <a:r>
              <a:rPr lang="en-GB" sz="1400" dirty="0" smtClean="0"/>
              <a:t>Interrogation </a:t>
            </a:r>
            <a:r>
              <a:rPr lang="en-GB" sz="1400" dirty="0" err="1" smtClean="0"/>
              <a:t>orale</a:t>
            </a:r>
            <a:r>
              <a:rPr lang="en-GB" sz="1400" dirty="0" smtClean="0"/>
              <a:t> </a:t>
            </a:r>
            <a:r>
              <a:rPr lang="en-GB" sz="1400" dirty="0" err="1" smtClean="0"/>
              <a:t>menée</a:t>
            </a:r>
            <a:r>
              <a:rPr lang="en-GB" sz="1400" dirty="0" smtClean="0"/>
              <a:t> par :</a:t>
            </a:r>
          </a:p>
          <a:p>
            <a:pPr marL="355600" lvl="3" indent="-82550">
              <a:buFont typeface="Wingdings" pitchFamily="2" charset="2"/>
              <a:buChar char="§"/>
            </a:pPr>
            <a:r>
              <a:rPr lang="en-GB" sz="1400" dirty="0" smtClean="0"/>
              <a:t>un </a:t>
            </a:r>
            <a:r>
              <a:rPr lang="en-GB" sz="1400" dirty="0" err="1" smtClean="0"/>
              <a:t>professeur</a:t>
            </a:r>
            <a:r>
              <a:rPr lang="en-GB" sz="1400" dirty="0" smtClean="0"/>
              <a:t> de </a:t>
            </a:r>
            <a:r>
              <a:rPr lang="en-GB" sz="1400" dirty="0" err="1" smtClean="0"/>
              <a:t>spécialité</a:t>
            </a:r>
            <a:r>
              <a:rPr lang="en-GB" sz="1400" dirty="0" smtClean="0"/>
              <a:t> et un </a:t>
            </a:r>
            <a:r>
              <a:rPr lang="en-GB" sz="1400" dirty="0" err="1" smtClean="0"/>
              <a:t>industriel</a:t>
            </a:r>
            <a:r>
              <a:rPr lang="en-GB" sz="1400" dirty="0" smtClean="0"/>
              <a:t> </a:t>
            </a:r>
            <a:r>
              <a:rPr lang="en-GB" sz="1400" dirty="0" err="1" smtClean="0"/>
              <a:t>ou</a:t>
            </a:r>
            <a:r>
              <a:rPr lang="en-GB" sz="1400" dirty="0" smtClean="0"/>
              <a:t> </a:t>
            </a:r>
            <a:r>
              <a:rPr lang="en-GB" sz="1400" dirty="0" err="1" smtClean="0"/>
              <a:t>deux</a:t>
            </a:r>
            <a:r>
              <a:rPr lang="en-GB" sz="1400" dirty="0" smtClean="0"/>
              <a:t> </a:t>
            </a:r>
            <a:r>
              <a:rPr lang="en-GB" sz="1400" dirty="0" err="1" smtClean="0"/>
              <a:t>professeurs</a:t>
            </a:r>
            <a:r>
              <a:rPr lang="en-GB" sz="1400" dirty="0" smtClean="0"/>
              <a:t> de </a:t>
            </a:r>
            <a:r>
              <a:rPr lang="en-GB" sz="1400" dirty="0" err="1" smtClean="0"/>
              <a:t>spécialité</a:t>
            </a:r>
            <a:endParaRPr lang="en-GB" sz="1400" dirty="0" smtClean="0"/>
          </a:p>
          <a:p>
            <a:pPr marL="355600" lvl="3" indent="-82550">
              <a:buFont typeface="Wingdings" pitchFamily="2" charset="2"/>
              <a:buChar char="§"/>
            </a:pPr>
            <a:r>
              <a:rPr lang="en-GB" sz="1400" dirty="0" smtClean="0"/>
              <a:t>un </a:t>
            </a:r>
            <a:r>
              <a:rPr lang="en-GB" sz="1400" dirty="0" err="1" smtClean="0"/>
              <a:t>professeur</a:t>
            </a:r>
            <a:r>
              <a:rPr lang="en-GB" sz="1400" dirty="0" smtClean="0"/>
              <a:t> de SPC</a:t>
            </a:r>
          </a:p>
          <a:p>
            <a:pPr marL="177800" lvl="3" indent="-177800"/>
            <a:r>
              <a:rPr lang="en-GB" sz="1400" i="1" dirty="0" smtClean="0"/>
              <a:t>Remarque: En </a:t>
            </a:r>
            <a:r>
              <a:rPr lang="en-GB" sz="1400" i="1" dirty="0" err="1" smtClean="0"/>
              <a:t>cas</a:t>
            </a:r>
            <a:r>
              <a:rPr lang="en-GB" sz="1400" i="1" dirty="0" smtClean="0"/>
              <a:t> de </a:t>
            </a:r>
            <a:r>
              <a:rPr lang="en-GB" sz="1400" i="1" dirty="0" err="1" smtClean="0"/>
              <a:t>d’absence</a:t>
            </a:r>
            <a:r>
              <a:rPr lang="en-GB" sz="1400" i="1" dirty="0" smtClean="0"/>
              <a:t> de </a:t>
            </a:r>
            <a:r>
              <a:rPr lang="en-GB" sz="1400" i="1" dirty="0" err="1" smtClean="0"/>
              <a:t>l’industriel</a:t>
            </a:r>
            <a:r>
              <a:rPr lang="en-GB" sz="1400" i="1" dirty="0" smtClean="0"/>
              <a:t>, le jury sera </a:t>
            </a:r>
            <a:r>
              <a:rPr lang="en-GB" sz="1400" i="1" dirty="0" err="1" smtClean="0"/>
              <a:t>réduit</a:t>
            </a:r>
            <a:r>
              <a:rPr lang="en-GB" sz="1400" i="1" dirty="0" smtClean="0"/>
              <a:t> à </a:t>
            </a:r>
            <a:r>
              <a:rPr lang="en-GB" sz="1400" i="1" dirty="0" err="1" smtClean="0"/>
              <a:t>deux</a:t>
            </a:r>
            <a:r>
              <a:rPr lang="en-GB" sz="1400" i="1" dirty="0" smtClean="0"/>
              <a:t> </a:t>
            </a:r>
            <a:r>
              <a:rPr lang="en-GB" sz="1400" i="1" dirty="0" err="1" smtClean="0"/>
              <a:t>professeurs</a:t>
            </a:r>
            <a:r>
              <a:rPr lang="en-GB" sz="1400" i="1" dirty="0" smtClean="0"/>
              <a:t>.</a:t>
            </a:r>
          </a:p>
          <a:p>
            <a:pPr marL="177800" lvl="1" indent="-177800">
              <a:buFont typeface="Wingdings" pitchFamily="2" charset="2"/>
              <a:buChar char="Ø"/>
            </a:pPr>
            <a:r>
              <a:rPr lang="en-GB" sz="1400" b="1" dirty="0" err="1" smtClean="0"/>
              <a:t>Durée</a:t>
            </a:r>
            <a:r>
              <a:rPr lang="en-GB" sz="1400" b="1" dirty="0" smtClean="0"/>
              <a:t> de </a:t>
            </a:r>
            <a:r>
              <a:rPr lang="en-GB" sz="1400" b="1" dirty="0" err="1" smtClean="0"/>
              <a:t>soutenance</a:t>
            </a:r>
            <a:r>
              <a:rPr lang="en-GB" sz="1400" b="1" dirty="0" smtClean="0"/>
              <a:t> </a:t>
            </a:r>
            <a:r>
              <a:rPr lang="en-GB" sz="1400" b="1" dirty="0" err="1" smtClean="0"/>
              <a:t>orale</a:t>
            </a:r>
            <a:r>
              <a:rPr lang="en-GB" sz="1400" b="1" dirty="0" smtClean="0"/>
              <a:t> </a:t>
            </a:r>
            <a:r>
              <a:rPr lang="en-GB" sz="1400" dirty="0" smtClean="0"/>
              <a:t>1H (</a:t>
            </a:r>
            <a:r>
              <a:rPr lang="en-GB" sz="1400" dirty="0" err="1" smtClean="0"/>
              <a:t>présentation</a:t>
            </a:r>
            <a:r>
              <a:rPr lang="en-GB" sz="1400" dirty="0" smtClean="0"/>
              <a:t> 20min, </a:t>
            </a:r>
            <a:r>
              <a:rPr lang="en-GB" sz="1400" dirty="0" err="1" smtClean="0"/>
              <a:t>mise</a:t>
            </a:r>
            <a:r>
              <a:rPr lang="en-GB" sz="1400" dirty="0" smtClean="0"/>
              <a:t> en oeuvre 20min, </a:t>
            </a:r>
            <a:r>
              <a:rPr lang="en-GB" sz="1400" dirty="0" err="1" smtClean="0"/>
              <a:t>entretien</a:t>
            </a:r>
            <a:r>
              <a:rPr lang="en-GB" sz="1400" dirty="0" smtClean="0"/>
              <a:t> 20min)</a:t>
            </a:r>
          </a:p>
        </p:txBody>
      </p:sp>
      <p:sp>
        <p:nvSpPr>
          <p:cNvPr id="27" name="Rectangle à coins arrondis 26"/>
          <p:cNvSpPr/>
          <p:nvPr/>
        </p:nvSpPr>
        <p:spPr>
          <a:xfrm>
            <a:off x="539552" y="1556792"/>
            <a:ext cx="8280920" cy="2736304"/>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fr-FR" sz="1600" b="1" dirty="0" smtClean="0"/>
              <a:t>Suivi du projet :</a:t>
            </a:r>
          </a:p>
          <a:p>
            <a:pPr>
              <a:buFont typeface="Wingdings" pitchFamily="2" charset="2"/>
              <a:buChar char="Ø"/>
            </a:pPr>
            <a:r>
              <a:rPr lang="fr-FR" sz="1600" dirty="0" smtClean="0"/>
              <a:t>Nature du projet à caractère industriel défini dans les domaines d’activités de l’épreuve</a:t>
            </a:r>
          </a:p>
          <a:p>
            <a:pPr>
              <a:buFont typeface="Wingdings" pitchFamily="2" charset="2"/>
              <a:buChar char="Ø"/>
            </a:pPr>
            <a:r>
              <a:rPr lang="fr-FR" sz="1600" dirty="0" smtClean="0"/>
              <a:t>Dossier contrat , (validé en commission) à remettre à l’équipe d’élèves comprenant:</a:t>
            </a:r>
          </a:p>
          <a:p>
            <a:pPr lvl="1">
              <a:buFont typeface="Wingdings" pitchFamily="2" charset="2"/>
              <a:buChar char="§"/>
            </a:pPr>
            <a:r>
              <a:rPr lang="fr-FR" sz="1600" dirty="0" smtClean="0"/>
              <a:t>Le contexte</a:t>
            </a:r>
          </a:p>
          <a:p>
            <a:pPr lvl="1">
              <a:buFont typeface="Wingdings" pitchFamily="2" charset="2"/>
              <a:buChar char="§"/>
            </a:pPr>
            <a:r>
              <a:rPr lang="fr-FR" sz="1600" dirty="0" smtClean="0"/>
              <a:t>Le cahier des charges s’appuyant sur </a:t>
            </a:r>
            <a:r>
              <a:rPr lang="fr-FR" sz="1600" b="1" dirty="0" smtClean="0"/>
              <a:t>une description SYSML ou UML</a:t>
            </a:r>
          </a:p>
          <a:p>
            <a:pPr lvl="1">
              <a:buFont typeface="Wingdings" pitchFamily="2" charset="2"/>
              <a:buChar char="§"/>
            </a:pPr>
            <a:r>
              <a:rPr lang="fr-FR" sz="1600" dirty="0" smtClean="0"/>
              <a:t>Les contraintes  et données techniques et économiques</a:t>
            </a:r>
          </a:p>
          <a:p>
            <a:pPr lvl="1">
              <a:buFont typeface="Wingdings" pitchFamily="2" charset="2"/>
              <a:buChar char="§"/>
            </a:pPr>
            <a:r>
              <a:rPr lang="fr-FR" sz="1600" dirty="0" smtClean="0"/>
              <a:t>Inventaires des tâches  prévisionnelles confiées à chaque élève</a:t>
            </a:r>
          </a:p>
          <a:p>
            <a:pPr lvl="1">
              <a:buFont typeface="Wingdings" pitchFamily="2" charset="2"/>
              <a:buChar char="§"/>
            </a:pPr>
            <a:r>
              <a:rPr lang="fr-FR" sz="1600" dirty="0" smtClean="0"/>
              <a:t> </a:t>
            </a:r>
            <a:r>
              <a:rPr lang="fr-FR" sz="1600" dirty="0" smtClean="0"/>
              <a:t>Un planning prévisionnel intégrant les périodes de revues de projet</a:t>
            </a:r>
          </a:p>
          <a:p>
            <a:pPr marL="0" lvl="1">
              <a:buFont typeface="Wingdings" pitchFamily="2" charset="2"/>
              <a:buChar char="Ø"/>
            </a:pPr>
            <a:r>
              <a:rPr lang="fr-FR" sz="1600" dirty="0" smtClean="0"/>
              <a:t>Dossier de suivi de projet réalisé par l’étudiant</a:t>
            </a:r>
          </a:p>
          <a:p>
            <a:pPr marL="0" lvl="1">
              <a:buFont typeface="Wingdings" pitchFamily="2" charset="2"/>
              <a:buChar char="Ø"/>
            </a:pPr>
            <a:r>
              <a:rPr lang="fr-FR" sz="1600" dirty="0" smtClean="0"/>
              <a:t>Dossier technique de projet unique pour la soutenance orale </a:t>
            </a: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checkerboard(across)">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checkerboard(across)">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1619672" y="3573016"/>
            <a:ext cx="6048672" cy="648072"/>
          </a:xfrm>
        </p:spPr>
        <p:txBody>
          <a:bodyPr>
            <a:normAutofit fontScale="925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buNone/>
            </a:pPr>
            <a:r>
              <a:rPr lang="fr-F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Merci pour votre attention</a:t>
            </a:r>
            <a:endParaRPr lang="fr-F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FR" dirty="0" smtClean="0">
                <a:solidFill>
                  <a:schemeClr val="bg2"/>
                </a:solidFill>
              </a:rPr>
              <a:t>Le règlement d’examen</a:t>
            </a:r>
            <a:endParaRPr lang="fr-FR" dirty="0">
              <a:solidFill>
                <a:schemeClr val="bg2"/>
              </a:solidFill>
            </a:endParaRPr>
          </a:p>
        </p:txBody>
      </p:sp>
      <p:sp>
        <p:nvSpPr>
          <p:cNvPr id="11" name="Espace réservé du contenu 10"/>
          <p:cNvSpPr>
            <a:spLocks noGrp="1"/>
          </p:cNvSpPr>
          <p:nvPr>
            <p:ph sz="quarter" idx="1"/>
          </p:nvPr>
        </p:nvSpPr>
        <p:spPr/>
        <p:txBody>
          <a:bodyPr/>
          <a:lstStyle/>
          <a:p>
            <a:endParaRPr lang="fr-FR"/>
          </a:p>
        </p:txBody>
      </p:sp>
      <p:graphicFrame>
        <p:nvGraphicFramePr>
          <p:cNvPr id="4" name="Tableau 3"/>
          <p:cNvGraphicFramePr>
            <a:graphicFrameLocks noGrp="1"/>
          </p:cNvGraphicFramePr>
          <p:nvPr/>
        </p:nvGraphicFramePr>
        <p:xfrm>
          <a:off x="467544" y="1598671"/>
          <a:ext cx="8064895" cy="4613570"/>
        </p:xfrm>
        <a:graphic>
          <a:graphicData uri="http://schemas.openxmlformats.org/drawingml/2006/table">
            <a:tbl>
              <a:tblPr>
                <a:tableStyleId>{16D9F66E-5EB9-4882-86FB-DCBF35E3C3E4}</a:tableStyleId>
              </a:tblPr>
              <a:tblGrid>
                <a:gridCol w="2328497"/>
                <a:gridCol w="450165"/>
                <a:gridCol w="406634"/>
                <a:gridCol w="881039"/>
                <a:gridCol w="542177"/>
                <a:gridCol w="813266"/>
                <a:gridCol w="74836"/>
                <a:gridCol w="331798"/>
                <a:gridCol w="1084356"/>
                <a:gridCol w="1152127"/>
              </a:tblGrid>
              <a:tr h="1491367">
                <a:tc gridSpan="3">
                  <a:txBody>
                    <a:bodyPr/>
                    <a:lstStyle/>
                    <a:p>
                      <a:pPr indent="180340" algn="ctr">
                        <a:spcBef>
                          <a:spcPts val="200"/>
                        </a:spcBef>
                        <a:spcAft>
                          <a:spcPts val="200"/>
                        </a:spcAft>
                      </a:pPr>
                      <a:r>
                        <a:rPr lang="fr-FR" sz="800" dirty="0"/>
                        <a:t>BTS Systèmes numériques</a:t>
                      </a:r>
                      <a:endParaRPr lang="fr-FR" sz="800" dirty="0">
                        <a:latin typeface="Arial"/>
                        <a:ea typeface="Times New Roman"/>
                        <a:cs typeface="Times New Roman"/>
                      </a:endParaRPr>
                    </a:p>
                  </a:txBody>
                  <a:tcPr marL="44911" marR="44911" marT="0" marB="0" anchor="ctr"/>
                </a:tc>
                <a:tc hMerge="1">
                  <a:txBody>
                    <a:bodyPr/>
                    <a:lstStyle/>
                    <a:p>
                      <a:endParaRPr lang="fr-FR"/>
                    </a:p>
                  </a:txBody>
                  <a:tcPr/>
                </a:tc>
                <a:tc hMerge="1">
                  <a:txBody>
                    <a:bodyPr/>
                    <a:lstStyle/>
                    <a:p>
                      <a:endParaRPr lang="fr-FR"/>
                    </a:p>
                  </a:txBody>
                  <a:tcPr/>
                </a:tc>
                <a:tc gridSpan="2">
                  <a:txBody>
                    <a:bodyPr/>
                    <a:lstStyle/>
                    <a:p>
                      <a:pPr algn="l">
                        <a:spcBef>
                          <a:spcPts val="200"/>
                        </a:spcBef>
                        <a:spcAft>
                          <a:spcPts val="200"/>
                        </a:spcAft>
                      </a:pPr>
                      <a:r>
                        <a:rPr lang="fr-FR" sz="800" dirty="0"/>
                        <a:t>Scolaires</a:t>
                      </a:r>
                    </a:p>
                    <a:p>
                      <a:pPr algn="l">
                        <a:spcBef>
                          <a:spcPts val="200"/>
                        </a:spcBef>
                        <a:spcAft>
                          <a:spcPts val="200"/>
                        </a:spcAft>
                      </a:pPr>
                      <a:r>
                        <a:rPr lang="fr-FR" sz="800" dirty="0"/>
                        <a:t>(établissements publics ou privés sous contrat)</a:t>
                      </a:r>
                    </a:p>
                    <a:p>
                      <a:pPr algn="l">
                        <a:spcBef>
                          <a:spcPts val="200"/>
                        </a:spcBef>
                        <a:spcAft>
                          <a:spcPts val="200"/>
                        </a:spcAft>
                      </a:pPr>
                      <a:r>
                        <a:rPr lang="fr-FR" sz="800" dirty="0"/>
                        <a:t>Apprentis</a:t>
                      </a:r>
                    </a:p>
                    <a:p>
                      <a:pPr algn="l">
                        <a:spcBef>
                          <a:spcPts val="200"/>
                        </a:spcBef>
                        <a:spcAft>
                          <a:spcPts val="200"/>
                        </a:spcAft>
                      </a:pPr>
                      <a:r>
                        <a:rPr lang="fr-FR" sz="800" dirty="0"/>
                        <a:t>(CFA ou sections</a:t>
                      </a:r>
                    </a:p>
                    <a:p>
                      <a:pPr algn="l">
                        <a:spcBef>
                          <a:spcPts val="200"/>
                        </a:spcBef>
                        <a:spcAft>
                          <a:spcPts val="200"/>
                        </a:spcAft>
                      </a:pPr>
                      <a:r>
                        <a:rPr lang="fr-FR" sz="800" dirty="0"/>
                        <a:t>d'apprentissage habilités)</a:t>
                      </a:r>
                    </a:p>
                    <a:p>
                      <a:pPr algn="l">
                        <a:spcBef>
                          <a:spcPts val="200"/>
                        </a:spcBef>
                        <a:spcAft>
                          <a:spcPts val="200"/>
                        </a:spcAft>
                      </a:pPr>
                      <a:r>
                        <a:rPr lang="fr-FR" sz="800" dirty="0"/>
                        <a:t>Formation</a:t>
                      </a:r>
                    </a:p>
                    <a:p>
                      <a:pPr algn="l">
                        <a:spcBef>
                          <a:spcPts val="200"/>
                        </a:spcBef>
                        <a:spcAft>
                          <a:spcPts val="200"/>
                        </a:spcAft>
                      </a:pPr>
                      <a:r>
                        <a:rPr lang="fr-FR" sz="800" dirty="0"/>
                        <a:t>professionnelle continue</a:t>
                      </a:r>
                    </a:p>
                    <a:p>
                      <a:pPr algn="l">
                        <a:spcBef>
                          <a:spcPts val="200"/>
                        </a:spcBef>
                        <a:spcAft>
                          <a:spcPts val="200"/>
                        </a:spcAft>
                      </a:pPr>
                      <a:r>
                        <a:rPr lang="fr-FR" sz="800" dirty="0"/>
                        <a:t>dans les établissements</a:t>
                      </a:r>
                    </a:p>
                    <a:p>
                      <a:pPr algn="just">
                        <a:spcBef>
                          <a:spcPts val="200"/>
                        </a:spcBef>
                        <a:spcAft>
                          <a:spcPts val="200"/>
                        </a:spcAft>
                      </a:pPr>
                      <a:r>
                        <a:rPr lang="en-GB" sz="800" dirty="0"/>
                        <a:t>publics </a:t>
                      </a:r>
                      <a:r>
                        <a:rPr lang="fr-FR" sz="800" dirty="0"/>
                        <a:t>habilités</a:t>
                      </a:r>
                      <a:endParaRPr lang="fr-FR" sz="800" dirty="0">
                        <a:latin typeface="Arial"/>
                        <a:ea typeface="Times New Roman"/>
                        <a:cs typeface="Times New Roman"/>
                      </a:endParaRPr>
                    </a:p>
                  </a:txBody>
                  <a:tcPr marL="44911" marR="44911" marT="0" marB="0"/>
                </a:tc>
                <a:tc hMerge="1">
                  <a:txBody>
                    <a:bodyPr/>
                    <a:lstStyle/>
                    <a:p>
                      <a:endParaRPr lang="fr-FR"/>
                    </a:p>
                  </a:txBody>
                  <a:tcPr/>
                </a:tc>
                <a:tc gridSpan="3">
                  <a:txBody>
                    <a:bodyPr/>
                    <a:lstStyle/>
                    <a:p>
                      <a:pPr algn="l">
                        <a:spcBef>
                          <a:spcPts val="200"/>
                        </a:spcBef>
                        <a:spcAft>
                          <a:spcPts val="200"/>
                        </a:spcAft>
                      </a:pPr>
                      <a:r>
                        <a:rPr lang="fr-FR" sz="800" dirty="0"/>
                        <a:t>Formation</a:t>
                      </a:r>
                    </a:p>
                    <a:p>
                      <a:pPr algn="l">
                        <a:spcBef>
                          <a:spcPts val="200"/>
                        </a:spcBef>
                        <a:spcAft>
                          <a:spcPts val="200"/>
                        </a:spcAft>
                      </a:pPr>
                      <a:r>
                        <a:rPr lang="fr-FR" sz="800" dirty="0"/>
                        <a:t>professionnelle</a:t>
                      </a:r>
                    </a:p>
                    <a:p>
                      <a:pPr algn="l">
                        <a:spcBef>
                          <a:spcPts val="200"/>
                        </a:spcBef>
                        <a:spcAft>
                          <a:spcPts val="200"/>
                        </a:spcAft>
                      </a:pPr>
                      <a:r>
                        <a:rPr lang="fr-FR" sz="800" dirty="0"/>
                        <a:t>continue</a:t>
                      </a:r>
                    </a:p>
                    <a:p>
                      <a:pPr algn="l">
                        <a:spcBef>
                          <a:spcPts val="200"/>
                        </a:spcBef>
                        <a:spcAft>
                          <a:spcPts val="200"/>
                        </a:spcAft>
                      </a:pPr>
                      <a:r>
                        <a:rPr lang="fr-FR" sz="800" dirty="0"/>
                        <a:t>(établissements publics habilités à pratiquer le CCF pour ce BTS)</a:t>
                      </a:r>
                      <a:endParaRPr lang="fr-FR" sz="800" dirty="0">
                        <a:latin typeface="Arial"/>
                        <a:ea typeface="Times New Roman"/>
                        <a:cs typeface="Times New Roman"/>
                      </a:endParaRPr>
                    </a:p>
                  </a:txBody>
                  <a:tcPr marL="44911" marR="44911" marT="0" marB="0"/>
                </a:tc>
                <a:tc hMerge="1">
                  <a:txBody>
                    <a:bodyPr/>
                    <a:lstStyle/>
                    <a:p>
                      <a:endParaRPr lang="fr-FR"/>
                    </a:p>
                  </a:txBody>
                  <a:tcPr/>
                </a:tc>
                <a:tc hMerge="1">
                  <a:txBody>
                    <a:bodyPr/>
                    <a:lstStyle/>
                    <a:p>
                      <a:endParaRPr lang="fr-FR"/>
                    </a:p>
                  </a:txBody>
                  <a:tcPr/>
                </a:tc>
                <a:tc gridSpan="2">
                  <a:txBody>
                    <a:bodyPr/>
                    <a:lstStyle/>
                    <a:p>
                      <a:pPr algn="l">
                        <a:spcBef>
                          <a:spcPts val="200"/>
                        </a:spcBef>
                        <a:spcAft>
                          <a:spcPts val="200"/>
                        </a:spcAft>
                      </a:pPr>
                      <a:r>
                        <a:rPr lang="fr-FR" sz="800" dirty="0"/>
                        <a:t>Scolaires</a:t>
                      </a:r>
                      <a:br>
                        <a:rPr lang="fr-FR" sz="800" dirty="0"/>
                      </a:br>
                      <a:r>
                        <a:rPr lang="fr-FR" sz="800" dirty="0"/>
                        <a:t>(établissements privés hors contrat)</a:t>
                      </a:r>
                    </a:p>
                    <a:p>
                      <a:pPr algn="l">
                        <a:spcBef>
                          <a:spcPts val="200"/>
                        </a:spcBef>
                        <a:spcAft>
                          <a:spcPts val="200"/>
                        </a:spcAft>
                      </a:pPr>
                      <a:r>
                        <a:rPr lang="fr-FR" sz="800" dirty="0"/>
                        <a:t>Apprentis</a:t>
                      </a:r>
                      <a:br>
                        <a:rPr lang="fr-FR" sz="800" dirty="0"/>
                      </a:br>
                      <a:r>
                        <a:rPr lang="fr-FR" sz="800" dirty="0"/>
                        <a:t>(CFA ou sections d'apprentissage non habilités)</a:t>
                      </a:r>
                    </a:p>
                    <a:p>
                      <a:pPr algn="l">
                        <a:spcBef>
                          <a:spcPts val="200"/>
                        </a:spcBef>
                        <a:spcAft>
                          <a:spcPts val="200"/>
                        </a:spcAft>
                      </a:pPr>
                      <a:r>
                        <a:rPr lang="fr-FR" sz="800" dirty="0"/>
                        <a:t>Formation</a:t>
                      </a:r>
                    </a:p>
                    <a:p>
                      <a:pPr algn="l">
                        <a:spcBef>
                          <a:spcPts val="200"/>
                        </a:spcBef>
                        <a:spcAft>
                          <a:spcPts val="200"/>
                        </a:spcAft>
                      </a:pPr>
                      <a:r>
                        <a:rPr lang="fr-FR" sz="800" dirty="0"/>
                        <a:t>professionnelle</a:t>
                      </a:r>
                    </a:p>
                    <a:p>
                      <a:pPr algn="l">
                        <a:spcBef>
                          <a:spcPts val="200"/>
                        </a:spcBef>
                        <a:spcAft>
                          <a:spcPts val="200"/>
                        </a:spcAft>
                      </a:pPr>
                      <a:r>
                        <a:rPr lang="fr-FR" sz="800" dirty="0"/>
                        <a:t>continue</a:t>
                      </a:r>
                      <a:br>
                        <a:rPr lang="fr-FR" sz="800" dirty="0"/>
                      </a:br>
                      <a:r>
                        <a:rPr lang="fr-FR" sz="800" dirty="0"/>
                        <a:t>(établissements privés et établissements publics non habilités à pratiquer le CCF pour ce BTS)</a:t>
                      </a:r>
                    </a:p>
                    <a:p>
                      <a:pPr algn="l">
                        <a:spcBef>
                          <a:spcPts val="200"/>
                        </a:spcBef>
                        <a:spcAft>
                          <a:spcPts val="200"/>
                        </a:spcAft>
                      </a:pPr>
                      <a:r>
                        <a:rPr lang="fr-FR" sz="800" dirty="0"/>
                        <a:t>Au titre de leur expérience professionnelle</a:t>
                      </a:r>
                    </a:p>
                    <a:p>
                      <a:pPr algn="l">
                        <a:spcBef>
                          <a:spcPts val="200"/>
                        </a:spcBef>
                        <a:spcAft>
                          <a:spcPts val="200"/>
                        </a:spcAft>
                      </a:pPr>
                      <a:r>
                        <a:rPr lang="fr-FR" sz="800" dirty="0"/>
                        <a:t>Enseignement </a:t>
                      </a:r>
                      <a:r>
                        <a:rPr lang="en-GB" sz="800" dirty="0"/>
                        <a:t>à distance</a:t>
                      </a:r>
                      <a:endParaRPr lang="fr-FR" sz="800" dirty="0">
                        <a:latin typeface="Arial"/>
                        <a:ea typeface="Times New Roman"/>
                        <a:cs typeface="Times New Roman"/>
                      </a:endParaRPr>
                    </a:p>
                  </a:txBody>
                  <a:tcPr marL="44911" marR="44911" marT="0" marB="0"/>
                </a:tc>
                <a:tc hMerge="1">
                  <a:txBody>
                    <a:bodyPr/>
                    <a:lstStyle/>
                    <a:p>
                      <a:endParaRPr lang="fr-FR"/>
                    </a:p>
                  </a:txBody>
                  <a:tcPr/>
                </a:tc>
              </a:tr>
              <a:tr h="112159">
                <a:tc>
                  <a:txBody>
                    <a:bodyPr/>
                    <a:lstStyle/>
                    <a:p>
                      <a:pPr algn="ctr">
                        <a:spcBef>
                          <a:spcPts val="200"/>
                        </a:spcBef>
                        <a:spcAft>
                          <a:spcPts val="200"/>
                        </a:spcAft>
                      </a:pPr>
                      <a:r>
                        <a:rPr lang="en-GB" sz="800" dirty="0"/>
                        <a:t>Nature des </a:t>
                      </a:r>
                      <a:r>
                        <a:rPr lang="fr-FR" sz="800" dirty="0"/>
                        <a:t>épreuves</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fr-FR" sz="800" dirty="0"/>
                        <a:t>Unité</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dirty="0" err="1"/>
                        <a:t>Coef</a:t>
                      </a:r>
                      <a:r>
                        <a:rPr lang="en-GB" sz="800" dirty="0"/>
                        <a:t>.</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dirty="0" err="1"/>
                        <a:t>Forme</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dirty="0" err="1"/>
                        <a:t>Durée</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Forme</a:t>
                      </a:r>
                      <a:endParaRPr lang="fr-FR" sz="800">
                        <a:latin typeface="Arial"/>
                        <a:ea typeface="Times New Roman"/>
                        <a:cs typeface="Times New Roman"/>
                      </a:endParaRPr>
                    </a:p>
                  </a:txBody>
                  <a:tcPr marL="44911" marR="44911" marT="0" marB="0" anchor="ctr"/>
                </a:tc>
                <a:tc gridSpan="2">
                  <a:txBody>
                    <a:bodyPr/>
                    <a:lstStyle/>
                    <a:p>
                      <a:pPr algn="ctr">
                        <a:spcBef>
                          <a:spcPts val="200"/>
                        </a:spcBef>
                        <a:spcAft>
                          <a:spcPts val="200"/>
                        </a:spcAft>
                      </a:pPr>
                      <a:r>
                        <a:rPr lang="en-GB" sz="800" dirty="0" err="1"/>
                        <a:t>Durée</a:t>
                      </a:r>
                      <a:endParaRPr lang="fr-FR" sz="800" dirty="0">
                        <a:latin typeface="Arial"/>
                        <a:ea typeface="Times New Roman"/>
                        <a:cs typeface="Times New Roman"/>
                      </a:endParaRPr>
                    </a:p>
                  </a:txBody>
                  <a:tcPr marL="44911" marR="44911" marT="0" marB="0" anchor="ctr"/>
                </a:tc>
                <a:tc hMerge="1">
                  <a:txBody>
                    <a:bodyPr/>
                    <a:lstStyle/>
                    <a:p>
                      <a:pPr algn="ctr">
                        <a:spcBef>
                          <a:spcPts val="200"/>
                        </a:spcBef>
                        <a:spcAft>
                          <a:spcPts val="200"/>
                        </a:spcAft>
                      </a:pPr>
                      <a:endParaRPr lang="fr-FR" sz="900">
                        <a:latin typeface="Arial"/>
                        <a:ea typeface="Times New Roman"/>
                        <a:cs typeface="Times New Roman"/>
                      </a:endParaRPr>
                    </a:p>
                  </a:txBody>
                  <a:tcPr marL="44911" marR="449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GB" sz="800"/>
                        <a:t>Forme</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Durée</a:t>
                      </a:r>
                      <a:endParaRPr lang="fr-FR" sz="800">
                        <a:latin typeface="Arial"/>
                        <a:ea typeface="Times New Roman"/>
                        <a:cs typeface="Times New Roman"/>
                      </a:endParaRPr>
                    </a:p>
                  </a:txBody>
                  <a:tcPr marL="44911" marR="44911" marT="0" marB="0" anchor="ctr"/>
                </a:tc>
              </a:tr>
              <a:tr h="378019">
                <a:tc>
                  <a:txBody>
                    <a:bodyPr/>
                    <a:lstStyle/>
                    <a:p>
                      <a:pPr algn="l">
                        <a:spcBef>
                          <a:spcPts val="300"/>
                        </a:spcBef>
                        <a:spcAft>
                          <a:spcPts val="300"/>
                        </a:spcAft>
                      </a:pPr>
                      <a:r>
                        <a:rPr lang="fr-FR" sz="800"/>
                        <a:t>E1 Culture générale et expression</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U1</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dirty="0"/>
                        <a:t>3</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dirty="0" err="1"/>
                        <a:t>écrite</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4 h</a:t>
                      </a:r>
                      <a:endParaRPr lang="fr-FR" sz="800">
                        <a:latin typeface="Arial"/>
                        <a:ea typeface="Times New Roman"/>
                        <a:cs typeface="Times New Roman"/>
                      </a:endParaRPr>
                    </a:p>
                  </a:txBody>
                  <a:tcPr marL="44911" marR="44911" marT="0" marB="0" anchor="ctr"/>
                </a:tc>
                <a:tc gridSpan="3">
                  <a:txBody>
                    <a:bodyPr/>
                    <a:lstStyle/>
                    <a:p>
                      <a:pPr algn="ctr">
                        <a:spcBef>
                          <a:spcPts val="200"/>
                        </a:spcBef>
                        <a:spcAft>
                          <a:spcPts val="200"/>
                        </a:spcAft>
                      </a:pPr>
                      <a:r>
                        <a:rPr lang="en-GB" sz="800"/>
                        <a:t>CCF</a:t>
                      </a:r>
                      <a:endParaRPr lang="fr-FR" sz="800"/>
                    </a:p>
                    <a:p>
                      <a:pPr algn="ctr">
                        <a:spcBef>
                          <a:spcPts val="200"/>
                        </a:spcBef>
                        <a:spcAft>
                          <a:spcPts val="200"/>
                        </a:spcAft>
                      </a:pPr>
                      <a:r>
                        <a:rPr lang="en-GB" sz="800"/>
                        <a:t>2 situations d’évaluation</a:t>
                      </a:r>
                      <a:endParaRPr lang="fr-FR" sz="800">
                        <a:latin typeface="Arial"/>
                        <a:ea typeface="Times New Roman"/>
                        <a:cs typeface="Times New Roman"/>
                      </a:endParaRPr>
                    </a:p>
                  </a:txBody>
                  <a:tcPr marL="44911" marR="44911" marT="0" marB="0" anchor="ctr"/>
                </a:tc>
                <a:tc hMerge="1">
                  <a:txBody>
                    <a:bodyPr/>
                    <a:lstStyle/>
                    <a:p>
                      <a:endParaRPr lang="fr-FR"/>
                    </a:p>
                  </a:txBody>
                  <a:tcPr/>
                </a:tc>
                <a:tc hMerge="1">
                  <a:txBody>
                    <a:bodyPr/>
                    <a:lstStyle/>
                    <a:p>
                      <a:endParaRPr lang="fr-FR"/>
                    </a:p>
                  </a:txBody>
                  <a:tcPr/>
                </a:tc>
                <a:tc>
                  <a:txBody>
                    <a:bodyPr/>
                    <a:lstStyle/>
                    <a:p>
                      <a:pPr algn="ctr">
                        <a:spcBef>
                          <a:spcPts val="200"/>
                        </a:spcBef>
                        <a:spcAft>
                          <a:spcPts val="200"/>
                        </a:spcAft>
                      </a:pPr>
                      <a:r>
                        <a:rPr lang="en-GB" sz="800"/>
                        <a:t>écrite</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4 h</a:t>
                      </a:r>
                      <a:endParaRPr lang="fr-FR" sz="800">
                        <a:latin typeface="Arial"/>
                        <a:ea typeface="Times New Roman"/>
                        <a:cs typeface="Times New Roman"/>
                      </a:endParaRPr>
                    </a:p>
                  </a:txBody>
                  <a:tcPr marL="44911" marR="44911" marT="0" marB="0" anchor="ctr"/>
                </a:tc>
              </a:tr>
              <a:tr h="378019">
                <a:tc>
                  <a:txBody>
                    <a:bodyPr/>
                    <a:lstStyle/>
                    <a:p>
                      <a:pPr algn="l">
                        <a:spcBef>
                          <a:spcPts val="300"/>
                        </a:spcBef>
                        <a:spcAft>
                          <a:spcPts val="300"/>
                        </a:spcAft>
                      </a:pPr>
                      <a:r>
                        <a:rPr lang="en-GB" sz="800"/>
                        <a:t>E2 Langue vivante : anglais</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U2</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2</a:t>
                      </a:r>
                      <a:endParaRPr lang="fr-FR" sz="800">
                        <a:latin typeface="Arial"/>
                        <a:ea typeface="Times New Roman"/>
                        <a:cs typeface="Times New Roman"/>
                      </a:endParaRPr>
                    </a:p>
                  </a:txBody>
                  <a:tcPr marL="44911" marR="44911" marT="0" marB="0" anchor="ctr"/>
                </a:tc>
                <a:tc gridSpan="2">
                  <a:txBody>
                    <a:bodyPr/>
                    <a:lstStyle/>
                    <a:p>
                      <a:pPr algn="ctr">
                        <a:spcBef>
                          <a:spcPts val="200"/>
                        </a:spcBef>
                        <a:spcAft>
                          <a:spcPts val="200"/>
                        </a:spcAft>
                      </a:pPr>
                      <a:r>
                        <a:rPr lang="en-GB" sz="800" dirty="0"/>
                        <a:t>CCF</a:t>
                      </a:r>
                      <a:endParaRPr lang="fr-FR" sz="800" dirty="0"/>
                    </a:p>
                    <a:p>
                      <a:pPr algn="ctr">
                        <a:spcBef>
                          <a:spcPts val="200"/>
                        </a:spcBef>
                        <a:spcAft>
                          <a:spcPts val="200"/>
                        </a:spcAft>
                      </a:pPr>
                      <a:r>
                        <a:rPr lang="en-GB" sz="800" dirty="0"/>
                        <a:t>2 situations </a:t>
                      </a:r>
                      <a:r>
                        <a:rPr lang="en-GB" sz="800" dirty="0" err="1"/>
                        <a:t>d’évaluation</a:t>
                      </a:r>
                      <a:endParaRPr lang="fr-FR" sz="800" dirty="0">
                        <a:latin typeface="Arial"/>
                        <a:ea typeface="Times New Roman"/>
                        <a:cs typeface="Times New Roman"/>
                      </a:endParaRPr>
                    </a:p>
                  </a:txBody>
                  <a:tcPr marL="44911" marR="44911" marT="0" marB="0" anchor="ctr"/>
                </a:tc>
                <a:tc hMerge="1">
                  <a:txBody>
                    <a:bodyPr/>
                    <a:lstStyle/>
                    <a:p>
                      <a:endParaRPr lang="fr-FR"/>
                    </a:p>
                  </a:txBody>
                  <a:tcPr/>
                </a:tc>
                <a:tc gridSpan="3">
                  <a:txBody>
                    <a:bodyPr/>
                    <a:lstStyle/>
                    <a:p>
                      <a:pPr algn="ctr">
                        <a:spcBef>
                          <a:spcPts val="200"/>
                        </a:spcBef>
                        <a:spcAft>
                          <a:spcPts val="200"/>
                        </a:spcAft>
                      </a:pPr>
                      <a:r>
                        <a:rPr lang="en-GB" sz="800"/>
                        <a:t>CCF</a:t>
                      </a:r>
                      <a:endParaRPr lang="fr-FR" sz="800"/>
                    </a:p>
                    <a:p>
                      <a:pPr algn="ctr">
                        <a:spcBef>
                          <a:spcPts val="200"/>
                        </a:spcBef>
                        <a:spcAft>
                          <a:spcPts val="200"/>
                        </a:spcAft>
                      </a:pPr>
                      <a:r>
                        <a:rPr lang="en-GB" sz="800"/>
                        <a:t>2 situations d’évaluation</a:t>
                      </a:r>
                      <a:endParaRPr lang="fr-FR" sz="800">
                        <a:latin typeface="Arial"/>
                        <a:ea typeface="Times New Roman"/>
                        <a:cs typeface="Times New Roman"/>
                      </a:endParaRPr>
                    </a:p>
                  </a:txBody>
                  <a:tcPr marL="44911" marR="44911" marT="0" marB="0" anchor="ctr"/>
                </a:tc>
                <a:tc hMerge="1">
                  <a:txBody>
                    <a:bodyPr/>
                    <a:lstStyle/>
                    <a:p>
                      <a:endParaRPr lang="fr-FR"/>
                    </a:p>
                  </a:txBody>
                  <a:tcPr/>
                </a:tc>
                <a:tc hMerge="1">
                  <a:txBody>
                    <a:bodyPr/>
                    <a:lstStyle/>
                    <a:p>
                      <a:endParaRPr lang="fr-FR"/>
                    </a:p>
                  </a:txBody>
                  <a:tcPr/>
                </a:tc>
                <a:tc>
                  <a:txBody>
                    <a:bodyPr/>
                    <a:lstStyle/>
                    <a:p>
                      <a:pPr algn="ctr">
                        <a:spcBef>
                          <a:spcPts val="200"/>
                        </a:spcBef>
                        <a:spcAft>
                          <a:spcPts val="200"/>
                        </a:spcAft>
                      </a:pPr>
                      <a:r>
                        <a:rPr lang="en-GB" sz="800"/>
                        <a:t>orale</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45 min</a:t>
                      </a:r>
                      <a:r>
                        <a:rPr lang="en-GB" sz="800" baseline="30000"/>
                        <a:t>(1)</a:t>
                      </a:r>
                      <a:endParaRPr lang="fr-FR" sz="800">
                        <a:latin typeface="Arial"/>
                        <a:ea typeface="Times New Roman"/>
                        <a:cs typeface="Times New Roman"/>
                      </a:endParaRPr>
                    </a:p>
                  </a:txBody>
                  <a:tcPr marL="44911" marR="44911" marT="0" marB="0" anchor="ctr"/>
                </a:tc>
              </a:tr>
              <a:tr h="336478">
                <a:tc>
                  <a:txBody>
                    <a:bodyPr/>
                    <a:lstStyle/>
                    <a:p>
                      <a:pPr algn="l">
                        <a:spcBef>
                          <a:spcPts val="300"/>
                        </a:spcBef>
                        <a:spcAft>
                          <a:spcPts val="300"/>
                        </a:spcAft>
                      </a:pPr>
                      <a:r>
                        <a:rPr lang="en-GB" sz="800"/>
                        <a:t>E3 </a:t>
                      </a:r>
                      <a:r>
                        <a:rPr lang="fr-FR" sz="800"/>
                        <a:t>Mathématiques</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U3</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3</a:t>
                      </a:r>
                      <a:endParaRPr lang="fr-FR" sz="800">
                        <a:latin typeface="Arial"/>
                        <a:ea typeface="Times New Roman"/>
                        <a:cs typeface="Times New Roman"/>
                      </a:endParaRPr>
                    </a:p>
                  </a:txBody>
                  <a:tcPr marL="44911" marR="44911" marT="0" marB="0" anchor="ctr"/>
                </a:tc>
                <a:tc gridSpan="2">
                  <a:txBody>
                    <a:bodyPr/>
                    <a:lstStyle/>
                    <a:p>
                      <a:pPr algn="ctr">
                        <a:spcBef>
                          <a:spcPts val="200"/>
                        </a:spcBef>
                        <a:spcAft>
                          <a:spcPts val="200"/>
                        </a:spcAft>
                      </a:pPr>
                      <a:r>
                        <a:rPr lang="en-GB" sz="800" dirty="0"/>
                        <a:t>CCF</a:t>
                      </a:r>
                      <a:br>
                        <a:rPr lang="en-GB" sz="800" dirty="0"/>
                      </a:br>
                      <a:r>
                        <a:rPr lang="en-GB" sz="800" dirty="0"/>
                        <a:t>2 situations </a:t>
                      </a:r>
                      <a:r>
                        <a:rPr lang="en-GB" sz="800" dirty="0" err="1"/>
                        <a:t>d’évaluation</a:t>
                      </a:r>
                      <a:endParaRPr lang="fr-FR" sz="800" dirty="0">
                        <a:latin typeface="Arial"/>
                        <a:ea typeface="Times New Roman"/>
                        <a:cs typeface="Times New Roman"/>
                      </a:endParaRPr>
                    </a:p>
                  </a:txBody>
                  <a:tcPr marL="44911" marR="44911" marT="0" marB="0" anchor="ctr"/>
                </a:tc>
                <a:tc hMerge="1">
                  <a:txBody>
                    <a:bodyPr/>
                    <a:lstStyle/>
                    <a:p>
                      <a:endParaRPr lang="fr-FR"/>
                    </a:p>
                  </a:txBody>
                  <a:tcPr/>
                </a:tc>
                <a:tc gridSpan="3">
                  <a:txBody>
                    <a:bodyPr/>
                    <a:lstStyle/>
                    <a:p>
                      <a:pPr algn="ctr">
                        <a:spcBef>
                          <a:spcPts val="200"/>
                        </a:spcBef>
                        <a:spcAft>
                          <a:spcPts val="200"/>
                        </a:spcAft>
                      </a:pPr>
                      <a:r>
                        <a:rPr lang="en-GB" sz="800" dirty="0"/>
                        <a:t>CCF</a:t>
                      </a:r>
                      <a:br>
                        <a:rPr lang="en-GB" sz="800" dirty="0"/>
                      </a:br>
                      <a:r>
                        <a:rPr lang="en-GB" sz="800" dirty="0"/>
                        <a:t>2 situations </a:t>
                      </a:r>
                      <a:r>
                        <a:rPr lang="en-GB" sz="800" dirty="0" err="1"/>
                        <a:t>d’évaluation</a:t>
                      </a:r>
                      <a:endParaRPr lang="fr-FR" sz="800" dirty="0">
                        <a:latin typeface="Arial"/>
                        <a:ea typeface="Times New Roman"/>
                        <a:cs typeface="Times New Roman"/>
                      </a:endParaRPr>
                    </a:p>
                  </a:txBody>
                  <a:tcPr marL="44911" marR="44911" marT="0" marB="0" anchor="ctr"/>
                </a:tc>
                <a:tc hMerge="1">
                  <a:txBody>
                    <a:bodyPr/>
                    <a:lstStyle/>
                    <a:p>
                      <a:endParaRPr lang="fr-FR"/>
                    </a:p>
                  </a:txBody>
                  <a:tcPr/>
                </a:tc>
                <a:tc hMerge="1">
                  <a:txBody>
                    <a:bodyPr/>
                    <a:lstStyle/>
                    <a:p>
                      <a:endParaRPr lang="fr-FR"/>
                    </a:p>
                  </a:txBody>
                  <a:tcPr/>
                </a:tc>
                <a:tc>
                  <a:txBody>
                    <a:bodyPr/>
                    <a:lstStyle/>
                    <a:p>
                      <a:pPr algn="ctr">
                        <a:spcBef>
                          <a:spcPts val="200"/>
                        </a:spcBef>
                        <a:spcAft>
                          <a:spcPts val="200"/>
                        </a:spcAft>
                      </a:pPr>
                      <a:r>
                        <a:rPr lang="en-GB" sz="800"/>
                        <a:t>écrite</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3 h</a:t>
                      </a:r>
                      <a:endParaRPr lang="fr-FR" sz="800">
                        <a:latin typeface="Arial"/>
                        <a:ea typeface="Times New Roman"/>
                        <a:cs typeface="Times New Roman"/>
                      </a:endParaRPr>
                    </a:p>
                  </a:txBody>
                  <a:tcPr marL="44911" marR="44911" marT="0" marB="0" anchor="ctr"/>
                </a:tc>
              </a:tr>
              <a:tr h="224319">
                <a:tc>
                  <a:txBody>
                    <a:bodyPr/>
                    <a:lstStyle/>
                    <a:p>
                      <a:pPr algn="l">
                        <a:spcBef>
                          <a:spcPts val="300"/>
                        </a:spcBef>
                        <a:spcAft>
                          <a:spcPts val="300"/>
                        </a:spcAft>
                      </a:pPr>
                      <a:r>
                        <a:rPr lang="fr-FR" sz="800" dirty="0"/>
                        <a:t>E4 Étude d'un système numérique et d'information</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U4</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5</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dirty="0" err="1"/>
                        <a:t>écrite</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dirty="0"/>
                        <a:t>6 h</a:t>
                      </a:r>
                      <a:endParaRPr lang="fr-FR" sz="800" dirty="0">
                        <a:latin typeface="Arial"/>
                        <a:ea typeface="Times New Roman"/>
                        <a:cs typeface="Times New Roman"/>
                      </a:endParaRPr>
                    </a:p>
                  </a:txBody>
                  <a:tcPr marL="44911" marR="44911" marT="0" marB="0" anchor="ctr"/>
                </a:tc>
                <a:tc gridSpan="2">
                  <a:txBody>
                    <a:bodyPr/>
                    <a:lstStyle/>
                    <a:p>
                      <a:pPr algn="ctr">
                        <a:spcBef>
                          <a:spcPts val="200"/>
                        </a:spcBef>
                        <a:spcAft>
                          <a:spcPts val="200"/>
                        </a:spcAft>
                      </a:pPr>
                      <a:r>
                        <a:rPr lang="fr-FR" sz="800"/>
                        <a:t>écrite</a:t>
                      </a:r>
                      <a:endParaRPr lang="fr-FR" sz="800">
                        <a:latin typeface="Arial"/>
                        <a:ea typeface="Times New Roman"/>
                        <a:cs typeface="Times New Roman"/>
                      </a:endParaRPr>
                    </a:p>
                  </a:txBody>
                  <a:tcPr marL="44911" marR="44911" marT="0" marB="0" anchor="ctr"/>
                </a:tc>
                <a:tc hMerge="1">
                  <a:txBody>
                    <a:bodyPr/>
                    <a:lstStyle/>
                    <a:p>
                      <a:endParaRPr lang="fr-FR"/>
                    </a:p>
                  </a:txBody>
                  <a:tcPr/>
                </a:tc>
                <a:tc>
                  <a:txBody>
                    <a:bodyPr/>
                    <a:lstStyle/>
                    <a:p>
                      <a:pPr algn="ctr">
                        <a:spcBef>
                          <a:spcPts val="200"/>
                        </a:spcBef>
                        <a:spcAft>
                          <a:spcPts val="200"/>
                        </a:spcAft>
                      </a:pPr>
                      <a:r>
                        <a:rPr lang="en-GB" sz="800" dirty="0"/>
                        <a:t>6 h</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écrite</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dirty="0"/>
                        <a:t>6 h</a:t>
                      </a:r>
                      <a:endParaRPr lang="fr-FR" sz="800" dirty="0">
                        <a:latin typeface="Arial"/>
                        <a:ea typeface="Times New Roman"/>
                        <a:cs typeface="Times New Roman"/>
                      </a:endParaRPr>
                    </a:p>
                  </a:txBody>
                  <a:tcPr marL="44911" marR="44911" marT="0" marB="0" anchor="ctr"/>
                </a:tc>
              </a:tr>
              <a:tr h="378019">
                <a:tc>
                  <a:txBody>
                    <a:bodyPr/>
                    <a:lstStyle/>
                    <a:p>
                      <a:pPr algn="l">
                        <a:spcBef>
                          <a:spcPts val="300"/>
                        </a:spcBef>
                        <a:spcAft>
                          <a:spcPts val="300"/>
                        </a:spcAft>
                      </a:pPr>
                      <a:r>
                        <a:rPr lang="fr-FR" sz="800" dirty="0"/>
                        <a:t>E5 Intervention sur un système numérique et d'information</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fr-FR" sz="800"/>
                        <a:t>U5</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fr-FR" sz="800"/>
                        <a:t>5</a:t>
                      </a:r>
                      <a:endParaRPr lang="fr-FR" sz="800">
                        <a:latin typeface="Arial"/>
                        <a:ea typeface="Times New Roman"/>
                        <a:cs typeface="Times New Roman"/>
                      </a:endParaRPr>
                    </a:p>
                  </a:txBody>
                  <a:tcPr marL="44911" marR="44911" marT="0" marB="0" anchor="ctr"/>
                </a:tc>
                <a:tc gridSpan="2">
                  <a:txBody>
                    <a:bodyPr/>
                    <a:lstStyle/>
                    <a:p>
                      <a:pPr algn="ctr">
                        <a:spcBef>
                          <a:spcPts val="200"/>
                        </a:spcBef>
                        <a:spcAft>
                          <a:spcPts val="200"/>
                        </a:spcAft>
                      </a:pPr>
                      <a:r>
                        <a:rPr lang="en-GB" sz="800" dirty="0"/>
                        <a:t>CCF</a:t>
                      </a:r>
                      <a:endParaRPr lang="fr-FR" sz="800" dirty="0"/>
                    </a:p>
                    <a:p>
                      <a:pPr algn="ctr">
                        <a:spcBef>
                          <a:spcPts val="200"/>
                        </a:spcBef>
                        <a:spcAft>
                          <a:spcPts val="200"/>
                        </a:spcAft>
                      </a:pPr>
                      <a:r>
                        <a:rPr lang="en-GB" sz="800" dirty="0"/>
                        <a:t>2 situations </a:t>
                      </a:r>
                      <a:r>
                        <a:rPr lang="en-GB" sz="800" dirty="0" err="1"/>
                        <a:t>d’évaluation</a:t>
                      </a:r>
                      <a:endParaRPr lang="fr-FR" sz="800" dirty="0">
                        <a:latin typeface="Arial"/>
                        <a:ea typeface="Times New Roman"/>
                        <a:cs typeface="Times New Roman"/>
                      </a:endParaRPr>
                    </a:p>
                  </a:txBody>
                  <a:tcPr marL="44911" marR="44911" marT="0" marB="0" anchor="ctr"/>
                </a:tc>
                <a:tc hMerge="1">
                  <a:txBody>
                    <a:bodyPr/>
                    <a:lstStyle/>
                    <a:p>
                      <a:endParaRPr lang="fr-FR"/>
                    </a:p>
                  </a:txBody>
                  <a:tcPr/>
                </a:tc>
                <a:tc gridSpan="3">
                  <a:txBody>
                    <a:bodyPr/>
                    <a:lstStyle/>
                    <a:p>
                      <a:pPr algn="ctr">
                        <a:spcBef>
                          <a:spcPts val="200"/>
                        </a:spcBef>
                        <a:spcAft>
                          <a:spcPts val="200"/>
                        </a:spcAft>
                      </a:pPr>
                      <a:r>
                        <a:rPr lang="en-GB" sz="800" dirty="0"/>
                        <a:t>CCF</a:t>
                      </a:r>
                      <a:endParaRPr lang="fr-FR" sz="800" dirty="0"/>
                    </a:p>
                    <a:p>
                      <a:pPr algn="ctr">
                        <a:spcBef>
                          <a:spcPts val="200"/>
                        </a:spcBef>
                        <a:spcAft>
                          <a:spcPts val="200"/>
                        </a:spcAft>
                      </a:pPr>
                      <a:r>
                        <a:rPr lang="en-GB" sz="800" dirty="0"/>
                        <a:t>2 situations </a:t>
                      </a:r>
                      <a:r>
                        <a:rPr lang="en-GB" sz="800" dirty="0" err="1"/>
                        <a:t>d’évaluation</a:t>
                      </a:r>
                      <a:endParaRPr lang="fr-FR" sz="800" dirty="0">
                        <a:latin typeface="Arial"/>
                        <a:ea typeface="Times New Roman"/>
                        <a:cs typeface="Times New Roman"/>
                      </a:endParaRPr>
                    </a:p>
                  </a:txBody>
                  <a:tcPr marL="44911" marR="44911" marT="0" marB="0" anchor="ctr"/>
                </a:tc>
                <a:tc hMerge="1">
                  <a:txBody>
                    <a:bodyPr/>
                    <a:lstStyle/>
                    <a:p>
                      <a:endParaRPr lang="fr-FR"/>
                    </a:p>
                  </a:txBody>
                  <a:tcPr/>
                </a:tc>
                <a:tc hMerge="1">
                  <a:txBody>
                    <a:bodyPr/>
                    <a:lstStyle/>
                    <a:p>
                      <a:endParaRPr lang="fr-FR"/>
                    </a:p>
                  </a:txBody>
                  <a:tcPr/>
                </a:tc>
                <a:tc>
                  <a:txBody>
                    <a:bodyPr/>
                    <a:lstStyle/>
                    <a:p>
                      <a:pPr algn="ctr">
                        <a:spcBef>
                          <a:spcPts val="200"/>
                        </a:spcBef>
                        <a:spcAft>
                          <a:spcPts val="200"/>
                        </a:spcAft>
                      </a:pPr>
                      <a:r>
                        <a:rPr lang="en-GB" sz="800"/>
                        <a:t>pratique</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fr-FR" sz="800" dirty="0"/>
                        <a:t>4h</a:t>
                      </a:r>
                      <a:endParaRPr lang="fr-FR" sz="800" dirty="0">
                        <a:solidFill>
                          <a:schemeClr val="tx1"/>
                        </a:solidFill>
                        <a:latin typeface="Arial"/>
                        <a:ea typeface="Times New Roman"/>
                        <a:cs typeface="Times New Roman"/>
                      </a:endParaRPr>
                    </a:p>
                  </a:txBody>
                  <a:tcPr marL="44911" marR="44911" marT="0" marB="0" anchor="ctr"/>
                </a:tc>
              </a:tr>
              <a:tr h="224319">
                <a:tc>
                  <a:txBody>
                    <a:bodyPr/>
                    <a:lstStyle/>
                    <a:p>
                      <a:pPr algn="l">
                        <a:spcBef>
                          <a:spcPts val="300"/>
                        </a:spcBef>
                        <a:spcAft>
                          <a:spcPts val="300"/>
                        </a:spcAft>
                      </a:pPr>
                      <a:r>
                        <a:rPr lang="fr-FR" sz="800" dirty="0"/>
                        <a:t>E6 Épreuve professionnelle de synthèse</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endParaRPr lang="fr-FR" sz="800" dirty="0">
                        <a:latin typeface="Arial"/>
                        <a:ea typeface="Times New Roman"/>
                        <a:cs typeface="Times New Roman"/>
                      </a:endParaRPr>
                    </a:p>
                  </a:txBody>
                  <a:tcPr marL="44911" marR="44911" marT="0" marB="0"/>
                </a:tc>
                <a:tc>
                  <a:txBody>
                    <a:bodyPr/>
                    <a:lstStyle/>
                    <a:p>
                      <a:pPr algn="ctr">
                        <a:spcBef>
                          <a:spcPts val="200"/>
                        </a:spcBef>
                        <a:spcAft>
                          <a:spcPts val="200"/>
                        </a:spcAft>
                      </a:pPr>
                      <a:endParaRPr lang="fr-FR" sz="800" dirty="0">
                        <a:latin typeface="Arial"/>
                        <a:ea typeface="Times New Roman"/>
                        <a:cs typeface="Times New Roman"/>
                      </a:endParaRPr>
                    </a:p>
                  </a:txBody>
                  <a:tcPr marL="44911" marR="44911" marT="0" marB="0"/>
                </a:tc>
                <a:tc>
                  <a:txBody>
                    <a:bodyPr/>
                    <a:lstStyle/>
                    <a:p>
                      <a:pPr algn="ctr">
                        <a:spcBef>
                          <a:spcPts val="200"/>
                        </a:spcBef>
                        <a:spcAft>
                          <a:spcPts val="200"/>
                        </a:spcAft>
                      </a:pPr>
                      <a:endParaRPr lang="fr-FR" sz="800" dirty="0">
                        <a:latin typeface="Arial"/>
                        <a:ea typeface="Times New Roman"/>
                        <a:cs typeface="Times New Roman"/>
                      </a:endParaRPr>
                    </a:p>
                  </a:txBody>
                  <a:tcPr marL="44911" marR="44911" marT="0" marB="0"/>
                </a:tc>
                <a:tc>
                  <a:txBody>
                    <a:bodyPr/>
                    <a:lstStyle/>
                    <a:p>
                      <a:endParaRPr lang="fr-FR" sz="800" dirty="0"/>
                    </a:p>
                  </a:txBody>
                  <a:tcPr marL="44911" marR="44911" marT="0" marB="0"/>
                </a:tc>
                <a:tc gridSpan="2">
                  <a:txBody>
                    <a:bodyPr/>
                    <a:lstStyle/>
                    <a:p>
                      <a:pPr algn="ctr">
                        <a:spcBef>
                          <a:spcPts val="200"/>
                        </a:spcBef>
                        <a:spcAft>
                          <a:spcPts val="200"/>
                        </a:spcAft>
                      </a:pPr>
                      <a:endParaRPr lang="fr-FR" sz="800">
                        <a:latin typeface="Arial"/>
                        <a:ea typeface="Times New Roman"/>
                        <a:cs typeface="Times New Roman"/>
                      </a:endParaRPr>
                    </a:p>
                  </a:txBody>
                  <a:tcPr marL="44911" marR="44911" marT="0" marB="0"/>
                </a:tc>
                <a:tc hMerge="1">
                  <a:txBody>
                    <a:bodyPr/>
                    <a:lstStyle/>
                    <a:p>
                      <a:endParaRPr lang="fr-FR"/>
                    </a:p>
                  </a:txBody>
                  <a:tcPr/>
                </a:tc>
                <a:tc>
                  <a:txBody>
                    <a:bodyPr/>
                    <a:lstStyle/>
                    <a:p>
                      <a:endParaRPr lang="fr-FR" sz="800" dirty="0"/>
                    </a:p>
                  </a:txBody>
                  <a:tcPr marL="44911" marR="44911" marT="0" marB="0"/>
                </a:tc>
                <a:tc>
                  <a:txBody>
                    <a:bodyPr/>
                    <a:lstStyle/>
                    <a:p>
                      <a:pPr algn="ctr">
                        <a:spcBef>
                          <a:spcPts val="200"/>
                        </a:spcBef>
                        <a:spcAft>
                          <a:spcPts val="200"/>
                        </a:spcAft>
                      </a:pPr>
                      <a:endParaRPr lang="fr-FR" sz="800">
                        <a:latin typeface="Arial"/>
                        <a:ea typeface="Times New Roman"/>
                        <a:cs typeface="Times New Roman"/>
                      </a:endParaRPr>
                    </a:p>
                  </a:txBody>
                  <a:tcPr marL="44911" marR="44911" marT="0" marB="0"/>
                </a:tc>
                <a:tc>
                  <a:txBody>
                    <a:bodyPr/>
                    <a:lstStyle/>
                    <a:p>
                      <a:pPr algn="ctr">
                        <a:spcBef>
                          <a:spcPts val="200"/>
                        </a:spcBef>
                        <a:spcAft>
                          <a:spcPts val="200"/>
                        </a:spcAft>
                      </a:pPr>
                      <a:endParaRPr lang="fr-FR" sz="800">
                        <a:latin typeface="Arial"/>
                        <a:ea typeface="Times New Roman"/>
                        <a:cs typeface="Times New Roman"/>
                      </a:endParaRPr>
                    </a:p>
                  </a:txBody>
                  <a:tcPr marL="44911" marR="44911" marT="0" marB="0"/>
                </a:tc>
              </a:tr>
              <a:tr h="336478">
                <a:tc>
                  <a:txBody>
                    <a:bodyPr/>
                    <a:lstStyle/>
                    <a:p>
                      <a:pPr marL="90170" algn="l">
                        <a:spcBef>
                          <a:spcPts val="300"/>
                        </a:spcBef>
                        <a:spcAft>
                          <a:spcPts val="200"/>
                        </a:spcAft>
                      </a:pPr>
                      <a:r>
                        <a:rPr lang="fr-FR" sz="800"/>
                        <a:t>Sous-épreuve E61 : Rapport d’activité en entreprise</a:t>
                      </a:r>
                      <a:endParaRPr lang="fr-FR" sz="8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800"/>
                        <a:t>U6.1</a:t>
                      </a:r>
                      <a:endParaRPr lang="fr-FR" sz="8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800" dirty="0"/>
                        <a:t>2</a:t>
                      </a:r>
                      <a:endParaRPr lang="fr-FR" sz="800" dirty="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800" dirty="0" err="1"/>
                        <a:t>orale</a:t>
                      </a:r>
                      <a:endParaRPr lang="fr-FR" sz="800" dirty="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800" dirty="0"/>
                        <a:t>30 min</a:t>
                      </a:r>
                      <a:r>
                        <a:rPr lang="en-GB" sz="800" baseline="30000" dirty="0"/>
                        <a:t>(5)</a:t>
                      </a:r>
                      <a:endParaRPr lang="fr-FR" sz="800" dirty="0">
                        <a:latin typeface="Arial"/>
                        <a:ea typeface="Times New Roman"/>
                        <a:cs typeface="Times New Roman"/>
                      </a:endParaRPr>
                    </a:p>
                  </a:txBody>
                  <a:tcPr marL="44911" marR="44911" marT="0" marB="0" anchor="ctr"/>
                </a:tc>
                <a:tc gridSpan="2">
                  <a:txBody>
                    <a:bodyPr/>
                    <a:lstStyle/>
                    <a:p>
                      <a:pPr algn="ctr">
                        <a:spcBef>
                          <a:spcPts val="300"/>
                        </a:spcBef>
                        <a:spcAft>
                          <a:spcPts val="200"/>
                        </a:spcAft>
                      </a:pPr>
                      <a:r>
                        <a:rPr lang="en-GB" sz="800"/>
                        <a:t>Orale</a:t>
                      </a:r>
                      <a:endParaRPr lang="fr-FR" sz="800">
                        <a:latin typeface="Arial"/>
                        <a:ea typeface="Times New Roman"/>
                        <a:cs typeface="Times New Roman"/>
                      </a:endParaRPr>
                    </a:p>
                  </a:txBody>
                  <a:tcPr marL="44911" marR="44911" marT="0" marB="0" anchor="ctr"/>
                </a:tc>
                <a:tc hMerge="1">
                  <a:txBody>
                    <a:bodyPr/>
                    <a:lstStyle/>
                    <a:p>
                      <a:endParaRPr lang="fr-FR"/>
                    </a:p>
                  </a:txBody>
                  <a:tcPr/>
                </a:tc>
                <a:tc>
                  <a:txBody>
                    <a:bodyPr/>
                    <a:lstStyle/>
                    <a:p>
                      <a:pPr algn="ctr">
                        <a:spcBef>
                          <a:spcPts val="300"/>
                        </a:spcBef>
                        <a:spcAft>
                          <a:spcPts val="200"/>
                        </a:spcAft>
                      </a:pPr>
                      <a:r>
                        <a:rPr lang="en-GB" sz="800"/>
                        <a:t>5 min</a:t>
                      </a:r>
                      <a:r>
                        <a:rPr lang="en-GB" sz="800" baseline="30000"/>
                        <a:t>(5)</a:t>
                      </a:r>
                      <a:endParaRPr lang="fr-FR" sz="8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800" dirty="0" err="1"/>
                        <a:t>orale</a:t>
                      </a:r>
                      <a:endParaRPr lang="fr-FR" sz="800" dirty="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800" dirty="0"/>
                        <a:t>5 min</a:t>
                      </a:r>
                      <a:r>
                        <a:rPr lang="en-GB" sz="800" baseline="30000" dirty="0"/>
                        <a:t>(5)</a:t>
                      </a:r>
                      <a:r>
                        <a:rPr lang="en-GB" sz="800" dirty="0"/>
                        <a:t> </a:t>
                      </a:r>
                      <a:r>
                        <a:rPr lang="en-GB" sz="800" dirty="0" err="1"/>
                        <a:t>ou</a:t>
                      </a:r>
                      <a:r>
                        <a:rPr lang="en-GB" sz="800" dirty="0"/>
                        <a:t> 30 min</a:t>
                      </a:r>
                      <a:r>
                        <a:rPr lang="en-GB" sz="800" baseline="30000" dirty="0"/>
                        <a:t>(2)</a:t>
                      </a:r>
                      <a:endParaRPr lang="fr-FR" sz="800" dirty="0">
                        <a:latin typeface="Arial"/>
                        <a:ea typeface="Times New Roman"/>
                        <a:cs typeface="Times New Roman"/>
                      </a:endParaRPr>
                    </a:p>
                  </a:txBody>
                  <a:tcPr marL="44911" marR="44911" marT="0" marB="0" anchor="ctr"/>
                </a:tc>
              </a:tr>
              <a:tr h="112159">
                <a:tc>
                  <a:txBody>
                    <a:bodyPr/>
                    <a:lstStyle/>
                    <a:p>
                      <a:pPr marL="90170" algn="l">
                        <a:spcBef>
                          <a:spcPts val="300"/>
                        </a:spcBef>
                        <a:spcAft>
                          <a:spcPts val="200"/>
                        </a:spcAft>
                      </a:pPr>
                      <a:r>
                        <a:rPr lang="fr-FR" sz="800"/>
                        <a:t>Sous-épreuve E62 : Projet technique</a:t>
                      </a:r>
                      <a:endParaRPr lang="fr-FR" sz="8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800"/>
                        <a:t>U6.2</a:t>
                      </a:r>
                      <a:endParaRPr lang="fr-FR" sz="8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800"/>
                        <a:t>6</a:t>
                      </a:r>
                      <a:r>
                        <a:rPr lang="fr-FR" sz="800" baseline="30000"/>
                        <a:t>(6)</a:t>
                      </a:r>
                      <a:endParaRPr lang="fr-FR" sz="8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800" dirty="0" err="1"/>
                        <a:t>orale</a:t>
                      </a:r>
                      <a:endParaRPr lang="fr-FR" sz="800" dirty="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800"/>
                        <a:t>1 h</a:t>
                      </a:r>
                      <a:endParaRPr lang="fr-FR" sz="800">
                        <a:latin typeface="Arial"/>
                        <a:ea typeface="Times New Roman"/>
                        <a:cs typeface="Times New Roman"/>
                      </a:endParaRPr>
                    </a:p>
                  </a:txBody>
                  <a:tcPr marL="44911" marR="44911" marT="0" marB="0" anchor="ctr"/>
                </a:tc>
                <a:tc gridSpan="2">
                  <a:txBody>
                    <a:bodyPr/>
                    <a:lstStyle/>
                    <a:p>
                      <a:pPr algn="ctr">
                        <a:spcBef>
                          <a:spcPts val="300"/>
                        </a:spcBef>
                        <a:spcAft>
                          <a:spcPts val="200"/>
                        </a:spcAft>
                      </a:pPr>
                      <a:r>
                        <a:rPr lang="en-GB" sz="800"/>
                        <a:t>orale</a:t>
                      </a:r>
                      <a:endParaRPr lang="fr-FR" sz="800">
                        <a:latin typeface="Arial"/>
                        <a:ea typeface="Times New Roman"/>
                        <a:cs typeface="Times New Roman"/>
                      </a:endParaRPr>
                    </a:p>
                  </a:txBody>
                  <a:tcPr marL="44911" marR="44911" marT="0" marB="0" anchor="ctr"/>
                </a:tc>
                <a:tc hMerge="1">
                  <a:txBody>
                    <a:bodyPr/>
                    <a:lstStyle/>
                    <a:p>
                      <a:endParaRPr lang="fr-FR"/>
                    </a:p>
                  </a:txBody>
                  <a:tcPr/>
                </a:tc>
                <a:tc>
                  <a:txBody>
                    <a:bodyPr/>
                    <a:lstStyle/>
                    <a:p>
                      <a:pPr algn="ctr">
                        <a:spcBef>
                          <a:spcPts val="300"/>
                        </a:spcBef>
                        <a:spcAft>
                          <a:spcPts val="200"/>
                        </a:spcAft>
                      </a:pPr>
                      <a:r>
                        <a:rPr lang="en-GB" sz="800"/>
                        <a:t>1 h</a:t>
                      </a:r>
                      <a:endParaRPr lang="fr-FR" sz="8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800"/>
                        <a:t>orale</a:t>
                      </a:r>
                      <a:endParaRPr lang="fr-FR" sz="8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800" dirty="0"/>
                        <a:t>1h</a:t>
                      </a:r>
                      <a:r>
                        <a:rPr lang="en-GB" sz="800" baseline="30000" dirty="0"/>
                        <a:t>(7)</a:t>
                      </a:r>
                      <a:endParaRPr lang="fr-FR" sz="800" dirty="0">
                        <a:latin typeface="Arial"/>
                        <a:ea typeface="Times New Roman"/>
                        <a:cs typeface="Times New Roman"/>
                      </a:endParaRPr>
                    </a:p>
                  </a:txBody>
                  <a:tcPr marL="44911" marR="44911" marT="0" marB="0" anchor="ctr"/>
                </a:tc>
              </a:tr>
              <a:tr h="224319">
                <a:tc>
                  <a:txBody>
                    <a:bodyPr/>
                    <a:lstStyle/>
                    <a:p>
                      <a:pPr marL="90170" algn="l">
                        <a:spcBef>
                          <a:spcPts val="300"/>
                        </a:spcBef>
                        <a:spcAft>
                          <a:spcPts val="200"/>
                        </a:spcAft>
                      </a:pPr>
                      <a:r>
                        <a:rPr lang="fr-FR" sz="800"/>
                        <a:t>Epreuve</a:t>
                      </a:r>
                      <a:r>
                        <a:rPr lang="en-GB" sz="800"/>
                        <a:t> facultative</a:t>
                      </a:r>
                      <a:endParaRPr lang="fr-FR" sz="800">
                        <a:latin typeface="Arial"/>
                        <a:ea typeface="Times New Roman"/>
                        <a:cs typeface="Times New Roman"/>
                      </a:endParaRPr>
                    </a:p>
                  </a:txBody>
                  <a:tcPr marL="44911" marR="44911" marT="0" marB="0" anchor="ctr"/>
                </a:tc>
                <a:tc>
                  <a:txBody>
                    <a:bodyPr/>
                    <a:lstStyle/>
                    <a:p>
                      <a:pPr algn="ctr">
                        <a:spcBef>
                          <a:spcPts val="300"/>
                        </a:spcBef>
                        <a:spcAft>
                          <a:spcPts val="200"/>
                        </a:spcAft>
                      </a:pPr>
                      <a:endParaRPr lang="en-GB" sz="800">
                        <a:latin typeface="Arial"/>
                        <a:ea typeface="Times New Roman"/>
                        <a:cs typeface="Times New Roman"/>
                      </a:endParaRPr>
                    </a:p>
                  </a:txBody>
                  <a:tcPr marL="44911" marR="44911" marT="0" marB="0"/>
                </a:tc>
                <a:tc>
                  <a:txBody>
                    <a:bodyPr/>
                    <a:lstStyle/>
                    <a:p>
                      <a:pPr algn="ctr">
                        <a:spcBef>
                          <a:spcPts val="300"/>
                        </a:spcBef>
                        <a:spcAft>
                          <a:spcPts val="200"/>
                        </a:spcAft>
                      </a:pPr>
                      <a:endParaRPr lang="en-GB" sz="800">
                        <a:latin typeface="Arial"/>
                        <a:ea typeface="Times New Roman"/>
                        <a:cs typeface="Times New Roman"/>
                      </a:endParaRPr>
                    </a:p>
                  </a:txBody>
                  <a:tcPr marL="44911" marR="44911" marT="0" marB="0"/>
                </a:tc>
                <a:tc>
                  <a:txBody>
                    <a:bodyPr/>
                    <a:lstStyle/>
                    <a:p>
                      <a:pPr algn="ctr">
                        <a:spcBef>
                          <a:spcPts val="300"/>
                        </a:spcBef>
                        <a:spcAft>
                          <a:spcPts val="200"/>
                        </a:spcAft>
                      </a:pPr>
                      <a:endParaRPr lang="en-GB" sz="800" dirty="0">
                        <a:latin typeface="Arial"/>
                        <a:ea typeface="Times New Roman"/>
                        <a:cs typeface="Times New Roman"/>
                      </a:endParaRPr>
                    </a:p>
                  </a:txBody>
                  <a:tcPr marL="44911" marR="44911" marT="0" marB="0" anchor="ctr"/>
                </a:tc>
                <a:tc>
                  <a:txBody>
                    <a:bodyPr/>
                    <a:lstStyle/>
                    <a:p>
                      <a:endParaRPr lang="fr-FR" sz="800" dirty="0"/>
                    </a:p>
                  </a:txBody>
                  <a:tcPr marL="44911" marR="44911" marT="0" marB="0" anchor="ctr"/>
                </a:tc>
                <a:tc gridSpan="2">
                  <a:txBody>
                    <a:bodyPr/>
                    <a:lstStyle/>
                    <a:p>
                      <a:pPr algn="ctr">
                        <a:spcBef>
                          <a:spcPts val="300"/>
                        </a:spcBef>
                        <a:spcAft>
                          <a:spcPts val="200"/>
                        </a:spcAft>
                      </a:pPr>
                      <a:endParaRPr lang="en-GB" sz="800">
                        <a:latin typeface="Arial"/>
                        <a:ea typeface="Times New Roman"/>
                        <a:cs typeface="Times New Roman"/>
                      </a:endParaRPr>
                    </a:p>
                  </a:txBody>
                  <a:tcPr marL="44911" marR="44911" marT="0" marB="0"/>
                </a:tc>
                <a:tc hMerge="1">
                  <a:txBody>
                    <a:bodyPr/>
                    <a:lstStyle/>
                    <a:p>
                      <a:endParaRPr lang="fr-FR"/>
                    </a:p>
                  </a:txBody>
                  <a:tcPr/>
                </a:tc>
                <a:tc>
                  <a:txBody>
                    <a:bodyPr/>
                    <a:lstStyle/>
                    <a:p>
                      <a:endParaRPr lang="fr-FR" sz="800"/>
                    </a:p>
                  </a:txBody>
                  <a:tcPr marL="44911" marR="44911" marT="0" marB="0"/>
                </a:tc>
                <a:tc>
                  <a:txBody>
                    <a:bodyPr/>
                    <a:lstStyle/>
                    <a:p>
                      <a:pPr algn="ctr">
                        <a:spcBef>
                          <a:spcPts val="300"/>
                        </a:spcBef>
                        <a:spcAft>
                          <a:spcPts val="200"/>
                        </a:spcAft>
                      </a:pPr>
                      <a:endParaRPr lang="en-GB" sz="800">
                        <a:latin typeface="Arial"/>
                        <a:ea typeface="Times New Roman"/>
                        <a:cs typeface="Times New Roman"/>
                      </a:endParaRPr>
                    </a:p>
                  </a:txBody>
                  <a:tcPr marL="44911" marR="44911" marT="0" marB="0" anchor="ctr"/>
                </a:tc>
                <a:tc>
                  <a:txBody>
                    <a:bodyPr/>
                    <a:lstStyle/>
                    <a:p>
                      <a:pPr algn="ctr">
                        <a:spcBef>
                          <a:spcPts val="300"/>
                        </a:spcBef>
                        <a:spcAft>
                          <a:spcPts val="200"/>
                        </a:spcAft>
                      </a:pPr>
                      <a:endParaRPr lang="en-GB" sz="800" dirty="0">
                        <a:latin typeface="Arial"/>
                        <a:ea typeface="Times New Roman"/>
                        <a:cs typeface="Times New Roman"/>
                      </a:endParaRPr>
                    </a:p>
                  </a:txBody>
                  <a:tcPr marL="44911" marR="44911" marT="0" marB="0" anchor="ctr"/>
                </a:tc>
              </a:tr>
              <a:tr h="183229">
                <a:tc>
                  <a:txBody>
                    <a:bodyPr/>
                    <a:lstStyle/>
                    <a:p>
                      <a:pPr algn="l">
                        <a:spcBef>
                          <a:spcPts val="300"/>
                        </a:spcBef>
                        <a:spcAft>
                          <a:spcPts val="300"/>
                        </a:spcAft>
                      </a:pPr>
                      <a:r>
                        <a:rPr lang="en-GB" sz="800"/>
                        <a:t>Langue vivante II</a:t>
                      </a:r>
                      <a:r>
                        <a:rPr lang="en-GB" sz="800" baseline="30000"/>
                        <a:t>(3)</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EF1</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endParaRPr lang="en-GB"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dirty="0" err="1"/>
                        <a:t>orale</a:t>
                      </a:r>
                      <a:endParaRPr lang="fr-FR" sz="8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20 min</a:t>
                      </a:r>
                      <a:r>
                        <a:rPr lang="en-GB" sz="800" baseline="30000"/>
                        <a:t>(4)</a:t>
                      </a:r>
                      <a:endParaRPr lang="fr-FR" sz="800">
                        <a:latin typeface="Arial"/>
                        <a:ea typeface="Times New Roman"/>
                        <a:cs typeface="Times New Roman"/>
                      </a:endParaRPr>
                    </a:p>
                  </a:txBody>
                  <a:tcPr marL="44911" marR="44911" marT="0" marB="0" anchor="ctr"/>
                </a:tc>
                <a:tc gridSpan="2">
                  <a:txBody>
                    <a:bodyPr/>
                    <a:lstStyle/>
                    <a:p>
                      <a:pPr algn="ctr">
                        <a:spcBef>
                          <a:spcPts val="200"/>
                        </a:spcBef>
                        <a:spcAft>
                          <a:spcPts val="200"/>
                        </a:spcAft>
                      </a:pPr>
                      <a:r>
                        <a:rPr lang="en-GB" sz="800" dirty="0" err="1"/>
                        <a:t>orale</a:t>
                      </a:r>
                      <a:endParaRPr lang="fr-FR" sz="800" dirty="0">
                        <a:latin typeface="Arial"/>
                        <a:ea typeface="Times New Roman"/>
                        <a:cs typeface="Times New Roman"/>
                      </a:endParaRPr>
                    </a:p>
                  </a:txBody>
                  <a:tcPr marL="44911" marR="44911" marT="0" marB="0" anchor="ctr"/>
                </a:tc>
                <a:tc hMerge="1">
                  <a:txBody>
                    <a:bodyPr/>
                    <a:lstStyle/>
                    <a:p>
                      <a:endParaRPr lang="fr-FR"/>
                    </a:p>
                  </a:txBody>
                  <a:tcPr/>
                </a:tc>
                <a:tc>
                  <a:txBody>
                    <a:bodyPr/>
                    <a:lstStyle/>
                    <a:p>
                      <a:pPr algn="ctr">
                        <a:spcBef>
                          <a:spcPts val="200"/>
                        </a:spcBef>
                        <a:spcAft>
                          <a:spcPts val="200"/>
                        </a:spcAft>
                      </a:pPr>
                      <a:r>
                        <a:rPr lang="en-GB" sz="800"/>
                        <a:t>20 min</a:t>
                      </a:r>
                      <a:r>
                        <a:rPr lang="en-GB" sz="800" baseline="30000"/>
                        <a:t>(4)</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a:t>orale </a:t>
                      </a:r>
                      <a:endParaRPr lang="fr-FR" sz="8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800" dirty="0"/>
                        <a:t>20 min</a:t>
                      </a:r>
                      <a:r>
                        <a:rPr lang="en-GB" sz="800" baseline="30000" dirty="0"/>
                        <a:t>(4)</a:t>
                      </a:r>
                      <a:endParaRPr lang="fr-FR" sz="800" dirty="0">
                        <a:latin typeface="Arial"/>
                        <a:ea typeface="Times New Roman"/>
                        <a:cs typeface="Times New Roman"/>
                      </a:endParaRPr>
                    </a:p>
                  </a:txBody>
                  <a:tcPr marL="44911" marR="44911" marT="0" marB="0" anchor="ctr"/>
                </a:tc>
              </a:tr>
            </a:tbl>
          </a:graphicData>
        </a:graphic>
      </p:graphicFrame>
      <p:graphicFrame>
        <p:nvGraphicFramePr>
          <p:cNvPr id="8" name="Tableau 7"/>
          <p:cNvGraphicFramePr>
            <a:graphicFrameLocks noGrp="1"/>
          </p:cNvGraphicFramePr>
          <p:nvPr/>
        </p:nvGraphicFramePr>
        <p:xfrm>
          <a:off x="1187624" y="1196752"/>
          <a:ext cx="6696744" cy="3960441"/>
        </p:xfrm>
        <a:graphic>
          <a:graphicData uri="http://schemas.openxmlformats.org/drawingml/2006/table">
            <a:tbl>
              <a:tblPr>
                <a:tableStyleId>{8A107856-5554-42FB-B03E-39F5DBC370BA}</a:tableStyleId>
              </a:tblPr>
              <a:tblGrid>
                <a:gridCol w="3383598"/>
                <a:gridCol w="654148"/>
                <a:gridCol w="590888"/>
                <a:gridCol w="1280259"/>
                <a:gridCol w="787851"/>
              </a:tblGrid>
              <a:tr h="838682">
                <a:tc>
                  <a:txBody>
                    <a:bodyPr/>
                    <a:lstStyle/>
                    <a:p>
                      <a:pPr algn="l">
                        <a:spcBef>
                          <a:spcPts val="300"/>
                        </a:spcBef>
                        <a:spcAft>
                          <a:spcPts val="300"/>
                        </a:spcAft>
                      </a:pPr>
                      <a:r>
                        <a:rPr lang="fr-FR" sz="1400" dirty="0"/>
                        <a:t>E4 Étude d'un système numérique et d'information</a:t>
                      </a:r>
                      <a:endParaRPr lang="fr-FR" sz="14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1400"/>
                        <a:t>U4</a:t>
                      </a:r>
                      <a:endParaRPr lang="fr-FR" sz="14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1400"/>
                        <a:t>5</a:t>
                      </a:r>
                      <a:endParaRPr lang="fr-FR" sz="140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1400" dirty="0" err="1"/>
                        <a:t>écrite</a:t>
                      </a:r>
                      <a:endParaRPr lang="fr-FR" sz="14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en-GB" sz="1400" dirty="0"/>
                        <a:t>6 h</a:t>
                      </a:r>
                      <a:endParaRPr lang="fr-FR" sz="1400" dirty="0">
                        <a:latin typeface="Arial"/>
                        <a:ea typeface="Times New Roman"/>
                        <a:cs typeface="Times New Roman"/>
                      </a:endParaRPr>
                    </a:p>
                  </a:txBody>
                  <a:tcPr marL="44911" marR="44911" marT="0" marB="0" anchor="ctr"/>
                </a:tc>
              </a:tr>
              <a:tr h="885275">
                <a:tc>
                  <a:txBody>
                    <a:bodyPr/>
                    <a:lstStyle/>
                    <a:p>
                      <a:pPr algn="l">
                        <a:spcBef>
                          <a:spcPts val="300"/>
                        </a:spcBef>
                        <a:spcAft>
                          <a:spcPts val="300"/>
                        </a:spcAft>
                      </a:pPr>
                      <a:r>
                        <a:rPr lang="fr-FR" sz="1400" dirty="0"/>
                        <a:t>E5 Intervention sur un système numérique et d'information</a:t>
                      </a:r>
                      <a:endParaRPr lang="fr-FR" sz="14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fr-FR" sz="1400" dirty="0"/>
                        <a:t>U5</a:t>
                      </a:r>
                      <a:endParaRPr lang="fr-FR" sz="1400" dirty="0">
                        <a:latin typeface="Arial"/>
                        <a:ea typeface="Times New Roman"/>
                        <a:cs typeface="Times New Roman"/>
                      </a:endParaRPr>
                    </a:p>
                  </a:txBody>
                  <a:tcPr marL="44911" marR="44911" marT="0" marB="0" anchor="ctr"/>
                </a:tc>
                <a:tc>
                  <a:txBody>
                    <a:bodyPr/>
                    <a:lstStyle/>
                    <a:p>
                      <a:pPr algn="ctr">
                        <a:spcBef>
                          <a:spcPts val="200"/>
                        </a:spcBef>
                        <a:spcAft>
                          <a:spcPts val="200"/>
                        </a:spcAft>
                      </a:pPr>
                      <a:r>
                        <a:rPr lang="fr-FR" sz="1400"/>
                        <a:t>5</a:t>
                      </a:r>
                      <a:endParaRPr lang="fr-FR" sz="1400">
                        <a:latin typeface="Arial"/>
                        <a:ea typeface="Times New Roman"/>
                        <a:cs typeface="Times New Roman"/>
                      </a:endParaRPr>
                    </a:p>
                  </a:txBody>
                  <a:tcPr marL="44911" marR="44911" marT="0" marB="0" anchor="ctr"/>
                </a:tc>
                <a:tc gridSpan="2">
                  <a:txBody>
                    <a:bodyPr/>
                    <a:lstStyle/>
                    <a:p>
                      <a:pPr algn="ctr">
                        <a:spcBef>
                          <a:spcPts val="200"/>
                        </a:spcBef>
                        <a:spcAft>
                          <a:spcPts val="200"/>
                        </a:spcAft>
                      </a:pPr>
                      <a:r>
                        <a:rPr lang="en-GB" sz="1400" dirty="0"/>
                        <a:t>CCF</a:t>
                      </a:r>
                      <a:endParaRPr lang="fr-FR" sz="1400" dirty="0"/>
                    </a:p>
                    <a:p>
                      <a:pPr algn="ctr">
                        <a:spcBef>
                          <a:spcPts val="200"/>
                        </a:spcBef>
                        <a:spcAft>
                          <a:spcPts val="200"/>
                        </a:spcAft>
                      </a:pPr>
                      <a:r>
                        <a:rPr lang="en-GB" sz="1400" dirty="0"/>
                        <a:t>2 situations </a:t>
                      </a:r>
                      <a:r>
                        <a:rPr lang="en-GB" sz="1400" dirty="0" err="1"/>
                        <a:t>d’évaluation</a:t>
                      </a:r>
                      <a:endParaRPr lang="fr-FR" sz="1400" dirty="0">
                        <a:latin typeface="Arial"/>
                        <a:ea typeface="Times New Roman"/>
                        <a:cs typeface="Times New Roman"/>
                      </a:endParaRPr>
                    </a:p>
                  </a:txBody>
                  <a:tcPr marL="44911" marR="44911" marT="0" marB="0" anchor="ctr"/>
                </a:tc>
                <a:tc hMerge="1">
                  <a:txBody>
                    <a:bodyPr/>
                    <a:lstStyle/>
                    <a:p>
                      <a:endParaRPr lang="fr-FR"/>
                    </a:p>
                  </a:txBody>
                  <a:tcPr/>
                </a:tc>
              </a:tr>
              <a:tr h="838682">
                <a:tc>
                  <a:txBody>
                    <a:bodyPr/>
                    <a:lstStyle/>
                    <a:p>
                      <a:pPr algn="l">
                        <a:spcBef>
                          <a:spcPts val="300"/>
                        </a:spcBef>
                        <a:spcAft>
                          <a:spcPts val="300"/>
                        </a:spcAft>
                      </a:pPr>
                      <a:r>
                        <a:rPr lang="fr-FR" sz="1400" dirty="0"/>
                        <a:t>E6 Épreuve professionnelle de synthèse</a:t>
                      </a:r>
                      <a:endParaRPr lang="fr-FR" sz="1400" dirty="0">
                        <a:latin typeface="Arial"/>
                        <a:ea typeface="Times New Roman"/>
                        <a:cs typeface="Times New Roman"/>
                      </a:endParaRPr>
                    </a:p>
                  </a:txBody>
                  <a:tcPr marL="44911" marR="44911" marT="0" marB="0" anchor="ctr"/>
                </a:tc>
                <a:tc>
                  <a:txBody>
                    <a:bodyPr/>
                    <a:lstStyle/>
                    <a:p>
                      <a:pPr algn="ctr">
                        <a:spcBef>
                          <a:spcPts val="200"/>
                        </a:spcBef>
                        <a:spcAft>
                          <a:spcPts val="200"/>
                        </a:spcAft>
                      </a:pPr>
                      <a:endParaRPr lang="fr-FR" sz="1400" dirty="0">
                        <a:latin typeface="Arial"/>
                        <a:ea typeface="Times New Roman"/>
                        <a:cs typeface="Times New Roman"/>
                      </a:endParaRPr>
                    </a:p>
                  </a:txBody>
                  <a:tcPr marL="44911" marR="44911" marT="0" marB="0"/>
                </a:tc>
                <a:tc>
                  <a:txBody>
                    <a:bodyPr/>
                    <a:lstStyle/>
                    <a:p>
                      <a:pPr algn="ctr">
                        <a:spcBef>
                          <a:spcPts val="200"/>
                        </a:spcBef>
                        <a:spcAft>
                          <a:spcPts val="200"/>
                        </a:spcAft>
                      </a:pPr>
                      <a:endParaRPr lang="fr-FR" sz="1400" dirty="0">
                        <a:latin typeface="Arial"/>
                        <a:ea typeface="Times New Roman"/>
                        <a:cs typeface="Times New Roman"/>
                      </a:endParaRPr>
                    </a:p>
                  </a:txBody>
                  <a:tcPr marL="44911" marR="44911" marT="0" marB="0"/>
                </a:tc>
                <a:tc>
                  <a:txBody>
                    <a:bodyPr/>
                    <a:lstStyle/>
                    <a:p>
                      <a:pPr algn="ctr">
                        <a:spcBef>
                          <a:spcPts val="200"/>
                        </a:spcBef>
                        <a:spcAft>
                          <a:spcPts val="200"/>
                        </a:spcAft>
                      </a:pPr>
                      <a:endParaRPr lang="fr-FR" sz="1400" dirty="0">
                        <a:latin typeface="Arial"/>
                        <a:ea typeface="Times New Roman"/>
                        <a:cs typeface="Times New Roman"/>
                      </a:endParaRPr>
                    </a:p>
                  </a:txBody>
                  <a:tcPr marL="44911" marR="44911" marT="0" marB="0"/>
                </a:tc>
                <a:tc>
                  <a:txBody>
                    <a:bodyPr/>
                    <a:lstStyle/>
                    <a:p>
                      <a:endParaRPr lang="fr-FR" sz="1400" dirty="0"/>
                    </a:p>
                  </a:txBody>
                  <a:tcPr marL="44911" marR="44911" marT="0" marB="0"/>
                </a:tc>
              </a:tr>
              <a:tr h="838682">
                <a:tc>
                  <a:txBody>
                    <a:bodyPr/>
                    <a:lstStyle/>
                    <a:p>
                      <a:pPr marL="90170" algn="l">
                        <a:spcBef>
                          <a:spcPts val="300"/>
                        </a:spcBef>
                        <a:spcAft>
                          <a:spcPts val="200"/>
                        </a:spcAft>
                      </a:pPr>
                      <a:r>
                        <a:rPr lang="fr-FR" sz="1400"/>
                        <a:t>Sous-épreuve E61 : Rapport d’activité en entreprise</a:t>
                      </a:r>
                      <a:endParaRPr lang="fr-FR" sz="14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1400"/>
                        <a:t>U6.1</a:t>
                      </a:r>
                      <a:endParaRPr lang="fr-FR" sz="14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1400" dirty="0"/>
                        <a:t>2</a:t>
                      </a:r>
                      <a:endParaRPr lang="fr-FR" sz="1400" dirty="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1400" dirty="0" err="1"/>
                        <a:t>orale</a:t>
                      </a:r>
                      <a:endParaRPr lang="fr-FR" sz="1400" dirty="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1400" dirty="0"/>
                        <a:t>30 min</a:t>
                      </a:r>
                      <a:r>
                        <a:rPr lang="en-GB" sz="1400" baseline="30000" dirty="0"/>
                        <a:t>(5)</a:t>
                      </a:r>
                      <a:endParaRPr lang="fr-FR" sz="1400" dirty="0">
                        <a:latin typeface="Arial"/>
                        <a:ea typeface="Times New Roman"/>
                        <a:cs typeface="Times New Roman"/>
                      </a:endParaRPr>
                    </a:p>
                  </a:txBody>
                  <a:tcPr marL="44911" marR="44911" marT="0" marB="0" anchor="ctr"/>
                </a:tc>
              </a:tr>
              <a:tr h="559120">
                <a:tc>
                  <a:txBody>
                    <a:bodyPr/>
                    <a:lstStyle/>
                    <a:p>
                      <a:pPr marL="90170" algn="l">
                        <a:spcBef>
                          <a:spcPts val="300"/>
                        </a:spcBef>
                        <a:spcAft>
                          <a:spcPts val="200"/>
                        </a:spcAft>
                      </a:pPr>
                      <a:r>
                        <a:rPr lang="fr-FR" sz="1400"/>
                        <a:t>Sous-épreuve E62 : Projet technique</a:t>
                      </a:r>
                      <a:endParaRPr lang="fr-FR" sz="14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1400"/>
                        <a:t>U6.2</a:t>
                      </a:r>
                      <a:endParaRPr lang="fr-FR" sz="14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1400"/>
                        <a:t>6</a:t>
                      </a:r>
                      <a:r>
                        <a:rPr lang="fr-FR" sz="1400" baseline="30000"/>
                        <a:t>(6)</a:t>
                      </a:r>
                      <a:endParaRPr lang="fr-FR" sz="140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1400" dirty="0" err="1"/>
                        <a:t>orale</a:t>
                      </a:r>
                      <a:endParaRPr lang="fr-FR" sz="1400" dirty="0">
                        <a:latin typeface="Arial"/>
                        <a:ea typeface="Times New Roman"/>
                        <a:cs typeface="Times New Roman"/>
                      </a:endParaRPr>
                    </a:p>
                  </a:txBody>
                  <a:tcPr marL="44911" marR="44911" marT="0" marB="0" anchor="ctr"/>
                </a:tc>
                <a:tc>
                  <a:txBody>
                    <a:bodyPr/>
                    <a:lstStyle/>
                    <a:p>
                      <a:pPr algn="ctr">
                        <a:spcBef>
                          <a:spcPts val="300"/>
                        </a:spcBef>
                        <a:spcAft>
                          <a:spcPts val="200"/>
                        </a:spcAft>
                      </a:pPr>
                      <a:r>
                        <a:rPr lang="en-GB" sz="1400" dirty="0"/>
                        <a:t>1 h</a:t>
                      </a:r>
                      <a:endParaRPr lang="fr-FR" sz="1400" dirty="0">
                        <a:latin typeface="Arial"/>
                        <a:ea typeface="Times New Roman"/>
                        <a:cs typeface="Times New Roman"/>
                      </a:endParaRPr>
                    </a:p>
                  </a:txBody>
                  <a:tcPr marL="44911" marR="44911" marT="0" marB="0" anchor="ctr"/>
                </a:tc>
              </a:tr>
            </a:tbl>
          </a:graphicData>
        </a:graphic>
      </p:graphicFrame>
      <p:sp>
        <p:nvSpPr>
          <p:cNvPr id="9" name="Rectangle à coins arrondis 8"/>
          <p:cNvSpPr/>
          <p:nvPr/>
        </p:nvSpPr>
        <p:spPr>
          <a:xfrm>
            <a:off x="1115616" y="1268760"/>
            <a:ext cx="6840760" cy="720080"/>
          </a:xfrm>
          <a:prstGeom prst="roundRect">
            <a:avLst/>
          </a:prstGeom>
          <a:solidFill>
            <a:schemeClr val="accent2">
              <a:lumMod val="40000"/>
              <a:lumOff val="60000"/>
              <a:alpha val="0"/>
            </a:schemeClr>
          </a:solidFill>
          <a:ln w="76200"/>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0" name="Rectangle à coins arrondis 9"/>
          <p:cNvSpPr/>
          <p:nvPr/>
        </p:nvSpPr>
        <p:spPr>
          <a:xfrm>
            <a:off x="1115616" y="2060848"/>
            <a:ext cx="6840760" cy="864096"/>
          </a:xfrm>
          <a:prstGeom prst="roundRect">
            <a:avLst/>
          </a:prstGeom>
          <a:solidFill>
            <a:schemeClr val="accent2">
              <a:lumMod val="40000"/>
              <a:lumOff val="60000"/>
              <a:alpha val="0"/>
            </a:schemeClr>
          </a:solidFill>
          <a:ln w="76200"/>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2" name="Rectangle à coins arrondis 11"/>
          <p:cNvSpPr/>
          <p:nvPr/>
        </p:nvSpPr>
        <p:spPr>
          <a:xfrm>
            <a:off x="1115616" y="3140968"/>
            <a:ext cx="6840760" cy="1944216"/>
          </a:xfrm>
          <a:prstGeom prst="roundRect">
            <a:avLst/>
          </a:prstGeom>
          <a:solidFill>
            <a:schemeClr val="accent2">
              <a:lumMod val="40000"/>
              <a:lumOff val="60000"/>
              <a:alpha val="0"/>
            </a:schemeClr>
          </a:solidFill>
          <a:ln w="76200"/>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3" name="Rectangle à coins arrondis 12"/>
          <p:cNvSpPr/>
          <p:nvPr/>
        </p:nvSpPr>
        <p:spPr>
          <a:xfrm>
            <a:off x="0" y="4941168"/>
            <a:ext cx="8640960" cy="1700808"/>
          </a:xfrm>
          <a:prstGeom prst="roundRect">
            <a:avLst/>
          </a:prstGeom>
          <a:ln w="76200"/>
        </p:spPr>
        <p:style>
          <a:lnRef idx="2">
            <a:schemeClr val="accent2"/>
          </a:lnRef>
          <a:fillRef idx="1">
            <a:schemeClr val="lt1"/>
          </a:fillRef>
          <a:effectRef idx="0">
            <a:schemeClr val="accent2"/>
          </a:effectRef>
          <a:fontRef idx="minor">
            <a:schemeClr val="dk1"/>
          </a:fontRef>
        </p:style>
        <p:txBody>
          <a:bodyPr rtlCol="0" anchor="ctr"/>
          <a:lstStyle/>
          <a:p>
            <a:r>
              <a:rPr lang="fr-FR" sz="1300" baseline="30000" dirty="0" smtClean="0"/>
              <a:t>(4)</a:t>
            </a:r>
            <a:r>
              <a:rPr lang="fr-FR" sz="1300" dirty="0" smtClean="0"/>
              <a:t> Précédée de 30 minutes de préparation.</a:t>
            </a:r>
          </a:p>
          <a:p>
            <a:r>
              <a:rPr lang="fr-FR" sz="1300" baseline="30000" dirty="0" smtClean="0"/>
              <a:t>(5)</a:t>
            </a:r>
            <a:r>
              <a:rPr lang="fr-FR" sz="1300" dirty="0" smtClean="0"/>
              <a:t> La note est proposée par la commission d’interrogation de l’E6 hors présence du candidat, après analyse de la fiche d’évaluation complétée par l’équipe pédagogique.</a:t>
            </a:r>
          </a:p>
          <a:p>
            <a:r>
              <a:rPr lang="fr-FR" sz="1300" baseline="30000" dirty="0" smtClean="0"/>
              <a:t>(6)</a:t>
            </a:r>
            <a:r>
              <a:rPr lang="fr-FR" sz="1300" dirty="0" smtClean="0"/>
              <a:t> Pour cette épreuve, trois points de coefficients seront attribués à partir de la moyenne des notes obtenues lors des 3 revues de projet. Les trois autres points de coefficients seront attribués par le jury lors de l’épreuve orale d’une heure.</a:t>
            </a:r>
          </a:p>
          <a:p>
            <a:r>
              <a:rPr lang="fr-FR" sz="1300" baseline="30000" dirty="0" smtClean="0"/>
              <a:t>(7)</a:t>
            </a:r>
            <a:r>
              <a:rPr lang="fr-FR" sz="1300" dirty="0" smtClean="0"/>
              <a:t> Pour la formation à distance, l’établissement où se passe l’examen doit fournir un dossier décrivant entièrement un système un mois avant l’épreuve. Le candidat doit se baser sur ce dossier pour réaliser l’exploitation et la mise en œuvre du système.</a:t>
            </a:r>
            <a:endParaRPr lang="fr-FR" sz="1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1" nodeType="click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2" nodeType="clickEffect">
                                  <p:stCondLst>
                                    <p:cond delay="0"/>
                                  </p:stCondLst>
                                  <p:childTnLst>
                                    <p:set>
                                      <p:cBhvr>
                                        <p:cTn id="17" dur="1" fill="hold">
                                          <p:stCondLst>
                                            <p:cond delay="0"/>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1" nodeType="click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2" nodeType="clickEffect">
                                  <p:stCondLst>
                                    <p:cond delay="0"/>
                                  </p:stCondLst>
                                  <p:childTnLst>
                                    <p:set>
                                      <p:cBhvr>
                                        <p:cTn id="25" dur="1" fill="hold">
                                          <p:stCondLst>
                                            <p:cond delay="0"/>
                                          </p:stCondLst>
                                        </p:cTn>
                                        <p:tgtEl>
                                          <p:spTgt spid="10"/>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1" nodeType="clickEffect">
                                  <p:stCondLst>
                                    <p:cond delay="0"/>
                                  </p:stCondLst>
                                  <p:childTnLst>
                                    <p:set>
                                      <p:cBhvr>
                                        <p:cTn id="29" dur="1" fill="hold">
                                          <p:stCondLst>
                                            <p:cond delay="0"/>
                                          </p:stCondLst>
                                        </p:cTn>
                                        <p:tgtEl>
                                          <p:spTgt spid="1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2" nodeType="clickEffect">
                                  <p:stCondLst>
                                    <p:cond delay="0"/>
                                  </p:stCondLst>
                                  <p:childTnLst>
                                    <p:set>
                                      <p:cBhvr>
                                        <p:cTn id="33" dur="1" fill="hold">
                                          <p:stCondLst>
                                            <p:cond delay="0"/>
                                          </p:stCondLst>
                                        </p:cTn>
                                        <p:tgtEl>
                                          <p:spTgt spid="12"/>
                                        </p:tgtEl>
                                        <p:attrNameLst>
                                          <p:attrName>style.visibility</p:attrName>
                                        </p:attrNameLst>
                                      </p:cBhvr>
                                      <p:to>
                                        <p:strVal val="hidden"/>
                                      </p:to>
                                    </p:set>
                                  </p:childTnLst>
                                </p:cTn>
                              </p:par>
                            </p:childTnLst>
                          </p:cTn>
                        </p:par>
                        <p:par>
                          <p:cTn id="34" fill="hold">
                            <p:stCondLst>
                              <p:cond delay="0"/>
                            </p:stCondLst>
                            <p:childTnLst>
                              <p:par>
                                <p:cTn id="35" presetID="1" presetClass="entr" presetSubtype="0"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P spid="9" grpId="2" animBg="1"/>
      <p:bldP spid="10" grpId="1" animBg="1"/>
      <p:bldP spid="10" grpId="2" animBg="1"/>
      <p:bldP spid="12" grpId="1" animBg="1"/>
      <p:bldP spid="12" grpId="2"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251520" y="1556792"/>
            <a:ext cx="8712968" cy="4862870"/>
          </a:xfrm>
          <a:prstGeom prst="rect">
            <a:avLst/>
          </a:prstGeom>
          <a:noFill/>
        </p:spPr>
        <p:txBody>
          <a:bodyPr wrap="square" rtlCol="0">
            <a:spAutoFit/>
          </a:bodyPr>
          <a:lstStyle/>
          <a:p>
            <a:r>
              <a:rPr lang="fr-FR" b="1" dirty="0" smtClean="0"/>
              <a:t>Une épreuve écrite en deux partie:</a:t>
            </a:r>
          </a:p>
          <a:p>
            <a:pPr marL="447675" lvl="1" indent="-447675">
              <a:buFont typeface="Wingdings" pitchFamily="2" charset="2"/>
              <a:buChar char="Ø"/>
            </a:pPr>
            <a:r>
              <a:rPr lang="fr-FR" sz="1600" dirty="0" smtClean="0"/>
              <a:t>Coefficient 5-Ecrit 6h</a:t>
            </a:r>
          </a:p>
          <a:p>
            <a:pPr marL="803275" lvl="1" indent="-360363">
              <a:buFont typeface="Wingdings" pitchFamily="2" charset="2"/>
              <a:buChar char="Ø"/>
            </a:pPr>
            <a:endParaRPr lang="fr-FR" dirty="0" smtClean="0"/>
          </a:p>
          <a:p>
            <a:pPr marL="803275" lvl="1" indent="-360363">
              <a:buFont typeface="Wingdings" pitchFamily="2" charset="2"/>
              <a:buChar char="Ø"/>
            </a:pPr>
            <a:endParaRPr lang="fr-FR" dirty="0" smtClean="0"/>
          </a:p>
          <a:p>
            <a:pPr marL="803275" lvl="1" indent="-360363">
              <a:buFont typeface="Wingdings" pitchFamily="2" charset="2"/>
              <a:buChar char="Ø"/>
            </a:pPr>
            <a:endParaRPr lang="fr-FR" dirty="0" smtClean="0"/>
          </a:p>
          <a:p>
            <a:pPr marL="803275" lvl="1" indent="-360363">
              <a:buFont typeface="Wingdings" pitchFamily="2" charset="2"/>
              <a:buChar char="Ø"/>
            </a:pPr>
            <a:endParaRPr lang="fr-FR" dirty="0" smtClean="0"/>
          </a:p>
          <a:p>
            <a:pPr marL="803275" lvl="1" indent="-360363">
              <a:buFont typeface="Wingdings" pitchFamily="2" charset="2"/>
              <a:buChar char="Ø"/>
            </a:pPr>
            <a:endParaRPr lang="fr-FR" dirty="0" smtClean="0"/>
          </a:p>
          <a:p>
            <a:pPr marL="447675" lvl="1" indent="-447675">
              <a:buFont typeface="Wingdings" pitchFamily="2" charset="2"/>
              <a:buChar char="Ø"/>
            </a:pPr>
            <a:endParaRPr lang="fr-FR" sz="1600" dirty="0" smtClean="0"/>
          </a:p>
          <a:p>
            <a:pPr marL="447675" lvl="1" indent="-447675">
              <a:buFont typeface="Wingdings" pitchFamily="2" charset="2"/>
              <a:buChar char="Ø"/>
            </a:pPr>
            <a:r>
              <a:rPr lang="fr-FR" sz="1600" dirty="0" smtClean="0"/>
              <a:t>La première partie présente le système numérique à étudier et a pour objectif les compétences professionnelle C3.2, C3.4, C3.7, C7.2 </a:t>
            </a:r>
          </a:p>
          <a:p>
            <a:pPr marL="803275" lvl="1" indent="-360363"/>
            <a:endParaRPr lang="fr-FR" dirty="0" smtClean="0"/>
          </a:p>
          <a:p>
            <a:pPr marL="803275" lvl="1" indent="-360363"/>
            <a:endParaRPr lang="fr-FR" dirty="0" smtClean="0"/>
          </a:p>
          <a:p>
            <a:pPr marL="803275" lvl="1" indent="-360363"/>
            <a:endParaRPr lang="fr-FR" dirty="0" smtClean="0"/>
          </a:p>
          <a:p>
            <a:pPr marL="447675" lvl="1" indent="-447675">
              <a:buFont typeface="Wingdings" pitchFamily="2" charset="2"/>
              <a:buChar char="Ø"/>
            </a:pPr>
            <a:endParaRPr lang="fr-FR" dirty="0" smtClean="0"/>
          </a:p>
          <a:p>
            <a:pPr marL="447675" lvl="1" indent="-447675">
              <a:buFont typeface="Wingdings" pitchFamily="2" charset="2"/>
              <a:buChar char="Ø"/>
            </a:pPr>
            <a:endParaRPr lang="fr-FR" dirty="0" smtClean="0"/>
          </a:p>
          <a:p>
            <a:pPr marL="447675" lvl="1" indent="-447675">
              <a:buFont typeface="Wingdings" pitchFamily="2" charset="2"/>
              <a:buChar char="Ø"/>
            </a:pPr>
            <a:endParaRPr lang="fr-FR" sz="1600" dirty="0" smtClean="0"/>
          </a:p>
          <a:p>
            <a:pPr marL="447675" lvl="1" indent="-447675">
              <a:buFont typeface="Wingdings" pitchFamily="2" charset="2"/>
              <a:buChar char="Ø"/>
            </a:pPr>
            <a:r>
              <a:rPr lang="fr-FR" sz="1600" dirty="0" smtClean="0"/>
              <a:t>La seconde destinée à évaluer la connaissance, et la mise en œuvre des lois et des principes des modèles étudiés dans le cadre du programme de sciences physiques</a:t>
            </a:r>
            <a:endParaRPr lang="fr-FR" sz="1600" dirty="0"/>
          </a:p>
        </p:txBody>
      </p:sp>
      <p:sp>
        <p:nvSpPr>
          <p:cNvPr id="9" name="Titre 8"/>
          <p:cNvSpPr>
            <a:spLocks noGrp="1"/>
          </p:cNvSpPr>
          <p:nvPr>
            <p:ph type="title"/>
          </p:nvPr>
        </p:nvSpPr>
        <p:spPr/>
        <p:txBody>
          <a:bodyPr>
            <a:normAutofit fontScale="90000"/>
          </a:bodyPr>
          <a:lstStyle/>
          <a:p>
            <a:pPr algn="r"/>
            <a:r>
              <a:rPr lang="fr-FR" sz="4000" cap="all" dirty="0" smtClean="0">
                <a:solidFill>
                  <a:schemeClr val="bg2"/>
                </a:solidFill>
              </a:rPr>
              <a:t>Épreuve E4: étude d’un système numérique et d’information</a:t>
            </a:r>
            <a:endParaRPr lang="fr-FR" sz="4000" cap="all" dirty="0">
              <a:solidFill>
                <a:schemeClr val="bg2"/>
              </a:solidFill>
            </a:endParaRPr>
          </a:p>
        </p:txBody>
      </p:sp>
      <p:sp>
        <p:nvSpPr>
          <p:cNvPr id="13" name="Rectangle à coins arrondis 12"/>
          <p:cNvSpPr/>
          <p:nvPr/>
        </p:nvSpPr>
        <p:spPr>
          <a:xfrm>
            <a:off x="1475656" y="2132856"/>
            <a:ext cx="5616624" cy="792088"/>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fr-FR" sz="1400" dirty="0" smtClean="0"/>
              <a:t>Le candidat gère son temps, mais des préconisations sont données :</a:t>
            </a:r>
          </a:p>
          <a:p>
            <a:pPr marL="803275" lvl="1" indent="-360363" defTabSz="442913">
              <a:buFont typeface="Wingdings" pitchFamily="2" charset="2"/>
              <a:buChar char="Ø"/>
            </a:pPr>
            <a:r>
              <a:rPr lang="fr-FR" sz="1400" dirty="0" smtClean="0"/>
              <a:t>Partie 1: </a:t>
            </a:r>
            <a:r>
              <a:rPr lang="fr-FR" sz="1400" dirty="0" smtClean="0"/>
              <a:t>4heures  (compétences professionnelles)</a:t>
            </a:r>
            <a:endParaRPr lang="fr-FR" sz="1400" dirty="0" smtClean="0"/>
          </a:p>
          <a:p>
            <a:pPr marL="442913" lvl="1" indent="360363">
              <a:buFont typeface="Wingdings" pitchFamily="2" charset="2"/>
              <a:buChar char="Ø"/>
            </a:pPr>
            <a:r>
              <a:rPr lang="fr-FR" sz="1400" dirty="0" smtClean="0"/>
              <a:t>Partie 2: </a:t>
            </a:r>
            <a:r>
              <a:rPr lang="fr-FR" sz="1400" dirty="0" smtClean="0"/>
              <a:t>2heures (compétences SPC)</a:t>
            </a:r>
            <a:endParaRPr lang="fr-FR" sz="1400" dirty="0"/>
          </a:p>
        </p:txBody>
      </p:sp>
      <p:sp>
        <p:nvSpPr>
          <p:cNvPr id="14" name="Rectangle à coins arrondis 13"/>
          <p:cNvSpPr/>
          <p:nvPr/>
        </p:nvSpPr>
        <p:spPr>
          <a:xfrm>
            <a:off x="1475656" y="2996952"/>
            <a:ext cx="5616624" cy="50405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fr-FR" sz="1400" dirty="0" smtClean="0"/>
              <a:t>La première partie représente 60% de la note finale</a:t>
            </a:r>
          </a:p>
          <a:p>
            <a:r>
              <a:rPr lang="fr-FR" sz="1400" dirty="0" smtClean="0"/>
              <a:t>La seconde partie représente 40% de la note finale</a:t>
            </a:r>
          </a:p>
        </p:txBody>
      </p:sp>
      <p:grpSp>
        <p:nvGrpSpPr>
          <p:cNvPr id="29" name="Groupe 28"/>
          <p:cNvGrpSpPr/>
          <p:nvPr/>
        </p:nvGrpSpPr>
        <p:grpSpPr>
          <a:xfrm>
            <a:off x="0" y="4293096"/>
            <a:ext cx="2051720" cy="1551077"/>
            <a:chOff x="0" y="4293096"/>
            <a:chExt cx="2051720" cy="1551077"/>
          </a:xfrm>
        </p:grpSpPr>
        <p:sp>
          <p:nvSpPr>
            <p:cNvPr id="15" name="Rectangle à coins arrondis 14"/>
            <p:cNvSpPr/>
            <p:nvPr/>
          </p:nvSpPr>
          <p:spPr>
            <a:xfrm>
              <a:off x="107504" y="4293096"/>
              <a:ext cx="194421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Analyser le cahier des charges et extraire les informations</a:t>
              </a:r>
              <a:endParaRPr lang="fr-FR" sz="1200" dirty="0"/>
            </a:p>
          </p:txBody>
        </p:sp>
        <p:sp>
          <p:nvSpPr>
            <p:cNvPr id="24" name="ZoneTexte 23"/>
            <p:cNvSpPr txBox="1"/>
            <p:nvPr/>
          </p:nvSpPr>
          <p:spPr>
            <a:xfrm>
              <a:off x="0" y="5013176"/>
              <a:ext cx="1944216" cy="830997"/>
            </a:xfrm>
            <a:prstGeom prst="rect">
              <a:avLst/>
            </a:prstGeom>
            <a:noFill/>
          </p:spPr>
          <p:txBody>
            <a:bodyPr wrap="square" rtlCol="0">
              <a:spAutoFit/>
            </a:bodyPr>
            <a:lstStyle/>
            <a:p>
              <a:r>
                <a:rPr lang="fr-FR" sz="1200" dirty="0" smtClean="0"/>
                <a:t>C3.2: Analyser et compléter un dossier de spécifications techniques</a:t>
              </a:r>
              <a:endParaRPr lang="fr-FR" sz="1200" dirty="0" smtClean="0">
                <a:latin typeface="Arial"/>
                <a:ea typeface="Times New Roman"/>
              </a:endParaRPr>
            </a:p>
            <a:p>
              <a:endParaRPr lang="fr-FR" sz="1200" dirty="0"/>
            </a:p>
          </p:txBody>
        </p:sp>
      </p:grpSp>
      <p:grpSp>
        <p:nvGrpSpPr>
          <p:cNvPr id="34" name="Groupe 33"/>
          <p:cNvGrpSpPr/>
          <p:nvPr/>
        </p:nvGrpSpPr>
        <p:grpSpPr>
          <a:xfrm>
            <a:off x="2051720" y="4293096"/>
            <a:ext cx="4608512" cy="1541785"/>
            <a:chOff x="2051720" y="4293096"/>
            <a:chExt cx="4608512" cy="1541785"/>
          </a:xfrm>
        </p:grpSpPr>
        <p:sp>
          <p:nvSpPr>
            <p:cNvPr id="20" name="Flèche droite 19"/>
            <p:cNvSpPr/>
            <p:nvPr/>
          </p:nvSpPr>
          <p:spPr>
            <a:xfrm>
              <a:off x="2051720" y="4509120"/>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3" name="Groupe 32"/>
            <p:cNvGrpSpPr/>
            <p:nvPr/>
          </p:nvGrpSpPr>
          <p:grpSpPr>
            <a:xfrm>
              <a:off x="2411760" y="4293096"/>
              <a:ext cx="4248472" cy="1541785"/>
              <a:chOff x="2411760" y="4293096"/>
              <a:chExt cx="4248472" cy="1541785"/>
            </a:xfrm>
          </p:grpSpPr>
          <p:sp>
            <p:nvSpPr>
              <p:cNvPr id="16" name="Rectangle à coins arrondis 15"/>
              <p:cNvSpPr/>
              <p:nvPr/>
            </p:nvSpPr>
            <p:spPr>
              <a:xfrm>
                <a:off x="2411760" y="4293096"/>
                <a:ext cx="194421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Réaliser une analyse fonctionnelle et structurelle</a:t>
                </a:r>
                <a:endParaRPr lang="fr-FR" sz="1200" dirty="0"/>
              </a:p>
            </p:txBody>
          </p:sp>
          <p:sp>
            <p:nvSpPr>
              <p:cNvPr id="25" name="ZoneTexte 24"/>
              <p:cNvSpPr txBox="1"/>
              <p:nvPr/>
            </p:nvSpPr>
            <p:spPr>
              <a:xfrm>
                <a:off x="3419872" y="4941168"/>
                <a:ext cx="2160240" cy="461665"/>
              </a:xfrm>
              <a:prstGeom prst="rect">
                <a:avLst/>
              </a:prstGeom>
              <a:noFill/>
            </p:spPr>
            <p:txBody>
              <a:bodyPr wrap="square" rtlCol="0">
                <a:spAutoFit/>
              </a:bodyPr>
              <a:lstStyle/>
              <a:p>
                <a:r>
                  <a:rPr lang="fr-FR" sz="1200" dirty="0" smtClean="0"/>
                  <a:t>C3.4: Valider le choix d’une architecture matérielle/logicielle</a:t>
                </a:r>
                <a:endParaRPr lang="fr-FR" sz="1200" dirty="0"/>
              </a:p>
            </p:txBody>
          </p:sp>
          <p:sp>
            <p:nvSpPr>
              <p:cNvPr id="17" name="Rectangle à coins arrondis 16"/>
              <p:cNvSpPr/>
              <p:nvPr/>
            </p:nvSpPr>
            <p:spPr>
              <a:xfrm>
                <a:off x="4716016" y="4293096"/>
                <a:ext cx="194421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Proposer, réaliser et valider une solution</a:t>
                </a:r>
                <a:endParaRPr lang="fr-FR" sz="1200" dirty="0"/>
              </a:p>
            </p:txBody>
          </p:sp>
          <p:sp>
            <p:nvSpPr>
              <p:cNvPr id="21" name="Flèche droite 20"/>
              <p:cNvSpPr/>
              <p:nvPr/>
            </p:nvSpPr>
            <p:spPr>
              <a:xfrm>
                <a:off x="4355976" y="4509120"/>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3419872" y="5373216"/>
                <a:ext cx="2304256" cy="461665"/>
              </a:xfrm>
              <a:prstGeom prst="rect">
                <a:avLst/>
              </a:prstGeom>
              <a:noFill/>
            </p:spPr>
            <p:txBody>
              <a:bodyPr wrap="square" rtlCol="0">
                <a:spAutoFit/>
              </a:bodyPr>
              <a:lstStyle/>
              <a:p>
                <a:pPr>
                  <a:spcBef>
                    <a:spcPts val="200"/>
                  </a:spcBef>
                  <a:spcAft>
                    <a:spcPts val="200"/>
                  </a:spcAft>
                </a:pPr>
                <a:r>
                  <a:rPr lang="fr-FR" sz="1200" dirty="0" smtClean="0"/>
                  <a:t>C3.7: Contribuer à la modélisation de tout ou partie d’un produit</a:t>
                </a:r>
                <a:endParaRPr lang="fr-FR" sz="1200" dirty="0">
                  <a:latin typeface="Arial"/>
                  <a:ea typeface="Times New Roman"/>
                </a:endParaRPr>
              </a:p>
            </p:txBody>
          </p:sp>
        </p:grpSp>
      </p:grpSp>
      <p:grpSp>
        <p:nvGrpSpPr>
          <p:cNvPr id="32" name="Groupe 31"/>
          <p:cNvGrpSpPr/>
          <p:nvPr/>
        </p:nvGrpSpPr>
        <p:grpSpPr>
          <a:xfrm>
            <a:off x="6660232" y="4293096"/>
            <a:ext cx="2483768" cy="1181745"/>
            <a:chOff x="6660232" y="4293096"/>
            <a:chExt cx="2483768" cy="1181745"/>
          </a:xfrm>
        </p:grpSpPr>
        <p:sp>
          <p:nvSpPr>
            <p:cNvPr id="18" name="Rectangle à coins arrondis 17"/>
            <p:cNvSpPr/>
            <p:nvPr/>
          </p:nvSpPr>
          <p:spPr>
            <a:xfrm>
              <a:off x="7020272" y="4293096"/>
              <a:ext cx="194421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Organiser et maintenir le système</a:t>
              </a:r>
              <a:endParaRPr lang="fr-FR" sz="1200" dirty="0"/>
            </a:p>
          </p:txBody>
        </p:sp>
        <p:sp>
          <p:nvSpPr>
            <p:cNvPr id="22" name="Flèche droite 21"/>
            <p:cNvSpPr/>
            <p:nvPr/>
          </p:nvSpPr>
          <p:spPr>
            <a:xfrm>
              <a:off x="6660232" y="4509120"/>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6948264" y="5013176"/>
              <a:ext cx="2195736" cy="461665"/>
            </a:xfrm>
            <a:prstGeom prst="rect">
              <a:avLst/>
            </a:prstGeom>
            <a:noFill/>
          </p:spPr>
          <p:txBody>
            <a:bodyPr wrap="square" rtlCol="0">
              <a:spAutoFit/>
            </a:bodyPr>
            <a:lstStyle/>
            <a:p>
              <a:pPr>
                <a:spcBef>
                  <a:spcPts val="200"/>
                </a:spcBef>
                <a:spcAft>
                  <a:spcPts val="200"/>
                </a:spcAft>
              </a:pPr>
              <a:r>
                <a:rPr lang="fr-FR" sz="1200" dirty="0" smtClean="0"/>
                <a:t>C7.2: Proposer des corrections ou des améliorations </a:t>
              </a:r>
              <a:endParaRPr lang="fr-FR" sz="1200" dirty="0">
                <a:latin typeface="Arial"/>
                <a:ea typeface="Times New Roman"/>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checkerboard(across)">
                                      <p:cBhvr>
                                        <p:cTn id="21" dur="500"/>
                                        <p:tgtEl>
                                          <p:spTgt spid="29"/>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checkerboard(across)">
                                      <p:cBhvr>
                                        <p:cTn id="26" dur="500"/>
                                        <p:tgtEl>
                                          <p:spTgt spid="34"/>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nodeType="click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checkerboard(across)">
                                      <p:cBhvr>
                                        <p:cTn id="31" dur="500"/>
                                        <p:tgtEl>
                                          <p:spTgt spid="32"/>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10">
                                            <p:txEl>
                                              <p:pRg st="15" end="15"/>
                                            </p:txEl>
                                          </p:spTgt>
                                        </p:tgtEl>
                                        <p:attrNameLst>
                                          <p:attrName>style.visibility</p:attrName>
                                        </p:attrNameLst>
                                      </p:cBhvr>
                                      <p:to>
                                        <p:strVal val="visible"/>
                                      </p:to>
                                    </p:set>
                                    <p:anim calcmode="lin" valueType="num">
                                      <p:cBhvr additive="base">
                                        <p:cTn id="36" dur="500" fill="hold"/>
                                        <p:tgtEl>
                                          <p:spTgt spid="10">
                                            <p:txEl>
                                              <p:pRg st="15" end="1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0">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1853818"/>
            <a:ext cx="8535069" cy="3139321"/>
          </a:xfrm>
          <a:prstGeom prst="rect">
            <a:avLst/>
          </a:prstGeom>
        </p:spPr>
        <p:txBody>
          <a:bodyPr wrap="square">
            <a:spAutoFit/>
          </a:bodyPr>
          <a:lstStyle/>
          <a:p>
            <a:pPr>
              <a:buFont typeface="Wingdings" pitchFamily="2" charset="2"/>
              <a:buChar char="Ø"/>
            </a:pPr>
            <a:r>
              <a:rPr lang="fr-FR" dirty="0" smtClean="0"/>
              <a:t>Coefficient 5 et vise des compétences  de l'enseignement </a:t>
            </a:r>
            <a:r>
              <a:rPr lang="fr-FR" dirty="0"/>
              <a:t>de </a:t>
            </a:r>
            <a:r>
              <a:rPr lang="fr-FR" dirty="0" smtClean="0"/>
              <a:t>spécialité </a:t>
            </a:r>
            <a:r>
              <a:rPr lang="fr-FR" dirty="0"/>
              <a:t>et les capacités exigibles en sciences </a:t>
            </a:r>
            <a:r>
              <a:rPr lang="fr-FR" dirty="0" smtClean="0"/>
              <a:t>physiques,</a:t>
            </a:r>
          </a:p>
          <a:p>
            <a:endParaRPr lang="fr-FR" dirty="0"/>
          </a:p>
          <a:p>
            <a:pPr>
              <a:buFont typeface="Wingdings" pitchFamily="2" charset="2"/>
              <a:buChar char="Ø"/>
            </a:pPr>
            <a:r>
              <a:rPr lang="fr-FR" dirty="0"/>
              <a:t>L’évaluation se déroule en contrôle en cours de formation (CCF). </a:t>
            </a:r>
            <a:endParaRPr lang="fr-FR" dirty="0" smtClean="0"/>
          </a:p>
          <a:p>
            <a:endParaRPr lang="fr-FR" dirty="0" smtClean="0"/>
          </a:p>
          <a:p>
            <a:pPr>
              <a:buFont typeface="Wingdings" pitchFamily="2" charset="2"/>
              <a:buChar char="Ø"/>
            </a:pPr>
            <a:r>
              <a:rPr lang="fr-FR" dirty="0" smtClean="0"/>
              <a:t>Elle est organisée autour de </a:t>
            </a:r>
            <a:r>
              <a:rPr lang="fr-FR" dirty="0"/>
              <a:t>deux situations </a:t>
            </a:r>
            <a:r>
              <a:rPr lang="fr-FR" dirty="0" smtClean="0"/>
              <a:t>d’évaluations </a:t>
            </a:r>
            <a:r>
              <a:rPr lang="fr-FR" b="1" u="sng" dirty="0" smtClean="0">
                <a:solidFill>
                  <a:srgbClr val="C00000"/>
                </a:solidFill>
              </a:rPr>
              <a:t>validées en commission au début du second semestre de la première année:</a:t>
            </a:r>
            <a:r>
              <a:rPr lang="fr-FR" dirty="0" smtClean="0"/>
              <a:t>  </a:t>
            </a:r>
          </a:p>
          <a:p>
            <a:endParaRPr lang="fr-FR" dirty="0"/>
          </a:p>
          <a:p>
            <a:endParaRPr lang="fr-FR" dirty="0"/>
          </a:p>
          <a:p>
            <a:pPr marL="342900" indent="-342900">
              <a:buFont typeface="+mj-lt"/>
              <a:buAutoNum type="arabicPeriod" startAt="2"/>
            </a:pPr>
            <a:endParaRPr lang="fr-FR" dirty="0"/>
          </a:p>
          <a:p>
            <a:endParaRPr lang="fr-FR" dirty="0"/>
          </a:p>
        </p:txBody>
      </p:sp>
      <p:graphicFrame>
        <p:nvGraphicFramePr>
          <p:cNvPr id="3" name="Diagramme 2"/>
          <p:cNvGraphicFramePr/>
          <p:nvPr>
            <p:extLst>
              <p:ext uri="{D42A27DB-BD31-4B8C-83A1-F6EECF244321}">
                <p14:modId xmlns="" xmlns:p14="http://schemas.microsoft.com/office/powerpoint/2010/main" val="2203487372"/>
              </p:ext>
            </p:extLst>
          </p:nvPr>
        </p:nvGraphicFramePr>
        <p:xfrm>
          <a:off x="899592" y="3501008"/>
          <a:ext cx="7854551" cy="15048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1619672" y="5192032"/>
            <a:ext cx="3168352"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b="1" dirty="0"/>
              <a:t>P</a:t>
            </a:r>
            <a:r>
              <a:rPr lang="fr-FR" b="1" dirty="0" smtClean="0"/>
              <a:t>remière situation</a:t>
            </a:r>
            <a:endParaRPr lang="fr-FR" sz="400" b="1" dirty="0"/>
          </a:p>
          <a:p>
            <a:pPr marL="285750" indent="-285750" algn="just">
              <a:buFont typeface="Arial" pitchFamily="34" charset="0"/>
              <a:buChar char="•"/>
            </a:pPr>
            <a:r>
              <a:rPr lang="fr-FR" dirty="0" smtClean="0"/>
              <a:t>12 </a:t>
            </a:r>
            <a:r>
              <a:rPr lang="fr-FR" dirty="0"/>
              <a:t>heures par candidat </a:t>
            </a:r>
          </a:p>
          <a:p>
            <a:pPr marL="285750" indent="-285750" algn="just">
              <a:buFont typeface="Arial" pitchFamily="34" charset="0"/>
              <a:buChar char="•"/>
            </a:pPr>
            <a:r>
              <a:rPr lang="fr-FR" dirty="0" smtClean="0"/>
              <a:t>3 </a:t>
            </a:r>
            <a:r>
              <a:rPr lang="fr-FR" dirty="0"/>
              <a:t>à 4 </a:t>
            </a:r>
            <a:r>
              <a:rPr lang="fr-FR" dirty="0" smtClean="0"/>
              <a:t>séances </a:t>
            </a:r>
          </a:p>
          <a:p>
            <a:pPr marL="285750" indent="-285750" algn="just">
              <a:buFont typeface="Arial" pitchFamily="34" charset="0"/>
              <a:buChar char="•"/>
            </a:pPr>
            <a:r>
              <a:rPr lang="fr-FR" dirty="0" smtClean="0"/>
              <a:t>Évaluation par le professeur de spécialité.</a:t>
            </a:r>
            <a:endParaRPr lang="fr-FR" dirty="0"/>
          </a:p>
        </p:txBody>
      </p:sp>
      <p:sp>
        <p:nvSpPr>
          <p:cNvPr id="7" name="Flèche vers le bas 6"/>
          <p:cNvSpPr/>
          <p:nvPr/>
        </p:nvSpPr>
        <p:spPr>
          <a:xfrm>
            <a:off x="4176911" y="4404308"/>
            <a:ext cx="216024" cy="824892"/>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a:p>
        </p:txBody>
      </p:sp>
      <p:sp>
        <p:nvSpPr>
          <p:cNvPr id="12" name="ZoneTexte 11"/>
          <p:cNvSpPr txBox="1"/>
          <p:nvPr/>
        </p:nvSpPr>
        <p:spPr>
          <a:xfrm>
            <a:off x="5580112" y="5325015"/>
            <a:ext cx="3312368" cy="147732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b="1" dirty="0" smtClean="0"/>
              <a:t>Seconde situation</a:t>
            </a:r>
            <a:endParaRPr lang="fr-FR" sz="400" b="1" dirty="0"/>
          </a:p>
          <a:p>
            <a:pPr marL="285750" indent="-285750" algn="just">
              <a:buFont typeface="Arial" pitchFamily="34" charset="0"/>
              <a:buChar char="•"/>
            </a:pPr>
            <a:r>
              <a:rPr lang="fr-FR" dirty="0" smtClean="0"/>
              <a:t>4 </a:t>
            </a:r>
            <a:r>
              <a:rPr lang="fr-FR" dirty="0"/>
              <a:t>heures par candidat </a:t>
            </a:r>
          </a:p>
          <a:p>
            <a:pPr marL="285750" indent="-285750" algn="just">
              <a:buFont typeface="Arial" pitchFamily="34" charset="0"/>
              <a:buChar char="•"/>
            </a:pPr>
            <a:r>
              <a:rPr lang="fr-FR" dirty="0" smtClean="0"/>
              <a:t>Évaluation par le professeur de spécialité et le professeur de SPC</a:t>
            </a:r>
            <a:endParaRPr lang="fr-FR" dirty="0"/>
          </a:p>
        </p:txBody>
      </p:sp>
      <p:sp>
        <p:nvSpPr>
          <p:cNvPr id="13" name="Flèche vers le bas 12"/>
          <p:cNvSpPr/>
          <p:nvPr/>
        </p:nvSpPr>
        <p:spPr>
          <a:xfrm>
            <a:off x="5724128" y="4509120"/>
            <a:ext cx="216024" cy="806388"/>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dirty="0"/>
          </a:p>
        </p:txBody>
      </p:sp>
      <p:sp>
        <p:nvSpPr>
          <p:cNvPr id="8" name="ZoneTexte 7"/>
          <p:cNvSpPr txBox="1"/>
          <p:nvPr/>
        </p:nvSpPr>
        <p:spPr>
          <a:xfrm rot="20738159">
            <a:off x="1578823" y="4677344"/>
            <a:ext cx="937501" cy="369332"/>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fr-FR" dirty="0" smtClean="0"/>
              <a:t>Installer</a:t>
            </a:r>
            <a:endParaRPr lang="fr-FR" dirty="0"/>
          </a:p>
        </p:txBody>
      </p:sp>
      <p:sp>
        <p:nvSpPr>
          <p:cNvPr id="15" name="ZoneTexte 14"/>
          <p:cNvSpPr txBox="1"/>
          <p:nvPr/>
        </p:nvSpPr>
        <p:spPr>
          <a:xfrm rot="21285782">
            <a:off x="6186136" y="4812283"/>
            <a:ext cx="2224968" cy="369332"/>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fr-FR" dirty="0" smtClean="0"/>
              <a:t>Exploiter et maintenir</a:t>
            </a:r>
            <a:endParaRPr lang="fr-FR" dirty="0"/>
          </a:p>
        </p:txBody>
      </p:sp>
      <p:sp>
        <p:nvSpPr>
          <p:cNvPr id="20" name="Titre 19"/>
          <p:cNvSpPr>
            <a:spLocks noGrp="1"/>
          </p:cNvSpPr>
          <p:nvPr>
            <p:ph type="title"/>
          </p:nvPr>
        </p:nvSpPr>
        <p:spPr>
          <a:xfrm>
            <a:off x="1547664" y="228600"/>
            <a:ext cx="7218384" cy="990600"/>
          </a:xfrm>
        </p:spPr>
        <p:txBody>
          <a:bodyPr>
            <a:noAutofit/>
          </a:bodyPr>
          <a:lstStyle/>
          <a:p>
            <a:pPr algn="r"/>
            <a:r>
              <a:rPr lang="fr-FR" sz="3200" cap="all" dirty="0" smtClean="0">
                <a:solidFill>
                  <a:schemeClr val="bg2"/>
                </a:solidFill>
              </a:rPr>
              <a:t>Épreuve E5 : Intervention sur système numérique et d'information </a:t>
            </a:r>
            <a:endParaRPr lang="fr-FR" sz="3200" cap="all" dirty="0">
              <a:solidFill>
                <a:schemeClr val="bg2"/>
              </a:solidFill>
            </a:endParaRPr>
          </a:p>
        </p:txBody>
      </p:sp>
    </p:spTree>
    <p:extLst>
      <p:ext uri="{BB962C8B-B14F-4D97-AF65-F5344CB8AC3E}">
        <p14:creationId xmlns="" xmlns:p14="http://schemas.microsoft.com/office/powerpoint/2010/main" val="148031060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p:cNvGraphicFramePr/>
          <p:nvPr>
            <p:extLst>
              <p:ext uri="{D42A27DB-BD31-4B8C-83A1-F6EECF244321}">
                <p14:modId xmlns="" xmlns:p14="http://schemas.microsoft.com/office/powerpoint/2010/main" val="3447968907"/>
              </p:ext>
            </p:extLst>
          </p:nvPr>
        </p:nvGraphicFramePr>
        <p:xfrm>
          <a:off x="539552" y="1844824"/>
          <a:ext cx="4464496"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Titre 13"/>
          <p:cNvSpPr>
            <a:spLocks noGrp="1"/>
          </p:cNvSpPr>
          <p:nvPr>
            <p:ph type="title"/>
          </p:nvPr>
        </p:nvSpPr>
        <p:spPr>
          <a:xfrm>
            <a:off x="1547664" y="188640"/>
            <a:ext cx="7217296" cy="990600"/>
          </a:xfrm>
        </p:spPr>
        <p:txBody>
          <a:bodyPr>
            <a:normAutofit fontScale="90000"/>
          </a:bodyPr>
          <a:lstStyle/>
          <a:p>
            <a:pPr algn="r"/>
            <a:r>
              <a:rPr lang="fr-FR" sz="3600" cap="all" dirty="0" smtClean="0">
                <a:solidFill>
                  <a:schemeClr val="bg2"/>
                </a:solidFill>
              </a:rPr>
              <a:t>Épreuve E5: 1ére situation d’évaluation</a:t>
            </a:r>
            <a:endParaRPr lang="fr-FR" sz="3600" cap="all" dirty="0">
              <a:solidFill>
                <a:schemeClr val="bg2"/>
              </a:solidFill>
            </a:endParaRPr>
          </a:p>
        </p:txBody>
      </p:sp>
      <p:sp>
        <p:nvSpPr>
          <p:cNvPr id="9" name="Rectangle 8"/>
          <p:cNvSpPr/>
          <p:nvPr/>
        </p:nvSpPr>
        <p:spPr>
          <a:xfrm>
            <a:off x="5364088" y="1844824"/>
            <a:ext cx="3456384" cy="2523768"/>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1600" b="1" u="sng" dirty="0" smtClean="0"/>
              <a:t>Domaines des supports </a:t>
            </a:r>
            <a:r>
              <a:rPr lang="fr-FR" sz="1600" b="1" u="sng" dirty="0"/>
              <a:t>utilisés pour l’épreuve</a:t>
            </a:r>
            <a:endParaRPr lang="fr-FR" sz="1600" u="sng" dirty="0"/>
          </a:p>
          <a:p>
            <a:pPr marL="285750" lvl="0" indent="-285750">
              <a:buFont typeface="Arial" pitchFamily="34" charset="0"/>
              <a:buChar char="•"/>
            </a:pPr>
            <a:r>
              <a:rPr lang="fr-FR" sz="1400" dirty="0" smtClean="0"/>
              <a:t>télécommunications</a:t>
            </a:r>
            <a:r>
              <a:rPr lang="fr-FR" sz="1400" dirty="0"/>
              <a:t>, téléphonie et réseaux téléphoniques ;</a:t>
            </a:r>
          </a:p>
          <a:p>
            <a:pPr marL="285750" lvl="0" indent="-285750">
              <a:buFont typeface="Arial" pitchFamily="34" charset="0"/>
              <a:buChar char="•"/>
            </a:pPr>
            <a:r>
              <a:rPr lang="fr-FR" sz="1400" dirty="0"/>
              <a:t>informatique, réseaux et infrastructures ;</a:t>
            </a:r>
          </a:p>
          <a:p>
            <a:pPr marL="285750" lvl="0" indent="-285750">
              <a:buFont typeface="Arial" pitchFamily="34" charset="0"/>
              <a:buChar char="•"/>
            </a:pPr>
            <a:r>
              <a:rPr lang="fr-FR" sz="1400" dirty="0"/>
              <a:t>multimédia, son et image, radio et télédiffusion ;</a:t>
            </a:r>
          </a:p>
          <a:p>
            <a:pPr marL="285750" lvl="0" indent="-285750">
              <a:buFont typeface="Arial" pitchFamily="34" charset="0"/>
              <a:buChar char="•"/>
            </a:pPr>
            <a:r>
              <a:rPr lang="fr-FR" sz="1400" dirty="0"/>
              <a:t>mobilité et systèmes embarqués ;</a:t>
            </a:r>
          </a:p>
          <a:p>
            <a:pPr marL="285750" lvl="0" indent="-285750">
              <a:buFont typeface="Arial" pitchFamily="34" charset="0"/>
              <a:buChar char="•"/>
            </a:pPr>
            <a:r>
              <a:rPr lang="fr-FR" sz="1400" dirty="0"/>
              <a:t>électronique et informatique médicale ;</a:t>
            </a:r>
          </a:p>
          <a:p>
            <a:pPr marL="285750" lvl="0" indent="-285750">
              <a:buFont typeface="Arial" pitchFamily="34" charset="0"/>
              <a:buChar char="•"/>
            </a:pPr>
            <a:r>
              <a:rPr lang="fr-FR" sz="1400" dirty="0"/>
              <a:t>mesure, instrumentation et microsystèmes ;</a:t>
            </a:r>
          </a:p>
          <a:p>
            <a:pPr marL="285750" indent="-285750">
              <a:buFont typeface="Arial" pitchFamily="34" charset="0"/>
              <a:buChar char="•"/>
            </a:pPr>
            <a:r>
              <a:rPr lang="en-GB" sz="1400" dirty="0" err="1"/>
              <a:t>automatique</a:t>
            </a:r>
            <a:r>
              <a:rPr lang="en-GB" sz="1400" dirty="0"/>
              <a:t> et </a:t>
            </a:r>
            <a:r>
              <a:rPr lang="en-GB" sz="1400" dirty="0" err="1"/>
              <a:t>robotique</a:t>
            </a:r>
            <a:r>
              <a:rPr lang="en-GB" sz="1400" dirty="0"/>
              <a:t>.</a:t>
            </a:r>
            <a:endParaRPr lang="fr-FR" sz="1400" dirty="0"/>
          </a:p>
        </p:txBody>
      </p:sp>
      <p:sp>
        <p:nvSpPr>
          <p:cNvPr id="6" name="Explosion 1 5"/>
          <p:cNvSpPr/>
          <p:nvPr/>
        </p:nvSpPr>
        <p:spPr>
          <a:xfrm>
            <a:off x="5508104" y="4581128"/>
            <a:ext cx="3096344" cy="165618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Les supports retenus sont connus des élèves</a:t>
            </a:r>
            <a:endParaRPr lang="fr-FR" sz="1200" dirty="0"/>
          </a:p>
        </p:txBody>
      </p:sp>
    </p:spTree>
    <p:extLst>
      <p:ext uri="{BB962C8B-B14F-4D97-AF65-F5344CB8AC3E}">
        <p14:creationId xmlns="" xmlns:p14="http://schemas.microsoft.com/office/powerpoint/2010/main" val="369905809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7022" y="1660738"/>
            <a:ext cx="8017300" cy="40011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fr-FR" sz="2000" b="1" u="sng" dirty="0" smtClean="0"/>
              <a:t>Seconde situation d’évaluation</a:t>
            </a:r>
          </a:p>
        </p:txBody>
      </p:sp>
      <p:graphicFrame>
        <p:nvGraphicFramePr>
          <p:cNvPr id="5" name="Diagramme 4"/>
          <p:cNvGraphicFramePr/>
          <p:nvPr>
            <p:extLst>
              <p:ext uri="{D42A27DB-BD31-4B8C-83A1-F6EECF244321}">
                <p14:modId xmlns="" xmlns:p14="http://schemas.microsoft.com/office/powerpoint/2010/main" val="383888677"/>
              </p:ext>
            </p:extLst>
          </p:nvPr>
        </p:nvGraphicFramePr>
        <p:xfrm>
          <a:off x="590872" y="2204864"/>
          <a:ext cx="4125144"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Rectangle 12"/>
          <p:cNvSpPr/>
          <p:nvPr/>
        </p:nvSpPr>
        <p:spPr>
          <a:xfrm>
            <a:off x="5436096" y="2276872"/>
            <a:ext cx="3456384" cy="2277547"/>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1600" b="1" u="sng" dirty="0"/>
              <a:t>Supports utilisés pour l’épreuve</a:t>
            </a:r>
            <a:endParaRPr lang="fr-FR" sz="1600" u="sng" dirty="0"/>
          </a:p>
          <a:p>
            <a:pPr marL="285750" lvl="0" indent="-285750">
              <a:buFont typeface="Arial" pitchFamily="34" charset="0"/>
              <a:buChar char="•"/>
            </a:pPr>
            <a:r>
              <a:rPr lang="fr-FR" sz="1400" dirty="0" smtClean="0"/>
              <a:t>télécommunications</a:t>
            </a:r>
            <a:r>
              <a:rPr lang="fr-FR" sz="1400" dirty="0"/>
              <a:t>, téléphonie et réseaux téléphoniques ;</a:t>
            </a:r>
          </a:p>
          <a:p>
            <a:pPr marL="285750" lvl="0" indent="-285750">
              <a:buFont typeface="Arial" pitchFamily="34" charset="0"/>
              <a:buChar char="•"/>
            </a:pPr>
            <a:r>
              <a:rPr lang="fr-FR" sz="1400" dirty="0"/>
              <a:t>informatique, réseaux et infrastructures ;</a:t>
            </a:r>
          </a:p>
          <a:p>
            <a:pPr marL="285750" lvl="0" indent="-285750">
              <a:buFont typeface="Arial" pitchFamily="34" charset="0"/>
              <a:buChar char="•"/>
            </a:pPr>
            <a:r>
              <a:rPr lang="fr-FR" sz="1400" dirty="0"/>
              <a:t>multimédia, son et image, radio et télédiffusion ;</a:t>
            </a:r>
          </a:p>
          <a:p>
            <a:pPr marL="285750" lvl="0" indent="-285750">
              <a:buFont typeface="Arial" pitchFamily="34" charset="0"/>
              <a:buChar char="•"/>
            </a:pPr>
            <a:r>
              <a:rPr lang="fr-FR" sz="1400" dirty="0"/>
              <a:t>mobilité et systèmes embarqués ;</a:t>
            </a:r>
          </a:p>
          <a:p>
            <a:pPr marL="285750" lvl="0" indent="-285750">
              <a:buFont typeface="Arial" pitchFamily="34" charset="0"/>
              <a:buChar char="•"/>
            </a:pPr>
            <a:r>
              <a:rPr lang="fr-FR" sz="1400" dirty="0"/>
              <a:t>électronique et informatique médicale ;</a:t>
            </a:r>
          </a:p>
          <a:p>
            <a:pPr marL="285750" lvl="0" indent="-285750">
              <a:buFont typeface="Arial" pitchFamily="34" charset="0"/>
              <a:buChar char="•"/>
            </a:pPr>
            <a:r>
              <a:rPr lang="fr-FR" sz="1400" dirty="0"/>
              <a:t>mesure, instrumentation et microsystèmes ;</a:t>
            </a:r>
          </a:p>
          <a:p>
            <a:pPr marL="285750" indent="-285750">
              <a:buFont typeface="Arial" pitchFamily="34" charset="0"/>
              <a:buChar char="•"/>
            </a:pPr>
            <a:r>
              <a:rPr lang="en-GB" sz="1400" dirty="0" err="1"/>
              <a:t>automatique</a:t>
            </a:r>
            <a:r>
              <a:rPr lang="en-GB" sz="1400" dirty="0"/>
              <a:t> et </a:t>
            </a:r>
            <a:r>
              <a:rPr lang="en-GB" sz="1400" dirty="0" err="1"/>
              <a:t>robotique</a:t>
            </a:r>
            <a:r>
              <a:rPr lang="en-GB" sz="1400" dirty="0"/>
              <a:t>.</a:t>
            </a:r>
            <a:endParaRPr lang="fr-FR" sz="1400" dirty="0"/>
          </a:p>
        </p:txBody>
      </p:sp>
      <p:sp>
        <p:nvSpPr>
          <p:cNvPr id="14" name="Titre 13"/>
          <p:cNvSpPr>
            <a:spLocks noGrp="1"/>
          </p:cNvSpPr>
          <p:nvPr>
            <p:ph type="title"/>
          </p:nvPr>
        </p:nvSpPr>
        <p:spPr>
          <a:xfrm>
            <a:off x="1547664" y="188640"/>
            <a:ext cx="7217296" cy="990600"/>
          </a:xfrm>
        </p:spPr>
        <p:txBody>
          <a:bodyPr>
            <a:normAutofit fontScale="90000"/>
          </a:bodyPr>
          <a:lstStyle/>
          <a:p>
            <a:pPr algn="r"/>
            <a:r>
              <a:rPr lang="fr-FR" sz="3600" cap="all" dirty="0" smtClean="0">
                <a:solidFill>
                  <a:schemeClr val="bg2"/>
                </a:solidFill>
              </a:rPr>
              <a:t>Épreuve E5: 2</a:t>
            </a:r>
            <a:r>
              <a:rPr lang="fr-FR" sz="3600" cap="all" baseline="30000" dirty="0" smtClean="0">
                <a:solidFill>
                  <a:schemeClr val="bg2"/>
                </a:solidFill>
              </a:rPr>
              <a:t>ème</a:t>
            </a:r>
            <a:r>
              <a:rPr lang="fr-FR" sz="3600" cap="all" dirty="0" smtClean="0">
                <a:solidFill>
                  <a:schemeClr val="bg2"/>
                </a:solidFill>
              </a:rPr>
              <a:t>  situation d’évaluation</a:t>
            </a:r>
            <a:endParaRPr lang="fr-FR" sz="3600" cap="all" dirty="0">
              <a:solidFill>
                <a:schemeClr val="bg2"/>
              </a:solidFill>
            </a:endParaRPr>
          </a:p>
        </p:txBody>
      </p:sp>
      <p:sp>
        <p:nvSpPr>
          <p:cNvPr id="6" name="Explosion 1 5"/>
          <p:cNvSpPr/>
          <p:nvPr/>
        </p:nvSpPr>
        <p:spPr>
          <a:xfrm>
            <a:off x="5508104" y="4581128"/>
            <a:ext cx="3096344" cy="165618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Les supports retenus sont connus des élèves</a:t>
            </a:r>
            <a:endParaRPr lang="fr-FR" sz="1200" dirty="0"/>
          </a:p>
        </p:txBody>
      </p:sp>
    </p:spTree>
    <p:extLst>
      <p:ext uri="{BB962C8B-B14F-4D97-AF65-F5344CB8AC3E}">
        <p14:creationId xmlns="" xmlns:p14="http://schemas.microsoft.com/office/powerpoint/2010/main" val="150276853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4" y="228600"/>
            <a:ext cx="7218384" cy="990600"/>
          </a:xfrm>
        </p:spPr>
        <p:txBody>
          <a:bodyPr>
            <a:normAutofit fontScale="90000"/>
          </a:bodyPr>
          <a:lstStyle/>
          <a:p>
            <a:pPr algn="r"/>
            <a:r>
              <a:rPr lang="fr-FR" sz="3200" cap="all" dirty="0" smtClean="0">
                <a:solidFill>
                  <a:schemeClr val="bg2"/>
                </a:solidFill>
              </a:rPr>
              <a:t>Épreuve E6-Unité 6.1:sous épreuve soutenance du rapport de stage</a:t>
            </a:r>
            <a:endParaRPr lang="fr-FR" sz="3200" cap="all" dirty="0" smtClean="0">
              <a:solidFill>
                <a:schemeClr val="bg2"/>
              </a:solidFill>
            </a:endParaRPr>
          </a:p>
        </p:txBody>
      </p:sp>
      <p:sp>
        <p:nvSpPr>
          <p:cNvPr id="5" name="Rectangle 4"/>
          <p:cNvSpPr/>
          <p:nvPr/>
        </p:nvSpPr>
        <p:spPr>
          <a:xfrm>
            <a:off x="611560" y="1772817"/>
            <a:ext cx="8142383" cy="3993401"/>
          </a:xfrm>
          <a:prstGeom prst="rect">
            <a:avLst/>
          </a:prstGeom>
        </p:spPr>
        <p:txBody>
          <a:bodyPr wrap="square">
            <a:spAutoFit/>
          </a:bodyPr>
          <a:lstStyle/>
          <a:p>
            <a:pPr>
              <a:buFont typeface="Wingdings" pitchFamily="2" charset="2"/>
              <a:buChar char="Ø"/>
            </a:pPr>
            <a:r>
              <a:rPr lang="fr-FR" b="1" dirty="0"/>
              <a:t>Durée : </a:t>
            </a:r>
            <a:r>
              <a:rPr lang="fr-FR" dirty="0" smtClean="0"/>
              <a:t>6 semaines en </a:t>
            </a:r>
            <a:r>
              <a:rPr lang="fr-FR" dirty="0"/>
              <a:t>milieu </a:t>
            </a:r>
            <a:r>
              <a:rPr lang="fr-FR" dirty="0" smtClean="0"/>
              <a:t>professionnel</a:t>
            </a:r>
          </a:p>
          <a:p>
            <a:pPr>
              <a:buFont typeface="Wingdings" pitchFamily="2" charset="2"/>
              <a:buChar char="Ø"/>
            </a:pPr>
            <a:r>
              <a:rPr lang="fr-FR" b="1" dirty="0" smtClean="0"/>
              <a:t>Période </a:t>
            </a:r>
            <a:r>
              <a:rPr lang="fr-FR" b="1" dirty="0"/>
              <a:t>:  </a:t>
            </a:r>
            <a:r>
              <a:rPr lang="fr-FR" b="1" dirty="0" smtClean="0"/>
              <a:t>fin de la première année</a:t>
            </a:r>
            <a:endParaRPr lang="fr-FR" b="1" dirty="0"/>
          </a:p>
          <a:p>
            <a:pPr>
              <a:buFont typeface="Wingdings" pitchFamily="2" charset="2"/>
              <a:buChar char="Ø"/>
            </a:pPr>
            <a:r>
              <a:rPr lang="fr-FR" b="1" dirty="0" smtClean="0"/>
              <a:t>Évaluations </a:t>
            </a:r>
            <a:r>
              <a:rPr lang="fr-FR" b="1" dirty="0" smtClean="0"/>
              <a:t>pour </a:t>
            </a:r>
            <a:r>
              <a:rPr lang="fr-FR" b="1" dirty="0"/>
              <a:t>la voie </a:t>
            </a:r>
            <a:r>
              <a:rPr lang="fr-FR" b="1" dirty="0" smtClean="0"/>
              <a:t>scolaire :  </a:t>
            </a:r>
            <a:r>
              <a:rPr lang="fr-FR" dirty="0" smtClean="0"/>
              <a:t>Soutenance de 30 </a:t>
            </a:r>
            <a:r>
              <a:rPr lang="fr-FR" dirty="0"/>
              <a:t>minutes. </a:t>
            </a:r>
            <a:endParaRPr lang="fr-FR" dirty="0" smtClean="0"/>
          </a:p>
          <a:p>
            <a:pPr>
              <a:buFont typeface="Wingdings" pitchFamily="2" charset="2"/>
              <a:buChar char="Ø"/>
            </a:pPr>
            <a:endParaRPr lang="fr-FR" dirty="0" smtClean="0"/>
          </a:p>
          <a:p>
            <a:pPr>
              <a:buFont typeface="Wingdings" pitchFamily="2" charset="2"/>
              <a:buChar char="Ø"/>
            </a:pPr>
            <a:r>
              <a:rPr lang="fr-FR" b="1" dirty="0" smtClean="0"/>
              <a:t>La typologie des entreprises industrielles </a:t>
            </a:r>
            <a:r>
              <a:rPr lang="fr-FR" dirty="0" smtClean="0"/>
              <a:t>doit correspondre au domaine d’activité du technicien supérieur Systèmes Numériques,</a:t>
            </a:r>
          </a:p>
          <a:p>
            <a:pPr>
              <a:buFont typeface="Wingdings" pitchFamily="2" charset="2"/>
              <a:buChar char="Ø"/>
            </a:pPr>
            <a:endParaRPr lang="fr-FR" dirty="0" smtClean="0"/>
          </a:p>
          <a:p>
            <a:pPr algn="just">
              <a:buFont typeface="Wingdings" pitchFamily="2" charset="2"/>
              <a:buChar char="Ø"/>
            </a:pPr>
            <a:r>
              <a:rPr lang="fr-FR" dirty="0" smtClean="0"/>
              <a:t>Le stage doit être préparé avec soin par l’équipe des enseignants des disciplines professionnelles en liaison étroite avec </a:t>
            </a:r>
            <a:r>
              <a:rPr lang="fr-FR" dirty="0" smtClean="0"/>
              <a:t>toute </a:t>
            </a:r>
            <a:r>
              <a:rPr lang="fr-FR" dirty="0" smtClean="0"/>
              <a:t>l'équipe </a:t>
            </a:r>
            <a:r>
              <a:rPr lang="fr-FR" dirty="0" smtClean="0"/>
              <a:t>pédagogique (validation, suivi...).</a:t>
            </a:r>
            <a:endParaRPr lang="fr-FR" dirty="0" smtClean="0"/>
          </a:p>
          <a:p>
            <a:pPr algn="just">
              <a:buNone/>
            </a:pPr>
            <a:endParaRPr lang="fr-FR" dirty="0" smtClean="0"/>
          </a:p>
          <a:p>
            <a:pPr>
              <a:buFont typeface="Wingdings" pitchFamily="2" charset="2"/>
              <a:buChar char="Ø"/>
            </a:pPr>
            <a:r>
              <a:rPr lang="fr-FR" b="1" dirty="0" smtClean="0"/>
              <a:t>Une appréciation conjointe </a:t>
            </a:r>
            <a:r>
              <a:rPr lang="fr-FR" dirty="0" smtClean="0"/>
              <a:t>tuteur/professeur sera portée à la connaissance du jury sous forme d’une fiche transmise avec la circulaire nationale d’examen.</a:t>
            </a:r>
          </a:p>
          <a:p>
            <a:endParaRPr lang="fr-FR" sz="900" dirty="0" smtClean="0"/>
          </a:p>
          <a:p>
            <a:endParaRPr lang="fr-FR" sz="1050" dirty="0" smtClean="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fr-FR" sz="2900" cap="all" dirty="0" smtClean="0">
                <a:solidFill>
                  <a:schemeClr val="bg2"/>
                </a:solidFill>
              </a:rPr>
              <a:t>Objectifs du stage en entreprise</a:t>
            </a:r>
            <a:endParaRPr lang="fr-FR" sz="2900" cap="all" dirty="0">
              <a:solidFill>
                <a:schemeClr val="bg2"/>
              </a:solidFill>
            </a:endParaRPr>
          </a:p>
        </p:txBody>
      </p:sp>
      <p:sp>
        <p:nvSpPr>
          <p:cNvPr id="3" name="Espace réservé du contenu 2"/>
          <p:cNvSpPr>
            <a:spLocks noGrp="1"/>
          </p:cNvSpPr>
          <p:nvPr>
            <p:ph sz="quarter" idx="1"/>
          </p:nvPr>
        </p:nvSpPr>
        <p:spPr/>
        <p:txBody>
          <a:bodyPr>
            <a:normAutofit fontScale="70000" lnSpcReduction="20000"/>
          </a:bodyPr>
          <a:lstStyle/>
          <a:p>
            <a:pPr lvl="0">
              <a:buFont typeface="Wingdings" pitchFamily="2" charset="2"/>
              <a:buChar char="Ø"/>
            </a:pPr>
            <a:r>
              <a:rPr lang="fr-FR" b="1" dirty="0" smtClean="0"/>
              <a:t>découvrir </a:t>
            </a:r>
            <a:r>
              <a:rPr lang="fr-FR" b="1" dirty="0"/>
              <a:t>en profondeur le monde de l’entreprise</a:t>
            </a:r>
            <a:r>
              <a:rPr lang="fr-FR" dirty="0"/>
              <a:t>, en participant pleinement à ses activités, en observant pour les comprendre les modes d’organisation et les relations humaines qui l’animent, ainsi que les atouts et les contraintes </a:t>
            </a:r>
            <a:r>
              <a:rPr lang="fr-FR" dirty="0" smtClean="0"/>
              <a:t>;</a:t>
            </a:r>
          </a:p>
          <a:p>
            <a:pPr lvl="0">
              <a:buFont typeface="Wingdings" pitchFamily="2" charset="2"/>
              <a:buChar char="Ø"/>
            </a:pPr>
            <a:endParaRPr lang="fr-FR" dirty="0"/>
          </a:p>
          <a:p>
            <a:pPr lvl="0">
              <a:buFont typeface="Wingdings" pitchFamily="2" charset="2"/>
              <a:buChar char="Ø"/>
            </a:pPr>
            <a:r>
              <a:rPr lang="fr-FR" b="1" dirty="0"/>
              <a:t>approfondir et mettre en pratique des compétences techniques et professionnelles</a:t>
            </a:r>
            <a:r>
              <a:rPr lang="fr-FR" dirty="0"/>
              <a:t> acquises ou en cours d’acquisition, en étant associé aux </a:t>
            </a:r>
            <a:r>
              <a:rPr lang="fr-FR" dirty="0" smtClean="0"/>
              <a:t>tâches </a:t>
            </a:r>
            <a:r>
              <a:rPr lang="fr-FR" dirty="0"/>
              <a:t>professionnelles techniques, aux projets en cours et en découvrant, les spécificités de l’entreprise </a:t>
            </a:r>
            <a:r>
              <a:rPr lang="fr-FR" dirty="0" smtClean="0"/>
              <a:t>;</a:t>
            </a:r>
          </a:p>
          <a:p>
            <a:pPr lvl="0">
              <a:buFont typeface="Wingdings" pitchFamily="2" charset="2"/>
              <a:buChar char="Ø"/>
            </a:pPr>
            <a:endParaRPr lang="fr-FR" dirty="0"/>
          </a:p>
          <a:p>
            <a:pPr>
              <a:buFont typeface="Wingdings" pitchFamily="2" charset="2"/>
              <a:buChar char="Ø"/>
            </a:pPr>
            <a:r>
              <a:rPr lang="fr-FR" b="1" dirty="0"/>
              <a:t>s’informer, informer et rendre compte</a:t>
            </a:r>
            <a:r>
              <a:rPr lang="fr-FR" dirty="0"/>
              <a:t>, par écrit, dans le cadre de la rédaction d’un rapport d’activité en entreprise structuré, dans le but de démontrer ses capacités d’analyse d’une situation professionnelle et de mettre en œuvre les compétences acquises en communication.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4" y="228600"/>
            <a:ext cx="7218384" cy="990600"/>
          </a:xfrm>
        </p:spPr>
        <p:txBody>
          <a:bodyPr>
            <a:normAutofit/>
          </a:bodyPr>
          <a:lstStyle/>
          <a:p>
            <a:pPr algn="r"/>
            <a:r>
              <a:rPr lang="fr-FR" sz="2900" cap="all" dirty="0" smtClean="0">
                <a:solidFill>
                  <a:schemeClr val="bg2"/>
                </a:solidFill>
              </a:rPr>
              <a:t>Modalités </a:t>
            </a:r>
            <a:r>
              <a:rPr lang="fr-FR" sz="2900" cap="all" dirty="0" smtClean="0">
                <a:solidFill>
                  <a:schemeClr val="bg2"/>
                </a:solidFill>
              </a:rPr>
              <a:t>de Déroulement de l’interrogation orale</a:t>
            </a:r>
            <a:endParaRPr lang="fr-FR" sz="2900" cap="all" dirty="0">
              <a:solidFill>
                <a:schemeClr val="bg2"/>
              </a:solidFill>
            </a:endParaRPr>
          </a:p>
        </p:txBody>
      </p:sp>
      <p:sp>
        <p:nvSpPr>
          <p:cNvPr id="3" name="Espace réservé du contenu 2"/>
          <p:cNvSpPr>
            <a:spLocks noGrp="1"/>
          </p:cNvSpPr>
          <p:nvPr>
            <p:ph sz="quarter" idx="1"/>
          </p:nvPr>
        </p:nvSpPr>
        <p:spPr/>
        <p:txBody>
          <a:bodyPr>
            <a:normAutofit fontScale="55000" lnSpcReduction="20000"/>
          </a:bodyPr>
          <a:lstStyle/>
          <a:p>
            <a:pPr>
              <a:buNone/>
            </a:pPr>
            <a:endParaRPr lang="fr-FR" dirty="0" smtClean="0"/>
          </a:p>
          <a:p>
            <a:pPr>
              <a:buFont typeface="Wingdings" pitchFamily="2" charset="2"/>
              <a:buChar char="Ø"/>
            </a:pPr>
            <a:r>
              <a:rPr lang="fr-FR" dirty="0" smtClean="0"/>
              <a:t>Le jury est constitué </a:t>
            </a:r>
            <a:r>
              <a:rPr lang="fr-FR" b="1" dirty="0" smtClean="0"/>
              <a:t>a minima </a:t>
            </a:r>
            <a:r>
              <a:rPr lang="fr-FR" dirty="0" smtClean="0"/>
              <a:t>de deux professeurs, un enseignant d’anglais et un enseignant d’économie et gestion. </a:t>
            </a:r>
            <a:endParaRPr lang="fr-FR" dirty="0" smtClean="0"/>
          </a:p>
          <a:p>
            <a:pPr>
              <a:buFont typeface="Wingdings" pitchFamily="2" charset="2"/>
              <a:buChar char="Ø"/>
            </a:pPr>
            <a:endParaRPr lang="fr-FR" dirty="0" smtClean="0"/>
          </a:p>
          <a:p>
            <a:pPr>
              <a:buFont typeface="Wingdings" pitchFamily="2" charset="2"/>
              <a:buChar char="Ø"/>
            </a:pPr>
            <a:r>
              <a:rPr lang="fr-FR" b="1" dirty="0" smtClean="0"/>
              <a:t>Déroulement:</a:t>
            </a:r>
          </a:p>
          <a:p>
            <a:pPr lvl="1">
              <a:buFont typeface="Wingdings" pitchFamily="2" charset="2"/>
              <a:buChar char="§"/>
            </a:pPr>
            <a:r>
              <a:rPr lang="fr-FR" dirty="0" smtClean="0"/>
              <a:t>une présentation personnelle du candidat et de son stage en langue anglaise pendant 5 minutes ;</a:t>
            </a:r>
          </a:p>
          <a:p>
            <a:pPr lvl="1">
              <a:buFont typeface="Wingdings" pitchFamily="2" charset="2"/>
              <a:buChar char="§"/>
            </a:pPr>
            <a:r>
              <a:rPr lang="fr-FR" dirty="0" smtClean="0"/>
              <a:t>un entretien de 15 minutes en langue anglaise avec l’examinateur ;</a:t>
            </a:r>
          </a:p>
          <a:p>
            <a:pPr lvl="1">
              <a:buFont typeface="Wingdings" pitchFamily="2" charset="2"/>
              <a:buChar char="§"/>
            </a:pPr>
            <a:r>
              <a:rPr lang="fr-FR" dirty="0" smtClean="0"/>
              <a:t>un entretien de 10 minutes en langue française sur un échange par rapport à une pratique professionnelle que l’étudiant a développé en entreprise.</a:t>
            </a:r>
          </a:p>
          <a:p>
            <a:pPr>
              <a:buFont typeface="Wingdings" pitchFamily="2" charset="2"/>
              <a:buChar char="Ø"/>
            </a:pPr>
            <a:r>
              <a:rPr lang="fr-FR" dirty="0" smtClean="0"/>
              <a:t>L'entretien en langue anglaise porte sur </a:t>
            </a:r>
            <a:r>
              <a:rPr lang="fr-FR" b="1" dirty="0" smtClean="0"/>
              <a:t>tous les aspects du stage </a:t>
            </a:r>
            <a:r>
              <a:rPr lang="fr-FR" dirty="0" smtClean="0"/>
              <a:t>(sa préparation et sa mise en œuvre, ses objectifs et ses résultats</a:t>
            </a:r>
            <a:r>
              <a:rPr lang="fr-FR" dirty="0" smtClean="0"/>
              <a:t>).</a:t>
            </a:r>
          </a:p>
          <a:p>
            <a:pPr>
              <a:buFont typeface="Wingdings" pitchFamily="2" charset="2"/>
              <a:buChar char="Ø"/>
            </a:pPr>
            <a:r>
              <a:rPr lang="fr-FR" b="1" dirty="0" smtClean="0"/>
              <a:t>Seules les compétences de communication sont évaluées</a:t>
            </a:r>
            <a:r>
              <a:rPr lang="fr-FR" dirty="0" smtClean="0"/>
              <a:t>, </a:t>
            </a:r>
            <a:r>
              <a:rPr lang="fr-FR" dirty="0" smtClean="0"/>
              <a:t>les compétences techniques sont évaluées sur d’autres épreuves (E4, E5 et U62)</a:t>
            </a:r>
          </a:p>
          <a:p>
            <a:endParaRPr lang="fr-FR" dirty="0" smtClean="0"/>
          </a:p>
          <a:p>
            <a:pPr marL="0" indent="0">
              <a:buNone/>
            </a:pPr>
            <a:r>
              <a:rPr lang="fr-FR" sz="2600" b="1" i="1" dirty="0" smtClean="0"/>
              <a:t>Remarque: </a:t>
            </a:r>
            <a:r>
              <a:rPr lang="fr-FR" sz="2600" i="1" dirty="0" smtClean="0"/>
              <a:t>La possibilité est donnée en cas d’absence du </a:t>
            </a:r>
            <a:r>
              <a:rPr lang="fr-FR" sz="2600" i="1" dirty="0" smtClean="0"/>
              <a:t>professeur d’économie </a:t>
            </a:r>
            <a:r>
              <a:rPr lang="fr-FR" sz="2600" i="1" dirty="0" smtClean="0"/>
              <a:t>de le remplacer par un professeur de spécialité.</a:t>
            </a:r>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ème_seminaire_SN">
  <a:themeElements>
    <a:clrScheme name="Personnalisé 2">
      <a:dk1>
        <a:sysClr val="windowText" lastClr="000000"/>
      </a:dk1>
      <a:lt1>
        <a:sysClr val="window" lastClr="FFFFFF"/>
      </a:lt1>
      <a:dk2>
        <a:srgbClr val="FFFFFF"/>
      </a:dk2>
      <a:lt2>
        <a:srgbClr val="546D79"/>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Thème_seminaire_SN</Template>
  <TotalTime>943</TotalTime>
  <Words>1319</Words>
  <Application>Microsoft Office PowerPoint</Application>
  <PresentationFormat>Affichage à l'écran (4:3)</PresentationFormat>
  <Paragraphs>281</Paragraphs>
  <Slides>12</Slides>
  <Notes>1</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Thème_seminaire_SN</vt:lpstr>
      <vt:lpstr>Les épreuves Certificatives</vt:lpstr>
      <vt:lpstr>Le règlement d’examen</vt:lpstr>
      <vt:lpstr>Épreuve E4: étude d’un système numérique et d’information</vt:lpstr>
      <vt:lpstr>Épreuve E5 : Intervention sur système numérique et d'information </vt:lpstr>
      <vt:lpstr>Épreuve E5: 1ére situation d’évaluation</vt:lpstr>
      <vt:lpstr>Épreuve E5: 2ème  situation d’évaluation</vt:lpstr>
      <vt:lpstr>Épreuve E6-Unité 6.1:sous épreuve soutenance du rapport de stage</vt:lpstr>
      <vt:lpstr>Objectifs du stage en entreprise</vt:lpstr>
      <vt:lpstr>Modalités de Déroulement de l’interrogation orale</vt:lpstr>
      <vt:lpstr>Épreuve E6-Unité 6.2: sous-épreuve Projet Technique</vt:lpstr>
      <vt:lpstr>Modalités de suivi et d’évaluation de l’épreuve</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Certification</dc:title>
  <dc:creator>utilisateur</dc:creator>
  <cp:lastModifiedBy>utilisateur</cp:lastModifiedBy>
  <cp:revision>77</cp:revision>
  <dcterms:created xsi:type="dcterms:W3CDTF">2014-06-05T20:00:54Z</dcterms:created>
  <dcterms:modified xsi:type="dcterms:W3CDTF">2014-06-24T13:41:17Z</dcterms:modified>
</cp:coreProperties>
</file>